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5"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76" r:id="rId14"/>
    <p:sldId id="277" r:id="rId15"/>
    <p:sldId id="278" r:id="rId16"/>
    <p:sldId id="279" r:id="rId17"/>
    <p:sldId id="280" r:id="rId18"/>
    <p:sldId id="281" r:id="rId19"/>
    <p:sldId id="282" r:id="rId20"/>
    <p:sldId id="283" r:id="rId21"/>
    <p:sldId id="284" r:id="rId22"/>
    <p:sldId id="301" r:id="rId23"/>
    <p:sldId id="285" r:id="rId24"/>
    <p:sldId id="286" r:id="rId25"/>
    <p:sldId id="288" r:id="rId26"/>
    <p:sldId id="289" r:id="rId27"/>
    <p:sldId id="290" r:id="rId28"/>
    <p:sldId id="292" r:id="rId29"/>
    <p:sldId id="293" r:id="rId30"/>
    <p:sldId id="299" r:id="rId31"/>
  </p:sldIdLst>
  <p:sldSz cx="9144000" cy="5143500" type="screen16x9"/>
  <p:notesSz cx="6858000" cy="9144000"/>
  <p:embeddedFontLst>
    <p:embeddedFont>
      <p:font typeface="Agency FB" panose="020B0503020202020204" pitchFamily="34" charset="0"/>
      <p:regular r:id="rId33"/>
      <p:bold r:id="rId34"/>
    </p:embeddedFont>
    <p:embeddedFont>
      <p:font typeface="Bodoni MT Black" panose="02070A03080606020203" pitchFamily="18" charset="0"/>
      <p:bold r:id="rId35"/>
      <p:boldItalic r:id="rId36"/>
    </p:embeddedFont>
    <p:embeddedFont>
      <p:font typeface="Bradley Hand ITC" panose="03070402050302030203" pitchFamily="66" charset="0"/>
      <p:regular r:id="rId37"/>
    </p:embeddedFont>
    <p:embeddedFont>
      <p:font typeface="Caesar Dressing" panose="020B0604020202020204" charset="0"/>
      <p:regular r:id="rId38"/>
    </p:embeddedFont>
    <p:embeddedFont>
      <p:font typeface="Century Gothic" panose="020B0502020202020204" pitchFamily="34" charset="0"/>
      <p:regular r:id="rId39"/>
      <p:bold r:id="rId40"/>
      <p:italic r:id="rId41"/>
      <p:boldItalic r:id="rId42"/>
    </p:embeddedFont>
    <p:embeddedFont>
      <p:font typeface="Wingdings 2" panose="05020102010507070707" pitchFamily="18" charset="2"/>
      <p:regular r:id="rId4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2381"/>
            <a:ext cx="9144000" cy="3902869"/>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086861"/>
            <a:ext cx="7929000" cy="2228288"/>
          </a:xfrm>
        </p:spPr>
        <p:txBody>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607501" y="3960635"/>
            <a:ext cx="7929000" cy="326231"/>
          </a:xfrm>
        </p:spPr>
        <p:txBody>
          <a:bodyPr anchor="t"/>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2/5/2023</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89389600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500" y="3600450"/>
            <a:ext cx="7921064" cy="425054"/>
          </a:xfrm>
        </p:spPr>
        <p:txBody>
          <a:bodyPr anchor="b">
            <a:normAutofit/>
          </a:bodyPr>
          <a:lstStyle>
            <a:lvl1pPr algn="l">
              <a:defRPr sz="18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360045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200"/>
            </a:lvl1pPr>
          </a:lstStyle>
          <a:p>
            <a:r>
              <a:rPr lang="en-US"/>
              <a:t>Click icon to add picture</a:t>
            </a:r>
            <a:endParaRPr lang="en-US" dirty="0"/>
          </a:p>
        </p:txBody>
      </p:sp>
      <p:sp>
        <p:nvSpPr>
          <p:cNvPr id="4" name="Text Placeholder 3"/>
          <p:cNvSpPr>
            <a:spLocks noGrp="1"/>
          </p:cNvSpPr>
          <p:nvPr>
            <p:ph type="body" sz="half" idx="2"/>
          </p:nvPr>
        </p:nvSpPr>
        <p:spPr>
          <a:xfrm>
            <a:off x="607500" y="4025504"/>
            <a:ext cx="7921064"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2/5/2023</a:t>
            </a:fld>
            <a:endParaRPr lang="en-US" sz="1000"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5917981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73773" y="811092"/>
            <a:ext cx="4749312" cy="242939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8239" y="928877"/>
            <a:ext cx="4420380" cy="1984434"/>
          </a:xfrm>
        </p:spPr>
        <p:txBody>
          <a:bodyPr anchor="b"/>
          <a:lstStyle>
            <a:lvl1pPr algn="l">
              <a:defRPr sz="3150" b="1" cap="none"/>
            </a:lvl1pPr>
          </a:lstStyle>
          <a:p>
            <a:r>
              <a:rPr lang="en-US"/>
              <a:t>Click to edit Master title style</a:t>
            </a:r>
            <a:endParaRPr lang="en-US" dirty="0"/>
          </a:p>
        </p:txBody>
      </p:sp>
      <p:sp>
        <p:nvSpPr>
          <p:cNvPr id="3" name="Text Placeholder 2"/>
          <p:cNvSpPr>
            <a:spLocks noGrp="1"/>
          </p:cNvSpPr>
          <p:nvPr>
            <p:ph type="body" idx="1"/>
          </p:nvPr>
        </p:nvSpPr>
        <p:spPr>
          <a:xfrm>
            <a:off x="639893" y="3332760"/>
            <a:ext cx="4418727" cy="534931"/>
          </a:xfrm>
        </p:spPr>
        <p:txBody>
          <a:bodyPr anchor="t">
            <a:no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680982" y="811092"/>
            <a:ext cx="2857501" cy="3056599"/>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2/5/2023</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8213483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4" y="1714939"/>
            <a:ext cx="3671336" cy="187797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1826968"/>
            <a:ext cx="3286891" cy="1505842"/>
          </a:xfrm>
        </p:spPr>
        <p:txBody>
          <a:bodyPr/>
          <a:lstStyle>
            <a:lvl1pPr>
              <a:defRPr sz="2400"/>
            </a:lvl1pPr>
          </a:lstStyle>
          <a:p>
            <a:r>
              <a:rPr lang="en-US"/>
              <a:t>Click to edit Master title style</a:t>
            </a:r>
            <a:endParaRPr lang="en-US" dirty="0"/>
          </a:p>
        </p:txBody>
      </p:sp>
      <p:sp>
        <p:nvSpPr>
          <p:cNvPr id="6" name="Text Placeholder 5"/>
          <p:cNvSpPr>
            <a:spLocks noGrp="1"/>
          </p:cNvSpPr>
          <p:nvPr>
            <p:ph type="body" sz="quarter" idx="16"/>
          </p:nvPr>
        </p:nvSpPr>
        <p:spPr>
          <a:xfrm>
            <a:off x="4617000" y="1714500"/>
            <a:ext cx="3660225" cy="1721644"/>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44213AF-26F6-41FA-8D85-E2C5388D6E58}" type="datetimeFigureOut">
              <a:rPr lang="en-US" smtClean="0"/>
              <a:pPr/>
              <a:t>2/5/2023</a:t>
            </a:fld>
            <a:endParaRPr lang="en-US" sz="1000" dirty="0">
              <a:solidFill>
                <a:schemeClr val="tx1"/>
              </a:solidFill>
            </a:endParaRPr>
          </a:p>
        </p:txBody>
      </p:sp>
      <p:sp>
        <p:nvSpPr>
          <p:cNvPr id="3" name="Footer Placeholder 2"/>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2126995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8790114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9" y="334567"/>
            <a:ext cx="3391762" cy="406122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37656" y="439628"/>
            <a:ext cx="1871093" cy="38510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7501" y="334567"/>
            <a:ext cx="4958655" cy="406122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5684839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210510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808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335391"/>
            <a:ext cx="7928999" cy="727838"/>
          </a:xfrm>
        </p:spPr>
        <p:txBody>
          <a:bodyPr/>
          <a:lstStyle/>
          <a:p>
            <a:r>
              <a:rPr lang="en-US"/>
              <a:t>Click to edit Master title style</a:t>
            </a:r>
            <a:endParaRPr lang="en-US" dirty="0"/>
          </a:p>
        </p:txBody>
      </p:sp>
      <p:sp>
        <p:nvSpPr>
          <p:cNvPr id="3" name="Content Placeholder 2"/>
          <p:cNvSpPr>
            <a:spLocks noGrp="1"/>
          </p:cNvSpPr>
          <p:nvPr>
            <p:ph idx="1"/>
          </p:nvPr>
        </p:nvSpPr>
        <p:spPr>
          <a:xfrm>
            <a:off x="614034" y="1666716"/>
            <a:ext cx="7915931" cy="272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4928259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9144000" cy="3902869"/>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2213547"/>
            <a:ext cx="7921064" cy="1101600"/>
          </a:xfrm>
        </p:spPr>
        <p:txBody>
          <a:bodyPr anchor="b"/>
          <a:lstStyle>
            <a:lvl1pPr algn="r">
              <a:defRPr sz="3600" b="1" cap="none"/>
            </a:lvl1pPr>
          </a:lstStyle>
          <a:p>
            <a:r>
              <a:rPr lang="en-US"/>
              <a:t>Click to edit Master title style</a:t>
            </a:r>
            <a:endParaRPr lang="en-US" dirty="0"/>
          </a:p>
        </p:txBody>
      </p:sp>
      <p:sp>
        <p:nvSpPr>
          <p:cNvPr id="3" name="Text Placeholder 2"/>
          <p:cNvSpPr>
            <a:spLocks noGrp="1"/>
          </p:cNvSpPr>
          <p:nvPr>
            <p:ph type="body" idx="1"/>
          </p:nvPr>
        </p:nvSpPr>
        <p:spPr>
          <a:xfrm>
            <a:off x="607500" y="3960901"/>
            <a:ext cx="7921064" cy="325466"/>
          </a:xfrm>
        </p:spPr>
        <p:txBody>
          <a:bodyPr anchor="t">
            <a:no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8813473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4034" y="1666716"/>
            <a:ext cx="3889405" cy="27290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62" y="1666715"/>
            <a:ext cx="3895937" cy="27290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213AF-26F6-41FA-8D85-E2C5388D6E58}"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1346957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11046" y="1631156"/>
            <a:ext cx="3892393"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11047" y="2063354"/>
            <a:ext cx="3892392" cy="233243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62" y="1631156"/>
            <a:ext cx="3895937"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0562" y="2063354"/>
            <a:ext cx="3895937" cy="233243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213AF-26F6-41FA-8D85-E2C5388D6E58}" type="datetimeFigureOut">
              <a:rPr lang="en-US" smtClean="0"/>
              <a:pPr/>
              <a:t>2/5/2023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0433143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213AF-26F6-41FA-8D85-E2C5388D6E58}" type="datetimeFigureOut">
              <a:rPr lang="en-US" smtClean="0"/>
              <a:pPr/>
              <a:t>2/5/2023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285418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2/5/2023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0868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4" y="334566"/>
            <a:ext cx="2660650" cy="13609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334566"/>
            <a:ext cx="2660650" cy="1213797"/>
          </a:xfrm>
        </p:spPr>
        <p:txBody>
          <a:bodyPr anchor="b"/>
          <a:lstStyle>
            <a:lvl1pPr algn="l">
              <a:defRPr sz="1500" b="1"/>
            </a:lvl1pPr>
          </a:lstStyle>
          <a:p>
            <a:r>
              <a:rPr lang="en-US"/>
              <a:t>Click to edit Master title style</a:t>
            </a:r>
            <a:endParaRPr lang="en-US" dirty="0"/>
          </a:p>
        </p:txBody>
      </p:sp>
      <p:sp>
        <p:nvSpPr>
          <p:cNvPr id="3" name="Content Placeholder 2"/>
          <p:cNvSpPr>
            <a:spLocks noGrp="1"/>
          </p:cNvSpPr>
          <p:nvPr>
            <p:ph idx="1"/>
          </p:nvPr>
        </p:nvSpPr>
        <p:spPr>
          <a:xfrm>
            <a:off x="3641725" y="334567"/>
            <a:ext cx="4689475" cy="40612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4" y="1695554"/>
            <a:ext cx="2660650" cy="270023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0217581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046" y="545642"/>
            <a:ext cx="3639741" cy="1212872"/>
          </a:xfrm>
        </p:spPr>
        <p:txBody>
          <a:bodyPr anchor="b">
            <a:normAutofit/>
          </a:bodyPr>
          <a:lstStyle>
            <a:lvl1pPr algn="l">
              <a:defRPr sz="18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51435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050"/>
            </a:lvl1pPr>
          </a:lstStyle>
          <a:p>
            <a:r>
              <a:rPr lang="en-US"/>
              <a:t>Click icon to add picture</a:t>
            </a:r>
            <a:endParaRPr lang="en-US" dirty="0"/>
          </a:p>
        </p:txBody>
      </p:sp>
      <p:sp>
        <p:nvSpPr>
          <p:cNvPr id="4" name="Text Placeholder 3"/>
          <p:cNvSpPr>
            <a:spLocks noGrp="1"/>
          </p:cNvSpPr>
          <p:nvPr>
            <p:ph type="body" sz="half" idx="2"/>
          </p:nvPr>
        </p:nvSpPr>
        <p:spPr>
          <a:xfrm>
            <a:off x="611046" y="1758513"/>
            <a:ext cx="3639741" cy="2637274"/>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2914358" y="4531022"/>
            <a:ext cx="732659" cy="273844"/>
          </a:xfrm>
        </p:spPr>
        <p:txBody>
          <a:bodyPr/>
          <a:lstStyle/>
          <a:p>
            <a:fld id="{544213AF-26F6-41FA-8D85-E2C5388D6E58}" type="datetimeFigureOut">
              <a:rPr lang="en-US" smtClean="0"/>
              <a:pPr/>
              <a:t>2/5/2023</a:t>
            </a:fld>
            <a:endParaRPr lang="en-US" sz="1000" dirty="0">
              <a:solidFill>
                <a:schemeClr val="tx1"/>
              </a:solidFill>
            </a:endParaRPr>
          </a:p>
        </p:txBody>
      </p:sp>
      <p:sp>
        <p:nvSpPr>
          <p:cNvPr id="6" name="Footer Placeholder 5"/>
          <p:cNvSpPr>
            <a:spLocks noGrp="1"/>
          </p:cNvSpPr>
          <p:nvPr>
            <p:ph type="ftr" sz="quarter" idx="11"/>
          </p:nvPr>
        </p:nvSpPr>
        <p:spPr>
          <a:xfrm>
            <a:off x="442797" y="4531022"/>
            <a:ext cx="2471560" cy="273844"/>
          </a:xfrm>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a:xfrm>
            <a:off x="3647017" y="4436917"/>
            <a:ext cx="796616" cy="367949"/>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0815524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500" y="335391"/>
            <a:ext cx="7928999" cy="727838"/>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7500" y="1638301"/>
            <a:ext cx="7922464" cy="2755798"/>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38636" y="4531022"/>
            <a:ext cx="6483240" cy="273844"/>
          </a:xfrm>
          <a:prstGeom prst="rect">
            <a:avLst/>
          </a:prstGeom>
        </p:spPr>
        <p:txBody>
          <a:bodyPr vert="horz" lIns="91440" tIns="45720" rIns="91440" bIns="45720" rtlCol="0" anchor="b"/>
          <a:lstStyle>
            <a:lvl1pPr algn="l">
              <a:defRPr sz="675">
                <a:solidFill>
                  <a:schemeClr val="tx1"/>
                </a:solidFill>
              </a:defRPr>
            </a:lvl1pPr>
          </a:lstStyle>
          <a:p>
            <a:pPr algn="r" eaLnBrk="1" latinLnBrk="0" hangingPunct="1"/>
            <a:endParaRPr kumimoji="0" lang="en-US" sz="1000" dirty="0">
              <a:solidFill>
                <a:schemeClr val="tx1"/>
              </a:solidFill>
            </a:endParaRPr>
          </a:p>
        </p:txBody>
      </p:sp>
      <p:sp>
        <p:nvSpPr>
          <p:cNvPr id="4" name="Date Placeholder 3"/>
          <p:cNvSpPr>
            <a:spLocks noGrp="1"/>
          </p:cNvSpPr>
          <p:nvPr>
            <p:ph type="dt" sz="half" idx="2"/>
          </p:nvPr>
        </p:nvSpPr>
        <p:spPr>
          <a:xfrm>
            <a:off x="7000969" y="4531022"/>
            <a:ext cx="1007780" cy="273844"/>
          </a:xfrm>
          <a:prstGeom prst="rect">
            <a:avLst/>
          </a:prstGeom>
        </p:spPr>
        <p:txBody>
          <a:bodyPr vert="horz" lIns="91440" tIns="45720" rIns="91440" bIns="45720" rtlCol="0" anchor="b"/>
          <a:lstStyle>
            <a:lvl1pPr algn="r">
              <a:defRPr sz="675">
                <a:solidFill>
                  <a:schemeClr val="tx1"/>
                </a:solidFill>
              </a:defRPr>
            </a:lvl1pPr>
          </a:lstStyle>
          <a:p>
            <a:fld id="{544213AF-26F6-41FA-8D85-E2C5388D6E58}" type="datetimeFigureOut">
              <a:rPr lang="en-US" smtClean="0"/>
              <a:pPr/>
              <a:t>2/5/2023</a:t>
            </a:fld>
            <a:endParaRPr lang="en-US" sz="1000" dirty="0">
              <a:solidFill>
                <a:schemeClr val="tx1"/>
              </a:solidFill>
            </a:endParaRPr>
          </a:p>
        </p:txBody>
      </p:sp>
      <p:sp>
        <p:nvSpPr>
          <p:cNvPr id="6" name="Slide Number Placeholder 5"/>
          <p:cNvSpPr>
            <a:spLocks noGrp="1"/>
          </p:cNvSpPr>
          <p:nvPr>
            <p:ph type="sldNum" sz="quarter" idx="4"/>
          </p:nvPr>
        </p:nvSpPr>
        <p:spPr>
          <a:xfrm>
            <a:off x="8008749" y="4436917"/>
            <a:ext cx="796616" cy="367949"/>
          </a:xfrm>
          <a:prstGeom prst="rect">
            <a:avLst/>
          </a:prstGeom>
        </p:spPr>
        <p:txBody>
          <a:bodyPr vert="horz" lIns="91440" tIns="45720" rIns="91440" bIns="10800" rtlCol="0" anchor="b"/>
          <a:lstStyle>
            <a:lvl1pPr algn="r">
              <a:defRPr sz="1500">
                <a:solidFill>
                  <a:schemeClr val="accent1"/>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670749797"/>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hf sldNum="0" hdr="0" ftr="0" dt="0"/>
  <p:txStyles>
    <p:titleStyle>
      <a:lvl1pPr algn="l" defTabSz="342900" rtl="0" eaLnBrk="1" latinLnBrk="0" hangingPunct="1">
        <a:spcBef>
          <a:spcPct val="0"/>
        </a:spcBef>
        <a:buNone/>
        <a:defRPr sz="3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ct val="20000"/>
        </a:spcBef>
        <a:spcAft>
          <a:spcPts val="450"/>
        </a:spcAft>
        <a:buClr>
          <a:schemeClr val="accent1"/>
        </a:buClr>
        <a:buFont typeface="Wingdings 2" charset="2"/>
        <a:buChar char=""/>
        <a:defRPr sz="1350" kern="1200">
          <a:solidFill>
            <a:schemeClr val="tx1"/>
          </a:solidFill>
          <a:latin typeface="+mn-lt"/>
          <a:ea typeface="+mn-ea"/>
          <a:cs typeface="+mn-cs"/>
        </a:defRPr>
      </a:lvl1pPr>
      <a:lvl2pPr marL="557213" indent="-214313" algn="l" defTabSz="342900" rtl="0" eaLnBrk="1" latinLnBrk="0" hangingPunct="1">
        <a:spcBef>
          <a:spcPct val="20000"/>
        </a:spcBef>
        <a:spcAft>
          <a:spcPts val="450"/>
        </a:spcAft>
        <a:buClr>
          <a:schemeClr val="accent1"/>
        </a:buClr>
        <a:buFont typeface="Wingdings 2" charset="2"/>
        <a:buChar char=""/>
        <a:defRPr sz="1200"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Clr>
          <a:schemeClr val="accent1"/>
        </a:buClr>
        <a:buFont typeface="Wingdings 2" charset="2"/>
        <a:buChar char=""/>
        <a:defRPr sz="1050" kern="1200">
          <a:solidFill>
            <a:schemeClr val="tx1"/>
          </a:solidFill>
          <a:latin typeface="+mn-lt"/>
          <a:ea typeface="+mn-ea"/>
          <a:cs typeface="+mn-cs"/>
        </a:defRPr>
      </a:lvl3pPr>
      <a:lvl4pPr marL="12001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4pPr>
      <a:lvl5pPr marL="15430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5pPr>
      <a:lvl6pPr marL="18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6pPr>
      <a:lvl7pPr marL="21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7pPr>
      <a:lvl8pPr marL="24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8pPr>
      <a:lvl9pPr marL="27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199" y="1760192"/>
            <a:ext cx="8244619" cy="73863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GB" sz="3600" dirty="0">
                <a:solidFill>
                  <a:schemeClr val="tx1"/>
                </a:solidFill>
                <a:latin typeface="Bodoni MT Black" pitchFamily="18" charset="0"/>
                <a:ea typeface="Caesar Dressing"/>
                <a:cs typeface="Caesar Dressing"/>
                <a:sym typeface="Caesar Dressing"/>
              </a:rPr>
              <a:t>EMAIL SMS SPAM CLASSIFIER </a:t>
            </a:r>
            <a:endParaRPr sz="3600" b="1" dirty="0">
              <a:solidFill>
                <a:schemeClr val="tx1"/>
              </a:solidFill>
              <a:latin typeface="Bodoni MT Black" pitchFamily="18" charset="0"/>
              <a:ea typeface="Caesar Dressing"/>
              <a:cs typeface="Caesar Dressing"/>
              <a:sym typeface="Caesar Dressing"/>
            </a:endParaRPr>
          </a:p>
        </p:txBody>
      </p:sp>
      <p:sp>
        <p:nvSpPr>
          <p:cNvPr id="66" name="Google Shape;66;p14"/>
          <p:cNvSpPr txBox="1">
            <a:spLocks noGrp="1"/>
          </p:cNvSpPr>
          <p:nvPr>
            <p:ph type="subTitle" idx="1"/>
          </p:nvPr>
        </p:nvSpPr>
        <p:spPr>
          <a:xfrm>
            <a:off x="4464845" y="3479631"/>
            <a:ext cx="4121942" cy="1063794"/>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1600" dirty="0">
                <a:solidFill>
                  <a:schemeClr val="tx1"/>
                </a:solidFill>
                <a:latin typeface="+mn-lt"/>
                <a:ea typeface="Caesar Dressing"/>
                <a:cs typeface="Caesar Dressing"/>
                <a:sym typeface="Caesar Dressing"/>
              </a:rPr>
              <a:t>By: Smriti Mathur</a:t>
            </a:r>
            <a:endParaRPr sz="1600" dirty="0">
              <a:solidFill>
                <a:schemeClr val="tx1"/>
              </a:solidFill>
              <a:latin typeface="+mn-lt"/>
              <a:ea typeface="Caesar Dressing"/>
              <a:cs typeface="Caesar Dressing"/>
              <a:sym typeface="Caesar Dressing"/>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mn-lt"/>
                <a:ea typeface="Caesar Dressing"/>
                <a:cs typeface="Caesar Dressing"/>
                <a:sym typeface="Caesar Dressing"/>
              </a:rPr>
              <a:t>VISUALIZATIONS.</a:t>
            </a:r>
            <a:endParaRPr sz="3020" dirty="0">
              <a:solidFill>
                <a:srgbClr val="FCBF49"/>
              </a:solidFill>
              <a:latin typeface="+mn-lt"/>
              <a:ea typeface="Caesar Dressing"/>
              <a:cs typeface="Caesar Dressing"/>
              <a:sym typeface="Caesar Dressing"/>
            </a:endParaRPr>
          </a:p>
        </p:txBody>
      </p:sp>
      <p:sp>
        <p:nvSpPr>
          <p:cNvPr id="121" name="Google Shape;121;p23"/>
          <p:cNvSpPr txBox="1">
            <a:spLocks noGrp="1"/>
          </p:cNvSpPr>
          <p:nvPr>
            <p:ph type="body" idx="1"/>
          </p:nvPr>
        </p:nvSpPr>
        <p:spPr>
          <a:xfrm>
            <a:off x="494478" y="3635094"/>
            <a:ext cx="7330143" cy="156963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latin typeface="+mn-lt"/>
                <a:ea typeface="Caesar Dressing"/>
                <a:cs typeface="Caesar Dressing"/>
                <a:sym typeface="Caesar Dressing"/>
              </a:rPr>
              <a:t>OBSERVATIONS</a:t>
            </a:r>
            <a:r>
              <a:rPr lang="en-GB" sz="1400" dirty="0">
                <a:latin typeface="+mn-lt"/>
                <a:ea typeface="Caesar Dressing"/>
                <a:cs typeface="Caesar Dressing"/>
                <a:sym typeface="Caesar Dressing"/>
              </a:rPr>
              <a:t>:</a:t>
            </a:r>
            <a:endParaRPr sz="1400" dirty="0">
              <a:latin typeface="+mn-lt"/>
              <a:ea typeface="Caesar Dressing"/>
              <a:cs typeface="Caesar Dressing"/>
              <a:sym typeface="Caesar Dressing"/>
            </a:endParaRPr>
          </a:p>
          <a:p>
            <a:pPr marL="0" lvl="0" indent="0" algn="l" rtl="0">
              <a:spcBef>
                <a:spcPts val="1200"/>
              </a:spcBef>
              <a:spcAft>
                <a:spcPts val="1200"/>
              </a:spcAft>
              <a:buNone/>
            </a:pPr>
            <a:r>
              <a:rPr lang="en-GB" sz="1400" dirty="0">
                <a:latin typeface="+mn-lt"/>
                <a:ea typeface="Caesar Dressing"/>
                <a:cs typeface="Caesar Dressing"/>
                <a:sym typeface="Caesar Dressing"/>
              </a:rPr>
              <a:t>From the pie chart we can notice approximately 4827  of the MESSAGE are SPAM, 747 of the  MESSEAGE are rude and  are abuse. The count of SPAM are high compared to other type of MESSAGE and the count of threat comments are very less.</a:t>
            </a:r>
            <a:endParaRPr sz="1400" dirty="0">
              <a:latin typeface="+mn-lt"/>
              <a:ea typeface="Caesar Dressing"/>
              <a:cs typeface="Caesar Dressing"/>
              <a:sym typeface="Caesar Dressing"/>
            </a:endParaRPr>
          </a:p>
        </p:txBody>
      </p:sp>
      <p:pic>
        <p:nvPicPr>
          <p:cNvPr id="5" name="Picture 4" descr="images.png"/>
          <p:cNvPicPr>
            <a:picLocks noChangeAspect="1"/>
          </p:cNvPicPr>
          <p:nvPr/>
        </p:nvPicPr>
        <p:blipFill>
          <a:blip r:embed="rId3"/>
          <a:stretch>
            <a:fillRect/>
          </a:stretch>
        </p:blipFill>
        <p:spPr>
          <a:xfrm>
            <a:off x="494478" y="1121814"/>
            <a:ext cx="2143125" cy="2143125"/>
          </a:xfrm>
          <a:prstGeom prst="rect">
            <a:avLst/>
          </a:prstGeom>
        </p:spPr>
      </p:pic>
      <p:pic>
        <p:nvPicPr>
          <p:cNvPr id="6" name="Picture 5" descr="Screenshot 2022-11-22 145605.png"/>
          <p:cNvPicPr>
            <a:picLocks noChangeAspect="1"/>
          </p:cNvPicPr>
          <p:nvPr/>
        </p:nvPicPr>
        <p:blipFill>
          <a:blip r:embed="rId4"/>
          <a:stretch>
            <a:fillRect/>
          </a:stretch>
        </p:blipFill>
        <p:spPr>
          <a:xfrm>
            <a:off x="4572000" y="1121814"/>
            <a:ext cx="2743583" cy="21053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184" name="Google Shape;184;p32"/>
          <p:cNvSpPr txBox="1">
            <a:spLocks noGrp="1"/>
          </p:cNvSpPr>
          <p:nvPr>
            <p:ph type="body" idx="1"/>
          </p:nvPr>
        </p:nvSpPr>
        <p:spPr>
          <a:xfrm>
            <a:off x="5292225" y="2051567"/>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latin typeface="+mn-lt"/>
                <a:ea typeface="Caesar Dressing"/>
                <a:cs typeface="Caesar Dressing"/>
                <a:sym typeface="Caesar Dressing"/>
              </a:rPr>
              <a:t>OBSERVATIONS</a:t>
            </a:r>
            <a:r>
              <a:rPr lang="en-GB" sz="1600" dirty="0">
                <a:latin typeface="+mn-lt"/>
                <a:ea typeface="Caesar Dressing"/>
                <a:cs typeface="Caesar Dressing"/>
                <a:sym typeface="Caesar Dressing"/>
              </a:rPr>
              <a:t>:</a:t>
            </a:r>
            <a:endParaRPr sz="1600" dirty="0">
              <a:latin typeface="+mn-lt"/>
              <a:ea typeface="Caesar Dressing"/>
              <a:cs typeface="Caesar Dressing"/>
              <a:sym typeface="Caesar Dressing"/>
            </a:endParaRPr>
          </a:p>
          <a:p>
            <a:pPr marL="0" lvl="0" indent="0" algn="l" rtl="0">
              <a:spcBef>
                <a:spcPts val="1200"/>
              </a:spcBef>
              <a:spcAft>
                <a:spcPts val="1200"/>
              </a:spcAft>
              <a:buNone/>
            </a:pPr>
            <a:r>
              <a:rPr lang="en-GB" sz="1400" dirty="0">
                <a:latin typeface="+mn-lt"/>
                <a:ea typeface="Caesar Dressing"/>
                <a:cs typeface="Caesar Dressing"/>
                <a:sym typeface="Caesar Dressing"/>
              </a:rPr>
              <a:t>These are the toxic words which frequently appear in the Malignant column.</a:t>
            </a:r>
            <a:endParaRPr sz="1400" dirty="0">
              <a:latin typeface="+mn-lt"/>
              <a:ea typeface="Caesar Dressing"/>
              <a:cs typeface="Caesar Dressing"/>
              <a:sym typeface="Caesar Dressing"/>
            </a:endParaRPr>
          </a:p>
        </p:txBody>
      </p:sp>
      <p:pic>
        <p:nvPicPr>
          <p:cNvPr id="185" name="Google Shape;185;p32"/>
          <p:cNvPicPr preferRelativeResize="0"/>
          <p:nvPr/>
        </p:nvPicPr>
        <p:blipFill>
          <a:blip r:embed="rId3">
            <a:alphaModFix/>
          </a:blip>
          <a:stretch>
            <a:fillRect/>
          </a:stretch>
        </p:blipFill>
        <p:spPr>
          <a:xfrm>
            <a:off x="311700" y="1124150"/>
            <a:ext cx="4248150" cy="35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191" name="Google Shape;191;p33"/>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latin typeface="+mn-lt"/>
                <a:ea typeface="Caesar Dressing"/>
                <a:cs typeface="Caesar Dressing"/>
                <a:sym typeface="Caesar Dressing"/>
              </a:rPr>
              <a:t>OBSERVATIONS</a:t>
            </a:r>
            <a:r>
              <a:rPr lang="en-GB" sz="1600" dirty="0">
                <a:latin typeface="+mn-lt"/>
                <a:ea typeface="Caesar Dressing"/>
                <a:cs typeface="Caesar Dressing"/>
                <a:sym typeface="Caesar Dressing"/>
              </a:rPr>
              <a:t>:</a:t>
            </a:r>
            <a:endParaRPr sz="1600" dirty="0">
              <a:latin typeface="+mn-lt"/>
              <a:ea typeface="Caesar Dressing"/>
              <a:cs typeface="Caesar Dressing"/>
              <a:sym typeface="Caesar Dressing"/>
            </a:endParaRPr>
          </a:p>
          <a:p>
            <a:pPr marL="0" lvl="0" indent="0" algn="l" rtl="0">
              <a:spcBef>
                <a:spcPts val="1200"/>
              </a:spcBef>
              <a:spcAft>
                <a:spcPts val="1200"/>
              </a:spcAft>
              <a:buNone/>
            </a:pPr>
            <a:r>
              <a:rPr lang="en-GB" sz="1400" dirty="0">
                <a:latin typeface="+mn-lt"/>
                <a:ea typeface="Caesar Dressing"/>
                <a:cs typeface="Caesar Dressing"/>
                <a:sym typeface="Caesar Dressing"/>
              </a:rPr>
              <a:t>These are the toxic words which frequently appear in the Highly Malignant column.</a:t>
            </a:r>
            <a:endParaRPr sz="1400" dirty="0">
              <a:latin typeface="+mn-lt"/>
              <a:ea typeface="Caesar Dressing"/>
              <a:cs typeface="Caesar Dressing"/>
              <a:sym typeface="Caesar Dressing"/>
            </a:endParaRPr>
          </a:p>
        </p:txBody>
      </p:sp>
      <p:pic>
        <p:nvPicPr>
          <p:cNvPr id="192" name="Google Shape;192;p33"/>
          <p:cNvPicPr preferRelativeResize="0"/>
          <p:nvPr/>
        </p:nvPicPr>
        <p:blipFill>
          <a:blip r:embed="rId3">
            <a:alphaModFix/>
          </a:blip>
          <a:stretch>
            <a:fillRect/>
          </a:stretch>
        </p:blipFill>
        <p:spPr>
          <a:xfrm>
            <a:off x="311700" y="1086950"/>
            <a:ext cx="4248150" cy="359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8" name="Google Shape;198;p34"/>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latin typeface="Caesar Dressing"/>
                <a:ea typeface="Caesar Dressing"/>
                <a:cs typeface="Caesar Dressing"/>
                <a:sym typeface="Caesar Dressing"/>
              </a:rPr>
              <a:t>OBSERVATIONS</a:t>
            </a:r>
            <a:r>
              <a:rPr lang="en-GB" sz="1600" dirty="0">
                <a:latin typeface="Caesar Dressing"/>
                <a:ea typeface="Caesar Dressing"/>
                <a:cs typeface="Caesar Dressing"/>
                <a:sym typeface="Caesar Dressing"/>
              </a:rPr>
              <a:t>:</a:t>
            </a:r>
            <a:endParaRPr sz="1600" dirty="0">
              <a:latin typeface="Caesar Dressing"/>
              <a:ea typeface="Caesar Dressing"/>
              <a:cs typeface="Caesar Dressing"/>
              <a:sym typeface="Caesar Dressing"/>
            </a:endParaRPr>
          </a:p>
          <a:p>
            <a:pPr marL="0" lvl="0" indent="0" algn="l" rtl="0">
              <a:spcBef>
                <a:spcPts val="1200"/>
              </a:spcBef>
              <a:spcAft>
                <a:spcPts val="1200"/>
              </a:spcAft>
              <a:buNone/>
            </a:pPr>
            <a:r>
              <a:rPr lang="en-GB" sz="1400" dirty="0">
                <a:latin typeface="Bradley Hand ITC" pitchFamily="66" charset="0"/>
                <a:ea typeface="Caesar Dressing"/>
                <a:cs typeface="Caesar Dressing"/>
                <a:sym typeface="Caesar Dressing"/>
              </a:rPr>
              <a:t>These are the toxic words which frequently appear in the rude column.</a:t>
            </a:r>
            <a:endParaRPr sz="1400" dirty="0">
              <a:latin typeface="Bradley Hand ITC" pitchFamily="66" charset="0"/>
              <a:ea typeface="Caesar Dressing"/>
              <a:cs typeface="Caesar Dressing"/>
              <a:sym typeface="Caesar Dressing"/>
            </a:endParaRPr>
          </a:p>
        </p:txBody>
      </p:sp>
      <p:pic>
        <p:nvPicPr>
          <p:cNvPr id="199" name="Google Shape;199;p34"/>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05" name="Google Shape;205;p35"/>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latin typeface="+mn-lt"/>
                <a:ea typeface="Caesar Dressing"/>
                <a:cs typeface="Caesar Dressing"/>
                <a:sym typeface="Caesar Dressing"/>
              </a:rPr>
              <a:t>OBSERVATIONS</a:t>
            </a:r>
            <a:r>
              <a:rPr lang="en-GB" sz="1600" dirty="0">
                <a:latin typeface="+mn-lt"/>
                <a:ea typeface="Caesar Dressing"/>
                <a:cs typeface="Caesar Dressing"/>
                <a:sym typeface="Caesar Dressing"/>
              </a:rPr>
              <a:t>:</a:t>
            </a:r>
            <a:endParaRPr sz="1600" dirty="0">
              <a:latin typeface="+mn-lt"/>
              <a:ea typeface="Caesar Dressing"/>
              <a:cs typeface="Caesar Dressing"/>
              <a:sym typeface="Caesar Dressing"/>
            </a:endParaRPr>
          </a:p>
          <a:p>
            <a:pPr marL="0" lvl="0" indent="0" algn="l" rtl="0">
              <a:spcBef>
                <a:spcPts val="1200"/>
              </a:spcBef>
              <a:spcAft>
                <a:spcPts val="1200"/>
              </a:spcAft>
              <a:buNone/>
            </a:pPr>
            <a:r>
              <a:rPr lang="en-GB" sz="1400" dirty="0">
                <a:latin typeface="+mn-lt"/>
                <a:ea typeface="Caesar Dressing"/>
                <a:cs typeface="Caesar Dressing"/>
                <a:sym typeface="Caesar Dressing"/>
              </a:rPr>
              <a:t>These are the toxic words which frequently appear in the threat column.</a:t>
            </a:r>
            <a:endParaRPr sz="1400" dirty="0">
              <a:latin typeface="+mn-lt"/>
              <a:ea typeface="Caesar Dressing"/>
              <a:cs typeface="Caesar Dressing"/>
              <a:sym typeface="Caesar Dressing"/>
            </a:endParaRPr>
          </a:p>
        </p:txBody>
      </p:sp>
      <p:pic>
        <p:nvPicPr>
          <p:cNvPr id="206" name="Google Shape;206;p35"/>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12" name="Google Shape;212;p36"/>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latin typeface="+mn-lt"/>
                <a:ea typeface="Caesar Dressing"/>
                <a:cs typeface="Caesar Dressing"/>
                <a:sym typeface="Caesar Dressing"/>
              </a:rPr>
              <a:t>OBSERVATIONS</a:t>
            </a:r>
            <a:r>
              <a:rPr lang="en-GB" sz="1600" dirty="0">
                <a:latin typeface="+mn-lt"/>
                <a:ea typeface="Caesar Dressing"/>
                <a:cs typeface="Caesar Dressing"/>
                <a:sym typeface="Caesar Dressing"/>
              </a:rPr>
              <a:t>:</a:t>
            </a:r>
            <a:endParaRPr sz="1600" dirty="0">
              <a:latin typeface="+mn-lt"/>
              <a:ea typeface="Caesar Dressing"/>
              <a:cs typeface="Caesar Dressing"/>
              <a:sym typeface="Caesar Dressing"/>
            </a:endParaRPr>
          </a:p>
          <a:p>
            <a:pPr marL="0" lvl="0" indent="0" algn="l" rtl="0">
              <a:spcBef>
                <a:spcPts val="1200"/>
              </a:spcBef>
              <a:spcAft>
                <a:spcPts val="1200"/>
              </a:spcAft>
              <a:buNone/>
            </a:pPr>
            <a:r>
              <a:rPr lang="en-GB" sz="1400" dirty="0">
                <a:latin typeface="+mn-lt"/>
                <a:ea typeface="Caesar Dressing"/>
                <a:cs typeface="Caesar Dressing"/>
                <a:sym typeface="Caesar Dressing"/>
              </a:rPr>
              <a:t>These are the toxic words which frequently appear in the abuse column.</a:t>
            </a:r>
            <a:endParaRPr sz="1400" dirty="0">
              <a:latin typeface="+mn-lt"/>
              <a:ea typeface="Caesar Dressing"/>
              <a:cs typeface="Caesar Dressing"/>
              <a:sym typeface="Caesar Dressing"/>
            </a:endParaRPr>
          </a:p>
        </p:txBody>
      </p:sp>
      <p:pic>
        <p:nvPicPr>
          <p:cNvPr id="213" name="Google Shape;213;p36"/>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19" name="Google Shape;219;p37"/>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latin typeface="+mn-lt"/>
                <a:ea typeface="Caesar Dressing"/>
                <a:cs typeface="Caesar Dressing"/>
                <a:sym typeface="Caesar Dressing"/>
              </a:rPr>
              <a:t>OBSERVATIONS</a:t>
            </a:r>
            <a:r>
              <a:rPr lang="en-GB" sz="1600" dirty="0">
                <a:latin typeface="+mn-lt"/>
                <a:ea typeface="Caesar Dressing"/>
                <a:cs typeface="Caesar Dressing"/>
                <a:sym typeface="Caesar Dressing"/>
              </a:rPr>
              <a:t>:</a:t>
            </a:r>
            <a:endParaRPr sz="1600" dirty="0">
              <a:latin typeface="+mn-lt"/>
              <a:ea typeface="Caesar Dressing"/>
              <a:cs typeface="Caesar Dressing"/>
              <a:sym typeface="Caesar Dressing"/>
            </a:endParaRPr>
          </a:p>
          <a:p>
            <a:pPr marL="0" lvl="0" indent="0" algn="l" rtl="0">
              <a:spcBef>
                <a:spcPts val="1200"/>
              </a:spcBef>
              <a:spcAft>
                <a:spcPts val="1200"/>
              </a:spcAft>
              <a:buNone/>
            </a:pPr>
            <a:r>
              <a:rPr lang="en-GB" sz="1400" dirty="0">
                <a:latin typeface="+mn-lt"/>
                <a:ea typeface="Caesar Dressing"/>
                <a:cs typeface="Caesar Dressing"/>
                <a:sym typeface="Caesar Dressing"/>
              </a:rPr>
              <a:t>These are the toxic words which frequently appear in the loathe column.</a:t>
            </a:r>
            <a:endParaRPr sz="1400" dirty="0">
              <a:latin typeface="+mn-lt"/>
              <a:ea typeface="Caesar Dressing"/>
              <a:cs typeface="Caesar Dressing"/>
              <a:sym typeface="Caesar Dressing"/>
            </a:endParaRPr>
          </a:p>
        </p:txBody>
      </p:sp>
      <p:pic>
        <p:nvPicPr>
          <p:cNvPr id="220" name="Google Shape;220;p37"/>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mn-lt"/>
                <a:ea typeface="Caesar Dressing"/>
                <a:cs typeface="Caesar Dressing"/>
                <a:sym typeface="Caesar Dressing"/>
              </a:rPr>
              <a:t>DATA ANALYSIS STEPS.</a:t>
            </a:r>
            <a:endParaRPr sz="3011">
              <a:solidFill>
                <a:srgbClr val="D62828"/>
              </a:solidFill>
              <a:latin typeface="+mn-lt"/>
              <a:ea typeface="Caesar Dressing"/>
              <a:cs typeface="Caesar Dressing"/>
              <a:sym typeface="Caesar Dressing"/>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I have extracted some features and removed the feature “Id” to improve data normality and linearity.</a:t>
            </a:r>
            <a:endParaRPr sz="1600" dirty="0">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Then created new column as </a:t>
            </a:r>
            <a:r>
              <a:rPr lang="en-GB" sz="1600" dirty="0" err="1">
                <a:latin typeface="+mn-lt"/>
                <a:ea typeface="Caesar Dressing"/>
                <a:cs typeface="Caesar Dressing"/>
                <a:sym typeface="Caesar Dressing"/>
              </a:rPr>
              <a:t>clean_length</a:t>
            </a:r>
            <a:r>
              <a:rPr lang="en-GB" sz="1600" dirty="0">
                <a:latin typeface="+mn-lt"/>
                <a:ea typeface="Caesar Dressing"/>
                <a:cs typeface="Caesar Dressing"/>
                <a:sym typeface="Caesar Dressing"/>
              </a:rPr>
              <a:t> after cleaning the data. </a:t>
            </a:r>
            <a:endParaRPr sz="1600" dirty="0">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All these steps were done on both train and test datasets. </a:t>
            </a:r>
            <a:endParaRPr sz="1600" dirty="0">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Used Pearson’s correlation coefficient and heat map to check the correlation. </a:t>
            </a:r>
            <a:endParaRPr sz="1600" dirty="0">
              <a:latin typeface="+mn-lt"/>
              <a:ea typeface="Caesar Dressing"/>
              <a:cs typeface="Caesar Dressing"/>
              <a:sym typeface="Caesar Dressing"/>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mn-lt"/>
                <a:ea typeface="Caesar Dressing"/>
                <a:cs typeface="Caesar Dressing"/>
                <a:sym typeface="Caesar Dressing"/>
              </a:rPr>
              <a:t>DATA ANALYSIS STEPS.</a:t>
            </a:r>
            <a:endParaRPr sz="3011">
              <a:solidFill>
                <a:srgbClr val="D62828"/>
              </a:solidFill>
              <a:latin typeface="+mn-lt"/>
              <a:ea typeface="Caesar Dressing"/>
              <a:cs typeface="Caesar Dressing"/>
              <a:sym typeface="Caesar Dressing"/>
            </a:endParaRPr>
          </a:p>
        </p:txBody>
      </p:sp>
      <p:sp>
        <p:nvSpPr>
          <p:cNvPr id="232" name="Google Shape;232;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After getting a cleaned data used TF-IDF </a:t>
            </a:r>
            <a:r>
              <a:rPr lang="en-GB" sz="1600" dirty="0" err="1">
                <a:latin typeface="+mn-lt"/>
                <a:ea typeface="Caesar Dressing"/>
                <a:cs typeface="Caesar Dressing"/>
                <a:sym typeface="Caesar Dressing"/>
              </a:rPr>
              <a:t>vectorizer</a:t>
            </a:r>
            <a:r>
              <a:rPr lang="en-GB" sz="1600" dirty="0">
                <a:latin typeface="+mn-lt"/>
                <a:ea typeface="Caesar Dressing"/>
                <a:cs typeface="Caesar Dressing"/>
                <a:sym typeface="Caesar Dressing"/>
              </a:rPr>
              <a:t>. It’ll help to transform the text data to feature vector which can be used as input in our modelling.</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Balanced the data using Random-</a:t>
            </a:r>
            <a:r>
              <a:rPr lang="en-GB" sz="1600" dirty="0" err="1">
                <a:latin typeface="+mn-lt"/>
                <a:ea typeface="Caesar Dressing"/>
                <a:cs typeface="Caesar Dressing"/>
                <a:sym typeface="Caesar Dressing"/>
              </a:rPr>
              <a:t>oversampler</a:t>
            </a:r>
            <a:r>
              <a:rPr lang="en-GB" sz="1600" dirty="0">
                <a:latin typeface="+mn-lt"/>
                <a:ea typeface="Caesar Dressing"/>
                <a:cs typeface="Caesar Dressing"/>
                <a:sym typeface="Caesar Dressing"/>
              </a:rPr>
              <a:t> mechanism.</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Split train and test to build machine learning models. </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Model building process will be shown in the further steps.</a:t>
            </a:r>
            <a:endParaRPr sz="1600" dirty="0">
              <a:latin typeface="+mn-lt"/>
              <a:ea typeface="Caesar Dressing"/>
              <a:cs typeface="Caesar Dressing"/>
              <a:sym typeface="Caesar Dressing"/>
            </a:endParaRPr>
          </a:p>
          <a:p>
            <a:pPr marL="0" lvl="0" indent="0" algn="l" rtl="0">
              <a:spcBef>
                <a:spcPts val="1200"/>
              </a:spcBef>
              <a:spcAft>
                <a:spcPts val="1200"/>
              </a:spcAft>
              <a:buNone/>
            </a:pP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mn-lt"/>
                <a:ea typeface="Caesar Dressing"/>
                <a:cs typeface="Caesar Dressing"/>
                <a:sym typeface="Caesar Dressing"/>
              </a:rPr>
              <a:t>MODEL BUILDING.</a:t>
            </a:r>
            <a:endParaRPr sz="3011" dirty="0">
              <a:solidFill>
                <a:srgbClr val="F77F00"/>
              </a:solidFill>
              <a:latin typeface="+mn-lt"/>
              <a:ea typeface="Caesar Dressing"/>
              <a:cs typeface="Caesar Dressing"/>
              <a:sym typeface="Caesar Dressing"/>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dirty="0">
                <a:latin typeface="+mn-lt"/>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a:t>
            </a:r>
            <a:r>
              <a:rPr lang="en-GB" sz="1600" dirty="0" err="1">
                <a:latin typeface="+mn-lt"/>
                <a:ea typeface="Caesar Dressing"/>
                <a:cs typeface="Caesar Dressing"/>
                <a:sym typeface="Caesar Dressing"/>
              </a:rPr>
              <a:t>labeled</a:t>
            </a:r>
            <a:r>
              <a:rPr lang="en-GB" sz="1600" dirty="0">
                <a:latin typeface="+mn-lt"/>
                <a:ea typeface="Caesar Dressing"/>
                <a:cs typeface="Caesar Dressing"/>
                <a:sym typeface="Caesar Dressing"/>
              </a:rPr>
              <a:t> data into the format of 0 and 1 where 0 represents “NO” and 1 represents “Yes”. </a:t>
            </a:r>
            <a:endParaRPr sz="1600" dirty="0">
              <a:latin typeface="+mn-lt"/>
              <a:ea typeface="Caesar Dressing"/>
              <a:cs typeface="Caesar Dressing"/>
              <a:sym typeface="Caesar Dressing"/>
            </a:endParaRPr>
          </a:p>
          <a:p>
            <a:pPr marL="0" lvl="0" indent="457200" algn="l" rtl="0">
              <a:spcBef>
                <a:spcPts val="1200"/>
              </a:spcBef>
              <a:spcAft>
                <a:spcPts val="0"/>
              </a:spcAft>
              <a:buNone/>
            </a:pPr>
            <a:r>
              <a:rPr lang="en-GB" sz="1600" dirty="0">
                <a:latin typeface="+mn-lt"/>
                <a:ea typeface="Caesar Dressing"/>
                <a:cs typeface="Caesar Dressing"/>
                <a:sym typeface="Caesar Dressing"/>
              </a:rPr>
              <a:t>In this NLP based project we need to predict the multiple labels which are binary. I have converted text into feature vectors using TF-IDF </a:t>
            </a:r>
            <a:r>
              <a:rPr lang="en-GB" sz="1600" dirty="0" err="1">
                <a:latin typeface="+mn-lt"/>
                <a:ea typeface="Caesar Dressing"/>
                <a:cs typeface="Caesar Dressing"/>
                <a:sym typeface="Caesar Dressing"/>
              </a:rPr>
              <a:t>vectorizer</a:t>
            </a:r>
            <a:r>
              <a:rPr lang="en-GB" sz="1600" dirty="0">
                <a:latin typeface="+mn-lt"/>
                <a:ea typeface="Caesar Dressing"/>
                <a:cs typeface="Caesar Dressing"/>
                <a:sym typeface="Caesar Dressing"/>
              </a:rPr>
              <a:t> and separated our features and labels. Also, before building the model, I made sure that the input data was cleaned and scaled before it was fed into the machine learning models.</a:t>
            </a:r>
            <a:endParaRPr sz="1600" dirty="0">
              <a:latin typeface="+mn-lt"/>
              <a:ea typeface="Caesar Dressing"/>
              <a:cs typeface="Caesar Dressing"/>
              <a:sym typeface="Caesar Dressing"/>
            </a:endParaRPr>
          </a:p>
          <a:p>
            <a:pPr marL="0" lvl="0" indent="0" algn="l" rtl="0">
              <a:spcBef>
                <a:spcPts val="1200"/>
              </a:spcBef>
              <a:spcAft>
                <a:spcPts val="1200"/>
              </a:spcAft>
              <a:buNone/>
            </a:pPr>
            <a:r>
              <a:rPr lang="en-GB" sz="1600" dirty="0">
                <a:latin typeface="+mn-lt"/>
                <a:ea typeface="Caesar Dressing"/>
                <a:cs typeface="Caesar Dressing"/>
                <a:sym typeface="Caesar Dressing"/>
              </a:rPr>
              <a:t>	After the pre-processing and data cleaning I used remaining independent features for model building and prediction.</a:t>
            </a:r>
            <a:endParaRPr sz="1600" dirty="0">
              <a:latin typeface="+mn-lt"/>
              <a:ea typeface="Caesar Dressing"/>
              <a:cs typeface="Caesar Dressing"/>
              <a:sym typeface="Caesar Dressing"/>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D62828"/>
                </a:solidFill>
                <a:ea typeface="Caesar Dressing"/>
                <a:cs typeface="Caesar Dressing"/>
                <a:sym typeface="Caesar Dressing"/>
              </a:rPr>
              <a:t>AGENDA</a:t>
            </a:r>
            <a:r>
              <a:rPr lang="en-GB" sz="3020" dirty="0">
                <a:solidFill>
                  <a:srgbClr val="D62828"/>
                </a:solidFill>
                <a:latin typeface="Caesar Dressing"/>
                <a:ea typeface="Caesar Dressing"/>
                <a:cs typeface="Caesar Dressing"/>
                <a:sym typeface="Caesar Dressing"/>
              </a:rPr>
              <a:t>.</a:t>
            </a:r>
            <a:endParaRPr sz="3020" dirty="0">
              <a:solidFill>
                <a:srgbClr val="D62828"/>
              </a:solidFill>
              <a:latin typeface="Caesar Dressing"/>
              <a:ea typeface="Caesar Dressing"/>
              <a:cs typeface="Caesar Dressing"/>
              <a:sym typeface="Caesar Dressing"/>
            </a:endParaRPr>
          </a:p>
        </p:txBody>
      </p:sp>
      <p:sp>
        <p:nvSpPr>
          <p:cNvPr id="72" name="Google Shape;72;p15"/>
          <p:cNvSpPr txBox="1">
            <a:spLocks noGrp="1"/>
          </p:cNvSpPr>
          <p:nvPr>
            <p:ph type="body" idx="1"/>
          </p:nvPr>
        </p:nvSpPr>
        <p:spPr>
          <a:xfrm>
            <a:off x="311699" y="1152475"/>
            <a:ext cx="7617863" cy="34164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Overview</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Problem Statement.</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Problem Understanding.</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Importance of Malignant Comments Classification.</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Exploratory Data Analysis (Steps).</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Visualizations.</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Word Clouds.</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Data Analysis Steps.</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Model Building.</a:t>
            </a:r>
          </a:p>
          <a:p>
            <a:pPr marL="457200" lvl="0" indent="-330200" algn="l" rtl="0">
              <a:spcBef>
                <a:spcPts val="0"/>
              </a:spcBef>
              <a:spcAft>
                <a:spcPts val="0"/>
              </a:spcAft>
              <a:buClr>
                <a:srgbClr val="434343"/>
              </a:buClr>
              <a:buSzPts val="1600"/>
              <a:buFont typeface="Caesar Dressing"/>
              <a:buChar char="●"/>
            </a:pPr>
            <a:r>
              <a:rPr lang="en-US" sz="1600" dirty="0">
                <a:ea typeface="Caesar Dressing"/>
                <a:cs typeface="Caesar Dressing"/>
                <a:sym typeface="Caesar Dressing"/>
              </a:rPr>
              <a:t>Analysis of Models.</a:t>
            </a:r>
          </a:p>
          <a:p>
            <a:pPr marL="457200" lvl="0" indent="-330200" algn="l" rtl="0">
              <a:spcBef>
                <a:spcPts val="0"/>
              </a:spcBef>
              <a:spcAft>
                <a:spcPts val="0"/>
              </a:spcAft>
              <a:buClr>
                <a:srgbClr val="434343"/>
              </a:buClr>
              <a:buSzPts val="1600"/>
              <a:buFont typeface="Caesar Dressing"/>
              <a:buChar char="●"/>
            </a:pPr>
            <a:r>
              <a:rPr lang="en-US" sz="1600" dirty="0">
                <a:ea typeface="Caesar Dressing"/>
                <a:cs typeface="Caesar Dressing"/>
                <a:sym typeface="Caesar Dressing"/>
              </a:rPr>
              <a:t>Cross Validation Scores.</a:t>
            </a:r>
          </a:p>
          <a:p>
            <a:pPr marL="457200" lvl="0" indent="-330200" algn="l" rtl="0">
              <a:spcBef>
                <a:spcPts val="0"/>
              </a:spcBef>
              <a:spcAft>
                <a:spcPts val="0"/>
              </a:spcAft>
              <a:buClr>
                <a:srgbClr val="434343"/>
              </a:buClr>
              <a:buSzPts val="1600"/>
              <a:buFont typeface="Caesar Dressing"/>
              <a:buChar char="●"/>
            </a:pPr>
            <a:r>
              <a:rPr lang="en-US" sz="1600" dirty="0">
                <a:ea typeface="Caesar Dressing"/>
                <a:cs typeface="Caesar Dressing"/>
                <a:sym typeface="Caesar Dressing"/>
              </a:rPr>
              <a:t>Hyper Parameter Tuning and Creating the Final Model.</a:t>
            </a:r>
          </a:p>
          <a:p>
            <a:pPr marL="457200" lvl="0" indent="-330200" algn="l" rtl="0">
              <a:spcBef>
                <a:spcPts val="0"/>
              </a:spcBef>
              <a:spcAft>
                <a:spcPts val="0"/>
              </a:spcAft>
              <a:buClr>
                <a:srgbClr val="434343"/>
              </a:buClr>
              <a:buSzPts val="1600"/>
              <a:buFont typeface="Caesar Dressing"/>
              <a:buChar char="●"/>
            </a:pPr>
            <a:r>
              <a:rPr lang="en-US" sz="1600" dirty="0">
                <a:ea typeface="Caesar Dressing"/>
                <a:cs typeface="Caesar Dressing"/>
                <a:sym typeface="Caesar Dressing"/>
              </a:rPr>
              <a:t>Saving the model and predicting the results.</a:t>
            </a:r>
          </a:p>
          <a:p>
            <a:pPr marL="457200" lvl="0" indent="-330200" algn="l" rtl="0">
              <a:spcBef>
                <a:spcPts val="0"/>
              </a:spcBef>
              <a:spcAft>
                <a:spcPts val="0"/>
              </a:spcAft>
              <a:buClr>
                <a:srgbClr val="434343"/>
              </a:buClr>
              <a:buSzPts val="1600"/>
              <a:buFont typeface="Caesar Dressing"/>
              <a:buChar char="●"/>
            </a:pPr>
            <a:r>
              <a:rPr lang="en-US" sz="1600" dirty="0">
                <a:ea typeface="Caesar Dressing"/>
                <a:cs typeface="Caesar Dressing"/>
                <a:sym typeface="Caesar Dressing"/>
              </a:rPr>
              <a:t>Conclusion.</a:t>
            </a:r>
          </a:p>
          <a:p>
            <a:pPr marL="457200" lvl="0" indent="-330200" algn="l" rtl="0">
              <a:spcBef>
                <a:spcPts val="0"/>
              </a:spcBef>
              <a:spcAft>
                <a:spcPts val="0"/>
              </a:spcAft>
              <a:buClr>
                <a:srgbClr val="434343"/>
              </a:buClr>
              <a:buSzPts val="1600"/>
              <a:buFont typeface="Caesar Dressing"/>
              <a:buChar char="●"/>
            </a:pPr>
            <a:endParaRPr sz="1600" dirty="0">
              <a:latin typeface="+mn-lt"/>
              <a:ea typeface="Caesar Dressing"/>
              <a:cs typeface="Caesar Dressing"/>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chemeClr val="bg1"/>
                </a:solidFill>
                <a:latin typeface="+mn-lt"/>
                <a:ea typeface="Caesar Dressing"/>
                <a:cs typeface="Caesar Dressing"/>
                <a:sym typeface="Caesar Dressing"/>
              </a:rPr>
              <a:t>MODEL BUILDING.</a:t>
            </a:r>
            <a:endParaRPr sz="3011">
              <a:solidFill>
                <a:schemeClr val="bg1"/>
              </a:solidFill>
              <a:latin typeface="+mn-lt"/>
              <a:ea typeface="Caesar Dressing"/>
              <a:cs typeface="Caesar Dressing"/>
              <a:sym typeface="Caesar Dressing"/>
            </a:endParaRPr>
          </a:p>
        </p:txBody>
      </p:sp>
      <p:sp>
        <p:nvSpPr>
          <p:cNvPr id="244" name="Google Shape;244;p41"/>
          <p:cNvSpPr txBox="1">
            <a:spLocks noGrp="1"/>
          </p:cNvSpPr>
          <p:nvPr>
            <p:ph type="body" idx="1"/>
          </p:nvPr>
        </p:nvSpPr>
        <p:spPr>
          <a:xfrm>
            <a:off x="311700" y="1362682"/>
            <a:ext cx="8520600" cy="233907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dirty="0">
                <a:latin typeface="+mn-lt"/>
                <a:ea typeface="Caesar Dressing"/>
                <a:cs typeface="Arial" pitchFamily="34" charset="0"/>
                <a:sym typeface="Caesar Dressing"/>
              </a:rPr>
              <a:t>The classification algorithms used on training the data are as follows:</a:t>
            </a:r>
          </a:p>
          <a:p>
            <a:pPr marL="0" lvl="0" indent="0" algn="l" rtl="0">
              <a:spcBef>
                <a:spcPts val="0"/>
              </a:spcBef>
              <a:spcAft>
                <a:spcPts val="0"/>
              </a:spcAft>
              <a:buNone/>
            </a:pPr>
            <a:endParaRPr lang="en-GB" sz="1400" dirty="0">
              <a:latin typeface="+mn-lt"/>
              <a:ea typeface="Caesar Dressing"/>
              <a:cs typeface="Arial" pitchFamily="34" charset="0"/>
              <a:sym typeface="Caesar Dressing"/>
            </a:endParaRPr>
          </a:p>
          <a:p>
            <a:pPr marL="0" lvl="0" indent="0" algn="l" rtl="0">
              <a:spcBef>
                <a:spcPts val="0"/>
              </a:spcBef>
              <a:spcAft>
                <a:spcPts val="0"/>
              </a:spcAft>
              <a:buNone/>
            </a:pPr>
            <a:endParaRPr lang="en-GB" sz="1400" dirty="0">
              <a:latin typeface="+mn-lt"/>
              <a:ea typeface="Caesar Dressing"/>
              <a:cs typeface="Arial" pitchFamily="34" charset="0"/>
              <a:sym typeface="Caesar Dressing"/>
            </a:endParaRPr>
          </a:p>
          <a:p>
            <a:pPr marL="0" lvl="0" indent="0">
              <a:buNone/>
            </a:pPr>
            <a:r>
              <a:rPr lang="en-US" sz="1400" dirty="0">
                <a:latin typeface="+mn-lt"/>
                <a:cs typeface="Arial" pitchFamily="34" charset="0"/>
              </a:rPr>
              <a:t>1.gnb </a:t>
            </a:r>
            <a:r>
              <a:rPr lang="en-US" sz="1400" b="1" dirty="0">
                <a:latin typeface="+mn-lt"/>
                <a:cs typeface="Arial" pitchFamily="34" charset="0"/>
              </a:rPr>
              <a:t>=</a:t>
            </a:r>
            <a:r>
              <a:rPr lang="en-US" sz="1400" dirty="0">
                <a:latin typeface="+mn-lt"/>
                <a:cs typeface="Arial" pitchFamily="34" charset="0"/>
              </a:rPr>
              <a:t> </a:t>
            </a:r>
            <a:r>
              <a:rPr lang="en-US" sz="1400" dirty="0" err="1">
                <a:latin typeface="+mn-lt"/>
                <a:cs typeface="Arial" pitchFamily="34" charset="0"/>
              </a:rPr>
              <a:t>GaussianNB</a:t>
            </a:r>
            <a:r>
              <a:rPr lang="en-US" sz="1400" dirty="0">
                <a:latin typeface="+mn-lt"/>
                <a:cs typeface="Arial" pitchFamily="34" charset="0"/>
              </a:rPr>
              <a:t>()</a:t>
            </a:r>
          </a:p>
          <a:p>
            <a:pPr marL="0" lvl="0" indent="0">
              <a:buNone/>
            </a:pPr>
            <a:endParaRPr lang="en-US" sz="1400" dirty="0">
              <a:latin typeface="+mn-lt"/>
              <a:cs typeface="Arial" pitchFamily="34" charset="0"/>
            </a:endParaRPr>
          </a:p>
          <a:p>
            <a:pPr marL="0" lvl="0" indent="0">
              <a:buNone/>
            </a:pPr>
            <a:r>
              <a:rPr lang="en-US" sz="1400" dirty="0">
                <a:latin typeface="+mn-lt"/>
                <a:cs typeface="Arial" pitchFamily="34" charset="0"/>
              </a:rPr>
              <a:t>2. </a:t>
            </a:r>
            <a:r>
              <a:rPr lang="en-US" sz="1400" dirty="0" err="1">
                <a:latin typeface="+mn-lt"/>
                <a:cs typeface="Arial" pitchFamily="34" charset="0"/>
              </a:rPr>
              <a:t>mnb</a:t>
            </a:r>
            <a:r>
              <a:rPr lang="en-US" sz="1400" dirty="0">
                <a:latin typeface="+mn-lt"/>
                <a:cs typeface="Arial" pitchFamily="34" charset="0"/>
              </a:rPr>
              <a:t> </a:t>
            </a:r>
            <a:r>
              <a:rPr lang="en-US" sz="1400" b="1" dirty="0">
                <a:latin typeface="+mn-lt"/>
                <a:cs typeface="Arial" pitchFamily="34" charset="0"/>
              </a:rPr>
              <a:t>=</a:t>
            </a:r>
            <a:r>
              <a:rPr lang="en-US" sz="1400" dirty="0">
                <a:latin typeface="+mn-lt"/>
                <a:cs typeface="Arial" pitchFamily="34" charset="0"/>
              </a:rPr>
              <a:t> </a:t>
            </a:r>
            <a:r>
              <a:rPr lang="en-US" sz="1400" dirty="0" err="1">
                <a:latin typeface="+mn-lt"/>
                <a:cs typeface="Arial" pitchFamily="34" charset="0"/>
              </a:rPr>
              <a:t>MultinomialNB</a:t>
            </a:r>
            <a:r>
              <a:rPr lang="en-US" sz="1400" dirty="0">
                <a:latin typeface="+mn-lt"/>
                <a:cs typeface="Arial" pitchFamily="34" charset="0"/>
              </a:rPr>
              <a:t>()</a:t>
            </a:r>
          </a:p>
          <a:p>
            <a:pPr marL="0" lvl="0" indent="0">
              <a:buNone/>
            </a:pPr>
            <a:r>
              <a:rPr lang="en-US" sz="1400" dirty="0">
                <a:latin typeface="+mn-lt"/>
                <a:cs typeface="Arial" pitchFamily="34" charset="0"/>
              </a:rPr>
              <a:t> </a:t>
            </a:r>
          </a:p>
          <a:p>
            <a:pPr marL="0" lvl="0" indent="0">
              <a:buNone/>
            </a:pPr>
            <a:r>
              <a:rPr lang="en-US" sz="1400" dirty="0">
                <a:latin typeface="+mn-lt"/>
                <a:cs typeface="Arial" pitchFamily="34" charset="0"/>
              </a:rPr>
              <a:t>3.bnb </a:t>
            </a:r>
            <a:r>
              <a:rPr lang="en-US" sz="1400" b="1" dirty="0">
                <a:latin typeface="+mn-lt"/>
                <a:cs typeface="Arial" pitchFamily="34" charset="0"/>
              </a:rPr>
              <a:t>=</a:t>
            </a:r>
            <a:r>
              <a:rPr lang="en-US" sz="1400" dirty="0">
                <a:latin typeface="+mn-lt"/>
                <a:cs typeface="Arial" pitchFamily="34" charset="0"/>
              </a:rPr>
              <a:t> </a:t>
            </a:r>
            <a:r>
              <a:rPr lang="en-US" sz="1400" dirty="0" err="1">
                <a:latin typeface="+mn-lt"/>
                <a:cs typeface="Arial" pitchFamily="34" charset="0"/>
              </a:rPr>
              <a:t>BernoulliNB</a:t>
            </a:r>
            <a:r>
              <a:rPr lang="en-US" sz="1400" dirty="0">
                <a:latin typeface="+mn-lt"/>
                <a:cs typeface="Arial" pitchFamily="34" charset="0"/>
              </a:rPr>
              <a:t>()</a:t>
            </a:r>
          </a:p>
          <a:p>
            <a:pPr marL="0" lvl="0" indent="0">
              <a:buNone/>
            </a:pPr>
            <a:endParaRPr lang="en-US" sz="1400" dirty="0">
              <a:latin typeface="+mn-lt"/>
              <a:ea typeface="Caesar Dressing"/>
              <a:cs typeface="Arial" pitchFamily="34" charset="0"/>
              <a:sym typeface="Caesar Dressing"/>
            </a:endParaRPr>
          </a:p>
          <a:p>
            <a:pPr marL="0" indent="0">
              <a:buNone/>
            </a:pPr>
            <a:r>
              <a:rPr lang="en-US" sz="1400" dirty="0">
                <a:latin typeface="+mn-lt"/>
                <a:ea typeface="Caesar Dressing"/>
                <a:cs typeface="Arial" pitchFamily="34" charset="0"/>
                <a:sym typeface="Caesar Dressing"/>
              </a:rPr>
              <a:t>4. ADABOOST CLASSIFIER MODEL.</a:t>
            </a:r>
            <a:endParaRPr sz="1400" dirty="0">
              <a:latin typeface="+mn-lt"/>
              <a:ea typeface="Caesar Dressing"/>
              <a:cs typeface="Arial" pitchFamily="34" charset="0"/>
              <a:sym typeface="Caesar Dressing"/>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GAUSSIAN NB </a:t>
            </a:r>
            <a:endParaRPr sz="3011" dirty="0">
              <a:solidFill>
                <a:schemeClr val="bg1"/>
              </a:solidFill>
              <a:latin typeface="+mn-lt"/>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mn-lt"/>
                <a:ea typeface="Caesar Dressing"/>
                <a:cs typeface="Caesar Dressing"/>
                <a:sym typeface="Caesar Dressing"/>
              </a:rPr>
              <a:t>The GAUSSIAN NB CLASSIFIER </a:t>
            </a:r>
            <a:r>
              <a:rPr lang="en-GB" sz="1600" dirty="0" err="1">
                <a:latin typeface="+mn-lt"/>
                <a:ea typeface="Caesar Dressing"/>
                <a:cs typeface="Caesar Dressing"/>
                <a:sym typeface="Caesar Dressing"/>
              </a:rPr>
              <a:t>Modl</a:t>
            </a:r>
            <a:r>
              <a:rPr lang="en-GB" sz="1600" dirty="0">
                <a:latin typeface="+mn-lt"/>
                <a:ea typeface="Caesar Dressing"/>
                <a:cs typeface="Caesar Dressing"/>
                <a:sym typeface="Caesar Dressing"/>
              </a:rPr>
              <a:t> gave us an accuracy score of  86.46 %.</a:t>
            </a:r>
            <a:endParaRPr sz="1600" dirty="0">
              <a:latin typeface="+mn-lt"/>
              <a:ea typeface="Caesar Dressing"/>
              <a:cs typeface="Caesar Dressing"/>
              <a:sym typeface="Caesar Dressing"/>
            </a:endParaRPr>
          </a:p>
        </p:txBody>
      </p:sp>
      <p:pic>
        <p:nvPicPr>
          <p:cNvPr id="5" name="Picture 4" descr="Screenshot 2022-11-22 233042.png"/>
          <p:cNvPicPr>
            <a:picLocks noChangeAspect="1"/>
          </p:cNvPicPr>
          <p:nvPr/>
        </p:nvPicPr>
        <p:blipFill>
          <a:blip r:embed="rId3"/>
          <a:stretch>
            <a:fillRect/>
          </a:stretch>
        </p:blipFill>
        <p:spPr>
          <a:xfrm>
            <a:off x="4980549" y="368228"/>
            <a:ext cx="2924583" cy="414070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HEAT MAP</a:t>
            </a:r>
          </a:p>
        </p:txBody>
      </p:sp>
      <p:sp>
        <p:nvSpPr>
          <p:cNvPr id="3" name="Text Placeholder 2"/>
          <p:cNvSpPr>
            <a:spLocks noGrp="1"/>
          </p:cNvSpPr>
          <p:nvPr>
            <p:ph type="body" idx="1"/>
          </p:nvPr>
        </p:nvSpPr>
        <p:spPr/>
        <p:txBody>
          <a:bodyPr/>
          <a:lstStyle/>
          <a:p>
            <a:endParaRPr lang="en-US" dirty="0"/>
          </a:p>
        </p:txBody>
      </p:sp>
      <p:pic>
        <p:nvPicPr>
          <p:cNvPr id="4" name="Picture 3" descr="Screenshot 2022-11-22 232153.png"/>
          <p:cNvPicPr>
            <a:picLocks noChangeAspect="1"/>
          </p:cNvPicPr>
          <p:nvPr/>
        </p:nvPicPr>
        <p:blipFill>
          <a:blip r:embed="rId2"/>
          <a:stretch>
            <a:fillRect/>
          </a:stretch>
        </p:blipFill>
        <p:spPr>
          <a:xfrm>
            <a:off x="277051" y="1150933"/>
            <a:ext cx="5808439" cy="341067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MUTLINOMIAL  NB CLASSIFIER</a:t>
            </a:r>
            <a:endParaRPr sz="3011" dirty="0">
              <a:solidFill>
                <a:schemeClr val="bg1"/>
              </a:solidFill>
              <a:latin typeface="+mn-lt"/>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mn-lt"/>
                <a:ea typeface="Caesar Dressing"/>
                <a:cs typeface="Caesar Dressing"/>
                <a:sym typeface="Caesar Dressing"/>
              </a:rPr>
              <a:t>The MULTINOMIAL NB CLASSIFIER  Model gave us an accuracy score of 97.08 %.</a:t>
            </a:r>
            <a:endParaRPr sz="1600" dirty="0">
              <a:latin typeface="+mn-lt"/>
              <a:ea typeface="Caesar Dressing"/>
              <a:cs typeface="Caesar Dressing"/>
              <a:sym typeface="Caesar Dressing"/>
            </a:endParaRPr>
          </a:p>
        </p:txBody>
      </p:sp>
      <p:pic>
        <p:nvPicPr>
          <p:cNvPr id="5" name="Picture 4" descr="Screenshot 2022-11-22 233117.png"/>
          <p:cNvPicPr>
            <a:picLocks noChangeAspect="1"/>
          </p:cNvPicPr>
          <p:nvPr/>
        </p:nvPicPr>
        <p:blipFill>
          <a:blip r:embed="rId3"/>
          <a:stretch>
            <a:fillRect/>
          </a:stretch>
        </p:blipFill>
        <p:spPr>
          <a:xfrm>
            <a:off x="5226381" y="586152"/>
            <a:ext cx="3105584" cy="42525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BERNOULI NB CLASSIFIER</a:t>
            </a:r>
            <a:endParaRPr sz="3011" dirty="0">
              <a:solidFill>
                <a:schemeClr val="bg1"/>
              </a:solidFill>
              <a:latin typeface="+mn-lt"/>
              <a:ea typeface="Caesar Dressing"/>
              <a:cs typeface="Caesar Dressing"/>
              <a:sym typeface="Caesar Dressing"/>
            </a:endParaRPr>
          </a:p>
        </p:txBody>
      </p:sp>
      <p:sp>
        <p:nvSpPr>
          <p:cNvPr id="264" name="Google Shape;264;p44"/>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mn-lt"/>
                <a:ea typeface="Caesar Dressing"/>
                <a:cs typeface="Caesar Dressing"/>
                <a:sym typeface="Caesar Dressing"/>
              </a:rPr>
              <a:t>The BERNOULI NB CLASSIFIER gave us an accuracy score of 98.35 %.</a:t>
            </a:r>
            <a:endParaRPr sz="1600" dirty="0">
              <a:latin typeface="+mn-lt"/>
              <a:ea typeface="Caesar Dressing"/>
              <a:cs typeface="Caesar Dressing"/>
              <a:sym typeface="Caesar Dressing"/>
            </a:endParaRPr>
          </a:p>
        </p:txBody>
      </p:sp>
      <p:pic>
        <p:nvPicPr>
          <p:cNvPr id="5" name="Picture 4" descr="Screenshot 2022-11-22 233148.png"/>
          <p:cNvPicPr>
            <a:picLocks noChangeAspect="1"/>
          </p:cNvPicPr>
          <p:nvPr/>
        </p:nvPicPr>
        <p:blipFill>
          <a:blip r:embed="rId3"/>
          <a:stretch>
            <a:fillRect/>
          </a:stretch>
        </p:blipFill>
        <p:spPr>
          <a:xfrm>
            <a:off x="4587332" y="638703"/>
            <a:ext cx="3858164" cy="3428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ADABOOST CLASSIFIER MODEL.</a:t>
            </a:r>
            <a:endParaRPr sz="3011" dirty="0">
              <a:solidFill>
                <a:schemeClr val="bg1"/>
              </a:solidFill>
              <a:latin typeface="+mn-lt"/>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mn-lt"/>
                <a:ea typeface="Caesar Dressing"/>
                <a:cs typeface="Caesar Dressing"/>
                <a:sym typeface="Caesar Dressing"/>
              </a:rPr>
              <a:t>The ADA Boost CLASSIFIER Model gave us an accuracy score of 92.68 %.</a:t>
            </a:r>
            <a:endParaRPr sz="1600" dirty="0">
              <a:latin typeface="+mn-lt"/>
              <a:ea typeface="Caesar Dressing"/>
              <a:cs typeface="Caesar Dressing"/>
              <a:sym typeface="Caesar Dressing"/>
            </a:endParaRPr>
          </a:p>
        </p:txBody>
      </p:sp>
      <p:pic>
        <p:nvPicPr>
          <p:cNvPr id="279" name="Google Shape;279;p46"/>
          <p:cNvPicPr preferRelativeResize="0"/>
          <p:nvPr/>
        </p:nvPicPr>
        <p:blipFill>
          <a:blip r:embed="rId3">
            <a:alphaModFix/>
          </a:blip>
          <a:stretch>
            <a:fillRect/>
          </a:stretch>
        </p:blipFill>
        <p:spPr>
          <a:xfrm>
            <a:off x="3796300" y="576888"/>
            <a:ext cx="4972201" cy="398972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XGBoost CLASSIFIER MODEL.</a:t>
            </a:r>
            <a:endParaRPr sz="3011">
              <a:solidFill>
                <a:srgbClr val="FCBF49"/>
              </a:solidFill>
              <a:latin typeface="Caesar Dressing"/>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XG Boost CLASSIFIER Model gave us an accuracy score of 94.89 %.</a:t>
            </a:r>
            <a:endParaRPr sz="1600" dirty="0">
              <a:latin typeface="Bradley Hand ITC" pitchFamily="66" charset="0"/>
              <a:ea typeface="Caesar Dressing"/>
              <a:cs typeface="Caesar Dressing"/>
              <a:sym typeface="Caesar Dressing"/>
            </a:endParaRPr>
          </a:p>
        </p:txBody>
      </p:sp>
      <p:pic>
        <p:nvPicPr>
          <p:cNvPr id="286" name="Google Shape;286;p47"/>
          <p:cNvPicPr preferRelativeResize="0"/>
          <p:nvPr/>
        </p:nvPicPr>
        <p:blipFill>
          <a:blip r:embed="rId3">
            <a:alphaModFix/>
          </a:blip>
          <a:stretch>
            <a:fillRect/>
          </a:stretch>
        </p:blipFill>
        <p:spPr>
          <a:xfrm>
            <a:off x="3867000" y="565350"/>
            <a:ext cx="4972200" cy="4012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chemeClr val="bg1"/>
                </a:solidFill>
                <a:latin typeface="+mn-lt"/>
                <a:ea typeface="Caesar Dressing"/>
                <a:cs typeface="Caesar Dressing"/>
                <a:sym typeface="Caesar Dressing"/>
              </a:rPr>
              <a:t>EXTRA TREES CLASSIFIER MODEL.</a:t>
            </a:r>
            <a:endParaRPr sz="3011">
              <a:solidFill>
                <a:schemeClr val="bg1"/>
              </a:solidFill>
              <a:latin typeface="+mn-lt"/>
              <a:ea typeface="Caesar Dressing"/>
              <a:cs typeface="Caesar Dressing"/>
              <a:sym typeface="Caesar Dressing"/>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mn-lt"/>
                <a:ea typeface="Caesar Dressing"/>
                <a:cs typeface="Caesar Dressing"/>
                <a:sym typeface="Caesar Dressing"/>
              </a:rPr>
              <a:t>The Extra Trees CLASSIFIER Model gave us an accuracy score of 95.30 %.</a:t>
            </a:r>
            <a:endParaRPr sz="1600" dirty="0">
              <a:latin typeface="+mn-lt"/>
              <a:ea typeface="Caesar Dressing"/>
              <a:cs typeface="Caesar Dressing"/>
              <a:sym typeface="Caesar Dressing"/>
            </a:endParaRPr>
          </a:p>
        </p:txBody>
      </p:sp>
      <p:pic>
        <p:nvPicPr>
          <p:cNvPr id="293" name="Google Shape;293;p48"/>
          <p:cNvPicPr preferRelativeResize="0"/>
          <p:nvPr/>
        </p:nvPicPr>
        <p:blipFill>
          <a:blip r:embed="rId3">
            <a:alphaModFix/>
          </a:blip>
          <a:stretch>
            <a:fillRect/>
          </a:stretch>
        </p:blipFill>
        <p:spPr>
          <a:xfrm>
            <a:off x="3867000" y="524225"/>
            <a:ext cx="4972200" cy="39522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Cross </a:t>
            </a:r>
            <a:r>
              <a:rPr lang="en-GB" sz="3011" dirty="0" err="1">
                <a:solidFill>
                  <a:schemeClr val="bg1"/>
                </a:solidFill>
                <a:latin typeface="+mn-lt"/>
                <a:ea typeface="Caesar Dressing"/>
                <a:cs typeface="Caesar Dressing"/>
                <a:sym typeface="Caesar Dressing"/>
              </a:rPr>
              <a:t>ValIdatIon</a:t>
            </a:r>
            <a:r>
              <a:rPr lang="en-GB" sz="3011" dirty="0">
                <a:solidFill>
                  <a:schemeClr val="bg1"/>
                </a:solidFill>
                <a:latin typeface="+mn-lt"/>
                <a:ea typeface="Caesar Dressing"/>
                <a:cs typeface="Caesar Dressing"/>
                <a:sym typeface="Caesar Dressing"/>
              </a:rPr>
              <a:t> Scores.</a:t>
            </a:r>
            <a:endParaRPr sz="3011" dirty="0">
              <a:solidFill>
                <a:schemeClr val="bg1"/>
              </a:solidFill>
              <a:latin typeface="+mn-lt"/>
              <a:ea typeface="Caesar Dressing"/>
              <a:cs typeface="Caesar Dressing"/>
              <a:sym typeface="Caesar Dressing"/>
            </a:endParaRPr>
          </a:p>
        </p:txBody>
      </p:sp>
      <p:sp>
        <p:nvSpPr>
          <p:cNvPr id="305" name="Google Shape;305;p50"/>
          <p:cNvSpPr txBox="1">
            <a:spLocks noGrp="1"/>
          </p:cNvSpPr>
          <p:nvPr>
            <p:ph type="body" idx="1"/>
          </p:nvPr>
        </p:nvSpPr>
        <p:spPr>
          <a:xfrm>
            <a:off x="311700" y="1152475"/>
            <a:ext cx="8520600" cy="2708403"/>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None/>
            </a:pPr>
            <a:r>
              <a:rPr lang="en-GB" sz="1600" dirty="0">
                <a:latin typeface="+mn-lt"/>
                <a:ea typeface="Caesar Dressing"/>
                <a:cs typeface="Caesar Dressing"/>
                <a:sym typeface="Caesar Dressing"/>
              </a:rPr>
              <a:t>.</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The cross validation score of the Multinomial NB Classifier Model is 94.63 %.</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The cross validation score of the </a:t>
            </a:r>
            <a:r>
              <a:rPr lang="en-GB" sz="1600" dirty="0" err="1">
                <a:latin typeface="+mn-lt"/>
                <a:ea typeface="Caesar Dressing"/>
                <a:cs typeface="Caesar Dressing"/>
                <a:sym typeface="Caesar Dressing"/>
              </a:rPr>
              <a:t>Ada</a:t>
            </a:r>
            <a:r>
              <a:rPr lang="en-GB" sz="1600" dirty="0">
                <a:latin typeface="+mn-lt"/>
                <a:ea typeface="Caesar Dressing"/>
                <a:cs typeface="Caesar Dressing"/>
                <a:sym typeface="Caesar Dressing"/>
              </a:rPr>
              <a:t> boost classifier Model is 94.57 %.</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The cross validation score of the XG Boost Classifier Model is 95.36 %.</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The cross validation score of the Extra Trees Classifier Model is 95.62 %.</a:t>
            </a:r>
            <a:endParaRPr sz="1600" dirty="0">
              <a:latin typeface="+mn-lt"/>
              <a:ea typeface="Caesar Dressing"/>
              <a:cs typeface="Caesar Dressing"/>
              <a:sym typeface="Caesar Dressing"/>
            </a:endParaRPr>
          </a:p>
          <a:p>
            <a:pPr marL="0" lvl="0" indent="0" algn="l" rtl="0">
              <a:spcBef>
                <a:spcPts val="1200"/>
              </a:spcBef>
              <a:spcAft>
                <a:spcPts val="1200"/>
              </a:spcAft>
              <a:buNone/>
            </a:pPr>
            <a:r>
              <a:rPr lang="en-GB" sz="1600" dirty="0">
                <a:latin typeface="+mn-lt"/>
                <a:ea typeface="Caesar Dressing"/>
                <a:cs typeface="Caesar Dressing"/>
                <a:sym typeface="Caesar Dressing"/>
              </a:rPr>
              <a:t>From the above Cross Validation Scores, the highest CV score belongs to the Linear SVC model, followed by the Extra Trees Classifier &amp; Logistic Regression Model. Next the XG Boost Classifier model , the Multinomial NB Classifier and the </a:t>
            </a:r>
            <a:r>
              <a:rPr lang="en-GB" sz="1600" dirty="0" err="1">
                <a:latin typeface="+mn-lt"/>
                <a:ea typeface="Caesar Dressing"/>
                <a:cs typeface="Caesar Dressing"/>
                <a:sym typeface="Caesar Dressing"/>
              </a:rPr>
              <a:t>Ada</a:t>
            </a:r>
            <a:r>
              <a:rPr lang="en-GB" sz="1600" dirty="0">
                <a:latin typeface="+mn-lt"/>
                <a:ea typeface="Caesar Dressing"/>
                <a:cs typeface="Caesar Dressing"/>
                <a:sym typeface="Caesar Dressing"/>
              </a:rPr>
              <a:t> Boost Classifier Model. Lastly, the Decision Tree Classifier.</a:t>
            </a:r>
            <a:endParaRPr sz="1600" dirty="0">
              <a:latin typeface="+mn-lt"/>
              <a:ea typeface="Caesar Dressing"/>
              <a:cs typeface="Caesar Dressing"/>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chemeClr val="bg1"/>
                </a:solidFill>
                <a:latin typeface="+mn-lt"/>
                <a:ea typeface="Caesar Dressing"/>
                <a:cs typeface="Caesar Dressing"/>
                <a:sym typeface="Caesar Dressing"/>
              </a:rPr>
              <a:t>HYPER PARAMETER TUNING.</a:t>
            </a:r>
            <a:endParaRPr sz="3011">
              <a:solidFill>
                <a:schemeClr val="bg1"/>
              </a:solidFill>
              <a:latin typeface="+mn-lt"/>
              <a:ea typeface="Caesar Dressing"/>
              <a:cs typeface="Caesar Dressing"/>
              <a:sym typeface="Caesar Dressing"/>
            </a:endParaRPr>
          </a:p>
        </p:txBody>
      </p:sp>
      <p:sp>
        <p:nvSpPr>
          <p:cNvPr id="311" name="Google Shape;311;p51"/>
          <p:cNvSpPr txBox="1">
            <a:spLocks noGrp="1"/>
          </p:cNvSpPr>
          <p:nvPr>
            <p:ph type="body" idx="1"/>
          </p:nvPr>
        </p:nvSpPr>
        <p:spPr>
          <a:xfrm>
            <a:off x="311700" y="1152475"/>
            <a:ext cx="8520600" cy="212362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latin typeface="+mn-lt"/>
                <a:ea typeface="Caesar Dressing"/>
                <a:cs typeface="Caesar Dressing"/>
                <a:sym typeface="Caesar Dressing"/>
              </a:rPr>
              <a:t>Since the Accuracy Score and the cross validation score of the MULTINOMIAL NB  CLASSIFER  Model are good and the AUC score is the highest among others we shall consider this model for hyper parameter tuning.</a:t>
            </a:r>
            <a:endParaRPr sz="1600" dirty="0">
              <a:latin typeface="+mn-lt"/>
              <a:ea typeface="Caesar Dressing"/>
              <a:cs typeface="Caesar Dressing"/>
              <a:sym typeface="Caesar Dressing"/>
            </a:endParaRPr>
          </a:p>
          <a:p>
            <a:pPr marL="0" lvl="0" indent="0" algn="l" rtl="0">
              <a:spcBef>
                <a:spcPts val="1200"/>
              </a:spcBef>
              <a:spcAft>
                <a:spcPts val="0"/>
              </a:spcAft>
              <a:buNone/>
            </a:pPr>
            <a:r>
              <a:rPr lang="en-GB" sz="1600" dirty="0">
                <a:latin typeface="+mn-lt"/>
                <a:ea typeface="Caesar Dressing"/>
                <a:cs typeface="Caesar Dressing"/>
                <a:sym typeface="Caesar Dressing"/>
              </a:rPr>
              <a:t>We shall use Grid </a:t>
            </a:r>
            <a:r>
              <a:rPr lang="en-GB" sz="1600" dirty="0" err="1">
                <a:latin typeface="+mn-lt"/>
                <a:ea typeface="Caesar Dressing"/>
                <a:cs typeface="Caesar Dressing"/>
                <a:sym typeface="Caesar Dressing"/>
              </a:rPr>
              <a:t>SearchCV</a:t>
            </a:r>
            <a:r>
              <a:rPr lang="en-GB" sz="1600" dirty="0">
                <a:latin typeface="+mn-lt"/>
                <a:ea typeface="Caesar Dressing"/>
                <a:cs typeface="Caesar Dressing"/>
                <a:sym typeface="Caesar Dressing"/>
              </a:rPr>
              <a:t> for hyper parameter tuning.</a:t>
            </a:r>
            <a:endParaRPr sz="1600" dirty="0">
              <a:latin typeface="+mn-lt"/>
              <a:ea typeface="Caesar Dressing"/>
              <a:cs typeface="Caesar Dressing"/>
              <a:sym typeface="Caesar Dressing"/>
            </a:endParaRPr>
          </a:p>
          <a:p>
            <a:pPr marL="0" lvl="0" indent="0" algn="l" rtl="0">
              <a:spcBef>
                <a:spcPts val="1200"/>
              </a:spcBef>
              <a:spcAft>
                <a:spcPts val="1200"/>
              </a:spcAft>
              <a:buNone/>
            </a:pPr>
            <a:r>
              <a:rPr lang="en-GB" sz="1600" dirty="0">
                <a:latin typeface="+mn-lt"/>
                <a:ea typeface="Caesar Dressing"/>
                <a:cs typeface="Caesar Dressing"/>
                <a:sym typeface="Caesar Dressing"/>
              </a:rPr>
              <a:t>After multiple tries with hyper parameter tuning, the highest accuracy score obtained was 94.49 %.</a:t>
            </a:r>
            <a:endParaRPr sz="1600" dirty="0">
              <a:latin typeface="+mn-lt"/>
              <a:ea typeface="Caesar Dressing"/>
              <a:cs typeface="Caesar Dressing"/>
              <a:sym typeface="Caesar Dressing"/>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77F00"/>
                </a:solidFill>
                <a:latin typeface="+mn-lt"/>
                <a:ea typeface="Caesar Dressing"/>
                <a:cs typeface="Caesar Dressing"/>
                <a:sym typeface="Caesar Dressing"/>
              </a:rPr>
              <a:t>OVERVIEW.</a:t>
            </a:r>
            <a:endParaRPr sz="3020">
              <a:solidFill>
                <a:srgbClr val="F77F00"/>
              </a:solidFill>
              <a:latin typeface="+mn-lt"/>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46833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latin typeface="+mn-lt"/>
                <a:ea typeface="Caesar Dressing"/>
                <a:cs typeface="Caesar Dressing"/>
                <a:sym typeface="Caesar Dressing"/>
              </a:rPr>
              <a:t>In this particular presentation we will be looking at:</a:t>
            </a:r>
            <a:endParaRPr sz="1600" dirty="0">
              <a:latin typeface="+mn-lt"/>
              <a:ea typeface="Caesar Dressing"/>
              <a:cs typeface="Caesar Dressing"/>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How to analyze the dataset of SMS SPAM CLASSIFIER.</a:t>
            </a:r>
            <a:endParaRPr sz="1600" dirty="0">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What are the EDA steps in cleaning the dataset.</a:t>
            </a:r>
            <a:endParaRPr sz="1600" dirty="0">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Overall analysis on the problem.</a:t>
            </a:r>
            <a:endParaRPr sz="1600" dirty="0">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Model building from the cleaned dataset.</a:t>
            </a:r>
            <a:endParaRPr sz="1600" dirty="0">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Predictions for test dataset from saved model.</a:t>
            </a:r>
            <a:endParaRPr sz="1600" dirty="0">
              <a:latin typeface="+mn-lt"/>
              <a:ea typeface="Caesar Dressing"/>
              <a:cs typeface="Caesar Dressing"/>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mn-lt"/>
                <a:ea typeface="Caesar Dressing"/>
                <a:cs typeface="Caesar Dressing"/>
                <a:sym typeface="Caesar Dressing"/>
              </a:rPr>
              <a:t>CONCLUSION.</a:t>
            </a:r>
            <a:endParaRPr sz="3011">
              <a:solidFill>
                <a:srgbClr val="D62828"/>
              </a:solidFill>
              <a:latin typeface="+mn-lt"/>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348579"/>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b="1" dirty="0">
                <a:effectLst>
                  <a:outerShdw blurRad="38100" dist="38100" dir="2700000" algn="tl">
                    <a:srgbClr val="000000">
                      <a:alpha val="43137"/>
                    </a:srgbClr>
                  </a:outerShdw>
                </a:effectLst>
                <a:latin typeface="+mn-lt"/>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 bullying.</a:t>
            </a:r>
            <a:endParaRPr sz="1600" b="1" dirty="0">
              <a:effectLst>
                <a:outerShdw blurRad="38100" dist="38100" dir="2700000" algn="tl">
                  <a:srgbClr val="000000">
                    <a:alpha val="43137"/>
                  </a:srgbClr>
                </a:outerShdw>
              </a:effectLst>
              <a:latin typeface="+mn-lt"/>
              <a:ea typeface="Caesar Dressing"/>
              <a:cs typeface="Caesar Dressing"/>
              <a:sym typeface="Caesar Dressing"/>
            </a:endParaRPr>
          </a:p>
          <a:p>
            <a:pPr marL="0" lvl="0" indent="0" algn="l" rtl="0">
              <a:lnSpc>
                <a:spcPct val="115000"/>
              </a:lnSpc>
              <a:spcBef>
                <a:spcPts val="1200"/>
              </a:spcBef>
              <a:spcAft>
                <a:spcPts val="0"/>
              </a:spcAft>
              <a:buNone/>
            </a:pPr>
            <a:r>
              <a:rPr lang="en-GB" sz="1600" b="1" dirty="0">
                <a:effectLst>
                  <a:outerShdw blurRad="38100" dist="38100" dir="2700000" algn="tl">
                    <a:srgbClr val="000000">
                      <a:alpha val="43137"/>
                    </a:srgbClr>
                  </a:outerShdw>
                </a:effectLst>
                <a:latin typeface="+mn-lt"/>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endParaRPr sz="1600" b="1" dirty="0">
              <a:effectLst>
                <a:outerShdw blurRad="38100" dist="38100" dir="2700000" algn="tl">
                  <a:srgbClr val="000000">
                    <a:alpha val="43137"/>
                  </a:srgbClr>
                </a:outerShdw>
              </a:effectLst>
              <a:latin typeface="+mn-lt"/>
              <a:ea typeface="Caesar Dressing"/>
              <a:cs typeface="Caesar Dressing"/>
              <a:sym typeface="Caesar Dressing"/>
            </a:endParaRPr>
          </a:p>
          <a:p>
            <a:pPr marL="0" lvl="0" indent="0" algn="l" rtl="0">
              <a:lnSpc>
                <a:spcPct val="115000"/>
              </a:lnSpc>
              <a:spcBef>
                <a:spcPts val="1200"/>
              </a:spcBef>
              <a:spcAft>
                <a:spcPts val="1200"/>
              </a:spcAft>
              <a:buNone/>
            </a:pPr>
            <a:r>
              <a:rPr lang="en-GB" sz="1600" b="1" dirty="0">
                <a:effectLst>
                  <a:outerShdw blurRad="38100" dist="38100" dir="2700000" algn="tl">
                    <a:srgbClr val="000000">
                      <a:alpha val="43137"/>
                    </a:srgbClr>
                  </a:outerShdw>
                </a:effectLst>
                <a:latin typeface="+mn-lt"/>
                <a:ea typeface="Caesar Dressing"/>
                <a:cs typeface="Caesar Dressing"/>
                <a:sym typeface="Caesar Dressing"/>
              </a:rPr>
              <a:t>We have mentioned step by step procedure to analyze the data and checked the correlation between label and feature.</a:t>
            </a:r>
            <a:endParaRPr sz="1600" b="1" dirty="0">
              <a:effectLst>
                <a:outerShdw blurRad="38100" dist="38100" dir="2700000" algn="tl">
                  <a:srgbClr val="000000">
                    <a:alpha val="43137"/>
                  </a:srgbClr>
                </a:outerShdw>
              </a:effectLst>
              <a:latin typeface="+mn-lt"/>
              <a:ea typeface="Caesar Dressing"/>
              <a:cs typeface="Caesar Dressing"/>
              <a:sym typeface="Caesar Dressing"/>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697893"/>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Agency FB" pitchFamily="34" charset="0"/>
                <a:ea typeface="Caesar Dressing"/>
                <a:cs typeface="Caesar Dressing"/>
                <a:sym typeface="Caesar Dressing"/>
              </a:rPr>
              <a:t>Problem STATEMENT.</a:t>
            </a:r>
            <a:endParaRPr sz="3020" dirty="0">
              <a:solidFill>
                <a:srgbClr val="FCBF49"/>
              </a:solidFill>
              <a:latin typeface="Agency FB" pitchFamily="34" charset="0"/>
              <a:ea typeface="Caesar Dressing"/>
              <a:cs typeface="Caesar Dressing"/>
              <a:sym typeface="Caesar Dressing"/>
            </a:endParaRPr>
          </a:p>
        </p:txBody>
      </p:sp>
      <p:sp>
        <p:nvSpPr>
          <p:cNvPr id="85" name="Google Shape;85;p17"/>
          <p:cNvSpPr txBox="1">
            <a:spLocks noGrp="1"/>
          </p:cNvSpPr>
          <p:nvPr>
            <p:ph type="body" idx="1"/>
          </p:nvPr>
        </p:nvSpPr>
        <p:spPr>
          <a:xfrm>
            <a:off x="414750" y="1490982"/>
            <a:ext cx="8314500" cy="3231624"/>
          </a:xfrm>
          <a:prstGeom prst="rect">
            <a:avLst/>
          </a:prstGeom>
        </p:spPr>
        <p:txBody>
          <a:bodyPr spcFirstLastPara="1" wrap="square" lIns="91425" tIns="91425" rIns="91425" bIns="91425" anchor="t" anchorCtr="0">
            <a:spAutoFit/>
          </a:bodyPr>
          <a:lstStyle/>
          <a:p>
            <a:pPr marL="0" indent="457200" algn="just">
              <a:buNone/>
            </a:pPr>
            <a:r>
              <a:rPr lang="en-US" sz="1800" dirty="0">
                <a:latin typeface="+mn-lt"/>
              </a:rPr>
              <a:t>In today’s globalized world, email is a primary source of communication. This communication can vary from personal, business, corporate to government. With the rapid increase in email usage, there has also been increase in the SPAM emails. SPAM emails, also known as junk email involves nearly identical messages sent to numerous recipients by email. Apart from being annoying, spam emails can also pose a security threat to computer system. It is estimated that spam cost businesses on the order of $100 billion in 2007. In this project, we use text mining to perform automatic spam filtering to use emails effectively. We try to identify patterns using Data-mining classification algorithms to enable us classify the emails as HAM or SPAM.</a:t>
            </a:r>
            <a:endParaRPr sz="1800" dirty="0">
              <a:latin typeface="+mn-lt"/>
              <a:ea typeface="Caesar Dressing"/>
              <a:cs typeface="Caesar Dressing"/>
              <a:sym typeface="Caesar Dressing"/>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mn-lt"/>
                <a:ea typeface="Caesar Dressing"/>
                <a:cs typeface="Caesar Dressing"/>
                <a:sym typeface="Caesar Dressing"/>
              </a:rPr>
              <a:t>Problem STATEMENT.</a:t>
            </a:r>
            <a:endParaRPr sz="3020" dirty="0">
              <a:solidFill>
                <a:srgbClr val="FCBF49"/>
              </a:solidFill>
              <a:latin typeface="+mn-lt"/>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3385512"/>
          </a:xfrm>
          <a:prstGeom prst="rect">
            <a:avLst/>
          </a:prstGeom>
        </p:spPr>
        <p:txBody>
          <a:bodyPr spcFirstLastPara="1" wrap="square" lIns="91425" tIns="91425" rIns="91425" bIns="91425" anchor="t" anchorCtr="0">
            <a:spAutoFit/>
          </a:bodyPr>
          <a:lstStyle/>
          <a:p>
            <a:pPr algn="just"/>
            <a:r>
              <a:rPr lang="en-US" sz="1600" dirty="0">
                <a:latin typeface="+mn-lt"/>
              </a:rPr>
              <a:t>At least 97% of American use text messages over mobile phones every day. In 2016, according to the research conducted by </a:t>
            </a:r>
            <a:r>
              <a:rPr lang="en-US" sz="1600" dirty="0" err="1">
                <a:latin typeface="+mn-lt"/>
              </a:rPr>
              <a:t>Portio</a:t>
            </a:r>
            <a:r>
              <a:rPr lang="en-US" sz="1600" dirty="0">
                <a:latin typeface="+mn-lt"/>
              </a:rPr>
              <a:t> research, 8.3 trillion messages exchanged over the mobile phones. The rising flood of big data shows an exchange of 23 billion messages per day and 16 million messages per minute. There are around 6.4 billion mobile subscribers around the world by the end of 2012. According to </a:t>
            </a:r>
            <a:r>
              <a:rPr lang="en-US" sz="1600" dirty="0" err="1">
                <a:latin typeface="+mn-lt"/>
              </a:rPr>
              <a:t>Portio</a:t>
            </a:r>
            <a:r>
              <a:rPr lang="en-US" sz="1600" dirty="0">
                <a:latin typeface="+mn-lt"/>
              </a:rPr>
              <a:t> Research, there will be a CAGR growth of 4.8% of growth in mobile subscriber base from 2014 to 2017. By the end of 2017, the mobile subscriber reached to 7.4 billion mobile subscribers. The proliferation of smart devices powered by exponential computing has shown a significant rise in the global </a:t>
            </a:r>
            <a:r>
              <a:rPr lang="en-US" sz="1600" dirty="0" err="1">
                <a:latin typeface="+mn-lt"/>
              </a:rPr>
              <a:t>smartphone</a:t>
            </a:r>
            <a:r>
              <a:rPr lang="en-US" sz="1600" dirty="0">
                <a:latin typeface="+mn-lt"/>
              </a:rPr>
              <a:t> system-on-chip market lead by Qualcomm, Apple, </a:t>
            </a:r>
            <a:r>
              <a:rPr lang="en-US" sz="1600" dirty="0" err="1">
                <a:latin typeface="+mn-lt"/>
              </a:rPr>
              <a:t>MediaTrek</a:t>
            </a:r>
            <a:r>
              <a:rPr lang="en-US" sz="1600" dirty="0">
                <a:latin typeface="+mn-lt"/>
              </a:rPr>
              <a:t>, Samsung, </a:t>
            </a:r>
            <a:r>
              <a:rPr lang="en-US" sz="1600" dirty="0" err="1">
                <a:latin typeface="+mn-lt"/>
              </a:rPr>
              <a:t>HiSilicon</a:t>
            </a:r>
            <a:r>
              <a:rPr lang="en-US" sz="1600" dirty="0">
                <a:latin typeface="+mn-lt"/>
              </a:rPr>
              <a:t>, </a:t>
            </a:r>
            <a:r>
              <a:rPr lang="en-US" sz="1600" dirty="0" err="1">
                <a:latin typeface="+mn-lt"/>
              </a:rPr>
              <a:t>Spreadtrum</a:t>
            </a:r>
            <a:r>
              <a:rPr lang="en-US" sz="1600" dirty="0">
                <a:latin typeface="+mn-lt"/>
              </a:rPr>
              <a:t>, and a vast number of other </a:t>
            </a:r>
            <a:r>
              <a:rPr lang="en-US" sz="1600" dirty="0" err="1">
                <a:latin typeface="+mn-lt"/>
              </a:rPr>
              <a:t>smartphone</a:t>
            </a:r>
            <a:r>
              <a:rPr lang="en-US" sz="1600" dirty="0">
                <a:latin typeface="+mn-lt"/>
              </a:rPr>
              <a:t> chip manufacturers in the market. </a:t>
            </a:r>
            <a:br>
              <a:rPr lang="en-US" sz="1600" dirty="0">
                <a:latin typeface="+mn-lt"/>
              </a:rPr>
            </a:br>
            <a:endParaRPr sz="1600" dirty="0">
              <a:latin typeface="+mn-lt"/>
              <a:ea typeface="Caesar Dressing"/>
              <a:cs typeface="Caesar Dressing"/>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00" dirty="0">
                <a:solidFill>
                  <a:srgbClr val="0D47A1"/>
                </a:solidFill>
                <a:latin typeface="+mn-lt"/>
                <a:ea typeface="Caesar Dressing"/>
                <a:cs typeface="Caesar Dressing"/>
                <a:sym typeface="Caesar Dressing"/>
              </a:rPr>
              <a:t>Problem</a:t>
            </a:r>
            <a:r>
              <a:rPr lang="en-GB" sz="3020" dirty="0">
                <a:solidFill>
                  <a:srgbClr val="0D47A1"/>
                </a:solidFill>
                <a:latin typeface="+mn-lt"/>
                <a:ea typeface="Caesar Dressing"/>
                <a:cs typeface="Caesar Dressing"/>
                <a:sym typeface="Caesar Dressing"/>
              </a:rPr>
              <a:t> UNDERSTANDING.</a:t>
            </a:r>
            <a:endParaRPr sz="3020" dirty="0">
              <a:solidFill>
                <a:srgbClr val="0D47A1"/>
              </a:solidFill>
              <a:latin typeface="+mn-lt"/>
              <a:ea typeface="Caesar Dressing"/>
              <a:cs typeface="Caesar Dressing"/>
              <a:sym typeface="Caesar Dressing"/>
            </a:endParaRPr>
          </a:p>
        </p:txBody>
      </p:sp>
      <p:sp>
        <p:nvSpPr>
          <p:cNvPr id="97" name="Google Shape;97;p19"/>
          <p:cNvSpPr txBox="1">
            <a:spLocks noGrp="1"/>
          </p:cNvSpPr>
          <p:nvPr>
            <p:ph type="body" idx="1"/>
          </p:nvPr>
        </p:nvSpPr>
        <p:spPr>
          <a:xfrm>
            <a:off x="311700" y="1152475"/>
            <a:ext cx="8314500" cy="3693288"/>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latin typeface="+mn-lt"/>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latin typeface="+mn-lt"/>
              <a:ea typeface="Caesar Dressing"/>
              <a:cs typeface="Caesar Dressing"/>
              <a:sym typeface="Caesar Dressing"/>
            </a:endParaRPr>
          </a:p>
          <a:p>
            <a:pPr marL="0" lvl="0" indent="0" algn="l" rtl="0">
              <a:spcBef>
                <a:spcPts val="1200"/>
              </a:spcBef>
              <a:spcAft>
                <a:spcPts val="1200"/>
              </a:spcAft>
              <a:buClr>
                <a:schemeClr val="dk1"/>
              </a:buClr>
              <a:buSzPts val="1100"/>
              <a:buFont typeface="Arial"/>
              <a:buNone/>
            </a:pPr>
            <a:r>
              <a:rPr lang="en-GB" sz="1600" dirty="0">
                <a:latin typeface="+mn-lt"/>
                <a:ea typeface="Caesar Dressing"/>
                <a:cs typeface="Caesar Dressing"/>
                <a:sym typeface="Caesar Dressing"/>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endParaRPr sz="1600" dirty="0">
              <a:latin typeface="+mn-lt"/>
              <a:ea typeface="Caesar Dressing"/>
              <a:cs typeface="Caesar Dressing"/>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2800" dirty="0">
                <a:solidFill>
                  <a:srgbClr val="D62828"/>
                </a:solidFill>
                <a:latin typeface="+mn-lt"/>
                <a:ea typeface="Caesar Dressing"/>
                <a:cs typeface="Caesar Dressing"/>
                <a:sym typeface="Caesar Dressing"/>
              </a:rPr>
              <a:t>Importance</a:t>
            </a:r>
            <a:r>
              <a:rPr lang="en-GB" sz="3020" dirty="0">
                <a:solidFill>
                  <a:srgbClr val="D62828"/>
                </a:solidFill>
                <a:latin typeface="+mn-lt"/>
                <a:ea typeface="Caesar Dressing"/>
                <a:cs typeface="Caesar Dressing"/>
                <a:sym typeface="Caesar Dressing"/>
              </a:rPr>
              <a:t> of SMS SPAM CLASSIFIER.</a:t>
            </a:r>
            <a:endParaRPr sz="3020" dirty="0">
              <a:solidFill>
                <a:srgbClr val="D62828"/>
              </a:solidFill>
              <a:latin typeface="+mn-lt"/>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3447067"/>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latin typeface="+mn-lt"/>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AND fake abuse in an automated fashion is inherently an NLP task (Natural Language Processing). Text Classification is a great point for NLP. </a:t>
            </a:r>
            <a:endParaRPr sz="1600" dirty="0">
              <a:latin typeface="+mn-lt"/>
              <a:ea typeface="Caesar Dressing"/>
              <a:cs typeface="Caesar Dressing"/>
              <a:sym typeface="Caesar Dressing"/>
            </a:endParaRPr>
          </a:p>
          <a:p>
            <a:pPr marL="0" lvl="0" indent="457200" algn="l" rtl="0">
              <a:spcBef>
                <a:spcPts val="1200"/>
              </a:spcBef>
              <a:spcAft>
                <a:spcPts val="1200"/>
              </a:spcAft>
              <a:buNone/>
            </a:pPr>
            <a:r>
              <a:rPr lang="en-GB" sz="1600" dirty="0">
                <a:latin typeface="+mn-lt"/>
                <a:ea typeface="Caesar Dressing"/>
                <a:cs typeface="Caesar Dressing"/>
                <a:sym typeface="Caesar Dressing"/>
              </a:rPr>
              <a:t>Nowadays, every email and short messaging service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 bullying.</a:t>
            </a:r>
            <a:endParaRPr sz="1600" dirty="0">
              <a:latin typeface="+mn-lt"/>
              <a:ea typeface="Caesar Dressing"/>
              <a:cs typeface="Caesar Dressing"/>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mn-lt"/>
                <a:ea typeface="Caesar Dressing"/>
                <a:cs typeface="Caesar Dressing"/>
                <a:sym typeface="Caesar Dressing"/>
              </a:rPr>
              <a:t>Exploratory Data Analysis.</a:t>
            </a:r>
            <a:endParaRPr sz="3020">
              <a:solidFill>
                <a:srgbClr val="F77F00"/>
              </a:solidFill>
              <a:latin typeface="+mn-lt"/>
              <a:ea typeface="Caesar Dressing"/>
              <a:cs typeface="Caesar Dressing"/>
              <a:sym typeface="Caesar Dressing"/>
            </a:endParaRPr>
          </a:p>
        </p:txBody>
      </p:sp>
      <p:sp>
        <p:nvSpPr>
          <p:cNvPr id="109" name="Google Shape;109;p21"/>
          <p:cNvSpPr txBox="1">
            <a:spLocks noGrp="1"/>
          </p:cNvSpPr>
          <p:nvPr>
            <p:ph type="body" idx="1"/>
          </p:nvPr>
        </p:nvSpPr>
        <p:spPr>
          <a:xfrm>
            <a:off x="261694" y="1422913"/>
            <a:ext cx="8314500" cy="2893069"/>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Importing necessary libraries and importing the Train &amp; Test datasets.</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Checked some statistical information like shape, number of unique values present, info, finding zero values etc on both the datasets.</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Checked for null values and did not find any null values In both datasets. And removed Id.</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Conducted some feature engineering and created new columns via label: which contain both good and bad comments which is the sum of all the labels, comment length: which contains the length of comment text.</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Visualized each feature using </a:t>
            </a:r>
            <a:r>
              <a:rPr lang="en-GB" sz="1600" dirty="0" err="1">
                <a:latin typeface="+mn-lt"/>
                <a:ea typeface="Caesar Dressing"/>
                <a:cs typeface="Caesar Dressing"/>
                <a:sym typeface="Caesar Dressing"/>
              </a:rPr>
              <a:t>seaborn</a:t>
            </a:r>
            <a:r>
              <a:rPr lang="en-GB" sz="1600" dirty="0">
                <a:latin typeface="+mn-lt"/>
                <a:ea typeface="Caesar Dressing"/>
                <a:cs typeface="Caesar Dressing"/>
                <a:sym typeface="Caesar Dressing"/>
              </a:rPr>
              <a:t> and </a:t>
            </a:r>
            <a:r>
              <a:rPr lang="en-GB" sz="1600" dirty="0" err="1">
                <a:latin typeface="+mn-lt"/>
                <a:ea typeface="Caesar Dressing"/>
                <a:cs typeface="Caesar Dressing"/>
                <a:sym typeface="Caesar Dressing"/>
              </a:rPr>
              <a:t>matplotlib</a:t>
            </a:r>
            <a:r>
              <a:rPr lang="en-GB" sz="1600" dirty="0">
                <a:latin typeface="+mn-lt"/>
                <a:ea typeface="Caesar Dressing"/>
                <a:cs typeface="Caesar Dressing"/>
                <a:sym typeface="Caesar Dressing"/>
              </a:rPr>
              <a:t> libraries by plotting categorical plots like pie plot, count plot, distribution plot and word cloud for each label.</a:t>
            </a:r>
            <a:endParaRPr sz="1600" dirty="0">
              <a:latin typeface="+mn-lt"/>
              <a:ea typeface="Caesar Dressing"/>
              <a:cs typeface="Caesar Dressing"/>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47418" y="133097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mn-lt"/>
                <a:ea typeface="Caesar Dressing"/>
                <a:cs typeface="Caesar Dressing"/>
                <a:sym typeface="Caesar Dressing"/>
              </a:rPr>
              <a:t>Exploratory Data Analysis.</a:t>
            </a:r>
            <a:endParaRPr sz="3020">
              <a:solidFill>
                <a:srgbClr val="F77F00"/>
              </a:solidFill>
              <a:latin typeface="+mn-lt"/>
              <a:ea typeface="Caesar Dressing"/>
              <a:cs typeface="Caesar Dressing"/>
              <a:sym typeface="Caesar Dressing"/>
            </a:endParaRPr>
          </a:p>
        </p:txBody>
      </p:sp>
      <p:sp>
        <p:nvSpPr>
          <p:cNvPr id="115" name="Google Shape;115;p22"/>
          <p:cNvSpPr txBox="1">
            <a:spLocks noGrp="1"/>
          </p:cNvSpPr>
          <p:nvPr>
            <p:ph type="body" idx="1"/>
          </p:nvPr>
        </p:nvSpPr>
        <p:spPr>
          <a:xfrm>
            <a:off x="347418" y="2037275"/>
            <a:ext cx="8314500" cy="2154406"/>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Then created new column as clean _length after cleaning the data. </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All these steps were done on both train and test datasets. </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Checked correlation using </a:t>
            </a:r>
            <a:r>
              <a:rPr lang="en-GB" sz="1600" dirty="0" err="1">
                <a:latin typeface="+mn-lt"/>
                <a:ea typeface="Caesar Dressing"/>
                <a:cs typeface="Caesar Dressing"/>
                <a:sym typeface="Caesar Dressing"/>
              </a:rPr>
              <a:t>heatmap</a:t>
            </a:r>
            <a:r>
              <a:rPr lang="en-GB" sz="1600" dirty="0">
                <a:latin typeface="+mn-lt"/>
                <a:ea typeface="Caesar Dressing"/>
                <a:cs typeface="Caesar Dressing"/>
                <a:sym typeface="Caesar Dressing"/>
              </a:rPr>
              <a:t>. </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After getting a cleaned data used TF-IDF </a:t>
            </a:r>
            <a:r>
              <a:rPr lang="en-GB" sz="1600" dirty="0" err="1">
                <a:latin typeface="+mn-lt"/>
                <a:ea typeface="Caesar Dressing"/>
                <a:cs typeface="Caesar Dressing"/>
                <a:sym typeface="Caesar Dressing"/>
              </a:rPr>
              <a:t>vectorizer</a:t>
            </a:r>
            <a:r>
              <a:rPr lang="en-GB" sz="1600" dirty="0">
                <a:latin typeface="+mn-lt"/>
                <a:ea typeface="Caesar Dressing"/>
                <a:cs typeface="Caesar Dressing"/>
                <a:sym typeface="Caesar Dressing"/>
              </a:rPr>
              <a:t>.</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Lastly, proceeded with model building.</a:t>
            </a:r>
            <a:endParaRPr sz="1600" dirty="0">
              <a:latin typeface="+mn-lt"/>
              <a:ea typeface="Caesar Dressing"/>
              <a:cs typeface="Caesar Dressing"/>
              <a:sym typeface="Caesar Dressing"/>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83</TotalTime>
  <Words>1841</Words>
  <Application>Microsoft Office PowerPoint</Application>
  <PresentationFormat>On-screen Show (16:9)</PresentationFormat>
  <Paragraphs>122</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Century Gothic</vt:lpstr>
      <vt:lpstr>Bradley Hand ITC</vt:lpstr>
      <vt:lpstr>Bodoni MT Black</vt:lpstr>
      <vt:lpstr>Caesar Dressing</vt:lpstr>
      <vt:lpstr>Wingdings 2</vt:lpstr>
      <vt:lpstr>Arial</vt:lpstr>
      <vt:lpstr>Agency FB</vt:lpstr>
      <vt:lpstr>Quotable</vt:lpstr>
      <vt:lpstr>EMAIL SMS SPAM CLASSIFIER </vt:lpstr>
      <vt:lpstr>AGENDA.</vt:lpstr>
      <vt:lpstr>OVERVIEW.</vt:lpstr>
      <vt:lpstr>Problem STATEMENT.</vt:lpstr>
      <vt:lpstr>Problem STATEMENT.</vt:lpstr>
      <vt:lpstr>Problem UNDERSTANDING.</vt:lpstr>
      <vt:lpstr>Importance of SMS SPAM CLASSIFIER.</vt:lpstr>
      <vt:lpstr>Exploratory Data Analysis.</vt:lpstr>
      <vt:lpstr>Exploratory Data Analysis.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GAUSSIAN NB </vt:lpstr>
      <vt:lpstr>HEAT MAP</vt:lpstr>
      <vt:lpstr>MUTLINOMIAL  NB CLASSIFIER</vt:lpstr>
      <vt:lpstr>BERNOULI NB CLASSIFIER</vt:lpstr>
      <vt:lpstr>ADABOOST CLASSIFIER MODEL.</vt:lpstr>
      <vt:lpstr>XGBoost CLASSIFIER MODEL.</vt:lpstr>
      <vt:lpstr>EXTRA TREES CLASSIFIER MODEL.</vt:lpstr>
      <vt:lpstr>Cross ValIdatIon Scores.</vt:lpstr>
      <vt:lpstr>HYPER PARAMETER TUNING.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Suraj Kumar Soni</dc:creator>
  <cp:lastModifiedBy>sudes</cp:lastModifiedBy>
  <cp:revision>13</cp:revision>
  <dcterms:modified xsi:type="dcterms:W3CDTF">2023-02-05T07:19:42Z</dcterms:modified>
</cp:coreProperties>
</file>