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56F27DD9-3CC9-40AE-AF62-E346045B3E7A}" type="datetimeFigureOut">
              <a:rPr lang="en-IN" smtClean="0"/>
              <a:t>24-12-2022</a:t>
            </a:fld>
            <a:endParaRPr lang="en-IN"/>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IN"/>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6B05E6CD-32E5-4C5F-AA7C-5108DD5E4259}" type="slidenum">
              <a:rPr lang="en-IN" smtClean="0"/>
              <a:t>‹#›</a:t>
            </a:fld>
            <a:endParaRPr lang="en-IN"/>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61101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F27DD9-3CC9-40AE-AF62-E346045B3E7A}" type="datetimeFigureOut">
              <a:rPr lang="en-IN" smtClean="0"/>
              <a:t>24-12-2022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05E6CD-32E5-4C5F-AA7C-5108DD5E4259}" type="slidenum">
              <a:rPr lang="en-IN" smtClean="0"/>
              <a:t>‹#›</a:t>
            </a:fld>
            <a:endParaRPr lang="en-IN"/>
          </a:p>
        </p:txBody>
      </p:sp>
    </p:spTree>
    <p:extLst>
      <p:ext uri="{BB962C8B-B14F-4D97-AF65-F5344CB8AC3E}">
        <p14:creationId xmlns:p14="http://schemas.microsoft.com/office/powerpoint/2010/main" val="24082773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F27DD9-3CC9-40AE-AF62-E346045B3E7A}" type="datetimeFigureOut">
              <a:rPr lang="en-IN" smtClean="0"/>
              <a:t>24-12-2022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05E6CD-32E5-4C5F-AA7C-5108DD5E4259}" type="slidenum">
              <a:rPr lang="en-IN" smtClean="0"/>
              <a:t>‹#›</a:t>
            </a:fld>
            <a:endParaRPr lang="en-IN"/>
          </a:p>
        </p:txBody>
      </p:sp>
    </p:spTree>
    <p:extLst>
      <p:ext uri="{BB962C8B-B14F-4D97-AF65-F5344CB8AC3E}">
        <p14:creationId xmlns:p14="http://schemas.microsoft.com/office/powerpoint/2010/main" val="37738100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F27DD9-3CC9-40AE-AF62-E346045B3E7A}" type="datetimeFigureOut">
              <a:rPr lang="en-IN" smtClean="0"/>
              <a:t>24-12-2022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05E6CD-32E5-4C5F-AA7C-5108DD5E4259}" type="slidenum">
              <a:rPr lang="en-IN" smtClean="0"/>
              <a:t>‹#›</a:t>
            </a:fld>
            <a:endParaRPr lang="en-IN"/>
          </a:p>
        </p:txBody>
      </p:sp>
    </p:spTree>
    <p:extLst>
      <p:ext uri="{BB962C8B-B14F-4D97-AF65-F5344CB8AC3E}">
        <p14:creationId xmlns:p14="http://schemas.microsoft.com/office/powerpoint/2010/main" val="10333126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F27DD9-3CC9-40AE-AF62-E346045B3E7A}" type="datetimeFigureOut">
              <a:rPr lang="en-IN" smtClean="0"/>
              <a:t>24-12-2022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05E6CD-32E5-4C5F-AA7C-5108DD5E4259}" type="slidenum">
              <a:rPr lang="en-IN" smtClean="0"/>
              <a:t>‹#›</a:t>
            </a:fld>
            <a:endParaRPr lang="en-IN"/>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59804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6F27DD9-3CC9-40AE-AF62-E346045B3E7A}" type="datetimeFigureOut">
              <a:rPr lang="en-IN" smtClean="0"/>
              <a:t>24-12-2022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B05E6CD-32E5-4C5F-AA7C-5108DD5E4259}" type="slidenum">
              <a:rPr lang="en-IN" smtClean="0"/>
              <a:t>‹#›</a:t>
            </a:fld>
            <a:endParaRPr lang="en-IN"/>
          </a:p>
        </p:txBody>
      </p:sp>
    </p:spTree>
    <p:extLst>
      <p:ext uri="{BB962C8B-B14F-4D97-AF65-F5344CB8AC3E}">
        <p14:creationId xmlns:p14="http://schemas.microsoft.com/office/powerpoint/2010/main" val="42526757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6F27DD9-3CC9-40AE-AF62-E346045B3E7A}" type="datetimeFigureOut">
              <a:rPr lang="en-IN" smtClean="0"/>
              <a:t>24-12-2022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B05E6CD-32E5-4C5F-AA7C-5108DD5E4259}" type="slidenum">
              <a:rPr lang="en-IN" smtClean="0"/>
              <a:t>‹#›</a:t>
            </a:fld>
            <a:endParaRPr lang="en-IN"/>
          </a:p>
        </p:txBody>
      </p:sp>
    </p:spTree>
    <p:extLst>
      <p:ext uri="{BB962C8B-B14F-4D97-AF65-F5344CB8AC3E}">
        <p14:creationId xmlns:p14="http://schemas.microsoft.com/office/powerpoint/2010/main" val="34156916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6F27DD9-3CC9-40AE-AF62-E346045B3E7A}" type="datetimeFigureOut">
              <a:rPr lang="en-IN" smtClean="0"/>
              <a:t>24-12-2022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B05E6CD-32E5-4C5F-AA7C-5108DD5E4259}" type="slidenum">
              <a:rPr lang="en-IN" smtClean="0"/>
              <a:t>‹#›</a:t>
            </a:fld>
            <a:endParaRPr lang="en-IN"/>
          </a:p>
        </p:txBody>
      </p:sp>
    </p:spTree>
    <p:extLst>
      <p:ext uri="{BB962C8B-B14F-4D97-AF65-F5344CB8AC3E}">
        <p14:creationId xmlns:p14="http://schemas.microsoft.com/office/powerpoint/2010/main" val="10433137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F27DD9-3CC9-40AE-AF62-E346045B3E7A}" type="datetimeFigureOut">
              <a:rPr lang="en-IN" smtClean="0"/>
              <a:t>24-12-2022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B05E6CD-32E5-4C5F-AA7C-5108DD5E4259}" type="slidenum">
              <a:rPr lang="en-IN" smtClean="0"/>
              <a:t>‹#›</a:t>
            </a:fld>
            <a:endParaRPr lang="en-IN"/>
          </a:p>
        </p:txBody>
      </p:sp>
    </p:spTree>
    <p:extLst>
      <p:ext uri="{BB962C8B-B14F-4D97-AF65-F5344CB8AC3E}">
        <p14:creationId xmlns:p14="http://schemas.microsoft.com/office/powerpoint/2010/main" val="42304068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6F27DD9-3CC9-40AE-AF62-E346045B3E7A}" type="datetimeFigureOut">
              <a:rPr lang="en-IN" smtClean="0"/>
              <a:t>24-12-2022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B05E6CD-32E5-4C5F-AA7C-5108DD5E4259}" type="slidenum">
              <a:rPr lang="en-IN" smtClean="0"/>
              <a:t>‹#›</a:t>
            </a:fld>
            <a:endParaRPr lang="en-IN"/>
          </a:p>
        </p:txBody>
      </p:sp>
    </p:spTree>
    <p:extLst>
      <p:ext uri="{BB962C8B-B14F-4D97-AF65-F5344CB8AC3E}">
        <p14:creationId xmlns:p14="http://schemas.microsoft.com/office/powerpoint/2010/main" val="33022285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6F27DD9-3CC9-40AE-AF62-E346045B3E7A}" type="datetimeFigureOut">
              <a:rPr lang="en-IN" smtClean="0"/>
              <a:t>24-12-2022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B05E6CD-32E5-4C5F-AA7C-5108DD5E4259}" type="slidenum">
              <a:rPr lang="en-IN" smtClean="0"/>
              <a:t>‹#›</a:t>
            </a:fld>
            <a:endParaRPr lang="en-IN"/>
          </a:p>
        </p:txBody>
      </p:sp>
    </p:spTree>
    <p:extLst>
      <p:ext uri="{BB962C8B-B14F-4D97-AF65-F5344CB8AC3E}">
        <p14:creationId xmlns:p14="http://schemas.microsoft.com/office/powerpoint/2010/main" val="20437979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56F27DD9-3CC9-40AE-AF62-E346045B3E7A}" type="datetimeFigureOut">
              <a:rPr lang="en-IN" smtClean="0"/>
              <a:t>24-12-2022</a:t>
            </a:fld>
            <a:endParaRPr lang="en-IN"/>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IN"/>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6B05E6CD-32E5-4C5F-AA7C-5108DD5E4259}" type="slidenum">
              <a:rPr lang="en-IN" smtClean="0"/>
              <a:t>‹#›</a:t>
            </a:fld>
            <a:endParaRPr lang="en-IN"/>
          </a:p>
        </p:txBody>
      </p:sp>
    </p:spTree>
    <p:extLst>
      <p:ext uri="{BB962C8B-B14F-4D97-AF65-F5344CB8AC3E}">
        <p14:creationId xmlns:p14="http://schemas.microsoft.com/office/powerpoint/2010/main" val="16457467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localhost:8890/notebooks/Fake%20News%20Project.ipynb#Data-cleaning-and-preparation"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7617F63-BE3C-1659-3A6A-735526B37A52}"/>
              </a:ext>
            </a:extLst>
          </p:cNvPr>
          <p:cNvSpPr>
            <a:spLocks noGrp="1"/>
          </p:cNvSpPr>
          <p:nvPr>
            <p:ph type="subTitle" idx="1"/>
          </p:nvPr>
        </p:nvSpPr>
        <p:spPr/>
        <p:txBody>
          <a:bodyPr>
            <a:normAutofit/>
          </a:bodyPr>
          <a:lstStyle/>
          <a:p>
            <a:r>
              <a:rPr lang="en-IN" sz="4000" dirty="0"/>
              <a:t>Fake News Project</a:t>
            </a:r>
          </a:p>
          <a:p>
            <a:pPr algn="r"/>
            <a:r>
              <a:rPr lang="en-IN" sz="4000" dirty="0"/>
              <a:t>- </a:t>
            </a:r>
            <a:r>
              <a:rPr lang="en-IN" sz="2800" dirty="0"/>
              <a:t>Smriti Mathur</a:t>
            </a:r>
          </a:p>
        </p:txBody>
      </p:sp>
    </p:spTree>
    <p:extLst>
      <p:ext uri="{BB962C8B-B14F-4D97-AF65-F5344CB8AC3E}">
        <p14:creationId xmlns:p14="http://schemas.microsoft.com/office/powerpoint/2010/main" val="22846255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D811B33-C720-D71F-4993-86F7D216C665}"/>
              </a:ext>
            </a:extLst>
          </p:cNvPr>
          <p:cNvPicPr>
            <a:picLocks noGrp="1" noChangeAspect="1"/>
          </p:cNvPicPr>
          <p:nvPr>
            <p:ph idx="1"/>
          </p:nvPr>
        </p:nvPicPr>
        <p:blipFill>
          <a:blip r:embed="rId2"/>
          <a:stretch>
            <a:fillRect/>
          </a:stretch>
        </p:blipFill>
        <p:spPr>
          <a:xfrm>
            <a:off x="2344150" y="2057400"/>
            <a:ext cx="7470363" cy="4038600"/>
          </a:xfrm>
        </p:spPr>
      </p:pic>
    </p:spTree>
    <p:extLst>
      <p:ext uri="{BB962C8B-B14F-4D97-AF65-F5344CB8AC3E}">
        <p14:creationId xmlns:p14="http://schemas.microsoft.com/office/powerpoint/2010/main" val="25368016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BC998D6-C28D-E776-FF20-4AF250623B57}"/>
              </a:ext>
            </a:extLst>
          </p:cNvPr>
          <p:cNvPicPr>
            <a:picLocks noGrp="1" noChangeAspect="1"/>
          </p:cNvPicPr>
          <p:nvPr>
            <p:ph idx="1"/>
          </p:nvPr>
        </p:nvPicPr>
        <p:blipFill>
          <a:blip r:embed="rId2"/>
          <a:stretch>
            <a:fillRect/>
          </a:stretch>
        </p:blipFill>
        <p:spPr>
          <a:xfrm>
            <a:off x="3234073" y="2057400"/>
            <a:ext cx="5690517" cy="4038600"/>
          </a:xfrm>
        </p:spPr>
      </p:pic>
    </p:spTree>
    <p:extLst>
      <p:ext uri="{BB962C8B-B14F-4D97-AF65-F5344CB8AC3E}">
        <p14:creationId xmlns:p14="http://schemas.microsoft.com/office/powerpoint/2010/main" val="25585016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6DEC34C-FB1B-91C9-1F00-0DAAB37E2B22}"/>
              </a:ext>
            </a:extLst>
          </p:cNvPr>
          <p:cNvPicPr>
            <a:picLocks noGrp="1" noChangeAspect="1"/>
          </p:cNvPicPr>
          <p:nvPr>
            <p:ph idx="1"/>
          </p:nvPr>
        </p:nvPicPr>
        <p:blipFill>
          <a:blip r:embed="rId2"/>
          <a:stretch>
            <a:fillRect/>
          </a:stretch>
        </p:blipFill>
        <p:spPr>
          <a:xfrm>
            <a:off x="2872409" y="2057400"/>
            <a:ext cx="6413844" cy="4038600"/>
          </a:xfrm>
        </p:spPr>
      </p:pic>
    </p:spTree>
    <p:extLst>
      <p:ext uri="{BB962C8B-B14F-4D97-AF65-F5344CB8AC3E}">
        <p14:creationId xmlns:p14="http://schemas.microsoft.com/office/powerpoint/2010/main" val="19652421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8FBCC60-9B00-DF32-5138-612A1576E26C}"/>
              </a:ext>
            </a:extLst>
          </p:cNvPr>
          <p:cNvPicPr>
            <a:picLocks noGrp="1" noChangeAspect="1"/>
          </p:cNvPicPr>
          <p:nvPr>
            <p:ph idx="1"/>
          </p:nvPr>
        </p:nvPicPr>
        <p:blipFill>
          <a:blip r:embed="rId2"/>
          <a:stretch>
            <a:fillRect/>
          </a:stretch>
        </p:blipFill>
        <p:spPr>
          <a:xfrm>
            <a:off x="2300431" y="2057400"/>
            <a:ext cx="7557800" cy="4038600"/>
          </a:xfrm>
        </p:spPr>
      </p:pic>
    </p:spTree>
    <p:extLst>
      <p:ext uri="{BB962C8B-B14F-4D97-AF65-F5344CB8AC3E}">
        <p14:creationId xmlns:p14="http://schemas.microsoft.com/office/powerpoint/2010/main" val="6383429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8E964DB-31D2-66D7-28CC-17920B6F162A}"/>
              </a:ext>
            </a:extLst>
          </p:cNvPr>
          <p:cNvPicPr>
            <a:picLocks noGrp="1" noChangeAspect="1"/>
          </p:cNvPicPr>
          <p:nvPr>
            <p:ph idx="1"/>
          </p:nvPr>
        </p:nvPicPr>
        <p:blipFill>
          <a:blip r:embed="rId2"/>
          <a:stretch>
            <a:fillRect/>
          </a:stretch>
        </p:blipFill>
        <p:spPr>
          <a:xfrm>
            <a:off x="2511298" y="2057400"/>
            <a:ext cx="7136066" cy="4038600"/>
          </a:xfrm>
        </p:spPr>
      </p:pic>
    </p:spTree>
    <p:extLst>
      <p:ext uri="{BB962C8B-B14F-4D97-AF65-F5344CB8AC3E}">
        <p14:creationId xmlns:p14="http://schemas.microsoft.com/office/powerpoint/2010/main" val="18391869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0EB8A-196A-95C5-D8BA-3E85BA3BF763}"/>
              </a:ext>
            </a:extLst>
          </p:cNvPr>
          <p:cNvSpPr>
            <a:spLocks noGrp="1"/>
          </p:cNvSpPr>
          <p:nvPr>
            <p:ph type="title"/>
          </p:nvPr>
        </p:nvSpPr>
        <p:spPr/>
        <p:txBody>
          <a:bodyPr/>
          <a:lstStyle/>
          <a:p>
            <a:r>
              <a:rPr lang="en-IN" b="1" i="0" dirty="0">
                <a:solidFill>
                  <a:srgbClr val="000000"/>
                </a:solidFill>
                <a:effectLst/>
                <a:latin typeface="Helvetica Neue"/>
              </a:rPr>
              <a:t>Model building</a:t>
            </a:r>
            <a:br>
              <a:rPr lang="en-IN" b="1" i="0" dirty="0">
                <a:solidFill>
                  <a:srgbClr val="000000"/>
                </a:solidFill>
                <a:effectLst/>
                <a:latin typeface="Helvetica Neue"/>
              </a:rPr>
            </a:br>
            <a:endParaRPr lang="en-IN" dirty="0"/>
          </a:p>
        </p:txBody>
      </p:sp>
      <p:sp>
        <p:nvSpPr>
          <p:cNvPr id="3" name="Content Placeholder 2">
            <a:extLst>
              <a:ext uri="{FF2B5EF4-FFF2-40B4-BE49-F238E27FC236}">
                <a16:creationId xmlns:a16="http://schemas.microsoft.com/office/drawing/2014/main" id="{6B5E63C6-B24E-8954-4ED5-27AE1941E359}"/>
              </a:ext>
            </a:extLst>
          </p:cNvPr>
          <p:cNvSpPr>
            <a:spLocks noGrp="1"/>
          </p:cNvSpPr>
          <p:nvPr>
            <p:ph idx="1"/>
          </p:nvPr>
        </p:nvSpPr>
        <p:spPr/>
        <p:txBody>
          <a:bodyPr/>
          <a:lstStyle/>
          <a:p>
            <a:r>
              <a:rPr lang="en-US" dirty="0"/>
              <a:t># Split the data</a:t>
            </a:r>
          </a:p>
          <a:p>
            <a:r>
              <a:rPr lang="en-US" dirty="0" err="1"/>
              <a:t>X_train,X_test,y_train,y_test</a:t>
            </a:r>
            <a:r>
              <a:rPr lang="en-US" dirty="0"/>
              <a:t> = </a:t>
            </a:r>
            <a:r>
              <a:rPr lang="en-US" dirty="0" err="1"/>
              <a:t>train_test_split</a:t>
            </a:r>
            <a:r>
              <a:rPr lang="en-US" dirty="0"/>
              <a:t>(data['text'], </a:t>
            </a:r>
            <a:r>
              <a:rPr lang="en-US" dirty="0" err="1"/>
              <a:t>data.target</a:t>
            </a:r>
            <a:r>
              <a:rPr lang="en-US" dirty="0"/>
              <a:t>, </a:t>
            </a:r>
            <a:r>
              <a:rPr lang="en-US" dirty="0" err="1"/>
              <a:t>test_size</a:t>
            </a:r>
            <a:r>
              <a:rPr lang="en-US" dirty="0"/>
              <a:t>=0.2, </a:t>
            </a:r>
            <a:r>
              <a:rPr lang="en-US" dirty="0" err="1"/>
              <a:t>random_state</a:t>
            </a:r>
            <a:r>
              <a:rPr lang="en-US" dirty="0"/>
              <a:t>=42)</a:t>
            </a:r>
          </a:p>
        </p:txBody>
      </p:sp>
      <p:sp>
        <p:nvSpPr>
          <p:cNvPr id="4" name="Rectangle 1">
            <a:extLst>
              <a:ext uri="{FF2B5EF4-FFF2-40B4-BE49-F238E27FC236}">
                <a16:creationId xmlns:a16="http://schemas.microsoft.com/office/drawing/2014/main" id="{2E1A4A89-E56F-962D-B80E-EFBC7C8A0C2F}"/>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rPr>
              <a:t>accuracy: 95.33%</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C675CDEE-E19D-B69F-392B-B25414F9BD26}"/>
              </a:ext>
            </a:extLst>
          </p:cNvPr>
          <p:cNvPicPr>
            <a:picLocks noChangeAspect="1"/>
          </p:cNvPicPr>
          <p:nvPr/>
        </p:nvPicPr>
        <p:blipFill>
          <a:blip r:embed="rId2"/>
          <a:stretch>
            <a:fillRect/>
          </a:stretch>
        </p:blipFill>
        <p:spPr>
          <a:xfrm>
            <a:off x="2179347" y="3753479"/>
            <a:ext cx="6256562" cy="2558421"/>
          </a:xfrm>
          <a:prstGeom prst="rect">
            <a:avLst/>
          </a:prstGeom>
        </p:spPr>
      </p:pic>
    </p:spTree>
    <p:extLst>
      <p:ext uri="{BB962C8B-B14F-4D97-AF65-F5344CB8AC3E}">
        <p14:creationId xmlns:p14="http://schemas.microsoft.com/office/powerpoint/2010/main" val="7099062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086A9-33DB-3817-BFD3-B82B9587A3B0}"/>
              </a:ext>
            </a:extLst>
          </p:cNvPr>
          <p:cNvSpPr>
            <a:spLocks noGrp="1"/>
          </p:cNvSpPr>
          <p:nvPr>
            <p:ph type="title"/>
          </p:nvPr>
        </p:nvSpPr>
        <p:spPr/>
        <p:txBody>
          <a:bodyPr/>
          <a:lstStyle/>
          <a:p>
            <a:r>
              <a:rPr lang="en-IN" b="1" i="0" dirty="0">
                <a:solidFill>
                  <a:srgbClr val="000000"/>
                </a:solidFill>
                <a:effectLst/>
                <a:latin typeface="Helvetica Neue"/>
              </a:rPr>
              <a:t>Logistic regression</a:t>
            </a:r>
            <a:br>
              <a:rPr lang="en-IN" b="1" i="0" dirty="0">
                <a:solidFill>
                  <a:srgbClr val="000000"/>
                </a:solidFill>
                <a:effectLst/>
                <a:latin typeface="Helvetica Neue"/>
              </a:rPr>
            </a:br>
            <a:endParaRPr lang="en-IN" dirty="0"/>
          </a:p>
        </p:txBody>
      </p:sp>
      <p:pic>
        <p:nvPicPr>
          <p:cNvPr id="5" name="Content Placeholder 4">
            <a:extLst>
              <a:ext uri="{FF2B5EF4-FFF2-40B4-BE49-F238E27FC236}">
                <a16:creationId xmlns:a16="http://schemas.microsoft.com/office/drawing/2014/main" id="{27885BDD-407C-0C4B-1F95-AE603E1E71B9}"/>
              </a:ext>
            </a:extLst>
          </p:cNvPr>
          <p:cNvPicPr>
            <a:picLocks noGrp="1" noChangeAspect="1"/>
          </p:cNvPicPr>
          <p:nvPr>
            <p:ph idx="1"/>
          </p:nvPr>
        </p:nvPicPr>
        <p:blipFill rotWithShape="1">
          <a:blip r:embed="rId2"/>
          <a:srcRect b="30792"/>
          <a:stretch/>
        </p:blipFill>
        <p:spPr>
          <a:xfrm>
            <a:off x="2030377" y="2122801"/>
            <a:ext cx="8131245" cy="2600119"/>
          </a:xfrm>
        </p:spPr>
      </p:pic>
    </p:spTree>
    <p:extLst>
      <p:ext uri="{BB962C8B-B14F-4D97-AF65-F5344CB8AC3E}">
        <p14:creationId xmlns:p14="http://schemas.microsoft.com/office/powerpoint/2010/main" val="8837215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D22D4C6-08C5-DE0B-F374-9D2FEAAF590B}"/>
              </a:ext>
            </a:extLst>
          </p:cNvPr>
          <p:cNvPicPr>
            <a:picLocks noGrp="1" noChangeAspect="1"/>
          </p:cNvPicPr>
          <p:nvPr>
            <p:ph idx="1"/>
          </p:nvPr>
        </p:nvPicPr>
        <p:blipFill>
          <a:blip r:embed="rId2"/>
          <a:stretch>
            <a:fillRect/>
          </a:stretch>
        </p:blipFill>
        <p:spPr>
          <a:xfrm>
            <a:off x="2786433" y="2057400"/>
            <a:ext cx="6585797" cy="4038600"/>
          </a:xfrm>
        </p:spPr>
      </p:pic>
    </p:spTree>
    <p:extLst>
      <p:ext uri="{BB962C8B-B14F-4D97-AF65-F5344CB8AC3E}">
        <p14:creationId xmlns:p14="http://schemas.microsoft.com/office/powerpoint/2010/main" val="10078528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C633D-B683-585E-BD30-180BCB6B9259}"/>
              </a:ext>
            </a:extLst>
          </p:cNvPr>
          <p:cNvSpPr>
            <a:spLocks noGrp="1"/>
          </p:cNvSpPr>
          <p:nvPr>
            <p:ph type="title"/>
          </p:nvPr>
        </p:nvSpPr>
        <p:spPr/>
        <p:txBody>
          <a:bodyPr/>
          <a:lstStyle/>
          <a:p>
            <a:r>
              <a:rPr lang="en-IN" dirty="0"/>
              <a:t>Decision Tree</a:t>
            </a:r>
          </a:p>
        </p:txBody>
      </p:sp>
      <p:pic>
        <p:nvPicPr>
          <p:cNvPr id="5" name="Content Placeholder 4">
            <a:extLst>
              <a:ext uri="{FF2B5EF4-FFF2-40B4-BE49-F238E27FC236}">
                <a16:creationId xmlns:a16="http://schemas.microsoft.com/office/drawing/2014/main" id="{652BECF7-C26E-27B7-1572-38B148A28ECA}"/>
              </a:ext>
            </a:extLst>
          </p:cNvPr>
          <p:cNvPicPr>
            <a:picLocks noGrp="1" noChangeAspect="1"/>
          </p:cNvPicPr>
          <p:nvPr>
            <p:ph idx="1"/>
          </p:nvPr>
        </p:nvPicPr>
        <p:blipFill rotWithShape="1">
          <a:blip r:embed="rId2"/>
          <a:srcRect b="7679"/>
          <a:stretch/>
        </p:blipFill>
        <p:spPr>
          <a:xfrm>
            <a:off x="1653155" y="2141853"/>
            <a:ext cx="8885690" cy="3433324"/>
          </a:xfrm>
        </p:spPr>
      </p:pic>
    </p:spTree>
    <p:extLst>
      <p:ext uri="{BB962C8B-B14F-4D97-AF65-F5344CB8AC3E}">
        <p14:creationId xmlns:p14="http://schemas.microsoft.com/office/powerpoint/2010/main" val="33478395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205BD-964C-7DBC-79D6-1A328B36EDDA}"/>
              </a:ext>
            </a:extLst>
          </p:cNvPr>
          <p:cNvSpPr>
            <a:spLocks noGrp="1"/>
          </p:cNvSpPr>
          <p:nvPr>
            <p:ph type="title"/>
          </p:nvPr>
        </p:nvSpPr>
        <p:spPr/>
        <p:txBody>
          <a:bodyPr/>
          <a:lstStyle/>
          <a:p>
            <a:r>
              <a:rPr lang="en-IN" dirty="0"/>
              <a:t>Confusion Matrix</a:t>
            </a:r>
          </a:p>
        </p:txBody>
      </p:sp>
      <p:pic>
        <p:nvPicPr>
          <p:cNvPr id="5" name="Content Placeholder 4">
            <a:extLst>
              <a:ext uri="{FF2B5EF4-FFF2-40B4-BE49-F238E27FC236}">
                <a16:creationId xmlns:a16="http://schemas.microsoft.com/office/drawing/2014/main" id="{032E6F29-DD9F-99CB-6B43-AF1DB826DAFC}"/>
              </a:ext>
            </a:extLst>
          </p:cNvPr>
          <p:cNvPicPr>
            <a:picLocks noGrp="1" noChangeAspect="1"/>
          </p:cNvPicPr>
          <p:nvPr>
            <p:ph idx="1"/>
          </p:nvPr>
        </p:nvPicPr>
        <p:blipFill>
          <a:blip r:embed="rId2"/>
          <a:stretch>
            <a:fillRect/>
          </a:stretch>
        </p:blipFill>
        <p:spPr>
          <a:xfrm>
            <a:off x="2738308" y="2057400"/>
            <a:ext cx="6682047" cy="4038600"/>
          </a:xfrm>
        </p:spPr>
      </p:pic>
    </p:spTree>
    <p:extLst>
      <p:ext uri="{BB962C8B-B14F-4D97-AF65-F5344CB8AC3E}">
        <p14:creationId xmlns:p14="http://schemas.microsoft.com/office/powerpoint/2010/main" val="10828395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89B65-7E8D-E760-1A7B-A77D7DD14CD5}"/>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C58C556D-D5AE-F99C-61A6-B2AABE14A655}"/>
              </a:ext>
            </a:extLst>
          </p:cNvPr>
          <p:cNvSpPr>
            <a:spLocks noGrp="1"/>
          </p:cNvSpPr>
          <p:nvPr>
            <p:ph idx="1"/>
          </p:nvPr>
        </p:nvSpPr>
        <p:spPr/>
        <p:txBody>
          <a:bodyPr>
            <a:normAutofit fontScale="32500" lnSpcReduction="20000"/>
          </a:bodyPr>
          <a:lstStyle/>
          <a:p>
            <a:pPr>
              <a:lnSpc>
                <a:spcPts val="2400"/>
              </a:lnSpc>
            </a:pPr>
            <a:r>
              <a:rPr lang="en-IN" sz="1800" spc="-5" dirty="0">
                <a:solidFill>
                  <a:srgbClr val="292929"/>
                </a:solidFill>
                <a:effectLst/>
                <a:latin typeface="Calibri" panose="020F0502020204030204" pitchFamily="34" charset="0"/>
                <a:ea typeface="Times New Roman" panose="02020603050405020304" pitchFamily="18" charset="0"/>
              </a:rPr>
              <a:t>-</a:t>
            </a:r>
            <a:r>
              <a:rPr lang="en-IN" sz="1800" u="sng" spc="-5" dirty="0">
                <a:solidFill>
                  <a:srgbClr val="292929"/>
                </a:solidFill>
                <a:effectLst/>
                <a:latin typeface="Calibri" panose="020F0502020204030204" pitchFamily="34" charset="0"/>
                <a:ea typeface="Times New Roman" panose="02020603050405020304" pitchFamily="18" charset="0"/>
              </a:rPr>
              <a:t>Context</a:t>
            </a:r>
            <a:endParaRPr lang="en-IN" sz="1800" dirty="0">
              <a:effectLst/>
              <a:latin typeface="Times New Roman" panose="02020603050405020304" pitchFamily="18" charset="0"/>
              <a:ea typeface="Times New Roman" panose="02020603050405020304" pitchFamily="18" charset="0"/>
            </a:endParaRPr>
          </a:p>
          <a:p>
            <a:pPr>
              <a:lnSpc>
                <a:spcPct val="107000"/>
              </a:lnSpc>
              <a:spcAft>
                <a:spcPts val="800"/>
              </a:spcAft>
            </a:pPr>
            <a:r>
              <a:rPr lang="en-IN"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Fake news has become one of the biggest problems of our age. It has serious impact on our online as well as offline discourse. One can even go as far as saying that, to date, fake news poses a clear and present danger to western democracy and stability of the society.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2400"/>
              </a:lnSpc>
            </a:pPr>
            <a:r>
              <a:rPr lang="en-IN" sz="1800" spc="-5" dirty="0">
                <a:solidFill>
                  <a:srgbClr val="292929"/>
                </a:solidFill>
                <a:effectLst/>
                <a:latin typeface="Calibri" panose="020F0502020204030204" pitchFamily="34" charset="0"/>
                <a:ea typeface="Times New Roman" panose="02020603050405020304" pitchFamily="18" charset="0"/>
              </a:rPr>
              <a:t>-</a:t>
            </a:r>
            <a:r>
              <a:rPr lang="en-IN" sz="1800" u="sng" spc="-5" dirty="0">
                <a:solidFill>
                  <a:srgbClr val="292929"/>
                </a:solidFill>
                <a:effectLst/>
                <a:latin typeface="Calibri" panose="020F0502020204030204" pitchFamily="34" charset="0"/>
                <a:ea typeface="Times New Roman" panose="02020603050405020304" pitchFamily="18" charset="0"/>
              </a:rPr>
              <a:t>Content</a:t>
            </a:r>
            <a:endParaRPr lang="en-IN" sz="1800" dirty="0">
              <a:effectLst/>
              <a:latin typeface="Times New Roman" panose="02020603050405020304" pitchFamily="18" charset="0"/>
              <a:ea typeface="Times New Roman" panose="02020603050405020304" pitchFamily="18" charset="0"/>
            </a:endParaRPr>
          </a:p>
          <a:p>
            <a:pPr>
              <a:lnSpc>
                <a:spcPct val="107000"/>
              </a:lnSpc>
              <a:spcAft>
                <a:spcPts val="800"/>
              </a:spcAft>
            </a:pPr>
            <a:r>
              <a:rPr lang="en-IN"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What's inside is more than just rows and columns. Make it easy for others to get started by describing how you acquired the data and what time period it represents, too.</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2400"/>
              </a:lnSpc>
            </a:pPr>
            <a:r>
              <a:rPr lang="en-IN" sz="1800" u="sng" spc="-5" dirty="0">
                <a:solidFill>
                  <a:srgbClr val="292929"/>
                </a:solidFill>
                <a:effectLst/>
                <a:latin typeface="Calibri" panose="020F0502020204030204" pitchFamily="34" charset="0"/>
                <a:ea typeface="Times New Roman" panose="02020603050405020304" pitchFamily="18" charset="0"/>
              </a:rPr>
              <a:t>What is a Fake News</a:t>
            </a:r>
            <a:r>
              <a:rPr lang="en-IN" sz="1800" spc="-5" dirty="0">
                <a:solidFill>
                  <a:srgbClr val="292929"/>
                </a:solidFill>
                <a:effectLst/>
                <a:latin typeface="Calibri" panose="020F0502020204030204" pitchFamily="34" charset="0"/>
                <a:ea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a:p>
            <a:pPr>
              <a:lnSpc>
                <a:spcPts val="2400"/>
              </a:lnSpc>
              <a:spcBef>
                <a:spcPts val="2400"/>
              </a:spcBef>
            </a:pPr>
            <a:r>
              <a:rPr lang="en-IN" sz="1800" spc="-5" dirty="0">
                <a:solidFill>
                  <a:srgbClr val="292929"/>
                </a:solidFill>
                <a:effectLst/>
                <a:latin typeface="Georgia" panose="02040502050405020303" pitchFamily="18" charset="0"/>
                <a:ea typeface="Times New Roman" panose="02020603050405020304" pitchFamily="18" charset="0"/>
              </a:rPr>
              <a:t>Fake news's simple meaning is to incorporate information that leads people to the wrong path. Nowadays fake news spreading like water and people share this information without verifying it. This is often done to further or impose certain ideas and is often achieved with political agendas.</a:t>
            </a:r>
            <a:endParaRPr lang="en-IN" sz="1800" dirty="0">
              <a:effectLst/>
              <a:latin typeface="Times New Roman" panose="02020603050405020304" pitchFamily="18" charset="0"/>
              <a:ea typeface="Times New Roman" panose="02020603050405020304" pitchFamily="18" charset="0"/>
            </a:endParaRPr>
          </a:p>
          <a:p>
            <a:pPr>
              <a:lnSpc>
                <a:spcPts val="2400"/>
              </a:lnSpc>
              <a:spcBef>
                <a:spcPts val="2400"/>
              </a:spcBef>
            </a:pPr>
            <a:r>
              <a:rPr lang="en-IN" sz="1800" spc="-5" dirty="0">
                <a:solidFill>
                  <a:srgbClr val="292929"/>
                </a:solidFill>
                <a:effectLst/>
                <a:latin typeface="Georgia" panose="02040502050405020303" pitchFamily="18" charset="0"/>
                <a:ea typeface="Times New Roman" panose="02020603050405020304" pitchFamily="18" charset="0"/>
              </a:rPr>
              <a:t>For media outlets, the ability to attract viewers to their websites is necessary to generate online advertising revenue. So it is necessary to detect fake news.</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21446454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0510C-FBA1-8392-93D7-A3DD997F3E13}"/>
              </a:ext>
            </a:extLst>
          </p:cNvPr>
          <p:cNvSpPr>
            <a:spLocks noGrp="1"/>
          </p:cNvSpPr>
          <p:nvPr>
            <p:ph type="title"/>
          </p:nvPr>
        </p:nvSpPr>
        <p:spPr/>
        <p:txBody>
          <a:bodyPr/>
          <a:lstStyle/>
          <a:p>
            <a:r>
              <a:rPr lang="en-IN" b="1" i="0" dirty="0">
                <a:solidFill>
                  <a:srgbClr val="000000"/>
                </a:solidFill>
                <a:effectLst/>
                <a:latin typeface="Helvetica Neue"/>
              </a:rPr>
              <a:t>Random Forest Classification</a:t>
            </a:r>
            <a:br>
              <a:rPr lang="en-IN" b="1" i="0" dirty="0">
                <a:solidFill>
                  <a:srgbClr val="000000"/>
                </a:solidFill>
                <a:effectLst/>
                <a:latin typeface="Helvetica Neue"/>
              </a:rPr>
            </a:br>
            <a:endParaRPr lang="en-IN" dirty="0"/>
          </a:p>
        </p:txBody>
      </p:sp>
      <p:pic>
        <p:nvPicPr>
          <p:cNvPr id="5" name="Content Placeholder 4">
            <a:extLst>
              <a:ext uri="{FF2B5EF4-FFF2-40B4-BE49-F238E27FC236}">
                <a16:creationId xmlns:a16="http://schemas.microsoft.com/office/drawing/2014/main" id="{05E7FC7E-EF8C-DEDB-82AA-012ABFF9D74C}"/>
              </a:ext>
            </a:extLst>
          </p:cNvPr>
          <p:cNvPicPr>
            <a:picLocks noGrp="1" noChangeAspect="1"/>
          </p:cNvPicPr>
          <p:nvPr>
            <p:ph idx="1"/>
          </p:nvPr>
        </p:nvPicPr>
        <p:blipFill rotWithShape="1">
          <a:blip r:embed="rId2"/>
          <a:srcRect b="13308"/>
          <a:stretch/>
        </p:blipFill>
        <p:spPr>
          <a:xfrm>
            <a:off x="1973222" y="2884868"/>
            <a:ext cx="8245555" cy="1935708"/>
          </a:xfrm>
        </p:spPr>
      </p:pic>
    </p:spTree>
    <p:extLst>
      <p:ext uri="{BB962C8B-B14F-4D97-AF65-F5344CB8AC3E}">
        <p14:creationId xmlns:p14="http://schemas.microsoft.com/office/powerpoint/2010/main" val="996179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542D4-8D7F-71D8-B213-EF22B817C03E}"/>
              </a:ext>
            </a:extLst>
          </p:cNvPr>
          <p:cNvSpPr>
            <a:spLocks noGrp="1"/>
          </p:cNvSpPr>
          <p:nvPr>
            <p:ph type="title"/>
          </p:nvPr>
        </p:nvSpPr>
        <p:spPr/>
        <p:txBody>
          <a:bodyPr/>
          <a:lstStyle/>
          <a:p>
            <a:r>
              <a:rPr lang="en-IN" dirty="0"/>
              <a:t>Confusion Matrix</a:t>
            </a:r>
          </a:p>
        </p:txBody>
      </p:sp>
      <p:pic>
        <p:nvPicPr>
          <p:cNvPr id="5" name="Content Placeholder 4">
            <a:extLst>
              <a:ext uri="{FF2B5EF4-FFF2-40B4-BE49-F238E27FC236}">
                <a16:creationId xmlns:a16="http://schemas.microsoft.com/office/drawing/2014/main" id="{2256281F-FFB3-1555-F8E0-8819F9DC6988}"/>
              </a:ext>
            </a:extLst>
          </p:cNvPr>
          <p:cNvPicPr>
            <a:picLocks noGrp="1" noChangeAspect="1"/>
          </p:cNvPicPr>
          <p:nvPr>
            <p:ph idx="1"/>
          </p:nvPr>
        </p:nvPicPr>
        <p:blipFill>
          <a:blip r:embed="rId2"/>
          <a:stretch>
            <a:fillRect/>
          </a:stretch>
        </p:blipFill>
        <p:spPr>
          <a:xfrm>
            <a:off x="2628164" y="2057400"/>
            <a:ext cx="6902335" cy="4038600"/>
          </a:xfrm>
        </p:spPr>
      </p:pic>
    </p:spTree>
    <p:extLst>
      <p:ext uri="{BB962C8B-B14F-4D97-AF65-F5344CB8AC3E}">
        <p14:creationId xmlns:p14="http://schemas.microsoft.com/office/powerpoint/2010/main" val="10966455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90821-7D8C-779F-89C3-D320AB2695AB}"/>
              </a:ext>
            </a:extLst>
          </p:cNvPr>
          <p:cNvSpPr>
            <a:spLocks noGrp="1"/>
          </p:cNvSpPr>
          <p:nvPr>
            <p:ph type="title"/>
          </p:nvPr>
        </p:nvSpPr>
        <p:spPr/>
        <p:txBody>
          <a:bodyPr/>
          <a:lstStyle/>
          <a:p>
            <a:r>
              <a:rPr lang="en-IN" b="1" i="0" dirty="0">
                <a:solidFill>
                  <a:srgbClr val="000000"/>
                </a:solidFill>
                <a:effectLst/>
                <a:latin typeface="Helvetica Neue"/>
              </a:rPr>
              <a:t>Comparing Different Models</a:t>
            </a:r>
            <a:br>
              <a:rPr lang="en-IN" b="1" i="0" dirty="0">
                <a:solidFill>
                  <a:srgbClr val="000000"/>
                </a:solidFill>
                <a:effectLst/>
                <a:latin typeface="Helvetica Neue"/>
              </a:rPr>
            </a:br>
            <a:endParaRPr lang="en-IN" dirty="0"/>
          </a:p>
        </p:txBody>
      </p:sp>
      <p:pic>
        <p:nvPicPr>
          <p:cNvPr id="5" name="Content Placeholder 4">
            <a:extLst>
              <a:ext uri="{FF2B5EF4-FFF2-40B4-BE49-F238E27FC236}">
                <a16:creationId xmlns:a16="http://schemas.microsoft.com/office/drawing/2014/main" id="{26A9EF51-9FDE-4DC0-A44D-5234ADDA0F63}"/>
              </a:ext>
            </a:extLst>
          </p:cNvPr>
          <p:cNvPicPr>
            <a:picLocks noGrp="1" noChangeAspect="1"/>
          </p:cNvPicPr>
          <p:nvPr>
            <p:ph idx="1"/>
          </p:nvPr>
        </p:nvPicPr>
        <p:blipFill>
          <a:blip r:embed="rId2"/>
          <a:stretch>
            <a:fillRect/>
          </a:stretch>
        </p:blipFill>
        <p:spPr>
          <a:xfrm>
            <a:off x="3282372" y="2057400"/>
            <a:ext cx="5593918" cy="4038600"/>
          </a:xfrm>
        </p:spPr>
      </p:pic>
    </p:spTree>
    <p:extLst>
      <p:ext uri="{BB962C8B-B14F-4D97-AF65-F5344CB8AC3E}">
        <p14:creationId xmlns:p14="http://schemas.microsoft.com/office/powerpoint/2010/main" val="41293837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379F3-4369-419F-E53A-B8284F556B67}"/>
              </a:ext>
            </a:extLst>
          </p:cNvPr>
          <p:cNvSpPr>
            <a:spLocks noGrp="1"/>
          </p:cNvSpPr>
          <p:nvPr>
            <p:ph type="title"/>
          </p:nvPr>
        </p:nvSpPr>
        <p:spPr/>
        <p:txBody>
          <a:bodyPr/>
          <a:lstStyle/>
          <a:p>
            <a:r>
              <a:rPr lang="en-IN" dirty="0"/>
              <a:t>Plot</a:t>
            </a:r>
          </a:p>
        </p:txBody>
      </p:sp>
      <p:pic>
        <p:nvPicPr>
          <p:cNvPr id="5" name="Content Placeholder 4">
            <a:extLst>
              <a:ext uri="{FF2B5EF4-FFF2-40B4-BE49-F238E27FC236}">
                <a16:creationId xmlns:a16="http://schemas.microsoft.com/office/drawing/2014/main" id="{FC0C8331-02CA-B66C-FCE5-1A40D7A08E8C}"/>
              </a:ext>
            </a:extLst>
          </p:cNvPr>
          <p:cNvPicPr>
            <a:picLocks noGrp="1" noChangeAspect="1"/>
          </p:cNvPicPr>
          <p:nvPr>
            <p:ph idx="1"/>
          </p:nvPr>
        </p:nvPicPr>
        <p:blipFill>
          <a:blip r:embed="rId2"/>
          <a:stretch>
            <a:fillRect/>
          </a:stretch>
        </p:blipFill>
        <p:spPr>
          <a:xfrm>
            <a:off x="2834617" y="2057400"/>
            <a:ext cx="6489429" cy="4038600"/>
          </a:xfrm>
        </p:spPr>
      </p:pic>
    </p:spTree>
    <p:extLst>
      <p:ext uri="{BB962C8B-B14F-4D97-AF65-F5344CB8AC3E}">
        <p14:creationId xmlns:p14="http://schemas.microsoft.com/office/powerpoint/2010/main" val="28105163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ADD85-3505-2ADA-D41D-D11847811DF7}"/>
              </a:ext>
            </a:extLst>
          </p:cNvPr>
          <p:cNvSpPr>
            <a:spLocks noGrp="1"/>
          </p:cNvSpPr>
          <p:nvPr>
            <p:ph type="title"/>
          </p:nvPr>
        </p:nvSpPr>
        <p:spPr/>
        <p:txBody>
          <a:bodyPr/>
          <a:lstStyle/>
          <a:p>
            <a:r>
              <a:rPr lang="en-IN" b="1" dirty="0">
                <a:solidFill>
                  <a:srgbClr val="000000"/>
                </a:solidFill>
                <a:latin typeface="Helvetica Neue"/>
              </a:rPr>
              <a:t>C</a:t>
            </a:r>
            <a:r>
              <a:rPr lang="en-IN" b="1" i="0" dirty="0">
                <a:solidFill>
                  <a:srgbClr val="000000"/>
                </a:solidFill>
                <a:effectLst/>
                <a:latin typeface="Helvetica Neue"/>
              </a:rPr>
              <a:t>onclusion </a:t>
            </a:r>
            <a:br>
              <a:rPr lang="en-IN" b="1" i="0" dirty="0">
                <a:solidFill>
                  <a:srgbClr val="000000"/>
                </a:solidFill>
                <a:effectLst/>
                <a:latin typeface="Helvetica Neue"/>
              </a:rPr>
            </a:br>
            <a:endParaRPr lang="en-IN" dirty="0"/>
          </a:p>
        </p:txBody>
      </p:sp>
      <p:sp>
        <p:nvSpPr>
          <p:cNvPr id="3" name="Content Placeholder 2">
            <a:extLst>
              <a:ext uri="{FF2B5EF4-FFF2-40B4-BE49-F238E27FC236}">
                <a16:creationId xmlns:a16="http://schemas.microsoft.com/office/drawing/2014/main" id="{E3D193D3-82BB-18D8-1C3C-FDFC1BA50B79}"/>
              </a:ext>
            </a:extLst>
          </p:cNvPr>
          <p:cNvSpPr>
            <a:spLocks noGrp="1"/>
          </p:cNvSpPr>
          <p:nvPr>
            <p:ph idx="1"/>
          </p:nvPr>
        </p:nvSpPr>
        <p:spPr/>
        <p:txBody>
          <a:bodyPr>
            <a:normAutofit/>
          </a:bodyPr>
          <a:lstStyle/>
          <a:p>
            <a:pPr algn="ctr"/>
            <a:endParaRPr lang="en-US" sz="2400" dirty="0">
              <a:solidFill>
                <a:srgbClr val="000000"/>
              </a:solidFill>
              <a:latin typeface="Helvetica Neue"/>
            </a:endParaRPr>
          </a:p>
          <a:p>
            <a:pPr algn="ctr"/>
            <a:endParaRPr lang="en-US" sz="2400" dirty="0">
              <a:solidFill>
                <a:srgbClr val="000000"/>
              </a:solidFill>
              <a:latin typeface="Helvetica Neue"/>
            </a:endParaRPr>
          </a:p>
          <a:p>
            <a:pPr algn="ctr"/>
            <a:endParaRPr lang="en-US" sz="2400" dirty="0">
              <a:solidFill>
                <a:srgbClr val="000000"/>
              </a:solidFill>
              <a:latin typeface="Helvetica Neue"/>
            </a:endParaRPr>
          </a:p>
          <a:p>
            <a:pPr algn="ctr"/>
            <a:endParaRPr lang="en-US" sz="2400" dirty="0">
              <a:solidFill>
                <a:srgbClr val="000000"/>
              </a:solidFill>
              <a:latin typeface="Helvetica Neue"/>
            </a:endParaRPr>
          </a:p>
          <a:p>
            <a:pPr algn="ctr"/>
            <a:r>
              <a:rPr lang="en-US" sz="1600" b="0" i="0" dirty="0">
                <a:solidFill>
                  <a:srgbClr val="000000"/>
                </a:solidFill>
                <a:effectLst/>
                <a:latin typeface="Helvetica Neue"/>
              </a:rPr>
              <a:t>we have applied many algorithm like (Naive Bayes , Logistic </a:t>
            </a:r>
            <a:r>
              <a:rPr lang="en-US" sz="1600" b="0" i="0" dirty="0" err="1">
                <a:solidFill>
                  <a:srgbClr val="000000"/>
                </a:solidFill>
                <a:effectLst/>
                <a:latin typeface="Helvetica Neue"/>
              </a:rPr>
              <a:t>Regression,Decision</a:t>
            </a:r>
            <a:r>
              <a:rPr lang="en-US" sz="1600" b="0" i="0" dirty="0">
                <a:solidFill>
                  <a:srgbClr val="000000"/>
                </a:solidFill>
                <a:effectLst/>
                <a:latin typeface="Helvetica Neue"/>
              </a:rPr>
              <a:t> Tree ,Random Forest ). but as we can see that Decision Tree has given the best accuracy score</a:t>
            </a:r>
            <a:endParaRPr lang="en-IN" sz="2400" dirty="0"/>
          </a:p>
        </p:txBody>
      </p:sp>
    </p:spTree>
    <p:extLst>
      <p:ext uri="{BB962C8B-B14F-4D97-AF65-F5344CB8AC3E}">
        <p14:creationId xmlns:p14="http://schemas.microsoft.com/office/powerpoint/2010/main" val="8648831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85E7C-4A4D-0C1C-5BD1-35239907F446}"/>
              </a:ext>
            </a:extLst>
          </p:cNvPr>
          <p:cNvSpPr>
            <a:spLocks noGrp="1"/>
          </p:cNvSpPr>
          <p:nvPr>
            <p:ph type="title"/>
          </p:nvPr>
        </p:nvSpPr>
        <p:spPr/>
        <p:txBody>
          <a:bodyPr/>
          <a:lstStyle/>
          <a:p>
            <a:r>
              <a:rPr lang="en-IN" dirty="0"/>
              <a:t>Using library for detection</a:t>
            </a:r>
          </a:p>
        </p:txBody>
      </p:sp>
      <p:pic>
        <p:nvPicPr>
          <p:cNvPr id="5" name="Content Placeholder 4">
            <a:extLst>
              <a:ext uri="{FF2B5EF4-FFF2-40B4-BE49-F238E27FC236}">
                <a16:creationId xmlns:a16="http://schemas.microsoft.com/office/drawing/2014/main" id="{818E8318-4768-5729-ED3D-F262720DEF9F}"/>
              </a:ext>
            </a:extLst>
          </p:cNvPr>
          <p:cNvPicPr>
            <a:picLocks noGrp="1" noChangeAspect="1"/>
          </p:cNvPicPr>
          <p:nvPr>
            <p:ph idx="1"/>
          </p:nvPr>
        </p:nvPicPr>
        <p:blipFill>
          <a:blip r:embed="rId2"/>
          <a:stretch>
            <a:fillRect/>
          </a:stretch>
        </p:blipFill>
        <p:spPr>
          <a:xfrm>
            <a:off x="2070864" y="2986945"/>
            <a:ext cx="8016935" cy="2179509"/>
          </a:xfrm>
        </p:spPr>
      </p:pic>
    </p:spTree>
    <p:extLst>
      <p:ext uri="{BB962C8B-B14F-4D97-AF65-F5344CB8AC3E}">
        <p14:creationId xmlns:p14="http://schemas.microsoft.com/office/powerpoint/2010/main" val="12536768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40F83-14C3-DE28-A565-1DFAFC122140}"/>
              </a:ext>
            </a:extLst>
          </p:cNvPr>
          <p:cNvSpPr>
            <a:spLocks noGrp="1"/>
          </p:cNvSpPr>
          <p:nvPr>
            <p:ph type="title"/>
          </p:nvPr>
        </p:nvSpPr>
        <p:spPr/>
        <p:txBody>
          <a:bodyPr/>
          <a:lstStyle/>
          <a:p>
            <a:r>
              <a:rPr lang="en-IN" b="1" i="0" dirty="0">
                <a:solidFill>
                  <a:srgbClr val="000000"/>
                </a:solidFill>
                <a:effectLst/>
                <a:latin typeface="Helvetica Neue"/>
              </a:rPr>
              <a:t>Read datasets &amp; Analysis</a:t>
            </a:r>
            <a:br>
              <a:rPr lang="en-IN" b="1" i="0" dirty="0">
                <a:solidFill>
                  <a:srgbClr val="000000"/>
                </a:solidFill>
                <a:effectLst/>
                <a:latin typeface="Helvetica Neue"/>
              </a:rPr>
            </a:br>
            <a:endParaRPr lang="en-IN" dirty="0"/>
          </a:p>
        </p:txBody>
      </p:sp>
      <p:pic>
        <p:nvPicPr>
          <p:cNvPr id="5" name="Content Placeholder 4">
            <a:extLst>
              <a:ext uri="{FF2B5EF4-FFF2-40B4-BE49-F238E27FC236}">
                <a16:creationId xmlns:a16="http://schemas.microsoft.com/office/drawing/2014/main" id="{C183DB66-C7AC-0CD0-F54C-AFFD87C79FA6}"/>
              </a:ext>
            </a:extLst>
          </p:cNvPr>
          <p:cNvPicPr>
            <a:picLocks noGrp="1" noChangeAspect="1"/>
          </p:cNvPicPr>
          <p:nvPr>
            <p:ph idx="1"/>
          </p:nvPr>
        </p:nvPicPr>
        <p:blipFill>
          <a:blip r:embed="rId2"/>
          <a:stretch>
            <a:fillRect/>
          </a:stretch>
        </p:blipFill>
        <p:spPr>
          <a:xfrm>
            <a:off x="1437482" y="2057400"/>
            <a:ext cx="9283699" cy="4038600"/>
          </a:xfrm>
        </p:spPr>
      </p:pic>
    </p:spTree>
    <p:extLst>
      <p:ext uri="{BB962C8B-B14F-4D97-AF65-F5344CB8AC3E}">
        <p14:creationId xmlns:p14="http://schemas.microsoft.com/office/powerpoint/2010/main" val="41081314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40E47-7C52-C1E3-E288-54D5CAAB04C4}"/>
              </a:ext>
            </a:extLst>
          </p:cNvPr>
          <p:cNvSpPr>
            <a:spLocks noGrp="1"/>
          </p:cNvSpPr>
          <p:nvPr>
            <p:ph type="title"/>
          </p:nvPr>
        </p:nvSpPr>
        <p:spPr/>
        <p:txBody>
          <a:bodyPr/>
          <a:lstStyle/>
          <a:p>
            <a:r>
              <a:rPr lang="en-IN" b="1" i="0" dirty="0">
                <a:solidFill>
                  <a:srgbClr val="000000"/>
                </a:solidFill>
                <a:effectLst/>
                <a:latin typeface="Helvetica Neue"/>
              </a:rPr>
              <a:t>Data cleaning and preparation</a:t>
            </a:r>
            <a:r>
              <a:rPr lang="en-IN" b="1" i="0" u="none" strike="noStrike" dirty="0">
                <a:solidFill>
                  <a:srgbClr val="1A466C"/>
                </a:solidFill>
                <a:effectLst/>
                <a:latin typeface="Helvetica Neue"/>
                <a:hlinkClick r:id="rId2"/>
              </a:rPr>
              <a:t>¶</a:t>
            </a:r>
            <a:br>
              <a:rPr lang="en-IN" b="1" i="0" dirty="0">
                <a:solidFill>
                  <a:srgbClr val="000000"/>
                </a:solidFill>
                <a:effectLst/>
                <a:latin typeface="Helvetica Neue"/>
              </a:rPr>
            </a:br>
            <a:endParaRPr lang="en-IN" dirty="0"/>
          </a:p>
        </p:txBody>
      </p:sp>
      <p:pic>
        <p:nvPicPr>
          <p:cNvPr id="5" name="Content Placeholder 4">
            <a:extLst>
              <a:ext uri="{FF2B5EF4-FFF2-40B4-BE49-F238E27FC236}">
                <a16:creationId xmlns:a16="http://schemas.microsoft.com/office/drawing/2014/main" id="{E22E1BA9-7148-C14A-45CC-E3573E17E012}"/>
              </a:ext>
            </a:extLst>
          </p:cNvPr>
          <p:cNvPicPr>
            <a:picLocks noGrp="1" noChangeAspect="1"/>
          </p:cNvPicPr>
          <p:nvPr>
            <p:ph idx="1"/>
          </p:nvPr>
        </p:nvPicPr>
        <p:blipFill>
          <a:blip r:embed="rId3"/>
          <a:stretch>
            <a:fillRect/>
          </a:stretch>
        </p:blipFill>
        <p:spPr>
          <a:xfrm>
            <a:off x="2179625" y="2057400"/>
            <a:ext cx="7799412" cy="4038600"/>
          </a:xfrm>
        </p:spPr>
      </p:pic>
    </p:spTree>
    <p:extLst>
      <p:ext uri="{BB962C8B-B14F-4D97-AF65-F5344CB8AC3E}">
        <p14:creationId xmlns:p14="http://schemas.microsoft.com/office/powerpoint/2010/main" val="11852801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6DB6A4-FA72-6795-F3FA-CB95B921ED4C}"/>
              </a:ext>
            </a:extLst>
          </p:cNvPr>
          <p:cNvSpPr>
            <a:spLocks noGrp="1"/>
          </p:cNvSpPr>
          <p:nvPr>
            <p:ph idx="1"/>
          </p:nvPr>
        </p:nvSpPr>
        <p:spPr/>
        <p:txBody>
          <a:bodyPr/>
          <a:lstStyle/>
          <a:p>
            <a:r>
              <a:rPr lang="en-US" dirty="0"/>
              <a:t>Removing the date (we are not using it for the analysis)</a:t>
            </a:r>
          </a:p>
          <a:p>
            <a:r>
              <a:rPr lang="en-US" dirty="0"/>
              <a:t>Checking Null values</a:t>
            </a:r>
          </a:p>
          <a:p>
            <a:r>
              <a:rPr lang="en-US" dirty="0"/>
              <a:t>Removing the title (we will only use the text)</a:t>
            </a:r>
          </a:p>
          <a:p>
            <a:r>
              <a:rPr lang="en-IN" dirty="0"/>
              <a:t>Remove punctuation</a:t>
            </a:r>
          </a:p>
          <a:p>
            <a:r>
              <a:rPr lang="en-IN" dirty="0"/>
              <a:t>Removing </a:t>
            </a:r>
            <a:r>
              <a:rPr lang="en-IN" dirty="0" err="1"/>
              <a:t>stopwords</a:t>
            </a:r>
            <a:endParaRPr lang="en-IN" dirty="0"/>
          </a:p>
          <a:p>
            <a:endParaRPr lang="en-IN" dirty="0"/>
          </a:p>
        </p:txBody>
      </p:sp>
    </p:spTree>
    <p:extLst>
      <p:ext uri="{BB962C8B-B14F-4D97-AF65-F5344CB8AC3E}">
        <p14:creationId xmlns:p14="http://schemas.microsoft.com/office/powerpoint/2010/main" val="9651129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ED4B7-934C-3CAE-3326-9FEE74DDFBAE}"/>
              </a:ext>
            </a:extLst>
          </p:cNvPr>
          <p:cNvSpPr>
            <a:spLocks noGrp="1"/>
          </p:cNvSpPr>
          <p:nvPr>
            <p:ph type="title"/>
          </p:nvPr>
        </p:nvSpPr>
        <p:spPr/>
        <p:txBody>
          <a:bodyPr/>
          <a:lstStyle/>
          <a:p>
            <a:r>
              <a:rPr lang="en-IN" dirty="0"/>
              <a:t>EDA Process</a:t>
            </a:r>
          </a:p>
        </p:txBody>
      </p:sp>
      <p:sp>
        <p:nvSpPr>
          <p:cNvPr id="3" name="Content Placeholder 2">
            <a:extLst>
              <a:ext uri="{FF2B5EF4-FFF2-40B4-BE49-F238E27FC236}">
                <a16:creationId xmlns:a16="http://schemas.microsoft.com/office/drawing/2014/main" id="{4B2F93F0-5E39-2204-359D-9759F3420211}"/>
              </a:ext>
            </a:extLst>
          </p:cNvPr>
          <p:cNvSpPr>
            <a:spLocks noGrp="1"/>
          </p:cNvSpPr>
          <p:nvPr>
            <p:ph idx="1"/>
          </p:nvPr>
        </p:nvSpPr>
        <p:spPr/>
        <p:txBody>
          <a:bodyPr/>
          <a:lstStyle/>
          <a:p>
            <a:r>
              <a:rPr lang="en-IN" dirty="0"/>
              <a:t>We are using count plot for </a:t>
            </a:r>
            <a:r>
              <a:rPr lang="en-US" dirty="0"/>
              <a:t># How many articles per subject?</a:t>
            </a:r>
            <a:endParaRPr lang="en-IN" dirty="0"/>
          </a:p>
          <a:p>
            <a:endParaRPr lang="en-IN" dirty="0"/>
          </a:p>
        </p:txBody>
      </p:sp>
      <p:pic>
        <p:nvPicPr>
          <p:cNvPr id="5" name="Picture 4">
            <a:extLst>
              <a:ext uri="{FF2B5EF4-FFF2-40B4-BE49-F238E27FC236}">
                <a16:creationId xmlns:a16="http://schemas.microsoft.com/office/drawing/2014/main" id="{DC315C75-4353-4DBC-F0AC-33021F6E6362}"/>
              </a:ext>
            </a:extLst>
          </p:cNvPr>
          <p:cNvPicPr>
            <a:picLocks noChangeAspect="1"/>
          </p:cNvPicPr>
          <p:nvPr/>
        </p:nvPicPr>
        <p:blipFill>
          <a:blip r:embed="rId2"/>
          <a:stretch>
            <a:fillRect/>
          </a:stretch>
        </p:blipFill>
        <p:spPr>
          <a:xfrm>
            <a:off x="1071193" y="2372924"/>
            <a:ext cx="7216765" cy="4351338"/>
          </a:xfrm>
          <a:prstGeom prst="rect">
            <a:avLst/>
          </a:prstGeom>
        </p:spPr>
      </p:pic>
    </p:spTree>
    <p:extLst>
      <p:ext uri="{BB962C8B-B14F-4D97-AF65-F5344CB8AC3E}">
        <p14:creationId xmlns:p14="http://schemas.microsoft.com/office/powerpoint/2010/main" val="36859033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EAD2C7E-62EA-1BCB-9BD3-488FE487935B}"/>
              </a:ext>
            </a:extLst>
          </p:cNvPr>
          <p:cNvPicPr>
            <a:picLocks noGrp="1" noChangeAspect="1"/>
          </p:cNvPicPr>
          <p:nvPr>
            <p:ph idx="1"/>
          </p:nvPr>
        </p:nvPicPr>
        <p:blipFill>
          <a:blip r:embed="rId2"/>
          <a:stretch>
            <a:fillRect/>
          </a:stretch>
        </p:blipFill>
        <p:spPr>
          <a:xfrm>
            <a:off x="2369376" y="2057400"/>
            <a:ext cx="7419910" cy="4038600"/>
          </a:xfrm>
        </p:spPr>
      </p:pic>
    </p:spTree>
    <p:extLst>
      <p:ext uri="{BB962C8B-B14F-4D97-AF65-F5344CB8AC3E}">
        <p14:creationId xmlns:p14="http://schemas.microsoft.com/office/powerpoint/2010/main" val="2135366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4C50DCA-0585-6B64-2E75-D00153BFC849}"/>
              </a:ext>
            </a:extLst>
          </p:cNvPr>
          <p:cNvPicPr>
            <a:picLocks noGrp="1" noChangeAspect="1"/>
          </p:cNvPicPr>
          <p:nvPr>
            <p:ph idx="1"/>
          </p:nvPr>
        </p:nvPicPr>
        <p:blipFill>
          <a:blip r:embed="rId2"/>
          <a:stretch>
            <a:fillRect/>
          </a:stretch>
        </p:blipFill>
        <p:spPr>
          <a:xfrm>
            <a:off x="2242138" y="2057400"/>
            <a:ext cx="7674386" cy="4038600"/>
          </a:xfrm>
        </p:spPr>
      </p:pic>
    </p:spTree>
    <p:extLst>
      <p:ext uri="{BB962C8B-B14F-4D97-AF65-F5344CB8AC3E}">
        <p14:creationId xmlns:p14="http://schemas.microsoft.com/office/powerpoint/2010/main" val="3462472627"/>
      </p:ext>
    </p:extLst>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docProps/app.xml><?xml version="1.0" encoding="utf-8"?>
<Properties xmlns="http://schemas.openxmlformats.org/officeDocument/2006/extended-properties" xmlns:vt="http://schemas.openxmlformats.org/officeDocument/2006/docPropsVTypes">
  <Template>TM03457444[[fn=Basis]]</Template>
  <TotalTime>48</TotalTime>
  <Words>354</Words>
  <Application>Microsoft Office PowerPoint</Application>
  <PresentationFormat>Widescreen</PresentationFormat>
  <Paragraphs>38</Paragraphs>
  <Slides>24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Calibri</vt:lpstr>
      <vt:lpstr>Corbel</vt:lpstr>
      <vt:lpstr>Courier New</vt:lpstr>
      <vt:lpstr>Georgia</vt:lpstr>
      <vt:lpstr>Helvetica Neue</vt:lpstr>
      <vt:lpstr>Times New Roman</vt:lpstr>
      <vt:lpstr>Basis</vt:lpstr>
      <vt:lpstr>PowerPoint Presentation</vt:lpstr>
      <vt:lpstr>Problem Statement</vt:lpstr>
      <vt:lpstr>Using library for detection</vt:lpstr>
      <vt:lpstr>Read datasets &amp; Analysis </vt:lpstr>
      <vt:lpstr>Data cleaning and preparation¶ </vt:lpstr>
      <vt:lpstr>PowerPoint Presentation</vt:lpstr>
      <vt:lpstr>EDA Process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Model building </vt:lpstr>
      <vt:lpstr>Logistic regression </vt:lpstr>
      <vt:lpstr>PowerPoint Presentation</vt:lpstr>
      <vt:lpstr>Decision Tree</vt:lpstr>
      <vt:lpstr>Confusion Matrix</vt:lpstr>
      <vt:lpstr>Random Forest Classification </vt:lpstr>
      <vt:lpstr>Confusion Matrix</vt:lpstr>
      <vt:lpstr>Comparing Different Models </vt:lpstr>
      <vt:lpstr>Plot</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my project presentation</dc:title>
  <dc:creator>Neha sharma</dc:creator>
  <cp:lastModifiedBy>sudes</cp:lastModifiedBy>
  <cp:revision>2</cp:revision>
  <dcterms:created xsi:type="dcterms:W3CDTF">2022-12-23T02:32:56Z</dcterms:created>
  <dcterms:modified xsi:type="dcterms:W3CDTF">2022-12-24T09:43:51Z</dcterms:modified>
</cp:coreProperties>
</file>