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61" r:id="rId4"/>
    <p:sldId id="263" r:id="rId5"/>
    <p:sldId id="283" r:id="rId6"/>
    <p:sldId id="28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78" r:id="rId18"/>
    <p:sldId id="279" r:id="rId19"/>
    <p:sldId id="28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c7aab8655061b96" providerId="Windows Live"/>
      </p:ext>
    </p:extLst>
  </p:cmAuthor>
  <p:cmAuthor id="2" name="sudes" initials="s" lastIdx="1" clrIdx="1">
    <p:extLst>
      <p:ext uri="{19B8F6BF-5375-455C-9EA6-DF929625EA0E}">
        <p15:presenceInfo xmlns:p15="http://schemas.microsoft.com/office/powerpoint/2012/main" userId="sud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D3-440C-8C9C-76827F1429B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D3-440C-8C9C-76827F1429B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D3-440C-8C9C-76827F1429B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1D3-440C-8C9C-76827F1429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D3-440C-8C9C-76827F142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4-47E6-AFBE-D91EF3FA8F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94-47E6-AFBE-D91EF3FA8F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9594-47E6-AFBE-D91EF3FA8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9-4BCA-A37B-638A37BA7D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9-4BCA-A37B-638A37BA7D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FF9-4BCA-A37B-638A37BA7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ED-4702-B30C-B8EF5EAC50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ED-4702-B30C-B8EF5EAC50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AED-4702-B30C-B8EF5EAC50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AED-4702-B30C-B8EF5EAC50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AED-4702-B30C-B8EF5EAC50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ED-4702-B30C-B8EF5EAC50D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Shopping online is convenient and flexible</a:t>
            </a: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D-4E30-9EE8-3A491FD2A2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D-4E30-9EE8-3A491FD2A2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6ED-4E30-9EE8-3A491FD2A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FF-4797-A201-26AD9005631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FF-4797-A201-26AD9005631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FF-4797-A201-26AD9005631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FF-4797-A201-26AD900563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FF-4797-A201-26AD9005631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25-4FF9-9A90-C3F5DACF11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25-4FF9-9A90-C3F5DACF11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525-4FF9-9A90-C3F5DACF11D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525-4FF9-9A90-C3F5DACF11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25-4FF9-9A90-C3F5DACF11D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8C4-42BA-937B-540DCBF38109}"/>
              </c:ext>
            </c:extLst>
          </c:dPt>
          <c:dPt>
            <c:idx val="1"/>
            <c:bubble3D val="0"/>
            <c:explosion val="5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8C4-42BA-937B-540DCBF381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8C4-42BA-937B-540DCBF38109}"/>
              </c:ext>
            </c:extLst>
          </c:dPt>
          <c:dPt>
            <c:idx val="3"/>
            <c:bubble3D val="0"/>
            <c:explosion val="7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8C4-42BA-937B-540DCBF381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F8C4-42BA-937B-540DCBF3810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8C4-42BA-937B-540DCBF3810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8C4-42BA-937B-540DCBF3810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8C4-42BA-937B-540DCBF38109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A61B3C0-BF0A-4495-B74A-229E02AB9EA6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>
                        <a:defRPr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8C4-42BA-937B-540DCBF3810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8C4-42BA-937B-540DCBF38109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C4-42BA-937B-540DCBF3810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Easy To</a:t>
            </a:r>
            <a:r>
              <a:rPr lang="en-US" baseline="0" dirty="0"/>
              <a:t> Use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CB44-4612-84B9-4AF2669AA8E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CB44-4612-84B9-4AF2669AA8E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CB44-4612-84B9-4AF2669AA8E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CB44-4612-84B9-4AF2669AA8E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CB44-4612-84B9-4AF2669AA8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44-4612-84B9-4AF2669AA8E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Visual Appealing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0E01-43ED-BB53-9CBD0495B48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0E01-43ED-BB53-9CBD0495B48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0E01-43ED-BB53-9CBD0495B48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0E01-43ED-BB53-9CBD0495B48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0E01-43ED-BB53-9CBD0495B4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01-43ED-BB53-9CBD0495B48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Speedy Order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A0D-4529-A7D8-8E6836E4C0B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A0D-4529-A7D8-8E6836E4C0B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A0D-4529-A7D8-8E6836E4C0B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5A0D-4529-A7D8-8E6836E4C0B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5A0D-4529-A7D8-8E6836E4C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0D-4529-A7D8-8E6836E4C0B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57-4BC0-B5FF-5B571088EF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57-4BC0-B5FF-5B571088EF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57-4BC0-B5FF-5B571088EF1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157-4BC0-B5FF-5B571088EF1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157-4BC0-B5FF-5B571088EF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157-4BC0-B5FF-5B571088EF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Availablity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A4A7-42CB-9560-5E673EF1D9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A4A7-42CB-9560-5E673EF1D9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A4A7-42CB-9560-5E673EF1D9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A4A7-42CB-9560-5E673EF1D9E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A4A7-42CB-9560-5E673EF1D9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4A7-42CB-9560-5E673EF1D9E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 Complete</a:t>
            </a:r>
            <a:r>
              <a:rPr lang="en-US" baseline="0" dirty="0"/>
              <a:t> D</a:t>
            </a:r>
            <a:r>
              <a:rPr lang="en-US" dirty="0"/>
              <a:t>escription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A05-481E-8B1C-F89E5858191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A05-481E-8B1C-F89E5858191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A05-481E-8B1C-F89E5858191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5A05-481E-8B1C-F89E5858191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5A05-481E-8B1C-F89E585819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05-481E-8B1C-F89E5858191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Availability Of</a:t>
            </a:r>
            <a:r>
              <a:rPr lang="en-US" baseline="0" dirty="0"/>
              <a:t> Different P</a:t>
            </a:r>
            <a:r>
              <a:rPr lang="en-US" dirty="0"/>
              <a:t>ayment Options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04C-4920-A7C6-D7AAE35EC6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04C-4920-A7C6-D7AAE35EC6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04C-4920-A7C6-D7AAE35EC6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504C-4920-A7C6-D7AAE35EC64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504C-4920-A7C6-D7AAE35EC6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4C-4920-A7C6-D7AAE35EC6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D7C-4A36-9FCF-C88C750E08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D7C-4A36-9FCF-C88C750E08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D7C-4A36-9FCF-C88C750E08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5D7C-4A36-9FCF-C88C750E08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5D7C-4A36-9FCF-C88C750E08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D7C-4A36-9FCF-C88C750E08E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76FC-4D03-A807-F4C94FFF765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76FC-4D03-A807-F4C94FFF765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76FC-4D03-A807-F4C94FFF765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76FC-4D03-A807-F4C94FFF765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76FC-4D03-A807-F4C94FFF76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6FC-4D03-A807-F4C94FFF765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3163-4F0D-AD98-3837C17755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3163-4F0D-AD98-3837C17755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3163-4F0D-AD98-3837C17755E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3163-4F0D-AD98-3837C17755E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3163-4F0D-AD98-3837C17755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63-4F0D-AD98-3837C17755E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007B-43CB-80F8-A4382FE6F40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007B-43CB-80F8-A4382FE6F40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007B-43CB-80F8-A4382FE6F40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007B-43CB-80F8-A4382FE6F40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007B-43CB-80F8-A4382FE6F4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07B-43CB-80F8-A4382FE6F40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328-4082-8577-8CD630BAD1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328-4082-8577-8CD630BAD12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328-4082-8577-8CD630BAD12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5328-4082-8577-8CD630BAD12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5328-4082-8577-8CD630BAD1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28-4082-8577-8CD630BAD12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1B1E-41F7-AD25-507E32E224C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1B1E-41F7-AD25-507E32E224C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1B1E-41F7-AD25-507E32E224C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1B1E-41F7-AD25-507E32E224C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1B1E-41F7-AD25-507E32E224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1E-41F7-AD25-507E32E224C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036-49C1-B0D3-467AFD0469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036-49C1-B0D3-467AFD0469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036-49C1-B0D3-467AFD0469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036-49C1-B0D3-467AFD0469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036-49C1-B0D3-467AFD04698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036-49C1-B0D3-467AFD04698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036-49C1-B0D3-467AFD04698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B036-49C1-B0D3-467AFD0469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B036-49C1-B0D3-467AFD04698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B036-49C1-B0D3-467AFD04698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36-49C1-B0D3-467AFD0469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C-4383-A672-C09BEFF210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0ADC-4383-A672-C09BEFF210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0ADC-4383-A672-C09BEFF21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How long</a:t>
            </a:r>
            <a:r>
              <a:rPr lang="en-US" baseline="0" dirty="0"/>
              <a:t> one is </a:t>
            </a:r>
            <a:r>
              <a:rPr lang="en-US" dirty="0"/>
              <a:t>shopping</a:t>
            </a:r>
            <a:r>
              <a:rPr lang="en-US" baseline="0" dirty="0"/>
              <a:t> </a:t>
            </a:r>
            <a:r>
              <a:rPr lang="en-US" dirty="0"/>
              <a:t>online?</a:t>
            </a:r>
          </a:p>
        </c:rich>
      </c:tx>
      <c:layout>
        <c:manualLayout>
          <c:xMode val="edge"/>
          <c:yMode val="edge"/>
          <c:x val="0.11672985264689831"/>
          <c:y val="3.9637968023551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3-4B9F-9BC8-33296A4767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983-4B9F-9BC8-33296A4767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983-4B9F-9BC8-33296A47672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Times</a:t>
            </a:r>
            <a:r>
              <a:rPr lang="en-US" baseline="0" dirty="0"/>
              <a:t> </a:t>
            </a:r>
            <a:r>
              <a:rPr lang="en-US" dirty="0"/>
              <a:t>online purchase is made in  past 1 year</a:t>
            </a:r>
            <a:r>
              <a:rPr lang="en-US" baseline="0" dirty="0"/>
              <a:t>: </a:t>
            </a:r>
            <a:endParaRPr lang="en-US" dirty="0"/>
          </a:p>
        </c:rich>
      </c:tx>
      <c:layout>
        <c:manualLayout>
          <c:xMode val="edge"/>
          <c:yMode val="edge"/>
          <c:x val="0.15466936792933375"/>
          <c:y val="1.6001800937596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6135-4CC6-A429-FE9BC7CDD80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6135-4CC6-A429-FE9BC7CDD80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6135-4CC6-A429-FE9BC7CDD80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6135-4CC6-A429-FE9BC7CDD80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6135-4CC6-A429-FE9BC7CDD80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6135-4CC6-A429-FE9BC7CDD8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135-4CC6-A429-FE9BC7CDD8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F9-415B-9436-B0DC641B0F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F9-415B-9436-B0DC641B0F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F9-415B-9436-B0DC641B0F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A70E-4342-8636-B458525F267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A70E-4342-8636-B458525F267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A70E-4342-8636-B458525F267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A70E-4342-8636-B458525F26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0E-4342-8636-B458525F26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layout>
        <c:manualLayout>
          <c:xMode val="edge"/>
          <c:yMode val="edge"/>
          <c:x val="0.20099251609165633"/>
          <c:y val="2.99251811563254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F-40CD-B7CA-271A3E3374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182F-40CD-B7CA-271A3E337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82F-40CD-B7CA-271A3E337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E7-449E-9CAA-5450B266C8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E7-449E-9CAA-5450B266C8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9E7-449E-9CAA-5450B266C8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9E7-449E-9CAA-5450B266C8D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E7-449E-9CAA-5450B266C8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BC5ED-B3E6-4AA5-9FC4-4CA3CE2FDC2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4CE5-0BA6-4429-AE28-D67F65A2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0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9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D9EA54-7478-40E6-9788-C4ED52CC41A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Customer</a:t>
            </a:r>
            <a:r>
              <a:rPr lang="en-US" u="sng" dirty="0"/>
              <a:t>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Based on Different individual consumer factors</a:t>
            </a:r>
          </a:p>
        </p:txBody>
      </p:sp>
    </p:spTree>
    <p:extLst>
      <p:ext uri="{BB962C8B-B14F-4D97-AF65-F5344CB8AC3E}">
        <p14:creationId xmlns:p14="http://schemas.microsoft.com/office/powerpoint/2010/main" val="2515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7745" y="329977"/>
            <a:ext cx="602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Shopping Pattern is as follows</a:t>
            </a:r>
            <a:r>
              <a:rPr lang="en-US" b="1" dirty="0"/>
              <a:t>: 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22621167"/>
              </p:ext>
            </p:extLst>
          </p:nvPr>
        </p:nvGraphicFramePr>
        <p:xfrm>
          <a:off x="314403" y="1078459"/>
          <a:ext cx="5497000" cy="5126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75097116"/>
              </p:ext>
            </p:extLst>
          </p:nvPr>
        </p:nvGraphicFramePr>
        <p:xfrm>
          <a:off x="5989980" y="1078459"/>
          <a:ext cx="6024470" cy="5126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8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326" y="0"/>
            <a:ext cx="10058400" cy="1450757"/>
          </a:xfrm>
        </p:spPr>
        <p:txBody>
          <a:bodyPr/>
          <a:lstStyle/>
          <a:p>
            <a:r>
              <a:rPr lang="en-US" b="1" dirty="0"/>
              <a:t>How One Do Shop?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73461148"/>
              </p:ext>
            </p:extLst>
          </p:nvPr>
        </p:nvGraphicFramePr>
        <p:xfrm>
          <a:off x="647898" y="1751329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102316933"/>
              </p:ext>
            </p:extLst>
          </p:nvPr>
        </p:nvGraphicFramePr>
        <p:xfrm>
          <a:off x="5868360" y="1751329"/>
          <a:ext cx="4929341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145" y="297075"/>
            <a:ext cx="9729530" cy="140053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How Customer reached to online website?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82559743"/>
              </p:ext>
            </p:extLst>
          </p:nvPr>
        </p:nvGraphicFramePr>
        <p:xfrm>
          <a:off x="804732" y="1809345"/>
          <a:ext cx="4827583" cy="3872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08970251"/>
              </p:ext>
            </p:extLst>
          </p:nvPr>
        </p:nvGraphicFramePr>
        <p:xfrm>
          <a:off x="6174762" y="1809345"/>
          <a:ext cx="5453843" cy="397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8440" y="5896333"/>
            <a:ext cx="931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Customers are somehow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428781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Customer Habit Says On eCommerce?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1997125"/>
              </p:ext>
            </p:extLst>
          </p:nvPr>
        </p:nvGraphicFramePr>
        <p:xfrm>
          <a:off x="646111" y="1918374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68504681"/>
              </p:ext>
            </p:extLst>
          </p:nvPr>
        </p:nvGraphicFramePr>
        <p:xfrm>
          <a:off x="5688958" y="1918374"/>
          <a:ext cx="5070778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26525" y="5629348"/>
            <a:ext cx="904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 spend more time on ecommerce websites and sometimes abandon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9729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108977588"/>
              </p:ext>
            </p:extLst>
          </p:nvPr>
        </p:nvGraphicFramePr>
        <p:xfrm>
          <a:off x="325679" y="238837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810078826"/>
              </p:ext>
            </p:extLst>
          </p:nvPr>
        </p:nvGraphicFramePr>
        <p:xfrm>
          <a:off x="5618209" y="341777"/>
          <a:ext cx="5838516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23036677"/>
              </p:ext>
            </p:extLst>
          </p:nvPr>
        </p:nvGraphicFramePr>
        <p:xfrm>
          <a:off x="-84869" y="3336709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953404038"/>
              </p:ext>
            </p:extLst>
          </p:nvPr>
        </p:nvGraphicFramePr>
        <p:xfrm>
          <a:off x="5397634" y="3427706"/>
          <a:ext cx="6561494" cy="305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0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Online Retailer Are More Preferred?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15008698"/>
              </p:ext>
            </p:extLst>
          </p:nvPr>
        </p:nvGraphicFramePr>
        <p:xfrm>
          <a:off x="2449182" y="1960378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1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30306584"/>
              </p:ext>
            </p:extLst>
          </p:nvPr>
        </p:nvGraphicFramePr>
        <p:xfrm>
          <a:off x="0" y="803642"/>
          <a:ext cx="3755254" cy="275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86542799"/>
              </p:ext>
            </p:extLst>
          </p:nvPr>
        </p:nvGraphicFramePr>
        <p:xfrm>
          <a:off x="3443819" y="891845"/>
          <a:ext cx="4528329" cy="2668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674407449"/>
              </p:ext>
            </p:extLst>
          </p:nvPr>
        </p:nvGraphicFramePr>
        <p:xfrm>
          <a:off x="7534975" y="772782"/>
          <a:ext cx="4657025" cy="275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343" y="3684927"/>
            <a:ext cx="11187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 drawn: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sz="2400" b="1" dirty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Myntra</a:t>
            </a:r>
            <a:r>
              <a:rPr lang="en-US" sz="2400" b="1" dirty="0"/>
              <a:t> secured the 3</a:t>
            </a:r>
            <a:r>
              <a:rPr lang="en-US" sz="2400" b="1" baseline="30000" dirty="0"/>
              <a:t>rd</a:t>
            </a:r>
            <a:r>
              <a:rPr lang="en-US" sz="2400" b="1" dirty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Snapdeal</a:t>
            </a:r>
            <a:r>
              <a:rPr lang="en-US" sz="2400" b="1" dirty="0"/>
              <a:t> is on 4</a:t>
            </a:r>
            <a:r>
              <a:rPr lang="en-US" sz="2400" b="1" baseline="30000" dirty="0"/>
              <a:t>th</a:t>
            </a:r>
            <a:r>
              <a:rPr lang="en-US" sz="2400" b="1" dirty="0"/>
              <a:t> position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Paytm</a:t>
            </a:r>
            <a:r>
              <a:rPr lang="en-US" sz="2400" b="1" dirty="0"/>
              <a:t> is the 5</a:t>
            </a:r>
            <a:r>
              <a:rPr lang="en-US" sz="2400" b="1" baseline="30000" dirty="0"/>
              <a:t>th</a:t>
            </a:r>
            <a:r>
              <a:rPr lang="en-US" sz="2400" b="1" dirty="0"/>
              <a:t> choice</a:t>
            </a:r>
          </a:p>
        </p:txBody>
      </p:sp>
    </p:spTree>
    <p:extLst>
      <p:ext uri="{BB962C8B-B14F-4D97-AF65-F5344CB8AC3E}">
        <p14:creationId xmlns:p14="http://schemas.microsoft.com/office/powerpoint/2010/main" val="319955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286834513"/>
              </p:ext>
            </p:extLst>
          </p:nvPr>
        </p:nvGraphicFramePr>
        <p:xfrm>
          <a:off x="206061" y="789209"/>
          <a:ext cx="3412627" cy="313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22939227"/>
              </p:ext>
            </p:extLst>
          </p:nvPr>
        </p:nvGraphicFramePr>
        <p:xfrm>
          <a:off x="3846097" y="779262"/>
          <a:ext cx="4217239" cy="301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955511262"/>
              </p:ext>
            </p:extLst>
          </p:nvPr>
        </p:nvGraphicFramePr>
        <p:xfrm>
          <a:off x="8290746" y="783601"/>
          <a:ext cx="3353263" cy="3005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403305" y="3920246"/>
            <a:ext cx="9385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Observations Drawn:</a:t>
            </a:r>
          </a:p>
          <a:p>
            <a:r>
              <a:rPr lang="en-US" sz="2400" b="1" dirty="0"/>
              <a:t>1. Amazon have variety of products with complete ,relevant information</a:t>
            </a:r>
          </a:p>
          <a:p>
            <a:r>
              <a:rPr lang="en-US" sz="2400" b="1" dirty="0"/>
              <a:t>2. Flipkart is on 2</a:t>
            </a:r>
            <a:r>
              <a:rPr lang="en-US" sz="2400" b="1" baseline="30000" dirty="0"/>
              <a:t>nd</a:t>
            </a:r>
            <a:r>
              <a:rPr lang="en-US" sz="2400" b="1" dirty="0"/>
              <a:t> choice</a:t>
            </a:r>
          </a:p>
          <a:p>
            <a:r>
              <a:rPr lang="en-US" sz="2400" b="1" dirty="0"/>
              <a:t>3. </a:t>
            </a:r>
            <a:r>
              <a:rPr lang="en-US" sz="2400" b="1" dirty="0" err="1"/>
              <a:t>Myntra</a:t>
            </a:r>
            <a:r>
              <a:rPr lang="en-US" sz="2400" b="1" dirty="0"/>
              <a:t> is on 3</a:t>
            </a:r>
            <a:r>
              <a:rPr lang="en-US" sz="2400" b="1" baseline="30000" dirty="0"/>
              <a:t>rd</a:t>
            </a:r>
            <a:r>
              <a:rPr lang="en-US" sz="2400" b="1" dirty="0"/>
              <a:t> Choice</a:t>
            </a:r>
          </a:p>
          <a:p>
            <a:r>
              <a:rPr lang="en-US" sz="2400" b="1" dirty="0"/>
              <a:t>4. </a:t>
            </a:r>
            <a:r>
              <a:rPr lang="en-US" sz="2400" b="1" dirty="0" err="1"/>
              <a:t>Snapdeal</a:t>
            </a:r>
            <a:r>
              <a:rPr lang="en-US" sz="2400" b="1" dirty="0"/>
              <a:t> secured 4</a:t>
            </a:r>
            <a:r>
              <a:rPr lang="en-US" sz="2400" b="1" baseline="30000" dirty="0"/>
              <a:t>th</a:t>
            </a:r>
            <a:r>
              <a:rPr lang="en-US" sz="2400" b="1" dirty="0"/>
              <a:t> position</a:t>
            </a:r>
          </a:p>
          <a:p>
            <a:r>
              <a:rPr lang="en-US" sz="2400" b="1" dirty="0"/>
              <a:t>5. </a:t>
            </a:r>
            <a:r>
              <a:rPr lang="en-US" sz="2400" b="1" dirty="0" err="1"/>
              <a:t>Paytm</a:t>
            </a:r>
            <a:r>
              <a:rPr lang="en-US" sz="2400" b="1" dirty="0"/>
              <a:t> is on 5</a:t>
            </a:r>
            <a:r>
              <a:rPr lang="en-US" sz="2400" b="1" baseline="30000" dirty="0"/>
              <a:t>th</a:t>
            </a:r>
            <a:r>
              <a:rPr lang="en-US" sz="2400" b="1" dirty="0"/>
              <a:t> position in Product availability category</a:t>
            </a:r>
          </a:p>
        </p:txBody>
      </p:sp>
    </p:spTree>
    <p:extLst>
      <p:ext uri="{BB962C8B-B14F-4D97-AF65-F5344CB8AC3E}">
        <p14:creationId xmlns:p14="http://schemas.microsoft.com/office/powerpoint/2010/main" val="209301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005" y="173388"/>
            <a:ext cx="512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Platform Technical performance 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97958702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19315250"/>
              </p:ext>
            </p:extLst>
          </p:nvPr>
        </p:nvGraphicFramePr>
        <p:xfrm>
          <a:off x="4377546" y="882516"/>
          <a:ext cx="327812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470618546"/>
              </p:ext>
            </p:extLst>
          </p:nvPr>
        </p:nvGraphicFramePr>
        <p:xfrm>
          <a:off x="8050338" y="882516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763344" y="4101300"/>
            <a:ext cx="81905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Flipkart is on the 2</a:t>
            </a:r>
            <a:r>
              <a:rPr lang="en-US" sz="2400" b="1" baseline="30000" dirty="0"/>
              <a:t>nd</a:t>
            </a:r>
            <a:r>
              <a:rPr lang="en-US" sz="2400" b="1" dirty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Paytm</a:t>
            </a:r>
            <a:r>
              <a:rPr lang="en-US" sz="2400" b="1" dirty="0"/>
              <a:t> secured 3</a:t>
            </a:r>
            <a:r>
              <a:rPr lang="en-US" sz="2400" b="1" baseline="30000" dirty="0"/>
              <a:t>rd</a:t>
            </a:r>
            <a:r>
              <a:rPr lang="en-US" sz="2400" b="1" dirty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Myntra</a:t>
            </a:r>
            <a:r>
              <a:rPr lang="en-US" sz="2400" b="1" dirty="0"/>
              <a:t> is on 4</a:t>
            </a:r>
            <a:r>
              <a:rPr lang="en-US" sz="2400" b="1" baseline="30000" dirty="0"/>
              <a:t>th</a:t>
            </a:r>
            <a:r>
              <a:rPr lang="en-US" sz="2400" b="1" dirty="0"/>
              <a:t> position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Snapdeal</a:t>
            </a:r>
            <a:r>
              <a:rPr lang="en-US" sz="2400" b="1" dirty="0"/>
              <a:t> is on 5</a:t>
            </a:r>
            <a:r>
              <a:rPr lang="en-US" sz="2400" b="1" baseline="30000" dirty="0"/>
              <a:t>th</a:t>
            </a:r>
            <a:r>
              <a:rPr lang="en-US" sz="2400" b="1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31362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1575" y="413752"/>
            <a:ext cx="582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Privacy of Customer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88335937"/>
              </p:ext>
            </p:extLst>
          </p:nvPr>
        </p:nvGraphicFramePr>
        <p:xfrm>
          <a:off x="232140" y="1003812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599461278"/>
              </p:ext>
            </p:extLst>
          </p:nvPr>
        </p:nvGraphicFramePr>
        <p:xfrm>
          <a:off x="4336396" y="1003810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305960068"/>
              </p:ext>
            </p:extLst>
          </p:nvPr>
        </p:nvGraphicFramePr>
        <p:xfrm>
          <a:off x="8346310" y="1003810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2027" y="4135924"/>
            <a:ext cx="76467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sz="2400" b="1" dirty="0"/>
              <a:t>Flipkart is on 2</a:t>
            </a:r>
            <a:r>
              <a:rPr lang="en-US" sz="2400" b="1" baseline="30000" dirty="0"/>
              <a:t>nd</a:t>
            </a:r>
            <a:r>
              <a:rPr lang="en-US" sz="2400" b="1" dirty="0"/>
              <a:t> position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Myntra</a:t>
            </a:r>
            <a:r>
              <a:rPr lang="en-US" sz="2400" b="1" dirty="0"/>
              <a:t> secured 3</a:t>
            </a:r>
            <a:r>
              <a:rPr lang="en-US" sz="2400" b="1" baseline="30000" dirty="0"/>
              <a:t>rd</a:t>
            </a:r>
            <a:r>
              <a:rPr lang="en-US" sz="2400" b="1" dirty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Snapdeal</a:t>
            </a:r>
            <a:r>
              <a:rPr lang="en-US" sz="2400" b="1" dirty="0"/>
              <a:t> is on the 4</a:t>
            </a:r>
            <a:r>
              <a:rPr lang="en-US" sz="2400" b="1" baseline="30000" dirty="0"/>
              <a:t>th</a:t>
            </a:r>
            <a:r>
              <a:rPr lang="en-US" sz="2400" b="1" dirty="0"/>
              <a:t> position</a:t>
            </a:r>
          </a:p>
          <a:p>
            <a:pPr marL="342900" indent="-342900">
              <a:buAutoNum type="arabicPeriod"/>
            </a:pPr>
            <a:r>
              <a:rPr lang="en-US" sz="2400" b="1" dirty="0" err="1"/>
              <a:t>Paytm</a:t>
            </a:r>
            <a:r>
              <a:rPr lang="en-US" sz="2400" b="1" dirty="0"/>
              <a:t> somehow not able to gain customers trust</a:t>
            </a:r>
          </a:p>
        </p:txBody>
      </p:sp>
    </p:spTree>
    <p:extLst>
      <p:ext uri="{BB962C8B-B14F-4D97-AF65-F5344CB8AC3E}">
        <p14:creationId xmlns:p14="http://schemas.microsoft.com/office/powerpoint/2010/main" val="129562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110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capacity to keep consumers returning back to your business and investing in it is known as customer retention.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Maintain customer interest and establish trust.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 retention guarantees patronage.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the practice of encouraging current consumers to keep making purchases from your company.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It’s different from customer acquisition or lead generation because you have already converted the customer at least once.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Your probability of selling to an existing customer is at least 40 percent more likely than converting someone who has never bought from you before.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87" y="258166"/>
            <a:ext cx="10068128" cy="14773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Which of the Indian online retailer would you recommend to a friend?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72309255"/>
              </p:ext>
            </p:extLst>
          </p:nvPr>
        </p:nvGraphicFramePr>
        <p:xfrm>
          <a:off x="3950732" y="156339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29" y="2151201"/>
            <a:ext cx="3716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Clearly, Amazon is leading</a:t>
            </a:r>
          </a:p>
          <a:p>
            <a:r>
              <a:rPr lang="en-US" sz="2800" b="1" dirty="0"/>
              <a:t>In most of the categories to</a:t>
            </a:r>
          </a:p>
          <a:p>
            <a:r>
              <a:rPr lang="en-US" sz="2800" b="1" dirty="0"/>
              <a:t>Customers first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9770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Customer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Retained customer will prefer to buy the relevant product and opt for the services from the same company.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Retained customer are always cost effective in nature.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will refer the products and services to other relatives and members as well, it is called positive publicity. Company get benefited from it via free marketing.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probability of selling to an existing customer is 60 – 70%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the probability of selling to a new customer is 5-20%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Decline Migration rate</a:t>
            </a:r>
          </a:p>
        </p:txBody>
      </p:sp>
    </p:spTree>
    <p:extLst>
      <p:ext uri="{BB962C8B-B14F-4D97-AF65-F5344CB8AC3E}">
        <p14:creationId xmlns:p14="http://schemas.microsoft.com/office/powerpoint/2010/main" val="233934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Customer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32F8A-30F9-5FA8-6853-0EB3465C26D7}"/>
              </a:ext>
            </a:extLst>
          </p:cNvPr>
          <p:cNvSpPr txBox="1"/>
          <p:nvPr/>
        </p:nvSpPr>
        <p:spPr>
          <a:xfrm>
            <a:off x="1376038" y="2396970"/>
            <a:ext cx="8797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have customers feedback for e-Commerce websites. In total, we got 269 customer’s reply over 70 questions asked relevant to the online shopping experiences. </a:t>
            </a:r>
          </a:p>
          <a:p>
            <a:endParaRPr lang="en-US" b="1" dirty="0"/>
          </a:p>
          <a:p>
            <a:r>
              <a:rPr lang="en-US" b="1" dirty="0"/>
              <a:t>Performing the exploratory data analysis to know the significance of each variable on the customer retention.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59" y="77613"/>
            <a:ext cx="11881282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Variables Holding Significance On Customer Retention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32F8A-30F9-5FA8-6853-0EB3465C26D7}"/>
              </a:ext>
            </a:extLst>
          </p:cNvPr>
          <p:cNvSpPr txBox="1"/>
          <p:nvPr/>
        </p:nvSpPr>
        <p:spPr>
          <a:xfrm>
            <a:off x="1376038" y="2396970"/>
            <a:ext cx="879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5D6BD3-76E1-2E10-B4B4-82B3B49B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08" y="1622509"/>
            <a:ext cx="11674136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Gender of respondent and How old are you?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Which city do you shop online from? And What is the Pin Code of where you shop online from?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Since How Long You are Shopping Online ? And How many times you have made an online purchase in the past 1 year?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How do you access the internet while shopping on-line? And Which device do you use to access the online shopping?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What is the screen size of your mobile device? And What is the operating system (OS) of your device?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What browser do you run on your device to access the website? And Which channel did you follow to arrive at your favorite online store for the first time?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first visit, how do you reach the online retail store? And How much time do you explore the e- retail store before making a purchase decision? And What is your preferred payment Option?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How frequently do you abandon (selecting an items and leaving without making payment) your shopping cart?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Why did you abandon the “Bag”, “Shopping Cart”?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content on the website must be easy to read and understand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Information on similar product to the one highlighted is important for product comparison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Complete information on listed seller and product being offered is important for purchase decision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All relevant information on listed products must be stated clearly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Ease of navigation in website, Loading and processing speed, User friendly Interface of the website and Convenient Payment methods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Trust that the online retail store will fulfill its part of the transaction at the stipulated time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Empathy (readiness to assist with queries) towards the customers and Being able to guarantee the privacy of the customer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Responsiveness, availability of several communication channels (email, online rep, twitter, phone etc.) and Online shopping gives monetary benefit and discounts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Enjoyment is derived from shopping online and Shopping online is convenient and flexible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 and replacement policy of the e-tailer is important for purchase decision and Gaining access to loyalty programs is a benefit of shopping online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Displaying quality Information on the website improves satisfaction of customers and User derive satisfaction while shopping on a good quality website or application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Net Benefit derived from shopping online can lead to users satisfaction and User satisfaction cannot exist without trust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59" y="77613"/>
            <a:ext cx="11881282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Observations From The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32F8A-30F9-5FA8-6853-0EB3465C26D7}"/>
              </a:ext>
            </a:extLst>
          </p:cNvPr>
          <p:cNvSpPr txBox="1"/>
          <p:nvPr/>
        </p:nvSpPr>
        <p:spPr>
          <a:xfrm>
            <a:off x="1376038" y="2396970"/>
            <a:ext cx="879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5D6BD3-76E1-2E10-B4B4-82B3B49B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32" y="2536223"/>
            <a:ext cx="1131755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There are in total 296 rows and 71 columns in the dataset given.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Our target variable here is "Which of the Indian online retailer would you recommend to a friend?". 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 All other variables are independent and significantly resulting into the target variable. 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don't have any null values in our dataset plus all the data variables are in object text format.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only "What is the Pin Code of where you shop online from?" in integer format, rest of the variables are in object data type.</a:t>
            </a:r>
          </a:p>
        </p:txBody>
      </p:sp>
    </p:spTree>
    <p:extLst>
      <p:ext uri="{BB962C8B-B14F-4D97-AF65-F5344CB8AC3E}">
        <p14:creationId xmlns:p14="http://schemas.microsoft.com/office/powerpoint/2010/main" val="18623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2821"/>
            <a:ext cx="9766516" cy="1400530"/>
          </a:xfrm>
        </p:spPr>
        <p:txBody>
          <a:bodyPr/>
          <a:lstStyle/>
          <a:p>
            <a:r>
              <a:rPr lang="en-US" dirty="0"/>
              <a:t>Key To Retain Customers Are As Follows: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212" y="1888759"/>
            <a:ext cx="6944473" cy="3784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09B22-65C5-FD12-1A5C-4172641FDBBB}"/>
              </a:ext>
            </a:extLst>
          </p:cNvPr>
          <p:cNvSpPr txBox="1"/>
          <p:nvPr/>
        </p:nvSpPr>
        <p:spPr>
          <a:xfrm>
            <a:off x="1899822" y="5752730"/>
            <a:ext cx="949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is about to 5 Companies – Amazon, Flipkart, Myntra, Paytm, and Snapdeal.</a:t>
            </a:r>
          </a:p>
        </p:txBody>
      </p:sp>
    </p:spTree>
    <p:extLst>
      <p:ext uri="{BB962C8B-B14F-4D97-AF65-F5344CB8AC3E}">
        <p14:creationId xmlns:p14="http://schemas.microsoft.com/office/powerpoint/2010/main" val="368317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9" y="-5714"/>
            <a:ext cx="10058400" cy="1450757"/>
          </a:xfrm>
        </p:spPr>
        <p:txBody>
          <a:bodyPr/>
          <a:lstStyle/>
          <a:p>
            <a:r>
              <a:rPr lang="en-US" dirty="0"/>
              <a:t>Potential Customer: 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694930817"/>
              </p:ext>
            </p:extLst>
          </p:nvPr>
        </p:nvGraphicFramePr>
        <p:xfrm>
          <a:off x="142041" y="2005340"/>
          <a:ext cx="5095783" cy="362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249065929"/>
              </p:ext>
            </p:extLst>
          </p:nvPr>
        </p:nvGraphicFramePr>
        <p:xfrm>
          <a:off x="5852555" y="2005340"/>
          <a:ext cx="4909351" cy="35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0259" y="5794551"/>
            <a:ext cx="425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Females are the potential customer 67.29%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1347" y="5794551"/>
            <a:ext cx="513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– 50 Years are potential age who covers 85% sales</a:t>
            </a:r>
          </a:p>
        </p:txBody>
      </p:sp>
    </p:spTree>
    <p:extLst>
      <p:ext uri="{BB962C8B-B14F-4D97-AF65-F5344CB8AC3E}">
        <p14:creationId xmlns:p14="http://schemas.microsoft.com/office/powerpoint/2010/main" val="172745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eCommerce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013137"/>
              </p:ext>
            </p:extLst>
          </p:nvPr>
        </p:nvGraphicFramePr>
        <p:xfrm>
          <a:off x="816746" y="1846263"/>
          <a:ext cx="10338617" cy="4448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289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</TotalTime>
  <Words>1219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Retrospect</vt:lpstr>
      <vt:lpstr>Customer Retention</vt:lpstr>
      <vt:lpstr>What is Customer Retention?</vt:lpstr>
      <vt:lpstr>Benefits Of Customer Retention?</vt:lpstr>
      <vt:lpstr>Analyzing The Customer Feedback</vt:lpstr>
      <vt:lpstr>Variables Holding Significance On Customer Retention </vt:lpstr>
      <vt:lpstr>Observations From The Dataset </vt:lpstr>
      <vt:lpstr>Key To Retain Customers Are As Follows:</vt:lpstr>
      <vt:lpstr>Potential Customer: </vt:lpstr>
      <vt:lpstr>Top 10 Cities For eCommerce</vt:lpstr>
      <vt:lpstr>PowerPoint Presentation</vt:lpstr>
      <vt:lpstr>How One Do Shop?</vt:lpstr>
      <vt:lpstr>How Customer reached to online website?</vt:lpstr>
      <vt:lpstr>What Does Customer Habit Says On eCommerce?</vt:lpstr>
      <vt:lpstr>PowerPoint Presentation</vt:lpstr>
      <vt:lpstr>What Online Retailer Are More Preferred?</vt:lpstr>
      <vt:lpstr>PowerPoint Presentation</vt:lpstr>
      <vt:lpstr>PowerPoint Presentation</vt:lpstr>
      <vt:lpstr>PowerPoint Presentation</vt:lpstr>
      <vt:lpstr>PowerPoint Presentation</vt:lpstr>
      <vt:lpstr>Which of the Indian online retailer would you recommend to a friend?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Microsoft account</dc:creator>
  <cp:lastModifiedBy>sudes</cp:lastModifiedBy>
  <cp:revision>40</cp:revision>
  <dcterms:created xsi:type="dcterms:W3CDTF">2022-04-14T04:20:03Z</dcterms:created>
  <dcterms:modified xsi:type="dcterms:W3CDTF">2022-11-08T08:11:48Z</dcterms:modified>
</cp:coreProperties>
</file>