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0F_1473CBF1.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1C_DB33A432.xml" ContentType="application/vnd.ms-powerpoint.comments+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34"/>
  </p:notesMasterIdLst>
  <p:sldIdLst>
    <p:sldId id="262" r:id="rId6"/>
    <p:sldId id="264" r:id="rId7"/>
    <p:sldId id="285" r:id="rId8"/>
    <p:sldId id="291" r:id="rId9"/>
    <p:sldId id="282" r:id="rId10"/>
    <p:sldId id="266" r:id="rId11"/>
    <p:sldId id="269" r:id="rId12"/>
    <p:sldId id="271" r:id="rId13"/>
    <p:sldId id="275" r:id="rId14"/>
    <p:sldId id="293" r:id="rId15"/>
    <p:sldId id="284" r:id="rId16"/>
    <p:sldId id="286" r:id="rId17"/>
    <p:sldId id="287" r:id="rId18"/>
    <p:sldId id="276" r:id="rId19"/>
    <p:sldId id="273" r:id="rId20"/>
    <p:sldId id="295" r:id="rId21"/>
    <p:sldId id="277" r:id="rId22"/>
    <p:sldId id="278" r:id="rId23"/>
    <p:sldId id="279" r:id="rId24"/>
    <p:sldId id="280" r:id="rId25"/>
    <p:sldId id="297" r:id="rId26"/>
    <p:sldId id="281" r:id="rId27"/>
    <p:sldId id="296" r:id="rId28"/>
    <p:sldId id="289" r:id="rId29"/>
    <p:sldId id="290" r:id="rId30"/>
    <p:sldId id="292" r:id="rId31"/>
    <p:sldId id="294"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63EE12-6463-3B37-F679-6E8390178D94}" name="Smriti SHARMA" initials="SS" userId="S::smriti.sharma@st.com::d96a4116-80ac-48eb-906f-1ea1d93ffa78" providerId="AD"/>
  <p188:author id="{8B6534E2-61EC-33CE-180E-AF37F5A18D54}" name="Surya PIPLANI" initials="SP" userId="S::surya.piplani@st.com::b048c28b-dcee-4c86-90e7-3bc8ac62c1a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6E023-09C2-47B9-B651-B4B9A0B503B5}" v="1" dt="2024-06-24T09:20:06.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1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omments/modernComment_10F_1473CBF1.xml><?xml version="1.0" encoding="utf-8"?>
<p188:cmLst xmlns:a="http://schemas.openxmlformats.org/drawingml/2006/main" xmlns:r="http://schemas.openxmlformats.org/officeDocument/2006/relationships" xmlns:p188="http://schemas.microsoft.com/office/powerpoint/2018/8/main">
  <p188:cm id="{E91EF039-8E06-4C6C-8523-081BBDDCA54A}" authorId="{8B6534E2-61EC-33CE-180E-AF37F5A18D54}" created="2024-05-22T11:58:41.393">
    <pc:sldMkLst xmlns:pc="http://schemas.microsoft.com/office/powerpoint/2013/main/command">
      <pc:docMk/>
      <pc:sldMk cId="343133169" sldId="271"/>
    </pc:sldMkLst>
    <p188:txBody>
      <a:bodyPr/>
      <a:lstStyle/>
      <a:p>
        <a:r>
          <a:rPr lang="hi-IN"/>
          <a:t>These should be covered in importanc slide?</a:t>
        </a:r>
      </a:p>
    </p188:txBody>
  </p188:cm>
</p188:cmLst>
</file>

<file path=ppt/comments/modernComment_11C_DB33A432.xml><?xml version="1.0" encoding="utf-8"?>
<p188:cmLst xmlns:a="http://schemas.openxmlformats.org/drawingml/2006/main" xmlns:r="http://schemas.openxmlformats.org/officeDocument/2006/relationships" xmlns:p188="http://schemas.microsoft.com/office/powerpoint/2018/8/main">
  <p188:cm id="{34C7FF3F-3BB1-42F0-96C6-ED29C219A994}" authorId="{8B6534E2-61EC-33CE-180E-AF37F5A18D54}" created="2024-05-22T11:40:15.042">
    <ac:deMkLst xmlns:ac="http://schemas.microsoft.com/office/drawing/2013/main/command">
      <pc:docMk xmlns:pc="http://schemas.microsoft.com/office/powerpoint/2013/main/command"/>
      <pc:sldMk xmlns:pc="http://schemas.microsoft.com/office/powerpoint/2013/main/command" cId="3677594674" sldId="284"/>
      <ac:spMk id="5" creationId="{828D062C-D852-01E1-524C-662E3B4A43C6}"/>
    </ac:deMkLst>
    <p188:txBody>
      <a:bodyPr/>
      <a:lstStyle/>
      <a:p>
        <a:r>
          <a:rPr lang="hi-IN"/>
          <a:t>They would say requirements are tracked via excel. So we should right…multiple platforms used for the traceability flow - starting from Frame Maker files, Doc, to excels</a:t>
        </a:r>
      </a:p>
    </p188:txBody>
  </p188:cm>
  <p188:cm id="{67802F24-F0E8-411F-854C-7DBB33DD79F5}" authorId="{8B6534E2-61EC-33CE-180E-AF37F5A18D54}" created="2024-05-22T11:40:25.989">
    <ac:txMkLst xmlns:ac="http://schemas.microsoft.com/office/drawing/2013/main/command">
      <pc:docMk xmlns:pc="http://schemas.microsoft.com/office/powerpoint/2013/main/command"/>
      <pc:sldMk xmlns:pc="http://schemas.microsoft.com/office/powerpoint/2013/main/command" cId="3677594674" sldId="284"/>
      <ac:spMk id="5" creationId="{828D062C-D852-01E1-524C-662E3B4A43C6}"/>
      <ac:txMk cp="87">
        <ac:context len="781" hash="2726457709"/>
      </ac:txMk>
    </ac:txMkLst>
    <p188:pos x="5146605" y="642661"/>
    <p188:replyLst>
      <p188:reply id="{7A6EDF16-72EB-412D-AD6A-442BC93B5EA5}" authorId="{2663EE12-6463-3B37-F679-6E8390178D94}" created="2024-05-23T06:50:41.377">
        <p188:txBody>
          <a:bodyPr/>
          <a:lstStyle/>
          <a:p>
            <a:r>
              <a:rPr lang="en-US"/>
              <a:t>as if there is no common workspace to track and look after the changes every team is doing on their side </a:t>
            </a:r>
          </a:p>
        </p188:txBody>
      </p188:reply>
    </p188:replyLst>
    <p188:txBody>
      <a:bodyPr/>
      <a:lstStyle/>
      <a:p>
        <a:r>
          <a:rPr lang="hi-IN"/>
          <a:t>What does this mean?</a:t>
        </a:r>
      </a:p>
    </p188:txBody>
  </p188:cm>
  <p188:cm id="{ECD15979-1E97-492D-AAE7-1D00C4BA7DF6}" authorId="{8B6534E2-61EC-33CE-180E-AF37F5A18D54}" created="2024-05-22T11:49:00.181">
    <ac:txMkLst xmlns:ac="http://schemas.microsoft.com/office/drawing/2013/main/command">
      <pc:docMk xmlns:pc="http://schemas.microsoft.com/office/powerpoint/2013/main/command"/>
      <pc:sldMk xmlns:pc="http://schemas.microsoft.com/office/powerpoint/2013/main/command" cId="3677594674" sldId="284"/>
      <ac:spMk id="5" creationId="{828D062C-D852-01E1-524C-662E3B4A43C6}"/>
      <ac:txMk cp="191" len="4">
        <ac:context len="781" hash="2726457709"/>
      </ac:txMk>
    </ac:txMkLst>
    <p188:pos x="3725310" y="1159496"/>
    <p188:txBody>
      <a:bodyPr/>
      <a:lstStyle/>
      <a:p>
        <a:r>
          <a:rPr lang="hi-IN"/>
          <a:t>We have to show problem due to this. What is missing if Design tags are not there?  1. The verification team has to dig into the RTL to debug failures. Tags would provide them easy accessibility of the code impacting the feature 
2. No redundant or unnecessary code is added to the design
3. Architects can analyze if the implementation of the requirement is as expected
4. Reuse of code would be easier if requirements are exported from one project to other</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3E8A8-40A9-4B14-A37B-DC9D1B9A8D1A}"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FF8D433D-02C0-4B40-897D-5D49C4DF4467}">
      <dgm:prSet/>
      <dgm:spPr/>
      <dgm:t>
        <a:bodyPr/>
        <a:lstStyle/>
        <a:p>
          <a:r>
            <a:rPr lang="en-US" b="1"/>
            <a:t>Left Side: Development</a:t>
          </a:r>
          <a:endParaRPr lang="en-US"/>
        </a:p>
      </dgm:t>
    </dgm:pt>
    <dgm:pt modelId="{027B3F86-2CBD-48BF-87D3-04C96BE54B52}" type="parTrans" cxnId="{909A0D49-847E-4F56-913B-168ACD6980DB}">
      <dgm:prSet/>
      <dgm:spPr/>
      <dgm:t>
        <a:bodyPr/>
        <a:lstStyle/>
        <a:p>
          <a:endParaRPr lang="en-US"/>
        </a:p>
      </dgm:t>
    </dgm:pt>
    <dgm:pt modelId="{5AE34544-8AAF-4E7B-AE60-D37FEB281F7F}" type="sibTrans" cxnId="{909A0D49-847E-4F56-913B-168ACD6980DB}">
      <dgm:prSet/>
      <dgm:spPr/>
      <dgm:t>
        <a:bodyPr/>
        <a:lstStyle/>
        <a:p>
          <a:endParaRPr lang="en-US"/>
        </a:p>
      </dgm:t>
    </dgm:pt>
    <dgm:pt modelId="{2C8689BF-80B2-449F-B9EA-C27DDB7B4185}">
      <dgm:prSet/>
      <dgm:spPr/>
      <dgm:t>
        <a:bodyPr/>
        <a:lstStyle/>
        <a:p>
          <a:r>
            <a:rPr lang="en-US" b="1"/>
            <a:t>Requirements</a:t>
          </a:r>
          <a:r>
            <a:rPr lang="en-US"/>
            <a:t>: Capture what's needed.</a:t>
          </a:r>
        </a:p>
      </dgm:t>
    </dgm:pt>
    <dgm:pt modelId="{46C7C276-45F7-463B-91CA-31ACF7E26248}" type="parTrans" cxnId="{4A74CC4D-2C9C-4AE8-89AF-5D78FFA49174}">
      <dgm:prSet/>
      <dgm:spPr/>
      <dgm:t>
        <a:bodyPr/>
        <a:lstStyle/>
        <a:p>
          <a:endParaRPr lang="en-US"/>
        </a:p>
      </dgm:t>
    </dgm:pt>
    <dgm:pt modelId="{E464E507-F8BC-41E5-9009-DAEF416A6981}" type="sibTrans" cxnId="{4A74CC4D-2C9C-4AE8-89AF-5D78FFA49174}">
      <dgm:prSet/>
      <dgm:spPr/>
      <dgm:t>
        <a:bodyPr/>
        <a:lstStyle/>
        <a:p>
          <a:endParaRPr lang="en-US"/>
        </a:p>
      </dgm:t>
    </dgm:pt>
    <dgm:pt modelId="{4D601DA5-F964-4FE0-A4B2-52643C58CD03}">
      <dgm:prSet/>
      <dgm:spPr/>
      <dgm:t>
        <a:bodyPr/>
        <a:lstStyle/>
        <a:p>
          <a:r>
            <a:rPr lang="en-US" b="1"/>
            <a:t>Design</a:t>
          </a:r>
          <a:r>
            <a:rPr lang="en-US"/>
            <a:t>: Plan system structure.</a:t>
          </a:r>
        </a:p>
      </dgm:t>
    </dgm:pt>
    <dgm:pt modelId="{E3617A0B-A099-4FD9-9190-171DB84A229B}" type="parTrans" cxnId="{92F192D7-040A-4A6A-A96E-9243487746F5}">
      <dgm:prSet/>
      <dgm:spPr/>
      <dgm:t>
        <a:bodyPr/>
        <a:lstStyle/>
        <a:p>
          <a:endParaRPr lang="en-US"/>
        </a:p>
      </dgm:t>
    </dgm:pt>
    <dgm:pt modelId="{24F64606-DCA6-4342-B27E-5351A8C4DCA5}" type="sibTrans" cxnId="{92F192D7-040A-4A6A-A96E-9243487746F5}">
      <dgm:prSet/>
      <dgm:spPr/>
      <dgm:t>
        <a:bodyPr/>
        <a:lstStyle/>
        <a:p>
          <a:endParaRPr lang="en-US"/>
        </a:p>
      </dgm:t>
    </dgm:pt>
    <dgm:pt modelId="{B3AF9CC8-7A39-4D57-9187-FA3988DC7CC6}">
      <dgm:prSet/>
      <dgm:spPr/>
      <dgm:t>
        <a:bodyPr/>
        <a:lstStyle/>
        <a:p>
          <a:r>
            <a:rPr lang="en-US" b="1"/>
            <a:t>Module Design</a:t>
          </a:r>
          <a:r>
            <a:rPr lang="en-US"/>
            <a:t>: Detail components.</a:t>
          </a:r>
        </a:p>
      </dgm:t>
    </dgm:pt>
    <dgm:pt modelId="{760AD430-2554-4034-8E10-970F18532034}" type="parTrans" cxnId="{FA481173-7B07-4853-8E8D-8E80000D9AB2}">
      <dgm:prSet/>
      <dgm:spPr/>
      <dgm:t>
        <a:bodyPr/>
        <a:lstStyle/>
        <a:p>
          <a:endParaRPr lang="en-US"/>
        </a:p>
      </dgm:t>
    </dgm:pt>
    <dgm:pt modelId="{1639005B-D39D-46BE-BDB6-7B09DDC6DC55}" type="sibTrans" cxnId="{FA481173-7B07-4853-8E8D-8E80000D9AB2}">
      <dgm:prSet/>
      <dgm:spPr/>
      <dgm:t>
        <a:bodyPr/>
        <a:lstStyle/>
        <a:p>
          <a:endParaRPr lang="en-US"/>
        </a:p>
      </dgm:t>
    </dgm:pt>
    <dgm:pt modelId="{C39AED27-7C2C-4F1E-BD71-CF4D3BE0D160}">
      <dgm:prSet/>
      <dgm:spPr/>
      <dgm:t>
        <a:bodyPr/>
        <a:lstStyle/>
        <a:p>
          <a:r>
            <a:rPr lang="en-US" b="1"/>
            <a:t>Bottom: Implementation</a:t>
          </a:r>
          <a:endParaRPr lang="en-US"/>
        </a:p>
      </dgm:t>
    </dgm:pt>
    <dgm:pt modelId="{A3C2FE40-2999-4A5E-946B-9E4DF4114296}" type="parTrans" cxnId="{AD6DEFF6-2290-43FF-A8ED-E62A83BF2E1A}">
      <dgm:prSet/>
      <dgm:spPr/>
      <dgm:t>
        <a:bodyPr/>
        <a:lstStyle/>
        <a:p>
          <a:endParaRPr lang="en-US"/>
        </a:p>
      </dgm:t>
    </dgm:pt>
    <dgm:pt modelId="{74A45103-DAE3-407C-BB18-E101977589B5}" type="sibTrans" cxnId="{AD6DEFF6-2290-43FF-A8ED-E62A83BF2E1A}">
      <dgm:prSet/>
      <dgm:spPr/>
      <dgm:t>
        <a:bodyPr/>
        <a:lstStyle/>
        <a:p>
          <a:endParaRPr lang="en-US"/>
        </a:p>
      </dgm:t>
    </dgm:pt>
    <dgm:pt modelId="{AEE54CF5-F56D-4952-A469-BD44A6C4B1A4}">
      <dgm:prSet/>
      <dgm:spPr/>
      <dgm:t>
        <a:bodyPr/>
        <a:lstStyle/>
        <a:p>
          <a:r>
            <a:rPr lang="en-US" b="1"/>
            <a:t>Coding</a:t>
          </a:r>
          <a:r>
            <a:rPr lang="en-US"/>
            <a:t>: Build the system.</a:t>
          </a:r>
        </a:p>
      </dgm:t>
    </dgm:pt>
    <dgm:pt modelId="{A5979575-A7AA-4D45-8BA9-18443341BE35}" type="parTrans" cxnId="{4F2C323C-F869-45AC-A4D7-0E836CF3F326}">
      <dgm:prSet/>
      <dgm:spPr/>
      <dgm:t>
        <a:bodyPr/>
        <a:lstStyle/>
        <a:p>
          <a:endParaRPr lang="en-US"/>
        </a:p>
      </dgm:t>
    </dgm:pt>
    <dgm:pt modelId="{AB82931D-1B18-45CB-B1AF-A82C16FE3BB1}" type="sibTrans" cxnId="{4F2C323C-F869-45AC-A4D7-0E836CF3F326}">
      <dgm:prSet/>
      <dgm:spPr/>
      <dgm:t>
        <a:bodyPr/>
        <a:lstStyle/>
        <a:p>
          <a:endParaRPr lang="en-US"/>
        </a:p>
      </dgm:t>
    </dgm:pt>
    <dgm:pt modelId="{47D514E8-1DD1-445C-9712-F7AE6CC3093B}">
      <dgm:prSet/>
      <dgm:spPr/>
      <dgm:t>
        <a:bodyPr/>
        <a:lstStyle/>
        <a:p>
          <a:r>
            <a:rPr lang="en-US" b="1"/>
            <a:t>Right Side: Testing</a:t>
          </a:r>
          <a:endParaRPr lang="en-US"/>
        </a:p>
      </dgm:t>
    </dgm:pt>
    <dgm:pt modelId="{E648A771-8793-4F11-AC36-B3888566F735}" type="parTrans" cxnId="{9D9B714B-44C5-4779-A7C3-94845CC72C10}">
      <dgm:prSet/>
      <dgm:spPr/>
      <dgm:t>
        <a:bodyPr/>
        <a:lstStyle/>
        <a:p>
          <a:endParaRPr lang="en-US"/>
        </a:p>
      </dgm:t>
    </dgm:pt>
    <dgm:pt modelId="{CE638E45-9F21-4426-9E4D-25CA74F0A1D8}" type="sibTrans" cxnId="{9D9B714B-44C5-4779-A7C3-94845CC72C10}">
      <dgm:prSet/>
      <dgm:spPr/>
      <dgm:t>
        <a:bodyPr/>
        <a:lstStyle/>
        <a:p>
          <a:endParaRPr lang="en-US"/>
        </a:p>
      </dgm:t>
    </dgm:pt>
    <dgm:pt modelId="{A60DB0E6-DA49-4538-999D-56B5D5BAC9F0}">
      <dgm:prSet/>
      <dgm:spPr/>
      <dgm:t>
        <a:bodyPr/>
        <a:lstStyle/>
        <a:p>
          <a:r>
            <a:rPr lang="en-US" b="1"/>
            <a:t>Unit Test</a:t>
          </a:r>
          <a:r>
            <a:rPr lang="en-US"/>
            <a:t>: Verify parts.</a:t>
          </a:r>
        </a:p>
      </dgm:t>
    </dgm:pt>
    <dgm:pt modelId="{A54E5F07-AA38-4BD6-8ED3-B1407ADE063C}" type="parTrans" cxnId="{4C96F1CB-DE89-46D2-A855-99F20A0C9768}">
      <dgm:prSet/>
      <dgm:spPr/>
      <dgm:t>
        <a:bodyPr/>
        <a:lstStyle/>
        <a:p>
          <a:endParaRPr lang="en-US"/>
        </a:p>
      </dgm:t>
    </dgm:pt>
    <dgm:pt modelId="{48502C44-A01F-4F70-84FD-7158D6889319}" type="sibTrans" cxnId="{4C96F1CB-DE89-46D2-A855-99F20A0C9768}">
      <dgm:prSet/>
      <dgm:spPr/>
      <dgm:t>
        <a:bodyPr/>
        <a:lstStyle/>
        <a:p>
          <a:endParaRPr lang="en-US"/>
        </a:p>
      </dgm:t>
    </dgm:pt>
    <dgm:pt modelId="{D9B05567-4A62-47BD-ACFE-EF9A645DE0B4}">
      <dgm:prSet/>
      <dgm:spPr/>
      <dgm:t>
        <a:bodyPr/>
        <a:lstStyle/>
        <a:p>
          <a:r>
            <a:rPr lang="en-US" b="1"/>
            <a:t>Integration Test</a:t>
          </a:r>
          <a:r>
            <a:rPr lang="en-US"/>
            <a:t>: Check connections.</a:t>
          </a:r>
        </a:p>
      </dgm:t>
    </dgm:pt>
    <dgm:pt modelId="{8042B165-094D-467A-840F-EDBF29C7B3AE}" type="parTrans" cxnId="{7826D7D6-5B1A-48B5-AD58-7F0F9551CB33}">
      <dgm:prSet/>
      <dgm:spPr/>
      <dgm:t>
        <a:bodyPr/>
        <a:lstStyle/>
        <a:p>
          <a:endParaRPr lang="en-US"/>
        </a:p>
      </dgm:t>
    </dgm:pt>
    <dgm:pt modelId="{433CAD8D-711B-4C97-91C9-8E4C16ADBFF4}" type="sibTrans" cxnId="{7826D7D6-5B1A-48B5-AD58-7F0F9551CB33}">
      <dgm:prSet/>
      <dgm:spPr/>
      <dgm:t>
        <a:bodyPr/>
        <a:lstStyle/>
        <a:p>
          <a:endParaRPr lang="en-US"/>
        </a:p>
      </dgm:t>
    </dgm:pt>
    <dgm:pt modelId="{25B561CA-BBFE-41BE-8DE1-56DD2AD52C27}">
      <dgm:prSet/>
      <dgm:spPr/>
      <dgm:t>
        <a:bodyPr/>
        <a:lstStyle/>
        <a:p>
          <a:r>
            <a:rPr lang="en-US" b="1"/>
            <a:t>System Test</a:t>
          </a:r>
          <a:r>
            <a:rPr lang="en-US"/>
            <a:t>: Validate whole system.</a:t>
          </a:r>
        </a:p>
      </dgm:t>
    </dgm:pt>
    <dgm:pt modelId="{434BFEDC-C22F-4786-9811-3C90029B5B33}" type="parTrans" cxnId="{A8FCC45E-E93C-4278-94DA-381080FF9718}">
      <dgm:prSet/>
      <dgm:spPr/>
      <dgm:t>
        <a:bodyPr/>
        <a:lstStyle/>
        <a:p>
          <a:endParaRPr lang="en-US"/>
        </a:p>
      </dgm:t>
    </dgm:pt>
    <dgm:pt modelId="{CEF45E2F-0005-451F-99C4-D0CA3028854A}" type="sibTrans" cxnId="{A8FCC45E-E93C-4278-94DA-381080FF9718}">
      <dgm:prSet/>
      <dgm:spPr/>
      <dgm:t>
        <a:bodyPr/>
        <a:lstStyle/>
        <a:p>
          <a:endParaRPr lang="en-US"/>
        </a:p>
      </dgm:t>
    </dgm:pt>
    <dgm:pt modelId="{EAEC1209-49BB-41F2-A185-20846DC25F8B}">
      <dgm:prSet/>
      <dgm:spPr/>
      <dgm:t>
        <a:bodyPr/>
        <a:lstStyle/>
        <a:p>
          <a:r>
            <a:rPr lang="en-US" b="1"/>
            <a:t>Acceptance Test</a:t>
          </a:r>
          <a:r>
            <a:rPr lang="en-US"/>
            <a:t>: Confirm user fit.</a:t>
          </a:r>
        </a:p>
      </dgm:t>
    </dgm:pt>
    <dgm:pt modelId="{96EBFCDE-D72C-4685-9600-8B6AD3B29087}" type="parTrans" cxnId="{89ADD3D2-42A1-4D18-BB33-C2B08496051E}">
      <dgm:prSet/>
      <dgm:spPr/>
      <dgm:t>
        <a:bodyPr/>
        <a:lstStyle/>
        <a:p>
          <a:endParaRPr lang="en-US"/>
        </a:p>
      </dgm:t>
    </dgm:pt>
    <dgm:pt modelId="{92EA6227-2555-4001-A213-27DA52526C64}" type="sibTrans" cxnId="{89ADD3D2-42A1-4D18-BB33-C2B08496051E}">
      <dgm:prSet/>
      <dgm:spPr/>
      <dgm:t>
        <a:bodyPr/>
        <a:lstStyle/>
        <a:p>
          <a:endParaRPr lang="en-US"/>
        </a:p>
      </dgm:t>
    </dgm:pt>
    <dgm:pt modelId="{29962D5C-5441-4A18-9A8E-2422904BADB6}">
      <dgm:prSet/>
      <dgm:spPr/>
      <dgm:t>
        <a:bodyPr/>
        <a:lstStyle/>
        <a:p>
          <a:r>
            <a:rPr lang="en-US" b="1"/>
            <a:t>Top: Maintenance</a:t>
          </a:r>
          <a:endParaRPr lang="en-US"/>
        </a:p>
      </dgm:t>
    </dgm:pt>
    <dgm:pt modelId="{60A3D4AB-4CB1-47D6-BA5A-AAF767CDFBF6}" type="parTrans" cxnId="{3B97A527-3011-413D-9001-2343FA304508}">
      <dgm:prSet/>
      <dgm:spPr/>
      <dgm:t>
        <a:bodyPr/>
        <a:lstStyle/>
        <a:p>
          <a:endParaRPr lang="en-US"/>
        </a:p>
      </dgm:t>
    </dgm:pt>
    <dgm:pt modelId="{8A061C7E-7C22-40AD-A480-88EE8716375C}" type="sibTrans" cxnId="{3B97A527-3011-413D-9001-2343FA304508}">
      <dgm:prSet/>
      <dgm:spPr/>
      <dgm:t>
        <a:bodyPr/>
        <a:lstStyle/>
        <a:p>
          <a:endParaRPr lang="en-US"/>
        </a:p>
      </dgm:t>
    </dgm:pt>
    <dgm:pt modelId="{E77B448F-E22D-4954-BF83-F58AD063F217}">
      <dgm:prSet/>
      <dgm:spPr/>
      <dgm:t>
        <a:bodyPr/>
        <a:lstStyle/>
        <a:p>
          <a:r>
            <a:rPr lang="en-US" b="1"/>
            <a:t>Support</a:t>
          </a:r>
          <a:r>
            <a:rPr lang="en-US"/>
            <a:t>: Update and optimize</a:t>
          </a:r>
        </a:p>
      </dgm:t>
    </dgm:pt>
    <dgm:pt modelId="{62E29635-27C5-465A-82A9-EB253C72C73D}" type="parTrans" cxnId="{975011E8-459E-447D-8AE6-0F7FEE0A1FF6}">
      <dgm:prSet/>
      <dgm:spPr/>
      <dgm:t>
        <a:bodyPr/>
        <a:lstStyle/>
        <a:p>
          <a:endParaRPr lang="en-US"/>
        </a:p>
      </dgm:t>
    </dgm:pt>
    <dgm:pt modelId="{06B99146-430F-466F-98B4-D16521335D17}" type="sibTrans" cxnId="{975011E8-459E-447D-8AE6-0F7FEE0A1FF6}">
      <dgm:prSet/>
      <dgm:spPr/>
      <dgm:t>
        <a:bodyPr/>
        <a:lstStyle/>
        <a:p>
          <a:endParaRPr lang="en-US"/>
        </a:p>
      </dgm:t>
    </dgm:pt>
    <dgm:pt modelId="{8BC54324-D3F0-4D1B-B564-70B27A6C0A7F}" type="pres">
      <dgm:prSet presAssocID="{7E23E8A8-40A9-4B14-A37B-DC9D1B9A8D1A}" presName="linear" presStyleCnt="0">
        <dgm:presLayoutVars>
          <dgm:dir/>
          <dgm:animLvl val="lvl"/>
          <dgm:resizeHandles val="exact"/>
        </dgm:presLayoutVars>
      </dgm:prSet>
      <dgm:spPr/>
    </dgm:pt>
    <dgm:pt modelId="{D77A7A38-AE69-43FA-9147-7509493962C7}" type="pres">
      <dgm:prSet presAssocID="{FF8D433D-02C0-4B40-897D-5D49C4DF4467}" presName="parentLin" presStyleCnt="0"/>
      <dgm:spPr/>
    </dgm:pt>
    <dgm:pt modelId="{39BECBFE-F9B0-4ACB-B9A8-61F4A7EE513A}" type="pres">
      <dgm:prSet presAssocID="{FF8D433D-02C0-4B40-897D-5D49C4DF4467}" presName="parentLeftMargin" presStyleLbl="node1" presStyleIdx="0" presStyleCnt="3"/>
      <dgm:spPr/>
    </dgm:pt>
    <dgm:pt modelId="{BEA021BD-835C-4DA8-8914-A8805C32D444}" type="pres">
      <dgm:prSet presAssocID="{FF8D433D-02C0-4B40-897D-5D49C4DF4467}" presName="parentText" presStyleLbl="node1" presStyleIdx="0" presStyleCnt="3">
        <dgm:presLayoutVars>
          <dgm:chMax val="0"/>
          <dgm:bulletEnabled val="1"/>
        </dgm:presLayoutVars>
      </dgm:prSet>
      <dgm:spPr/>
    </dgm:pt>
    <dgm:pt modelId="{C2181E59-B70B-4B10-9CBD-1F8FE872FEB8}" type="pres">
      <dgm:prSet presAssocID="{FF8D433D-02C0-4B40-897D-5D49C4DF4467}" presName="negativeSpace" presStyleCnt="0"/>
      <dgm:spPr/>
    </dgm:pt>
    <dgm:pt modelId="{029A0B1D-3644-448E-A8E2-393879EBFFF2}" type="pres">
      <dgm:prSet presAssocID="{FF8D433D-02C0-4B40-897D-5D49C4DF4467}" presName="childText" presStyleLbl="conFgAcc1" presStyleIdx="0" presStyleCnt="3">
        <dgm:presLayoutVars>
          <dgm:bulletEnabled val="1"/>
        </dgm:presLayoutVars>
      </dgm:prSet>
      <dgm:spPr/>
    </dgm:pt>
    <dgm:pt modelId="{09F4A3C8-FBA8-45FE-80D1-68F5002E217D}" type="pres">
      <dgm:prSet presAssocID="{5AE34544-8AAF-4E7B-AE60-D37FEB281F7F}" presName="spaceBetweenRectangles" presStyleCnt="0"/>
      <dgm:spPr/>
    </dgm:pt>
    <dgm:pt modelId="{791DDA1C-A700-4435-9A35-3A2133E92C49}" type="pres">
      <dgm:prSet presAssocID="{47D514E8-1DD1-445C-9712-F7AE6CC3093B}" presName="parentLin" presStyleCnt="0"/>
      <dgm:spPr/>
    </dgm:pt>
    <dgm:pt modelId="{A49AC5D5-1CB7-4953-A782-ADA65AEE6EE9}" type="pres">
      <dgm:prSet presAssocID="{47D514E8-1DD1-445C-9712-F7AE6CC3093B}" presName="parentLeftMargin" presStyleLbl="node1" presStyleIdx="0" presStyleCnt="3"/>
      <dgm:spPr/>
    </dgm:pt>
    <dgm:pt modelId="{7E90B6D6-E4D1-41A6-9409-5143AB80A5F8}" type="pres">
      <dgm:prSet presAssocID="{47D514E8-1DD1-445C-9712-F7AE6CC3093B}" presName="parentText" presStyleLbl="node1" presStyleIdx="1" presStyleCnt="3">
        <dgm:presLayoutVars>
          <dgm:chMax val="0"/>
          <dgm:bulletEnabled val="1"/>
        </dgm:presLayoutVars>
      </dgm:prSet>
      <dgm:spPr/>
    </dgm:pt>
    <dgm:pt modelId="{A27DB2A8-9CC0-4B15-9A95-4438A856CF6D}" type="pres">
      <dgm:prSet presAssocID="{47D514E8-1DD1-445C-9712-F7AE6CC3093B}" presName="negativeSpace" presStyleCnt="0"/>
      <dgm:spPr/>
    </dgm:pt>
    <dgm:pt modelId="{673C867C-60AF-4437-9E07-4692A7F54715}" type="pres">
      <dgm:prSet presAssocID="{47D514E8-1DD1-445C-9712-F7AE6CC3093B}" presName="childText" presStyleLbl="conFgAcc1" presStyleIdx="1" presStyleCnt="3">
        <dgm:presLayoutVars>
          <dgm:bulletEnabled val="1"/>
        </dgm:presLayoutVars>
      </dgm:prSet>
      <dgm:spPr/>
    </dgm:pt>
    <dgm:pt modelId="{6D1CCD0F-CB37-4A77-A674-AEF9F6ED09EA}" type="pres">
      <dgm:prSet presAssocID="{CE638E45-9F21-4426-9E4D-25CA74F0A1D8}" presName="spaceBetweenRectangles" presStyleCnt="0"/>
      <dgm:spPr/>
    </dgm:pt>
    <dgm:pt modelId="{CD9D1391-83BE-4273-9B43-A2AC2DD98883}" type="pres">
      <dgm:prSet presAssocID="{29962D5C-5441-4A18-9A8E-2422904BADB6}" presName="parentLin" presStyleCnt="0"/>
      <dgm:spPr/>
    </dgm:pt>
    <dgm:pt modelId="{39CCEBA9-CC61-4D4A-9D2B-4810828AF67D}" type="pres">
      <dgm:prSet presAssocID="{29962D5C-5441-4A18-9A8E-2422904BADB6}" presName="parentLeftMargin" presStyleLbl="node1" presStyleIdx="1" presStyleCnt="3"/>
      <dgm:spPr/>
    </dgm:pt>
    <dgm:pt modelId="{ED9659C1-F033-47E2-8993-2E73648C4971}" type="pres">
      <dgm:prSet presAssocID="{29962D5C-5441-4A18-9A8E-2422904BADB6}" presName="parentText" presStyleLbl="node1" presStyleIdx="2" presStyleCnt="3">
        <dgm:presLayoutVars>
          <dgm:chMax val="0"/>
          <dgm:bulletEnabled val="1"/>
        </dgm:presLayoutVars>
      </dgm:prSet>
      <dgm:spPr/>
    </dgm:pt>
    <dgm:pt modelId="{4A9B8C43-DB18-4D4A-88BB-03B52205BC19}" type="pres">
      <dgm:prSet presAssocID="{29962D5C-5441-4A18-9A8E-2422904BADB6}" presName="negativeSpace" presStyleCnt="0"/>
      <dgm:spPr/>
    </dgm:pt>
    <dgm:pt modelId="{FF33BAD2-9240-4D55-80B9-2B11A85DEEF1}" type="pres">
      <dgm:prSet presAssocID="{29962D5C-5441-4A18-9A8E-2422904BADB6}" presName="childText" presStyleLbl="conFgAcc1" presStyleIdx="2" presStyleCnt="3">
        <dgm:presLayoutVars>
          <dgm:bulletEnabled val="1"/>
        </dgm:presLayoutVars>
      </dgm:prSet>
      <dgm:spPr/>
    </dgm:pt>
  </dgm:ptLst>
  <dgm:cxnLst>
    <dgm:cxn modelId="{581DE60C-14BA-440D-9410-5B5F22DF7DBD}" type="presOf" srcId="{C39AED27-7C2C-4F1E-BD71-CF4D3BE0D160}" destId="{029A0B1D-3644-448E-A8E2-393879EBFFF2}" srcOrd="0" destOrd="3" presId="urn:microsoft.com/office/officeart/2005/8/layout/list1"/>
    <dgm:cxn modelId="{97A62416-6DFF-4D36-82A5-C14591D6957E}" type="presOf" srcId="{29962D5C-5441-4A18-9A8E-2422904BADB6}" destId="{39CCEBA9-CC61-4D4A-9D2B-4810828AF67D}" srcOrd="0" destOrd="0" presId="urn:microsoft.com/office/officeart/2005/8/layout/list1"/>
    <dgm:cxn modelId="{3B97A527-3011-413D-9001-2343FA304508}" srcId="{7E23E8A8-40A9-4B14-A37B-DC9D1B9A8D1A}" destId="{29962D5C-5441-4A18-9A8E-2422904BADB6}" srcOrd="2" destOrd="0" parTransId="{60A3D4AB-4CB1-47D6-BA5A-AAF767CDFBF6}" sibTransId="{8A061C7E-7C22-40AD-A480-88EE8716375C}"/>
    <dgm:cxn modelId="{9206342F-C9B9-42F5-818D-7ECDB7C852E1}" type="presOf" srcId="{B3AF9CC8-7A39-4D57-9187-FA3988DC7CC6}" destId="{029A0B1D-3644-448E-A8E2-393879EBFFF2}" srcOrd="0" destOrd="2" presId="urn:microsoft.com/office/officeart/2005/8/layout/list1"/>
    <dgm:cxn modelId="{CC4FF538-E921-43E3-8E71-27460B206967}" type="presOf" srcId="{A60DB0E6-DA49-4538-999D-56B5D5BAC9F0}" destId="{673C867C-60AF-4437-9E07-4692A7F54715}" srcOrd="0" destOrd="0" presId="urn:microsoft.com/office/officeart/2005/8/layout/list1"/>
    <dgm:cxn modelId="{586F653B-D915-43B6-93B6-4C854E037CFB}" type="presOf" srcId="{4D601DA5-F964-4FE0-A4B2-52643C58CD03}" destId="{029A0B1D-3644-448E-A8E2-393879EBFFF2}" srcOrd="0" destOrd="1" presId="urn:microsoft.com/office/officeart/2005/8/layout/list1"/>
    <dgm:cxn modelId="{4F2C323C-F869-45AC-A4D7-0E836CF3F326}" srcId="{FF8D433D-02C0-4B40-897D-5D49C4DF4467}" destId="{AEE54CF5-F56D-4952-A469-BD44A6C4B1A4}" srcOrd="4" destOrd="0" parTransId="{A5979575-A7AA-4D45-8BA9-18443341BE35}" sibTransId="{AB82931D-1B18-45CB-B1AF-A82C16FE3BB1}"/>
    <dgm:cxn modelId="{A8FCC45E-E93C-4278-94DA-381080FF9718}" srcId="{47D514E8-1DD1-445C-9712-F7AE6CC3093B}" destId="{25B561CA-BBFE-41BE-8DE1-56DD2AD52C27}" srcOrd="2" destOrd="0" parTransId="{434BFEDC-C22F-4786-9811-3C90029B5B33}" sibTransId="{CEF45E2F-0005-451F-99C4-D0CA3028854A}"/>
    <dgm:cxn modelId="{8187FD42-C5D8-459B-BFA8-FA267B3D12EB}" type="presOf" srcId="{E77B448F-E22D-4954-BF83-F58AD063F217}" destId="{FF33BAD2-9240-4D55-80B9-2B11A85DEEF1}" srcOrd="0" destOrd="0" presId="urn:microsoft.com/office/officeart/2005/8/layout/list1"/>
    <dgm:cxn modelId="{4AD1B146-0049-4C14-8558-091B671FF6D1}" type="presOf" srcId="{EAEC1209-49BB-41F2-A185-20846DC25F8B}" destId="{673C867C-60AF-4437-9E07-4692A7F54715}" srcOrd="0" destOrd="3" presId="urn:microsoft.com/office/officeart/2005/8/layout/list1"/>
    <dgm:cxn modelId="{F1C25B67-B19D-4694-AB06-B44500136BA0}" type="presOf" srcId="{47D514E8-1DD1-445C-9712-F7AE6CC3093B}" destId="{A49AC5D5-1CB7-4953-A782-ADA65AEE6EE9}" srcOrd="0" destOrd="0" presId="urn:microsoft.com/office/officeart/2005/8/layout/list1"/>
    <dgm:cxn modelId="{909A0D49-847E-4F56-913B-168ACD6980DB}" srcId="{7E23E8A8-40A9-4B14-A37B-DC9D1B9A8D1A}" destId="{FF8D433D-02C0-4B40-897D-5D49C4DF4467}" srcOrd="0" destOrd="0" parTransId="{027B3F86-2CBD-48BF-87D3-04C96BE54B52}" sibTransId="{5AE34544-8AAF-4E7B-AE60-D37FEB281F7F}"/>
    <dgm:cxn modelId="{9D9B714B-44C5-4779-A7C3-94845CC72C10}" srcId="{7E23E8A8-40A9-4B14-A37B-DC9D1B9A8D1A}" destId="{47D514E8-1DD1-445C-9712-F7AE6CC3093B}" srcOrd="1" destOrd="0" parTransId="{E648A771-8793-4F11-AC36-B3888566F735}" sibTransId="{CE638E45-9F21-4426-9E4D-25CA74F0A1D8}"/>
    <dgm:cxn modelId="{4A74CC4D-2C9C-4AE8-89AF-5D78FFA49174}" srcId="{FF8D433D-02C0-4B40-897D-5D49C4DF4467}" destId="{2C8689BF-80B2-449F-B9EA-C27DDB7B4185}" srcOrd="0" destOrd="0" parTransId="{46C7C276-45F7-463B-91CA-31ACF7E26248}" sibTransId="{E464E507-F8BC-41E5-9009-DAEF416A6981}"/>
    <dgm:cxn modelId="{C03ADE6F-5EE6-4B0A-8381-A1E042D644EA}" type="presOf" srcId="{7E23E8A8-40A9-4B14-A37B-DC9D1B9A8D1A}" destId="{8BC54324-D3F0-4D1B-B564-70B27A6C0A7F}" srcOrd="0" destOrd="0" presId="urn:microsoft.com/office/officeart/2005/8/layout/list1"/>
    <dgm:cxn modelId="{FA481173-7B07-4853-8E8D-8E80000D9AB2}" srcId="{FF8D433D-02C0-4B40-897D-5D49C4DF4467}" destId="{B3AF9CC8-7A39-4D57-9187-FA3988DC7CC6}" srcOrd="2" destOrd="0" parTransId="{760AD430-2554-4034-8E10-970F18532034}" sibTransId="{1639005B-D39D-46BE-BDB6-7B09DDC6DC55}"/>
    <dgm:cxn modelId="{2FABC275-0DC5-4DBA-A841-62844F620E79}" type="presOf" srcId="{AEE54CF5-F56D-4952-A469-BD44A6C4B1A4}" destId="{029A0B1D-3644-448E-A8E2-393879EBFFF2}" srcOrd="0" destOrd="4" presId="urn:microsoft.com/office/officeart/2005/8/layout/list1"/>
    <dgm:cxn modelId="{15F29D57-497B-4C01-B1AD-2BDCA42E89C2}" type="presOf" srcId="{FF8D433D-02C0-4B40-897D-5D49C4DF4467}" destId="{39BECBFE-F9B0-4ACB-B9A8-61F4A7EE513A}" srcOrd="0" destOrd="0" presId="urn:microsoft.com/office/officeart/2005/8/layout/list1"/>
    <dgm:cxn modelId="{538F6078-1849-4154-9F32-505D0E6158EB}" type="presOf" srcId="{FF8D433D-02C0-4B40-897D-5D49C4DF4467}" destId="{BEA021BD-835C-4DA8-8914-A8805C32D444}" srcOrd="1" destOrd="0" presId="urn:microsoft.com/office/officeart/2005/8/layout/list1"/>
    <dgm:cxn modelId="{F3C8795A-D620-4E82-857C-DF290061D964}" type="presOf" srcId="{25B561CA-BBFE-41BE-8DE1-56DD2AD52C27}" destId="{673C867C-60AF-4437-9E07-4692A7F54715}" srcOrd="0" destOrd="2" presId="urn:microsoft.com/office/officeart/2005/8/layout/list1"/>
    <dgm:cxn modelId="{DA3E0891-58E9-4B61-A7A6-5CB89BDA3B10}" type="presOf" srcId="{2C8689BF-80B2-449F-B9EA-C27DDB7B4185}" destId="{029A0B1D-3644-448E-A8E2-393879EBFFF2}" srcOrd="0" destOrd="0" presId="urn:microsoft.com/office/officeart/2005/8/layout/list1"/>
    <dgm:cxn modelId="{8A257296-804E-41E1-930E-33B1C257E5CF}" type="presOf" srcId="{47D514E8-1DD1-445C-9712-F7AE6CC3093B}" destId="{7E90B6D6-E4D1-41A6-9409-5143AB80A5F8}" srcOrd="1" destOrd="0" presId="urn:microsoft.com/office/officeart/2005/8/layout/list1"/>
    <dgm:cxn modelId="{1CA8A2B7-28DA-400F-A3CE-E9ACC16047AF}" type="presOf" srcId="{D9B05567-4A62-47BD-ACFE-EF9A645DE0B4}" destId="{673C867C-60AF-4437-9E07-4692A7F54715}" srcOrd="0" destOrd="1" presId="urn:microsoft.com/office/officeart/2005/8/layout/list1"/>
    <dgm:cxn modelId="{4C96F1CB-DE89-46D2-A855-99F20A0C9768}" srcId="{47D514E8-1DD1-445C-9712-F7AE6CC3093B}" destId="{A60DB0E6-DA49-4538-999D-56B5D5BAC9F0}" srcOrd="0" destOrd="0" parTransId="{A54E5F07-AA38-4BD6-8ED3-B1407ADE063C}" sibTransId="{48502C44-A01F-4F70-84FD-7158D6889319}"/>
    <dgm:cxn modelId="{89ADD3D2-42A1-4D18-BB33-C2B08496051E}" srcId="{47D514E8-1DD1-445C-9712-F7AE6CC3093B}" destId="{EAEC1209-49BB-41F2-A185-20846DC25F8B}" srcOrd="3" destOrd="0" parTransId="{96EBFCDE-D72C-4685-9600-8B6AD3B29087}" sibTransId="{92EA6227-2555-4001-A213-27DA52526C64}"/>
    <dgm:cxn modelId="{7826D7D6-5B1A-48B5-AD58-7F0F9551CB33}" srcId="{47D514E8-1DD1-445C-9712-F7AE6CC3093B}" destId="{D9B05567-4A62-47BD-ACFE-EF9A645DE0B4}" srcOrd="1" destOrd="0" parTransId="{8042B165-094D-467A-840F-EDBF29C7B3AE}" sibTransId="{433CAD8D-711B-4C97-91C9-8E4C16ADBFF4}"/>
    <dgm:cxn modelId="{92F192D7-040A-4A6A-A96E-9243487746F5}" srcId="{FF8D433D-02C0-4B40-897D-5D49C4DF4467}" destId="{4D601DA5-F964-4FE0-A4B2-52643C58CD03}" srcOrd="1" destOrd="0" parTransId="{E3617A0B-A099-4FD9-9190-171DB84A229B}" sibTransId="{24F64606-DCA6-4342-B27E-5351A8C4DCA5}"/>
    <dgm:cxn modelId="{975011E8-459E-447D-8AE6-0F7FEE0A1FF6}" srcId="{29962D5C-5441-4A18-9A8E-2422904BADB6}" destId="{E77B448F-E22D-4954-BF83-F58AD063F217}" srcOrd="0" destOrd="0" parTransId="{62E29635-27C5-465A-82A9-EB253C72C73D}" sibTransId="{06B99146-430F-466F-98B4-D16521335D17}"/>
    <dgm:cxn modelId="{AD6DEFF6-2290-43FF-A8ED-E62A83BF2E1A}" srcId="{FF8D433D-02C0-4B40-897D-5D49C4DF4467}" destId="{C39AED27-7C2C-4F1E-BD71-CF4D3BE0D160}" srcOrd="3" destOrd="0" parTransId="{A3C2FE40-2999-4A5E-946B-9E4DF4114296}" sibTransId="{74A45103-DAE3-407C-BB18-E101977589B5}"/>
    <dgm:cxn modelId="{7F066CF9-32CC-45B1-B99F-6621AE53B212}" type="presOf" srcId="{29962D5C-5441-4A18-9A8E-2422904BADB6}" destId="{ED9659C1-F033-47E2-8993-2E73648C4971}" srcOrd="1" destOrd="0" presId="urn:microsoft.com/office/officeart/2005/8/layout/list1"/>
    <dgm:cxn modelId="{2CED8D33-F29C-4C99-A739-10AB0577E58B}" type="presParOf" srcId="{8BC54324-D3F0-4D1B-B564-70B27A6C0A7F}" destId="{D77A7A38-AE69-43FA-9147-7509493962C7}" srcOrd="0" destOrd="0" presId="urn:microsoft.com/office/officeart/2005/8/layout/list1"/>
    <dgm:cxn modelId="{DAD83EFE-1CD0-43BB-B571-80CE1103E38D}" type="presParOf" srcId="{D77A7A38-AE69-43FA-9147-7509493962C7}" destId="{39BECBFE-F9B0-4ACB-B9A8-61F4A7EE513A}" srcOrd="0" destOrd="0" presId="urn:microsoft.com/office/officeart/2005/8/layout/list1"/>
    <dgm:cxn modelId="{21046634-39E4-40D5-9185-EA3E4F36CE35}" type="presParOf" srcId="{D77A7A38-AE69-43FA-9147-7509493962C7}" destId="{BEA021BD-835C-4DA8-8914-A8805C32D444}" srcOrd="1" destOrd="0" presId="urn:microsoft.com/office/officeart/2005/8/layout/list1"/>
    <dgm:cxn modelId="{5AC0C1D6-D6F8-4B31-8B19-700394F28315}" type="presParOf" srcId="{8BC54324-D3F0-4D1B-B564-70B27A6C0A7F}" destId="{C2181E59-B70B-4B10-9CBD-1F8FE872FEB8}" srcOrd="1" destOrd="0" presId="urn:microsoft.com/office/officeart/2005/8/layout/list1"/>
    <dgm:cxn modelId="{BF2950FC-E672-4E9B-996A-64ED08FA5CBC}" type="presParOf" srcId="{8BC54324-D3F0-4D1B-B564-70B27A6C0A7F}" destId="{029A0B1D-3644-448E-A8E2-393879EBFFF2}" srcOrd="2" destOrd="0" presId="urn:microsoft.com/office/officeart/2005/8/layout/list1"/>
    <dgm:cxn modelId="{4129F308-3DE4-470E-8AD4-69EC38EC5E85}" type="presParOf" srcId="{8BC54324-D3F0-4D1B-B564-70B27A6C0A7F}" destId="{09F4A3C8-FBA8-45FE-80D1-68F5002E217D}" srcOrd="3" destOrd="0" presId="urn:microsoft.com/office/officeart/2005/8/layout/list1"/>
    <dgm:cxn modelId="{9C00A85F-3914-41B6-8AFE-53332D2B9529}" type="presParOf" srcId="{8BC54324-D3F0-4D1B-B564-70B27A6C0A7F}" destId="{791DDA1C-A700-4435-9A35-3A2133E92C49}" srcOrd="4" destOrd="0" presId="urn:microsoft.com/office/officeart/2005/8/layout/list1"/>
    <dgm:cxn modelId="{2ABE36BF-CBD0-4F21-BA3F-22642D82D3FC}" type="presParOf" srcId="{791DDA1C-A700-4435-9A35-3A2133E92C49}" destId="{A49AC5D5-1CB7-4953-A782-ADA65AEE6EE9}" srcOrd="0" destOrd="0" presId="urn:microsoft.com/office/officeart/2005/8/layout/list1"/>
    <dgm:cxn modelId="{BC39F56A-1D5A-4EAD-90C9-5E33D0BF81EF}" type="presParOf" srcId="{791DDA1C-A700-4435-9A35-3A2133E92C49}" destId="{7E90B6D6-E4D1-41A6-9409-5143AB80A5F8}" srcOrd="1" destOrd="0" presId="urn:microsoft.com/office/officeart/2005/8/layout/list1"/>
    <dgm:cxn modelId="{1C9C6269-48B6-4259-8511-F5450DD7029E}" type="presParOf" srcId="{8BC54324-D3F0-4D1B-B564-70B27A6C0A7F}" destId="{A27DB2A8-9CC0-4B15-9A95-4438A856CF6D}" srcOrd="5" destOrd="0" presId="urn:microsoft.com/office/officeart/2005/8/layout/list1"/>
    <dgm:cxn modelId="{AF8008AA-78DB-43E6-8D5C-A6C7D987350D}" type="presParOf" srcId="{8BC54324-D3F0-4D1B-B564-70B27A6C0A7F}" destId="{673C867C-60AF-4437-9E07-4692A7F54715}" srcOrd="6" destOrd="0" presId="urn:microsoft.com/office/officeart/2005/8/layout/list1"/>
    <dgm:cxn modelId="{8D1558EC-A81C-4B83-83DB-1B91AAD38F4D}" type="presParOf" srcId="{8BC54324-D3F0-4D1B-B564-70B27A6C0A7F}" destId="{6D1CCD0F-CB37-4A77-A674-AEF9F6ED09EA}" srcOrd="7" destOrd="0" presId="urn:microsoft.com/office/officeart/2005/8/layout/list1"/>
    <dgm:cxn modelId="{02D0815D-B143-4CE5-B461-98F095C5559D}" type="presParOf" srcId="{8BC54324-D3F0-4D1B-B564-70B27A6C0A7F}" destId="{CD9D1391-83BE-4273-9B43-A2AC2DD98883}" srcOrd="8" destOrd="0" presId="urn:microsoft.com/office/officeart/2005/8/layout/list1"/>
    <dgm:cxn modelId="{A71D9141-67C6-4C7A-8AC1-7E412AD3D73D}" type="presParOf" srcId="{CD9D1391-83BE-4273-9B43-A2AC2DD98883}" destId="{39CCEBA9-CC61-4D4A-9D2B-4810828AF67D}" srcOrd="0" destOrd="0" presId="urn:microsoft.com/office/officeart/2005/8/layout/list1"/>
    <dgm:cxn modelId="{D957E29B-7EEC-433E-9DC3-B9A6E50D53F3}" type="presParOf" srcId="{CD9D1391-83BE-4273-9B43-A2AC2DD98883}" destId="{ED9659C1-F033-47E2-8993-2E73648C4971}" srcOrd="1" destOrd="0" presId="urn:microsoft.com/office/officeart/2005/8/layout/list1"/>
    <dgm:cxn modelId="{331D174E-008A-4951-9D72-C7B3C06DA0E1}" type="presParOf" srcId="{8BC54324-D3F0-4D1B-B564-70B27A6C0A7F}" destId="{4A9B8C43-DB18-4D4A-88BB-03B52205BC19}" srcOrd="9" destOrd="0" presId="urn:microsoft.com/office/officeart/2005/8/layout/list1"/>
    <dgm:cxn modelId="{DF8658C9-B1C4-4523-8DF2-0F5718A8D876}" type="presParOf" srcId="{8BC54324-D3F0-4D1B-B564-70B27A6C0A7F}" destId="{FF33BAD2-9240-4D55-80B9-2B11A85DEEF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C37E36-84C4-4CAA-96DE-B7A50F8CECF0}"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A3FF9C6B-F0AE-4B71-A994-7499D7A3CCD1}">
      <dgm:prSet/>
      <dgm:spPr/>
      <dgm:t>
        <a:bodyPr/>
        <a:lstStyle/>
        <a:p>
          <a:r>
            <a:rPr lang="en-US"/>
            <a:t>Optimize Systems Engineering Process</a:t>
          </a:r>
        </a:p>
      </dgm:t>
    </dgm:pt>
    <dgm:pt modelId="{1E354348-A406-4F9D-BCC5-84183FB2C3DE}" type="parTrans" cxnId="{33A7EF6D-3A5A-4684-A91D-161804EDC9DB}">
      <dgm:prSet/>
      <dgm:spPr/>
      <dgm:t>
        <a:bodyPr/>
        <a:lstStyle/>
        <a:p>
          <a:endParaRPr lang="en-US"/>
        </a:p>
      </dgm:t>
    </dgm:pt>
    <dgm:pt modelId="{30C97310-2945-445F-A035-72BEFDC3C89F}" type="sibTrans" cxnId="{33A7EF6D-3A5A-4684-A91D-161804EDC9DB}">
      <dgm:prSet/>
      <dgm:spPr/>
      <dgm:t>
        <a:bodyPr/>
        <a:lstStyle/>
        <a:p>
          <a:endParaRPr lang="en-US"/>
        </a:p>
      </dgm:t>
    </dgm:pt>
    <dgm:pt modelId="{1F32C1E0-4F3A-459C-A04D-3238D9E1CF5A}">
      <dgm:prSet/>
      <dgm:spPr/>
      <dgm:t>
        <a:bodyPr/>
        <a:lstStyle/>
        <a:p>
          <a:r>
            <a:rPr lang="en-US"/>
            <a:t>Reduce our customer’s time to market</a:t>
          </a:r>
        </a:p>
      </dgm:t>
    </dgm:pt>
    <dgm:pt modelId="{AC839D94-FB57-4640-B207-E96E76559141}" type="parTrans" cxnId="{D3337D2B-C79C-43C7-B12F-94AF507B484F}">
      <dgm:prSet/>
      <dgm:spPr/>
      <dgm:t>
        <a:bodyPr/>
        <a:lstStyle/>
        <a:p>
          <a:endParaRPr lang="en-US"/>
        </a:p>
      </dgm:t>
    </dgm:pt>
    <dgm:pt modelId="{1E8C3DA8-F90E-4B69-B5F1-2A8036E84506}" type="sibTrans" cxnId="{D3337D2B-C79C-43C7-B12F-94AF507B484F}">
      <dgm:prSet/>
      <dgm:spPr/>
      <dgm:t>
        <a:bodyPr/>
        <a:lstStyle/>
        <a:p>
          <a:endParaRPr lang="en-US"/>
        </a:p>
      </dgm:t>
    </dgm:pt>
    <dgm:pt modelId="{37A7E1C7-F232-45F7-BD50-3E7BC518BF5E}">
      <dgm:prSet/>
      <dgm:spPr/>
      <dgm:t>
        <a:bodyPr/>
        <a:lstStyle/>
        <a:p>
          <a:r>
            <a:rPr lang="en-US"/>
            <a:t>Ease the path to functional safety compliance </a:t>
          </a:r>
        </a:p>
      </dgm:t>
    </dgm:pt>
    <dgm:pt modelId="{31769B82-C9B3-44E0-8FD7-CED4238997A4}" type="parTrans" cxnId="{8A400C38-E293-4F3C-B88D-47DBEB70FB4E}">
      <dgm:prSet/>
      <dgm:spPr/>
      <dgm:t>
        <a:bodyPr/>
        <a:lstStyle/>
        <a:p>
          <a:endParaRPr lang="en-US"/>
        </a:p>
      </dgm:t>
    </dgm:pt>
    <dgm:pt modelId="{BB1784CA-D5D1-4786-B29F-9520BB565841}" type="sibTrans" cxnId="{8A400C38-E293-4F3C-B88D-47DBEB70FB4E}">
      <dgm:prSet/>
      <dgm:spPr/>
      <dgm:t>
        <a:bodyPr/>
        <a:lstStyle/>
        <a:p>
          <a:endParaRPr lang="en-US"/>
        </a:p>
      </dgm:t>
    </dgm:pt>
    <dgm:pt modelId="{7A2D0FB8-92ED-4750-BA01-6680B9DADB5A}">
      <dgm:prSet/>
      <dgm:spPr/>
      <dgm:t>
        <a:bodyPr/>
        <a:lstStyle/>
        <a:p>
          <a:r>
            <a:rPr lang="en-US"/>
            <a:t>Reduce Non-Value Time spent on administrative tasks</a:t>
          </a:r>
        </a:p>
      </dgm:t>
    </dgm:pt>
    <dgm:pt modelId="{C727463C-BE5F-42C4-8D88-AEE46DC53B74}" type="parTrans" cxnId="{8448F447-9575-483A-A977-5EC241BB9025}">
      <dgm:prSet/>
      <dgm:spPr/>
      <dgm:t>
        <a:bodyPr/>
        <a:lstStyle/>
        <a:p>
          <a:endParaRPr lang="en-US"/>
        </a:p>
      </dgm:t>
    </dgm:pt>
    <dgm:pt modelId="{11685EEC-22D5-4D67-BC17-E9AF4B86F9C8}" type="sibTrans" cxnId="{8448F447-9575-483A-A977-5EC241BB9025}">
      <dgm:prSet/>
      <dgm:spPr/>
      <dgm:t>
        <a:bodyPr/>
        <a:lstStyle/>
        <a:p>
          <a:endParaRPr lang="en-US"/>
        </a:p>
      </dgm:t>
    </dgm:pt>
    <dgm:pt modelId="{684C255C-772E-434F-8A87-498623674C58}">
      <dgm:prSet/>
      <dgm:spPr/>
      <dgm:t>
        <a:bodyPr/>
        <a:lstStyle/>
        <a:p>
          <a:r>
            <a:rPr lang="en-US"/>
            <a:t>Fewer Defects, discovered early</a:t>
          </a:r>
        </a:p>
      </dgm:t>
    </dgm:pt>
    <dgm:pt modelId="{11251651-BC08-4472-A20A-09D35FC1602C}" type="parTrans" cxnId="{2C943C32-DDEF-417C-AE23-C1E539E74B75}">
      <dgm:prSet/>
      <dgm:spPr/>
      <dgm:t>
        <a:bodyPr/>
        <a:lstStyle/>
        <a:p>
          <a:endParaRPr lang="en-US"/>
        </a:p>
      </dgm:t>
    </dgm:pt>
    <dgm:pt modelId="{065D70C3-C033-41E2-A4F8-A5F3B36E62D2}" type="sibTrans" cxnId="{2C943C32-DDEF-417C-AE23-C1E539E74B75}">
      <dgm:prSet/>
      <dgm:spPr/>
      <dgm:t>
        <a:bodyPr/>
        <a:lstStyle/>
        <a:p>
          <a:endParaRPr lang="en-US"/>
        </a:p>
      </dgm:t>
    </dgm:pt>
    <dgm:pt modelId="{8285B161-330B-417C-ADF5-5FC2874B6D5D}">
      <dgm:prSet/>
      <dgm:spPr/>
      <dgm:t>
        <a:bodyPr/>
        <a:lstStyle/>
        <a:p>
          <a:r>
            <a:rPr lang="en-US"/>
            <a:t>Reduce Rework late in engineering cycle</a:t>
          </a:r>
        </a:p>
      </dgm:t>
    </dgm:pt>
    <dgm:pt modelId="{BCEC77ED-FB57-4565-9BEF-0134F3A3EEB6}" type="parTrans" cxnId="{BE79FD7E-761D-48F4-B135-9CB541F19124}">
      <dgm:prSet/>
      <dgm:spPr/>
      <dgm:t>
        <a:bodyPr/>
        <a:lstStyle/>
        <a:p>
          <a:endParaRPr lang="en-US"/>
        </a:p>
      </dgm:t>
    </dgm:pt>
    <dgm:pt modelId="{90556893-BC5F-4325-81AE-5941187BBB17}" type="sibTrans" cxnId="{BE79FD7E-761D-48F4-B135-9CB541F19124}">
      <dgm:prSet/>
      <dgm:spPr/>
      <dgm:t>
        <a:bodyPr/>
        <a:lstStyle/>
        <a:p>
          <a:endParaRPr lang="en-US"/>
        </a:p>
      </dgm:t>
    </dgm:pt>
    <dgm:pt modelId="{29CB76B0-036E-4571-ADE1-EC462785162E}" type="pres">
      <dgm:prSet presAssocID="{C6C37E36-84C4-4CAA-96DE-B7A50F8CECF0}" presName="vert0" presStyleCnt="0">
        <dgm:presLayoutVars>
          <dgm:dir/>
          <dgm:animOne val="branch"/>
          <dgm:animLvl val="lvl"/>
        </dgm:presLayoutVars>
      </dgm:prSet>
      <dgm:spPr/>
    </dgm:pt>
    <dgm:pt modelId="{602910CB-B798-449E-AD51-22792D3C6EFB}" type="pres">
      <dgm:prSet presAssocID="{A3FF9C6B-F0AE-4B71-A994-7499D7A3CCD1}" presName="thickLine" presStyleLbl="alignNode1" presStyleIdx="0" presStyleCnt="6"/>
      <dgm:spPr/>
    </dgm:pt>
    <dgm:pt modelId="{69EC9DD6-2601-4A3D-A19F-405771C10386}" type="pres">
      <dgm:prSet presAssocID="{A3FF9C6B-F0AE-4B71-A994-7499D7A3CCD1}" presName="horz1" presStyleCnt="0"/>
      <dgm:spPr/>
    </dgm:pt>
    <dgm:pt modelId="{84DF6214-9166-499A-803F-6171F3DE740C}" type="pres">
      <dgm:prSet presAssocID="{A3FF9C6B-F0AE-4B71-A994-7499D7A3CCD1}" presName="tx1" presStyleLbl="revTx" presStyleIdx="0" presStyleCnt="6"/>
      <dgm:spPr/>
    </dgm:pt>
    <dgm:pt modelId="{4C7ED03B-045B-4ADB-9C11-D2C9CA697756}" type="pres">
      <dgm:prSet presAssocID="{A3FF9C6B-F0AE-4B71-A994-7499D7A3CCD1}" presName="vert1" presStyleCnt="0"/>
      <dgm:spPr/>
    </dgm:pt>
    <dgm:pt modelId="{16196419-F4D2-4266-8CD1-187AE3AB8755}" type="pres">
      <dgm:prSet presAssocID="{1F32C1E0-4F3A-459C-A04D-3238D9E1CF5A}" presName="thickLine" presStyleLbl="alignNode1" presStyleIdx="1" presStyleCnt="6"/>
      <dgm:spPr/>
    </dgm:pt>
    <dgm:pt modelId="{A825CAE4-B1E5-4CFC-A9F8-202C527B8157}" type="pres">
      <dgm:prSet presAssocID="{1F32C1E0-4F3A-459C-A04D-3238D9E1CF5A}" presName="horz1" presStyleCnt="0"/>
      <dgm:spPr/>
    </dgm:pt>
    <dgm:pt modelId="{4D3CDD11-245C-4089-BCE0-3070DC781333}" type="pres">
      <dgm:prSet presAssocID="{1F32C1E0-4F3A-459C-A04D-3238D9E1CF5A}" presName="tx1" presStyleLbl="revTx" presStyleIdx="1" presStyleCnt="6"/>
      <dgm:spPr/>
    </dgm:pt>
    <dgm:pt modelId="{FE70B030-F08A-4066-8077-43424ABDE2B2}" type="pres">
      <dgm:prSet presAssocID="{1F32C1E0-4F3A-459C-A04D-3238D9E1CF5A}" presName="vert1" presStyleCnt="0"/>
      <dgm:spPr/>
    </dgm:pt>
    <dgm:pt modelId="{0AE399C5-B171-4C79-A98E-8183FE0F302F}" type="pres">
      <dgm:prSet presAssocID="{37A7E1C7-F232-45F7-BD50-3E7BC518BF5E}" presName="thickLine" presStyleLbl="alignNode1" presStyleIdx="2" presStyleCnt="6"/>
      <dgm:spPr/>
    </dgm:pt>
    <dgm:pt modelId="{08A2E49B-20A4-40A6-92DB-EA943F0B02FC}" type="pres">
      <dgm:prSet presAssocID="{37A7E1C7-F232-45F7-BD50-3E7BC518BF5E}" presName="horz1" presStyleCnt="0"/>
      <dgm:spPr/>
    </dgm:pt>
    <dgm:pt modelId="{AD1D97CB-69D7-4B6E-A208-3F0D47BADDED}" type="pres">
      <dgm:prSet presAssocID="{37A7E1C7-F232-45F7-BD50-3E7BC518BF5E}" presName="tx1" presStyleLbl="revTx" presStyleIdx="2" presStyleCnt="6"/>
      <dgm:spPr/>
    </dgm:pt>
    <dgm:pt modelId="{EB47A53F-B4D5-4DF4-8A69-D818A0848277}" type="pres">
      <dgm:prSet presAssocID="{37A7E1C7-F232-45F7-BD50-3E7BC518BF5E}" presName="vert1" presStyleCnt="0"/>
      <dgm:spPr/>
    </dgm:pt>
    <dgm:pt modelId="{7DB81234-FB65-452C-9362-555465CACF24}" type="pres">
      <dgm:prSet presAssocID="{7A2D0FB8-92ED-4750-BA01-6680B9DADB5A}" presName="thickLine" presStyleLbl="alignNode1" presStyleIdx="3" presStyleCnt="6"/>
      <dgm:spPr/>
    </dgm:pt>
    <dgm:pt modelId="{0776A8F8-393B-4DF7-BEC6-4B968CECCE6F}" type="pres">
      <dgm:prSet presAssocID="{7A2D0FB8-92ED-4750-BA01-6680B9DADB5A}" presName="horz1" presStyleCnt="0"/>
      <dgm:spPr/>
    </dgm:pt>
    <dgm:pt modelId="{8500300C-60C2-499B-9630-0352D6793D20}" type="pres">
      <dgm:prSet presAssocID="{7A2D0FB8-92ED-4750-BA01-6680B9DADB5A}" presName="tx1" presStyleLbl="revTx" presStyleIdx="3" presStyleCnt="6"/>
      <dgm:spPr/>
    </dgm:pt>
    <dgm:pt modelId="{229C226A-B28B-458E-9EBB-95417507EAEC}" type="pres">
      <dgm:prSet presAssocID="{7A2D0FB8-92ED-4750-BA01-6680B9DADB5A}" presName="vert1" presStyleCnt="0"/>
      <dgm:spPr/>
    </dgm:pt>
    <dgm:pt modelId="{004D050A-69D7-4A90-AAE2-BFD51467F6B4}" type="pres">
      <dgm:prSet presAssocID="{684C255C-772E-434F-8A87-498623674C58}" presName="thickLine" presStyleLbl="alignNode1" presStyleIdx="4" presStyleCnt="6"/>
      <dgm:spPr/>
    </dgm:pt>
    <dgm:pt modelId="{9EE7B4F1-27C4-4F71-A10B-D5FD23EE75CE}" type="pres">
      <dgm:prSet presAssocID="{684C255C-772E-434F-8A87-498623674C58}" presName="horz1" presStyleCnt="0"/>
      <dgm:spPr/>
    </dgm:pt>
    <dgm:pt modelId="{FD065C7E-1A79-440F-9809-B1BCCD7E6F02}" type="pres">
      <dgm:prSet presAssocID="{684C255C-772E-434F-8A87-498623674C58}" presName="tx1" presStyleLbl="revTx" presStyleIdx="4" presStyleCnt="6"/>
      <dgm:spPr/>
    </dgm:pt>
    <dgm:pt modelId="{CD22F08E-2D0F-4A44-8B29-A6413F27594D}" type="pres">
      <dgm:prSet presAssocID="{684C255C-772E-434F-8A87-498623674C58}" presName="vert1" presStyleCnt="0"/>
      <dgm:spPr/>
    </dgm:pt>
    <dgm:pt modelId="{D065B85A-2E79-48AA-BE23-88BAB4349C78}" type="pres">
      <dgm:prSet presAssocID="{8285B161-330B-417C-ADF5-5FC2874B6D5D}" presName="thickLine" presStyleLbl="alignNode1" presStyleIdx="5" presStyleCnt="6"/>
      <dgm:spPr/>
    </dgm:pt>
    <dgm:pt modelId="{31992978-AA75-4EFD-9313-3A179509BF9B}" type="pres">
      <dgm:prSet presAssocID="{8285B161-330B-417C-ADF5-5FC2874B6D5D}" presName="horz1" presStyleCnt="0"/>
      <dgm:spPr/>
    </dgm:pt>
    <dgm:pt modelId="{7DEF7129-FD14-4978-859C-95F2A7949996}" type="pres">
      <dgm:prSet presAssocID="{8285B161-330B-417C-ADF5-5FC2874B6D5D}" presName="tx1" presStyleLbl="revTx" presStyleIdx="5" presStyleCnt="6"/>
      <dgm:spPr/>
    </dgm:pt>
    <dgm:pt modelId="{D4985EAE-7D57-4E91-A072-AFE1927A9BF4}" type="pres">
      <dgm:prSet presAssocID="{8285B161-330B-417C-ADF5-5FC2874B6D5D}" presName="vert1" presStyleCnt="0"/>
      <dgm:spPr/>
    </dgm:pt>
  </dgm:ptLst>
  <dgm:cxnLst>
    <dgm:cxn modelId="{51DE361D-8FD2-47B1-BFAA-03D38E77C008}" type="presOf" srcId="{684C255C-772E-434F-8A87-498623674C58}" destId="{FD065C7E-1A79-440F-9809-B1BCCD7E6F02}" srcOrd="0" destOrd="0" presId="urn:microsoft.com/office/officeart/2008/layout/LinedList"/>
    <dgm:cxn modelId="{D3337D2B-C79C-43C7-B12F-94AF507B484F}" srcId="{C6C37E36-84C4-4CAA-96DE-B7A50F8CECF0}" destId="{1F32C1E0-4F3A-459C-A04D-3238D9E1CF5A}" srcOrd="1" destOrd="0" parTransId="{AC839D94-FB57-4640-B207-E96E76559141}" sibTransId="{1E8C3DA8-F90E-4B69-B5F1-2A8036E84506}"/>
    <dgm:cxn modelId="{2C943C32-DDEF-417C-AE23-C1E539E74B75}" srcId="{C6C37E36-84C4-4CAA-96DE-B7A50F8CECF0}" destId="{684C255C-772E-434F-8A87-498623674C58}" srcOrd="4" destOrd="0" parTransId="{11251651-BC08-4472-A20A-09D35FC1602C}" sibTransId="{065D70C3-C033-41E2-A4F8-A5F3B36E62D2}"/>
    <dgm:cxn modelId="{8A400C38-E293-4F3C-B88D-47DBEB70FB4E}" srcId="{C6C37E36-84C4-4CAA-96DE-B7A50F8CECF0}" destId="{37A7E1C7-F232-45F7-BD50-3E7BC518BF5E}" srcOrd="2" destOrd="0" parTransId="{31769B82-C9B3-44E0-8FD7-CED4238997A4}" sibTransId="{BB1784CA-D5D1-4786-B29F-9520BB565841}"/>
    <dgm:cxn modelId="{CCF05C61-66D8-4AAE-9FE3-5C5DA83A933E}" type="presOf" srcId="{1F32C1E0-4F3A-459C-A04D-3238D9E1CF5A}" destId="{4D3CDD11-245C-4089-BCE0-3070DC781333}" srcOrd="0" destOrd="0" presId="urn:microsoft.com/office/officeart/2008/layout/LinedList"/>
    <dgm:cxn modelId="{21191847-1DA0-4A20-907A-758B09ADCFF1}" type="presOf" srcId="{A3FF9C6B-F0AE-4B71-A994-7499D7A3CCD1}" destId="{84DF6214-9166-499A-803F-6171F3DE740C}" srcOrd="0" destOrd="0" presId="urn:microsoft.com/office/officeart/2008/layout/LinedList"/>
    <dgm:cxn modelId="{8448F447-9575-483A-A977-5EC241BB9025}" srcId="{C6C37E36-84C4-4CAA-96DE-B7A50F8CECF0}" destId="{7A2D0FB8-92ED-4750-BA01-6680B9DADB5A}" srcOrd="3" destOrd="0" parTransId="{C727463C-BE5F-42C4-8D88-AEE46DC53B74}" sibTransId="{11685EEC-22D5-4D67-BC17-E9AF4B86F9C8}"/>
    <dgm:cxn modelId="{22BCC66C-FF97-4774-9B54-B0B5914B8D1F}" type="presOf" srcId="{37A7E1C7-F232-45F7-BD50-3E7BC518BF5E}" destId="{AD1D97CB-69D7-4B6E-A208-3F0D47BADDED}" srcOrd="0" destOrd="0" presId="urn:microsoft.com/office/officeart/2008/layout/LinedList"/>
    <dgm:cxn modelId="{33A7EF6D-3A5A-4684-A91D-161804EDC9DB}" srcId="{C6C37E36-84C4-4CAA-96DE-B7A50F8CECF0}" destId="{A3FF9C6B-F0AE-4B71-A994-7499D7A3CCD1}" srcOrd="0" destOrd="0" parTransId="{1E354348-A406-4F9D-BCC5-84183FB2C3DE}" sibTransId="{30C97310-2945-445F-A035-72BEFDC3C89F}"/>
    <dgm:cxn modelId="{BE79FD7E-761D-48F4-B135-9CB541F19124}" srcId="{C6C37E36-84C4-4CAA-96DE-B7A50F8CECF0}" destId="{8285B161-330B-417C-ADF5-5FC2874B6D5D}" srcOrd="5" destOrd="0" parTransId="{BCEC77ED-FB57-4565-9BEF-0134F3A3EEB6}" sibTransId="{90556893-BC5F-4325-81AE-5941187BBB17}"/>
    <dgm:cxn modelId="{CA0644CF-0CB3-4789-A99A-47F971243647}" type="presOf" srcId="{7A2D0FB8-92ED-4750-BA01-6680B9DADB5A}" destId="{8500300C-60C2-499B-9630-0352D6793D20}" srcOrd="0" destOrd="0" presId="urn:microsoft.com/office/officeart/2008/layout/LinedList"/>
    <dgm:cxn modelId="{A076ABE7-69B0-4FF6-A7FF-E796D8F8DC27}" type="presOf" srcId="{C6C37E36-84C4-4CAA-96DE-B7A50F8CECF0}" destId="{29CB76B0-036E-4571-ADE1-EC462785162E}" srcOrd="0" destOrd="0" presId="urn:microsoft.com/office/officeart/2008/layout/LinedList"/>
    <dgm:cxn modelId="{8F250BEE-638D-4521-8A75-BF59AFA869A8}" type="presOf" srcId="{8285B161-330B-417C-ADF5-5FC2874B6D5D}" destId="{7DEF7129-FD14-4978-859C-95F2A7949996}" srcOrd="0" destOrd="0" presId="urn:microsoft.com/office/officeart/2008/layout/LinedList"/>
    <dgm:cxn modelId="{A85E9C9B-31D2-4E88-916C-8A4FAC232BFF}" type="presParOf" srcId="{29CB76B0-036E-4571-ADE1-EC462785162E}" destId="{602910CB-B798-449E-AD51-22792D3C6EFB}" srcOrd="0" destOrd="0" presId="urn:microsoft.com/office/officeart/2008/layout/LinedList"/>
    <dgm:cxn modelId="{939D9AC3-04CF-4E9D-BD58-35A268105249}" type="presParOf" srcId="{29CB76B0-036E-4571-ADE1-EC462785162E}" destId="{69EC9DD6-2601-4A3D-A19F-405771C10386}" srcOrd="1" destOrd="0" presId="urn:microsoft.com/office/officeart/2008/layout/LinedList"/>
    <dgm:cxn modelId="{1C206560-B964-4492-A4F3-9EE4A14D9F9D}" type="presParOf" srcId="{69EC9DD6-2601-4A3D-A19F-405771C10386}" destId="{84DF6214-9166-499A-803F-6171F3DE740C}" srcOrd="0" destOrd="0" presId="urn:microsoft.com/office/officeart/2008/layout/LinedList"/>
    <dgm:cxn modelId="{CFC588FE-CE96-4F03-B321-E04EBFAAF57B}" type="presParOf" srcId="{69EC9DD6-2601-4A3D-A19F-405771C10386}" destId="{4C7ED03B-045B-4ADB-9C11-D2C9CA697756}" srcOrd="1" destOrd="0" presId="urn:microsoft.com/office/officeart/2008/layout/LinedList"/>
    <dgm:cxn modelId="{F175A37C-3840-49E9-BDE1-7FAF789DD521}" type="presParOf" srcId="{29CB76B0-036E-4571-ADE1-EC462785162E}" destId="{16196419-F4D2-4266-8CD1-187AE3AB8755}" srcOrd="2" destOrd="0" presId="urn:microsoft.com/office/officeart/2008/layout/LinedList"/>
    <dgm:cxn modelId="{DDF3D091-CA0F-46F4-B8C7-B0895F232020}" type="presParOf" srcId="{29CB76B0-036E-4571-ADE1-EC462785162E}" destId="{A825CAE4-B1E5-4CFC-A9F8-202C527B8157}" srcOrd="3" destOrd="0" presId="urn:microsoft.com/office/officeart/2008/layout/LinedList"/>
    <dgm:cxn modelId="{FCBA37A2-767F-4DE3-AF08-11288E6C3EB9}" type="presParOf" srcId="{A825CAE4-B1E5-4CFC-A9F8-202C527B8157}" destId="{4D3CDD11-245C-4089-BCE0-3070DC781333}" srcOrd="0" destOrd="0" presId="urn:microsoft.com/office/officeart/2008/layout/LinedList"/>
    <dgm:cxn modelId="{08FE0C69-80B5-4146-BAF3-CDADEB76C8B8}" type="presParOf" srcId="{A825CAE4-B1E5-4CFC-A9F8-202C527B8157}" destId="{FE70B030-F08A-4066-8077-43424ABDE2B2}" srcOrd="1" destOrd="0" presId="urn:microsoft.com/office/officeart/2008/layout/LinedList"/>
    <dgm:cxn modelId="{1AD903A8-3193-4E0F-84B9-1D3728BF8C8F}" type="presParOf" srcId="{29CB76B0-036E-4571-ADE1-EC462785162E}" destId="{0AE399C5-B171-4C79-A98E-8183FE0F302F}" srcOrd="4" destOrd="0" presId="urn:microsoft.com/office/officeart/2008/layout/LinedList"/>
    <dgm:cxn modelId="{CB0743D0-C3B0-40A5-B9AE-99C4308DCE8D}" type="presParOf" srcId="{29CB76B0-036E-4571-ADE1-EC462785162E}" destId="{08A2E49B-20A4-40A6-92DB-EA943F0B02FC}" srcOrd="5" destOrd="0" presId="urn:microsoft.com/office/officeart/2008/layout/LinedList"/>
    <dgm:cxn modelId="{A9121452-F084-4FA0-80C7-DB3FBBF0DB15}" type="presParOf" srcId="{08A2E49B-20A4-40A6-92DB-EA943F0B02FC}" destId="{AD1D97CB-69D7-4B6E-A208-3F0D47BADDED}" srcOrd="0" destOrd="0" presId="urn:microsoft.com/office/officeart/2008/layout/LinedList"/>
    <dgm:cxn modelId="{2EFDBB4C-22D5-4635-B0E8-C4EA42A4EBD3}" type="presParOf" srcId="{08A2E49B-20A4-40A6-92DB-EA943F0B02FC}" destId="{EB47A53F-B4D5-4DF4-8A69-D818A0848277}" srcOrd="1" destOrd="0" presId="urn:microsoft.com/office/officeart/2008/layout/LinedList"/>
    <dgm:cxn modelId="{BDA302C2-97C8-4033-855B-8F9E3FCE041B}" type="presParOf" srcId="{29CB76B0-036E-4571-ADE1-EC462785162E}" destId="{7DB81234-FB65-452C-9362-555465CACF24}" srcOrd="6" destOrd="0" presId="urn:microsoft.com/office/officeart/2008/layout/LinedList"/>
    <dgm:cxn modelId="{BD10506A-44D4-49D6-A008-A996247C3111}" type="presParOf" srcId="{29CB76B0-036E-4571-ADE1-EC462785162E}" destId="{0776A8F8-393B-4DF7-BEC6-4B968CECCE6F}" srcOrd="7" destOrd="0" presId="urn:microsoft.com/office/officeart/2008/layout/LinedList"/>
    <dgm:cxn modelId="{DF038800-5FFD-45C9-895F-6A9CA028D1DE}" type="presParOf" srcId="{0776A8F8-393B-4DF7-BEC6-4B968CECCE6F}" destId="{8500300C-60C2-499B-9630-0352D6793D20}" srcOrd="0" destOrd="0" presId="urn:microsoft.com/office/officeart/2008/layout/LinedList"/>
    <dgm:cxn modelId="{73C75AFD-F362-473A-A0A7-3E5FC84F4B74}" type="presParOf" srcId="{0776A8F8-393B-4DF7-BEC6-4B968CECCE6F}" destId="{229C226A-B28B-458E-9EBB-95417507EAEC}" srcOrd="1" destOrd="0" presId="urn:microsoft.com/office/officeart/2008/layout/LinedList"/>
    <dgm:cxn modelId="{4260A77D-0729-4B2D-9FAC-4BC6360071DD}" type="presParOf" srcId="{29CB76B0-036E-4571-ADE1-EC462785162E}" destId="{004D050A-69D7-4A90-AAE2-BFD51467F6B4}" srcOrd="8" destOrd="0" presId="urn:microsoft.com/office/officeart/2008/layout/LinedList"/>
    <dgm:cxn modelId="{4119DCCF-B9D2-4F28-9314-BF84A2D8660F}" type="presParOf" srcId="{29CB76B0-036E-4571-ADE1-EC462785162E}" destId="{9EE7B4F1-27C4-4F71-A10B-D5FD23EE75CE}" srcOrd="9" destOrd="0" presId="urn:microsoft.com/office/officeart/2008/layout/LinedList"/>
    <dgm:cxn modelId="{843D25C1-5EA6-4D5E-B55B-7618949F8B64}" type="presParOf" srcId="{9EE7B4F1-27C4-4F71-A10B-D5FD23EE75CE}" destId="{FD065C7E-1A79-440F-9809-B1BCCD7E6F02}" srcOrd="0" destOrd="0" presId="urn:microsoft.com/office/officeart/2008/layout/LinedList"/>
    <dgm:cxn modelId="{6F519D14-1AF6-4399-A51B-3AB2A335DCD2}" type="presParOf" srcId="{9EE7B4F1-27C4-4F71-A10B-D5FD23EE75CE}" destId="{CD22F08E-2D0F-4A44-8B29-A6413F27594D}" srcOrd="1" destOrd="0" presId="urn:microsoft.com/office/officeart/2008/layout/LinedList"/>
    <dgm:cxn modelId="{7CF94E93-F523-40F6-827C-DEC4C4BBB20B}" type="presParOf" srcId="{29CB76B0-036E-4571-ADE1-EC462785162E}" destId="{D065B85A-2E79-48AA-BE23-88BAB4349C78}" srcOrd="10" destOrd="0" presId="urn:microsoft.com/office/officeart/2008/layout/LinedList"/>
    <dgm:cxn modelId="{425D5B92-A3F4-4E30-92D2-F80C468D6A04}" type="presParOf" srcId="{29CB76B0-036E-4571-ADE1-EC462785162E}" destId="{31992978-AA75-4EFD-9313-3A179509BF9B}" srcOrd="11" destOrd="0" presId="urn:microsoft.com/office/officeart/2008/layout/LinedList"/>
    <dgm:cxn modelId="{84E37CE4-298F-4C99-BA1D-CF6F2C8F7B3E}" type="presParOf" srcId="{31992978-AA75-4EFD-9313-3A179509BF9B}" destId="{7DEF7129-FD14-4978-859C-95F2A7949996}" srcOrd="0" destOrd="0" presId="urn:microsoft.com/office/officeart/2008/layout/LinedList"/>
    <dgm:cxn modelId="{B5251C55-8C12-406F-B5CA-551BF767257D}" type="presParOf" srcId="{31992978-AA75-4EFD-9313-3A179509BF9B}" destId="{D4985EAE-7D57-4E91-A072-AFE1927A9BF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A0B1D-3644-448E-A8E2-393879EBFFF2}">
      <dsp:nvSpPr>
        <dsp:cNvPr id="0" name=""/>
        <dsp:cNvSpPr/>
      </dsp:nvSpPr>
      <dsp:spPr>
        <a:xfrm>
          <a:off x="0" y="358399"/>
          <a:ext cx="5720400" cy="1559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3967" tIns="312420" rIns="443967"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Requirements</a:t>
          </a:r>
          <a:r>
            <a:rPr lang="en-US" sz="1500" kern="1200"/>
            <a:t>: Capture what's needed.</a:t>
          </a:r>
        </a:p>
        <a:p>
          <a:pPr marL="114300" lvl="1" indent="-114300" algn="l" defTabSz="666750">
            <a:lnSpc>
              <a:spcPct val="90000"/>
            </a:lnSpc>
            <a:spcBef>
              <a:spcPct val="0"/>
            </a:spcBef>
            <a:spcAft>
              <a:spcPct val="15000"/>
            </a:spcAft>
            <a:buChar char="•"/>
          </a:pPr>
          <a:r>
            <a:rPr lang="en-US" sz="1500" b="1" kern="1200"/>
            <a:t>Design</a:t>
          </a:r>
          <a:r>
            <a:rPr lang="en-US" sz="1500" kern="1200"/>
            <a:t>: Plan system structure.</a:t>
          </a:r>
        </a:p>
        <a:p>
          <a:pPr marL="114300" lvl="1" indent="-114300" algn="l" defTabSz="666750">
            <a:lnSpc>
              <a:spcPct val="90000"/>
            </a:lnSpc>
            <a:spcBef>
              <a:spcPct val="0"/>
            </a:spcBef>
            <a:spcAft>
              <a:spcPct val="15000"/>
            </a:spcAft>
            <a:buChar char="•"/>
          </a:pPr>
          <a:r>
            <a:rPr lang="en-US" sz="1500" b="1" kern="1200"/>
            <a:t>Module Design</a:t>
          </a:r>
          <a:r>
            <a:rPr lang="en-US" sz="1500" kern="1200"/>
            <a:t>: Detail components.</a:t>
          </a:r>
        </a:p>
        <a:p>
          <a:pPr marL="114300" lvl="1" indent="-114300" algn="l" defTabSz="666750">
            <a:lnSpc>
              <a:spcPct val="90000"/>
            </a:lnSpc>
            <a:spcBef>
              <a:spcPct val="0"/>
            </a:spcBef>
            <a:spcAft>
              <a:spcPct val="15000"/>
            </a:spcAft>
            <a:buChar char="•"/>
          </a:pPr>
          <a:r>
            <a:rPr lang="en-US" sz="1500" b="1" kern="1200"/>
            <a:t>Bottom: Implementation</a:t>
          </a:r>
          <a:endParaRPr lang="en-US" sz="1500" kern="1200"/>
        </a:p>
        <a:p>
          <a:pPr marL="114300" lvl="1" indent="-114300" algn="l" defTabSz="666750">
            <a:lnSpc>
              <a:spcPct val="90000"/>
            </a:lnSpc>
            <a:spcBef>
              <a:spcPct val="0"/>
            </a:spcBef>
            <a:spcAft>
              <a:spcPct val="15000"/>
            </a:spcAft>
            <a:buChar char="•"/>
          </a:pPr>
          <a:r>
            <a:rPr lang="en-US" sz="1500" b="1" kern="1200"/>
            <a:t>Coding</a:t>
          </a:r>
          <a:r>
            <a:rPr lang="en-US" sz="1500" kern="1200"/>
            <a:t>: Build the system.</a:t>
          </a:r>
        </a:p>
      </dsp:txBody>
      <dsp:txXfrm>
        <a:off x="0" y="358399"/>
        <a:ext cx="5720400" cy="1559250"/>
      </dsp:txXfrm>
    </dsp:sp>
    <dsp:sp modelId="{BEA021BD-835C-4DA8-8914-A8805C32D444}">
      <dsp:nvSpPr>
        <dsp:cNvPr id="0" name=""/>
        <dsp:cNvSpPr/>
      </dsp:nvSpPr>
      <dsp:spPr>
        <a:xfrm>
          <a:off x="286020" y="136999"/>
          <a:ext cx="4004280" cy="44280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352" tIns="0" rIns="151352" bIns="0" numCol="1" spcCol="1270" anchor="ctr" anchorCtr="0">
          <a:noAutofit/>
        </a:bodyPr>
        <a:lstStyle/>
        <a:p>
          <a:pPr marL="0" lvl="0" indent="0" algn="l" defTabSz="666750">
            <a:lnSpc>
              <a:spcPct val="90000"/>
            </a:lnSpc>
            <a:spcBef>
              <a:spcPct val="0"/>
            </a:spcBef>
            <a:spcAft>
              <a:spcPct val="35000"/>
            </a:spcAft>
            <a:buNone/>
          </a:pPr>
          <a:r>
            <a:rPr lang="en-US" sz="1500" b="1" kern="1200"/>
            <a:t>Left Side: Development</a:t>
          </a:r>
          <a:endParaRPr lang="en-US" sz="1500" kern="1200"/>
        </a:p>
      </dsp:txBody>
      <dsp:txXfrm>
        <a:off x="307636" y="158615"/>
        <a:ext cx="3961048" cy="399568"/>
      </dsp:txXfrm>
    </dsp:sp>
    <dsp:sp modelId="{673C867C-60AF-4437-9E07-4692A7F54715}">
      <dsp:nvSpPr>
        <dsp:cNvPr id="0" name=""/>
        <dsp:cNvSpPr/>
      </dsp:nvSpPr>
      <dsp:spPr>
        <a:xfrm>
          <a:off x="0" y="2220049"/>
          <a:ext cx="5720400" cy="1323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3967" tIns="312420" rIns="443967"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Unit Test</a:t>
          </a:r>
          <a:r>
            <a:rPr lang="en-US" sz="1500" kern="1200"/>
            <a:t>: Verify parts.</a:t>
          </a:r>
        </a:p>
        <a:p>
          <a:pPr marL="114300" lvl="1" indent="-114300" algn="l" defTabSz="666750">
            <a:lnSpc>
              <a:spcPct val="90000"/>
            </a:lnSpc>
            <a:spcBef>
              <a:spcPct val="0"/>
            </a:spcBef>
            <a:spcAft>
              <a:spcPct val="15000"/>
            </a:spcAft>
            <a:buChar char="•"/>
          </a:pPr>
          <a:r>
            <a:rPr lang="en-US" sz="1500" b="1" kern="1200"/>
            <a:t>Integration Test</a:t>
          </a:r>
          <a:r>
            <a:rPr lang="en-US" sz="1500" kern="1200"/>
            <a:t>: Check connections.</a:t>
          </a:r>
        </a:p>
        <a:p>
          <a:pPr marL="114300" lvl="1" indent="-114300" algn="l" defTabSz="666750">
            <a:lnSpc>
              <a:spcPct val="90000"/>
            </a:lnSpc>
            <a:spcBef>
              <a:spcPct val="0"/>
            </a:spcBef>
            <a:spcAft>
              <a:spcPct val="15000"/>
            </a:spcAft>
            <a:buChar char="•"/>
          </a:pPr>
          <a:r>
            <a:rPr lang="en-US" sz="1500" b="1" kern="1200"/>
            <a:t>System Test</a:t>
          </a:r>
          <a:r>
            <a:rPr lang="en-US" sz="1500" kern="1200"/>
            <a:t>: Validate whole system.</a:t>
          </a:r>
        </a:p>
        <a:p>
          <a:pPr marL="114300" lvl="1" indent="-114300" algn="l" defTabSz="666750">
            <a:lnSpc>
              <a:spcPct val="90000"/>
            </a:lnSpc>
            <a:spcBef>
              <a:spcPct val="0"/>
            </a:spcBef>
            <a:spcAft>
              <a:spcPct val="15000"/>
            </a:spcAft>
            <a:buChar char="•"/>
          </a:pPr>
          <a:r>
            <a:rPr lang="en-US" sz="1500" b="1" kern="1200"/>
            <a:t>Acceptance Test</a:t>
          </a:r>
          <a:r>
            <a:rPr lang="en-US" sz="1500" kern="1200"/>
            <a:t>: Confirm user fit.</a:t>
          </a:r>
        </a:p>
      </dsp:txBody>
      <dsp:txXfrm>
        <a:off x="0" y="2220049"/>
        <a:ext cx="5720400" cy="1323000"/>
      </dsp:txXfrm>
    </dsp:sp>
    <dsp:sp modelId="{7E90B6D6-E4D1-41A6-9409-5143AB80A5F8}">
      <dsp:nvSpPr>
        <dsp:cNvPr id="0" name=""/>
        <dsp:cNvSpPr/>
      </dsp:nvSpPr>
      <dsp:spPr>
        <a:xfrm>
          <a:off x="286020" y="1998649"/>
          <a:ext cx="4004280" cy="44280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352" tIns="0" rIns="151352" bIns="0" numCol="1" spcCol="1270" anchor="ctr" anchorCtr="0">
          <a:noAutofit/>
        </a:bodyPr>
        <a:lstStyle/>
        <a:p>
          <a:pPr marL="0" lvl="0" indent="0" algn="l" defTabSz="666750">
            <a:lnSpc>
              <a:spcPct val="90000"/>
            </a:lnSpc>
            <a:spcBef>
              <a:spcPct val="0"/>
            </a:spcBef>
            <a:spcAft>
              <a:spcPct val="35000"/>
            </a:spcAft>
            <a:buNone/>
          </a:pPr>
          <a:r>
            <a:rPr lang="en-US" sz="1500" b="1" kern="1200"/>
            <a:t>Right Side: Testing</a:t>
          </a:r>
          <a:endParaRPr lang="en-US" sz="1500" kern="1200"/>
        </a:p>
      </dsp:txBody>
      <dsp:txXfrm>
        <a:off x="307636" y="2020265"/>
        <a:ext cx="3961048" cy="399568"/>
      </dsp:txXfrm>
    </dsp:sp>
    <dsp:sp modelId="{FF33BAD2-9240-4D55-80B9-2B11A85DEEF1}">
      <dsp:nvSpPr>
        <dsp:cNvPr id="0" name=""/>
        <dsp:cNvSpPr/>
      </dsp:nvSpPr>
      <dsp:spPr>
        <a:xfrm>
          <a:off x="0" y="3845449"/>
          <a:ext cx="5720400" cy="626062"/>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3967" tIns="312420" rIns="443967"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Support</a:t>
          </a:r>
          <a:r>
            <a:rPr lang="en-US" sz="1500" kern="1200"/>
            <a:t>: Update and optimize</a:t>
          </a:r>
        </a:p>
      </dsp:txBody>
      <dsp:txXfrm>
        <a:off x="0" y="3845449"/>
        <a:ext cx="5720400" cy="626062"/>
      </dsp:txXfrm>
    </dsp:sp>
    <dsp:sp modelId="{ED9659C1-F033-47E2-8993-2E73648C4971}">
      <dsp:nvSpPr>
        <dsp:cNvPr id="0" name=""/>
        <dsp:cNvSpPr/>
      </dsp:nvSpPr>
      <dsp:spPr>
        <a:xfrm>
          <a:off x="286020" y="3624049"/>
          <a:ext cx="4004280" cy="44280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352" tIns="0" rIns="151352" bIns="0" numCol="1" spcCol="1270" anchor="ctr" anchorCtr="0">
          <a:noAutofit/>
        </a:bodyPr>
        <a:lstStyle/>
        <a:p>
          <a:pPr marL="0" lvl="0" indent="0" algn="l" defTabSz="666750">
            <a:lnSpc>
              <a:spcPct val="90000"/>
            </a:lnSpc>
            <a:spcBef>
              <a:spcPct val="0"/>
            </a:spcBef>
            <a:spcAft>
              <a:spcPct val="35000"/>
            </a:spcAft>
            <a:buNone/>
          </a:pPr>
          <a:r>
            <a:rPr lang="en-US" sz="1500" b="1" kern="1200"/>
            <a:t>Top: Maintenance</a:t>
          </a:r>
          <a:endParaRPr lang="en-US" sz="1500" kern="1200"/>
        </a:p>
      </dsp:txBody>
      <dsp:txXfrm>
        <a:off x="307636" y="3645665"/>
        <a:ext cx="396104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910CB-B798-449E-AD51-22792D3C6EFB}">
      <dsp:nvSpPr>
        <dsp:cNvPr id="0" name=""/>
        <dsp:cNvSpPr/>
      </dsp:nvSpPr>
      <dsp:spPr>
        <a:xfrm>
          <a:off x="0" y="1895"/>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4DF6214-9166-499A-803F-6171F3DE740C}">
      <dsp:nvSpPr>
        <dsp:cNvPr id="0" name=""/>
        <dsp:cNvSpPr/>
      </dsp:nvSpPr>
      <dsp:spPr>
        <a:xfrm>
          <a:off x="0" y="1895"/>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Optimize Systems Engineering Process</a:t>
          </a:r>
        </a:p>
      </dsp:txBody>
      <dsp:txXfrm>
        <a:off x="0" y="1895"/>
        <a:ext cx="8596312" cy="646274"/>
      </dsp:txXfrm>
    </dsp:sp>
    <dsp:sp modelId="{16196419-F4D2-4266-8CD1-187AE3AB8755}">
      <dsp:nvSpPr>
        <dsp:cNvPr id="0" name=""/>
        <dsp:cNvSpPr/>
      </dsp:nvSpPr>
      <dsp:spPr>
        <a:xfrm>
          <a:off x="0" y="648169"/>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D3CDD11-245C-4089-BCE0-3070DC781333}">
      <dsp:nvSpPr>
        <dsp:cNvPr id="0" name=""/>
        <dsp:cNvSpPr/>
      </dsp:nvSpPr>
      <dsp:spPr>
        <a:xfrm>
          <a:off x="0" y="648169"/>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Reduce our customer’s time to market</a:t>
          </a:r>
        </a:p>
      </dsp:txBody>
      <dsp:txXfrm>
        <a:off x="0" y="648169"/>
        <a:ext cx="8596312" cy="646274"/>
      </dsp:txXfrm>
    </dsp:sp>
    <dsp:sp modelId="{0AE399C5-B171-4C79-A98E-8183FE0F302F}">
      <dsp:nvSpPr>
        <dsp:cNvPr id="0" name=""/>
        <dsp:cNvSpPr/>
      </dsp:nvSpPr>
      <dsp:spPr>
        <a:xfrm>
          <a:off x="0" y="1294444"/>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D1D97CB-69D7-4B6E-A208-3F0D47BADDED}">
      <dsp:nvSpPr>
        <dsp:cNvPr id="0" name=""/>
        <dsp:cNvSpPr/>
      </dsp:nvSpPr>
      <dsp:spPr>
        <a:xfrm>
          <a:off x="0" y="1294444"/>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Ease the path to functional safety compliance </a:t>
          </a:r>
        </a:p>
      </dsp:txBody>
      <dsp:txXfrm>
        <a:off x="0" y="1294444"/>
        <a:ext cx="8596312" cy="646274"/>
      </dsp:txXfrm>
    </dsp:sp>
    <dsp:sp modelId="{7DB81234-FB65-452C-9362-555465CACF24}">
      <dsp:nvSpPr>
        <dsp:cNvPr id="0" name=""/>
        <dsp:cNvSpPr/>
      </dsp:nvSpPr>
      <dsp:spPr>
        <a:xfrm>
          <a:off x="0" y="1940718"/>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500300C-60C2-499B-9630-0352D6793D20}">
      <dsp:nvSpPr>
        <dsp:cNvPr id="0" name=""/>
        <dsp:cNvSpPr/>
      </dsp:nvSpPr>
      <dsp:spPr>
        <a:xfrm>
          <a:off x="0" y="1940718"/>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Reduce Non-Value Time spent on administrative tasks</a:t>
          </a:r>
        </a:p>
      </dsp:txBody>
      <dsp:txXfrm>
        <a:off x="0" y="1940718"/>
        <a:ext cx="8596312" cy="646274"/>
      </dsp:txXfrm>
    </dsp:sp>
    <dsp:sp modelId="{004D050A-69D7-4A90-AAE2-BFD51467F6B4}">
      <dsp:nvSpPr>
        <dsp:cNvPr id="0" name=""/>
        <dsp:cNvSpPr/>
      </dsp:nvSpPr>
      <dsp:spPr>
        <a:xfrm>
          <a:off x="0" y="2586992"/>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D065C7E-1A79-440F-9809-B1BCCD7E6F02}">
      <dsp:nvSpPr>
        <dsp:cNvPr id="0" name=""/>
        <dsp:cNvSpPr/>
      </dsp:nvSpPr>
      <dsp:spPr>
        <a:xfrm>
          <a:off x="0" y="2586992"/>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Fewer Defects, discovered early</a:t>
          </a:r>
        </a:p>
      </dsp:txBody>
      <dsp:txXfrm>
        <a:off x="0" y="2586992"/>
        <a:ext cx="8596312" cy="646274"/>
      </dsp:txXfrm>
    </dsp:sp>
    <dsp:sp modelId="{D065B85A-2E79-48AA-BE23-88BAB4349C78}">
      <dsp:nvSpPr>
        <dsp:cNvPr id="0" name=""/>
        <dsp:cNvSpPr/>
      </dsp:nvSpPr>
      <dsp:spPr>
        <a:xfrm>
          <a:off x="0" y="3233267"/>
          <a:ext cx="8596312"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DEF7129-FD14-4978-859C-95F2A7949996}">
      <dsp:nvSpPr>
        <dsp:cNvPr id="0" name=""/>
        <dsp:cNvSpPr/>
      </dsp:nvSpPr>
      <dsp:spPr>
        <a:xfrm>
          <a:off x="0" y="3233267"/>
          <a:ext cx="8596312" cy="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Reduce Rework late in engineering cycle</a:t>
          </a:r>
        </a:p>
      </dsp:txBody>
      <dsp:txXfrm>
        <a:off x="0" y="3233267"/>
        <a:ext cx="8596312" cy="6462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6</a:t>
            </a:fld>
            <a:endParaRPr lang="en-US"/>
          </a:p>
        </p:txBody>
      </p:sp>
    </p:spTree>
    <p:extLst>
      <p:ext uri="{BB962C8B-B14F-4D97-AF65-F5344CB8AC3E}">
        <p14:creationId xmlns:p14="http://schemas.microsoft.com/office/powerpoint/2010/main" val="320339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37A20C-0A41-4975-BF38-102D39C80972}" type="slidenum">
              <a:rPr lang="en-US" smtClean="0"/>
              <a:t>13</a:t>
            </a:fld>
            <a:endParaRPr lang="en-US"/>
          </a:p>
        </p:txBody>
      </p:sp>
    </p:spTree>
    <p:extLst>
      <p:ext uri="{BB962C8B-B14F-4D97-AF65-F5344CB8AC3E}">
        <p14:creationId xmlns:p14="http://schemas.microsoft.com/office/powerpoint/2010/main" val="2862862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a:t>Drag and drop </a:t>
            </a:r>
            <a:br>
              <a:rPr lang="en-US"/>
            </a:br>
            <a:r>
              <a:rPr lang="en-US"/>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244794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37774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52DD4-CDE3-4E33-AB80-AED4CE4AC39A}"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395378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52DD4-CDE3-4E33-AB80-AED4CE4AC39A}"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203152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052DD4-CDE3-4E33-AB80-AED4CE4AC39A}"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4757097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52DD4-CDE3-4E33-AB80-AED4CE4AC39A}"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782959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052DD4-CDE3-4E33-AB80-AED4CE4AC39A}"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297164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52DD4-CDE3-4E33-AB80-AED4CE4AC39A}"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257393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064501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90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696433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925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50295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065456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949803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lvl1pPr>
              <a:defRPr/>
            </a:lvl1pPr>
          </a:lstStyle>
          <a:p>
            <a:r>
              <a:rPr lang="en-US"/>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29561937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38664778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a:t>Section title</a:t>
            </a:r>
          </a:p>
        </p:txBody>
      </p:sp>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a:t>Drag and drop a picture here (optional)</a:t>
            </a:r>
          </a:p>
        </p:txBody>
      </p:sp>
    </p:spTree>
    <p:extLst>
      <p:ext uri="{BB962C8B-B14F-4D97-AF65-F5344CB8AC3E}">
        <p14:creationId xmlns:p14="http://schemas.microsoft.com/office/powerpoint/2010/main" val="184267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lvl1pPr>
              <a:defRPr/>
            </a:lvl1pPr>
          </a:lstStyle>
          <a:p>
            <a:r>
              <a:rPr lang="en-US"/>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6/24/2024</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a:solidFill>
                      <a:srgbClr val="00234B"/>
                    </a:solidFill>
                    <a:latin typeface="Arial" panose="020B0604020202020204" pitchFamily="34" charset="0"/>
                  </a:rPr>
                  <a:t>© STMicroelectronics - All rights reserved.</a:t>
                </a:r>
                <a:br>
                  <a:rPr lang="en-US" sz="1200">
                    <a:solidFill>
                      <a:srgbClr val="00234B"/>
                    </a:solidFill>
                    <a:latin typeface="Arial" panose="020B0604020202020204" pitchFamily="34" charset="0"/>
                  </a:rPr>
                </a:br>
                <a:r>
                  <a:rPr lang="en-US" sz="1200" kern="120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a:solidFill>
                      <a:srgbClr val="00234B"/>
                    </a:solidFill>
                    <a:latin typeface="Arial" panose="020B0604020202020204" pitchFamily="34" charset="0"/>
                    <a:ea typeface="+mn-ea"/>
                    <a:cs typeface="+mn-cs"/>
                  </a:rPr>
                  <a:t>. </a:t>
                </a:r>
                <a:br>
                  <a:rPr lang="en-US" sz="1200" kern="1200">
                    <a:solidFill>
                      <a:srgbClr val="00234B"/>
                    </a:solidFill>
                    <a:latin typeface="Arial" panose="020B0604020202020204" pitchFamily="34" charset="0"/>
                    <a:ea typeface="+mn-ea"/>
                    <a:cs typeface="+mn-cs"/>
                  </a:rPr>
                </a:br>
                <a:r>
                  <a:rPr lang="en-US" sz="1200" kern="120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52DD4-CDE3-4E33-AB80-AED4CE4AC39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72330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6/24/2024</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052DD4-CDE3-4E33-AB80-AED4CE4AC39A}" type="datetimeFigureOut">
              <a:rPr lang="en-US" smtClean="0"/>
              <a:t>6/24/2024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A7B169-58CE-4E65-B1F9-ACF9E46440C2}" type="slidenum">
              <a:rPr lang="en-US" smtClean="0"/>
              <a:t>‹#›</a:t>
            </a:fld>
            <a:endParaRPr lang="en-US"/>
          </a:p>
        </p:txBody>
      </p:sp>
      <p:sp>
        <p:nvSpPr>
          <p:cNvPr id="8" name="ColorPatch">
            <a:extLst>
              <a:ext uri="{FF2B5EF4-FFF2-40B4-BE49-F238E27FC236}">
                <a16:creationId xmlns:a16="http://schemas.microsoft.com/office/drawing/2014/main" id="{76662BFA-2F56-5DEF-8DF3-157848F7107D}"/>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9" name="ColorPatch">
            <a:extLst>
              <a:ext uri="{FF2B5EF4-FFF2-40B4-BE49-F238E27FC236}">
                <a16:creationId xmlns:a16="http://schemas.microsoft.com/office/drawing/2014/main" id="{392065E4-71B6-6F50-9403-EA884322B94D}"/>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ColorPatch">
            <a:extLst>
              <a:ext uri="{FF2B5EF4-FFF2-40B4-BE49-F238E27FC236}">
                <a16:creationId xmlns:a16="http://schemas.microsoft.com/office/drawing/2014/main" id="{B950FFE7-C176-2071-739E-FC7CF5B7753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ColorPatch">
            <a:extLst>
              <a:ext uri="{FF2B5EF4-FFF2-40B4-BE49-F238E27FC236}">
                <a16:creationId xmlns:a16="http://schemas.microsoft.com/office/drawing/2014/main" id="{A471E47F-C925-2962-3EF6-C5B955DEF1CC}"/>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ColorPatch">
            <a:extLst>
              <a:ext uri="{FF2B5EF4-FFF2-40B4-BE49-F238E27FC236}">
                <a16:creationId xmlns:a16="http://schemas.microsoft.com/office/drawing/2014/main" id="{5B67D26D-2725-9FE0-1397-3D67207FAEA3}"/>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3" name="ColorPatch">
            <a:extLst>
              <a:ext uri="{FF2B5EF4-FFF2-40B4-BE49-F238E27FC236}">
                <a16:creationId xmlns:a16="http://schemas.microsoft.com/office/drawing/2014/main" id="{104D5001-FB7B-E468-D32D-12EC67BADBC4}"/>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4" name="ColorPatch">
            <a:extLst>
              <a:ext uri="{FF2B5EF4-FFF2-40B4-BE49-F238E27FC236}">
                <a16:creationId xmlns:a16="http://schemas.microsoft.com/office/drawing/2014/main" id="{BBDC7CD1-477D-71E5-508F-62272F363226}"/>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5" name="ColorPatch">
            <a:extLst>
              <a:ext uri="{FF2B5EF4-FFF2-40B4-BE49-F238E27FC236}">
                <a16:creationId xmlns:a16="http://schemas.microsoft.com/office/drawing/2014/main" id="{33D25D82-CBBD-7653-526D-70BAB096D10E}"/>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6" name="ColorPatch">
            <a:extLst>
              <a:ext uri="{FF2B5EF4-FFF2-40B4-BE49-F238E27FC236}">
                <a16:creationId xmlns:a16="http://schemas.microsoft.com/office/drawing/2014/main" id="{CD620944-4125-8278-3452-8C15FA45E4F1}"/>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7" name="ColorPatch">
            <a:extLst>
              <a:ext uri="{FF2B5EF4-FFF2-40B4-BE49-F238E27FC236}">
                <a16:creationId xmlns:a16="http://schemas.microsoft.com/office/drawing/2014/main" id="{DA10FCCC-0B57-FAD6-CF5C-A4D168E748A0}"/>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8" name="ColorPatch">
            <a:extLst>
              <a:ext uri="{FF2B5EF4-FFF2-40B4-BE49-F238E27FC236}">
                <a16:creationId xmlns:a16="http://schemas.microsoft.com/office/drawing/2014/main" id="{29226282-24C3-16B4-7D9E-27428C155950}"/>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9" name="ColorPatch">
            <a:extLst>
              <a:ext uri="{FF2B5EF4-FFF2-40B4-BE49-F238E27FC236}">
                <a16:creationId xmlns:a16="http://schemas.microsoft.com/office/drawing/2014/main" id="{E582D34E-987B-02F9-C031-7C0A78AFF8D6}"/>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0" name="ColorPatch">
            <a:extLst>
              <a:ext uri="{FF2B5EF4-FFF2-40B4-BE49-F238E27FC236}">
                <a16:creationId xmlns:a16="http://schemas.microsoft.com/office/drawing/2014/main" id="{62A38190-4FCD-34F1-A9FB-5BA2C3A8D1F8}"/>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1" name="ColorPatch">
            <a:extLst>
              <a:ext uri="{FF2B5EF4-FFF2-40B4-BE49-F238E27FC236}">
                <a16:creationId xmlns:a16="http://schemas.microsoft.com/office/drawing/2014/main" id="{3A9E33B1-50A2-693E-E4FC-F47D8E2FC1DE}"/>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2" name="ColorPatch">
            <a:extLst>
              <a:ext uri="{FF2B5EF4-FFF2-40B4-BE49-F238E27FC236}">
                <a16:creationId xmlns:a16="http://schemas.microsoft.com/office/drawing/2014/main" id="{4BB9203F-5228-C9E2-079A-8D9BE4C32327}"/>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3" name="ColorPatch">
            <a:extLst>
              <a:ext uri="{FF2B5EF4-FFF2-40B4-BE49-F238E27FC236}">
                <a16:creationId xmlns:a16="http://schemas.microsoft.com/office/drawing/2014/main" id="{03FEB7CE-553B-FD79-F7BE-4C8EA10CA98B}"/>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4" name="ColorPatch">
            <a:extLst>
              <a:ext uri="{FF2B5EF4-FFF2-40B4-BE49-F238E27FC236}">
                <a16:creationId xmlns:a16="http://schemas.microsoft.com/office/drawing/2014/main" id="{E33CD2D7-95CB-EE66-A8C6-C10F6BCCC2F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5" name="ColorPatch">
            <a:extLst>
              <a:ext uri="{FF2B5EF4-FFF2-40B4-BE49-F238E27FC236}">
                <a16:creationId xmlns:a16="http://schemas.microsoft.com/office/drawing/2014/main" id="{85697919-65AF-A15B-BC1A-24087C6E4CF1}"/>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6" name="ColorPatch">
            <a:extLst>
              <a:ext uri="{FF2B5EF4-FFF2-40B4-BE49-F238E27FC236}">
                <a16:creationId xmlns:a16="http://schemas.microsoft.com/office/drawing/2014/main" id="{1261650F-55D0-B88C-9C77-1228173AE4B4}"/>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7" name="ColorPatch">
            <a:extLst>
              <a:ext uri="{FF2B5EF4-FFF2-40B4-BE49-F238E27FC236}">
                <a16:creationId xmlns:a16="http://schemas.microsoft.com/office/drawing/2014/main" id="{B8F79377-8F4B-E92C-9890-441500593D98}"/>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8" name="ColorPatch">
            <a:extLst>
              <a:ext uri="{FF2B5EF4-FFF2-40B4-BE49-F238E27FC236}">
                <a16:creationId xmlns:a16="http://schemas.microsoft.com/office/drawing/2014/main" id="{768901F8-55D3-A3F6-F550-CACCE1C2CA1B}"/>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9" name="ColorPatch">
            <a:extLst>
              <a:ext uri="{FF2B5EF4-FFF2-40B4-BE49-F238E27FC236}">
                <a16:creationId xmlns:a16="http://schemas.microsoft.com/office/drawing/2014/main" id="{043C7274-2C8D-B885-0608-47C7A8675789}"/>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0" name="ColorPatch">
            <a:extLst>
              <a:ext uri="{FF2B5EF4-FFF2-40B4-BE49-F238E27FC236}">
                <a16:creationId xmlns:a16="http://schemas.microsoft.com/office/drawing/2014/main" id="{929AC8BB-781B-71C7-ACFC-3B99FDFDB339}"/>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1" name="ColorPatch">
            <a:extLst>
              <a:ext uri="{FF2B5EF4-FFF2-40B4-BE49-F238E27FC236}">
                <a16:creationId xmlns:a16="http://schemas.microsoft.com/office/drawing/2014/main" id="{93E59AF0-29AF-9E19-4A0F-C32827E0BDCE}"/>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2" name="ColorPatch">
            <a:extLst>
              <a:ext uri="{FF2B5EF4-FFF2-40B4-BE49-F238E27FC236}">
                <a16:creationId xmlns:a16="http://schemas.microsoft.com/office/drawing/2014/main" id="{4292B4BC-C400-2C71-9453-01943549646D}"/>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3" name="ColorPatch">
            <a:extLst>
              <a:ext uri="{FF2B5EF4-FFF2-40B4-BE49-F238E27FC236}">
                <a16:creationId xmlns:a16="http://schemas.microsoft.com/office/drawing/2014/main" id="{26CAA5B1-751C-6DFE-F0BC-C26B958CF907}"/>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4" name="ColorPatch">
            <a:extLst>
              <a:ext uri="{FF2B5EF4-FFF2-40B4-BE49-F238E27FC236}">
                <a16:creationId xmlns:a16="http://schemas.microsoft.com/office/drawing/2014/main" id="{92003F33-C1F5-F480-2521-AA8A887DDCD4}"/>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5" name="ColorPatch">
            <a:extLst>
              <a:ext uri="{FF2B5EF4-FFF2-40B4-BE49-F238E27FC236}">
                <a16:creationId xmlns:a16="http://schemas.microsoft.com/office/drawing/2014/main" id="{D2CDC04B-5DE8-AEC9-2812-CC1275CDB4F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6" name="ColorPatch">
            <a:extLst>
              <a:ext uri="{FF2B5EF4-FFF2-40B4-BE49-F238E27FC236}">
                <a16:creationId xmlns:a16="http://schemas.microsoft.com/office/drawing/2014/main" id="{AE46A5CF-19AF-855F-5666-92AFE52DFFAE}"/>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7" name="ColorPatch">
            <a:extLst>
              <a:ext uri="{FF2B5EF4-FFF2-40B4-BE49-F238E27FC236}">
                <a16:creationId xmlns:a16="http://schemas.microsoft.com/office/drawing/2014/main" id="{90DE4E19-80AF-49F0-C936-C243A843B72A}"/>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8" name="ColorPatch">
            <a:extLst>
              <a:ext uri="{FF2B5EF4-FFF2-40B4-BE49-F238E27FC236}">
                <a16:creationId xmlns:a16="http://schemas.microsoft.com/office/drawing/2014/main" id="{ED0FB2CB-EFE6-6F3D-4AC1-79BE56B01814}"/>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9" name="ColorPatch">
            <a:extLst>
              <a:ext uri="{FF2B5EF4-FFF2-40B4-BE49-F238E27FC236}">
                <a16:creationId xmlns:a16="http://schemas.microsoft.com/office/drawing/2014/main" id="{4B857D7E-09F9-40B3-2908-CB1F561C3FD0}"/>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50" name="ColorPatch">
            <a:extLst>
              <a:ext uri="{FF2B5EF4-FFF2-40B4-BE49-F238E27FC236}">
                <a16:creationId xmlns:a16="http://schemas.microsoft.com/office/drawing/2014/main" id="{122129BB-EA2B-D954-63F9-B75EF7694470}"/>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Tree>
    <p:extLst>
      <p:ext uri="{BB962C8B-B14F-4D97-AF65-F5344CB8AC3E}">
        <p14:creationId xmlns:p14="http://schemas.microsoft.com/office/powerpoint/2010/main" val="2924010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C_DB33A432.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F_1473CBF1.xml"/><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p:txBody>
          <a:bodyPr anchor="ctr">
            <a:normAutofit fontScale="90000"/>
          </a:bodyPr>
          <a:lstStyle/>
          <a:p>
            <a:r>
              <a:rPr lang="en-US"/>
              <a:t>Proof of concept of requirement traceability from specification to verification using a traffic light controller</a:t>
            </a:r>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a:normAutofit/>
          </a:bodyPr>
          <a:lstStyle/>
          <a:p>
            <a:r>
              <a:rPr lang="en-US"/>
              <a:t>Smriti Sharma</a:t>
            </a:r>
          </a:p>
        </p:txBody>
      </p:sp>
    </p:spTree>
    <p:extLst>
      <p:ext uri="{BB962C8B-B14F-4D97-AF65-F5344CB8AC3E}">
        <p14:creationId xmlns:p14="http://schemas.microsoft.com/office/powerpoint/2010/main" val="19398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1ECF5BD-B763-B95D-F960-601D17D89FDE}"/>
              </a:ext>
            </a:extLst>
          </p:cNvPr>
          <p:cNvPicPr>
            <a:picLocks noGrp="1" noChangeAspect="1"/>
          </p:cNvPicPr>
          <p:nvPr>
            <p:ph sz="half" idx="1"/>
          </p:nvPr>
        </p:nvPicPr>
        <p:blipFill>
          <a:blip r:embed="rId2"/>
          <a:stretch>
            <a:fillRect/>
          </a:stretch>
        </p:blipFill>
        <p:spPr>
          <a:xfrm>
            <a:off x="300037" y="1409262"/>
            <a:ext cx="5719762" cy="2742859"/>
          </a:xfrm>
        </p:spPr>
      </p:pic>
      <p:pic>
        <p:nvPicPr>
          <p:cNvPr id="9" name="Content Placeholder 8">
            <a:extLst>
              <a:ext uri="{FF2B5EF4-FFF2-40B4-BE49-F238E27FC236}">
                <a16:creationId xmlns:a16="http://schemas.microsoft.com/office/drawing/2014/main" id="{9F0BB413-5734-6112-30C0-754E120AC410}"/>
              </a:ext>
            </a:extLst>
          </p:cNvPr>
          <p:cNvPicPr>
            <a:picLocks noGrp="1" noChangeAspect="1"/>
          </p:cNvPicPr>
          <p:nvPr>
            <p:ph sz="half" idx="2"/>
          </p:nvPr>
        </p:nvPicPr>
        <p:blipFill>
          <a:blip r:embed="rId3"/>
          <a:stretch>
            <a:fillRect/>
          </a:stretch>
        </p:blipFill>
        <p:spPr>
          <a:xfrm>
            <a:off x="6282945" y="1484313"/>
            <a:ext cx="5345873" cy="4608512"/>
          </a:xfrm>
          <a:prstGeom prst="rect">
            <a:avLst/>
          </a:prstGeom>
        </p:spPr>
      </p:pic>
      <p:sp>
        <p:nvSpPr>
          <p:cNvPr id="4" name="Title 3">
            <a:extLst>
              <a:ext uri="{FF2B5EF4-FFF2-40B4-BE49-F238E27FC236}">
                <a16:creationId xmlns:a16="http://schemas.microsoft.com/office/drawing/2014/main" id="{3B032A47-597F-0042-D180-53C3185F4A51}"/>
              </a:ext>
            </a:extLst>
          </p:cNvPr>
          <p:cNvSpPr>
            <a:spLocks noGrp="1"/>
          </p:cNvSpPr>
          <p:nvPr>
            <p:ph type="title"/>
          </p:nvPr>
        </p:nvSpPr>
        <p:spPr/>
        <p:txBody>
          <a:bodyPr/>
          <a:lstStyle/>
          <a:p>
            <a:r>
              <a:rPr lang="en-US"/>
              <a:t>Methods and flow used currently for some projects :</a:t>
            </a:r>
          </a:p>
        </p:txBody>
      </p:sp>
      <p:sp>
        <p:nvSpPr>
          <p:cNvPr id="10" name="TextBox 9">
            <a:extLst>
              <a:ext uri="{FF2B5EF4-FFF2-40B4-BE49-F238E27FC236}">
                <a16:creationId xmlns:a16="http://schemas.microsoft.com/office/drawing/2014/main" id="{BB3336C8-B912-A4B0-B6D3-501CA6D51663}"/>
              </a:ext>
            </a:extLst>
          </p:cNvPr>
          <p:cNvSpPr txBox="1"/>
          <p:nvPr/>
        </p:nvSpPr>
        <p:spPr>
          <a:xfrm>
            <a:off x="300036" y="4588184"/>
            <a:ext cx="5609019" cy="1200329"/>
          </a:xfrm>
          <a:prstGeom prst="rect">
            <a:avLst/>
          </a:prstGeom>
          <a:noFill/>
        </p:spPr>
        <p:txBody>
          <a:bodyPr wrap="square" rtlCol="0">
            <a:spAutoFit/>
          </a:bodyPr>
          <a:lstStyle/>
          <a:p>
            <a:pPr marL="171450" indent="-171450" algn="l">
              <a:buFont typeface="Arial" panose="020B0604020202020204" pitchFamily="34" charset="0"/>
              <a:buChar char="•"/>
            </a:pPr>
            <a:r>
              <a:rPr lang="en-US" sz="1200"/>
              <a:t>Documents to be released to customers: ADD and Datasheet  100% of traceability coverage proof is needed</a:t>
            </a:r>
          </a:p>
          <a:p>
            <a:pPr marL="171450" indent="-171450" algn="l">
              <a:buFont typeface="Arial" panose="020B0604020202020204" pitchFamily="34" charset="0"/>
              <a:buChar char="•"/>
            </a:pPr>
            <a:r>
              <a:rPr lang="en-US" sz="1200"/>
              <a:t>Block Guides and Datasheet linked to the ADD as additional info to complete the specification of ADD requirements</a:t>
            </a:r>
          </a:p>
          <a:p>
            <a:pPr marL="171450" indent="-171450" algn="l">
              <a:buFont typeface="Arial" panose="020B0604020202020204" pitchFamily="34" charset="0"/>
              <a:buChar char="•"/>
            </a:pPr>
            <a:r>
              <a:rPr lang="en-US" sz="1200"/>
              <a:t>As consequence of previous statements: DS parameters to be covered by ADD or with direct tests (e.g. test program, validation, characterization</a:t>
            </a:r>
          </a:p>
        </p:txBody>
      </p:sp>
    </p:spTree>
    <p:extLst>
      <p:ext uri="{BB962C8B-B14F-4D97-AF65-F5344CB8AC3E}">
        <p14:creationId xmlns:p14="http://schemas.microsoft.com/office/powerpoint/2010/main" val="211643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8D062C-D852-01E1-524C-662E3B4A43C6}"/>
              </a:ext>
            </a:extLst>
          </p:cNvPr>
          <p:cNvSpPr>
            <a:spLocks noGrp="1"/>
          </p:cNvSpPr>
          <p:nvPr>
            <p:ph idx="1"/>
          </p:nvPr>
        </p:nvSpPr>
        <p:spPr/>
        <p:txBody>
          <a:bodyPr vert="horz" lIns="91440" tIns="45720" rIns="90000" bIns="45720" rtlCol="0" anchor="t">
            <a:noAutofit/>
          </a:bodyPr>
          <a:lstStyle/>
          <a:p>
            <a:pPr marL="261620" indent="-261620"/>
            <a:r>
              <a:rPr lang="en-US"/>
              <a:t>Multiple platforms are used to track the requirements</a:t>
            </a:r>
          </a:p>
          <a:p>
            <a:pPr lvl="1">
              <a:buFont typeface="Courier New" panose="020B0604020202020204" pitchFamily="34" charset="0"/>
              <a:buChar char="o"/>
            </a:pPr>
            <a:r>
              <a:rPr lang="en-US">
                <a:cs typeface="Arial"/>
              </a:rPr>
              <a:t>From Excel, FrameMaker, doc etc.</a:t>
            </a:r>
          </a:p>
          <a:p>
            <a:pPr marL="261620" indent="-261620"/>
            <a:r>
              <a:rPr lang="en-US">
                <a:cs typeface="Arial"/>
              </a:rPr>
              <a:t>Difficulty in Tracking Changes as the information is fragmented</a:t>
            </a:r>
          </a:p>
          <a:p>
            <a:pPr lvl="1">
              <a:buFont typeface="Courier New" panose="020B0604020202020204" pitchFamily="34" charset="0"/>
              <a:buChar char="o"/>
            </a:pPr>
            <a:r>
              <a:rPr lang="en-US">
                <a:cs typeface="Arial"/>
              </a:rPr>
              <a:t>Collaboration and communication barrier</a:t>
            </a:r>
          </a:p>
          <a:p>
            <a:pPr marL="261620" indent="-261620"/>
            <a:r>
              <a:rPr lang="en-US"/>
              <a:t>Design tags are missing </a:t>
            </a:r>
          </a:p>
          <a:p>
            <a:pPr lvl="2"/>
            <a:r>
              <a:rPr lang="en-US" b="0" i="0">
                <a:solidFill>
                  <a:srgbClr val="000000"/>
                </a:solidFill>
                <a:effectLst/>
                <a:latin typeface="Open_Sans"/>
              </a:rPr>
              <a:t>The verification team must manually examine the RTL (Register Transfer Level) code , as tags would otherwise provide straightforward access to the sections of code affecting the feature.</a:t>
            </a:r>
          </a:p>
          <a:p>
            <a:pPr lvl="2"/>
            <a:r>
              <a:rPr lang="en-US" b="0" i="0">
                <a:solidFill>
                  <a:srgbClr val="000000"/>
                </a:solidFill>
                <a:effectLst/>
                <a:latin typeface="Open_Sans"/>
              </a:rPr>
              <a:t>Without tags, there is an increased risk of adding redundant or unnecessary code to the design.</a:t>
            </a:r>
          </a:p>
          <a:p>
            <a:pPr lvl="2"/>
            <a:r>
              <a:rPr lang="en-US" b="0" i="0">
                <a:solidFill>
                  <a:srgbClr val="000000"/>
                </a:solidFill>
                <a:effectLst/>
                <a:latin typeface="Open_Sans"/>
              </a:rPr>
              <a:t>Architects find it challenging to confirm whether the implementation meets the intended requirements due to the absence of tags.</a:t>
            </a:r>
          </a:p>
          <a:p>
            <a:pPr lvl="2"/>
            <a:r>
              <a:rPr lang="en-US" b="0" i="0">
                <a:solidFill>
                  <a:srgbClr val="000000"/>
                </a:solidFill>
                <a:effectLst/>
                <a:latin typeface="Open_Sans"/>
              </a:rPr>
              <a:t>Code reuse becomes more complicated, as tags facilitate the exportation of requirements from one project to another for similar features or functions.</a:t>
            </a:r>
          </a:p>
          <a:p>
            <a:pPr marL="261620" indent="-261620"/>
            <a:br>
              <a:rPr lang="en-US"/>
            </a:br>
            <a:endParaRPr lang="en-US">
              <a:cs typeface="Arial"/>
            </a:endParaRPr>
          </a:p>
        </p:txBody>
      </p:sp>
      <p:sp>
        <p:nvSpPr>
          <p:cNvPr id="4" name="Title 3">
            <a:extLst>
              <a:ext uri="{FF2B5EF4-FFF2-40B4-BE49-F238E27FC236}">
                <a16:creationId xmlns:a16="http://schemas.microsoft.com/office/drawing/2014/main" id="{C7D1DFEA-CEE9-7657-30D2-2124396D3430}"/>
              </a:ext>
            </a:extLst>
          </p:cNvPr>
          <p:cNvSpPr>
            <a:spLocks noGrp="1"/>
          </p:cNvSpPr>
          <p:nvPr>
            <p:ph type="title"/>
          </p:nvPr>
        </p:nvSpPr>
        <p:spPr/>
        <p:txBody>
          <a:bodyPr/>
          <a:lstStyle/>
          <a:p>
            <a:r>
              <a:rPr lang="en-US"/>
              <a:t>Problems faced in the current flow</a:t>
            </a:r>
          </a:p>
        </p:txBody>
      </p:sp>
    </p:spTree>
    <p:extLst>
      <p:ext uri="{BB962C8B-B14F-4D97-AF65-F5344CB8AC3E}">
        <p14:creationId xmlns:p14="http://schemas.microsoft.com/office/powerpoint/2010/main" val="367759467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EB93D9-C20E-3F61-0AB6-963DAACB106C}"/>
              </a:ext>
            </a:extLst>
          </p:cNvPr>
          <p:cNvSpPr>
            <a:spLocks noGrp="1"/>
          </p:cNvSpPr>
          <p:nvPr>
            <p:ph idx="1"/>
          </p:nvPr>
        </p:nvSpPr>
        <p:spPr/>
        <p:txBody>
          <a:bodyPr/>
          <a:lstStyle/>
          <a:p>
            <a:pPr lvl="1"/>
            <a:r>
              <a:rPr lang="en-US" b="1"/>
              <a:t>Scattered Format: </a:t>
            </a:r>
            <a:r>
              <a:rPr lang="en-US"/>
              <a:t>Requirements from marketing are received in a scattered manner, lacking a centralized and coherent structure.</a:t>
            </a:r>
          </a:p>
          <a:p>
            <a:pPr lvl="1"/>
            <a:r>
              <a:rPr lang="en-US" b="1"/>
              <a:t>Multiple Channels</a:t>
            </a:r>
            <a:r>
              <a:rPr lang="en-US"/>
              <a:t>: Information is delivered through various channels, including emails and Excel spreadsheets, leading to potential miscommunication.</a:t>
            </a:r>
          </a:p>
          <a:p>
            <a:pPr lvl="1"/>
            <a:r>
              <a:rPr lang="en-US" b="1"/>
              <a:t>Traceability Issues: </a:t>
            </a:r>
            <a:r>
              <a:rPr lang="en-US"/>
              <a:t>The current system does not support effective traceability, making it difficult to track requirement changes and their origins.</a:t>
            </a:r>
          </a:p>
          <a:p>
            <a:pPr lvl="1"/>
            <a:r>
              <a:rPr lang="en-US" b="1"/>
              <a:t>Inefficiency</a:t>
            </a:r>
            <a:r>
              <a:rPr lang="en-US"/>
              <a:t>: The lack of a standardized process leads to inefficiencies in organizing and understanding requirements.</a:t>
            </a:r>
          </a:p>
          <a:p>
            <a:pPr lvl="1"/>
            <a:r>
              <a:rPr lang="en-US" b="1"/>
              <a:t>Proposed Solution: </a:t>
            </a:r>
            <a:r>
              <a:rPr lang="en-US"/>
              <a:t>Implement a unified requirements management tool to ensure all requirements are captured in a structured and traceable manner.</a:t>
            </a:r>
          </a:p>
        </p:txBody>
      </p:sp>
      <p:sp>
        <p:nvSpPr>
          <p:cNvPr id="3" name="Title 2">
            <a:extLst>
              <a:ext uri="{FF2B5EF4-FFF2-40B4-BE49-F238E27FC236}">
                <a16:creationId xmlns:a16="http://schemas.microsoft.com/office/drawing/2014/main" id="{5616465D-1BF8-4DE7-1BAE-94E188C1BA0C}"/>
              </a:ext>
            </a:extLst>
          </p:cNvPr>
          <p:cNvSpPr>
            <a:spLocks noGrp="1"/>
          </p:cNvSpPr>
          <p:nvPr>
            <p:ph type="title"/>
          </p:nvPr>
        </p:nvSpPr>
        <p:spPr/>
        <p:txBody>
          <a:bodyPr/>
          <a:lstStyle/>
          <a:p>
            <a:r>
              <a:rPr lang="en-US"/>
              <a:t>P</a:t>
            </a:r>
          </a:p>
        </p:txBody>
      </p:sp>
    </p:spTree>
    <p:extLst>
      <p:ext uri="{BB962C8B-B14F-4D97-AF65-F5344CB8AC3E}">
        <p14:creationId xmlns:p14="http://schemas.microsoft.com/office/powerpoint/2010/main" val="326819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965C6F-C401-2286-C62B-F01F7C47BCDD}"/>
              </a:ext>
            </a:extLst>
          </p:cNvPr>
          <p:cNvSpPr>
            <a:spLocks noGrp="1"/>
          </p:cNvSpPr>
          <p:nvPr>
            <p:ph idx="1"/>
          </p:nvPr>
        </p:nvSpPr>
        <p:spPr/>
        <p:txBody>
          <a:bodyPr/>
          <a:lstStyle/>
          <a:p>
            <a:pPr algn="l">
              <a:buFont typeface="Arial" panose="020B0604020202020204" pitchFamily="34" charset="0"/>
              <a:buChar char="•"/>
            </a:pPr>
            <a:r>
              <a:rPr lang="en-US" b="1" i="0">
                <a:solidFill>
                  <a:srgbClr val="000000"/>
                </a:solidFill>
                <a:effectLst/>
                <a:latin typeface="Open_Sans"/>
              </a:rPr>
              <a:t>Change Management</a:t>
            </a:r>
            <a:r>
              <a:rPr lang="en-US" b="0" i="0">
                <a:solidFill>
                  <a:srgbClr val="000000"/>
                </a:solidFill>
                <a:effectLst/>
                <a:latin typeface="Open_Sans"/>
              </a:rPr>
              <a:t>: Without a centralized system, managing and tracking changes to requirements becomes cumbersome and error-prone.</a:t>
            </a:r>
          </a:p>
          <a:p>
            <a:pPr algn="l">
              <a:buFont typeface="Arial" panose="020B0604020202020204" pitchFamily="34" charset="0"/>
              <a:buChar char="•"/>
            </a:pPr>
            <a:r>
              <a:rPr lang="en-US" b="1" i="0">
                <a:solidFill>
                  <a:srgbClr val="000000"/>
                </a:solidFill>
                <a:effectLst/>
                <a:latin typeface="Open_Sans"/>
              </a:rPr>
              <a:t>Notification Deficit</a:t>
            </a:r>
            <a:r>
              <a:rPr lang="en-US" b="0" i="0">
                <a:solidFill>
                  <a:srgbClr val="000000"/>
                </a:solidFill>
                <a:effectLst/>
                <a:latin typeface="Open_Sans"/>
              </a:rPr>
              <a:t>: Team members may not be promptly notified of changes, leading to outdated information guiding their work.</a:t>
            </a:r>
          </a:p>
          <a:p>
            <a:pPr algn="l">
              <a:buFont typeface="Arial" panose="020B0604020202020204" pitchFamily="34" charset="0"/>
              <a:buChar char="•"/>
            </a:pPr>
            <a:r>
              <a:rPr lang="en-US" b="1" i="0">
                <a:solidFill>
                  <a:srgbClr val="000000"/>
                </a:solidFill>
                <a:effectLst/>
                <a:latin typeface="Open_Sans"/>
              </a:rPr>
              <a:t>Version Control</a:t>
            </a:r>
            <a:r>
              <a:rPr lang="en-US" b="0" i="0">
                <a:solidFill>
                  <a:srgbClr val="000000"/>
                </a:solidFill>
                <a:effectLst/>
                <a:latin typeface="Open_Sans"/>
              </a:rPr>
              <a:t>: Identifying the most current version of a requirement is challenging when changes are made across disparate platforms.</a:t>
            </a:r>
          </a:p>
          <a:p>
            <a:pPr algn="l">
              <a:buFont typeface="Arial" panose="020B0604020202020204" pitchFamily="34" charset="0"/>
              <a:buChar char="•"/>
            </a:pPr>
            <a:r>
              <a:rPr lang="en-US" b="1" i="0">
                <a:solidFill>
                  <a:srgbClr val="000000"/>
                </a:solidFill>
                <a:effectLst/>
                <a:latin typeface="Open_Sans"/>
              </a:rPr>
              <a:t>Impact Analysis</a:t>
            </a:r>
            <a:r>
              <a:rPr lang="en-US" b="0" i="0">
                <a:solidFill>
                  <a:srgbClr val="000000"/>
                </a:solidFill>
                <a:effectLst/>
                <a:latin typeface="Open_Sans"/>
              </a:rPr>
              <a:t>: Assessing the impact of requirement changes on existing work is difficult without a clear history of modifications.</a:t>
            </a:r>
          </a:p>
          <a:p>
            <a:pPr algn="l">
              <a:buFont typeface="Arial" panose="020B0604020202020204" pitchFamily="34" charset="0"/>
              <a:buChar char="•"/>
            </a:pPr>
            <a:r>
              <a:rPr lang="en-US" b="1" i="0">
                <a:solidFill>
                  <a:srgbClr val="000000"/>
                </a:solidFill>
                <a:effectLst/>
                <a:latin typeface="Open_Sans"/>
              </a:rPr>
              <a:t>Proposed Solution</a:t>
            </a:r>
            <a:r>
              <a:rPr lang="en-US" b="0" i="0">
                <a:solidFill>
                  <a:srgbClr val="000000"/>
                </a:solidFill>
                <a:effectLst/>
                <a:latin typeface="Open_Sans"/>
              </a:rPr>
              <a:t>: Establish a robust change management protocol within the requirements management tool to automatically track revisions and notify relevant stakeholders.</a:t>
            </a:r>
          </a:p>
          <a:p>
            <a:endParaRPr lang="en-US"/>
          </a:p>
        </p:txBody>
      </p:sp>
      <p:sp>
        <p:nvSpPr>
          <p:cNvPr id="3" name="Title 2">
            <a:extLst>
              <a:ext uri="{FF2B5EF4-FFF2-40B4-BE49-F238E27FC236}">
                <a16:creationId xmlns:a16="http://schemas.microsoft.com/office/drawing/2014/main" id="{26B6BFDE-B057-A961-D3EB-66A4D5D9CEAB}"/>
              </a:ext>
            </a:extLst>
          </p:cNvPr>
          <p:cNvSpPr>
            <a:spLocks noGrp="1"/>
          </p:cNvSpPr>
          <p:nvPr>
            <p:ph type="title"/>
          </p:nvPr>
        </p:nvSpPr>
        <p:spPr/>
        <p:txBody>
          <a:bodyPr/>
          <a:lstStyle/>
          <a:p>
            <a:r>
              <a:rPr lang="en-US"/>
              <a:t>Continue..</a:t>
            </a:r>
          </a:p>
        </p:txBody>
      </p:sp>
    </p:spTree>
    <p:extLst>
      <p:ext uri="{BB962C8B-B14F-4D97-AF65-F5344CB8AC3E}">
        <p14:creationId xmlns:p14="http://schemas.microsoft.com/office/powerpoint/2010/main" val="338964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192972-EA52-EFB6-0163-30B89A026790}"/>
              </a:ext>
            </a:extLst>
          </p:cNvPr>
          <p:cNvSpPr>
            <a:spLocks noGrp="1"/>
          </p:cNvSpPr>
          <p:nvPr>
            <p:ph type="ctrTitle"/>
          </p:nvPr>
        </p:nvSpPr>
        <p:spPr/>
        <p:txBody>
          <a:bodyPr anchor="ctr">
            <a:normAutofit fontScale="90000"/>
          </a:bodyPr>
          <a:lstStyle/>
          <a:p>
            <a:r>
              <a:rPr lang="en-US"/>
              <a:t>Section 3:Proposed Structure</a:t>
            </a:r>
          </a:p>
        </p:txBody>
      </p:sp>
      <p:sp>
        <p:nvSpPr>
          <p:cNvPr id="2" name="Content Placeholder 1">
            <a:extLst>
              <a:ext uri="{FF2B5EF4-FFF2-40B4-BE49-F238E27FC236}">
                <a16:creationId xmlns:a16="http://schemas.microsoft.com/office/drawing/2014/main" id="{563D2CDE-0940-B45D-05DC-EDA168931923}"/>
              </a:ext>
            </a:extLst>
          </p:cNvPr>
          <p:cNvSpPr>
            <a:spLocks noGrp="1"/>
          </p:cNvSpPr>
          <p:nvPr>
            <p:ph type="subTitle" idx="1"/>
          </p:nvPr>
        </p:nvSpPr>
        <p:spPr>
          <a:xfrm>
            <a:off x="1155701" y="3429000"/>
            <a:ext cx="7807324" cy="1077764"/>
          </a:xfrm>
        </p:spPr>
        <p:txBody>
          <a:bodyPr>
            <a:normAutofit fontScale="70000" lnSpcReduction="20000"/>
          </a:bodyPr>
          <a:lstStyle/>
          <a:p>
            <a:pPr>
              <a:lnSpc>
                <a:spcPct val="90000"/>
              </a:lnSpc>
            </a:pPr>
            <a:endParaRPr lang="en-US" sz="1100"/>
          </a:p>
          <a:p>
            <a:pPr>
              <a:lnSpc>
                <a:spcPct val="90000"/>
              </a:lnSpc>
            </a:pPr>
            <a:endParaRPr lang="en-US" sz="1100"/>
          </a:p>
          <a:p>
            <a:pPr>
              <a:lnSpc>
                <a:spcPct val="90000"/>
              </a:lnSpc>
            </a:pPr>
            <a:endParaRPr lang="en-US" sz="1100"/>
          </a:p>
          <a:p>
            <a:pPr>
              <a:lnSpc>
                <a:spcPct val="90000"/>
              </a:lnSpc>
            </a:pPr>
            <a:r>
              <a:rPr lang="en-US" sz="4000"/>
              <a:t>Implementation of a Traffic light controller</a:t>
            </a:r>
          </a:p>
        </p:txBody>
      </p:sp>
    </p:spTree>
    <p:extLst>
      <p:ext uri="{BB962C8B-B14F-4D97-AF65-F5344CB8AC3E}">
        <p14:creationId xmlns:p14="http://schemas.microsoft.com/office/powerpoint/2010/main" val="340555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643FC-4BDC-D1D8-079E-09802B11274F}"/>
              </a:ext>
            </a:extLst>
          </p:cNvPr>
          <p:cNvSpPr>
            <a:spLocks noGrp="1"/>
          </p:cNvSpPr>
          <p:nvPr>
            <p:ph idx="1"/>
          </p:nvPr>
        </p:nvSpPr>
        <p:spPr/>
        <p:txBody>
          <a:bodyPr/>
          <a:lstStyle/>
          <a:p>
            <a:endParaRPr lang="en-US"/>
          </a:p>
          <a:p>
            <a:r>
              <a:rPr lang="en-US"/>
              <a:t>It needs</a:t>
            </a:r>
          </a:p>
          <a:p>
            <a:pPr lvl="1"/>
            <a:r>
              <a:rPr lang="en-US"/>
              <a:t>Traffic Light Controller Market Specifications (MRD)</a:t>
            </a:r>
          </a:p>
          <a:p>
            <a:pPr lvl="1"/>
            <a:r>
              <a:rPr lang="en-US"/>
              <a:t>System Specification (ADD)</a:t>
            </a:r>
          </a:p>
          <a:p>
            <a:pPr lvl="1"/>
            <a:r>
              <a:rPr lang="en-US"/>
              <a:t>RTL Coding</a:t>
            </a:r>
          </a:p>
          <a:p>
            <a:pPr lvl="1"/>
            <a:r>
              <a:rPr lang="en-US"/>
              <a:t>Verification plan</a:t>
            </a:r>
          </a:p>
        </p:txBody>
      </p:sp>
      <p:sp>
        <p:nvSpPr>
          <p:cNvPr id="3" name="Title 2">
            <a:extLst>
              <a:ext uri="{FF2B5EF4-FFF2-40B4-BE49-F238E27FC236}">
                <a16:creationId xmlns:a16="http://schemas.microsoft.com/office/drawing/2014/main" id="{E4958C09-B01C-524B-3CD2-71759A981319}"/>
              </a:ext>
            </a:extLst>
          </p:cNvPr>
          <p:cNvSpPr>
            <a:spLocks noGrp="1"/>
          </p:cNvSpPr>
          <p:nvPr>
            <p:ph type="title"/>
          </p:nvPr>
        </p:nvSpPr>
        <p:spPr/>
        <p:txBody>
          <a:bodyPr>
            <a:normAutofit fontScale="90000"/>
          </a:bodyPr>
          <a:lstStyle/>
          <a:p>
            <a:br>
              <a:rPr lang="en-US" b="1"/>
            </a:br>
            <a:r>
              <a:rPr lang="en-US" b="1"/>
              <a:t>Implementing Requirement Traceability for a </a:t>
            </a:r>
            <a:br>
              <a:rPr lang="en-US" b="1"/>
            </a:br>
            <a:r>
              <a:rPr lang="en-US" b="1"/>
              <a:t>Traffic light controller</a:t>
            </a:r>
            <a:br>
              <a:rPr lang="en-US" b="1"/>
            </a:br>
            <a:endParaRPr lang="en-US"/>
          </a:p>
        </p:txBody>
      </p:sp>
    </p:spTree>
    <p:extLst>
      <p:ext uri="{BB962C8B-B14F-4D97-AF65-F5344CB8AC3E}">
        <p14:creationId xmlns:p14="http://schemas.microsoft.com/office/powerpoint/2010/main" val="35411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993A2-334D-ABB2-B40F-54FCBD29842F}"/>
              </a:ext>
            </a:extLst>
          </p:cNvPr>
          <p:cNvSpPr>
            <a:spLocks noGrp="1"/>
          </p:cNvSpPr>
          <p:nvPr>
            <p:ph type="title"/>
          </p:nvPr>
        </p:nvSpPr>
        <p:spPr/>
        <p:txBody>
          <a:bodyPr anchor="ctr">
            <a:normAutofit/>
          </a:bodyPr>
          <a:lstStyle/>
          <a:p>
            <a:r>
              <a:rPr lang="en-US"/>
              <a:t>Approach for the system design </a:t>
            </a:r>
          </a:p>
        </p:txBody>
      </p:sp>
      <p:pic>
        <p:nvPicPr>
          <p:cNvPr id="4" name="Content Placeholder 3">
            <a:extLst>
              <a:ext uri="{FF2B5EF4-FFF2-40B4-BE49-F238E27FC236}">
                <a16:creationId xmlns:a16="http://schemas.microsoft.com/office/drawing/2014/main" id="{A0FE225E-0221-D0BC-CC90-5C1CCDB85838}"/>
              </a:ext>
            </a:extLst>
          </p:cNvPr>
          <p:cNvPicPr>
            <a:picLocks noGrp="1" noChangeAspect="1"/>
          </p:cNvPicPr>
          <p:nvPr>
            <p:ph type="pic" sz="quarter" idx="10"/>
          </p:nvPr>
        </p:nvPicPr>
        <p:blipFill rotWithShape="1">
          <a:blip r:embed="rId2"/>
          <a:srcRect t="9514" b="9514"/>
          <a:stretch/>
        </p:blipFill>
        <p:spPr>
          <a:prstGeom prst="rect">
            <a:avLst/>
          </a:prstGeom>
          <a:noFill/>
        </p:spPr>
      </p:pic>
    </p:spTree>
    <p:extLst>
      <p:ext uri="{BB962C8B-B14F-4D97-AF65-F5344CB8AC3E}">
        <p14:creationId xmlns:p14="http://schemas.microsoft.com/office/powerpoint/2010/main" val="301257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2DD9FC46-7535-17F5-BA65-FD36B9F45AAF}"/>
              </a:ext>
            </a:extLst>
          </p:cNvPr>
          <p:cNvPicPr>
            <a:picLocks noGrp="1" noChangeAspect="1"/>
          </p:cNvPicPr>
          <p:nvPr>
            <p:ph idx="1"/>
          </p:nvPr>
        </p:nvPicPr>
        <p:blipFill>
          <a:blip r:embed="rId2"/>
          <a:stretch>
            <a:fillRect/>
          </a:stretch>
        </p:blipFill>
        <p:spPr>
          <a:xfrm>
            <a:off x="677863" y="2671897"/>
            <a:ext cx="8596312" cy="2858819"/>
          </a:xfrm>
          <a:noFill/>
        </p:spPr>
      </p:pic>
      <p:sp>
        <p:nvSpPr>
          <p:cNvPr id="3" name="Title 2">
            <a:extLst>
              <a:ext uri="{FF2B5EF4-FFF2-40B4-BE49-F238E27FC236}">
                <a16:creationId xmlns:a16="http://schemas.microsoft.com/office/drawing/2014/main" id="{1719ACA8-00B9-8041-32A1-6327725C68D6}"/>
              </a:ext>
            </a:extLst>
          </p:cNvPr>
          <p:cNvSpPr>
            <a:spLocks noGrp="1"/>
          </p:cNvSpPr>
          <p:nvPr>
            <p:ph type="title"/>
          </p:nvPr>
        </p:nvSpPr>
        <p:spPr>
          <a:xfrm>
            <a:off x="1052512" y="101323"/>
            <a:ext cx="11609159" cy="1304925"/>
          </a:xfrm>
        </p:spPr>
        <p:txBody>
          <a:bodyPr anchor="ctr">
            <a:normAutofit/>
          </a:bodyPr>
          <a:lstStyle/>
          <a:p>
            <a:pPr algn="ctr"/>
            <a:r>
              <a:rPr lang="en-US"/>
              <a:t>Marketing Requirements</a:t>
            </a:r>
          </a:p>
        </p:txBody>
      </p:sp>
      <p:sp>
        <p:nvSpPr>
          <p:cNvPr id="8" name="Oval 7">
            <a:extLst>
              <a:ext uri="{FF2B5EF4-FFF2-40B4-BE49-F238E27FC236}">
                <a16:creationId xmlns:a16="http://schemas.microsoft.com/office/drawing/2014/main" id="{864AFF25-5E24-1B9D-24C9-CD8D4DBE505C}"/>
              </a:ext>
            </a:extLst>
          </p:cNvPr>
          <p:cNvSpPr/>
          <p:nvPr/>
        </p:nvSpPr>
        <p:spPr>
          <a:xfrm>
            <a:off x="466344" y="2157984"/>
            <a:ext cx="795528" cy="41148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b="1" spc="50" err="1">
              <a:ln w="9525" cmpd="sng">
                <a:solidFill>
                  <a:schemeClr val="accent1"/>
                </a:solidFill>
                <a:prstDash val="solid"/>
              </a:ln>
              <a:noFill/>
              <a:effectLst>
                <a:glow rad="38100">
                  <a:schemeClr val="accent1">
                    <a:alpha val="40000"/>
                  </a:schemeClr>
                </a:glow>
              </a:effectLst>
            </a:endParaRPr>
          </a:p>
        </p:txBody>
      </p:sp>
      <p:sp>
        <p:nvSpPr>
          <p:cNvPr id="9" name="Oval 8">
            <a:extLst>
              <a:ext uri="{FF2B5EF4-FFF2-40B4-BE49-F238E27FC236}">
                <a16:creationId xmlns:a16="http://schemas.microsoft.com/office/drawing/2014/main" id="{FE45CCF7-41B2-C910-FCD4-C1561B6559EA}"/>
              </a:ext>
            </a:extLst>
          </p:cNvPr>
          <p:cNvSpPr/>
          <p:nvPr/>
        </p:nvSpPr>
        <p:spPr>
          <a:xfrm>
            <a:off x="1225296" y="2798064"/>
            <a:ext cx="6830568" cy="7863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ln>
                <a:solidFill>
                  <a:schemeClr val="accent2"/>
                </a:solidFill>
              </a:ln>
            </a:endParaRPr>
          </a:p>
        </p:txBody>
      </p:sp>
      <p:sp>
        <p:nvSpPr>
          <p:cNvPr id="10" name="Oval 9">
            <a:extLst>
              <a:ext uri="{FF2B5EF4-FFF2-40B4-BE49-F238E27FC236}">
                <a16:creationId xmlns:a16="http://schemas.microsoft.com/office/drawing/2014/main" id="{32251AC7-0139-C5D2-CC71-DEC837595EE9}"/>
              </a:ext>
            </a:extLst>
          </p:cNvPr>
          <p:cNvSpPr/>
          <p:nvPr/>
        </p:nvSpPr>
        <p:spPr>
          <a:xfrm>
            <a:off x="1225296" y="2944368"/>
            <a:ext cx="6437376" cy="640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ln>
                <a:solidFill>
                  <a:schemeClr val="bg1"/>
                </a:solidFill>
              </a:ln>
            </a:endParaRPr>
          </a:p>
        </p:txBody>
      </p:sp>
      <p:sp>
        <p:nvSpPr>
          <p:cNvPr id="11" name="Oval 10">
            <a:extLst>
              <a:ext uri="{FF2B5EF4-FFF2-40B4-BE49-F238E27FC236}">
                <a16:creationId xmlns:a16="http://schemas.microsoft.com/office/drawing/2014/main" id="{F3F64CA5-F9A1-3970-36AB-6384B6E347A0}"/>
              </a:ext>
            </a:extLst>
          </p:cNvPr>
          <p:cNvSpPr/>
          <p:nvPr/>
        </p:nvSpPr>
        <p:spPr>
          <a:xfrm>
            <a:off x="7982712" y="1953315"/>
            <a:ext cx="2103120" cy="5712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cxnSp>
        <p:nvCxnSpPr>
          <p:cNvPr id="15" name="Straight Arrow Connector 14">
            <a:extLst>
              <a:ext uri="{FF2B5EF4-FFF2-40B4-BE49-F238E27FC236}">
                <a16:creationId xmlns:a16="http://schemas.microsoft.com/office/drawing/2014/main" id="{AD56EA7E-4DA8-57AE-7D92-9A715E2B4936}"/>
              </a:ext>
            </a:extLst>
          </p:cNvPr>
          <p:cNvCxnSpPr/>
          <p:nvPr/>
        </p:nvCxnSpPr>
        <p:spPr>
          <a:xfrm flipV="1">
            <a:off x="868680" y="1060704"/>
            <a:ext cx="1124712" cy="109728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CCF78B-43D0-3395-BD3D-3A1079214628}"/>
              </a:ext>
            </a:extLst>
          </p:cNvPr>
          <p:cNvCxnSpPr>
            <a:cxnSpLocks/>
          </p:cNvCxnSpPr>
          <p:nvPr/>
        </p:nvCxnSpPr>
        <p:spPr>
          <a:xfrm flipH="1">
            <a:off x="4434840" y="3491153"/>
            <a:ext cx="9144" cy="2734056"/>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EDE54F-8327-A788-23D1-D207E722B891}"/>
              </a:ext>
            </a:extLst>
          </p:cNvPr>
          <p:cNvCxnSpPr>
            <a:stCxn id="11" idx="0"/>
          </p:cNvCxnSpPr>
          <p:nvPr/>
        </p:nvCxnSpPr>
        <p:spPr>
          <a:xfrm flipV="1">
            <a:off x="9034272" y="1207008"/>
            <a:ext cx="548640" cy="746307"/>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AEE0F2C-2B4B-F70B-BAB7-EC2DE86BF286}"/>
              </a:ext>
            </a:extLst>
          </p:cNvPr>
          <p:cNvSpPr txBox="1"/>
          <p:nvPr/>
        </p:nvSpPr>
        <p:spPr>
          <a:xfrm>
            <a:off x="1874520" y="691372"/>
            <a:ext cx="1655064" cy="430887"/>
          </a:xfrm>
          <a:prstGeom prst="rect">
            <a:avLst/>
          </a:prstGeom>
          <a:noFill/>
        </p:spPr>
        <p:txBody>
          <a:bodyPr wrap="square" rtlCol="0">
            <a:spAutoFit/>
          </a:bodyPr>
          <a:lstStyle/>
          <a:p>
            <a:pPr algn="l"/>
            <a:r>
              <a:rPr lang="en-US" sz="1100"/>
              <a:t>Marketing tags that are required for traceability </a:t>
            </a:r>
          </a:p>
        </p:txBody>
      </p:sp>
      <p:sp>
        <p:nvSpPr>
          <p:cNvPr id="21" name="Rectangle 20">
            <a:extLst>
              <a:ext uri="{FF2B5EF4-FFF2-40B4-BE49-F238E27FC236}">
                <a16:creationId xmlns:a16="http://schemas.microsoft.com/office/drawing/2014/main" id="{33756DA9-95AA-A21B-986E-CB1C01748835}"/>
              </a:ext>
            </a:extLst>
          </p:cNvPr>
          <p:cNvSpPr/>
          <p:nvPr/>
        </p:nvSpPr>
        <p:spPr>
          <a:xfrm>
            <a:off x="1764792" y="649224"/>
            <a:ext cx="2404872" cy="557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2" name="TextBox 21">
            <a:extLst>
              <a:ext uri="{FF2B5EF4-FFF2-40B4-BE49-F238E27FC236}">
                <a16:creationId xmlns:a16="http://schemas.microsoft.com/office/drawing/2014/main" id="{7C669F10-4F10-F9FA-46DF-94DCFE4E5762}"/>
              </a:ext>
            </a:extLst>
          </p:cNvPr>
          <p:cNvSpPr txBox="1"/>
          <p:nvPr/>
        </p:nvSpPr>
        <p:spPr>
          <a:xfrm>
            <a:off x="3328416" y="6254496"/>
            <a:ext cx="4087368" cy="369332"/>
          </a:xfrm>
          <a:prstGeom prst="rect">
            <a:avLst/>
          </a:prstGeom>
          <a:noFill/>
        </p:spPr>
        <p:txBody>
          <a:bodyPr wrap="square" rtlCol="0">
            <a:spAutoFit/>
          </a:bodyPr>
          <a:lstStyle/>
          <a:p>
            <a:pPr algn="l"/>
            <a:r>
              <a:rPr lang="en-US"/>
              <a:t>Detailed Description of requirements</a:t>
            </a:r>
          </a:p>
        </p:txBody>
      </p:sp>
      <p:sp>
        <p:nvSpPr>
          <p:cNvPr id="23" name="Rectangle 22">
            <a:extLst>
              <a:ext uri="{FF2B5EF4-FFF2-40B4-BE49-F238E27FC236}">
                <a16:creationId xmlns:a16="http://schemas.microsoft.com/office/drawing/2014/main" id="{7DB5F28C-CACF-5934-0648-2D993EE38DAB}"/>
              </a:ext>
            </a:extLst>
          </p:cNvPr>
          <p:cNvSpPr/>
          <p:nvPr/>
        </p:nvSpPr>
        <p:spPr>
          <a:xfrm>
            <a:off x="3328416" y="6208776"/>
            <a:ext cx="4160520" cy="444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7" name="TextBox 26">
            <a:extLst>
              <a:ext uri="{FF2B5EF4-FFF2-40B4-BE49-F238E27FC236}">
                <a16:creationId xmlns:a16="http://schemas.microsoft.com/office/drawing/2014/main" id="{58E192DA-1D87-315A-2351-58E1898559AF}"/>
              </a:ext>
            </a:extLst>
          </p:cNvPr>
          <p:cNvSpPr txBox="1"/>
          <p:nvPr/>
        </p:nvSpPr>
        <p:spPr>
          <a:xfrm>
            <a:off x="9403740" y="745343"/>
            <a:ext cx="2182368" cy="461665"/>
          </a:xfrm>
          <a:prstGeom prst="rect">
            <a:avLst/>
          </a:prstGeom>
          <a:noFill/>
          <a:ln w="28575">
            <a:solidFill>
              <a:srgbClr val="FF0000"/>
            </a:solidFill>
          </a:ln>
        </p:spPr>
        <p:txBody>
          <a:bodyPr wrap="square" rtlCol="0">
            <a:spAutoFit/>
          </a:bodyPr>
          <a:lstStyle/>
          <a:p>
            <a:pPr algn="l"/>
            <a:r>
              <a:rPr lang="en-US" sz="1200"/>
              <a:t>Rationale is all about why we need this requirement </a:t>
            </a:r>
          </a:p>
        </p:txBody>
      </p:sp>
    </p:spTree>
    <p:extLst>
      <p:ext uri="{BB962C8B-B14F-4D97-AF65-F5344CB8AC3E}">
        <p14:creationId xmlns:p14="http://schemas.microsoft.com/office/powerpoint/2010/main" val="408339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C0E075-4010-DEB7-5F8B-BF18758C08C6}"/>
              </a:ext>
            </a:extLst>
          </p:cNvPr>
          <p:cNvSpPr>
            <a:spLocks noGrp="1"/>
          </p:cNvSpPr>
          <p:nvPr>
            <p:ph idx="1"/>
          </p:nvPr>
        </p:nvSpPr>
        <p:spPr/>
        <p:txBody>
          <a:bodyPr/>
          <a:lstStyle/>
          <a:p>
            <a:r>
              <a:rPr lang="en-US"/>
              <a:t>Examples of writing the requirements</a:t>
            </a:r>
          </a:p>
        </p:txBody>
      </p:sp>
      <p:sp>
        <p:nvSpPr>
          <p:cNvPr id="3" name="Title 2">
            <a:extLst>
              <a:ext uri="{FF2B5EF4-FFF2-40B4-BE49-F238E27FC236}">
                <a16:creationId xmlns:a16="http://schemas.microsoft.com/office/drawing/2014/main" id="{E03BA247-EF4A-3C85-C5C6-6358E242777F}"/>
              </a:ext>
            </a:extLst>
          </p:cNvPr>
          <p:cNvSpPr>
            <a:spLocks noGrp="1"/>
          </p:cNvSpPr>
          <p:nvPr>
            <p:ph type="title"/>
          </p:nvPr>
        </p:nvSpPr>
        <p:spPr/>
        <p:txBody>
          <a:bodyPr/>
          <a:lstStyle/>
          <a:p>
            <a:r>
              <a:rPr lang="en-US"/>
              <a:t>System Requirement</a:t>
            </a:r>
          </a:p>
        </p:txBody>
      </p:sp>
      <p:pic>
        <p:nvPicPr>
          <p:cNvPr id="5" name="Picture 4">
            <a:extLst>
              <a:ext uri="{FF2B5EF4-FFF2-40B4-BE49-F238E27FC236}">
                <a16:creationId xmlns:a16="http://schemas.microsoft.com/office/drawing/2014/main" id="{C106ED9D-1094-75DD-FFCE-C2A82854B9F4}"/>
              </a:ext>
            </a:extLst>
          </p:cNvPr>
          <p:cNvPicPr>
            <a:picLocks noChangeAspect="1"/>
          </p:cNvPicPr>
          <p:nvPr/>
        </p:nvPicPr>
        <p:blipFill>
          <a:blip r:embed="rId2"/>
          <a:stretch>
            <a:fillRect/>
          </a:stretch>
        </p:blipFill>
        <p:spPr>
          <a:xfrm>
            <a:off x="2774632" y="1934529"/>
            <a:ext cx="6429375" cy="4608512"/>
          </a:xfrm>
          <a:prstGeom prst="rect">
            <a:avLst/>
          </a:prstGeom>
        </p:spPr>
      </p:pic>
      <p:sp>
        <p:nvSpPr>
          <p:cNvPr id="6" name="Oval 5">
            <a:extLst>
              <a:ext uri="{FF2B5EF4-FFF2-40B4-BE49-F238E27FC236}">
                <a16:creationId xmlns:a16="http://schemas.microsoft.com/office/drawing/2014/main" id="{344BE6F5-6734-3BEE-9E3A-573C02922D66}"/>
              </a:ext>
            </a:extLst>
          </p:cNvPr>
          <p:cNvSpPr/>
          <p:nvPr/>
        </p:nvSpPr>
        <p:spPr>
          <a:xfrm>
            <a:off x="2879979" y="1934529"/>
            <a:ext cx="1219200" cy="428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cxnSp>
        <p:nvCxnSpPr>
          <p:cNvPr id="8" name="Straight Arrow Connector 7">
            <a:extLst>
              <a:ext uri="{FF2B5EF4-FFF2-40B4-BE49-F238E27FC236}">
                <a16:creationId xmlns:a16="http://schemas.microsoft.com/office/drawing/2014/main" id="{0FE2CFB8-3523-511D-A8C9-F6210304A2AA}"/>
              </a:ext>
            </a:extLst>
          </p:cNvPr>
          <p:cNvCxnSpPr>
            <a:cxnSpLocks/>
          </p:cNvCxnSpPr>
          <p:nvPr/>
        </p:nvCxnSpPr>
        <p:spPr>
          <a:xfrm flipH="1">
            <a:off x="1901952" y="2167131"/>
            <a:ext cx="978027" cy="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D106AE-396C-3032-0717-0F597593E254}"/>
              </a:ext>
            </a:extLst>
          </p:cNvPr>
          <p:cNvSpPr txBox="1"/>
          <p:nvPr/>
        </p:nvSpPr>
        <p:spPr>
          <a:xfrm>
            <a:off x="464915" y="1865806"/>
            <a:ext cx="1437037" cy="1200329"/>
          </a:xfrm>
          <a:prstGeom prst="rect">
            <a:avLst/>
          </a:prstGeom>
          <a:noFill/>
          <a:ln w="28575">
            <a:solidFill>
              <a:srgbClr val="FF0000"/>
            </a:solidFill>
          </a:ln>
        </p:spPr>
        <p:txBody>
          <a:bodyPr wrap="square" rtlCol="0">
            <a:spAutoFit/>
          </a:bodyPr>
          <a:lstStyle/>
          <a:p>
            <a:pPr algn="l"/>
            <a:r>
              <a:rPr lang="en-US" sz="1200"/>
              <a:t>ADD tags corresponding to every marketing requirement always ended with keyword END </a:t>
            </a:r>
          </a:p>
        </p:txBody>
      </p:sp>
      <p:sp>
        <p:nvSpPr>
          <p:cNvPr id="14" name="TextBox 13">
            <a:extLst>
              <a:ext uri="{FF2B5EF4-FFF2-40B4-BE49-F238E27FC236}">
                <a16:creationId xmlns:a16="http://schemas.microsoft.com/office/drawing/2014/main" id="{3A2F7C3B-8C52-A366-3979-93055B7E148E}"/>
              </a:ext>
            </a:extLst>
          </p:cNvPr>
          <p:cNvSpPr txBox="1"/>
          <p:nvPr/>
        </p:nvSpPr>
        <p:spPr>
          <a:xfrm>
            <a:off x="9417368" y="3188404"/>
            <a:ext cx="1893760" cy="584775"/>
          </a:xfrm>
          <a:prstGeom prst="rect">
            <a:avLst/>
          </a:prstGeom>
          <a:noFill/>
          <a:ln w="28575">
            <a:solidFill>
              <a:srgbClr val="FF0000"/>
            </a:solidFill>
          </a:ln>
        </p:spPr>
        <p:txBody>
          <a:bodyPr wrap="square" rtlCol="0">
            <a:spAutoFit/>
          </a:bodyPr>
          <a:lstStyle/>
          <a:p>
            <a:pPr algn="l"/>
            <a:r>
              <a:rPr lang="en-US" sz="1600"/>
              <a:t>Detailed system requirements </a:t>
            </a:r>
          </a:p>
        </p:txBody>
      </p:sp>
    </p:spTree>
    <p:extLst>
      <p:ext uri="{BB962C8B-B14F-4D97-AF65-F5344CB8AC3E}">
        <p14:creationId xmlns:p14="http://schemas.microsoft.com/office/powerpoint/2010/main" val="417302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up of a text&#10;&#10;Description automatically generated">
            <a:extLst>
              <a:ext uri="{FF2B5EF4-FFF2-40B4-BE49-F238E27FC236}">
                <a16:creationId xmlns:a16="http://schemas.microsoft.com/office/drawing/2014/main" id="{327F0863-4BDC-1B14-119A-CD1559924371}"/>
              </a:ext>
            </a:extLst>
          </p:cNvPr>
          <p:cNvPicPr>
            <a:picLocks noGrp="1" noChangeAspect="1"/>
          </p:cNvPicPr>
          <p:nvPr>
            <p:ph idx="1"/>
          </p:nvPr>
        </p:nvPicPr>
        <p:blipFill>
          <a:blip r:embed="rId2"/>
          <a:stretch>
            <a:fillRect/>
          </a:stretch>
        </p:blipFill>
        <p:spPr>
          <a:xfrm>
            <a:off x="1220761" y="1546760"/>
            <a:ext cx="9587236" cy="4608512"/>
          </a:xfrm>
          <a:noFill/>
        </p:spPr>
      </p:pic>
      <p:sp>
        <p:nvSpPr>
          <p:cNvPr id="3" name="Title 2">
            <a:extLst>
              <a:ext uri="{FF2B5EF4-FFF2-40B4-BE49-F238E27FC236}">
                <a16:creationId xmlns:a16="http://schemas.microsoft.com/office/drawing/2014/main" id="{A88B4BD6-1089-937D-39F1-143AF7A45F15}"/>
              </a:ext>
            </a:extLst>
          </p:cNvPr>
          <p:cNvSpPr>
            <a:spLocks noGrp="1"/>
          </p:cNvSpPr>
          <p:nvPr>
            <p:ph type="title"/>
          </p:nvPr>
        </p:nvSpPr>
        <p:spPr/>
        <p:txBody>
          <a:bodyPr anchor="ctr">
            <a:normAutofit/>
          </a:bodyPr>
          <a:lstStyle/>
          <a:p>
            <a:r>
              <a:rPr lang="en-US"/>
              <a:t>RTL Design tags </a:t>
            </a:r>
          </a:p>
        </p:txBody>
      </p:sp>
      <p:sp>
        <p:nvSpPr>
          <p:cNvPr id="5" name="Oval 4">
            <a:extLst>
              <a:ext uri="{FF2B5EF4-FFF2-40B4-BE49-F238E27FC236}">
                <a16:creationId xmlns:a16="http://schemas.microsoft.com/office/drawing/2014/main" id="{4888769F-D52C-088A-0F77-55D1A6893E22}"/>
              </a:ext>
            </a:extLst>
          </p:cNvPr>
          <p:cNvSpPr/>
          <p:nvPr/>
        </p:nvSpPr>
        <p:spPr>
          <a:xfrm>
            <a:off x="3076575" y="3038475"/>
            <a:ext cx="2543175" cy="5238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cxnSp>
        <p:nvCxnSpPr>
          <p:cNvPr id="7" name="Straight Arrow Connector 6">
            <a:extLst>
              <a:ext uri="{FF2B5EF4-FFF2-40B4-BE49-F238E27FC236}">
                <a16:creationId xmlns:a16="http://schemas.microsoft.com/office/drawing/2014/main" id="{C162C643-3F2F-12A2-AFC7-DE24C771B54C}"/>
              </a:ext>
            </a:extLst>
          </p:cNvPr>
          <p:cNvCxnSpPr>
            <a:stCxn id="5" idx="6"/>
          </p:cNvCxnSpPr>
          <p:nvPr/>
        </p:nvCxnSpPr>
        <p:spPr>
          <a:xfrm>
            <a:off x="5619750" y="3300413"/>
            <a:ext cx="1562100" cy="4762"/>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AA0972A-0C1F-DAEA-F6C2-98685D76ED80}"/>
              </a:ext>
            </a:extLst>
          </p:cNvPr>
          <p:cNvSpPr/>
          <p:nvPr/>
        </p:nvSpPr>
        <p:spPr>
          <a:xfrm>
            <a:off x="7181850" y="3105149"/>
            <a:ext cx="3505200" cy="390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 name="TextBox 1">
            <a:extLst>
              <a:ext uri="{FF2B5EF4-FFF2-40B4-BE49-F238E27FC236}">
                <a16:creationId xmlns:a16="http://schemas.microsoft.com/office/drawing/2014/main" id="{2C327C39-1EEC-0283-ADEC-8CB2F93419EF}"/>
              </a:ext>
            </a:extLst>
          </p:cNvPr>
          <p:cNvSpPr txBox="1"/>
          <p:nvPr/>
        </p:nvSpPr>
        <p:spPr>
          <a:xfrm>
            <a:off x="7393943" y="3126342"/>
            <a:ext cx="3198531" cy="369332"/>
          </a:xfrm>
          <a:prstGeom prst="rect">
            <a:avLst/>
          </a:prstGeom>
          <a:noFill/>
        </p:spPr>
        <p:txBody>
          <a:bodyPr wrap="square" rtlCol="0">
            <a:spAutoFit/>
          </a:bodyPr>
          <a:lstStyle/>
          <a:p>
            <a:pPr algn="l"/>
            <a:r>
              <a:rPr lang="en-US"/>
              <a:t>Design tag for a requirement </a:t>
            </a:r>
          </a:p>
        </p:txBody>
      </p:sp>
    </p:spTree>
    <p:extLst>
      <p:ext uri="{BB962C8B-B14F-4D97-AF65-F5344CB8AC3E}">
        <p14:creationId xmlns:p14="http://schemas.microsoft.com/office/powerpoint/2010/main" val="403771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p:txBody>
          <a:bodyPr anchor="ctr"/>
          <a:lstStyle/>
          <a:p>
            <a:pPr>
              <a:spcAft>
                <a:spcPct val="0"/>
              </a:spcAft>
            </a:pPr>
            <a:r>
              <a:rPr lang="en-US">
                <a:latin typeface="Arial" panose="020B0604020202020204" pitchFamily="34" charset="0"/>
              </a:rPr>
              <a:t>Agenda</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cs typeface="Arial"/>
              </a:rPr>
              <a:t>1.</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lIns="91440" tIns="45720" rIns="91440" bIns="45720"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cs typeface="Arial"/>
              </a:rPr>
              <a:t>Objective </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2.</a:t>
            </a:r>
            <a:endParaRPr lang="en-US">
              <a:solidFill>
                <a:schemeClr val="tx1"/>
              </a:solidFill>
              <a:cs typeface="Arial"/>
            </a:endParaRP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lIns="91440" tIns="45720" rIns="91440" bIns="45720"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cs typeface="Arial"/>
              </a:rPr>
              <a:t>Introduction </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cs typeface="Arial"/>
              </a:rPr>
              <a:t>3.</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lIns="91440" tIns="45720" rIns="91440" bIns="45720"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cs typeface="Arial"/>
              </a:rPr>
              <a:t>Existing Methods</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cs typeface="Arial"/>
              </a:rPr>
              <a:t>4.</a:t>
            </a: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p>
        </p:txBody>
      </p:sp>
      <p:sp>
        <p:nvSpPr>
          <p:cNvPr id="12" name="Text Placeholder 7">
            <a:extLst>
              <a:ext uri="{FF2B5EF4-FFF2-40B4-BE49-F238E27FC236}">
                <a16:creationId xmlns:a16="http://schemas.microsoft.com/office/drawing/2014/main" id="{4DCF6385-36CE-45E9-B3C3-1D10A285C38C}"/>
              </a:ext>
            </a:extLst>
          </p:cNvPr>
          <p:cNvSpPr txBox="1">
            <a:spLocks/>
          </p:cNvSpPr>
          <p:nvPr/>
        </p:nvSpPr>
        <p:spPr>
          <a:xfrm>
            <a:off x="6242217"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5.</a:t>
            </a:r>
          </a:p>
        </p:txBody>
      </p:sp>
      <p:sp>
        <p:nvSpPr>
          <p:cNvPr id="13" name="Text Placeholder 9">
            <a:extLst>
              <a:ext uri="{FF2B5EF4-FFF2-40B4-BE49-F238E27FC236}">
                <a16:creationId xmlns:a16="http://schemas.microsoft.com/office/drawing/2014/main" id="{309F0DC1-BBC9-454E-B502-EACF0ACF1C31}"/>
              </a:ext>
            </a:extLst>
          </p:cNvPr>
          <p:cNvSpPr txBox="1">
            <a:spLocks/>
          </p:cNvSpPr>
          <p:nvPr/>
        </p:nvSpPr>
        <p:spPr>
          <a:xfrm>
            <a:off x="7050254" y="1727122"/>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Proposed structure </a:t>
            </a:r>
          </a:p>
        </p:txBody>
      </p:sp>
      <p:sp>
        <p:nvSpPr>
          <p:cNvPr id="14" name="Text Placeholder 7">
            <a:extLst>
              <a:ext uri="{FF2B5EF4-FFF2-40B4-BE49-F238E27FC236}">
                <a16:creationId xmlns:a16="http://schemas.microsoft.com/office/drawing/2014/main" id="{4BF275A4-D297-47DF-BD9E-E5FFC8E7A934}"/>
              </a:ext>
            </a:extLst>
          </p:cNvPr>
          <p:cNvSpPr txBox="1">
            <a:spLocks/>
          </p:cNvSpPr>
          <p:nvPr/>
        </p:nvSpPr>
        <p:spPr>
          <a:xfrm>
            <a:off x="6242217"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6.</a:t>
            </a:r>
          </a:p>
        </p:txBody>
      </p:sp>
      <p:sp>
        <p:nvSpPr>
          <p:cNvPr id="15" name="Text Placeholder 9">
            <a:extLst>
              <a:ext uri="{FF2B5EF4-FFF2-40B4-BE49-F238E27FC236}">
                <a16:creationId xmlns:a16="http://schemas.microsoft.com/office/drawing/2014/main" id="{03FFF692-95F0-4B31-AD30-F8B77D566840}"/>
              </a:ext>
            </a:extLst>
          </p:cNvPr>
          <p:cNvSpPr txBox="1">
            <a:spLocks/>
          </p:cNvSpPr>
          <p:nvPr/>
        </p:nvSpPr>
        <p:spPr>
          <a:xfrm>
            <a:off x="7050254"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Traceability </a:t>
            </a:r>
          </a:p>
        </p:txBody>
      </p:sp>
      <p:sp>
        <p:nvSpPr>
          <p:cNvPr id="16" name="Text Placeholder 7">
            <a:extLst>
              <a:ext uri="{FF2B5EF4-FFF2-40B4-BE49-F238E27FC236}">
                <a16:creationId xmlns:a16="http://schemas.microsoft.com/office/drawing/2014/main" id="{0B44CBA5-3A2E-4515-BC34-9A1F231D697F}"/>
              </a:ext>
            </a:extLst>
          </p:cNvPr>
          <p:cNvSpPr txBox="1">
            <a:spLocks/>
          </p:cNvSpPr>
          <p:nvPr/>
        </p:nvSpPr>
        <p:spPr>
          <a:xfrm>
            <a:off x="6242217"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7.</a:t>
            </a:r>
          </a:p>
        </p:txBody>
      </p:sp>
      <p:sp>
        <p:nvSpPr>
          <p:cNvPr id="17" name="Text Placeholder 9">
            <a:extLst>
              <a:ext uri="{FF2B5EF4-FFF2-40B4-BE49-F238E27FC236}">
                <a16:creationId xmlns:a16="http://schemas.microsoft.com/office/drawing/2014/main" id="{7F295C3D-48DA-40B6-B675-58A5B1A7D337}"/>
              </a:ext>
            </a:extLst>
          </p:cNvPr>
          <p:cNvSpPr txBox="1">
            <a:spLocks/>
          </p:cNvSpPr>
          <p:nvPr/>
        </p:nvSpPr>
        <p:spPr>
          <a:xfrm>
            <a:off x="7050254"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What can be the solution?</a:t>
            </a:r>
          </a:p>
        </p:txBody>
      </p:sp>
      <p:sp>
        <p:nvSpPr>
          <p:cNvPr id="19" name="Text Placeholder 9">
            <a:extLst>
              <a:ext uri="{FF2B5EF4-FFF2-40B4-BE49-F238E27FC236}">
                <a16:creationId xmlns:a16="http://schemas.microsoft.com/office/drawing/2014/main" id="{AF551C63-D48A-4783-A1AA-C57761C809D1}"/>
              </a:ext>
            </a:extLst>
          </p:cNvPr>
          <p:cNvSpPr txBox="1">
            <a:spLocks/>
          </p:cNvSpPr>
          <p:nvPr/>
        </p:nvSpPr>
        <p:spPr>
          <a:xfrm>
            <a:off x="1354305"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cs typeface="Arial"/>
              </a:rPr>
              <a:t>Problems associated with Existing Methods</a:t>
            </a:r>
          </a:p>
        </p:txBody>
      </p:sp>
      <p:sp>
        <p:nvSpPr>
          <p:cNvPr id="3" name="Text Placeholder 9">
            <a:extLst>
              <a:ext uri="{FF2B5EF4-FFF2-40B4-BE49-F238E27FC236}">
                <a16:creationId xmlns:a16="http://schemas.microsoft.com/office/drawing/2014/main" id="{8A450737-8466-A46B-B901-07B10415BBD3}"/>
              </a:ext>
            </a:extLst>
          </p:cNvPr>
          <p:cNvSpPr txBox="1">
            <a:spLocks/>
          </p:cNvSpPr>
          <p:nvPr/>
        </p:nvSpPr>
        <p:spPr>
          <a:xfrm>
            <a:off x="7202654" y="51971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p>
        </p:txBody>
      </p:sp>
    </p:spTree>
    <p:extLst>
      <p:ext uri="{BB962C8B-B14F-4D97-AF65-F5344CB8AC3E}">
        <p14:creationId xmlns:p14="http://schemas.microsoft.com/office/powerpoint/2010/main" val="18286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E25B6B-12BA-34D5-A734-CC3427C0C078}"/>
              </a:ext>
            </a:extLst>
          </p:cNvPr>
          <p:cNvSpPr>
            <a:spLocks noGrp="1"/>
          </p:cNvSpPr>
          <p:nvPr>
            <p:ph type="title"/>
          </p:nvPr>
        </p:nvSpPr>
        <p:spPr/>
        <p:txBody>
          <a:bodyPr anchor="ctr">
            <a:normAutofit/>
          </a:bodyPr>
          <a:lstStyle/>
          <a:p>
            <a:r>
              <a:rPr lang="en-US"/>
              <a:t>Verification plan </a:t>
            </a:r>
          </a:p>
        </p:txBody>
      </p:sp>
      <p:pic>
        <p:nvPicPr>
          <p:cNvPr id="5" name="Content Placeholder 4" descr="A screenshot of a computer&#10;&#10;Description automatically generated">
            <a:extLst>
              <a:ext uri="{FF2B5EF4-FFF2-40B4-BE49-F238E27FC236}">
                <a16:creationId xmlns:a16="http://schemas.microsoft.com/office/drawing/2014/main" id="{DB3C7EA9-5395-040D-960D-743FEB090C81}"/>
              </a:ext>
            </a:extLst>
          </p:cNvPr>
          <p:cNvPicPr>
            <a:picLocks noChangeAspect="1"/>
          </p:cNvPicPr>
          <p:nvPr/>
        </p:nvPicPr>
        <p:blipFill>
          <a:blip r:embed="rId2"/>
          <a:stretch>
            <a:fillRect/>
          </a:stretch>
        </p:blipFill>
        <p:spPr>
          <a:xfrm>
            <a:off x="1340978" y="2051056"/>
            <a:ext cx="9510044" cy="4041769"/>
          </a:xfrm>
          <a:prstGeom prst="rect">
            <a:avLst/>
          </a:prstGeom>
          <a:noFill/>
        </p:spPr>
      </p:pic>
      <p:pic>
        <p:nvPicPr>
          <p:cNvPr id="7" name="Picture 6" descr="A screenshot of a computer&#10;&#10;Description automatically generated">
            <a:extLst>
              <a:ext uri="{FF2B5EF4-FFF2-40B4-BE49-F238E27FC236}">
                <a16:creationId xmlns:a16="http://schemas.microsoft.com/office/drawing/2014/main" id="{5134B879-7CA8-0637-8BDC-1EBCF9D64A02}"/>
              </a:ext>
            </a:extLst>
          </p:cNvPr>
          <p:cNvPicPr>
            <a:picLocks noChangeAspect="1"/>
          </p:cNvPicPr>
          <p:nvPr/>
        </p:nvPicPr>
        <p:blipFill>
          <a:blip r:embed="rId2"/>
          <a:stretch>
            <a:fillRect/>
          </a:stretch>
        </p:blipFill>
        <p:spPr>
          <a:xfrm>
            <a:off x="749671" y="1484313"/>
            <a:ext cx="10692658" cy="4544555"/>
          </a:xfrm>
          <a:prstGeom prst="rect">
            <a:avLst/>
          </a:prstGeom>
        </p:spPr>
      </p:pic>
      <p:sp>
        <p:nvSpPr>
          <p:cNvPr id="8" name="Oval 7">
            <a:extLst>
              <a:ext uri="{FF2B5EF4-FFF2-40B4-BE49-F238E27FC236}">
                <a16:creationId xmlns:a16="http://schemas.microsoft.com/office/drawing/2014/main" id="{E78FC4CB-B98A-DE23-556E-B9B20F423D18}"/>
              </a:ext>
            </a:extLst>
          </p:cNvPr>
          <p:cNvSpPr/>
          <p:nvPr/>
        </p:nvSpPr>
        <p:spPr>
          <a:xfrm>
            <a:off x="657225" y="2051056"/>
            <a:ext cx="1076325"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9" name="Oval 8">
            <a:extLst>
              <a:ext uri="{FF2B5EF4-FFF2-40B4-BE49-F238E27FC236}">
                <a16:creationId xmlns:a16="http://schemas.microsoft.com/office/drawing/2014/main" id="{FA289F4B-BAC8-73B1-4C2C-6FE947A14984}"/>
              </a:ext>
            </a:extLst>
          </p:cNvPr>
          <p:cNvSpPr/>
          <p:nvPr/>
        </p:nvSpPr>
        <p:spPr>
          <a:xfrm>
            <a:off x="2112264" y="2051056"/>
            <a:ext cx="1627632" cy="7315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Oval 9">
            <a:extLst>
              <a:ext uri="{FF2B5EF4-FFF2-40B4-BE49-F238E27FC236}">
                <a16:creationId xmlns:a16="http://schemas.microsoft.com/office/drawing/2014/main" id="{F6853918-2C26-1F40-413B-075A836E4FA9}"/>
              </a:ext>
            </a:extLst>
          </p:cNvPr>
          <p:cNvSpPr/>
          <p:nvPr/>
        </p:nvSpPr>
        <p:spPr>
          <a:xfrm>
            <a:off x="5907024" y="2075739"/>
            <a:ext cx="1691640"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Oval 10">
            <a:extLst>
              <a:ext uri="{FF2B5EF4-FFF2-40B4-BE49-F238E27FC236}">
                <a16:creationId xmlns:a16="http://schemas.microsoft.com/office/drawing/2014/main" id="{F82E0EA6-86A0-1086-B2F4-F0C0BAADA99C}"/>
              </a:ext>
            </a:extLst>
          </p:cNvPr>
          <p:cNvSpPr/>
          <p:nvPr/>
        </p:nvSpPr>
        <p:spPr>
          <a:xfrm>
            <a:off x="8266176" y="2161231"/>
            <a:ext cx="1499616"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Oval 11">
            <a:extLst>
              <a:ext uri="{FF2B5EF4-FFF2-40B4-BE49-F238E27FC236}">
                <a16:creationId xmlns:a16="http://schemas.microsoft.com/office/drawing/2014/main" id="{47A4B087-52E9-2C18-328B-C302481AAA90}"/>
              </a:ext>
            </a:extLst>
          </p:cNvPr>
          <p:cNvSpPr/>
          <p:nvPr/>
        </p:nvSpPr>
        <p:spPr>
          <a:xfrm>
            <a:off x="10671048" y="2161231"/>
            <a:ext cx="649224" cy="40099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3" name="TextBox 12">
            <a:extLst>
              <a:ext uri="{FF2B5EF4-FFF2-40B4-BE49-F238E27FC236}">
                <a16:creationId xmlns:a16="http://schemas.microsoft.com/office/drawing/2014/main" id="{BFA6B43F-15D9-F5E6-5154-279F306FEF41}"/>
              </a:ext>
            </a:extLst>
          </p:cNvPr>
          <p:cNvSpPr txBox="1"/>
          <p:nvPr/>
        </p:nvSpPr>
        <p:spPr>
          <a:xfrm>
            <a:off x="128016" y="1088136"/>
            <a:ext cx="3822192" cy="430887"/>
          </a:xfrm>
          <a:prstGeom prst="rect">
            <a:avLst/>
          </a:prstGeom>
          <a:noFill/>
          <a:ln w="19050">
            <a:solidFill>
              <a:srgbClr val="FF0000"/>
            </a:solidFill>
          </a:ln>
        </p:spPr>
        <p:txBody>
          <a:bodyPr wrap="square" rtlCol="0">
            <a:spAutoFit/>
          </a:bodyPr>
          <a:lstStyle/>
          <a:p>
            <a:pPr algn="l"/>
            <a:r>
              <a:rPr lang="en-US" sz="1100"/>
              <a:t>A unique identifier for each requirement that needs to be verified</a:t>
            </a:r>
          </a:p>
        </p:txBody>
      </p:sp>
      <p:sp>
        <p:nvSpPr>
          <p:cNvPr id="14" name="TextBox 13">
            <a:extLst>
              <a:ext uri="{FF2B5EF4-FFF2-40B4-BE49-F238E27FC236}">
                <a16:creationId xmlns:a16="http://schemas.microsoft.com/office/drawing/2014/main" id="{9B6BC4A8-5522-D5AF-F43C-AF765A3A58D4}"/>
              </a:ext>
            </a:extLst>
          </p:cNvPr>
          <p:cNvSpPr txBox="1"/>
          <p:nvPr/>
        </p:nvSpPr>
        <p:spPr>
          <a:xfrm>
            <a:off x="1733550" y="6092825"/>
            <a:ext cx="2898648" cy="553998"/>
          </a:xfrm>
          <a:prstGeom prst="rect">
            <a:avLst/>
          </a:prstGeom>
          <a:noFill/>
          <a:ln w="28575">
            <a:solidFill>
              <a:srgbClr val="FF0000"/>
            </a:solidFill>
          </a:ln>
        </p:spPr>
        <p:txBody>
          <a:bodyPr wrap="square" rtlCol="0">
            <a:spAutoFit/>
          </a:bodyPr>
          <a:lstStyle/>
          <a:p>
            <a:pPr algn="l"/>
            <a:r>
              <a:rPr lang="en-US" sz="1200" b="0" i="0">
                <a:solidFill>
                  <a:srgbClr val="000000"/>
                </a:solidFill>
                <a:effectLst/>
                <a:latin typeface="Open_Sans"/>
              </a:rPr>
              <a:t>A detailed description of the feature or requirement</a:t>
            </a:r>
            <a:r>
              <a:rPr lang="en-US" b="0" i="0">
                <a:solidFill>
                  <a:srgbClr val="000000"/>
                </a:solidFill>
                <a:effectLst/>
                <a:latin typeface="Open_Sans"/>
              </a:rPr>
              <a:t>.</a:t>
            </a:r>
            <a:endParaRPr lang="en-US"/>
          </a:p>
        </p:txBody>
      </p:sp>
      <p:sp>
        <p:nvSpPr>
          <p:cNvPr id="15" name="TextBox 14">
            <a:extLst>
              <a:ext uri="{FF2B5EF4-FFF2-40B4-BE49-F238E27FC236}">
                <a16:creationId xmlns:a16="http://schemas.microsoft.com/office/drawing/2014/main" id="{EB4CE2E8-2D2F-AAA9-8331-6BEE71BD7A81}"/>
              </a:ext>
            </a:extLst>
          </p:cNvPr>
          <p:cNvSpPr txBox="1"/>
          <p:nvPr/>
        </p:nvSpPr>
        <p:spPr>
          <a:xfrm>
            <a:off x="7214616" y="6226279"/>
            <a:ext cx="4105656" cy="461665"/>
          </a:xfrm>
          <a:prstGeom prst="rect">
            <a:avLst/>
          </a:prstGeom>
          <a:noFill/>
          <a:ln w="28575">
            <a:solidFill>
              <a:srgbClr val="FF0000"/>
            </a:solidFill>
          </a:ln>
        </p:spPr>
        <p:txBody>
          <a:bodyPr wrap="square" rtlCol="0">
            <a:spAutoFit/>
          </a:bodyPr>
          <a:lstStyle/>
          <a:p>
            <a:pPr algn="l"/>
            <a:r>
              <a:rPr lang="en-US" sz="1200"/>
              <a:t>The current status of the verification effort (e.g., Not Started, In Progress, Blocked, Completed).</a:t>
            </a:r>
          </a:p>
        </p:txBody>
      </p:sp>
      <p:cxnSp>
        <p:nvCxnSpPr>
          <p:cNvPr id="17" name="Straight Arrow Connector 16">
            <a:extLst>
              <a:ext uri="{FF2B5EF4-FFF2-40B4-BE49-F238E27FC236}">
                <a16:creationId xmlns:a16="http://schemas.microsoft.com/office/drawing/2014/main" id="{462A9FAF-E0BA-7FA4-E1FC-E3811A89AC9F}"/>
              </a:ext>
            </a:extLst>
          </p:cNvPr>
          <p:cNvCxnSpPr/>
          <p:nvPr/>
        </p:nvCxnSpPr>
        <p:spPr>
          <a:xfrm>
            <a:off x="2926080" y="2795071"/>
            <a:ext cx="0" cy="334392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BAF618-C14D-3522-17E9-F4409EE9A543}"/>
              </a:ext>
            </a:extLst>
          </p:cNvPr>
          <p:cNvCxnSpPr/>
          <p:nvPr/>
        </p:nvCxnSpPr>
        <p:spPr>
          <a:xfrm flipV="1">
            <a:off x="1195387" y="1484313"/>
            <a:ext cx="0" cy="566743"/>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F3A6C-BA09-4ACA-12BF-235D85B7B062}"/>
              </a:ext>
            </a:extLst>
          </p:cNvPr>
          <p:cNvCxnSpPr>
            <a:cxnSpLocks/>
          </p:cNvCxnSpPr>
          <p:nvPr/>
        </p:nvCxnSpPr>
        <p:spPr>
          <a:xfrm flipH="1">
            <a:off x="10943468" y="2586908"/>
            <a:ext cx="52192" cy="3639371"/>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ED8D34-B65D-DD09-E5A5-832AA9D227B0}"/>
              </a:ext>
            </a:extLst>
          </p:cNvPr>
          <p:cNvSpPr txBox="1"/>
          <p:nvPr/>
        </p:nvSpPr>
        <p:spPr>
          <a:xfrm>
            <a:off x="8266176" y="970109"/>
            <a:ext cx="1514475" cy="461665"/>
          </a:xfrm>
          <a:prstGeom prst="rect">
            <a:avLst/>
          </a:prstGeom>
          <a:noFill/>
          <a:ln w="19050">
            <a:solidFill>
              <a:srgbClr val="FF0000"/>
            </a:solidFill>
          </a:ln>
        </p:spPr>
        <p:txBody>
          <a:bodyPr wrap="square" rtlCol="0">
            <a:spAutoFit/>
          </a:bodyPr>
          <a:lstStyle/>
          <a:p>
            <a:pPr algn="l"/>
            <a:r>
              <a:rPr lang="en-US" sz="1200"/>
              <a:t>The results we are expecting</a:t>
            </a:r>
          </a:p>
        </p:txBody>
      </p:sp>
      <p:cxnSp>
        <p:nvCxnSpPr>
          <p:cNvPr id="28" name="Straight Arrow Connector 27">
            <a:extLst>
              <a:ext uri="{FF2B5EF4-FFF2-40B4-BE49-F238E27FC236}">
                <a16:creationId xmlns:a16="http://schemas.microsoft.com/office/drawing/2014/main" id="{CE6D40B0-4A94-7DD0-738D-DD5F6DE4574F}"/>
              </a:ext>
            </a:extLst>
          </p:cNvPr>
          <p:cNvCxnSpPr>
            <a:endCxn id="26" idx="2"/>
          </p:cNvCxnSpPr>
          <p:nvPr/>
        </p:nvCxnSpPr>
        <p:spPr>
          <a:xfrm flipV="1">
            <a:off x="9015984" y="1431774"/>
            <a:ext cx="7430" cy="702542"/>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346F37-F8FF-A994-CC49-C1192BD83917}"/>
              </a:ext>
            </a:extLst>
          </p:cNvPr>
          <p:cNvSpPr txBox="1"/>
          <p:nvPr/>
        </p:nvSpPr>
        <p:spPr>
          <a:xfrm>
            <a:off x="5925312" y="976482"/>
            <a:ext cx="1965960" cy="461665"/>
          </a:xfrm>
          <a:prstGeom prst="rect">
            <a:avLst/>
          </a:prstGeom>
          <a:noFill/>
          <a:ln w="19050">
            <a:solidFill>
              <a:srgbClr val="FF0000"/>
            </a:solidFill>
          </a:ln>
        </p:spPr>
        <p:txBody>
          <a:bodyPr wrap="square" rtlCol="0">
            <a:spAutoFit/>
          </a:bodyPr>
          <a:lstStyle/>
          <a:p>
            <a:pPr algn="l"/>
            <a:r>
              <a:rPr lang="en-US" sz="1200"/>
              <a:t>What we did to test the requirement</a:t>
            </a:r>
          </a:p>
        </p:txBody>
      </p:sp>
      <p:cxnSp>
        <p:nvCxnSpPr>
          <p:cNvPr id="31" name="Straight Arrow Connector 30">
            <a:extLst>
              <a:ext uri="{FF2B5EF4-FFF2-40B4-BE49-F238E27FC236}">
                <a16:creationId xmlns:a16="http://schemas.microsoft.com/office/drawing/2014/main" id="{8B600284-09F2-7146-C45D-5BFC40D143AE}"/>
              </a:ext>
            </a:extLst>
          </p:cNvPr>
          <p:cNvCxnSpPr/>
          <p:nvPr/>
        </p:nvCxnSpPr>
        <p:spPr>
          <a:xfrm flipV="1">
            <a:off x="6752844" y="1431774"/>
            <a:ext cx="0" cy="619282"/>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92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E25B6B-12BA-34D5-A734-CC3427C0C078}"/>
              </a:ext>
            </a:extLst>
          </p:cNvPr>
          <p:cNvSpPr>
            <a:spLocks noGrp="1"/>
          </p:cNvSpPr>
          <p:nvPr>
            <p:ph type="title"/>
          </p:nvPr>
        </p:nvSpPr>
        <p:spPr/>
        <p:txBody>
          <a:bodyPr anchor="ctr">
            <a:normAutofit/>
          </a:bodyPr>
          <a:lstStyle/>
          <a:p>
            <a:r>
              <a:rPr lang="en-US"/>
              <a:t>Verification plan </a:t>
            </a:r>
          </a:p>
        </p:txBody>
      </p:sp>
      <p:pic>
        <p:nvPicPr>
          <p:cNvPr id="5" name="Content Placeholder 4" descr="A screenshot of a computer&#10;&#10;Description automatically generated">
            <a:extLst>
              <a:ext uri="{FF2B5EF4-FFF2-40B4-BE49-F238E27FC236}">
                <a16:creationId xmlns:a16="http://schemas.microsoft.com/office/drawing/2014/main" id="{DB3C7EA9-5395-040D-960D-743FEB090C81}"/>
              </a:ext>
            </a:extLst>
          </p:cNvPr>
          <p:cNvPicPr>
            <a:picLocks noChangeAspect="1"/>
          </p:cNvPicPr>
          <p:nvPr/>
        </p:nvPicPr>
        <p:blipFill>
          <a:blip r:embed="rId2"/>
          <a:stretch>
            <a:fillRect/>
          </a:stretch>
        </p:blipFill>
        <p:spPr>
          <a:xfrm>
            <a:off x="1340978" y="2051056"/>
            <a:ext cx="9510044" cy="4041769"/>
          </a:xfrm>
          <a:prstGeom prst="rect">
            <a:avLst/>
          </a:prstGeom>
          <a:noFill/>
        </p:spPr>
      </p:pic>
      <p:pic>
        <p:nvPicPr>
          <p:cNvPr id="7" name="Picture 6" descr="A screenshot of a computer&#10;&#10;Description automatically generated">
            <a:extLst>
              <a:ext uri="{FF2B5EF4-FFF2-40B4-BE49-F238E27FC236}">
                <a16:creationId xmlns:a16="http://schemas.microsoft.com/office/drawing/2014/main" id="{5134B879-7CA8-0637-8BDC-1EBCF9D64A02}"/>
              </a:ext>
            </a:extLst>
          </p:cNvPr>
          <p:cNvPicPr>
            <a:picLocks noChangeAspect="1"/>
          </p:cNvPicPr>
          <p:nvPr/>
        </p:nvPicPr>
        <p:blipFill>
          <a:blip r:embed="rId2"/>
          <a:stretch>
            <a:fillRect/>
          </a:stretch>
        </p:blipFill>
        <p:spPr>
          <a:xfrm>
            <a:off x="749671" y="1484313"/>
            <a:ext cx="10692658" cy="4544555"/>
          </a:xfrm>
          <a:prstGeom prst="rect">
            <a:avLst/>
          </a:prstGeom>
        </p:spPr>
      </p:pic>
      <p:sp>
        <p:nvSpPr>
          <p:cNvPr id="8" name="Oval 7">
            <a:extLst>
              <a:ext uri="{FF2B5EF4-FFF2-40B4-BE49-F238E27FC236}">
                <a16:creationId xmlns:a16="http://schemas.microsoft.com/office/drawing/2014/main" id="{E78FC4CB-B98A-DE23-556E-B9B20F423D18}"/>
              </a:ext>
            </a:extLst>
          </p:cNvPr>
          <p:cNvSpPr/>
          <p:nvPr/>
        </p:nvSpPr>
        <p:spPr>
          <a:xfrm>
            <a:off x="657225" y="2051056"/>
            <a:ext cx="1076325"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9" name="Oval 8">
            <a:extLst>
              <a:ext uri="{FF2B5EF4-FFF2-40B4-BE49-F238E27FC236}">
                <a16:creationId xmlns:a16="http://schemas.microsoft.com/office/drawing/2014/main" id="{FA289F4B-BAC8-73B1-4C2C-6FE947A14984}"/>
              </a:ext>
            </a:extLst>
          </p:cNvPr>
          <p:cNvSpPr/>
          <p:nvPr/>
        </p:nvSpPr>
        <p:spPr>
          <a:xfrm>
            <a:off x="2112264" y="2051056"/>
            <a:ext cx="1627632" cy="7315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Oval 9">
            <a:extLst>
              <a:ext uri="{FF2B5EF4-FFF2-40B4-BE49-F238E27FC236}">
                <a16:creationId xmlns:a16="http://schemas.microsoft.com/office/drawing/2014/main" id="{F6853918-2C26-1F40-413B-075A836E4FA9}"/>
              </a:ext>
            </a:extLst>
          </p:cNvPr>
          <p:cNvSpPr/>
          <p:nvPr/>
        </p:nvSpPr>
        <p:spPr>
          <a:xfrm>
            <a:off x="5907024" y="2075739"/>
            <a:ext cx="1691640"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Oval 10">
            <a:extLst>
              <a:ext uri="{FF2B5EF4-FFF2-40B4-BE49-F238E27FC236}">
                <a16:creationId xmlns:a16="http://schemas.microsoft.com/office/drawing/2014/main" id="{F82E0EA6-86A0-1086-B2F4-F0C0BAADA99C}"/>
              </a:ext>
            </a:extLst>
          </p:cNvPr>
          <p:cNvSpPr/>
          <p:nvPr/>
        </p:nvSpPr>
        <p:spPr>
          <a:xfrm>
            <a:off x="8266176" y="2161231"/>
            <a:ext cx="1499616" cy="5111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Oval 11">
            <a:extLst>
              <a:ext uri="{FF2B5EF4-FFF2-40B4-BE49-F238E27FC236}">
                <a16:creationId xmlns:a16="http://schemas.microsoft.com/office/drawing/2014/main" id="{47A4B087-52E9-2C18-328B-C302481AAA90}"/>
              </a:ext>
            </a:extLst>
          </p:cNvPr>
          <p:cNvSpPr/>
          <p:nvPr/>
        </p:nvSpPr>
        <p:spPr>
          <a:xfrm>
            <a:off x="10671048" y="2161231"/>
            <a:ext cx="649224" cy="40099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3" name="TextBox 12">
            <a:extLst>
              <a:ext uri="{FF2B5EF4-FFF2-40B4-BE49-F238E27FC236}">
                <a16:creationId xmlns:a16="http://schemas.microsoft.com/office/drawing/2014/main" id="{BFA6B43F-15D9-F5E6-5154-279F306FEF41}"/>
              </a:ext>
            </a:extLst>
          </p:cNvPr>
          <p:cNvSpPr txBox="1"/>
          <p:nvPr/>
        </p:nvSpPr>
        <p:spPr>
          <a:xfrm>
            <a:off x="128016" y="1088136"/>
            <a:ext cx="3822192" cy="430887"/>
          </a:xfrm>
          <a:prstGeom prst="rect">
            <a:avLst/>
          </a:prstGeom>
          <a:noFill/>
          <a:ln w="19050">
            <a:solidFill>
              <a:srgbClr val="FF0000"/>
            </a:solidFill>
          </a:ln>
        </p:spPr>
        <p:txBody>
          <a:bodyPr wrap="square" rtlCol="0">
            <a:spAutoFit/>
          </a:bodyPr>
          <a:lstStyle/>
          <a:p>
            <a:pPr algn="l"/>
            <a:r>
              <a:rPr lang="en-US" sz="1100"/>
              <a:t>A unique identifier for each requirement that needs to be verified</a:t>
            </a:r>
          </a:p>
        </p:txBody>
      </p:sp>
      <p:sp>
        <p:nvSpPr>
          <p:cNvPr id="14" name="TextBox 13">
            <a:extLst>
              <a:ext uri="{FF2B5EF4-FFF2-40B4-BE49-F238E27FC236}">
                <a16:creationId xmlns:a16="http://schemas.microsoft.com/office/drawing/2014/main" id="{9B6BC4A8-5522-D5AF-F43C-AF765A3A58D4}"/>
              </a:ext>
            </a:extLst>
          </p:cNvPr>
          <p:cNvSpPr txBox="1"/>
          <p:nvPr/>
        </p:nvSpPr>
        <p:spPr>
          <a:xfrm>
            <a:off x="1733550" y="6092825"/>
            <a:ext cx="2898648" cy="553998"/>
          </a:xfrm>
          <a:prstGeom prst="rect">
            <a:avLst/>
          </a:prstGeom>
          <a:noFill/>
          <a:ln w="28575">
            <a:solidFill>
              <a:srgbClr val="FF0000"/>
            </a:solidFill>
          </a:ln>
        </p:spPr>
        <p:txBody>
          <a:bodyPr wrap="square" rtlCol="0">
            <a:spAutoFit/>
          </a:bodyPr>
          <a:lstStyle/>
          <a:p>
            <a:pPr algn="l"/>
            <a:r>
              <a:rPr lang="en-US" sz="1200" b="0" i="0">
                <a:solidFill>
                  <a:srgbClr val="000000"/>
                </a:solidFill>
                <a:effectLst/>
                <a:latin typeface="Open_Sans"/>
              </a:rPr>
              <a:t>A detailed description of the feature or requirement</a:t>
            </a:r>
            <a:r>
              <a:rPr lang="en-US" b="0" i="0">
                <a:solidFill>
                  <a:srgbClr val="000000"/>
                </a:solidFill>
                <a:effectLst/>
                <a:latin typeface="Open_Sans"/>
              </a:rPr>
              <a:t>.</a:t>
            </a:r>
            <a:endParaRPr lang="en-US"/>
          </a:p>
        </p:txBody>
      </p:sp>
      <p:sp>
        <p:nvSpPr>
          <p:cNvPr id="15" name="TextBox 14">
            <a:extLst>
              <a:ext uri="{FF2B5EF4-FFF2-40B4-BE49-F238E27FC236}">
                <a16:creationId xmlns:a16="http://schemas.microsoft.com/office/drawing/2014/main" id="{EB4CE2E8-2D2F-AAA9-8331-6BEE71BD7A81}"/>
              </a:ext>
            </a:extLst>
          </p:cNvPr>
          <p:cNvSpPr txBox="1"/>
          <p:nvPr/>
        </p:nvSpPr>
        <p:spPr>
          <a:xfrm>
            <a:off x="7214616" y="6226279"/>
            <a:ext cx="4105656" cy="461665"/>
          </a:xfrm>
          <a:prstGeom prst="rect">
            <a:avLst/>
          </a:prstGeom>
          <a:noFill/>
          <a:ln w="28575">
            <a:solidFill>
              <a:srgbClr val="FF0000"/>
            </a:solidFill>
          </a:ln>
        </p:spPr>
        <p:txBody>
          <a:bodyPr wrap="square" rtlCol="0">
            <a:spAutoFit/>
          </a:bodyPr>
          <a:lstStyle/>
          <a:p>
            <a:pPr algn="l"/>
            <a:r>
              <a:rPr lang="en-US" sz="1200"/>
              <a:t>The current status of the verification effort (e.g., Not Started, In Progress, Blocked, Completed).</a:t>
            </a:r>
          </a:p>
        </p:txBody>
      </p:sp>
      <p:cxnSp>
        <p:nvCxnSpPr>
          <p:cNvPr id="17" name="Straight Arrow Connector 16">
            <a:extLst>
              <a:ext uri="{FF2B5EF4-FFF2-40B4-BE49-F238E27FC236}">
                <a16:creationId xmlns:a16="http://schemas.microsoft.com/office/drawing/2014/main" id="{462A9FAF-E0BA-7FA4-E1FC-E3811A89AC9F}"/>
              </a:ext>
            </a:extLst>
          </p:cNvPr>
          <p:cNvCxnSpPr/>
          <p:nvPr/>
        </p:nvCxnSpPr>
        <p:spPr>
          <a:xfrm>
            <a:off x="2926080" y="2795071"/>
            <a:ext cx="0" cy="334392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BAF618-C14D-3522-17E9-F4409EE9A543}"/>
              </a:ext>
            </a:extLst>
          </p:cNvPr>
          <p:cNvCxnSpPr/>
          <p:nvPr/>
        </p:nvCxnSpPr>
        <p:spPr>
          <a:xfrm flipV="1">
            <a:off x="1195387" y="1484313"/>
            <a:ext cx="0" cy="566743"/>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F3A6C-BA09-4ACA-12BF-235D85B7B062}"/>
              </a:ext>
            </a:extLst>
          </p:cNvPr>
          <p:cNvCxnSpPr>
            <a:cxnSpLocks/>
          </p:cNvCxnSpPr>
          <p:nvPr/>
        </p:nvCxnSpPr>
        <p:spPr>
          <a:xfrm flipH="1">
            <a:off x="10943468" y="2586908"/>
            <a:ext cx="52192" cy="3639371"/>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ED8D34-B65D-DD09-E5A5-832AA9D227B0}"/>
              </a:ext>
            </a:extLst>
          </p:cNvPr>
          <p:cNvSpPr txBox="1"/>
          <p:nvPr/>
        </p:nvSpPr>
        <p:spPr>
          <a:xfrm>
            <a:off x="8266176" y="970109"/>
            <a:ext cx="1514475" cy="461665"/>
          </a:xfrm>
          <a:prstGeom prst="rect">
            <a:avLst/>
          </a:prstGeom>
          <a:noFill/>
          <a:ln w="19050">
            <a:solidFill>
              <a:srgbClr val="FF0000"/>
            </a:solidFill>
          </a:ln>
        </p:spPr>
        <p:txBody>
          <a:bodyPr wrap="square" rtlCol="0">
            <a:spAutoFit/>
          </a:bodyPr>
          <a:lstStyle/>
          <a:p>
            <a:pPr algn="l"/>
            <a:r>
              <a:rPr lang="en-US" sz="1200"/>
              <a:t>The results we are expecting</a:t>
            </a:r>
          </a:p>
        </p:txBody>
      </p:sp>
      <p:cxnSp>
        <p:nvCxnSpPr>
          <p:cNvPr id="28" name="Straight Arrow Connector 27">
            <a:extLst>
              <a:ext uri="{FF2B5EF4-FFF2-40B4-BE49-F238E27FC236}">
                <a16:creationId xmlns:a16="http://schemas.microsoft.com/office/drawing/2014/main" id="{CE6D40B0-4A94-7DD0-738D-DD5F6DE4574F}"/>
              </a:ext>
            </a:extLst>
          </p:cNvPr>
          <p:cNvCxnSpPr>
            <a:endCxn id="26" idx="2"/>
          </p:cNvCxnSpPr>
          <p:nvPr/>
        </p:nvCxnSpPr>
        <p:spPr>
          <a:xfrm flipV="1">
            <a:off x="9015984" y="1431774"/>
            <a:ext cx="7430" cy="702542"/>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346F37-F8FF-A994-CC49-C1192BD83917}"/>
              </a:ext>
            </a:extLst>
          </p:cNvPr>
          <p:cNvSpPr txBox="1"/>
          <p:nvPr/>
        </p:nvSpPr>
        <p:spPr>
          <a:xfrm>
            <a:off x="5925312" y="976482"/>
            <a:ext cx="1965960" cy="461665"/>
          </a:xfrm>
          <a:prstGeom prst="rect">
            <a:avLst/>
          </a:prstGeom>
          <a:noFill/>
          <a:ln w="19050">
            <a:solidFill>
              <a:srgbClr val="FF0000"/>
            </a:solidFill>
          </a:ln>
        </p:spPr>
        <p:txBody>
          <a:bodyPr wrap="square" rtlCol="0">
            <a:spAutoFit/>
          </a:bodyPr>
          <a:lstStyle/>
          <a:p>
            <a:pPr algn="l"/>
            <a:r>
              <a:rPr lang="en-US" sz="1200"/>
              <a:t>What we did to test the requirement</a:t>
            </a:r>
          </a:p>
        </p:txBody>
      </p:sp>
      <p:cxnSp>
        <p:nvCxnSpPr>
          <p:cNvPr id="31" name="Straight Arrow Connector 30">
            <a:extLst>
              <a:ext uri="{FF2B5EF4-FFF2-40B4-BE49-F238E27FC236}">
                <a16:creationId xmlns:a16="http://schemas.microsoft.com/office/drawing/2014/main" id="{8B600284-09F2-7146-C45D-5BFC40D143AE}"/>
              </a:ext>
            </a:extLst>
          </p:cNvPr>
          <p:cNvCxnSpPr/>
          <p:nvPr/>
        </p:nvCxnSpPr>
        <p:spPr>
          <a:xfrm flipV="1">
            <a:off x="6752844" y="1431774"/>
            <a:ext cx="0" cy="619282"/>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8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0ECCB6-D8C6-C915-5272-0A305C6A189A}"/>
              </a:ext>
            </a:extLst>
          </p:cNvPr>
          <p:cNvSpPr>
            <a:spLocks noGrp="1"/>
          </p:cNvSpPr>
          <p:nvPr>
            <p:ph type="ctrTitle"/>
          </p:nvPr>
        </p:nvSpPr>
        <p:spPr/>
        <p:txBody>
          <a:bodyPr anchor="ctr">
            <a:normAutofit/>
          </a:bodyPr>
          <a:lstStyle/>
          <a:p>
            <a:r>
              <a:rPr lang="en-US"/>
              <a:t>Section 4</a:t>
            </a:r>
          </a:p>
        </p:txBody>
      </p:sp>
      <p:sp>
        <p:nvSpPr>
          <p:cNvPr id="2" name="Content Placeholder 1">
            <a:extLst>
              <a:ext uri="{FF2B5EF4-FFF2-40B4-BE49-F238E27FC236}">
                <a16:creationId xmlns:a16="http://schemas.microsoft.com/office/drawing/2014/main" id="{31670070-6028-4E87-0B1D-0C0868D688CD}"/>
              </a:ext>
            </a:extLst>
          </p:cNvPr>
          <p:cNvSpPr>
            <a:spLocks noGrp="1"/>
          </p:cNvSpPr>
          <p:nvPr>
            <p:ph type="subTitle" idx="1"/>
          </p:nvPr>
        </p:nvSpPr>
        <p:spPr>
          <a:xfrm>
            <a:off x="1079501" y="3262460"/>
            <a:ext cx="7807324" cy="1077764"/>
          </a:xfrm>
        </p:spPr>
        <p:txBody>
          <a:bodyPr>
            <a:normAutofit fontScale="92500" lnSpcReduction="10000"/>
          </a:bodyPr>
          <a:lstStyle/>
          <a:p>
            <a:pPr>
              <a:lnSpc>
                <a:spcPct val="90000"/>
              </a:lnSpc>
            </a:pPr>
            <a:endParaRPr lang="en-US" sz="1100"/>
          </a:p>
          <a:p>
            <a:pPr>
              <a:lnSpc>
                <a:spcPct val="90000"/>
              </a:lnSpc>
            </a:pPr>
            <a:endParaRPr lang="en-US" sz="1100"/>
          </a:p>
          <a:p>
            <a:pPr>
              <a:lnSpc>
                <a:spcPct val="90000"/>
              </a:lnSpc>
            </a:pPr>
            <a:endParaRPr lang="en-US" sz="1100"/>
          </a:p>
          <a:p>
            <a:pPr>
              <a:lnSpc>
                <a:spcPct val="90000"/>
              </a:lnSpc>
            </a:pPr>
            <a:r>
              <a:rPr lang="en-US"/>
              <a:t>Traceability</a:t>
            </a:r>
          </a:p>
        </p:txBody>
      </p:sp>
    </p:spTree>
    <p:extLst>
      <p:ext uri="{BB962C8B-B14F-4D97-AF65-F5344CB8AC3E}">
        <p14:creationId xmlns:p14="http://schemas.microsoft.com/office/powerpoint/2010/main" val="133143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E7EA80-BA5D-42D9-5926-CF1881BEABD6}"/>
              </a:ext>
            </a:extLst>
          </p:cNvPr>
          <p:cNvPicPr>
            <a:picLocks noGrp="1" noChangeAspect="1"/>
          </p:cNvPicPr>
          <p:nvPr>
            <p:ph idx="1"/>
          </p:nvPr>
        </p:nvPicPr>
        <p:blipFill>
          <a:blip r:embed="rId2"/>
          <a:stretch>
            <a:fillRect/>
          </a:stretch>
        </p:blipFill>
        <p:spPr>
          <a:xfrm>
            <a:off x="677863" y="2456815"/>
            <a:ext cx="8596312" cy="3288983"/>
          </a:xfrm>
        </p:spPr>
      </p:pic>
      <p:sp>
        <p:nvSpPr>
          <p:cNvPr id="3" name="Title 2">
            <a:extLst>
              <a:ext uri="{FF2B5EF4-FFF2-40B4-BE49-F238E27FC236}">
                <a16:creationId xmlns:a16="http://schemas.microsoft.com/office/drawing/2014/main" id="{74193149-E792-40D9-434F-6ABA657A6235}"/>
              </a:ext>
            </a:extLst>
          </p:cNvPr>
          <p:cNvSpPr>
            <a:spLocks noGrp="1"/>
          </p:cNvSpPr>
          <p:nvPr>
            <p:ph type="title"/>
          </p:nvPr>
        </p:nvSpPr>
        <p:spPr/>
        <p:txBody>
          <a:bodyPr anchor="ctr">
            <a:normAutofit/>
          </a:bodyPr>
          <a:lstStyle/>
          <a:p>
            <a:r>
              <a:rPr lang="en-US"/>
              <a:t>Traceability</a:t>
            </a:r>
          </a:p>
        </p:txBody>
      </p:sp>
    </p:spTree>
    <p:extLst>
      <p:ext uri="{BB962C8B-B14F-4D97-AF65-F5344CB8AC3E}">
        <p14:creationId xmlns:p14="http://schemas.microsoft.com/office/powerpoint/2010/main" val="55309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693FC2B-EF58-4D38-3DA4-968C07E4674B}"/>
              </a:ext>
            </a:extLst>
          </p:cNvPr>
          <p:cNvPicPr>
            <a:picLocks noGrp="1" noChangeAspect="1"/>
          </p:cNvPicPr>
          <p:nvPr>
            <p:ph idx="1"/>
          </p:nvPr>
        </p:nvPicPr>
        <p:blipFill>
          <a:blip r:embed="rId2"/>
          <a:stretch>
            <a:fillRect/>
          </a:stretch>
        </p:blipFill>
        <p:spPr>
          <a:xfrm>
            <a:off x="467261" y="292225"/>
            <a:ext cx="4543768" cy="1304925"/>
          </a:xfrm>
        </p:spPr>
      </p:pic>
      <p:sp>
        <p:nvSpPr>
          <p:cNvPr id="3" name="Title 2">
            <a:extLst>
              <a:ext uri="{FF2B5EF4-FFF2-40B4-BE49-F238E27FC236}">
                <a16:creationId xmlns:a16="http://schemas.microsoft.com/office/drawing/2014/main" id="{5C1BAB59-1A51-B421-9FC0-6EAC049F67BC}"/>
              </a:ext>
            </a:extLst>
          </p:cNvPr>
          <p:cNvSpPr>
            <a:spLocks noGrp="1"/>
          </p:cNvSpPr>
          <p:nvPr>
            <p:ph type="title"/>
          </p:nvPr>
        </p:nvSpPr>
        <p:spPr/>
        <p:txBody>
          <a:bodyPr/>
          <a:lstStyle/>
          <a:p>
            <a:r>
              <a:rPr lang="en-US"/>
              <a:t>Traceability V curve verification </a:t>
            </a:r>
          </a:p>
        </p:txBody>
      </p:sp>
      <p:sp>
        <p:nvSpPr>
          <p:cNvPr id="7" name="TextBox 6">
            <a:extLst>
              <a:ext uri="{FF2B5EF4-FFF2-40B4-BE49-F238E27FC236}">
                <a16:creationId xmlns:a16="http://schemas.microsoft.com/office/drawing/2014/main" id="{5D0E7E3B-F3FC-674B-6AFB-149AE4F7E2DE}"/>
              </a:ext>
            </a:extLst>
          </p:cNvPr>
          <p:cNvSpPr txBox="1"/>
          <p:nvPr/>
        </p:nvSpPr>
        <p:spPr>
          <a:xfrm>
            <a:off x="1273860" y="2764746"/>
            <a:ext cx="2375013" cy="230832"/>
          </a:xfrm>
          <a:prstGeom prst="rect">
            <a:avLst/>
          </a:prstGeom>
          <a:noFill/>
          <a:ln w="28575">
            <a:solidFill>
              <a:srgbClr val="FF0000"/>
            </a:solidFill>
          </a:ln>
        </p:spPr>
        <p:txBody>
          <a:bodyPr wrap="square" rtlCol="0">
            <a:spAutoFit/>
          </a:bodyPr>
          <a:lstStyle/>
          <a:p>
            <a:pPr algn="l"/>
            <a:r>
              <a:rPr lang="en-US" sz="900" b="1"/>
              <a:t>MRD/STAKEHOLDER REQUIREMENTS </a:t>
            </a:r>
          </a:p>
        </p:txBody>
      </p:sp>
      <p:sp>
        <p:nvSpPr>
          <p:cNvPr id="9" name="Arrow: Right 8">
            <a:extLst>
              <a:ext uri="{FF2B5EF4-FFF2-40B4-BE49-F238E27FC236}">
                <a16:creationId xmlns:a16="http://schemas.microsoft.com/office/drawing/2014/main" id="{03BD0860-AB0C-50F7-177B-E7E789443F67}"/>
              </a:ext>
            </a:extLst>
          </p:cNvPr>
          <p:cNvSpPr/>
          <p:nvPr/>
        </p:nvSpPr>
        <p:spPr>
          <a:xfrm rot="4125606" flipV="1">
            <a:off x="2192718" y="3278840"/>
            <a:ext cx="556248" cy="78012"/>
          </a:xfrm>
          <a:prstGeom prst="rightArrow">
            <a:avLst>
              <a:gd name="adj1" fmla="val 9897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pic>
        <p:nvPicPr>
          <p:cNvPr id="11" name="Picture 10">
            <a:extLst>
              <a:ext uri="{FF2B5EF4-FFF2-40B4-BE49-F238E27FC236}">
                <a16:creationId xmlns:a16="http://schemas.microsoft.com/office/drawing/2014/main" id="{49FC038D-A593-6D10-AED7-B4E3E4B5F5DF}"/>
              </a:ext>
            </a:extLst>
          </p:cNvPr>
          <p:cNvPicPr>
            <a:picLocks noChangeAspect="1"/>
          </p:cNvPicPr>
          <p:nvPr/>
        </p:nvPicPr>
        <p:blipFill>
          <a:blip r:embed="rId3"/>
          <a:stretch>
            <a:fillRect/>
          </a:stretch>
        </p:blipFill>
        <p:spPr>
          <a:xfrm>
            <a:off x="112464" y="3568956"/>
            <a:ext cx="5400172" cy="833211"/>
          </a:xfrm>
          <a:prstGeom prst="rect">
            <a:avLst/>
          </a:prstGeom>
        </p:spPr>
      </p:pic>
      <p:sp>
        <p:nvSpPr>
          <p:cNvPr id="12" name="TextBox 11">
            <a:extLst>
              <a:ext uri="{FF2B5EF4-FFF2-40B4-BE49-F238E27FC236}">
                <a16:creationId xmlns:a16="http://schemas.microsoft.com/office/drawing/2014/main" id="{FBCDAC3E-E510-FAD9-F835-3A5A41AFFE36}"/>
              </a:ext>
            </a:extLst>
          </p:cNvPr>
          <p:cNvSpPr txBox="1"/>
          <p:nvPr/>
        </p:nvSpPr>
        <p:spPr>
          <a:xfrm>
            <a:off x="1379055" y="6385152"/>
            <a:ext cx="2375013" cy="230832"/>
          </a:xfrm>
          <a:prstGeom prst="rect">
            <a:avLst/>
          </a:prstGeom>
          <a:noFill/>
          <a:ln w="28575">
            <a:solidFill>
              <a:srgbClr val="FF0000"/>
            </a:solidFill>
          </a:ln>
        </p:spPr>
        <p:txBody>
          <a:bodyPr wrap="square" rtlCol="0">
            <a:spAutoFit/>
          </a:bodyPr>
          <a:lstStyle/>
          <a:p>
            <a:pPr algn="ctr"/>
            <a:r>
              <a:rPr lang="en-US" sz="900" b="1"/>
              <a:t>SYSTEM REQUIREMENTS </a:t>
            </a:r>
          </a:p>
        </p:txBody>
      </p:sp>
      <p:pic>
        <p:nvPicPr>
          <p:cNvPr id="14" name="Picture 13">
            <a:extLst>
              <a:ext uri="{FF2B5EF4-FFF2-40B4-BE49-F238E27FC236}">
                <a16:creationId xmlns:a16="http://schemas.microsoft.com/office/drawing/2014/main" id="{8CFBAE07-1E94-C546-6ECD-9D805301BEEF}"/>
              </a:ext>
            </a:extLst>
          </p:cNvPr>
          <p:cNvPicPr>
            <a:picLocks noChangeAspect="1"/>
          </p:cNvPicPr>
          <p:nvPr/>
        </p:nvPicPr>
        <p:blipFill>
          <a:blip r:embed="rId4"/>
          <a:stretch>
            <a:fillRect/>
          </a:stretch>
        </p:blipFill>
        <p:spPr>
          <a:xfrm>
            <a:off x="6104616" y="3605865"/>
            <a:ext cx="4919966" cy="982290"/>
          </a:xfrm>
          <a:prstGeom prst="rect">
            <a:avLst/>
          </a:prstGeom>
        </p:spPr>
      </p:pic>
      <p:sp>
        <p:nvSpPr>
          <p:cNvPr id="17" name="TextBox 16">
            <a:extLst>
              <a:ext uri="{FF2B5EF4-FFF2-40B4-BE49-F238E27FC236}">
                <a16:creationId xmlns:a16="http://schemas.microsoft.com/office/drawing/2014/main" id="{BF9D59BA-3DBF-96A8-2B86-3DD20B0F7333}"/>
              </a:ext>
            </a:extLst>
          </p:cNvPr>
          <p:cNvSpPr txBox="1"/>
          <p:nvPr/>
        </p:nvSpPr>
        <p:spPr>
          <a:xfrm>
            <a:off x="7584703" y="4864859"/>
            <a:ext cx="2375013" cy="230832"/>
          </a:xfrm>
          <a:prstGeom prst="rect">
            <a:avLst/>
          </a:prstGeom>
          <a:noFill/>
          <a:ln w="28575">
            <a:solidFill>
              <a:srgbClr val="FF0000"/>
            </a:solidFill>
          </a:ln>
        </p:spPr>
        <p:txBody>
          <a:bodyPr wrap="square" rtlCol="0">
            <a:spAutoFit/>
          </a:bodyPr>
          <a:lstStyle/>
          <a:p>
            <a:pPr algn="ctr"/>
            <a:r>
              <a:rPr lang="en-US" sz="900" b="1"/>
              <a:t>VERIFICATION </a:t>
            </a:r>
          </a:p>
        </p:txBody>
      </p:sp>
      <p:sp>
        <p:nvSpPr>
          <p:cNvPr id="18" name="Arrow: Right 17">
            <a:extLst>
              <a:ext uri="{FF2B5EF4-FFF2-40B4-BE49-F238E27FC236}">
                <a16:creationId xmlns:a16="http://schemas.microsoft.com/office/drawing/2014/main" id="{07B616AD-6CD7-98A7-59B5-F69AFA7AAEAB}"/>
              </a:ext>
            </a:extLst>
          </p:cNvPr>
          <p:cNvSpPr/>
          <p:nvPr/>
        </p:nvSpPr>
        <p:spPr>
          <a:xfrm>
            <a:off x="4252766" y="6331710"/>
            <a:ext cx="2601188" cy="2462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1" name="TextBox 20">
            <a:extLst>
              <a:ext uri="{FF2B5EF4-FFF2-40B4-BE49-F238E27FC236}">
                <a16:creationId xmlns:a16="http://schemas.microsoft.com/office/drawing/2014/main" id="{CF25C2A0-7182-14FB-F3AB-A1A8689C9182}"/>
              </a:ext>
            </a:extLst>
          </p:cNvPr>
          <p:cNvSpPr txBox="1"/>
          <p:nvPr/>
        </p:nvSpPr>
        <p:spPr>
          <a:xfrm>
            <a:off x="7336627" y="6372539"/>
            <a:ext cx="2375013" cy="230832"/>
          </a:xfrm>
          <a:prstGeom prst="rect">
            <a:avLst/>
          </a:prstGeom>
          <a:noFill/>
          <a:ln w="28575">
            <a:solidFill>
              <a:srgbClr val="FF0000"/>
            </a:solidFill>
          </a:ln>
        </p:spPr>
        <p:txBody>
          <a:bodyPr wrap="square" rtlCol="0">
            <a:spAutoFit/>
          </a:bodyPr>
          <a:lstStyle/>
          <a:p>
            <a:pPr algn="ctr"/>
            <a:r>
              <a:rPr lang="en-US" sz="900" b="1"/>
              <a:t>DESIGN REQUIREMENTS </a:t>
            </a:r>
          </a:p>
        </p:txBody>
      </p:sp>
      <p:sp>
        <p:nvSpPr>
          <p:cNvPr id="22" name="Arrow: Right 21">
            <a:extLst>
              <a:ext uri="{FF2B5EF4-FFF2-40B4-BE49-F238E27FC236}">
                <a16:creationId xmlns:a16="http://schemas.microsoft.com/office/drawing/2014/main" id="{37ADC03C-BF8D-D9BD-2DC8-EBAD2B1060F5}"/>
              </a:ext>
            </a:extLst>
          </p:cNvPr>
          <p:cNvSpPr/>
          <p:nvPr/>
        </p:nvSpPr>
        <p:spPr>
          <a:xfrm rot="16200000">
            <a:off x="8164004" y="5707047"/>
            <a:ext cx="990695" cy="22571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 name="TextBox 3">
            <a:extLst>
              <a:ext uri="{FF2B5EF4-FFF2-40B4-BE49-F238E27FC236}">
                <a16:creationId xmlns:a16="http://schemas.microsoft.com/office/drawing/2014/main" id="{CB06AA45-1093-589A-9F10-9321F18912A0}"/>
              </a:ext>
            </a:extLst>
          </p:cNvPr>
          <p:cNvSpPr txBox="1"/>
          <p:nvPr/>
        </p:nvSpPr>
        <p:spPr>
          <a:xfrm>
            <a:off x="6756841" y="6620316"/>
            <a:ext cx="5729161" cy="246221"/>
          </a:xfrm>
          <a:prstGeom prst="rect">
            <a:avLst/>
          </a:prstGeom>
          <a:noFill/>
        </p:spPr>
        <p:txBody>
          <a:bodyPr wrap="square" rtlCol="0">
            <a:spAutoFit/>
          </a:bodyPr>
          <a:lstStyle/>
          <a:p>
            <a:pPr lvl="1">
              <a:buFont typeface="Arial" panose="020B0604020202020204" pitchFamily="34" charset="0"/>
              <a:buChar char="•"/>
            </a:pPr>
            <a:r>
              <a:rPr lang="en-US" sz="1000" b="1">
                <a:solidFill>
                  <a:srgbClr val="000000"/>
                </a:solidFill>
                <a:latin typeface="Open_Sans"/>
              </a:rPr>
              <a:t>Bottom of the v is implementation ,the design </a:t>
            </a:r>
            <a:endParaRPr lang="en-US" sz="1000" b="1" i="0">
              <a:solidFill>
                <a:srgbClr val="000000"/>
              </a:solidFill>
              <a:effectLst/>
              <a:latin typeface="Open_Sans"/>
            </a:endParaRPr>
          </a:p>
        </p:txBody>
      </p:sp>
      <p:pic>
        <p:nvPicPr>
          <p:cNvPr id="15" name="Picture 14">
            <a:extLst>
              <a:ext uri="{FF2B5EF4-FFF2-40B4-BE49-F238E27FC236}">
                <a16:creationId xmlns:a16="http://schemas.microsoft.com/office/drawing/2014/main" id="{3BBB1CF9-60D5-AF4B-C984-207250FB2D01}"/>
              </a:ext>
            </a:extLst>
          </p:cNvPr>
          <p:cNvPicPr>
            <a:picLocks noChangeAspect="1"/>
          </p:cNvPicPr>
          <p:nvPr/>
        </p:nvPicPr>
        <p:blipFill>
          <a:blip r:embed="rId5"/>
          <a:stretch>
            <a:fillRect/>
          </a:stretch>
        </p:blipFill>
        <p:spPr>
          <a:xfrm>
            <a:off x="452952" y="1686618"/>
            <a:ext cx="4572386" cy="964560"/>
          </a:xfrm>
          <a:prstGeom prst="rect">
            <a:avLst/>
          </a:prstGeom>
        </p:spPr>
      </p:pic>
      <p:pic>
        <p:nvPicPr>
          <p:cNvPr id="19" name="Picture 18">
            <a:extLst>
              <a:ext uri="{FF2B5EF4-FFF2-40B4-BE49-F238E27FC236}">
                <a16:creationId xmlns:a16="http://schemas.microsoft.com/office/drawing/2014/main" id="{0526AA7B-F92D-C9B5-FA51-B422D0490B70}"/>
              </a:ext>
            </a:extLst>
          </p:cNvPr>
          <p:cNvPicPr>
            <a:picLocks noChangeAspect="1"/>
          </p:cNvPicPr>
          <p:nvPr/>
        </p:nvPicPr>
        <p:blipFill>
          <a:blip r:embed="rId6"/>
          <a:stretch>
            <a:fillRect/>
          </a:stretch>
        </p:blipFill>
        <p:spPr>
          <a:xfrm>
            <a:off x="354560" y="4372612"/>
            <a:ext cx="5179250" cy="1804645"/>
          </a:xfrm>
          <a:prstGeom prst="rect">
            <a:avLst/>
          </a:prstGeom>
        </p:spPr>
      </p:pic>
      <p:pic>
        <p:nvPicPr>
          <p:cNvPr id="20" name="Picture 19">
            <a:extLst>
              <a:ext uri="{FF2B5EF4-FFF2-40B4-BE49-F238E27FC236}">
                <a16:creationId xmlns:a16="http://schemas.microsoft.com/office/drawing/2014/main" id="{21DA59FB-14D8-56E5-99FB-A8B925147500}"/>
              </a:ext>
            </a:extLst>
          </p:cNvPr>
          <p:cNvPicPr>
            <a:picLocks noChangeAspect="1"/>
          </p:cNvPicPr>
          <p:nvPr/>
        </p:nvPicPr>
        <p:blipFill>
          <a:blip r:embed="rId7"/>
          <a:stretch>
            <a:fillRect/>
          </a:stretch>
        </p:blipFill>
        <p:spPr>
          <a:xfrm>
            <a:off x="5640149" y="865444"/>
            <a:ext cx="6084590" cy="2563556"/>
          </a:xfrm>
          <a:prstGeom prst="rect">
            <a:avLst/>
          </a:prstGeom>
        </p:spPr>
      </p:pic>
      <p:sp>
        <p:nvSpPr>
          <p:cNvPr id="23" name="Arrow: Right 22">
            <a:extLst>
              <a:ext uri="{FF2B5EF4-FFF2-40B4-BE49-F238E27FC236}">
                <a16:creationId xmlns:a16="http://schemas.microsoft.com/office/drawing/2014/main" id="{4AD6D966-4167-2EB1-46D2-E92E3EB8E6E6}"/>
              </a:ext>
            </a:extLst>
          </p:cNvPr>
          <p:cNvSpPr/>
          <p:nvPr/>
        </p:nvSpPr>
        <p:spPr>
          <a:xfrm>
            <a:off x="5094641" y="1304924"/>
            <a:ext cx="461896" cy="1650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4" name="Arrow: Right 23">
            <a:extLst>
              <a:ext uri="{FF2B5EF4-FFF2-40B4-BE49-F238E27FC236}">
                <a16:creationId xmlns:a16="http://schemas.microsoft.com/office/drawing/2014/main" id="{A5B94F43-EF67-C30C-76C0-5141F202DACA}"/>
              </a:ext>
            </a:extLst>
          </p:cNvPr>
          <p:cNvSpPr/>
          <p:nvPr/>
        </p:nvSpPr>
        <p:spPr>
          <a:xfrm rot="2047821">
            <a:off x="4391484" y="3275694"/>
            <a:ext cx="1795661" cy="1540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Tree>
    <p:extLst>
      <p:ext uri="{BB962C8B-B14F-4D97-AF65-F5344CB8AC3E}">
        <p14:creationId xmlns:p14="http://schemas.microsoft.com/office/powerpoint/2010/main" val="3629201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26EB-0CE0-9DDF-A876-8FBE9EC54897}"/>
              </a:ext>
            </a:extLst>
          </p:cNvPr>
          <p:cNvSpPr>
            <a:spLocks noGrp="1"/>
          </p:cNvSpPr>
          <p:nvPr>
            <p:ph type="ctrTitle"/>
          </p:nvPr>
        </p:nvSpPr>
        <p:spPr/>
        <p:txBody>
          <a:bodyPr/>
          <a:lstStyle/>
          <a:p>
            <a:r>
              <a:rPr lang="en-US"/>
              <a:t>CAN JAMA BE THE SOLUTION?</a:t>
            </a:r>
          </a:p>
        </p:txBody>
      </p:sp>
      <p:sp>
        <p:nvSpPr>
          <p:cNvPr id="3" name="Subtitle 2">
            <a:extLst>
              <a:ext uri="{FF2B5EF4-FFF2-40B4-BE49-F238E27FC236}">
                <a16:creationId xmlns:a16="http://schemas.microsoft.com/office/drawing/2014/main" id="{0286237A-1D1F-F9FE-74E5-1F316C8B62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8379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1D4C47-1B5B-C4FA-C771-90C88EE02230}"/>
              </a:ext>
            </a:extLst>
          </p:cNvPr>
          <p:cNvSpPr txBox="1"/>
          <p:nvPr/>
        </p:nvSpPr>
        <p:spPr>
          <a:xfrm>
            <a:off x="300037" y="1484313"/>
            <a:ext cx="5719763" cy="4608512"/>
          </a:xfrm>
          <a:prstGeom prst="rect">
            <a:avLst/>
          </a:prstGeom>
        </p:spPr>
        <p:txBody>
          <a:bodyPr vert="horz" lIns="91440" tIns="45720" rIns="90000" bIns="45720" rtlCol="0">
            <a:normAutofit/>
          </a:bodyPr>
          <a:lstStyle/>
          <a:p>
            <a:pPr marL="261938" indent="-261938">
              <a:spcBef>
                <a:spcPts val="1000"/>
              </a:spcBef>
              <a:buClr>
                <a:schemeClr val="tx1"/>
              </a:buClr>
              <a:buFont typeface="Arial" panose="020B0604020202020204" pitchFamily="34" charset="0"/>
              <a:buChar char="•"/>
            </a:pPr>
            <a:r>
              <a:rPr lang="en-US" sz="1400" b="0" i="0">
                <a:effectLst/>
              </a:rPr>
              <a:t>The following diagram is a typical relationship model in Jama Connect that adheres to a Systems Engineering Methodology (SEM).</a:t>
            </a:r>
          </a:p>
          <a:p>
            <a:pPr marL="261938" indent="-261938">
              <a:spcBef>
                <a:spcPts val="1000"/>
              </a:spcBef>
              <a:buClr>
                <a:schemeClr val="tx1"/>
              </a:buClr>
              <a:buFont typeface="Arial" panose="020B0604020202020204" pitchFamily="34" charset="0"/>
              <a:buChar char="•"/>
            </a:pPr>
            <a:r>
              <a:rPr lang="en-US" sz="1400" b="0" i="0">
                <a:effectLst/>
              </a:rPr>
              <a:t>In it, a box represents a single item type, and lines represent relationships</a:t>
            </a:r>
            <a:r>
              <a:rPr lang="en-US" sz="1400"/>
              <a:t> </a:t>
            </a:r>
          </a:p>
          <a:p>
            <a:pPr marL="261938" indent="-261938">
              <a:spcBef>
                <a:spcPts val="1000"/>
              </a:spcBef>
              <a:buClr>
                <a:schemeClr val="tx1"/>
              </a:buClr>
              <a:buFont typeface="Arial" panose="020B0604020202020204" pitchFamily="34" charset="0"/>
              <a:buChar char="•"/>
            </a:pPr>
            <a:r>
              <a:rPr lang="en-US" sz="1400" b="1" i="0" cap="all">
                <a:effectLst/>
                <a:latin typeface="Roboto" panose="02000000000000000000" pitchFamily="2" charset="0"/>
              </a:rPr>
              <a:t>BENEFITS OF ESTABLISHING RELATIONSHIPS</a:t>
            </a:r>
          </a:p>
          <a:p>
            <a:pPr lvl="1">
              <a:lnSpc>
                <a:spcPct val="150000"/>
              </a:lnSpc>
              <a:buFont typeface="Arial" panose="020B0604020202020204" pitchFamily="34" charset="0"/>
              <a:buChar char="•"/>
            </a:pPr>
            <a:r>
              <a:rPr lang="en-US" sz="1400" b="1" i="0">
                <a:solidFill>
                  <a:srgbClr val="333333"/>
                </a:solidFill>
                <a:effectLst/>
                <a:latin typeface="Roboto" panose="02000000000000000000" pitchFamily="2" charset="0"/>
              </a:rPr>
              <a:t>Allocation</a:t>
            </a:r>
            <a:r>
              <a:rPr lang="en-US" sz="1400" b="0" i="0">
                <a:solidFill>
                  <a:srgbClr val="333333"/>
                </a:solidFill>
                <a:effectLst/>
                <a:latin typeface="Roboto" panose="02000000000000000000" pitchFamily="2" charset="0"/>
              </a:rPr>
              <a:t> .</a:t>
            </a:r>
          </a:p>
          <a:p>
            <a:pPr lvl="1">
              <a:lnSpc>
                <a:spcPct val="150000"/>
              </a:lnSpc>
              <a:buFont typeface="Arial" panose="020B0604020202020204" pitchFamily="34" charset="0"/>
              <a:buChar char="•"/>
            </a:pPr>
            <a:r>
              <a:rPr lang="en-US" sz="1400" b="1" i="0">
                <a:solidFill>
                  <a:srgbClr val="333333"/>
                </a:solidFill>
                <a:effectLst/>
                <a:latin typeface="Roboto" panose="02000000000000000000" pitchFamily="2" charset="0"/>
              </a:rPr>
              <a:t>Traceability</a:t>
            </a:r>
            <a:r>
              <a:rPr lang="en-US" sz="1400" b="0" i="0">
                <a:solidFill>
                  <a:srgbClr val="333333"/>
                </a:solidFill>
                <a:effectLst/>
                <a:latin typeface="Roboto" panose="02000000000000000000" pitchFamily="2" charset="0"/>
              </a:rPr>
              <a:t>.</a:t>
            </a:r>
          </a:p>
          <a:p>
            <a:pPr lvl="1">
              <a:lnSpc>
                <a:spcPct val="150000"/>
              </a:lnSpc>
              <a:buFont typeface="Arial" panose="020B0604020202020204" pitchFamily="34" charset="0"/>
              <a:buChar char="•"/>
            </a:pPr>
            <a:r>
              <a:rPr lang="en-US" sz="1400" b="1" i="0">
                <a:solidFill>
                  <a:srgbClr val="333333"/>
                </a:solidFill>
                <a:effectLst/>
                <a:latin typeface="Roboto" panose="02000000000000000000" pitchFamily="2" charset="0"/>
              </a:rPr>
              <a:t>Verification</a:t>
            </a:r>
            <a:r>
              <a:rPr lang="en-US" sz="1400" b="0" i="0">
                <a:solidFill>
                  <a:srgbClr val="333333"/>
                </a:solidFill>
                <a:effectLst/>
                <a:latin typeface="Roboto" panose="02000000000000000000" pitchFamily="2" charset="0"/>
              </a:rPr>
              <a:t> </a:t>
            </a:r>
          </a:p>
          <a:p>
            <a:pPr marL="261938" indent="-261938">
              <a:spcBef>
                <a:spcPts val="1000"/>
              </a:spcBef>
              <a:buClr>
                <a:schemeClr val="tx1"/>
              </a:buClr>
              <a:buFont typeface="Arial" panose="020B0604020202020204" pitchFamily="34" charset="0"/>
              <a:buChar char="•"/>
            </a:pPr>
            <a:endParaRPr lang="en-US"/>
          </a:p>
        </p:txBody>
      </p:sp>
      <p:pic>
        <p:nvPicPr>
          <p:cNvPr id="7" name="Content Placeholder 6">
            <a:extLst>
              <a:ext uri="{FF2B5EF4-FFF2-40B4-BE49-F238E27FC236}">
                <a16:creationId xmlns:a16="http://schemas.microsoft.com/office/drawing/2014/main" id="{31430A29-084B-B014-655B-E0667E6FD935}"/>
              </a:ext>
            </a:extLst>
          </p:cNvPr>
          <p:cNvPicPr>
            <a:picLocks noGrp="1" noChangeAspect="1"/>
          </p:cNvPicPr>
          <p:nvPr>
            <p:ph sz="half" idx="1"/>
          </p:nvPr>
        </p:nvPicPr>
        <p:blipFill>
          <a:blip r:embed="rId2"/>
          <a:stretch>
            <a:fillRect/>
          </a:stretch>
        </p:blipFill>
        <p:spPr>
          <a:xfrm>
            <a:off x="4807053" y="2837936"/>
            <a:ext cx="5931078" cy="2924169"/>
          </a:xfrm>
          <a:noFill/>
        </p:spPr>
      </p:pic>
      <p:sp>
        <p:nvSpPr>
          <p:cNvPr id="14" name="Title 2">
            <a:extLst>
              <a:ext uri="{FF2B5EF4-FFF2-40B4-BE49-F238E27FC236}">
                <a16:creationId xmlns:a16="http://schemas.microsoft.com/office/drawing/2014/main" id="{D02EC946-4869-9576-FAF7-B24F5209B9FA}"/>
              </a:ext>
            </a:extLst>
          </p:cNvPr>
          <p:cNvSpPr>
            <a:spLocks noGrp="1"/>
          </p:cNvSpPr>
          <p:nvPr>
            <p:ph type="title"/>
          </p:nvPr>
        </p:nvSpPr>
        <p:spPr/>
        <p:txBody>
          <a:bodyPr vert="horz" lIns="91440" tIns="45720" rIns="90000" bIns="45720" rtlCol="0" anchor="ctr">
            <a:normAutofit/>
          </a:bodyPr>
          <a:lstStyle/>
          <a:p>
            <a:r>
              <a:rPr lang="en-US" b="0" kern="1200" baseline="0">
                <a:latin typeface="+mj-lt"/>
                <a:ea typeface="+mj-ea"/>
                <a:cs typeface="+mj-cs"/>
              </a:rPr>
              <a:t>JAMA  TRACEABILITY :</a:t>
            </a:r>
          </a:p>
        </p:txBody>
      </p:sp>
    </p:spTree>
    <p:extLst>
      <p:ext uri="{BB962C8B-B14F-4D97-AF65-F5344CB8AC3E}">
        <p14:creationId xmlns:p14="http://schemas.microsoft.com/office/powerpoint/2010/main" val="188133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2425138-B127-9C19-CDFE-AE25AEF86166}"/>
              </a:ext>
            </a:extLst>
          </p:cNvPr>
          <p:cNvSpPr>
            <a:spLocks noGrp="1"/>
          </p:cNvSpPr>
          <p:nvPr>
            <p:ph idx="1"/>
          </p:nvPr>
        </p:nvSpPr>
        <p:spPr/>
        <p:txBody>
          <a:bodyPr>
            <a:normAutofit fontScale="92500"/>
          </a:bodyPr>
          <a:lstStyle/>
          <a:p>
            <a:pPr marL="285750" indent="-285750" algn="l">
              <a:buFont typeface="Arial" panose="020B0604020202020204" pitchFamily="34" charset="0"/>
              <a:buChar char="•"/>
            </a:pPr>
            <a:r>
              <a:rPr lang="en-US" sz="1400" b="0" i="0">
                <a:solidFill>
                  <a:srgbClr val="333333"/>
                </a:solidFill>
                <a:effectLst/>
                <a:latin typeface="Roboto" panose="02000000000000000000" pitchFamily="2" charset="0"/>
              </a:rPr>
              <a:t>Traceability from Requirements to Test</a:t>
            </a:r>
          </a:p>
          <a:p>
            <a:pPr marL="285750" indent="-285750" algn="l">
              <a:buFont typeface="Arial" panose="020B0604020202020204" pitchFamily="34" charset="0"/>
              <a:buChar char="•"/>
            </a:pPr>
            <a:r>
              <a:rPr lang="en-US" sz="1400" b="0" i="0">
                <a:solidFill>
                  <a:srgbClr val="333333"/>
                </a:solidFill>
                <a:effectLst/>
                <a:latin typeface="Roboto" panose="02000000000000000000" pitchFamily="2" charset="0"/>
              </a:rPr>
              <a:t>Traceability shows the relationship between items that depend upon and define each other. You can travel upstream or downstream to get more context and trace product definition from high-level requirements all the way through to final tests.</a:t>
            </a:r>
          </a:p>
          <a:p>
            <a:pPr marL="285750" indent="-285750" algn="l">
              <a:buFont typeface="Arial" panose="020B0604020202020204" pitchFamily="34" charset="0"/>
              <a:buChar char="•"/>
            </a:pPr>
            <a:r>
              <a:rPr lang="en-US" sz="1400" b="0" i="0">
                <a:solidFill>
                  <a:srgbClr val="333333"/>
                </a:solidFill>
                <a:effectLst/>
                <a:latin typeface="Roboto" panose="02000000000000000000" pitchFamily="2" charset="0"/>
              </a:rPr>
              <a:t>Relationships in Jama Connect are established between discrete items. For example, Stakeholder Requirement A is related to System Requirement X.</a:t>
            </a:r>
          </a:p>
          <a:p>
            <a:pPr marL="285750" indent="-285750" algn="l">
              <a:buFont typeface="Arial" panose="020B0604020202020204" pitchFamily="34" charset="0"/>
              <a:buChar char="•"/>
            </a:pPr>
            <a:r>
              <a:rPr lang="en-US" sz="1400" b="1" i="0" cap="all">
                <a:effectLst/>
                <a:latin typeface="Roboto" panose="02000000000000000000" pitchFamily="2" charset="0"/>
              </a:rPr>
              <a:t>BENEFITS OF ESTABLISHING RELATIONSHIPS</a:t>
            </a:r>
          </a:p>
          <a:p>
            <a:pPr marL="285750" indent="-285750" algn="l">
              <a:buFont typeface="Arial" panose="020B0604020202020204" pitchFamily="34" charset="0"/>
              <a:buChar char="•"/>
            </a:pPr>
            <a:r>
              <a:rPr lang="en-US" sz="1400" b="0" i="0">
                <a:solidFill>
                  <a:srgbClr val="333333"/>
                </a:solidFill>
                <a:effectLst/>
                <a:latin typeface="Roboto" panose="02000000000000000000" pitchFamily="2" charset="0"/>
              </a:rPr>
              <a:t>Why are relationships important in Jama Connect?</a:t>
            </a:r>
          </a:p>
          <a:p>
            <a:pPr lvl="1">
              <a:buFont typeface="Arial" panose="020B0604020202020204" pitchFamily="34" charset="0"/>
              <a:buChar char="•"/>
            </a:pPr>
            <a:r>
              <a:rPr lang="en-US" sz="1400" b="1" i="0">
                <a:solidFill>
                  <a:srgbClr val="333333"/>
                </a:solidFill>
                <a:effectLst/>
                <a:latin typeface="Roboto" panose="02000000000000000000" pitchFamily="2" charset="0"/>
              </a:rPr>
              <a:t>Allocation</a:t>
            </a:r>
            <a:r>
              <a:rPr lang="en-US" sz="1400" b="0" i="0">
                <a:solidFill>
                  <a:srgbClr val="333333"/>
                </a:solidFill>
                <a:effectLst/>
                <a:latin typeface="Roboto" panose="02000000000000000000" pitchFamily="2" charset="0"/>
              </a:rPr>
              <a:t> — Understand which systems and subsystems implement the requirements.</a:t>
            </a:r>
          </a:p>
          <a:p>
            <a:pPr lvl="1">
              <a:buFont typeface="Arial" panose="020B0604020202020204" pitchFamily="34" charset="0"/>
              <a:buChar char="•"/>
            </a:pPr>
            <a:r>
              <a:rPr lang="en-US" sz="1400" b="1" i="0">
                <a:solidFill>
                  <a:srgbClr val="333333"/>
                </a:solidFill>
                <a:effectLst/>
                <a:latin typeface="Roboto" panose="02000000000000000000" pitchFamily="2" charset="0"/>
              </a:rPr>
              <a:t>Traceability</a:t>
            </a:r>
            <a:r>
              <a:rPr lang="en-US" sz="1400" b="0" i="0">
                <a:solidFill>
                  <a:srgbClr val="333333"/>
                </a:solidFill>
                <a:effectLst/>
                <a:latin typeface="Roboto" panose="02000000000000000000" pitchFamily="2" charset="0"/>
              </a:rPr>
              <a:t> — Break down high-level requirements into more detailed specifications.</a:t>
            </a:r>
          </a:p>
          <a:p>
            <a:pPr lvl="1">
              <a:buFont typeface="Arial" panose="020B0604020202020204" pitchFamily="34" charset="0"/>
              <a:buChar char="•"/>
            </a:pPr>
            <a:r>
              <a:rPr lang="en-US" sz="1400" b="1" i="0">
                <a:solidFill>
                  <a:srgbClr val="333333"/>
                </a:solidFill>
                <a:effectLst/>
                <a:latin typeface="Roboto" panose="02000000000000000000" pitchFamily="2" charset="0"/>
              </a:rPr>
              <a:t>Verification</a:t>
            </a:r>
            <a:r>
              <a:rPr lang="en-US" sz="1400" b="0" i="0">
                <a:solidFill>
                  <a:srgbClr val="333333"/>
                </a:solidFill>
                <a:effectLst/>
                <a:latin typeface="Roboto" panose="02000000000000000000" pitchFamily="2" charset="0"/>
              </a:rPr>
              <a:t> — Improve implementation and quality by linking requirements to tests and their results.</a:t>
            </a:r>
          </a:p>
          <a:p>
            <a:pPr lvl="1">
              <a:buFont typeface="Arial" panose="020B0604020202020204" pitchFamily="34" charset="0"/>
              <a:buChar char="•"/>
            </a:pPr>
            <a:r>
              <a:rPr lang="en-US" sz="1400" b="1" i="0">
                <a:solidFill>
                  <a:srgbClr val="333333"/>
                </a:solidFill>
                <a:effectLst/>
                <a:latin typeface="Roboto" panose="02000000000000000000" pitchFamily="2" charset="0"/>
              </a:rPr>
              <a:t>Impact analysis</a:t>
            </a:r>
            <a:r>
              <a:rPr lang="en-US" sz="1400" b="0" i="0">
                <a:solidFill>
                  <a:srgbClr val="333333"/>
                </a:solidFill>
                <a:effectLst/>
                <a:latin typeface="Roboto" panose="02000000000000000000" pitchFamily="2" charset="0"/>
              </a:rPr>
              <a:t> — When requirements change, identify and understand the ripple effect to lower-level requirements and testing</a:t>
            </a:r>
            <a:endParaRPr lang="en-US"/>
          </a:p>
        </p:txBody>
      </p:sp>
      <p:sp>
        <p:nvSpPr>
          <p:cNvPr id="5" name="Title 4">
            <a:extLst>
              <a:ext uri="{FF2B5EF4-FFF2-40B4-BE49-F238E27FC236}">
                <a16:creationId xmlns:a16="http://schemas.microsoft.com/office/drawing/2014/main" id="{CC752468-B16C-C87F-2C71-AB83C59D052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48177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3461F9-4AEA-47C3-C1BB-D6F7CFADBE57}"/>
              </a:ext>
            </a:extLst>
          </p:cNvPr>
          <p:cNvSpPr>
            <a:spLocks noGrp="1"/>
          </p:cNvSpPr>
          <p:nvPr>
            <p:ph idx="1"/>
          </p:nvPr>
        </p:nvSpPr>
        <p:spPr/>
        <p:txBody>
          <a:bodyPr/>
          <a:lstStyle/>
          <a:p>
            <a:r>
              <a:rPr lang="en-US"/>
              <a:t>Does Jama have that feature of triggering the changes done during the project? </a:t>
            </a:r>
          </a:p>
          <a:p>
            <a:r>
              <a:rPr lang="en-US"/>
              <a:t>How do we know that the tags are correct?</a:t>
            </a:r>
          </a:p>
          <a:p>
            <a:r>
              <a:rPr lang="en-US"/>
              <a:t>Implementation is not visible to non designers?</a:t>
            </a:r>
          </a:p>
          <a:p>
            <a:endParaRPr lang="en-US"/>
          </a:p>
        </p:txBody>
      </p:sp>
      <p:sp>
        <p:nvSpPr>
          <p:cNvPr id="3" name="Title 2">
            <a:extLst>
              <a:ext uri="{FF2B5EF4-FFF2-40B4-BE49-F238E27FC236}">
                <a16:creationId xmlns:a16="http://schemas.microsoft.com/office/drawing/2014/main" id="{E024193D-55E9-569A-DCD1-CB7FD3213E32}"/>
              </a:ext>
            </a:extLst>
          </p:cNvPr>
          <p:cNvSpPr>
            <a:spLocks noGrp="1"/>
          </p:cNvSpPr>
          <p:nvPr>
            <p:ph type="title"/>
          </p:nvPr>
        </p:nvSpPr>
        <p:spPr/>
        <p:txBody>
          <a:bodyPr/>
          <a:lstStyle/>
          <a:p>
            <a:r>
              <a:rPr lang="en-US"/>
              <a:t>JAMA</a:t>
            </a:r>
          </a:p>
        </p:txBody>
      </p:sp>
    </p:spTree>
    <p:extLst>
      <p:ext uri="{BB962C8B-B14F-4D97-AF65-F5344CB8AC3E}">
        <p14:creationId xmlns:p14="http://schemas.microsoft.com/office/powerpoint/2010/main" val="101376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21D66F-FB74-5156-BFE8-590511775EC2}"/>
              </a:ext>
            </a:extLst>
          </p:cNvPr>
          <p:cNvSpPr>
            <a:spLocks noGrp="1"/>
          </p:cNvSpPr>
          <p:nvPr>
            <p:ph idx="1"/>
          </p:nvPr>
        </p:nvSpPr>
        <p:spPr/>
        <p:txBody>
          <a:bodyPr/>
          <a:lstStyle/>
          <a:p>
            <a:r>
              <a:rPr lang="en-US"/>
              <a:t>Implement the whole traceability flow in order to :</a:t>
            </a:r>
          </a:p>
          <a:p>
            <a:pPr lvl="1"/>
            <a:r>
              <a:rPr lang="en-US"/>
              <a:t>Understand the current flow</a:t>
            </a:r>
          </a:p>
          <a:p>
            <a:pPr lvl="1"/>
            <a:r>
              <a:rPr lang="en-US"/>
              <a:t>Show full implementation according to the V-curve</a:t>
            </a:r>
          </a:p>
          <a:p>
            <a:pPr lvl="1"/>
            <a:r>
              <a:rPr lang="en-US"/>
              <a:t>Highlights some features which could be beneficial to add in the current flow</a:t>
            </a:r>
            <a:endParaRPr lang="hi-IN"/>
          </a:p>
        </p:txBody>
      </p:sp>
      <p:sp>
        <p:nvSpPr>
          <p:cNvPr id="3" name="Title 2">
            <a:extLst>
              <a:ext uri="{FF2B5EF4-FFF2-40B4-BE49-F238E27FC236}">
                <a16:creationId xmlns:a16="http://schemas.microsoft.com/office/drawing/2014/main" id="{5D9347E7-7CB4-6B03-20B2-986DA0D06E4C}"/>
              </a:ext>
            </a:extLst>
          </p:cNvPr>
          <p:cNvSpPr>
            <a:spLocks noGrp="1"/>
          </p:cNvSpPr>
          <p:nvPr>
            <p:ph type="title"/>
          </p:nvPr>
        </p:nvSpPr>
        <p:spPr/>
        <p:txBody>
          <a:bodyPr/>
          <a:lstStyle/>
          <a:p>
            <a:r>
              <a:rPr lang="en-US"/>
              <a:t>Objective</a:t>
            </a:r>
            <a:endParaRPr lang="hi-IN"/>
          </a:p>
        </p:txBody>
      </p:sp>
    </p:spTree>
    <p:extLst>
      <p:ext uri="{BB962C8B-B14F-4D97-AF65-F5344CB8AC3E}">
        <p14:creationId xmlns:p14="http://schemas.microsoft.com/office/powerpoint/2010/main" val="228010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CF03EC5E-B4EE-D213-DBC8-2BE97A7E987F}"/>
              </a:ext>
            </a:extLst>
          </p:cNvPr>
          <p:cNvSpPr>
            <a:spLocks noGrp="1"/>
          </p:cNvSpPr>
          <p:nvPr>
            <p:ph type="title"/>
          </p:nvPr>
        </p:nvSpPr>
        <p:spPr/>
        <p:txBody>
          <a:bodyPr anchor="ctr">
            <a:normAutofit/>
          </a:bodyPr>
          <a:lstStyle/>
          <a:p>
            <a:r>
              <a:rPr lang="en-US"/>
              <a:t>V curve Reference model </a:t>
            </a:r>
          </a:p>
        </p:txBody>
      </p:sp>
      <p:pic>
        <p:nvPicPr>
          <p:cNvPr id="5" name="Content Placeholder 4">
            <a:extLst>
              <a:ext uri="{FF2B5EF4-FFF2-40B4-BE49-F238E27FC236}">
                <a16:creationId xmlns:a16="http://schemas.microsoft.com/office/drawing/2014/main" id="{C1FA11C8-13EE-4DBB-0BF4-19D7891558C0}"/>
              </a:ext>
            </a:extLst>
          </p:cNvPr>
          <p:cNvPicPr>
            <a:picLocks noChangeAspect="1"/>
          </p:cNvPicPr>
          <p:nvPr/>
        </p:nvPicPr>
        <p:blipFill>
          <a:blip r:embed="rId2"/>
          <a:stretch>
            <a:fillRect/>
          </a:stretch>
        </p:blipFill>
        <p:spPr>
          <a:xfrm>
            <a:off x="337819" y="1698172"/>
            <a:ext cx="5719762" cy="4180114"/>
          </a:xfrm>
          <a:prstGeom prst="rect">
            <a:avLst/>
          </a:prstGeom>
        </p:spPr>
      </p:pic>
      <p:graphicFrame>
        <p:nvGraphicFramePr>
          <p:cNvPr id="13" name="Content Placeholder 1">
            <a:extLst>
              <a:ext uri="{FF2B5EF4-FFF2-40B4-BE49-F238E27FC236}">
                <a16:creationId xmlns:a16="http://schemas.microsoft.com/office/drawing/2014/main" id="{78D97A4A-5EC4-7AB3-BA41-DB71BDCCB782}"/>
              </a:ext>
            </a:extLst>
          </p:cNvPr>
          <p:cNvGraphicFramePr>
            <a:graphicFrameLocks/>
          </p:cNvGraphicFramePr>
          <p:nvPr>
            <p:extLst>
              <p:ext uri="{D42A27DB-BD31-4B8C-83A1-F6EECF244321}">
                <p14:modId xmlns:p14="http://schemas.microsoft.com/office/powerpoint/2010/main" val="2078849301"/>
              </p:ext>
            </p:extLst>
          </p:nvPr>
        </p:nvGraphicFramePr>
        <p:xfrm>
          <a:off x="6133781" y="1484313"/>
          <a:ext cx="572040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816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6844-A6ED-4540-7469-AFA614B881C0}"/>
              </a:ext>
            </a:extLst>
          </p:cNvPr>
          <p:cNvSpPr>
            <a:spLocks noGrp="1"/>
          </p:cNvSpPr>
          <p:nvPr>
            <p:ph type="ctrTitle"/>
          </p:nvPr>
        </p:nvSpPr>
        <p:spPr/>
        <p:txBody>
          <a:bodyPr anchor="ctr">
            <a:normAutofit fontScale="90000"/>
          </a:bodyPr>
          <a:lstStyle/>
          <a:p>
            <a:r>
              <a:rPr lang="en-US"/>
              <a:t>Section 1 INTRODUCTION :</a:t>
            </a:r>
          </a:p>
        </p:txBody>
      </p:sp>
      <p:sp>
        <p:nvSpPr>
          <p:cNvPr id="7" name="Subtitle 2">
            <a:extLst>
              <a:ext uri="{FF2B5EF4-FFF2-40B4-BE49-F238E27FC236}">
                <a16:creationId xmlns:a16="http://schemas.microsoft.com/office/drawing/2014/main" id="{97928B09-A7E0-4F0D-6DAC-57B88A4DB5AF}"/>
              </a:ext>
            </a:extLst>
          </p:cNvPr>
          <p:cNvSpPr>
            <a:spLocks noGrp="1"/>
          </p:cNvSpPr>
          <p:nvPr>
            <p:ph type="subTitle" idx="1"/>
          </p:nvPr>
        </p:nvSpPr>
        <p:spPr>
          <a:xfrm>
            <a:off x="1155701" y="3937296"/>
            <a:ext cx="7807324" cy="1077764"/>
          </a:xfrm>
        </p:spPr>
        <p:txBody>
          <a:bodyPr>
            <a:normAutofit fontScale="92500" lnSpcReduction="10000"/>
          </a:bodyPr>
          <a:lstStyle/>
          <a:p>
            <a:pPr marL="285750" indent="-285750">
              <a:buFont typeface="Arial" panose="020B0604020202020204" pitchFamily="34" charset="0"/>
              <a:buChar char="•"/>
            </a:pPr>
            <a:r>
              <a:rPr lang="en-US"/>
              <a:t>What is requirement Traceability?</a:t>
            </a:r>
          </a:p>
          <a:p>
            <a:pPr marL="285750" indent="-285750">
              <a:buFont typeface="Arial" panose="020B0604020202020204" pitchFamily="34" charset="0"/>
              <a:buChar char="•"/>
            </a:pPr>
            <a:r>
              <a:rPr lang="en-US"/>
              <a:t>What is the importance ?</a:t>
            </a:r>
          </a:p>
          <a:p>
            <a:pPr marL="285750" indent="-285750">
              <a:buFont typeface="Arial" panose="020B0604020202020204" pitchFamily="34" charset="0"/>
              <a:buChar char="•"/>
            </a:pPr>
            <a:r>
              <a:rPr lang="en-US"/>
              <a:t>Role of Requirement Management in Traceability</a:t>
            </a:r>
          </a:p>
        </p:txBody>
      </p:sp>
    </p:spTree>
    <p:extLst>
      <p:ext uri="{BB962C8B-B14F-4D97-AF65-F5344CB8AC3E}">
        <p14:creationId xmlns:p14="http://schemas.microsoft.com/office/powerpoint/2010/main" val="241323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vert="horz" lIns="91440" tIns="45720" rIns="90000" bIns="45720" rtlCol="0" anchor="t">
            <a:noAutofit/>
          </a:bodyPr>
          <a:lstStyle/>
          <a:p>
            <a:pPr marL="261620" indent="-261620"/>
            <a:r>
              <a:rPr lang="en-US"/>
              <a:t>Definition and Importance</a:t>
            </a:r>
          </a:p>
          <a:p>
            <a:pPr lvl="1"/>
            <a:r>
              <a:rPr lang="en-US"/>
              <a:t>Requirement traceability is the ability to describe and follow the life of a requirement, in both a forwards and backwards direction, from its origins, through its development and specification, to its subsequent deployment and use.</a:t>
            </a:r>
            <a:endParaRPr lang="en-US">
              <a:cs typeface="Arial"/>
            </a:endParaRPr>
          </a:p>
          <a:p>
            <a:pPr marL="261620" indent="-261620"/>
            <a:r>
              <a:rPr lang="en-US"/>
              <a:t>Purpose of Traceability</a:t>
            </a:r>
            <a:endParaRPr lang="en-US">
              <a:cs typeface="Arial"/>
            </a:endParaRPr>
          </a:p>
          <a:p>
            <a:pPr lvl="1"/>
            <a:r>
              <a:rPr lang="en-US"/>
              <a:t>It ensures that all requirements are:</a:t>
            </a:r>
            <a:endParaRPr lang="en-US">
              <a:cs typeface="Arial"/>
            </a:endParaRPr>
          </a:p>
          <a:p>
            <a:pPr marL="727075" lvl="1" indent="-457200">
              <a:buAutoNum type="alphaLcPeriod"/>
            </a:pPr>
            <a:r>
              <a:rPr lang="en-US">
                <a:solidFill>
                  <a:srgbClr val="03234B"/>
                </a:solidFill>
              </a:rPr>
              <a:t>properly addressed, </a:t>
            </a:r>
            <a:endParaRPr lang="en-US">
              <a:solidFill>
                <a:srgbClr val="03234B"/>
              </a:solidFill>
              <a:cs typeface="Arial"/>
            </a:endParaRPr>
          </a:p>
          <a:p>
            <a:pPr marL="727075" lvl="1" indent="-457200">
              <a:buAutoNum type="alphaLcPeriod"/>
            </a:pPr>
            <a:r>
              <a:rPr lang="en-US">
                <a:solidFill>
                  <a:srgbClr val="03234B"/>
                </a:solidFill>
              </a:rPr>
              <a:t>implemented, and </a:t>
            </a:r>
            <a:endParaRPr lang="en-US">
              <a:solidFill>
                <a:srgbClr val="03234B"/>
              </a:solidFill>
              <a:cs typeface="Arial"/>
            </a:endParaRPr>
          </a:p>
          <a:p>
            <a:pPr marL="727075" lvl="1" indent="-457200">
              <a:buAutoNum type="alphaLcPeriod"/>
            </a:pPr>
            <a:r>
              <a:rPr lang="en-US"/>
              <a:t>tested, and</a:t>
            </a:r>
            <a:endParaRPr lang="en-US">
              <a:cs typeface="Arial"/>
            </a:endParaRPr>
          </a:p>
          <a:p>
            <a:pPr marL="727075" lvl="1" indent="-457200">
              <a:buAutoNum type="alphaLcPeriod"/>
            </a:pPr>
            <a:r>
              <a:rPr lang="en-US"/>
              <a:t>it enables multi-disciplinary teams involved in product definition, design, risk evaluation, and verification to relate work items from different stages of development.</a:t>
            </a:r>
            <a:endParaRPr lang="en-US">
              <a:cs typeface="Arial"/>
            </a:endParaRPr>
          </a:p>
          <a:p>
            <a:pPr marL="261620" indent="-261620"/>
            <a:endParaRPr lang="en-US">
              <a:cs typeface="Arial"/>
            </a:endParaRP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p:txBody>
          <a:bodyPr anchor="ctr"/>
          <a:lstStyle/>
          <a:p>
            <a:pPr>
              <a:spcAft>
                <a:spcPct val="0"/>
              </a:spcAft>
            </a:pPr>
            <a:r>
              <a:rPr lang="en-US">
                <a:latin typeface="Arial" panose="020B0604020202020204" pitchFamily="34" charset="0"/>
              </a:rPr>
              <a:t>What is Requirement Traceability?</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6</a:t>
            </a:fld>
            <a:endParaRPr lang="en-US"/>
          </a:p>
        </p:txBody>
      </p:sp>
    </p:spTree>
    <p:extLst>
      <p:ext uri="{BB962C8B-B14F-4D97-AF65-F5344CB8AC3E}">
        <p14:creationId xmlns:p14="http://schemas.microsoft.com/office/powerpoint/2010/main" val="362367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B8028-4FB1-1A54-BBCB-29502713A0ED}"/>
              </a:ext>
            </a:extLst>
          </p:cNvPr>
          <p:cNvSpPr>
            <a:spLocks noGrp="1"/>
          </p:cNvSpPr>
          <p:nvPr>
            <p:ph idx="1"/>
          </p:nvPr>
        </p:nvSpPr>
        <p:spPr/>
        <p:txBody>
          <a:bodyPr/>
          <a:lstStyle/>
          <a:p>
            <a:r>
              <a:rPr lang="en-US"/>
              <a:t>Compliance and Consistency</a:t>
            </a:r>
          </a:p>
          <a:p>
            <a:pPr lvl="1"/>
            <a:r>
              <a:rPr lang="en-US"/>
              <a:t>It ensures completeness and consistency with the desired specification, and it helps project teams track the implementation and testing of requirements.</a:t>
            </a:r>
          </a:p>
          <a:p>
            <a:pPr lvl="1"/>
            <a:r>
              <a:rPr lang="en-US">
                <a:solidFill>
                  <a:srgbClr val="DAA600"/>
                </a:solidFill>
              </a:rPr>
              <a:t>Necessary to meet Quality Standards and also prove compliance to ISO processes.</a:t>
            </a:r>
          </a:p>
          <a:p>
            <a:pPr marL="0" indent="0">
              <a:buNone/>
            </a:pPr>
            <a:endParaRPr lang="en-US"/>
          </a:p>
          <a:p>
            <a:r>
              <a:rPr lang="en-US"/>
              <a:t>Verification and Validation Testing</a:t>
            </a:r>
          </a:p>
          <a:p>
            <a:pPr lvl="1"/>
            <a:r>
              <a:rPr lang="en-US"/>
              <a:t>It enables verification and validation testing to prove the implementation of the requirements and ensures that all requirements defined for a system are tested in the test protocols.</a:t>
            </a:r>
          </a:p>
          <a:p>
            <a:pPr marL="0" indent="0">
              <a:buNone/>
            </a:pPr>
            <a:endParaRPr lang="en-US"/>
          </a:p>
        </p:txBody>
      </p:sp>
      <p:sp>
        <p:nvSpPr>
          <p:cNvPr id="3" name="Title 2">
            <a:extLst>
              <a:ext uri="{FF2B5EF4-FFF2-40B4-BE49-F238E27FC236}">
                <a16:creationId xmlns:a16="http://schemas.microsoft.com/office/drawing/2014/main" id="{711C2E0E-FBC8-C545-526F-CA01692EB868}"/>
              </a:ext>
            </a:extLst>
          </p:cNvPr>
          <p:cNvSpPr>
            <a:spLocks noGrp="1"/>
          </p:cNvSpPr>
          <p:nvPr>
            <p:ph type="title"/>
          </p:nvPr>
        </p:nvSpPr>
        <p:spPr/>
        <p:txBody>
          <a:bodyPr/>
          <a:lstStyle/>
          <a:p>
            <a:r>
              <a:rPr lang="en-US"/>
              <a:t>Importance of Requirement Traceability</a:t>
            </a:r>
            <a:br>
              <a:rPr lang="en-US" b="1"/>
            </a:br>
            <a:endParaRPr lang="en-US"/>
          </a:p>
        </p:txBody>
      </p:sp>
    </p:spTree>
    <p:extLst>
      <p:ext uri="{BB962C8B-B14F-4D97-AF65-F5344CB8AC3E}">
        <p14:creationId xmlns:p14="http://schemas.microsoft.com/office/powerpoint/2010/main" val="112977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10D430CC-32A9-7C9C-FC96-9E7459A398C6}"/>
              </a:ext>
            </a:extLst>
          </p:cNvPr>
          <p:cNvGraphicFramePr>
            <a:graphicFrameLocks noGrp="1"/>
          </p:cNvGraphicFramePr>
          <p:nvPr>
            <p:ph idx="1"/>
            <p:extLst>
              <p:ext uri="{D42A27DB-BD31-4B8C-83A1-F6EECF244321}">
                <p14:modId xmlns:p14="http://schemas.microsoft.com/office/powerpoint/2010/main" val="350782486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AC4BE4FE-3551-7638-4CFD-54077DD6C0C5}"/>
              </a:ext>
            </a:extLst>
          </p:cNvPr>
          <p:cNvSpPr>
            <a:spLocks noGrp="1"/>
          </p:cNvSpPr>
          <p:nvPr>
            <p:ph type="title"/>
          </p:nvPr>
        </p:nvSpPr>
        <p:spPr/>
        <p:txBody>
          <a:bodyPr anchor="ctr">
            <a:normAutofit fontScale="90000"/>
          </a:bodyPr>
          <a:lstStyle/>
          <a:p>
            <a:r>
              <a:rPr lang="en-US" sz="3300"/>
              <a:t>The Role of Requirement Traceability in Project Management</a:t>
            </a:r>
            <a:br>
              <a:rPr lang="en-US" sz="3300"/>
            </a:br>
            <a:endParaRPr lang="en-US" sz="3300"/>
          </a:p>
        </p:txBody>
      </p:sp>
    </p:spTree>
    <p:extLst>
      <p:ext uri="{BB962C8B-B14F-4D97-AF65-F5344CB8AC3E}">
        <p14:creationId xmlns:p14="http://schemas.microsoft.com/office/powerpoint/2010/main" val="34313316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5D0E5-C956-9684-F261-4BB22DFF294B}"/>
              </a:ext>
            </a:extLst>
          </p:cNvPr>
          <p:cNvSpPr>
            <a:spLocks noGrp="1"/>
          </p:cNvSpPr>
          <p:nvPr>
            <p:ph type="ctrTitle"/>
          </p:nvPr>
        </p:nvSpPr>
        <p:spPr/>
        <p:txBody>
          <a:bodyPr anchor="ctr">
            <a:normAutofit fontScale="90000"/>
          </a:bodyPr>
          <a:lstStyle/>
          <a:p>
            <a:r>
              <a:rPr lang="en-US"/>
              <a:t>Section 2 :Existing Methods</a:t>
            </a:r>
          </a:p>
        </p:txBody>
      </p:sp>
      <p:sp>
        <p:nvSpPr>
          <p:cNvPr id="6" name="Content Placeholder 5">
            <a:extLst>
              <a:ext uri="{FF2B5EF4-FFF2-40B4-BE49-F238E27FC236}">
                <a16:creationId xmlns:a16="http://schemas.microsoft.com/office/drawing/2014/main" id="{52C4419D-5B08-6AA3-B13F-9552FBF66BC6}"/>
              </a:ext>
            </a:extLst>
          </p:cNvPr>
          <p:cNvSpPr>
            <a:spLocks noGrp="1"/>
          </p:cNvSpPr>
          <p:nvPr>
            <p:ph type="subTitle" idx="1"/>
          </p:nvPr>
        </p:nvSpPr>
        <p:spPr>
          <a:xfrm>
            <a:off x="1155701" y="3281510"/>
            <a:ext cx="7807324" cy="1077764"/>
          </a:xfrm>
        </p:spPr>
        <p:txBody>
          <a:bodyPr>
            <a:normAutofit/>
          </a:bodyPr>
          <a:lstStyle/>
          <a:p>
            <a:pPr>
              <a:lnSpc>
                <a:spcPct val="90000"/>
              </a:lnSpc>
            </a:pPr>
            <a:endParaRPr lang="en-US" sz="1100"/>
          </a:p>
          <a:p>
            <a:pPr>
              <a:lnSpc>
                <a:spcPct val="90000"/>
              </a:lnSpc>
            </a:pPr>
            <a:endParaRPr lang="en-US" sz="1100"/>
          </a:p>
          <a:p>
            <a:pPr>
              <a:lnSpc>
                <a:spcPct val="90000"/>
              </a:lnSpc>
            </a:pPr>
            <a:endParaRPr lang="en-US" sz="1100"/>
          </a:p>
          <a:p>
            <a:pPr marL="0" indent="0">
              <a:lnSpc>
                <a:spcPct val="90000"/>
              </a:lnSpc>
              <a:buNone/>
            </a:pPr>
            <a:endParaRPr lang="en-US" sz="1100"/>
          </a:p>
        </p:txBody>
      </p:sp>
      <p:sp>
        <p:nvSpPr>
          <p:cNvPr id="2" name="Subtitle 2">
            <a:extLst>
              <a:ext uri="{FF2B5EF4-FFF2-40B4-BE49-F238E27FC236}">
                <a16:creationId xmlns:a16="http://schemas.microsoft.com/office/drawing/2014/main" id="{B2154DD9-EED2-1AEC-8555-1C45C0923B28}"/>
              </a:ext>
            </a:extLst>
          </p:cNvPr>
          <p:cNvSpPr txBox="1">
            <a:spLocks/>
          </p:cNvSpPr>
          <p:nvPr/>
        </p:nvSpPr>
        <p:spPr>
          <a:xfrm>
            <a:off x="1155701" y="3937296"/>
            <a:ext cx="7807324" cy="1077764"/>
          </a:xfrm>
          <a:prstGeom prst="rect">
            <a:avLst/>
          </a:prstGeom>
        </p:spPr>
        <p:txBody>
          <a:bodyPr vert="horz" lIns="91440" tIns="45720" rIns="90000" bIns="45720" rtlCol="0">
            <a:noAutofit/>
          </a:bodyPr>
          <a:lstStyle>
            <a:lvl1pPr marL="0" indent="0" algn="l" defTabSz="914400" rtl="0" eaLnBrk="1" latinLnBrk="0" hangingPunct="1">
              <a:lnSpc>
                <a:spcPct val="100000"/>
              </a:lnSpc>
              <a:spcBef>
                <a:spcPts val="1000"/>
              </a:spcBef>
              <a:buClr>
                <a:schemeClr val="tx1"/>
              </a:buClr>
              <a:buFont typeface="Arial" panose="020B0604020202020204" pitchFamily="34" charset="0"/>
              <a:buNone/>
              <a:defRPr lang="en-US" sz="1800" kern="1200">
                <a:solidFill>
                  <a:schemeClr val="bg1"/>
                </a:solidFill>
                <a:latin typeface="+mn-lt"/>
                <a:ea typeface="+mn-ea"/>
                <a:cs typeface="+mn-cs"/>
              </a:defRPr>
            </a:lvl1pPr>
            <a:lvl2pPr marL="457200" indent="0" algn="ctr" defTabSz="914400" rtl="0" eaLnBrk="1" latinLnBrk="0" hangingPunct="1">
              <a:lnSpc>
                <a:spcPct val="100000"/>
              </a:lnSpc>
              <a:spcBef>
                <a:spcPts val="600"/>
              </a:spcBef>
              <a:buClr>
                <a:schemeClr val="tx1"/>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
                <a:schemeClr val="tx1"/>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100000"/>
              </a:lnSpc>
              <a:spcBef>
                <a:spcPts val="400"/>
              </a:spcBef>
              <a:buClr>
                <a:schemeClr val="tx2"/>
              </a:buClr>
              <a:buFont typeface="Arial" panose="020B0604020202020204" pitchFamily="34" charset="0"/>
              <a:buNone/>
              <a:defRPr lang="en-US" sz="1600" kern="1200">
                <a:solidFill>
                  <a:schemeClr val="tx2"/>
                </a:solidFill>
                <a:latin typeface="+mn-lt"/>
                <a:ea typeface="+mn-ea"/>
                <a:cs typeface="+mn-cs"/>
              </a:defRPr>
            </a:lvl4pPr>
            <a:lvl5pPr marL="1828800" indent="0" algn="ctr" defTabSz="914400" rtl="0" eaLnBrk="1" latinLnBrk="0" hangingPunct="1">
              <a:lnSpc>
                <a:spcPct val="100000"/>
              </a:lnSpc>
              <a:spcBef>
                <a:spcPts val="400"/>
              </a:spcBef>
              <a:buClr>
                <a:schemeClr val="tx2"/>
              </a:buClr>
              <a:buFont typeface="Arial" panose="020B0604020202020204" pitchFamily="34" charset="0"/>
              <a:buNone/>
              <a:defRPr lang="en-US"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a:t>Problems we are facing in the Existing flow</a:t>
            </a:r>
          </a:p>
          <a:p>
            <a:endParaRPr lang="en-US"/>
          </a:p>
        </p:txBody>
      </p:sp>
    </p:spTree>
    <p:extLst>
      <p:ext uri="{BB962C8B-B14F-4D97-AF65-F5344CB8AC3E}">
        <p14:creationId xmlns:p14="http://schemas.microsoft.com/office/powerpoint/2010/main" val="559729789"/>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4d95e0e-a9b0-4ab5-84ee-254a670c303b">
      <Terms xmlns="http://schemas.microsoft.com/office/infopath/2007/PartnerControls"/>
    </lcf76f155ced4ddcb4097134ff3c332f>
    <TaxCatchAll xmlns="7589407d-d31c-4132-9e74-befdd958bd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D2CEAFA25D7D4494387D0607A8EFCA" ma:contentTypeVersion="15" ma:contentTypeDescription="Create a new document." ma:contentTypeScope="" ma:versionID="91f413cff4e4988a818b1d0f4a18ec03">
  <xsd:schema xmlns:xsd="http://www.w3.org/2001/XMLSchema" xmlns:xs="http://www.w3.org/2001/XMLSchema" xmlns:p="http://schemas.microsoft.com/office/2006/metadata/properties" xmlns:ns2="a4d95e0e-a9b0-4ab5-84ee-254a670c303b" xmlns:ns3="7589407d-d31c-4132-9e74-befdd958bd73" targetNamespace="http://schemas.microsoft.com/office/2006/metadata/properties" ma:root="true" ma:fieldsID="4030f7fca0ba6bc27e968940f36a16e7" ns2:_="" ns3:_="">
    <xsd:import namespace="a4d95e0e-a9b0-4ab5-84ee-254a670c303b"/>
    <xsd:import namespace="7589407d-d31c-4132-9e74-befdd958bd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95e0e-a9b0-4ab5-84ee-254a670c30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5f0e51-4dc2-4521-a620-e03b1e9ce12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589407d-d31c-4132-9e74-befdd958bd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f82dc81-246d-45af-817a-9b1cf5fbe382}" ma:internalName="TaxCatchAll" ma:showField="CatchAllData" ma:web="7589407d-d31c-4132-9e74-befdd958bd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F50C4-0029-4C33-AD67-253C69BD1471}">
  <ds:schemaRefs>
    <ds:schemaRef ds:uri="http://schemas.microsoft.com/sharepoint/v3/contenttype/forms"/>
  </ds:schemaRefs>
</ds:datastoreItem>
</file>

<file path=customXml/itemProps2.xml><?xml version="1.0" encoding="utf-8"?>
<ds:datastoreItem xmlns:ds="http://schemas.openxmlformats.org/officeDocument/2006/customXml" ds:itemID="{8C33107C-B7D8-4B84-8E00-5AB347360B35}">
  <ds:schemaRefs>
    <ds:schemaRef ds:uri="http://purl.org/dc/terms/"/>
    <ds:schemaRef ds:uri="http://schemas.microsoft.com/office/2006/documentManagement/types"/>
    <ds:schemaRef ds:uri="7589407d-d31c-4132-9e74-befdd958bd73"/>
    <ds:schemaRef ds:uri="a4d95e0e-a9b0-4ab5-84ee-254a670c303b"/>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7AEB61F-749F-4F4B-90AD-402E6FC9D309}">
  <ds:schemaRefs>
    <ds:schemaRef ds:uri="7589407d-d31c-4132-9e74-befdd958bd73"/>
    <ds:schemaRef ds:uri="a4d95e0e-a9b0-4ab5-84ee-254a670c30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cf8c7287-838c-46dd-b281-b1140229e67a}" enabled="1" method="Privileged" siteId="{75e027c9-20d5-47d5-b82f-77d7cd041e8f}" removed="0"/>
</clbl:labelList>
</file>

<file path=docProps/app.xml><?xml version="1.0" encoding="utf-8"?>
<Properties xmlns="http://schemas.openxmlformats.org/officeDocument/2006/extended-properties" xmlns:vt="http://schemas.openxmlformats.org/officeDocument/2006/docPropsVTypes">
  <Template/>
  <TotalTime>0</TotalTime>
  <Words>1285</Words>
  <Application>Microsoft Office PowerPoint</Application>
  <PresentationFormat>Widescreen</PresentationFormat>
  <Paragraphs>168</Paragraphs>
  <Slides>28</Slides>
  <Notes>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Courier New</vt:lpstr>
      <vt:lpstr>Open_Sans</vt:lpstr>
      <vt:lpstr>Roboto</vt:lpstr>
      <vt:lpstr>Trebuchet MS</vt:lpstr>
      <vt:lpstr>Wingdings 3</vt:lpstr>
      <vt:lpstr>ST PowerPoint Template 16x9</vt:lpstr>
      <vt:lpstr>Facet</vt:lpstr>
      <vt:lpstr>Proof of concept of requirement traceability from specification to verification using a traffic light controller</vt:lpstr>
      <vt:lpstr>Agenda</vt:lpstr>
      <vt:lpstr>Objective</vt:lpstr>
      <vt:lpstr>V curve Reference model </vt:lpstr>
      <vt:lpstr>Section 1 INTRODUCTION :</vt:lpstr>
      <vt:lpstr>What is Requirement Traceability?</vt:lpstr>
      <vt:lpstr>Importance of Requirement Traceability </vt:lpstr>
      <vt:lpstr>The Role of Requirement Traceability in Project Management </vt:lpstr>
      <vt:lpstr>Section 2 :Existing Methods</vt:lpstr>
      <vt:lpstr>Methods and flow used currently for some projects :</vt:lpstr>
      <vt:lpstr>Problems faced in the current flow</vt:lpstr>
      <vt:lpstr>P</vt:lpstr>
      <vt:lpstr>Continue..</vt:lpstr>
      <vt:lpstr>Section 3:Proposed Structure</vt:lpstr>
      <vt:lpstr> Implementing Requirement Traceability for a  Traffic light controller </vt:lpstr>
      <vt:lpstr>Approach for the system design </vt:lpstr>
      <vt:lpstr>Marketing Requirements</vt:lpstr>
      <vt:lpstr>System Requirement</vt:lpstr>
      <vt:lpstr>RTL Design tags </vt:lpstr>
      <vt:lpstr>Verification plan </vt:lpstr>
      <vt:lpstr>Verification plan </vt:lpstr>
      <vt:lpstr>Section 4</vt:lpstr>
      <vt:lpstr>Traceability</vt:lpstr>
      <vt:lpstr>Traceability V curve verification </vt:lpstr>
      <vt:lpstr>CAN JAMA BE THE SOLUTION?</vt:lpstr>
      <vt:lpstr>JAMA  TRACEABILITY :</vt:lpstr>
      <vt:lpstr>PowerPoint Presentation</vt:lpstr>
      <vt:lpstr>JAMA</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multiple lines</dc:title>
  <dc:creator>Smriti SHARMA</dc:creator>
  <cp:keywords>Template v1.19</cp:keywords>
  <cp:lastModifiedBy>Smriti SHARMA</cp:lastModifiedBy>
  <cp:revision>2</cp:revision>
  <dcterms:created xsi:type="dcterms:W3CDTF">2024-05-20T07:31:52Z</dcterms:created>
  <dcterms:modified xsi:type="dcterms:W3CDTF">2024-06-24T09:20:32Z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ST Restricted</vt:lpwstr>
  </property>
  <property fmtid="{D5CDD505-2E9C-101B-9397-08002B2CF9AE}" pid="3" name="ContentTypeId">
    <vt:lpwstr>0x010100DAD2CEAFA25D7D4494387D0607A8EFCA</vt:lpwstr>
  </property>
  <property fmtid="{D5CDD505-2E9C-101B-9397-08002B2CF9AE}" pid="4" name="MediaServiceImageTags">
    <vt:lpwstr/>
  </property>
</Properties>
</file>