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tags/tag49.xml" ContentType="application/vnd.openxmlformats-officedocument.presentationml.tags+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ags/tag52.xml" ContentType="application/vnd.openxmlformats-officedocument.presentationml.tags+xml"/>
  <Override PartName="/ppt/tags/tag41.xml" ContentType="application/vnd.openxmlformats-officedocument.presentationml.tags+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ags/tag30.xml" ContentType="application/vnd.openxmlformats-officedocument.presentationml.tags+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Default Extension="emf" ContentType="image/x-emf"/>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tags/tag68.xml" ContentType="application/vnd.openxmlformats-officedocument.presentationml.tags+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tags/tag57.xml" ContentType="application/vnd.openxmlformats-officedocument.presentationml.tags+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heme/theme15.xml" ContentType="application/vnd.openxmlformats-officedocument.theme+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tags/tag29.xml" ContentType="application/vnd.openxmlformats-officedocument.presentationml.tags+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tags/tag18.xml" ContentType="application/vnd.openxmlformats-officedocument.presentationml.tags+xml"/>
  <Override PartName="/ppt/tags/tag54.xml" ContentType="application/vnd.openxmlformats-officedocument.presentationml.tags+xml"/>
  <Override PartName="/ppt/slideLayouts/slideLayout40.xml" ContentType="application/vnd.openxmlformats-officedocument.presentationml.slideLayout+xml"/>
  <Override PartName="/ppt/tags/tag65.xml" ContentType="application/vnd.openxmlformats-officedocument.presentationml.tags+xml"/>
  <Override PartName="/ppt/slideMasters/slideMaster13.xml" ContentType="application/vnd.openxmlformats-officedocument.presentationml.slideMaster+xml"/>
  <Override PartName="/ppt/tags/tag43.xml" ContentType="application/vnd.openxmlformats-officedocument.presentationml.tags+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tags/tag32.xml" ContentType="application/vnd.openxmlformats-officedocument.presentationml.tags+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s/slide24.xml" ContentType="application/vnd.openxmlformats-officedocument.presentationml.slide+xml"/>
  <Override PartName="/ppt/tags/tag59.xml" ContentType="application/vnd.openxmlformats-officedocument.presentationml.tags+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tags/tag15.xml" ContentType="application/vnd.openxmlformats-officedocument.presentationml.tags+xml"/>
  <Default Extension="tiff" ContentType="image/tiff"/>
  <Override PartName="/ppt/tags/tag62.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s/slide8.xml" ContentType="application/vnd.openxmlformats-officedocument.presentationml.slide+xml"/>
  <Override PartName="/ppt/tags/tag11.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tags/tag56.xml" ContentType="application/vnd.openxmlformats-officedocument.presentationml.tags+xml"/>
  <Override PartName="/ppt/slideLayouts/slideLayout42.xml" ContentType="application/vnd.openxmlformats-officedocument.presentationml.slideLayout+xml"/>
  <Override PartName="/ppt/tags/tag67.xml" ContentType="application/vnd.openxmlformats-officedocument.presentationml.tags+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tags/tag34.xml" ContentType="application/vnd.openxmlformats-officedocument.presentationml.tags+xml"/>
  <Override PartName="/ppt/theme/theme14.xml" ContentType="application/vnd.openxmlformats-officedocument.them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Default Extension="bin" ContentType="application/vnd.openxmlformats-officedocument.oleObject"/>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tags/tag17.xml" ContentType="application/vnd.openxmlformats-officedocument.presentationml.tags+xml"/>
  <Override PartName="/ppt/tags/tag64.xml" ContentType="application/vnd.openxmlformats-officedocument.presentationml.tags+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Default Extension="gif" ContentType="image/gif"/>
  <Override PartName="/ppt/tags/tag53.xml" ContentType="application/vnd.openxmlformats-officedocument.presentationml.tags+xml"/>
  <Override PartName="/ppt/slideLayouts/slideLayout215.xml" ContentType="application/vnd.openxmlformats-officedocument.presentationml.slideLayout+xml"/>
  <Override PartName="/ppt/tags/tag31.xml" ContentType="application/vnd.openxmlformats-officedocument.presentationml.tags+xml"/>
  <Override PartName="/ppt/tags/tag42.xml" ContentType="application/vnd.openxmlformats-officedocument.presentationml.tags+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handoutMasters/handoutMaster1.xml" ContentType="application/vnd.openxmlformats-officedocument.presentationml.handoutMaster+xml"/>
  <Override PartName="/ppt/tags/tag20.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ags/tag58.xml" ContentType="application/vnd.openxmlformats-officedocument.presentationml.tags+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tags/tag69.xml" ContentType="application/vnd.openxmlformats-officedocument.presentationml.tags+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tags/tag36.xml" ContentType="application/vnd.openxmlformats-officedocument.presentationml.tags+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slideLayouts/slideLayout100.xml" ContentType="application/vnd.openxmlformats-officedocument.presentationml.slideLayout+xml"/>
  <Override PartName="/ppt/tags/tag72.xml" ContentType="application/vnd.openxmlformats-officedocument.presentationml.tags+xml"/>
  <Override PartName="/ppt/slideMasters/slideMaster6.xml" ContentType="application/vnd.openxmlformats-officedocument.presentationml.slideMaster+xml"/>
  <Override PartName="/ppt/tags/tag50.xml" ContentType="application/vnd.openxmlformats-officedocument.presentationml.tags+xml"/>
  <Override PartName="/ppt/theme/theme8.xml" ContentType="application/vnd.openxmlformats-officedocument.theme+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tags/tag19.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66.xml" ContentType="application/vnd.openxmlformats-officedocument.presentationml.tags+xml"/>
  <Override PartName="/ppt/slideLayouts/slideLayout141.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tags/tag55.xml" ContentType="application/vnd.openxmlformats-officedocument.presentationml.tags+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tags/tag33.xml" ContentType="application/vnd.openxmlformats-officedocument.presentationml.tags+xml"/>
  <Override PartName="/ppt/tags/tag44.xml" ContentType="application/vnd.openxmlformats-officedocument.presentationml.tags+xml"/>
  <Override PartName="/ppt/slideLayouts/slideLayout20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0" r:id="rId4"/>
    <p:sldMasterId id="2147483985" r:id="rId5"/>
    <p:sldMasterId id="2147484000" r:id="rId6"/>
    <p:sldMasterId id="2147484016" r:id="rId7"/>
    <p:sldMasterId id="2147484032" r:id="rId8"/>
    <p:sldMasterId id="2147484048" r:id="rId9"/>
    <p:sldMasterId id="2147484064" r:id="rId10"/>
    <p:sldMasterId id="2147484080" r:id="rId11"/>
    <p:sldMasterId id="2147484096" r:id="rId12"/>
    <p:sldMasterId id="2147484112" r:id="rId13"/>
    <p:sldMasterId id="2147484128" r:id="rId14"/>
    <p:sldMasterId id="2147484143" r:id="rId15"/>
    <p:sldMasterId id="2147484158" r:id="rId16"/>
    <p:sldMasterId id="2147484173" r:id="rId17"/>
  </p:sldMasterIdLst>
  <p:notesMasterIdLst>
    <p:notesMasterId r:id="rId42"/>
  </p:notesMasterIdLst>
  <p:handoutMasterIdLst>
    <p:handoutMasterId r:id="rId43"/>
  </p:handoutMasterIdLst>
  <p:sldIdLst>
    <p:sldId id="433" r:id="rId18"/>
    <p:sldId id="431" r:id="rId19"/>
    <p:sldId id="434" r:id="rId20"/>
    <p:sldId id="435" r:id="rId21"/>
    <p:sldId id="436" r:id="rId22"/>
    <p:sldId id="437" r:id="rId23"/>
    <p:sldId id="452" r:id="rId24"/>
    <p:sldId id="453" r:id="rId25"/>
    <p:sldId id="454" r:id="rId26"/>
    <p:sldId id="455" r:id="rId27"/>
    <p:sldId id="456"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26" r:id="rId41"/>
  </p:sldIdLst>
  <p:sldSz cx="9906000" cy="6858000" type="A4"/>
  <p:notesSz cx="6805613" cy="9939338"/>
  <p:custDataLst>
    <p:tags r:id="rId4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handana"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0D6"/>
    <a:srgbClr val="3366FF"/>
    <a:srgbClr val="F6DEE0"/>
    <a:srgbClr val="000000"/>
    <a:srgbClr val="FF4019"/>
    <a:srgbClr val="981E32"/>
    <a:srgbClr val="A2BFAF"/>
    <a:srgbClr val="ACB7B2"/>
    <a:srgbClr val="AF1C63"/>
    <a:srgbClr val="6A95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86486" autoAdjust="0"/>
  </p:normalViewPr>
  <p:slideViewPr>
    <p:cSldViewPr snapToGrid="0">
      <p:cViewPr>
        <p:scale>
          <a:sx n="77" d="100"/>
          <a:sy n="77" d="100"/>
        </p:scale>
        <p:origin x="-606" y="-450"/>
      </p:cViewPr>
      <p:guideLst>
        <p:guide orient="horz"/>
        <p:guide pos="62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1968" y="-114"/>
      </p:cViewPr>
      <p:guideLst>
        <p:guide orient="horz" pos="3131"/>
        <p:guide pos="214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9/2/2014</a:t>
            </a:fld>
            <a:endParaRPr lang="en-US" dirty="0"/>
          </a:p>
        </p:txBody>
      </p:sp>
      <p:sp>
        <p:nvSpPr>
          <p:cNvPr id="4" name="Slide Image Placeholder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Grp="1" noChangeArrowheads="1"/>
          </p:cNvSpPr>
          <p:nvPr>
            <p:ph type="ftr" sz="quarter" idx="4"/>
          </p:nvPr>
        </p:nvSpPr>
        <p:spPr>
          <a:noFill/>
        </p:spPr>
        <p:txBody>
          <a:bodyPr/>
          <a:lstStyle/>
          <a:p>
            <a:r>
              <a:rPr lang="en-US" dirty="0">
                <a:solidFill>
                  <a:prstClr val="black"/>
                </a:solidFill>
              </a:rPr>
              <a:t>© 2011 Capgemini - All rights reserved</a:t>
            </a:r>
            <a:endParaRPr lang="en-GB" dirty="0">
              <a:solidFill>
                <a:prstClr val="black"/>
              </a:solidFill>
            </a:endParaRPr>
          </a:p>
        </p:txBody>
      </p:sp>
      <p:sp>
        <p:nvSpPr>
          <p:cNvPr id="17411" name="Rectangle 10"/>
          <p:cNvSpPr>
            <a:spLocks noGrp="1" noChangeArrowheads="1"/>
          </p:cNvSpPr>
          <p:nvPr>
            <p:ph type="sldNum" sz="quarter" idx="5"/>
          </p:nvPr>
        </p:nvSpPr>
        <p:spPr>
          <a:noFill/>
        </p:spPr>
        <p:txBody>
          <a:bodyPr/>
          <a:lstStyle/>
          <a:p>
            <a:fld id="{E84AEC07-F53F-43F3-A865-C97B2AD38D16}" type="slidenum">
              <a:rPr lang="en-GB">
                <a:solidFill>
                  <a:prstClr val="black"/>
                </a:solidFill>
              </a:rPr>
              <a:pPr/>
              <a:t>1</a:t>
            </a:fld>
            <a:endParaRPr lang="en-GB" dirty="0">
              <a:solidFill>
                <a:prstClr val="black"/>
              </a:solidFill>
            </a:endParaRPr>
          </a:p>
        </p:txBody>
      </p:sp>
      <p:sp>
        <p:nvSpPr>
          <p:cNvPr id="17412" name="Rectangle 6"/>
          <p:cNvSpPr>
            <a:spLocks noGrp="1" noRot="1" noChangeAspect="1" noChangeArrowheads="1" noTextEdit="1"/>
          </p:cNvSpPr>
          <p:nvPr>
            <p:ph type="sldImg"/>
          </p:nvPr>
        </p:nvSpPr>
        <p:spPr>
          <a:xfrm>
            <a:off x="719138" y="749300"/>
            <a:ext cx="5375275" cy="3722688"/>
          </a:xfrm>
          <a:ln/>
        </p:spPr>
      </p:sp>
      <p:sp>
        <p:nvSpPr>
          <p:cNvPr id="17413" name="Rectangle 7"/>
          <p:cNvSpPr>
            <a:spLocks noGrp="1" noChangeArrowheads="1"/>
          </p:cNvSpPr>
          <p:nvPr>
            <p:ph type="body" idx="1"/>
          </p:nvPr>
        </p:nvSpPr>
        <p:spPr>
          <a:noFill/>
          <a:ln/>
        </p:spPr>
        <p:txBody>
          <a:bodyPr/>
          <a:lstStyle/>
          <a:p>
            <a:pPr eaLnBrk="1" hangingPunct="1"/>
            <a:r>
              <a:rPr lang="en-US" sz="2000" dirty="0" smtClean="0">
                <a:solidFill>
                  <a:srgbClr val="FF0000"/>
                </a:solidFill>
              </a:rPr>
              <a:t>-BY</a:t>
            </a:r>
          </a:p>
          <a:p>
            <a:pPr eaLnBrk="1" hangingPunct="1"/>
            <a:r>
              <a:rPr lang="en-US" sz="2000" dirty="0" smtClean="0">
                <a:solidFill>
                  <a:srgbClr val="FF0000"/>
                </a:solidFill>
              </a:rPr>
              <a:t>PRAVEEN V</a:t>
            </a:r>
            <a:endParaRPr lang="en-US" sz="2000" dirty="0" smtClean="0">
              <a:solidFill>
                <a:srgbClr val="FF0000"/>
              </a:solidFill>
            </a:endParaRPr>
          </a:p>
        </p:txBody>
      </p:sp>
      <p:sp>
        <p:nvSpPr>
          <p:cNvPr id="27654" name="Date Placeholder 6"/>
          <p:cNvSpPr>
            <a:spLocks noGrp="1"/>
          </p:cNvSpPr>
          <p:nvPr>
            <p:ph type="dt" sz="quarter" idx="1"/>
          </p:nvPr>
        </p:nvSpPr>
        <p:spPr/>
        <p:txBody>
          <a:bodyPr/>
          <a:lstStyle/>
          <a:p>
            <a:pPr>
              <a:defRPr/>
            </a:pPr>
            <a:r>
              <a:rPr lang="en-US" dirty="0">
                <a:solidFill>
                  <a:prstClr val="black"/>
                </a:solidFill>
              </a:rPr>
              <a:t>© 2011 Capgemini - All rights reserved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0.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0.xml"/><Relationship Id="rId7" Type="http://schemas.openxmlformats.org/officeDocument/2006/relationships/oleObject" Target="../embeddings/oleObject12.bin"/><Relationship Id="rId2" Type="http://schemas.openxmlformats.org/officeDocument/2006/relationships/tags" Target="../tags/tag49.xml"/><Relationship Id="rId1" Type="http://schemas.openxmlformats.org/officeDocument/2006/relationships/vmlDrawing" Target="../drawings/vmlDrawing12.v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3.vml"/><Relationship Id="rId5" Type="http://schemas.openxmlformats.org/officeDocument/2006/relationships/image" Target="../media/image14.png"/><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2.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3.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4.emf"/><Relationship Id="rId2" Type="http://schemas.openxmlformats.org/officeDocument/2006/relationships/tags" Target="../tags/tag58.xml"/><Relationship Id="rId1" Type="http://schemas.openxmlformats.org/officeDocument/2006/relationships/vmlDrawing" Target="../drawings/vmlDrawing18.vml"/><Relationship Id="rId6" Type="http://schemas.openxmlformats.org/officeDocument/2006/relationships/tags" Target="../tags/tag62.xml"/><Relationship Id="rId11" Type="http://schemas.openxmlformats.org/officeDocument/2006/relationships/image" Target="../media/image5.png"/><Relationship Id="rId5" Type="http://schemas.openxmlformats.org/officeDocument/2006/relationships/tags" Target="../tags/tag61.xml"/><Relationship Id="rId10" Type="http://schemas.openxmlformats.org/officeDocument/2006/relationships/oleObject" Target="../embeddings/oleObject18.bin"/><Relationship Id="rId4" Type="http://schemas.openxmlformats.org/officeDocument/2006/relationships/tags" Target="../tags/tag60.xml"/><Relationship Id="rId9" Type="http://schemas.openxmlformats.org/officeDocument/2006/relationships/image" Target="../media/image6.jpe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4.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5.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4.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jpeg"/><Relationship Id="rId1" Type="http://schemas.openxmlformats.org/officeDocument/2006/relationships/slideMaster" Target="../slideMasters/slideMaster16.xml"/><Relationship Id="rId6" Type="http://schemas.openxmlformats.org/officeDocument/2006/relationships/image" Target="../media/image22.jpe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oleObject" Target="../embeddings/oleObject3.bin"/><Relationship Id="rId4" Type="http://schemas.openxmlformats.org/officeDocument/2006/relationships/tags" Target="../tags/tag18.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vmlDrawing" Target="../drawings/vmlDrawing20.v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7.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4.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oleObject" Target="../embeddings/oleObject4.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5.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6.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21.vml"/><Relationship Id="rId5" Type="http://schemas.openxmlformats.org/officeDocument/2006/relationships/oleObject" Target="../embeddings/oleObject21.bin"/><Relationship Id="rId4"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7.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4.xml"/><Relationship Id="rId7"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8.v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22.vml"/><Relationship Id="rId5" Type="http://schemas.openxmlformats.org/officeDocument/2006/relationships/oleObject" Target="../embeddings/oleObject22.bin"/><Relationship Id="rId4"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8.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9.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41" y="2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9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30" y="24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1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1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70" y="6555001"/>
            <a:ext cx="1264047" cy="104775"/>
          </a:xfrm>
          <a:prstGeom prst="rect">
            <a:avLst/>
          </a:prstGeom>
        </p:spPr>
        <p:txBody>
          <a:bodyPr/>
          <a:lstStyle>
            <a:lvl1pPr>
              <a:defRPr/>
            </a:lvl1pPr>
          </a:lstStyle>
          <a:p>
            <a:pPr>
              <a:defRPr/>
            </a:pPr>
            <a:r>
              <a:rPr lang="en-US" dirty="0" smtClean="0"/>
              <a:t>Insert "Title, Author, Date"</a:t>
            </a:r>
            <a:endParaRPr lang="en-US" dirty="0"/>
          </a:p>
        </p:txBody>
      </p:sp>
      <p:sp>
        <p:nvSpPr>
          <p:cNvPr id="5" name="Rectangle 19"/>
          <p:cNvSpPr>
            <a:spLocks noGrp="1" noChangeArrowheads="1"/>
          </p:cNvSpPr>
          <p:nvPr>
            <p:ph type="sldNum" sz="quarter" idx="11"/>
          </p:nvPr>
        </p:nvSpPr>
        <p:spPr>
          <a:xfrm>
            <a:off x="9648038" y="673280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smtClean="0"/>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smtClean="0"/>
              <a:t>© 2010 Capgemini. All rights reserved.</a:t>
            </a:r>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60"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0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68"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30" y="24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32"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38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31" y="3468294"/>
            <a:ext cx="519572" cy="522508"/>
          </a:xfrm>
          <a:prstGeom prst="rect">
            <a:avLst/>
          </a:prstGeom>
        </p:spPr>
      </p:pic>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68"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0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0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30" y="240"/>
          <a:ext cx="147061" cy="143985"/>
        </p:xfrm>
        <a:graphic>
          <a:graphicData uri="http://schemas.openxmlformats.org/presentationml/2006/ole">
            <p:oleObj spid="_x0000_s131073"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6202" y="294026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5964" y="2791400"/>
            <a:ext cx="519572" cy="522508"/>
          </a:xfrm>
          <a:prstGeom prst="rect">
            <a:avLst/>
          </a:prstGeom>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64" y="6554991"/>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79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3926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53"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09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3" imgW="360" imgH="360" progId="">
              <p:embed/>
            </p:oleObj>
          </a:graphicData>
        </a:graphic>
      </p:graphicFrame>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79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79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58" y="6554979"/>
            <a:ext cx="1264047" cy="104775"/>
          </a:xfrm>
          <a:prstGeom prst="rect">
            <a:avLst/>
          </a:prstGeom>
        </p:spPr>
        <p:txBody>
          <a:bodyPr/>
          <a:lstStyle>
            <a:lvl1pPr>
              <a:defRPr/>
            </a:lvl1pPr>
          </a:lstStyle>
          <a:p>
            <a:pPr>
              <a:defRPr/>
            </a:pPr>
            <a:r>
              <a:rPr lang="en-US" dirty="0" smtClean="0"/>
              <a:t>Insert "Title, Author, Date"</a:t>
            </a:r>
            <a:endParaRPr lang="en-US" dirty="0"/>
          </a:p>
        </p:txBody>
      </p:sp>
      <p:sp>
        <p:nvSpPr>
          <p:cNvPr id="5" name="Rectangle 19"/>
          <p:cNvSpPr>
            <a:spLocks noGrp="1" noChangeArrowheads="1"/>
          </p:cNvSpPr>
          <p:nvPr>
            <p:ph type="sldNum" sz="quarter" idx="11"/>
          </p:nvPr>
        </p:nvSpPr>
        <p:spPr>
          <a:xfrm>
            <a:off x="9648038" y="6732779"/>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smtClean="0"/>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smtClean="0"/>
              <a:t>© 2010 Capgemini. All rights reserved.</a:t>
            </a:r>
            <a:endParaRPr 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46"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07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54"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54"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sp>
        <p:nvSpPr>
          <p:cNvPr id="7" name="Rectangle 7"/>
          <p:cNvSpPr/>
          <p:nvPr userDrawn="1">
            <p:custDataLst>
              <p:tags r:id="rId2"/>
            </p:custDataLst>
          </p:nvPr>
        </p:nvSpPr>
        <p:spPr bwMode="auto">
          <a:xfrm flipV="1">
            <a:off x="-1176" y="3385151"/>
            <a:ext cx="9907177"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74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777"/>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777"/>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47"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50" y="6554965"/>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765"/>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37"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06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45"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45"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47810"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9056"/>
            <a:ext cx="5415248" cy="2414915"/>
          </a:xfrm>
          <a:prstGeom prst="rect">
            <a:avLst/>
          </a:prstGeo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934"/>
            <a:ext cx="3001425" cy="239021"/>
          </a:xfrm>
          <a:prstGeom prst="rect">
            <a:avLst/>
          </a:prstGeom>
          <a:noFill/>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76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76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27"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04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36"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36"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a:prstGeom prst="rect">
            <a:avLst/>
          </a:prstGeo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74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74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32" y="6554931"/>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73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17"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02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25"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48834" name="think-cell Slide" r:id="rId4" imgW="360" imgH="360" progId="">
              <p:embed/>
            </p:oleObj>
          </a:graphicData>
        </a:graphic>
      </p:graphicFrame>
      <p:sp>
        <p:nvSpPr>
          <p:cNvPr id="2" name="Titre 1"/>
          <p:cNvSpPr>
            <a:spLocks noGrp="1"/>
          </p:cNvSpPr>
          <p:nvPr>
            <p:ph type="title" hasCustomPrompt="1"/>
            <p:custDataLst>
              <p:tags r:id="rId2"/>
            </p:custDataLst>
          </p:nvPr>
        </p:nvSpPr>
        <p:spPr>
          <a:xfrm>
            <a:off x="78" y="4"/>
            <a:ext cx="9905999" cy="1002135"/>
          </a:xfrm>
          <a:prstGeom prst="rect">
            <a:avLst/>
          </a:prstGeom>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25"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72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72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 y="4"/>
            <a:ext cx="9905999" cy="1002135"/>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323522" y="1501977"/>
            <a:ext cx="9438125" cy="46365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a:xfrm>
            <a:off x="495300" y="6356591"/>
            <a:ext cx="2311400" cy="365125"/>
          </a:xfrm>
          <a:prstGeom prst="rect">
            <a:avLst/>
          </a:prstGeom>
        </p:spPr>
        <p:txBody>
          <a:bodyPr/>
          <a:lstStyle/>
          <a:p>
            <a:fld id="{EBDD8DCF-4281-4F65-A3BB-2767CA6D234D}" type="datetimeFigureOut">
              <a:rPr lang="en-US" smtClean="0"/>
              <a:pPr/>
              <a:t>9/2/2014</a:t>
            </a:fld>
            <a:endParaRPr lang="en-PH" dirty="0"/>
          </a:p>
        </p:txBody>
      </p:sp>
      <p:sp>
        <p:nvSpPr>
          <p:cNvPr id="5" name="Footer Placeholder 4"/>
          <p:cNvSpPr>
            <a:spLocks noGrp="1"/>
          </p:cNvSpPr>
          <p:nvPr>
            <p:ph type="ftr" sz="quarter" idx="11"/>
          </p:nvPr>
        </p:nvSpPr>
        <p:spPr>
          <a:xfrm>
            <a:off x="3384550" y="6356591"/>
            <a:ext cx="3136900" cy="365125"/>
          </a:xfrm>
          <a:prstGeom prst="rect">
            <a:avLst/>
          </a:prstGeom>
        </p:spPr>
        <p:txBody>
          <a:bodyPr/>
          <a:lstStyle/>
          <a:p>
            <a:endParaRPr lang="en-PH" dirty="0"/>
          </a:p>
        </p:txBody>
      </p:sp>
      <p:sp>
        <p:nvSpPr>
          <p:cNvPr id="6" name="Slide Number Placeholder 5"/>
          <p:cNvSpPr>
            <a:spLocks noGrp="1"/>
          </p:cNvSpPr>
          <p:nvPr>
            <p:ph type="sldNum" sz="quarter" idx="12"/>
          </p:nvPr>
        </p:nvSpPr>
        <p:spPr>
          <a:xfrm>
            <a:off x="7099300" y="6356591"/>
            <a:ext cx="2311400" cy="365125"/>
          </a:xfrm>
          <a:prstGeom prst="rect">
            <a:avLst/>
          </a:prstGeom>
        </p:spPr>
        <p:txBody>
          <a:bodyPr/>
          <a:lstStyle/>
          <a:p>
            <a:fld id="{9A476B1B-843A-4214-B02E-84410013C15C}" type="slidenum">
              <a:rPr lang="en-PH" smtClean="0"/>
              <a:pPr/>
              <a:t>‹#›</a:t>
            </a:fld>
            <a:endParaRPr lang="en-PH"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21" y="6554911"/>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71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3" name="Picture 3" descr="C:\CreativeServices\07_PowerPoint\2010\Images\Variety of international coins _3692132-3409x5127.jpg"/>
          <p:cNvPicPr>
            <a:picLocks noChangeAspect="1" noChangeArrowheads="1"/>
          </p:cNvPicPr>
          <p:nvPr userDrawn="1"/>
        </p:nvPicPr>
        <p:blipFill>
          <a:blip r:embed="rId2" cstate="screen"/>
          <a:srcRect/>
          <a:stretch>
            <a:fillRect/>
          </a:stretch>
        </p:blipFill>
        <p:spPr bwMode="auto">
          <a:xfrm>
            <a:off x="0" y="781020"/>
            <a:ext cx="9144000" cy="6076980"/>
          </a:xfrm>
          <a:prstGeom prst="rect">
            <a:avLst/>
          </a:prstGeom>
          <a:noFill/>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880"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5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pic>
        <p:nvPicPr>
          <p:cNvPr id="279554" name="Picture 2" descr="metrobank_logo"/>
          <p:cNvPicPr>
            <a:picLocks noChangeAspect="1" noChangeArrowheads="1"/>
          </p:cNvPicPr>
          <p:nvPr userDrawn="1"/>
        </p:nvPicPr>
        <p:blipFill>
          <a:blip r:embed="rId6" cstate="print"/>
          <a:srcRect/>
          <a:stretch>
            <a:fillRect/>
          </a:stretch>
        </p:blipFill>
        <p:spPr bwMode="auto">
          <a:xfrm>
            <a:off x="7245858" y="298704"/>
            <a:ext cx="1690688" cy="520700"/>
          </a:xfrm>
          <a:prstGeom prst="rect">
            <a:avLst/>
          </a:prstGeom>
          <a:noFill/>
          <a:ln w="9525">
            <a:noFill/>
            <a:miter lim="800000"/>
            <a:headEnd/>
            <a:tailEnd/>
          </a:ln>
        </p:spPr>
      </p:pic>
    </p:spTree>
  </p:cSld>
  <p:clrMapOvr>
    <a:masterClrMapping/>
  </p:clrMapOvr>
  <p:transition>
    <p:wipe dir="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88"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88"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90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934"/>
            <a:ext cx="3001425" cy="23902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249858" name="think-cell Slide" r:id="rId3" imgW="360" imgH="360" progId="">
              <p:embed/>
            </p:oleObj>
          </a:graphicData>
        </a:graphic>
      </p:graphicFrame>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55"/>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55"/>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384" y="6554843"/>
            <a:ext cx="1264047" cy="104775"/>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Insert "Title, Author, Date"</a:t>
            </a:r>
          </a:p>
        </p:txBody>
      </p:sp>
      <p:sp>
        <p:nvSpPr>
          <p:cNvPr id="5" name="Rectangle 19"/>
          <p:cNvSpPr>
            <a:spLocks noGrp="1" noChangeArrowheads="1"/>
          </p:cNvSpPr>
          <p:nvPr>
            <p:ph type="sldNum" sz="quarter" idx="11"/>
          </p:nvPr>
        </p:nvSpPr>
        <p:spPr>
          <a:xfrm>
            <a:off x="9648038" y="6732643"/>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defTabSz="914400" fontAlgn="base">
              <a:spcBef>
                <a:spcPct val="0"/>
              </a:spcBef>
              <a:spcAft>
                <a:spcPct val="0"/>
              </a:spcAft>
            </a:pPr>
            <a:fld id="{D3FD82C0-49BC-453A-9D95-486809AFBB2E}" type="slidenum">
              <a:rPr lang="en-US" altLang="zh-CN" sz="2400" b="1">
                <a:solidFill>
                  <a:srgbClr val="000000"/>
                </a:solidFill>
                <a:cs typeface="Arial" charset="0"/>
              </a:rPr>
              <a:pPr defTabSz="914400" fontAlgn="base">
                <a:spcBef>
                  <a:spcPct val="0"/>
                </a:spcBef>
                <a:spcAft>
                  <a:spcPct val="0"/>
                </a:spcAft>
              </a:pPr>
              <a:t>‹#›</a:t>
            </a:fld>
            <a:endParaRPr lang="en-US" altLang="zh-CN" sz="2400" b="1" dirty="0">
              <a:solidFill>
                <a:srgbClr val="000000"/>
              </a:solidFill>
              <a:cs typeface="Arial" charset="0"/>
            </a:endParaRPr>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 2010 Capgemini. All rights reserved.</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userDrawn="1"/>
        </p:nvPicPr>
        <p:blipFill>
          <a:blip r:embed="rId2" cstate="print"/>
          <a:srcRect/>
          <a:stretch>
            <a:fillRect/>
          </a:stretch>
        </p:blipFill>
        <p:spPr bwMode="auto">
          <a:xfrm>
            <a:off x="0" y="1128716"/>
            <a:ext cx="9906000" cy="5729287"/>
          </a:xfrm>
          <a:prstGeom prst="rect">
            <a:avLst/>
          </a:prstGeom>
          <a:noFill/>
          <a:ln w="9525">
            <a:noFill/>
            <a:miter lim="800000"/>
            <a:headEnd/>
            <a:tailEnd/>
          </a:ln>
        </p:spPr>
      </p:pic>
      <p:sp>
        <p:nvSpPr>
          <p:cNvPr id="5" name="Freeform 3"/>
          <p:cNvSpPr>
            <a:spLocks/>
          </p:cNvSpPr>
          <p:nvPr userDrawn="1"/>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1"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852"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0"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2"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0"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userDrawn="1"/>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userDrawn="1"/>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82"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4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8"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4"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4"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2"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28"/>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356" y="6554791"/>
            <a:ext cx="1264047" cy="104775"/>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Insert "Title, Author, Date"</a:t>
            </a:r>
          </a:p>
        </p:txBody>
      </p:sp>
      <p:sp>
        <p:nvSpPr>
          <p:cNvPr id="5" name="Rectangle 19"/>
          <p:cNvSpPr>
            <a:spLocks noGrp="1" noChangeArrowheads="1"/>
          </p:cNvSpPr>
          <p:nvPr>
            <p:ph type="sldNum" sz="quarter" idx="11"/>
          </p:nvPr>
        </p:nvSpPr>
        <p:spPr>
          <a:xfrm>
            <a:off x="9648033" y="673259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defTabSz="914400" fontAlgn="base">
              <a:spcBef>
                <a:spcPct val="0"/>
              </a:spcBef>
              <a:spcAft>
                <a:spcPct val="0"/>
              </a:spcAft>
            </a:pPr>
            <a:fld id="{D3FD82C0-49BC-453A-9D95-486809AFBB2E}" type="slidenum">
              <a:rPr lang="en-US" altLang="zh-CN" sz="2400" b="1">
                <a:solidFill>
                  <a:srgbClr val="000000"/>
                </a:solidFill>
                <a:cs typeface="Arial" charset="0"/>
              </a:rPr>
              <a:pPr defTabSz="914400" fontAlgn="base">
                <a:spcBef>
                  <a:spcPct val="0"/>
                </a:spcBef>
                <a:spcAft>
                  <a:spcPct val="0"/>
                </a:spcAft>
              </a:pPr>
              <a:t>‹#›</a:t>
            </a:fld>
            <a:endParaRPr lang="en-US" altLang="zh-CN" sz="2400" b="1" dirty="0">
              <a:solidFill>
                <a:srgbClr val="000000"/>
              </a:solidFill>
              <a:cs typeface="Arial" charset="0"/>
            </a:endParaRPr>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 2010 Capgemini. All rights reserved.</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90"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90"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78"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22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43"/>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43"/>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86" y="6555031"/>
            <a:ext cx="1264047" cy="104775"/>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Insert "Title, Author, Date"</a:t>
            </a:r>
          </a:p>
        </p:txBody>
      </p:sp>
      <p:sp>
        <p:nvSpPr>
          <p:cNvPr id="5" name="Rectangle 19"/>
          <p:cNvSpPr>
            <a:spLocks noGrp="1" noChangeArrowheads="1"/>
          </p:cNvSpPr>
          <p:nvPr>
            <p:ph type="sldNum" sz="quarter" idx="11"/>
          </p:nvPr>
        </p:nvSpPr>
        <p:spPr>
          <a:xfrm>
            <a:off x="9648038" y="6732831"/>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defTabSz="914400" fontAlgn="base">
              <a:spcBef>
                <a:spcPct val="0"/>
              </a:spcBef>
              <a:spcAft>
                <a:spcPct val="0"/>
              </a:spcAft>
            </a:pPr>
            <a:fld id="{D3FD82C0-49BC-453A-9D95-486809AFBB2E}" type="slidenum">
              <a:rPr lang="en-US" altLang="zh-CN" sz="2400" b="1">
                <a:solidFill>
                  <a:srgbClr val="000000"/>
                </a:solidFill>
                <a:cs typeface="Arial" charset="0"/>
              </a:rPr>
              <a:pPr defTabSz="914400" fontAlgn="base">
                <a:spcBef>
                  <a:spcPct val="0"/>
                </a:spcBef>
                <a:spcAft>
                  <a:spcPct val="0"/>
                </a:spcAft>
              </a:pPr>
              <a:t>‹#›</a:t>
            </a:fld>
            <a:endParaRPr lang="en-US" altLang="zh-CN" sz="2400" b="1" dirty="0">
              <a:solidFill>
                <a:srgbClr val="000000"/>
              </a:solidFill>
              <a:cs typeface="Arial" charset="0"/>
            </a:endParaRPr>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 2010 Capgemini. All rights reserved.</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userDrawn="1"/>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userDrawn="1"/>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77"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3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5"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11" name="Oval 6"/>
              <p:cNvSpPr>
                <a:spLocks noChangeArrowheads="1"/>
              </p:cNvSpPr>
              <p:nvPr/>
            </p:nvSpPr>
            <p:spPr bwMode="gray">
              <a:xfrm>
                <a:off x="8266074" y="6151501"/>
                <a:ext cx="83" cy="441448"/>
              </a:xfrm>
              <a:prstGeom prst="ellipse">
                <a:avLst/>
              </a:prstGeom>
              <a:solidFill>
                <a:srgbClr val="FFFFFF"/>
              </a:solidFill>
              <a:ln w="9525" algn="ctr">
                <a:noFill/>
                <a:round/>
                <a:headEnd/>
                <a:tailEnd/>
              </a:ln>
              <a:effectLst/>
            </p:spPr>
            <p:txBody>
              <a:bodyPr wrap="none" lIns="0" tIns="0" rIns="0" bIns="0" anchor="ctr">
                <a:spAutoFit/>
              </a:bodyP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5"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35"/>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35"/>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82" y="6555023"/>
            <a:ext cx="1264047" cy="104775"/>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Insert "Title, Author, Date"</a:t>
            </a:r>
          </a:p>
        </p:txBody>
      </p:sp>
      <p:sp>
        <p:nvSpPr>
          <p:cNvPr id="5" name="Rectangle 19"/>
          <p:cNvSpPr>
            <a:spLocks noGrp="1" noChangeArrowheads="1"/>
          </p:cNvSpPr>
          <p:nvPr>
            <p:ph type="sldNum" sz="quarter" idx="11"/>
          </p:nvPr>
        </p:nvSpPr>
        <p:spPr>
          <a:xfrm>
            <a:off x="9648038" y="6732823"/>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defTabSz="914400" fontAlgn="base">
              <a:spcBef>
                <a:spcPct val="0"/>
              </a:spcBef>
              <a:spcAft>
                <a:spcPct val="0"/>
              </a:spcAft>
            </a:pPr>
            <a:fld id="{D3FD82C0-49BC-453A-9D95-486809AFBB2E}" type="slidenum">
              <a:rPr lang="en-US" altLang="zh-CN" sz="2400" b="1">
                <a:solidFill>
                  <a:srgbClr val="000000"/>
                </a:solidFill>
                <a:cs typeface="Arial" charset="0"/>
              </a:rPr>
              <a:pPr defTabSz="914400" fontAlgn="base">
                <a:spcBef>
                  <a:spcPct val="0"/>
                </a:spcBef>
                <a:spcAft>
                  <a:spcPct val="0"/>
                </a:spcAft>
              </a:pPr>
              <a:t>‹#›</a:t>
            </a:fld>
            <a:endParaRPr lang="en-US" altLang="zh-CN" sz="2400" b="1" dirty="0">
              <a:solidFill>
                <a:srgbClr val="000000"/>
              </a:solidFill>
              <a:cs typeface="Arial" charset="0"/>
            </a:endParaRPr>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defTabSz="914400" fontAlgn="base">
              <a:spcBef>
                <a:spcPct val="0"/>
              </a:spcBef>
              <a:spcAft>
                <a:spcPct val="0"/>
              </a:spcAft>
              <a:defRPr/>
            </a:pPr>
            <a:r>
              <a:rPr lang="en-US" sz="2400" b="1" dirty="0">
                <a:solidFill>
                  <a:srgbClr val="000000"/>
                </a:solidFill>
                <a:cs typeface="Arial" charset="0"/>
              </a:rPr>
              <a:t>© 2010 Capgemini. All rights reserved.</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75"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3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1981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3"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3"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3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3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80" y="6555019"/>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819"/>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3517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73"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2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8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27"/>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27"/>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77" y="6555015"/>
            <a:ext cx="1264047" cy="104775"/>
          </a:xfrm>
          <a:prstGeom prst="rect">
            <a:avLst/>
          </a:prstGeom>
        </p:spPr>
        <p:txBody>
          <a:bodyPr/>
          <a:lstStyle>
            <a:lvl1pPr>
              <a:defRPr/>
            </a:lvl1pPr>
          </a:lstStyle>
          <a:p>
            <a:pPr>
              <a:defRPr/>
            </a:pPr>
            <a:r>
              <a:rPr lang="en-US" dirty="0" smtClean="0"/>
              <a:t>Insert "Title, Author, Date"</a:t>
            </a:r>
            <a:endParaRPr lang="en-US" dirty="0"/>
          </a:p>
        </p:txBody>
      </p:sp>
      <p:sp>
        <p:nvSpPr>
          <p:cNvPr id="5" name="Rectangle 19"/>
          <p:cNvSpPr>
            <a:spLocks noGrp="1" noChangeArrowheads="1"/>
          </p:cNvSpPr>
          <p:nvPr>
            <p:ph type="sldNum" sz="quarter" idx="11"/>
          </p:nvPr>
        </p:nvSpPr>
        <p:spPr>
          <a:xfrm>
            <a:off x="9648038" y="6732815"/>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smtClean="0"/>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smtClean="0"/>
              <a:t>© 2010 Capgemini. All rights reserved.</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3619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70"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2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8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8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78"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78"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1"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9"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9"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82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82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6"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06000" cy="1188000"/>
          </a:xfrm>
        </p:spPr>
        <p:txBody>
          <a:bodyPr/>
          <a:lstStyle>
            <a:lvl1pPr>
              <a:defRPr>
                <a:solidFill>
                  <a:schemeClr val="tx2"/>
                </a:solidFill>
              </a:defRPr>
            </a:lvl1pPr>
          </a:lstStyle>
          <a:p>
            <a:r>
              <a:rPr lang="en-US" altLang="zh-CN" noProof="0" smtClean="0"/>
              <a:t>Click to edit Master title style</a:t>
            </a:r>
            <a:endParaRPr lang="en-US" noProof="0" dirty="0"/>
          </a:p>
        </p:txBody>
      </p:sp>
      <p:sp>
        <p:nvSpPr>
          <p:cNvPr id="3" name="Espace réservé du contenu 2"/>
          <p:cNvSpPr>
            <a:spLocks noGrp="1"/>
          </p:cNvSpPr>
          <p:nvPr>
            <p:ph idx="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dirty="0" smtClean="0"/>
          </a:p>
        </p:txBody>
      </p:sp>
      <p:sp>
        <p:nvSpPr>
          <p:cNvPr id="4" name="Rectangle 18"/>
          <p:cNvSpPr>
            <a:spLocks noGrp="1" noChangeArrowheads="1"/>
          </p:cNvSpPr>
          <p:nvPr>
            <p:ph type="ftr" sz="quarter" idx="10"/>
          </p:nvPr>
        </p:nvSpPr>
        <p:spPr>
          <a:xfrm>
            <a:off x="8633474" y="6555009"/>
            <a:ext cx="1264047" cy="104775"/>
          </a:xfrm>
          <a:prstGeom prst="rect">
            <a:avLst/>
          </a:prstGeom>
        </p:spPr>
        <p:txBody>
          <a:bodyPr/>
          <a:lstStyle>
            <a:lvl1pPr>
              <a:defRPr/>
            </a:lvl1pPr>
          </a:lstStyle>
          <a:p>
            <a:pPr>
              <a:defRPr/>
            </a:pPr>
            <a:r>
              <a:rPr lang="en-US" dirty="0"/>
              <a:t>Insert "Title, Author, Date"</a:t>
            </a:r>
          </a:p>
        </p:txBody>
      </p:sp>
      <p:sp>
        <p:nvSpPr>
          <p:cNvPr id="5" name="Rectangle 19"/>
          <p:cNvSpPr>
            <a:spLocks noGrp="1" noChangeArrowheads="1"/>
          </p:cNvSpPr>
          <p:nvPr>
            <p:ph type="sldNum" sz="quarter" idx="11"/>
          </p:nvPr>
        </p:nvSpPr>
        <p:spPr>
          <a:xfrm>
            <a:off x="9648038" y="6732809"/>
            <a:ext cx="251090" cy="10477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fld id="{D3FD82C0-49BC-453A-9D95-486809AFBB2E}" type="slidenum">
              <a:rPr lang="en-US" altLang="zh-CN"/>
              <a:pPr/>
              <a:t>‹#›</a:t>
            </a:fld>
            <a:endParaRPr lang="en-US" altLang="zh-CN" dirty="0"/>
          </a:p>
        </p:txBody>
      </p:sp>
      <p:sp>
        <p:nvSpPr>
          <p:cNvPr id="6" name="Rectangle 17"/>
          <p:cNvSpPr>
            <a:spLocks noGrp="1" noChangeArrowheads="1"/>
          </p:cNvSpPr>
          <p:nvPr>
            <p:ph type="dt" sz="half" idx="12"/>
          </p:nvPr>
        </p:nvSpPr>
        <p:spPr>
          <a:xfrm>
            <a:off x="6788018" y="6692900"/>
            <a:ext cx="2880651" cy="165100"/>
          </a:xfrm>
          <a:prstGeom prst="rect">
            <a:avLst/>
          </a:prstGeom>
        </p:spPr>
        <p:txBody>
          <a:bodyPr/>
          <a:lstStyle>
            <a:lvl1pPr>
              <a:defRPr/>
            </a:lvl1pPr>
          </a:lstStyle>
          <a:p>
            <a:pPr>
              <a:defRPr/>
            </a:pPr>
            <a:r>
              <a:rPr lang="en-US" dirty="0"/>
              <a:t>© 2010 Capgemini. All rights reserved.</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0" y="240"/>
          <a:ext cx="147061" cy="143985"/>
        </p:xfrm>
        <a:graphic>
          <a:graphicData uri="http://schemas.openxmlformats.org/presentationml/2006/ole">
            <p:oleObj spid="_x0000_s137218"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4865954-2427x3650"/>
          <p:cNvPicPr>
            <a:picLocks noChangeAspect="1" noChangeArrowheads="1"/>
          </p:cNvPicPr>
          <p:nvPr/>
        </p:nvPicPr>
        <p:blipFill>
          <a:blip r:embed="rId2" cstate="print"/>
          <a:srcRect/>
          <a:stretch>
            <a:fillRect/>
          </a:stretch>
        </p:blipFill>
        <p:spPr bwMode="auto">
          <a:xfrm>
            <a:off x="0" y="1128719"/>
            <a:ext cx="9906000" cy="5729287"/>
          </a:xfrm>
          <a:prstGeom prst="rect">
            <a:avLst/>
          </a:prstGeom>
          <a:noFill/>
          <a:ln w="9525">
            <a:noFill/>
            <a:miter lim="800000"/>
            <a:headEnd/>
            <a:tailEnd/>
          </a:ln>
        </p:spPr>
      </p:pic>
      <p:sp>
        <p:nvSpPr>
          <p:cNvPr id="5" name="Freeform 3"/>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lgn="ctr" eaLnBrk="0" hangingPunct="0">
              <a:lnSpc>
                <a:spcPct val="85000"/>
              </a:lnSpc>
              <a:defRPr/>
            </a:pPr>
            <a:endParaRPr lang="en-US" dirty="0">
              <a:cs typeface="+mn-cs"/>
            </a:endParaRPr>
          </a:p>
        </p:txBody>
      </p:sp>
      <p:pic>
        <p:nvPicPr>
          <p:cNvPr id="6" name="Picture 88" descr="OK_Capgemini"/>
          <p:cNvPicPr>
            <a:picLocks noChangeAspect="1" noChangeArrowheads="1"/>
          </p:cNvPicPr>
          <p:nvPr/>
        </p:nvPicPr>
        <p:blipFill>
          <a:blip r:embed="rId3" cstate="print"/>
          <a:srcRect/>
          <a:stretch>
            <a:fillRect/>
          </a:stretch>
        </p:blipFill>
        <p:spPr bwMode="auto">
          <a:xfrm>
            <a:off x="577852" y="368300"/>
            <a:ext cx="2338917" cy="509588"/>
          </a:xfrm>
          <a:prstGeom prst="rect">
            <a:avLst/>
          </a:prstGeom>
          <a:noFill/>
          <a:ln w="9525">
            <a:noFill/>
            <a:miter lim="800000"/>
            <a:headEnd/>
            <a:tailEnd/>
          </a:ln>
        </p:spPr>
      </p:pic>
      <p:grpSp>
        <p:nvGrpSpPr>
          <p:cNvPr id="2" name="Group 21"/>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2" name="Picture 7" descr="CBE_CMJN"/>
              <p:cNvPicPr>
                <a:picLocks noChangeAspect="1" noChangeArrowheads="1"/>
              </p:cNvPicPr>
              <p:nvPr/>
            </p:nvPicPr>
            <p:blipFill>
              <a:blip r:embed="rId4"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5" cstate="print"/>
            <a:srcRect/>
            <a:stretch>
              <a:fillRect/>
            </a:stretch>
          </p:blipFill>
          <p:spPr bwMode="auto">
            <a:xfrm>
              <a:off x="4821571" y="6426559"/>
              <a:ext cx="2852934" cy="294895"/>
            </a:xfrm>
            <a:prstGeom prst="rect">
              <a:avLst/>
            </a:prstGeom>
            <a:noFill/>
            <a:ln w="9525">
              <a:noFill/>
              <a:miter lim="800000"/>
              <a:headEnd/>
              <a:tailEnd/>
            </a:ln>
          </p:spPr>
        </p:pic>
      </p:grpSp>
      <p:sp>
        <p:nvSpPr>
          <p:cNvPr id="46090" name="Rectangle 10"/>
          <p:cNvSpPr>
            <a:spLocks noGrp="1" noChangeArrowheads="1"/>
          </p:cNvSpPr>
          <p:nvPr>
            <p:ph type="ctrTitle" sz="quarter"/>
          </p:nvPr>
        </p:nvSpPr>
        <p:spPr>
          <a:xfrm>
            <a:off x="577965"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2113"/>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74"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gray">
          <a:xfrm>
            <a:off x="3219450" y="6264275"/>
            <a:ext cx="1898650" cy="192088"/>
          </a:xfrm>
          <a:prstGeom prst="rect">
            <a:avLst/>
          </a:prstGeom>
          <a:solidFill>
            <a:schemeClr val="accent1"/>
          </a:soli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5" name="Freeform 2"/>
          <p:cNvSpPr>
            <a:spLocks/>
          </p:cNvSpPr>
          <p:nvPr/>
        </p:nvSpPr>
        <p:spPr bwMode="gray">
          <a:xfrm>
            <a:off x="-15479" y="-14288"/>
            <a:ext cx="9921479"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eaLnBrk="0" hangingPunct="0">
              <a:lnSpc>
                <a:spcPct val="85000"/>
              </a:lnSpc>
              <a:defRPr/>
            </a:pPr>
            <a:endParaRPr lang="en-US" dirty="0">
              <a:cs typeface="+mn-cs"/>
            </a:endParaRPr>
          </a:p>
        </p:txBody>
      </p:sp>
      <p:grpSp>
        <p:nvGrpSpPr>
          <p:cNvPr id="2" name="Group 10"/>
          <p:cNvGrpSpPr>
            <a:grpSpLocks/>
          </p:cNvGrpSpPr>
          <p:nvPr/>
        </p:nvGrpSpPr>
        <p:grpSpPr bwMode="auto">
          <a:xfrm>
            <a:off x="0" y="5981701"/>
            <a:ext cx="9906000" cy="876300"/>
            <a:chOff x="0" y="5981700"/>
            <a:chExt cx="9144000" cy="876300"/>
          </a:xfrm>
        </p:grpSpPr>
        <p:grpSp>
          <p:nvGrpSpPr>
            <p:cNvPr id="3" name="Group 13"/>
            <p:cNvGrpSpPr>
              <a:grpSpLocks/>
            </p:cNvGrpSpPr>
            <p:nvPr/>
          </p:nvGrpSpPr>
          <p:grpSpPr bwMode="auto">
            <a:xfrm>
              <a:off x="0" y="5981700"/>
              <a:ext cx="9144000" cy="876300"/>
              <a:chOff x="0" y="5981700"/>
              <a:chExt cx="9144000" cy="876300"/>
            </a:xfrm>
          </p:grpSpPr>
          <p:sp>
            <p:nvSpPr>
              <p:cNvPr id="10" name="Rectangle 5"/>
              <p:cNvSpPr>
                <a:spLocks noChangeArrowheads="1"/>
              </p:cNvSpPr>
              <p:nvPr/>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lgn="ctr" eaLnBrk="0" hangingPunct="0">
                  <a:lnSpc>
                    <a:spcPct val="85000"/>
                  </a:lnSpc>
                </a:pPr>
                <a:endParaRPr lang="en-US" dirty="0"/>
              </a:p>
            </p:txBody>
          </p:sp>
          <p:sp>
            <p:nvSpPr>
              <p:cNvPr id="11" name="Oval 6"/>
              <p:cNvSpPr>
                <a:spLocks noChangeArrowheads="1"/>
              </p:cNvSpPr>
              <p:nvPr/>
            </p:nvSpPr>
            <p:spPr bwMode="gray">
              <a:xfrm>
                <a:off x="8266074" y="6197485"/>
                <a:ext cx="83" cy="34948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pPr>
                <a:endParaRPr lang="en-US" dirty="0"/>
              </a:p>
            </p:txBody>
          </p:sp>
          <p:pic>
            <p:nvPicPr>
              <p:cNvPr id="13" name="Picture 7" descr="CBE_CMJN"/>
              <p:cNvPicPr>
                <a:picLocks noChangeAspect="1" noChangeArrowheads="1"/>
              </p:cNvPicPr>
              <p:nvPr/>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174"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30"/>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image" Target="../media/image16.png"/><Relationship Id="rId2" Type="http://schemas.openxmlformats.org/officeDocument/2006/relationships/slideLayout" Target="../slideLayouts/slideLayout109.xml"/><Relationship Id="rId16" Type="http://schemas.openxmlformats.org/officeDocument/2006/relationships/theme" Target="../theme/theme10.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2" Type="http://schemas.openxmlformats.org/officeDocument/2006/relationships/slideLayout" Target="../slideLayouts/slideLayout124.xml"/><Relationship Id="rId16" Type="http://schemas.openxmlformats.org/officeDocument/2006/relationships/image" Target="../media/image16.png"/><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theme" Target="../theme/theme11.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6" Type="http://schemas.openxmlformats.org/officeDocument/2006/relationships/image" Target="../media/image16.png"/><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theme" Target="../theme/theme12.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slideLayout" Target="../slideLayouts/slideLayout163.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image" Target="../media/image16.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6" Type="http://schemas.openxmlformats.org/officeDocument/2006/relationships/image" Target="../media/image16.png"/><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theme" Target="../theme/theme14.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2" Type="http://schemas.openxmlformats.org/officeDocument/2006/relationships/slideLayout" Target="../slideLayouts/slideLayout179.xml"/><Relationship Id="rId16" Type="http://schemas.openxmlformats.org/officeDocument/2006/relationships/image" Target="../media/image16.png"/><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theme" Target="../theme/theme15.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slideLayout" Target="../slideLayouts/slideLayout204.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6" Type="http://schemas.openxmlformats.org/officeDocument/2006/relationships/image" Target="../media/image16.png"/><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5" Type="http://schemas.openxmlformats.org/officeDocument/2006/relationships/theme" Target="../theme/theme1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3.xml"/><Relationship Id="rId13" Type="http://schemas.openxmlformats.org/officeDocument/2006/relationships/slideLayout" Target="../slideLayouts/slideLayout218.xml"/><Relationship Id="rId3" Type="http://schemas.openxmlformats.org/officeDocument/2006/relationships/slideLayout" Target="../slideLayouts/slideLayout208.xml"/><Relationship Id="rId7" Type="http://schemas.openxmlformats.org/officeDocument/2006/relationships/slideLayout" Target="../slideLayouts/slideLayout212.xml"/><Relationship Id="rId12" Type="http://schemas.openxmlformats.org/officeDocument/2006/relationships/slideLayout" Target="../slideLayouts/slideLayout217.xml"/><Relationship Id="rId2" Type="http://schemas.openxmlformats.org/officeDocument/2006/relationships/slideLayout" Target="../slideLayouts/slideLayout207.xml"/><Relationship Id="rId16" Type="http://schemas.openxmlformats.org/officeDocument/2006/relationships/image" Target="../media/image16.png"/><Relationship Id="rId1" Type="http://schemas.openxmlformats.org/officeDocument/2006/relationships/slideLayout" Target="../slideLayouts/slideLayout206.xml"/><Relationship Id="rId6" Type="http://schemas.openxmlformats.org/officeDocument/2006/relationships/slideLayout" Target="../slideLayouts/slideLayout211.xml"/><Relationship Id="rId11" Type="http://schemas.openxmlformats.org/officeDocument/2006/relationships/slideLayout" Target="../slideLayouts/slideLayout216.xml"/><Relationship Id="rId5" Type="http://schemas.openxmlformats.org/officeDocument/2006/relationships/slideLayout" Target="../slideLayouts/slideLayout210.xml"/><Relationship Id="rId15" Type="http://schemas.openxmlformats.org/officeDocument/2006/relationships/theme" Target="../theme/theme17.xml"/><Relationship Id="rId10" Type="http://schemas.openxmlformats.org/officeDocument/2006/relationships/slideLayout" Target="../slideLayouts/slideLayout215.xml"/><Relationship Id="rId4" Type="http://schemas.openxmlformats.org/officeDocument/2006/relationships/slideLayout" Target="../slideLayouts/slideLayout209.xml"/><Relationship Id="rId9" Type="http://schemas.openxmlformats.org/officeDocument/2006/relationships/slideLayout" Target="../slideLayouts/slideLayout214.xml"/><Relationship Id="rId14" Type="http://schemas.openxmlformats.org/officeDocument/2006/relationships/slideLayout" Target="../slideLayouts/slideLayout21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8.tiff"/><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oleObject" Target="../embeddings/oleObject11.bin"/><Relationship Id="rId20"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image" Target="../media/image11.png"/><Relationship Id="rId5" Type="http://schemas.openxmlformats.org/officeDocument/2006/relationships/vmlDrawing" Target="../drawings/vmlDrawing11.vml"/><Relationship Id="rId15" Type="http://schemas.openxmlformats.org/officeDocument/2006/relationships/tags" Target="../tags/tag48.xml"/><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43.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oleObject" Target="../embeddings/oleObject15.bin"/><Relationship Id="rId4" Type="http://schemas.openxmlformats.org/officeDocument/2006/relationships/slideLayout" Target="../slideLayouts/slideLayout17.xml"/><Relationship Id="rId9"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16.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4.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image" Target="../media/image16.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5.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16.png"/><Relationship Id="rId2" Type="http://schemas.openxmlformats.org/officeDocument/2006/relationships/slideLayout" Target="../slideLayouts/slideLayout50.xml"/><Relationship Id="rId16" Type="http://schemas.openxmlformats.org/officeDocument/2006/relationships/theme" Target="../theme/theme6.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image" Target="../media/image16.png"/><Relationship Id="rId2" Type="http://schemas.openxmlformats.org/officeDocument/2006/relationships/slideLayout" Target="../slideLayouts/slideLayout65.xml"/><Relationship Id="rId16" Type="http://schemas.openxmlformats.org/officeDocument/2006/relationships/theme" Target="../theme/theme7.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image" Target="../media/image16.png"/><Relationship Id="rId2" Type="http://schemas.openxmlformats.org/officeDocument/2006/relationships/slideLayout" Target="../slideLayouts/slideLayout80.xml"/><Relationship Id="rId16" Type="http://schemas.openxmlformats.org/officeDocument/2006/relationships/theme" Target="../theme/theme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6" Type="http://schemas.openxmlformats.org/officeDocument/2006/relationships/image" Target="../media/image16.png"/><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theme" Target="../theme/theme9.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1" imgW="360" imgH="360" progId="">
              <p:embed/>
            </p:oleObj>
          </a:graphicData>
        </a:graphic>
      </p:graphicFrame>
      <p:sp>
        <p:nvSpPr>
          <p:cNvPr id="2" name="Title Placeholder 1"/>
          <p:cNvSpPr>
            <a:spLocks noGrp="1"/>
          </p:cNvSpPr>
          <p:nvPr>
            <p:ph type="title"/>
            <p:custDataLst>
              <p:tags r:id="rId13"/>
            </p:custDataLst>
          </p:nvPr>
        </p:nvSpPr>
        <p:spPr>
          <a:xfrm>
            <a:off x="78"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52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62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78"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4" y="662364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2012. All Rights Reserved</a:t>
            </a:r>
          </a:p>
        </p:txBody>
      </p:sp>
      <p:sp>
        <p:nvSpPr>
          <p:cNvPr id="13" name="Rectangle 12"/>
          <p:cNvSpPr/>
          <p:nvPr>
            <p:custDataLst>
              <p:tags r:id="rId18"/>
            </p:custDataLst>
          </p:nvPr>
        </p:nvSpPr>
        <p:spPr>
          <a:xfrm>
            <a:off x="7487926"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Group Presentation | June 2012</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78"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6" y="6318453"/>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171987" y="636131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53"/>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28"/>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7" y="6318441"/>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304"/>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41"/>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16"/>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8" y="6318427"/>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290"/>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27"/>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02"/>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8" y="6318411"/>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71987" y="6361274"/>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11"/>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086"/>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8" y="6318393"/>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25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893"/>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068"/>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8" y="6318373"/>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23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873"/>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048"/>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45176" name="Rectangle 120"/>
          <p:cNvSpPr>
            <a:spLocks noChangeArrowheads="1"/>
          </p:cNvSpPr>
          <p:nvPr/>
        </p:nvSpPr>
        <p:spPr bwMode="auto">
          <a:xfrm>
            <a:off x="8144187" y="6318305"/>
            <a:ext cx="1299197" cy="246221"/>
          </a:xfrm>
          <a:prstGeom prst="rect">
            <a:avLst/>
          </a:prstGeom>
          <a:noFill/>
          <a:ln w="19050">
            <a:noFill/>
            <a:miter lim="800000"/>
            <a:headEnd/>
            <a:tailEnd/>
          </a:ln>
          <a:effectLst/>
        </p:spPr>
        <p:txBody>
          <a:bodyPr wrap="none" lIns="36000" rIns="45720">
            <a:spAutoFit/>
          </a:bodyPr>
          <a:lstStyle/>
          <a:p>
            <a:pPr algn="r" defTabSz="914400" eaLnBrk="0" fontAlgn="base" hangingPunct="0">
              <a:spcBef>
                <a:spcPct val="10000"/>
              </a:spcBef>
              <a:spcAft>
                <a:spcPct val="0"/>
              </a:spcAft>
              <a:defRPr/>
            </a:pPr>
            <a:r>
              <a:rPr lang="en-US" altLang="en-US" sz="1000" b="1" dirty="0">
                <a:solidFill>
                  <a:srgbClr val="004B66"/>
                </a:solidFill>
                <a:cs typeface="Arial" charset="0"/>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168"/>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805"/>
            <a:ext cx="0" cy="430213"/>
          </a:xfrm>
          <a:prstGeom prst="line">
            <a:avLst/>
          </a:prstGeom>
          <a:noFill/>
          <a:ln w="9525">
            <a:solidFill>
              <a:schemeClr val="accent1"/>
            </a:solidFill>
            <a:round/>
            <a:headEnd/>
            <a:tailEnd/>
          </a:ln>
          <a:effectLst/>
        </p:spPr>
        <p:txBody>
          <a:bodyPr wrap="none" anchor="ct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The information contained in this presentation is proprietary.</a:t>
            </a:r>
          </a:p>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Copyright ©2011 Capgemini. All rights reserved.</a:t>
            </a:r>
          </a:p>
        </p:txBody>
      </p:sp>
      <p:sp>
        <p:nvSpPr>
          <p:cNvPr id="18" name="TextBox 17"/>
          <p:cNvSpPr txBox="1"/>
          <p:nvPr/>
        </p:nvSpPr>
        <p:spPr>
          <a:xfrm>
            <a:off x="9515608" y="6511980"/>
            <a:ext cx="307842" cy="169863"/>
          </a:xfrm>
          <a:prstGeom prst="rect">
            <a:avLst/>
          </a:prstGeom>
          <a:noFill/>
        </p:spPr>
        <p:txBody>
          <a:bodyPr lIns="0" tIns="7200" rIns="0" bIns="7200" anchor="ctr">
            <a:spAutoFit/>
          </a:bodyPr>
          <a:lstStyle/>
          <a:p>
            <a:pPr defTabSz="914400" eaLnBrk="0" fontAlgn="base" hangingPunct="0">
              <a:spcBef>
                <a:spcPct val="0"/>
              </a:spcBef>
              <a:spcAft>
                <a:spcPct val="0"/>
              </a:spcAft>
            </a:pPr>
            <a:fld id="{278A60DD-259F-42FA-8710-781888006AA7}" type="slidenum">
              <a:rPr lang="en-US" sz="1000" b="1">
                <a:solidFill>
                  <a:srgbClr val="000000"/>
                </a:solidFill>
                <a:cs typeface="Arial" charset="0"/>
              </a:rPr>
              <a:pPr defTabSz="914400" eaLnBrk="0" fontAlgn="base" hangingPunct="0">
                <a:spcBef>
                  <a:spcPct val="0"/>
                </a:spcBef>
                <a:spcAft>
                  <a:spcPct val="0"/>
                </a:spcAft>
              </a:pPr>
              <a:t>‹#›</a:t>
            </a:fld>
            <a:endParaRPr lang="en-US" sz="1000" b="1"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45176" name="Rectangle 120"/>
          <p:cNvSpPr>
            <a:spLocks noChangeArrowheads="1"/>
          </p:cNvSpPr>
          <p:nvPr/>
        </p:nvSpPr>
        <p:spPr bwMode="auto">
          <a:xfrm>
            <a:off x="8144181" y="6318253"/>
            <a:ext cx="1299197" cy="246221"/>
          </a:xfrm>
          <a:prstGeom prst="rect">
            <a:avLst/>
          </a:prstGeom>
          <a:noFill/>
          <a:ln w="19050">
            <a:noFill/>
            <a:miter lim="800000"/>
            <a:headEnd/>
            <a:tailEnd/>
          </a:ln>
          <a:effectLst/>
        </p:spPr>
        <p:txBody>
          <a:bodyPr wrap="none" lIns="36000" rIns="45720">
            <a:spAutoFit/>
          </a:bodyPr>
          <a:lstStyle/>
          <a:p>
            <a:pPr algn="r" defTabSz="914400" eaLnBrk="0" fontAlgn="base" hangingPunct="0">
              <a:spcBef>
                <a:spcPct val="10000"/>
              </a:spcBef>
              <a:spcAft>
                <a:spcPct val="0"/>
              </a:spcAft>
              <a:defRPr/>
            </a:pPr>
            <a:r>
              <a:rPr lang="en-US" altLang="en-US" sz="1000" b="1" dirty="0">
                <a:solidFill>
                  <a:srgbClr val="004B66"/>
                </a:solidFill>
                <a:cs typeface="Arial" charset="0"/>
              </a:rPr>
              <a:t>|  Financial Services</a:t>
            </a:r>
          </a:p>
        </p:txBody>
      </p:sp>
      <p:sp>
        <p:nvSpPr>
          <p:cNvPr id="1030" name="Rectangle 134"/>
          <p:cNvSpPr>
            <a:spLocks noGrp="1" noChangeArrowheads="1"/>
          </p:cNvSpPr>
          <p:nvPr>
            <p:ph type="title"/>
          </p:nvPr>
        </p:nvSpPr>
        <p:spPr bwMode="auto">
          <a:xfrm>
            <a:off x="261408" y="212728"/>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1" y="636111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753"/>
            <a:ext cx="0" cy="430213"/>
          </a:xfrm>
          <a:prstGeom prst="line">
            <a:avLst/>
          </a:prstGeom>
          <a:noFill/>
          <a:ln w="9525">
            <a:solidFill>
              <a:schemeClr val="accent1"/>
            </a:solidFill>
            <a:round/>
            <a:headEnd/>
            <a:tailEnd/>
          </a:ln>
          <a:effectLst/>
        </p:spPr>
        <p:txBody>
          <a:bodyPr wrap="none" anchor="ct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The information contained in this presentation is proprietary.</a:t>
            </a:r>
          </a:p>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Copyright ©2011 Capgemini. All rights reserved.</a:t>
            </a:r>
          </a:p>
        </p:txBody>
      </p:sp>
      <p:sp>
        <p:nvSpPr>
          <p:cNvPr id="18" name="TextBox 17"/>
          <p:cNvSpPr txBox="1"/>
          <p:nvPr/>
        </p:nvSpPr>
        <p:spPr>
          <a:xfrm>
            <a:off x="9515608" y="6511928"/>
            <a:ext cx="307842" cy="169863"/>
          </a:xfrm>
          <a:prstGeom prst="rect">
            <a:avLst/>
          </a:prstGeom>
          <a:noFill/>
        </p:spPr>
        <p:txBody>
          <a:bodyPr lIns="0" tIns="7200" rIns="0" bIns="7200" anchor="ctr">
            <a:spAutoFit/>
          </a:bodyPr>
          <a:lstStyle/>
          <a:p>
            <a:pPr defTabSz="914400" eaLnBrk="0" fontAlgn="base" hangingPunct="0">
              <a:spcBef>
                <a:spcPct val="0"/>
              </a:spcBef>
              <a:spcAft>
                <a:spcPct val="0"/>
              </a:spcAft>
            </a:pPr>
            <a:fld id="{278A60DD-259F-42FA-8710-781888006AA7}" type="slidenum">
              <a:rPr lang="en-US" sz="1000" b="1">
                <a:solidFill>
                  <a:srgbClr val="000000"/>
                </a:solidFill>
                <a:cs typeface="Arial" charset="0"/>
              </a:rPr>
              <a:pPr defTabSz="914400" eaLnBrk="0" fontAlgn="base" hangingPunct="0">
                <a:spcBef>
                  <a:spcPct val="0"/>
                </a:spcBef>
                <a:spcAft>
                  <a:spcPct val="0"/>
                </a:spcAft>
              </a:pPr>
              <a:t>‹#›</a:t>
            </a:fld>
            <a:endParaRPr lang="en-US" sz="1000" b="1"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6" imgW="360" imgH="360" progId="">
              <p:embed/>
            </p:oleObj>
          </a:graphicData>
        </a:graphic>
      </p:graphicFrame>
      <p:sp>
        <p:nvSpPr>
          <p:cNvPr id="357" name="Rectangle 7"/>
          <p:cNvSpPr/>
          <p:nvPr>
            <p:custDataLst>
              <p:tags r:id="rId6"/>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90699" y="930776"/>
            <a:ext cx="3154765"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9"/>
            </p:custDataLst>
          </p:nvPr>
        </p:nvSpPr>
        <p:spPr>
          <a:xfrm>
            <a:off x="5523919" y="637990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309"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70" y="593278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10"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 id="2147484190" r:id="rId3"/>
    <p:sldLayoutId id="2147484191" r:id="rId4"/>
    <p:sldLayoutId id="2147484192" r:id="rId5"/>
    <p:sldLayoutId id="2147484193" r:id="rId6"/>
    <p:sldLayoutId id="2147484194" r:id="rId7"/>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45176" name="Rectangle 120"/>
          <p:cNvSpPr>
            <a:spLocks noChangeArrowheads="1"/>
          </p:cNvSpPr>
          <p:nvPr/>
        </p:nvSpPr>
        <p:spPr bwMode="auto">
          <a:xfrm>
            <a:off x="8144187" y="6318493"/>
            <a:ext cx="1299197" cy="246221"/>
          </a:xfrm>
          <a:prstGeom prst="rect">
            <a:avLst/>
          </a:prstGeom>
          <a:noFill/>
          <a:ln w="19050">
            <a:noFill/>
            <a:miter lim="800000"/>
            <a:headEnd/>
            <a:tailEnd/>
          </a:ln>
          <a:effectLst/>
        </p:spPr>
        <p:txBody>
          <a:bodyPr wrap="none" lIns="36000" rIns="45720">
            <a:spAutoFit/>
          </a:bodyPr>
          <a:lstStyle/>
          <a:p>
            <a:pPr algn="r" defTabSz="914400" eaLnBrk="0" fontAlgn="base" hangingPunct="0">
              <a:spcBef>
                <a:spcPct val="10000"/>
              </a:spcBef>
              <a:spcAft>
                <a:spcPct val="0"/>
              </a:spcAft>
              <a:defRPr/>
            </a:pPr>
            <a:r>
              <a:rPr lang="en-US" altLang="en-US" sz="1000" b="1" dirty="0">
                <a:solidFill>
                  <a:srgbClr val="004B66"/>
                </a:solidFill>
                <a:cs typeface="Arial" charset="0"/>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35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93"/>
            <a:ext cx="0" cy="430213"/>
          </a:xfrm>
          <a:prstGeom prst="line">
            <a:avLst/>
          </a:prstGeom>
          <a:noFill/>
          <a:ln w="9525">
            <a:solidFill>
              <a:schemeClr val="accent1"/>
            </a:solidFill>
            <a:round/>
            <a:headEnd/>
            <a:tailEnd/>
          </a:ln>
          <a:effectLst/>
        </p:spPr>
        <p:txBody>
          <a:bodyPr wrap="none" anchor="ct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The information contained in this presentation is proprietary.</a:t>
            </a:r>
          </a:p>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Copyright ©2011 Capgemini. All rights reserved.</a:t>
            </a:r>
          </a:p>
        </p:txBody>
      </p:sp>
      <p:sp>
        <p:nvSpPr>
          <p:cNvPr id="18" name="TextBox 17"/>
          <p:cNvSpPr txBox="1"/>
          <p:nvPr/>
        </p:nvSpPr>
        <p:spPr>
          <a:xfrm>
            <a:off x="9515608" y="6512168"/>
            <a:ext cx="307842" cy="169863"/>
          </a:xfrm>
          <a:prstGeom prst="rect">
            <a:avLst/>
          </a:prstGeom>
          <a:noFill/>
        </p:spPr>
        <p:txBody>
          <a:bodyPr lIns="0" tIns="7200" rIns="0" bIns="7200" anchor="ctr">
            <a:spAutoFit/>
          </a:bodyPr>
          <a:lstStyle/>
          <a:p>
            <a:pPr defTabSz="914400" eaLnBrk="0" fontAlgn="base" hangingPunct="0">
              <a:spcBef>
                <a:spcPct val="0"/>
              </a:spcBef>
              <a:spcAft>
                <a:spcPct val="0"/>
              </a:spcAft>
            </a:pPr>
            <a:fld id="{278A60DD-259F-42FA-8710-781888006AA7}" type="slidenum">
              <a:rPr lang="en-US" sz="1000" b="1">
                <a:solidFill>
                  <a:srgbClr val="000000"/>
                </a:solidFill>
                <a:cs typeface="Arial" charset="0"/>
              </a:rPr>
              <a:pPr defTabSz="914400" eaLnBrk="0" fontAlgn="base" hangingPunct="0">
                <a:spcBef>
                  <a:spcPct val="0"/>
                </a:spcBef>
                <a:spcAft>
                  <a:spcPct val="0"/>
                </a:spcAft>
              </a:pPr>
              <a:t>‹#›</a:t>
            </a:fld>
            <a:endParaRPr lang="en-US" sz="1000" b="1"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fontAlgn="base" hangingPunct="0">
              <a:lnSpc>
                <a:spcPct val="85000"/>
              </a:lnSpc>
              <a:spcBef>
                <a:spcPct val="0"/>
              </a:spcBef>
              <a:spcAft>
                <a:spcPct val="0"/>
              </a:spcAft>
            </a:pPr>
            <a:endParaRPr lang="en-US" sz="2400" b="1" dirty="0">
              <a:solidFill>
                <a:srgbClr val="000000"/>
              </a:solidFill>
              <a:cs typeface="Arial" charset="0"/>
            </a:endParaRPr>
          </a:p>
        </p:txBody>
      </p:sp>
      <p:sp>
        <p:nvSpPr>
          <p:cNvPr id="45176" name="Rectangle 120"/>
          <p:cNvSpPr>
            <a:spLocks noChangeArrowheads="1"/>
          </p:cNvSpPr>
          <p:nvPr/>
        </p:nvSpPr>
        <p:spPr bwMode="auto">
          <a:xfrm>
            <a:off x="8144187" y="6318485"/>
            <a:ext cx="1299197" cy="246221"/>
          </a:xfrm>
          <a:prstGeom prst="rect">
            <a:avLst/>
          </a:prstGeom>
          <a:noFill/>
          <a:ln w="19050">
            <a:noFill/>
            <a:miter lim="800000"/>
            <a:headEnd/>
            <a:tailEnd/>
          </a:ln>
          <a:effectLst/>
        </p:spPr>
        <p:txBody>
          <a:bodyPr wrap="none" lIns="36000" rIns="45720">
            <a:spAutoFit/>
          </a:bodyPr>
          <a:lstStyle/>
          <a:p>
            <a:pPr algn="r" defTabSz="914400" eaLnBrk="0" fontAlgn="base" hangingPunct="0">
              <a:spcBef>
                <a:spcPct val="10000"/>
              </a:spcBef>
              <a:spcAft>
                <a:spcPct val="0"/>
              </a:spcAft>
              <a:defRPr/>
            </a:pPr>
            <a:r>
              <a:rPr lang="en-US" altLang="en-US" sz="1000" b="1" dirty="0">
                <a:solidFill>
                  <a:srgbClr val="004B66"/>
                </a:solidFill>
                <a:cs typeface="Arial" charset="0"/>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348"/>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85"/>
            <a:ext cx="0" cy="430213"/>
          </a:xfrm>
          <a:prstGeom prst="line">
            <a:avLst/>
          </a:prstGeom>
          <a:noFill/>
          <a:ln w="9525">
            <a:solidFill>
              <a:schemeClr val="accent1"/>
            </a:solidFill>
            <a:round/>
            <a:headEnd/>
            <a:tailEnd/>
          </a:ln>
          <a:effectLst/>
        </p:spPr>
        <p:txBody>
          <a:bodyPr wrap="none" anchor="ctr"/>
          <a:lstStyle/>
          <a:p>
            <a:pPr algn="ctr" defTabSz="914400" eaLnBrk="0" fontAlgn="base" hangingPunct="0">
              <a:lnSpc>
                <a:spcPct val="85000"/>
              </a:lnSpc>
              <a:spcBef>
                <a:spcPct val="0"/>
              </a:spcBef>
              <a:spcAft>
                <a:spcPct val="0"/>
              </a:spcAft>
              <a:defRPr/>
            </a:pPr>
            <a:endParaRPr lang="en-US" sz="2400" b="1" dirty="0">
              <a:solidFill>
                <a:srgbClr val="000000"/>
              </a:solidFill>
              <a:cs typeface="Arial" charset="0"/>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The information contained in this presentation is proprietary.</a:t>
            </a:r>
          </a:p>
          <a:p>
            <a:pPr algn="r" defTabSz="914400" eaLnBrk="0" fontAlgn="base" hangingPunct="0">
              <a:lnSpc>
                <a:spcPts val="900"/>
              </a:lnSpc>
              <a:spcBef>
                <a:spcPct val="0"/>
              </a:spcBef>
              <a:spcAft>
                <a:spcPct val="0"/>
              </a:spcAft>
              <a:defRPr/>
            </a:pPr>
            <a:r>
              <a:rPr lang="en-US" sz="700" spc="10" dirty="0">
                <a:solidFill>
                  <a:srgbClr val="FFFFFF">
                    <a:lumMod val="50000"/>
                  </a:srgbClr>
                </a:solidFill>
                <a:cs typeface="Arial" charset="0"/>
              </a:rPr>
              <a:t>Copyright ©2011 Capgemini. All rights reserved.</a:t>
            </a:r>
          </a:p>
        </p:txBody>
      </p:sp>
      <p:sp>
        <p:nvSpPr>
          <p:cNvPr id="18" name="TextBox 17"/>
          <p:cNvSpPr txBox="1"/>
          <p:nvPr/>
        </p:nvSpPr>
        <p:spPr>
          <a:xfrm>
            <a:off x="9515608" y="6512160"/>
            <a:ext cx="307842" cy="169863"/>
          </a:xfrm>
          <a:prstGeom prst="rect">
            <a:avLst/>
          </a:prstGeom>
          <a:noFill/>
        </p:spPr>
        <p:txBody>
          <a:bodyPr lIns="0" tIns="7200" rIns="0" bIns="7200" anchor="ctr">
            <a:spAutoFit/>
          </a:bodyPr>
          <a:lstStyle/>
          <a:p>
            <a:pPr defTabSz="914400" eaLnBrk="0" fontAlgn="base" hangingPunct="0">
              <a:spcBef>
                <a:spcPct val="0"/>
              </a:spcBef>
              <a:spcAft>
                <a:spcPct val="0"/>
              </a:spcAft>
            </a:pPr>
            <a:fld id="{278A60DD-259F-42FA-8710-781888006AA7}" type="slidenum">
              <a:rPr lang="en-US" sz="1000" b="1">
                <a:solidFill>
                  <a:srgbClr val="000000"/>
                </a:solidFill>
                <a:cs typeface="Arial" charset="0"/>
              </a:rPr>
              <a:pPr defTabSz="914400" eaLnBrk="0" fontAlgn="base" hangingPunct="0">
                <a:spcBef>
                  <a:spcPct val="0"/>
                </a:spcBef>
                <a:spcAft>
                  <a:spcPct val="0"/>
                </a:spcAft>
              </a:pPr>
              <a:t>‹#›</a:t>
            </a:fld>
            <a:endParaRPr lang="en-US" sz="1000" b="1"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2" y="6318481"/>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171987" y="6361344"/>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81"/>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56"/>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3" y="6318477"/>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171987" y="6361340"/>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77"/>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52"/>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4" y="6318471"/>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171987" y="6361334"/>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71"/>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46"/>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eaLnBrk="0" hangingPunct="0">
              <a:lnSpc>
                <a:spcPct val="85000"/>
              </a:lnSpc>
            </a:pPr>
            <a:endParaRPr lang="en-US" dirty="0"/>
          </a:p>
        </p:txBody>
      </p:sp>
      <p:sp>
        <p:nvSpPr>
          <p:cNvPr id="45176" name="Rectangle 120"/>
          <p:cNvSpPr>
            <a:spLocks noChangeArrowheads="1"/>
          </p:cNvSpPr>
          <p:nvPr/>
        </p:nvSpPr>
        <p:spPr bwMode="auto">
          <a:xfrm>
            <a:off x="8219525" y="6318463"/>
            <a:ext cx="1223856" cy="246221"/>
          </a:xfrm>
          <a:prstGeom prst="rect">
            <a:avLst/>
          </a:prstGeom>
          <a:noFill/>
          <a:ln w="19050">
            <a:noFill/>
            <a:miter lim="800000"/>
            <a:headEnd/>
            <a:tailEnd/>
          </a:ln>
          <a:effectLst/>
        </p:spPr>
        <p:txBody>
          <a:bodyPr wrap="none" lIns="36000" rIns="45720">
            <a:spAutoFit/>
          </a:bodyPr>
          <a:lstStyle/>
          <a:p>
            <a:pPr algn="r" eaLnBrk="0" hangingPunct="0">
              <a:spcBef>
                <a:spcPct val="10000"/>
              </a:spcBef>
              <a:defRPr/>
            </a:pPr>
            <a:r>
              <a:rPr lang="en-US" altLang="en-US" sz="1000" dirty="0">
                <a:solidFill>
                  <a:schemeClr val="tx2"/>
                </a:solidFill>
                <a:cs typeface="+mn-cs"/>
              </a:rPr>
              <a:t>|  Financial Services</a:t>
            </a:r>
          </a:p>
        </p:txBody>
      </p:sp>
      <p:sp>
        <p:nvSpPr>
          <p:cNvPr id="1030" name="Rectangle 134"/>
          <p:cNvSpPr>
            <a:spLocks noGrp="1" noChangeArrowheads="1"/>
          </p:cNvSpPr>
          <p:nvPr>
            <p:ph type="title"/>
          </p:nvPr>
        </p:nvSpPr>
        <p:spPr bwMode="auto">
          <a:xfrm>
            <a:off x="261408" y="212730"/>
            <a:ext cx="9439937"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1031" name="Rectangle 135"/>
          <p:cNvSpPr>
            <a:spLocks noGrp="1" noChangeArrowheads="1"/>
          </p:cNvSpPr>
          <p:nvPr>
            <p:ph type="body" idx="1"/>
          </p:nvPr>
        </p:nvSpPr>
        <p:spPr bwMode="auto">
          <a:xfrm>
            <a:off x="26140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38" descr="OK_Capgemini"/>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71987" y="6361326"/>
            <a:ext cx="1559852" cy="339725"/>
          </a:xfrm>
          <a:prstGeom prst="rect">
            <a:avLst/>
          </a:prstGeom>
          <a:noFill/>
          <a:ln w="9525">
            <a:noFill/>
            <a:miter lim="800000"/>
            <a:headEnd/>
            <a:tailEnd/>
          </a:ln>
        </p:spPr>
      </p:pic>
      <p:sp>
        <p:nvSpPr>
          <p:cNvPr id="15" name="Line 7"/>
          <p:cNvSpPr>
            <a:spLocks noChangeShapeType="1"/>
          </p:cNvSpPr>
          <p:nvPr/>
        </p:nvSpPr>
        <p:spPr bwMode="gray">
          <a:xfrm>
            <a:off x="9472613" y="6381963"/>
            <a:ext cx="0" cy="430213"/>
          </a:xfrm>
          <a:prstGeom prst="line">
            <a:avLst/>
          </a:prstGeom>
          <a:noFill/>
          <a:ln w="9525">
            <a:solidFill>
              <a:schemeClr val="accent1"/>
            </a:solidFill>
            <a:round/>
            <a:headEnd/>
            <a:tailEnd/>
          </a:ln>
          <a:effectLst/>
        </p:spPr>
        <p:txBody>
          <a:bodyPr wrap="none" anchor="ctr"/>
          <a:lstStyle/>
          <a:p>
            <a:pPr algn="ctr" eaLnBrk="0" hangingPunct="0">
              <a:lnSpc>
                <a:spcPct val="85000"/>
              </a:lnSpc>
              <a:defRPr/>
            </a:pPr>
            <a:endParaRPr lang="en-US" dirty="0">
              <a:cs typeface="+mn-cs"/>
            </a:endParaRPr>
          </a:p>
        </p:txBody>
      </p:sp>
      <p:sp>
        <p:nvSpPr>
          <p:cNvPr id="20" name="Text Box 4"/>
          <p:cNvSpPr txBox="1">
            <a:spLocks noChangeArrowheads="1"/>
          </p:cNvSpPr>
          <p:nvPr/>
        </p:nvSpPr>
        <p:spPr bwMode="auto">
          <a:xfrm>
            <a:off x="6585083" y="6553200"/>
            <a:ext cx="2839376" cy="228600"/>
          </a:xfrm>
          <a:prstGeom prst="rect">
            <a:avLst/>
          </a:prstGeom>
          <a:noFill/>
          <a:ln w="19050">
            <a:noFill/>
            <a:miter lim="800000"/>
            <a:headEnd/>
            <a:tailEnd/>
          </a:ln>
          <a:effectLst/>
        </p:spPr>
        <p:txBody>
          <a:bodyPr lIns="18288" tIns="18288" rIns="18288" bIns="18288"/>
          <a:lstStyle/>
          <a:p>
            <a:pPr algn="r" eaLnBrk="0" hangingPunct="0">
              <a:lnSpc>
                <a:spcPts val="900"/>
              </a:lnSpc>
              <a:defRPr/>
            </a:pPr>
            <a:r>
              <a:rPr lang="en-US" sz="700" b="0" spc="10" dirty="0">
                <a:solidFill>
                  <a:schemeClr val="bg1">
                    <a:lumMod val="50000"/>
                  </a:schemeClr>
                </a:solidFill>
                <a:cs typeface="+mn-cs"/>
              </a:rPr>
              <a:t>The information contained in this presentation is proprietary.</a:t>
            </a:r>
          </a:p>
          <a:p>
            <a:pPr algn="r" eaLnBrk="0" hangingPunct="0">
              <a:lnSpc>
                <a:spcPts val="900"/>
              </a:lnSpc>
              <a:defRPr/>
            </a:pPr>
            <a:r>
              <a:rPr lang="en-US" sz="700" b="0" spc="10" dirty="0">
                <a:solidFill>
                  <a:schemeClr val="bg1">
                    <a:lumMod val="50000"/>
                  </a:schemeClr>
                </a:solidFill>
                <a:cs typeface="+mn-cs"/>
              </a:rPr>
              <a:t>Copyright ©2011 Capgemini. All rights reserved.</a:t>
            </a:r>
          </a:p>
        </p:txBody>
      </p:sp>
      <p:sp>
        <p:nvSpPr>
          <p:cNvPr id="18" name="TextBox 17"/>
          <p:cNvSpPr txBox="1"/>
          <p:nvPr/>
        </p:nvSpPr>
        <p:spPr>
          <a:xfrm>
            <a:off x="9515608" y="6512138"/>
            <a:ext cx="307842" cy="169863"/>
          </a:xfrm>
          <a:prstGeom prst="rect">
            <a:avLst/>
          </a:prstGeom>
          <a:noFill/>
        </p:spPr>
        <p:txBody>
          <a:bodyPr lIns="0" tIns="7200" rIns="0" bIns="7200" anchor="ctr">
            <a:spAutoFit/>
          </a:bodyPr>
          <a:lstStyle/>
          <a:p>
            <a:pPr eaLnBrk="0" hangingPunct="0"/>
            <a:fld id="{278A60DD-259F-42FA-8710-781888006AA7}" type="slidenum">
              <a:rPr lang="en-US" sz="1000"/>
              <a:pPr eaLnBrk="0" hangingPunct="0"/>
              <a:t>‹#›</a:t>
            </a:fld>
            <a:endParaRPr lang="en-US" sz="1000" dirty="0"/>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Lst>
  <p:transition>
    <p:wipe dir="r"/>
  </p:transition>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a:xfrm>
            <a:off x="3954304" y="0"/>
            <a:ext cx="5415248" cy="1659011"/>
          </a:xfrm>
          <a:prstGeom prst="rect">
            <a:avLst/>
          </a:prstGeom>
        </p:spPr>
        <p:txBody>
          <a:bodyPr/>
          <a:lstStyle/>
          <a:p>
            <a:r>
              <a:rPr lang="en-US" altLang="en-GB" sz="2800" b="1" dirty="0" smtClean="0">
                <a:solidFill>
                  <a:schemeClr val="accent5">
                    <a:lumMod val="75000"/>
                  </a:schemeClr>
                </a:solidFill>
              </a:rPr>
              <a:t>Overview of ACH Payments</a:t>
            </a:r>
          </a:p>
        </p:txBody>
      </p:sp>
      <p:sp>
        <p:nvSpPr>
          <p:cNvPr id="6147" name="Rectangle 7"/>
          <p:cNvSpPr>
            <a:spLocks noGrp="1" noChangeArrowheads="1"/>
          </p:cNvSpPr>
          <p:nvPr>
            <p:ph type="body" sz="quarter" idx="10"/>
          </p:nvPr>
        </p:nvSpPr>
        <p:spPr>
          <a:xfrm>
            <a:off x="4227482" y="1122964"/>
            <a:ext cx="4569047" cy="1806302"/>
          </a:xfrm>
          <a:prstGeom prst="rect">
            <a:avLst/>
          </a:prstGeom>
        </p:spPr>
        <p:txBody>
          <a:bodyPr/>
          <a:lstStyle/>
          <a:p>
            <a:pPr>
              <a:buNone/>
            </a:pPr>
            <a:r>
              <a:rPr lang="en-US" altLang="zh-CN" dirty="0" smtClean="0">
                <a:solidFill>
                  <a:schemeClr val="tx1">
                    <a:lumMod val="60000"/>
                    <a:lumOff val="40000"/>
                  </a:schemeClr>
                </a:solidFill>
              </a:rPr>
              <a:t>  </a:t>
            </a:r>
          </a:p>
          <a:p>
            <a:pPr>
              <a:buNone/>
            </a:pPr>
            <a:endParaRPr lang="en-US" altLang="en-GB" sz="2200" b="1" dirty="0">
              <a:solidFill>
                <a:schemeClr val="accent5">
                  <a:lumMod val="75000"/>
                </a:schemeClr>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646611" lvl="1" indent="-457200">
              <a:lnSpc>
                <a:spcPct val="150000"/>
              </a:lnSpc>
              <a:buFont typeface="Wingdings" pitchFamily="2" charset="2"/>
              <a:buChar char="ü"/>
            </a:pPr>
            <a:r>
              <a:rPr lang="en-US" sz="1600" b="1" dirty="0" smtClean="0"/>
              <a:t>ACH Operators</a:t>
            </a:r>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endParaRPr lang="en-US" sz="2400" dirty="0" smtClean="0"/>
          </a:p>
          <a:p>
            <a:pPr>
              <a:lnSpc>
                <a:spcPct val="100000"/>
              </a:lnSpc>
              <a:buNone/>
            </a:pPr>
            <a:r>
              <a:rPr lang="en-US" sz="2400" dirty="0" smtClean="0"/>
              <a:t>		</a:t>
            </a:r>
            <a:r>
              <a:rPr lang="en-US" sz="1400" dirty="0" smtClean="0"/>
              <a:t>The Federal Reserve and Electronic Payments Network act as ACH Operators, central clearing facilities 	through which financial institutions transmit or receive ACH entries.</a:t>
            </a:r>
            <a:endParaRPr lang="en-US" sz="2000" dirty="0" smtClean="0"/>
          </a:p>
          <a:p>
            <a:pPr marL="646611" lvl="1" indent="-457200">
              <a:buNone/>
            </a:pPr>
            <a:endParaRPr lang="en-US" sz="1600" dirty="0" smtClean="0"/>
          </a:p>
        </p:txBody>
      </p:sp>
      <p:pic>
        <p:nvPicPr>
          <p:cNvPr id="363522" name="Picture 2"/>
          <p:cNvPicPr>
            <a:picLocks noChangeAspect="1" noChangeArrowheads="1"/>
          </p:cNvPicPr>
          <p:nvPr/>
        </p:nvPicPr>
        <p:blipFill>
          <a:blip r:embed="rId2" cstate="print"/>
          <a:srcRect/>
          <a:stretch>
            <a:fillRect/>
          </a:stretch>
        </p:blipFill>
        <p:spPr bwMode="auto">
          <a:xfrm>
            <a:off x="2586599" y="2164976"/>
            <a:ext cx="3020825" cy="219187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646611" lvl="1" indent="-457200">
              <a:lnSpc>
                <a:spcPct val="150000"/>
              </a:lnSpc>
              <a:buFont typeface="Wingdings" pitchFamily="2" charset="2"/>
              <a:buChar char="ü"/>
            </a:pPr>
            <a:r>
              <a:rPr lang="en-US" sz="1600" b="1" dirty="0" smtClean="0"/>
              <a:t>Third-Party Service Providers</a:t>
            </a:r>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endParaRPr lang="en-US" sz="2400" dirty="0" smtClean="0"/>
          </a:p>
          <a:p>
            <a:pPr marL="646611" lvl="1" indent="-457200">
              <a:lnSpc>
                <a:spcPct val="150000"/>
              </a:lnSpc>
              <a:buNone/>
            </a:pPr>
            <a:r>
              <a:rPr lang="en-US" sz="2400" dirty="0" smtClean="0"/>
              <a:t>		</a:t>
            </a:r>
          </a:p>
          <a:p>
            <a:pPr marL="646611" lvl="1" indent="-457200">
              <a:lnSpc>
                <a:spcPct val="100000"/>
              </a:lnSpc>
              <a:buNone/>
            </a:pPr>
            <a:r>
              <a:rPr lang="en-US" sz="2400" dirty="0" smtClean="0"/>
              <a:t>		</a:t>
            </a:r>
            <a:r>
              <a:rPr lang="en-US" sz="1400" dirty="0" smtClean="0"/>
              <a:t>A Third-Party Service Provider is an entity other than the Originator, ODFI, or RDFI that performs any 	function on behalf of the Originator, ODFI, or RDFI with respect to the processing of ACH entries.</a:t>
            </a:r>
          </a:p>
          <a:p>
            <a:pPr>
              <a:lnSpc>
                <a:spcPct val="100000"/>
              </a:lnSpc>
              <a:buNone/>
            </a:pPr>
            <a:r>
              <a:rPr lang="en-US" sz="1400" dirty="0" smtClean="0"/>
              <a:t>		Example: Western Union money transfer service.</a:t>
            </a:r>
          </a:p>
          <a:p>
            <a:pPr>
              <a:lnSpc>
                <a:spcPct val="100000"/>
              </a:lnSpc>
              <a:buNone/>
            </a:pPr>
            <a:endParaRPr lang="en-US" sz="2000" dirty="0" smtClean="0"/>
          </a:p>
          <a:p>
            <a:pPr marL="646611" lvl="1" indent="-457200">
              <a:buNone/>
            </a:pPr>
            <a:endParaRPr lang="en-US" sz="1600" dirty="0" smtClean="0"/>
          </a:p>
        </p:txBody>
      </p:sp>
      <p:pic>
        <p:nvPicPr>
          <p:cNvPr id="364546" name="Picture 2"/>
          <p:cNvPicPr>
            <a:picLocks noChangeAspect="1" noChangeArrowheads="1"/>
          </p:cNvPicPr>
          <p:nvPr/>
        </p:nvPicPr>
        <p:blipFill>
          <a:blip r:embed="rId2" cstate="print"/>
          <a:srcRect/>
          <a:stretch>
            <a:fillRect/>
          </a:stretch>
        </p:blipFill>
        <p:spPr bwMode="auto">
          <a:xfrm>
            <a:off x="3072373" y="2304770"/>
            <a:ext cx="2293003" cy="226723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a:buNone/>
            </a:pPr>
            <a:endParaRPr lang="en-US" sz="1400" dirty="0" smtClean="0"/>
          </a:p>
          <a:p>
            <a:pPr lvl="0">
              <a:buFont typeface="Wingdings" pitchFamily="2" charset="2"/>
              <a:buChar char="Ø"/>
            </a:pPr>
            <a:r>
              <a:rPr lang="en-US" sz="1600" dirty="0" smtClean="0"/>
              <a:t> </a:t>
            </a:r>
            <a:r>
              <a:rPr lang="en-US" sz="2000" b="1" dirty="0" smtClean="0"/>
              <a:t>Illustrations of ACH Payments in day to day life:-</a:t>
            </a:r>
          </a:p>
          <a:p>
            <a:pPr lvl="1">
              <a:lnSpc>
                <a:spcPct val="150000"/>
              </a:lnSpc>
            </a:pPr>
            <a:r>
              <a:rPr lang="en-US" sz="1400" dirty="0" smtClean="0"/>
              <a:t>If a person go into a sports shop and purchase a pair of runners for $70 you could write a check for this amount. By writing this check you are the receiver and you are giving the originator permission to withdraw money from your account. You give the permission to do this by signing the check. </a:t>
            </a:r>
          </a:p>
          <a:p>
            <a:pPr lvl="1">
              <a:lnSpc>
                <a:spcPct val="150000"/>
              </a:lnSpc>
            </a:pPr>
            <a:r>
              <a:rPr lang="en-US" sz="1400" dirty="0" smtClean="0"/>
              <a:t>A corporate employer offering its employees direct deposit of payroll will be originator and employees will be the receivers by giving employer permission to put the salaries into their accounts.</a:t>
            </a:r>
          </a:p>
          <a:p>
            <a:pPr lvl="0">
              <a:buNone/>
            </a:pPr>
            <a:endParaRPr lang="en-US" sz="2000" b="1" dirty="0" smtClean="0"/>
          </a:p>
          <a:p>
            <a:pPr>
              <a:buFont typeface="Wingdings" pitchFamily="2" charset="2"/>
              <a:buChar char="Ø"/>
            </a:pPr>
            <a:endParaRPr lang="en-US" sz="1600" dirty="0" smtClean="0"/>
          </a:p>
          <a:p>
            <a:pPr marL="646611" lvl="1" indent="-457200">
              <a:lnSpc>
                <a:spcPct val="150000"/>
              </a:lnSpc>
              <a:buFont typeface="Wingdings" pitchFamily="2" charset="2"/>
              <a:buChar char="ü"/>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b="1" dirty="0" smtClean="0"/>
              <a:t> ACH Credit</a:t>
            </a:r>
            <a:r>
              <a:rPr lang="en-US" sz="2000" dirty="0" smtClean="0"/>
              <a:t> </a:t>
            </a:r>
          </a:p>
          <a:p>
            <a:pPr lvl="1">
              <a:lnSpc>
                <a:spcPct val="150000"/>
              </a:lnSpc>
            </a:pPr>
            <a:r>
              <a:rPr lang="en-US" sz="1400" dirty="0" smtClean="0"/>
              <a:t>ACH Credit instructions involve one debit to the user’s account and multiple credits to beneficiaries.</a:t>
            </a:r>
          </a:p>
          <a:p>
            <a:pPr lvl="1">
              <a:lnSpc>
                <a:spcPct val="150000"/>
              </a:lnSpc>
            </a:pPr>
            <a:r>
              <a:rPr lang="en-US" sz="1400" dirty="0" smtClean="0"/>
              <a:t>Example of</a:t>
            </a:r>
            <a:r>
              <a:rPr lang="en-US" sz="1400" b="1" dirty="0" smtClean="0"/>
              <a:t> </a:t>
            </a:r>
            <a:r>
              <a:rPr lang="en-US" sz="1400" dirty="0" smtClean="0"/>
              <a:t>ACH credit transfers includes direct deposit payroll and vendor payments.</a:t>
            </a:r>
          </a:p>
          <a:p>
            <a:pPr lvl="1">
              <a:lnSpc>
                <a:spcPct val="150000"/>
              </a:lnSpc>
              <a:buNone/>
            </a:pPr>
            <a:r>
              <a:rPr lang="en-US" sz="1400" b="1" dirty="0" smtClean="0"/>
              <a:t>			</a:t>
            </a:r>
            <a:r>
              <a:rPr lang="en-US" sz="1400" b="1" u="sng" dirty="0" smtClean="0"/>
              <a:t>ACH Credit Clearing and Settlement Flow</a:t>
            </a:r>
          </a:p>
          <a:p>
            <a:pPr>
              <a:buNone/>
            </a:pPr>
            <a:endParaRPr lang="en-US" sz="2000" dirty="0" smtClean="0"/>
          </a:p>
          <a:p>
            <a:pPr lvl="0">
              <a:buNone/>
            </a:pPr>
            <a:endParaRPr lang="en-US" sz="2000" b="1" dirty="0" smtClean="0"/>
          </a:p>
          <a:p>
            <a:pPr>
              <a:buFont typeface="Wingdings" pitchFamily="2" charset="2"/>
              <a:buChar char="Ø"/>
            </a:pPr>
            <a:endParaRPr lang="en-US" sz="1600" dirty="0" smtClean="0"/>
          </a:p>
          <a:p>
            <a:pPr marL="646611" lvl="1" indent="-457200">
              <a:lnSpc>
                <a:spcPct val="150000"/>
              </a:lnSpc>
              <a:buFont typeface="Wingdings" pitchFamily="2" charset="2"/>
              <a:buChar char="ü"/>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4" name="Picture 3"/>
          <p:cNvPicPr/>
          <p:nvPr/>
        </p:nvPicPr>
        <p:blipFill>
          <a:blip r:embed="rId2" cstate="print"/>
          <a:srcRect/>
          <a:stretch>
            <a:fillRect/>
          </a:stretch>
        </p:blipFill>
        <p:spPr bwMode="auto">
          <a:xfrm>
            <a:off x="1854200" y="3289300"/>
            <a:ext cx="4508500" cy="30606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lvl="1">
              <a:lnSpc>
                <a:spcPct val="150000"/>
              </a:lnSpc>
            </a:pPr>
            <a:r>
              <a:rPr lang="en-US" sz="1400" dirty="0" smtClean="0"/>
              <a:t>Step1:- The payee authorizes an employer to deposit his or her paycheck through direct deposit.</a:t>
            </a:r>
          </a:p>
          <a:p>
            <a:pPr lvl="1">
              <a:lnSpc>
                <a:spcPct val="150000"/>
              </a:lnSpc>
            </a:pPr>
            <a:r>
              <a:rPr lang="en-US" sz="1400" dirty="0" smtClean="0"/>
              <a:t>Step2:- The employer submits its direct deposit payroll ACH files to the ODFI.</a:t>
            </a:r>
          </a:p>
          <a:p>
            <a:pPr lvl="1">
              <a:lnSpc>
                <a:spcPct val="150000"/>
              </a:lnSpc>
            </a:pPr>
            <a:r>
              <a:rPr lang="en-US" sz="1400" dirty="0" smtClean="0"/>
              <a:t>Step3:- The ODFI verifies the files and submits them through the corresponding ACH operator.</a:t>
            </a:r>
          </a:p>
          <a:p>
            <a:pPr lvl="1">
              <a:lnSpc>
                <a:spcPct val="150000"/>
              </a:lnSpc>
            </a:pPr>
            <a:r>
              <a:rPr lang="en-US" sz="1400" dirty="0" smtClean="0"/>
              <a:t>Step4:- The ACH operator routes the transaction to the payee's financial institution (RDFI).</a:t>
            </a:r>
          </a:p>
          <a:p>
            <a:pPr lvl="1">
              <a:lnSpc>
                <a:spcPct val="150000"/>
              </a:lnSpc>
            </a:pPr>
            <a:r>
              <a:rPr lang="en-US" sz="1400" dirty="0" smtClean="0"/>
              <a:t>Step5:- The RDFI makes the funds available to the payee by crediting his or her account.</a:t>
            </a:r>
          </a:p>
          <a:p>
            <a:pPr lvl="1">
              <a:lnSpc>
                <a:spcPct val="150000"/>
              </a:lnSpc>
            </a:pPr>
            <a:r>
              <a:rPr lang="en-US" sz="1400" dirty="0" smtClean="0"/>
              <a:t>Step6:- The ACH operator settles the transaction between the participating financial institutions.</a:t>
            </a:r>
          </a:p>
          <a:p>
            <a:pPr>
              <a:buNone/>
            </a:pPr>
            <a:endParaRPr lang="en-US" sz="2000" dirty="0" smtClean="0"/>
          </a:p>
          <a:p>
            <a:pPr lvl="0">
              <a:buNone/>
            </a:pPr>
            <a:endParaRPr lang="en-US" sz="2000" b="1" dirty="0" smtClean="0"/>
          </a:p>
          <a:p>
            <a:pPr>
              <a:buFont typeface="Wingdings" pitchFamily="2" charset="2"/>
              <a:buChar char="Ø"/>
            </a:pPr>
            <a:endParaRPr lang="en-US" sz="1600" dirty="0" smtClean="0"/>
          </a:p>
          <a:p>
            <a:pPr marL="646611" lvl="1" indent="-457200">
              <a:lnSpc>
                <a:spcPct val="150000"/>
              </a:lnSpc>
              <a:buFont typeface="Wingdings" pitchFamily="2" charset="2"/>
              <a:buChar char="ü"/>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dirty="0" smtClean="0"/>
              <a:t> ACH Debit</a:t>
            </a:r>
          </a:p>
          <a:p>
            <a:pPr lvl="1">
              <a:lnSpc>
                <a:spcPct val="150000"/>
              </a:lnSpc>
            </a:pPr>
            <a:r>
              <a:rPr lang="en-US" sz="1400" dirty="0" smtClean="0"/>
              <a:t>ACH Debit</a:t>
            </a:r>
            <a:r>
              <a:rPr lang="en-US" sz="1400" b="1" dirty="0" smtClean="0"/>
              <a:t> </a:t>
            </a:r>
            <a:r>
              <a:rPr lang="en-US" sz="1400" dirty="0" smtClean="0"/>
              <a:t>instructions involve one credit to the user’s account and debits to multiple </a:t>
            </a:r>
            <a:r>
              <a:rPr lang="en-US" sz="1400" dirty="0" err="1" smtClean="0"/>
              <a:t>payor</a:t>
            </a:r>
            <a:r>
              <a:rPr lang="en-US" sz="1400" dirty="0" smtClean="0"/>
              <a:t> account.</a:t>
            </a:r>
          </a:p>
          <a:p>
            <a:pPr lvl="1">
              <a:lnSpc>
                <a:spcPct val="150000"/>
              </a:lnSpc>
            </a:pPr>
            <a:r>
              <a:rPr lang="en-US" sz="1400" dirty="0" smtClean="0"/>
              <a:t>Examples of</a:t>
            </a:r>
            <a:r>
              <a:rPr lang="en-US" sz="1400" b="1" dirty="0" smtClean="0"/>
              <a:t> </a:t>
            </a:r>
            <a:r>
              <a:rPr lang="en-US" sz="1400" dirty="0" smtClean="0"/>
              <a:t>ACH direct debit transfers are include consumer payments on insurance premiums, mortgage loans, and other kinds of bills.</a:t>
            </a:r>
          </a:p>
          <a:p>
            <a:pPr lvl="1">
              <a:lnSpc>
                <a:spcPct val="150000"/>
              </a:lnSpc>
              <a:buNone/>
            </a:pPr>
            <a:r>
              <a:rPr lang="en-US" sz="1400" b="1" dirty="0" smtClean="0"/>
              <a:t>			</a:t>
            </a:r>
            <a:r>
              <a:rPr lang="en-US" sz="1400" b="1" u="sng" dirty="0" smtClean="0"/>
              <a:t>ACH Credit Clearing and Settlement Flow</a:t>
            </a:r>
            <a:endParaRPr lang="en-US" sz="1400" u="sng" dirty="0" smtClean="0"/>
          </a:p>
          <a:p>
            <a:pPr lvl="1">
              <a:lnSpc>
                <a:spcPct val="150000"/>
              </a:lnSpc>
              <a:buNone/>
            </a:pPr>
            <a:endParaRPr lang="en-US" sz="1400" dirty="0" smtClean="0"/>
          </a:p>
          <a:p>
            <a:pPr>
              <a:buNone/>
            </a:pPr>
            <a:endParaRPr lang="en-US" sz="2000" dirty="0" smtClean="0"/>
          </a:p>
          <a:p>
            <a:pPr lvl="0">
              <a:buNone/>
            </a:pPr>
            <a:endParaRPr lang="en-US" sz="2000" b="1" dirty="0" smtClean="0"/>
          </a:p>
          <a:p>
            <a:pPr>
              <a:buNone/>
            </a:pPr>
            <a:endParaRPr lang="en-US" sz="1600" dirty="0" smtClean="0"/>
          </a:p>
          <a:p>
            <a:pPr marL="646611" lvl="1" indent="-457200">
              <a:lnSpc>
                <a:spcPct val="150000"/>
              </a:lnSpc>
              <a:buFont typeface="Wingdings" pitchFamily="2" charset="2"/>
              <a:buChar char="ü"/>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4" name="Picture 3"/>
          <p:cNvPicPr/>
          <p:nvPr/>
        </p:nvPicPr>
        <p:blipFill>
          <a:blip r:embed="rId2" cstate="print"/>
          <a:srcRect/>
          <a:stretch>
            <a:fillRect/>
          </a:stretch>
        </p:blipFill>
        <p:spPr bwMode="auto">
          <a:xfrm>
            <a:off x="1845944" y="3505200"/>
            <a:ext cx="4567556" cy="2819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lvl="1">
              <a:lnSpc>
                <a:spcPct val="150000"/>
              </a:lnSpc>
            </a:pPr>
            <a:r>
              <a:rPr lang="en-US" sz="1400" dirty="0" smtClean="0"/>
              <a:t>Step1:- The payer sends the ACH payment information and authorization to the payee (insurance company).</a:t>
            </a:r>
          </a:p>
          <a:p>
            <a:pPr lvl="1">
              <a:lnSpc>
                <a:spcPct val="150000"/>
              </a:lnSpc>
            </a:pPr>
            <a:r>
              <a:rPr lang="en-US" sz="1400" dirty="0" smtClean="0"/>
              <a:t>Step2:- The payee submits this information to its financial institution (ODFI).</a:t>
            </a:r>
          </a:p>
          <a:p>
            <a:pPr lvl="1">
              <a:lnSpc>
                <a:spcPct val="150000"/>
              </a:lnSpc>
            </a:pPr>
            <a:r>
              <a:rPr lang="en-US" sz="1400" dirty="0" smtClean="0"/>
              <a:t>Step3:- Financial institution routes the transaction to an ACH operator.</a:t>
            </a:r>
          </a:p>
          <a:p>
            <a:pPr lvl="1">
              <a:lnSpc>
                <a:spcPct val="150000"/>
              </a:lnSpc>
            </a:pPr>
            <a:r>
              <a:rPr lang="en-US" sz="1400" dirty="0" smtClean="0"/>
              <a:t>Step4:- The ACH operator routes the transaction to the receiving financial institution.</a:t>
            </a:r>
          </a:p>
          <a:p>
            <a:pPr lvl="1">
              <a:lnSpc>
                <a:spcPct val="150000"/>
              </a:lnSpc>
            </a:pPr>
            <a:r>
              <a:rPr lang="en-US" sz="1400" dirty="0" smtClean="0"/>
              <a:t>Step5:- Funds are made available to the payee and the payer's account is debited.</a:t>
            </a:r>
          </a:p>
          <a:p>
            <a:pPr lvl="1">
              <a:lnSpc>
                <a:spcPct val="150000"/>
              </a:lnSpc>
            </a:pPr>
            <a:r>
              <a:rPr lang="en-US" sz="1400" dirty="0" smtClean="0"/>
              <a:t>Step6:- The ACH operator settles the transactions between the participating financial institutions.</a:t>
            </a:r>
          </a:p>
          <a:p>
            <a:pPr>
              <a:buNone/>
            </a:pPr>
            <a:endParaRPr lang="en-US" sz="2000" dirty="0" smtClean="0"/>
          </a:p>
          <a:p>
            <a:pPr lvl="0">
              <a:buNone/>
            </a:pPr>
            <a:endParaRPr lang="en-US" sz="2000" b="1" dirty="0" smtClean="0"/>
          </a:p>
          <a:p>
            <a:pPr>
              <a:buFont typeface="Wingdings" pitchFamily="2" charset="2"/>
              <a:buChar char="Ø"/>
            </a:pPr>
            <a:endParaRPr lang="en-US" sz="1600" dirty="0" smtClean="0"/>
          </a:p>
          <a:p>
            <a:pPr marL="646611" lvl="1" indent="-457200">
              <a:lnSpc>
                <a:spcPct val="150000"/>
              </a:lnSpc>
              <a:buFont typeface="Wingdings" pitchFamily="2" charset="2"/>
              <a:buChar char="ü"/>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dirty="0" smtClean="0"/>
              <a:t> ACH Transfers Credit</a:t>
            </a:r>
          </a:p>
          <a:p>
            <a:pPr lvl="1">
              <a:lnSpc>
                <a:spcPct val="150000"/>
              </a:lnSpc>
            </a:pPr>
            <a:r>
              <a:rPr lang="en-US" sz="1600" dirty="0" smtClean="0"/>
              <a:t>ACH Transfers Credit instruction involves:-</a:t>
            </a:r>
          </a:p>
          <a:p>
            <a:pPr lvl="2">
              <a:lnSpc>
                <a:spcPct val="150000"/>
              </a:lnSpc>
            </a:pPr>
            <a:r>
              <a:rPr lang="en-US" sz="1400" dirty="0" smtClean="0"/>
              <a:t>One debit to the user’s account and multiple credits to the other accounts of the same user within their HSBCnet portfolio of accounts.</a:t>
            </a:r>
          </a:p>
          <a:p>
            <a:pPr lvl="2">
              <a:lnSpc>
                <a:spcPct val="150000"/>
              </a:lnSpc>
            </a:pPr>
            <a:r>
              <a:rPr lang="en-US" sz="1400" dirty="0" smtClean="0"/>
              <a:t>ACH Transfer Credit service is available only to US account holders.</a:t>
            </a:r>
          </a:p>
          <a:p>
            <a:pPr lvl="2">
              <a:lnSpc>
                <a:spcPct val="150000"/>
              </a:lnSpc>
            </a:pPr>
            <a:r>
              <a:rPr lang="en-US" sz="1400" dirty="0" smtClean="0"/>
              <a:t>Examples of an ACH Transfer Credit are transfers from the head office account to branch accounts of a company.</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dirty="0" smtClean="0"/>
              <a:t> ACH Transfers Debit</a:t>
            </a:r>
          </a:p>
          <a:p>
            <a:pPr lvl="1">
              <a:lnSpc>
                <a:spcPct val="150000"/>
              </a:lnSpc>
            </a:pPr>
            <a:r>
              <a:rPr lang="en-US" sz="1600" dirty="0" smtClean="0"/>
              <a:t>ACH Transfers Debit instruction involves:-</a:t>
            </a:r>
          </a:p>
          <a:p>
            <a:pPr lvl="2">
              <a:lnSpc>
                <a:spcPct val="150000"/>
              </a:lnSpc>
            </a:pPr>
            <a:r>
              <a:rPr lang="en-US" sz="1400" dirty="0" smtClean="0"/>
              <a:t>One credit to the user’s account and multiple debits to the other accounts of the same user within their HSBCnet portfolio of accounts.</a:t>
            </a:r>
          </a:p>
          <a:p>
            <a:pPr lvl="2">
              <a:lnSpc>
                <a:spcPct val="150000"/>
              </a:lnSpc>
            </a:pPr>
            <a:r>
              <a:rPr lang="en-US" sz="1400" dirty="0" smtClean="0"/>
              <a:t>ACH Transfer Debit service is available only to US account holders.</a:t>
            </a:r>
          </a:p>
          <a:p>
            <a:pPr lvl="2">
              <a:lnSpc>
                <a:spcPct val="150000"/>
              </a:lnSpc>
            </a:pPr>
            <a:r>
              <a:rPr lang="en-US" sz="1400" dirty="0" smtClean="0"/>
              <a:t>Examples of an ACH Transfer Debit are transfers from the branch account to head office account of a company.</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 in HSBCnet</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1600" b="1" dirty="0" smtClean="0"/>
              <a:t> ACH (Automated Clearing house) instructions </a:t>
            </a:r>
            <a:r>
              <a:rPr lang="en-US" sz="1600" dirty="0" smtClean="0"/>
              <a:t>are typically high-volume, low-value batch instructions used to make payments or collections from or to a single account.</a:t>
            </a:r>
          </a:p>
          <a:p>
            <a:pPr>
              <a:lnSpc>
                <a:spcPct val="150000"/>
              </a:lnSpc>
              <a:buNone/>
            </a:pPr>
            <a:r>
              <a:rPr lang="en-US" sz="1600" dirty="0" smtClean="0"/>
              <a:t>	ACH payments are issued in domestic currency and are processed within the local clearing system.</a:t>
            </a:r>
          </a:p>
          <a:p>
            <a:pPr>
              <a:lnSpc>
                <a:spcPct val="150000"/>
              </a:lnSpc>
              <a:buFont typeface="Wingdings" pitchFamily="2" charset="2"/>
              <a:buChar char="Ø"/>
            </a:pPr>
            <a:r>
              <a:rPr lang="en-US" sz="2000" b="1" dirty="0" smtClean="0"/>
              <a:t> Different Type of ACH Payment Instructions:</a:t>
            </a:r>
          </a:p>
          <a:p>
            <a:pPr lvl="1">
              <a:lnSpc>
                <a:spcPct val="150000"/>
              </a:lnSpc>
            </a:pPr>
            <a:r>
              <a:rPr lang="en-US" sz="1600" b="1" dirty="0" smtClean="0"/>
              <a:t>ACH Credits.</a:t>
            </a:r>
            <a:endParaRPr lang="en-US" sz="1600" dirty="0" smtClean="0"/>
          </a:p>
          <a:p>
            <a:pPr lvl="1">
              <a:lnSpc>
                <a:spcPct val="150000"/>
              </a:lnSpc>
            </a:pPr>
            <a:r>
              <a:rPr lang="en-US" sz="1600" b="1" dirty="0" smtClean="0"/>
              <a:t>ACH Debits.</a:t>
            </a:r>
            <a:endParaRPr lang="en-US" sz="1600" dirty="0" smtClean="0"/>
          </a:p>
          <a:p>
            <a:pPr lvl="1">
              <a:lnSpc>
                <a:spcPct val="150000"/>
              </a:lnSpc>
            </a:pPr>
            <a:r>
              <a:rPr lang="en-US" sz="1600" b="1" dirty="0" smtClean="0"/>
              <a:t>ACH Transfer Credit.</a:t>
            </a:r>
            <a:endParaRPr lang="en-US" sz="1600" dirty="0" smtClean="0"/>
          </a:p>
          <a:p>
            <a:pPr lvl="1">
              <a:lnSpc>
                <a:spcPct val="150000"/>
              </a:lnSpc>
            </a:pPr>
            <a:r>
              <a:rPr lang="en-US" sz="1600" b="1" dirty="0" smtClean="0"/>
              <a:t>ACH Transfer Debit.</a:t>
            </a:r>
            <a:endParaRPr lang="en-US" sz="1600" dirty="0" smtClean="0"/>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ACH Payments</a:t>
            </a:r>
            <a:endParaRPr lang="en-US" dirty="0">
              <a:solidFill>
                <a:schemeClr val="accent5">
                  <a:lumMod val="75000"/>
                </a:schemeClr>
              </a:solidFill>
            </a:endParaRPr>
          </a:p>
        </p:txBody>
      </p:sp>
      <p:sp>
        <p:nvSpPr>
          <p:cNvPr id="3" name="Content Placeholder 2"/>
          <p:cNvSpPr>
            <a:spLocks noGrp="1"/>
          </p:cNvSpPr>
          <p:nvPr>
            <p:ph idx="1"/>
          </p:nvPr>
        </p:nvSpPr>
        <p:spPr>
          <a:xfrm>
            <a:off x="323392" y="1659871"/>
            <a:ext cx="9582608" cy="4643751"/>
          </a:xfrm>
        </p:spPr>
        <p:txBody>
          <a:bodyPr/>
          <a:lstStyle/>
          <a:p>
            <a:pPr lvl="0">
              <a:lnSpc>
                <a:spcPct val="150000"/>
              </a:lnSpc>
              <a:buFont typeface="Wingdings" pitchFamily="2" charset="2"/>
              <a:buChar char="Ø"/>
            </a:pPr>
            <a:r>
              <a:rPr lang="en-US" sz="1800" b="1" dirty="0" smtClean="0"/>
              <a:t>Automated Clearing House (ACH</a:t>
            </a:r>
            <a:r>
              <a:rPr lang="en-US" sz="1800" dirty="0" smtClean="0"/>
              <a:t>) is an electronic network for financial transactions in        the United States. ACH processes large volumes of credit and debit transactions in batches.</a:t>
            </a:r>
            <a:r>
              <a:rPr lang="en-US" sz="1800" b="1" dirty="0" smtClean="0"/>
              <a:t> </a:t>
            </a:r>
            <a:endParaRPr lang="en-US" sz="1800" dirty="0" smtClean="0"/>
          </a:p>
          <a:p>
            <a:pPr>
              <a:lnSpc>
                <a:spcPct val="150000"/>
              </a:lnSpc>
              <a:buNone/>
            </a:pPr>
            <a:r>
              <a:rPr lang="en-US" sz="1800" b="1" dirty="0" smtClean="0"/>
              <a:t>	ACH payments</a:t>
            </a:r>
            <a:r>
              <a:rPr lang="en-US" sz="1800" dirty="0" smtClean="0"/>
              <a:t> are electronic payments made through the Automated Clearing House (ACH) Network. Using ACH payments can help reduce errors, speed things up, and save resources. </a:t>
            </a:r>
          </a:p>
          <a:p>
            <a:pPr>
              <a:buNone/>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 in HSBCnet</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b="1" dirty="0" smtClean="0"/>
              <a:t> ACH Credit</a:t>
            </a:r>
            <a:endParaRPr lang="en-US" sz="2000" dirty="0" smtClean="0"/>
          </a:p>
          <a:p>
            <a:pPr lvl="2">
              <a:lnSpc>
                <a:spcPct val="100000"/>
              </a:lnSpc>
            </a:pPr>
            <a:r>
              <a:rPr lang="en-US" sz="1400" b="1" dirty="0" smtClean="0"/>
              <a:t>ACH Credit</a:t>
            </a:r>
            <a:r>
              <a:rPr lang="en-US" sz="1400" dirty="0" smtClean="0"/>
              <a:t> instructions involve one debit to the user’s account and multiple credits to beneficiaries.</a:t>
            </a:r>
          </a:p>
          <a:p>
            <a:pPr lvl="2">
              <a:lnSpc>
                <a:spcPct val="100000"/>
              </a:lnSpc>
            </a:pPr>
            <a:r>
              <a:rPr lang="en-US" sz="1400" dirty="0" smtClean="0"/>
              <a:t>Example of</a:t>
            </a:r>
            <a:r>
              <a:rPr lang="en-US" sz="1400" b="1" dirty="0" smtClean="0"/>
              <a:t> </a:t>
            </a:r>
            <a:r>
              <a:rPr lang="en-US" sz="1400" dirty="0" smtClean="0"/>
              <a:t>ACH credit transfers includes direct deposit payroll, interest and dividend payments.</a:t>
            </a:r>
          </a:p>
          <a:p>
            <a:pPr lvl="2">
              <a:lnSpc>
                <a:spcPct val="100000"/>
              </a:lnSpc>
            </a:pPr>
            <a:r>
              <a:rPr lang="en-US" sz="1400" dirty="0" smtClean="0"/>
              <a:t> ACH Credit Instruction input page in HSBCnet application is shown below.</a:t>
            </a:r>
          </a:p>
          <a:p>
            <a:pPr marL="646611" lvl="1" indent="-457200">
              <a:lnSpc>
                <a:spcPct val="100000"/>
              </a:lnSpc>
              <a:buNone/>
            </a:pPr>
            <a:r>
              <a:rPr lang="en-US" sz="1400" dirty="0" smtClean="0"/>
              <a:t>	</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4" name="Picture 3"/>
          <p:cNvPicPr/>
          <p:nvPr/>
        </p:nvPicPr>
        <p:blipFill>
          <a:blip r:embed="rId2" cstate="print"/>
          <a:srcRect/>
          <a:stretch>
            <a:fillRect/>
          </a:stretch>
        </p:blipFill>
        <p:spPr bwMode="auto">
          <a:xfrm>
            <a:off x="5359400" y="3200401"/>
            <a:ext cx="4178300" cy="29635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30200" y="3238500"/>
            <a:ext cx="4152900" cy="29083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 in HSBCnet</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b="1" dirty="0" smtClean="0"/>
              <a:t> ACH Debit</a:t>
            </a:r>
            <a:endParaRPr lang="en-US" sz="2000" dirty="0" smtClean="0"/>
          </a:p>
          <a:p>
            <a:pPr lvl="2"/>
            <a:r>
              <a:rPr lang="en-US" sz="1400" b="1" dirty="0" smtClean="0"/>
              <a:t>ACH Debit </a:t>
            </a:r>
            <a:r>
              <a:rPr lang="en-US" sz="1400" dirty="0" smtClean="0"/>
              <a:t>instructions involve one credit to the user’s account and debits to multiple </a:t>
            </a:r>
            <a:r>
              <a:rPr lang="en-US" sz="1400" dirty="0" err="1" smtClean="0"/>
              <a:t>payor</a:t>
            </a:r>
            <a:r>
              <a:rPr lang="en-US" sz="1400" dirty="0" smtClean="0"/>
              <a:t> account.</a:t>
            </a:r>
          </a:p>
          <a:p>
            <a:pPr lvl="2"/>
            <a:r>
              <a:rPr lang="en-US" sz="1400" dirty="0" smtClean="0"/>
              <a:t>Examples of</a:t>
            </a:r>
            <a:r>
              <a:rPr lang="en-US" sz="1400" b="1" dirty="0" smtClean="0"/>
              <a:t> </a:t>
            </a:r>
            <a:r>
              <a:rPr lang="en-US" sz="1400" dirty="0" smtClean="0"/>
              <a:t>ACH direct debit transfers are include automatic bill or rent collection.</a:t>
            </a:r>
          </a:p>
          <a:p>
            <a:pPr lvl="2">
              <a:lnSpc>
                <a:spcPct val="100000"/>
              </a:lnSpc>
            </a:pPr>
            <a:r>
              <a:rPr lang="en-US" sz="1400" dirty="0" smtClean="0"/>
              <a:t> ACH Debit Instruction input page in HSBCnet application is shown below.</a:t>
            </a:r>
          </a:p>
          <a:p>
            <a:pPr marL="646611" lvl="1" indent="-457200">
              <a:lnSpc>
                <a:spcPct val="100000"/>
              </a:lnSpc>
              <a:buNone/>
            </a:pPr>
            <a:r>
              <a:rPr lang="en-US" sz="1400" dirty="0" smtClean="0"/>
              <a:t>	</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6" name="Picture 5"/>
          <p:cNvPicPr/>
          <p:nvPr/>
        </p:nvPicPr>
        <p:blipFill>
          <a:blip r:embed="rId2" cstate="print"/>
          <a:srcRect/>
          <a:stretch>
            <a:fillRect/>
          </a:stretch>
        </p:blipFill>
        <p:spPr bwMode="auto">
          <a:xfrm>
            <a:off x="254000" y="3175000"/>
            <a:ext cx="4216400" cy="29845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5130800" y="3136900"/>
            <a:ext cx="4381500" cy="30098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 in HSBCnet</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b="1" dirty="0" smtClean="0"/>
              <a:t> ACH Transfers Credit</a:t>
            </a:r>
            <a:endParaRPr lang="en-US" sz="2000" dirty="0" smtClean="0"/>
          </a:p>
          <a:p>
            <a:pPr lvl="2">
              <a:lnSpc>
                <a:spcPct val="100000"/>
              </a:lnSpc>
              <a:buNone/>
            </a:pPr>
            <a:r>
              <a:rPr lang="en-US" sz="1400" dirty="0" smtClean="0"/>
              <a:t>ACH Transfers Credit instruction involves:-</a:t>
            </a:r>
          </a:p>
          <a:p>
            <a:pPr lvl="2">
              <a:lnSpc>
                <a:spcPct val="100000"/>
              </a:lnSpc>
            </a:pPr>
            <a:r>
              <a:rPr lang="en-US" sz="1400" dirty="0" smtClean="0"/>
              <a:t> One debit to the user’s account and multiple credits to the other accounts of the same user within their HSBCnet portfolio of accounts.</a:t>
            </a:r>
          </a:p>
          <a:p>
            <a:pPr lvl="2">
              <a:lnSpc>
                <a:spcPct val="100000"/>
              </a:lnSpc>
            </a:pPr>
            <a:r>
              <a:rPr lang="en-US" sz="1400" dirty="0" smtClean="0"/>
              <a:t> Examples of an ACH Transfer Credit are transfers from the head office account to branch accounts of a company.</a:t>
            </a:r>
          </a:p>
          <a:p>
            <a:pPr lvl="2">
              <a:lnSpc>
                <a:spcPct val="100000"/>
              </a:lnSpc>
            </a:pPr>
            <a:r>
              <a:rPr lang="en-US" sz="1400" dirty="0" smtClean="0"/>
              <a:t>ACH Transfers Credit Instruction input page in HSBCnet application is shown below.</a:t>
            </a:r>
          </a:p>
          <a:p>
            <a:pPr lvl="2">
              <a:buNone/>
            </a:pPr>
            <a:endParaRPr lang="en-US" sz="1400" dirty="0" smtClean="0"/>
          </a:p>
          <a:p>
            <a:pPr marL="646611" lvl="1" indent="-457200">
              <a:lnSpc>
                <a:spcPct val="100000"/>
              </a:lnSpc>
              <a:buNone/>
            </a:pPr>
            <a:r>
              <a:rPr lang="en-US" sz="1400" dirty="0" smtClean="0"/>
              <a:t>	</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8" name="Picture 7"/>
          <p:cNvPicPr/>
          <p:nvPr/>
        </p:nvPicPr>
        <p:blipFill>
          <a:blip r:embed="rId2" cstate="print"/>
          <a:srcRect/>
          <a:stretch>
            <a:fillRect/>
          </a:stretch>
        </p:blipFill>
        <p:spPr bwMode="auto">
          <a:xfrm>
            <a:off x="368300" y="3695701"/>
            <a:ext cx="4127500" cy="260777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5219700" y="3683000"/>
            <a:ext cx="4318000" cy="270954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 in HSBCnet</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2000" b="1" dirty="0" smtClean="0"/>
              <a:t> ACH Transfers Debit</a:t>
            </a:r>
            <a:endParaRPr lang="en-US" sz="2000" dirty="0" smtClean="0"/>
          </a:p>
          <a:p>
            <a:pPr lvl="2">
              <a:lnSpc>
                <a:spcPct val="100000"/>
              </a:lnSpc>
              <a:buNone/>
            </a:pPr>
            <a:r>
              <a:rPr lang="en-US" sz="1400" dirty="0" smtClean="0"/>
              <a:t>ACH Transfers Debit instruction involves:-</a:t>
            </a:r>
          </a:p>
          <a:p>
            <a:pPr lvl="2">
              <a:lnSpc>
                <a:spcPct val="100000"/>
              </a:lnSpc>
            </a:pPr>
            <a:r>
              <a:rPr lang="en-US" sz="1400" dirty="0" smtClean="0"/>
              <a:t>One credit to the user’s account and multiple debits to the other accounts of the same user within their HSBCnet portfolio of accounts.</a:t>
            </a:r>
          </a:p>
          <a:p>
            <a:pPr lvl="2">
              <a:lnSpc>
                <a:spcPct val="100000"/>
              </a:lnSpc>
            </a:pPr>
            <a:r>
              <a:rPr lang="en-US" sz="1400" dirty="0" smtClean="0"/>
              <a:t>Examples of an ACH Transfer Debit are transfers from the branch account to head office account of a company.</a:t>
            </a:r>
          </a:p>
          <a:p>
            <a:pPr lvl="2">
              <a:lnSpc>
                <a:spcPct val="100000"/>
              </a:lnSpc>
            </a:pPr>
            <a:r>
              <a:rPr lang="en-US" sz="1400" dirty="0" smtClean="0"/>
              <a:t>ACH Transfers Debit Instruction input page in HSBCnet application is shown below.</a:t>
            </a:r>
          </a:p>
          <a:p>
            <a:pPr lvl="2">
              <a:buNone/>
            </a:pPr>
            <a:endParaRPr lang="en-US" sz="1400" dirty="0" smtClean="0"/>
          </a:p>
          <a:p>
            <a:pPr marL="646611" lvl="1" indent="-457200">
              <a:lnSpc>
                <a:spcPct val="100000"/>
              </a:lnSpc>
              <a:buNone/>
            </a:pPr>
            <a:r>
              <a:rPr lang="en-US" sz="1400" dirty="0" smtClean="0"/>
              <a:t>	</a:t>
            </a:r>
          </a:p>
          <a:p>
            <a:pPr marL="646611" lvl="1" indent="-457200">
              <a:lnSpc>
                <a:spcPct val="150000"/>
              </a:lnSpc>
              <a:buNone/>
            </a:pPr>
            <a:endParaRPr lang="en-US" sz="1400" dirty="0" smtClean="0"/>
          </a:p>
          <a:p>
            <a:pPr marL="646611" lvl="1" indent="-457200">
              <a:lnSpc>
                <a:spcPct val="150000"/>
              </a:lnSpc>
              <a:buNone/>
            </a:pPr>
            <a:endParaRPr lang="en-US" sz="1600" dirty="0" smtClean="0"/>
          </a:p>
          <a:p>
            <a:pPr marL="457200" indent="-457200">
              <a:lnSpc>
                <a:spcPct val="150000"/>
              </a:lnSpc>
              <a:buNone/>
            </a:pPr>
            <a:endParaRPr lang="en-US" sz="2000" dirty="0" smtClean="0"/>
          </a:p>
          <a:p>
            <a:pPr marL="646611" lvl="1" indent="-457200">
              <a:buNone/>
            </a:pPr>
            <a:endParaRPr lang="en-US" sz="1600" dirty="0" smtClean="0"/>
          </a:p>
        </p:txBody>
      </p:sp>
      <p:pic>
        <p:nvPicPr>
          <p:cNvPr id="6" name="Picture 5"/>
          <p:cNvPicPr/>
          <p:nvPr/>
        </p:nvPicPr>
        <p:blipFill>
          <a:blip r:embed="rId2" cstate="print"/>
          <a:srcRect/>
          <a:stretch>
            <a:fillRect/>
          </a:stretch>
        </p:blipFill>
        <p:spPr bwMode="auto">
          <a:xfrm>
            <a:off x="421341" y="3536576"/>
            <a:ext cx="4244788" cy="2770095"/>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5069541" y="3509681"/>
            <a:ext cx="4549587" cy="279698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1726" y="2917860"/>
            <a:ext cx="3832261" cy="923330"/>
          </a:xfrm>
          <a:prstGeom prst="rect">
            <a:avLst/>
          </a:prstGeom>
          <a:noFill/>
        </p:spPr>
        <p:txBody>
          <a:bodyPr wrap="square" rtlCol="0">
            <a:spAutoFit/>
          </a:bodyPr>
          <a:lstStyle/>
          <a:p>
            <a:r>
              <a:rPr lang="en-US" sz="54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rPr>
              <a:t>Thank you</a:t>
            </a:r>
            <a:endParaRPr lang="en-US" sz="5400"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ACH Payments</a:t>
            </a:r>
            <a:endParaRPr lang="en-US" dirty="0">
              <a:solidFill>
                <a:schemeClr val="accent5">
                  <a:lumMod val="75000"/>
                </a:schemeClr>
              </a:solidFill>
            </a:endParaRPr>
          </a:p>
        </p:txBody>
      </p:sp>
      <p:sp>
        <p:nvSpPr>
          <p:cNvPr id="3" name="Content Placeholder 2"/>
          <p:cNvSpPr>
            <a:spLocks noGrp="1"/>
          </p:cNvSpPr>
          <p:nvPr>
            <p:ph idx="1"/>
          </p:nvPr>
        </p:nvSpPr>
        <p:spPr>
          <a:xfrm>
            <a:off x="323392" y="1659871"/>
            <a:ext cx="9582608" cy="4643751"/>
          </a:xfrm>
        </p:spPr>
        <p:txBody>
          <a:bodyPr/>
          <a:lstStyle/>
          <a:p>
            <a:pPr lvl="0">
              <a:lnSpc>
                <a:spcPct val="150000"/>
              </a:lnSpc>
              <a:buFont typeface="Wingdings" pitchFamily="2" charset="2"/>
              <a:buChar char="Ø"/>
            </a:pPr>
            <a:r>
              <a:rPr lang="en-US" sz="2000" b="1" dirty="0" smtClean="0"/>
              <a:t>Illustrations of ACH Payments:-</a:t>
            </a:r>
            <a:endParaRPr lang="en-US" sz="2000" dirty="0" smtClean="0"/>
          </a:p>
          <a:p>
            <a:pPr lvl="1">
              <a:lnSpc>
                <a:spcPct val="150000"/>
              </a:lnSpc>
            </a:pPr>
            <a:r>
              <a:rPr lang="en-US" sz="1400" dirty="0" smtClean="0"/>
              <a:t>Direct Deposit of payroll, Social Security and other government benefits, and tax refunds .</a:t>
            </a:r>
          </a:p>
          <a:p>
            <a:pPr lvl="1">
              <a:lnSpc>
                <a:spcPct val="150000"/>
              </a:lnSpc>
            </a:pPr>
            <a:r>
              <a:rPr lang="en-US" sz="1400" dirty="0" smtClean="0"/>
              <a:t>Direct Payment of consumer bills as mortgages, loans, utility bills, and insurance premiums .</a:t>
            </a:r>
          </a:p>
          <a:p>
            <a:pPr lvl="1">
              <a:lnSpc>
                <a:spcPct val="150000"/>
              </a:lnSpc>
            </a:pPr>
            <a:r>
              <a:rPr lang="en-US" sz="1400" dirty="0" smtClean="0"/>
              <a:t>Business-to-business payments. </a:t>
            </a:r>
          </a:p>
          <a:p>
            <a:pPr lvl="1">
              <a:lnSpc>
                <a:spcPct val="150000"/>
              </a:lnSpc>
            </a:pPr>
            <a:r>
              <a:rPr lang="en-US" sz="1400" dirty="0" smtClean="0"/>
              <a:t>E-Commerce payments .</a:t>
            </a:r>
          </a:p>
          <a:p>
            <a:pPr lvl="1">
              <a:lnSpc>
                <a:spcPct val="150000"/>
              </a:lnSpc>
            </a:pPr>
            <a:r>
              <a:rPr lang="en-US" sz="1400" dirty="0" smtClean="0"/>
              <a:t>Federal, state, and local payments.</a:t>
            </a:r>
          </a:p>
          <a:p>
            <a:pPr lvl="1">
              <a:buNone/>
            </a:pPr>
            <a:r>
              <a:rPr lang="en-US" dirty="0" smtClean="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ACH</a:t>
            </a:r>
            <a:r>
              <a:rPr lang="en-US" dirty="0" smtClean="0"/>
              <a:t> </a:t>
            </a:r>
            <a:r>
              <a:rPr lang="en-US" dirty="0" smtClean="0">
                <a:solidFill>
                  <a:schemeClr val="accent5">
                    <a:lumMod val="75000"/>
                  </a:schemeClr>
                </a:solidFill>
              </a:rPr>
              <a:t>Payments</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pPr marL="457200" indent="-457200">
              <a:buFont typeface="Wingdings" pitchFamily="2" charset="2"/>
              <a:buChar char="Ø"/>
            </a:pPr>
            <a:r>
              <a:rPr lang="en-US" sz="2000" b="1" dirty="0" smtClean="0"/>
              <a:t>How to Differentiate ACH Credit or ACH Debit Transactions</a:t>
            </a:r>
          </a:p>
          <a:p>
            <a:pPr lvl="1">
              <a:lnSpc>
                <a:spcPct val="150000"/>
              </a:lnSpc>
            </a:pPr>
            <a:r>
              <a:rPr lang="en-US" sz="1400" dirty="0" smtClean="0"/>
              <a:t>In ACH terminology, Originator and Receiver refer to the participants that initiate and receive the ACH entries rather than the funds.</a:t>
            </a:r>
          </a:p>
          <a:p>
            <a:pPr lvl="1">
              <a:lnSpc>
                <a:spcPct val="150000"/>
              </a:lnSpc>
            </a:pPr>
            <a:r>
              <a:rPr lang="en-US" sz="1400" dirty="0" smtClean="0"/>
              <a:t>ACH entry may either be a credit or debit entry. By examining what happens to the Receiver's account, one can distinguish the difference between an ACH credit and an ACH debit transaction.</a:t>
            </a:r>
          </a:p>
          <a:p>
            <a:pPr marL="457200" indent="-457200">
              <a:buNone/>
            </a:pPr>
            <a:endParaRPr lang="en-US" sz="2000" b="1" dirty="0"/>
          </a:p>
        </p:txBody>
      </p:sp>
      <p:graphicFrame>
        <p:nvGraphicFramePr>
          <p:cNvPr id="10" name="Table 9"/>
          <p:cNvGraphicFramePr>
            <a:graphicFrameLocks noGrp="1"/>
          </p:cNvGraphicFramePr>
          <p:nvPr/>
        </p:nvGraphicFramePr>
        <p:xfrm>
          <a:off x="1651000" y="3576918"/>
          <a:ext cx="6604000" cy="2366511"/>
        </p:xfrm>
        <a:graphic>
          <a:graphicData uri="http://schemas.openxmlformats.org/drawingml/2006/table">
            <a:tbl>
              <a:tblPr firstRow="1" bandRow="1">
                <a:tableStyleId>{5C22544A-7EE6-4342-B048-85BDC9FD1C3A}</a:tableStyleId>
              </a:tblPr>
              <a:tblGrid>
                <a:gridCol w="3302000"/>
                <a:gridCol w="3302000"/>
              </a:tblGrid>
              <a:tr h="616268">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b="1" dirty="0" smtClean="0">
                          <a:solidFill>
                            <a:schemeClr val="tx2">
                              <a:lumMod val="50000"/>
                            </a:schemeClr>
                          </a:solidFill>
                        </a:rPr>
                        <a:t>ACH Debit</a:t>
                      </a:r>
                    </a:p>
                  </a:txBody>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b="1" dirty="0" smtClean="0">
                          <a:solidFill>
                            <a:schemeClr val="tx2">
                              <a:lumMod val="50000"/>
                            </a:schemeClr>
                          </a:solidFill>
                        </a:rPr>
                        <a:t>ACH Credit</a:t>
                      </a:r>
                    </a:p>
                  </a:txBody>
                  <a:tcPr/>
                </a:tc>
              </a:tr>
              <a:tr h="889802">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dirty="0" smtClean="0">
                          <a:solidFill>
                            <a:schemeClr val="tx2">
                              <a:lumMod val="50000"/>
                            </a:schemeClr>
                          </a:solidFill>
                        </a:rPr>
                        <a:t> </a:t>
                      </a:r>
                      <a:r>
                        <a:rPr lang="en-US" sz="1400" dirty="0" smtClean="0">
                          <a:solidFill>
                            <a:schemeClr val="tx2">
                              <a:lumMod val="50000"/>
                            </a:schemeClr>
                          </a:solidFill>
                        </a:rPr>
                        <a:t>If the Receiver's account is debited, then the entry is an ACH debit.</a:t>
                      </a:r>
                    </a:p>
                    <a:p>
                      <a:endParaRPr lang="en-US" dirty="0"/>
                    </a:p>
                  </a:txBody>
                  <a:tcPr/>
                </a:tc>
                <a:tc>
                  <a:txBody>
                    <a:bodyPr/>
                    <a:lstStyle/>
                    <a:p>
                      <a:r>
                        <a:rPr lang="en-US" sz="1400" dirty="0" smtClean="0"/>
                        <a:t>If the Receiver's account is credited, then the entry is an ACH credit.</a:t>
                      </a:r>
                      <a:endParaRPr lang="en-US" sz="1400" dirty="0"/>
                    </a:p>
                  </a:txBody>
                  <a:tcPr/>
                </a:tc>
              </a:tr>
              <a:tr h="860441">
                <a:tc>
                  <a:txBody>
                    <a:bodyPr/>
                    <a:lstStyle/>
                    <a:p>
                      <a:r>
                        <a:rPr lang="en-US" sz="1400" dirty="0" smtClean="0">
                          <a:solidFill>
                            <a:schemeClr val="tx2">
                              <a:lumMod val="50000"/>
                            </a:schemeClr>
                          </a:solidFill>
                        </a:rPr>
                        <a:t>The offset to an ACH debit is a credit to the Originator's account.</a:t>
                      </a:r>
                      <a:endParaRPr lang="en-US" sz="1400" dirty="0"/>
                    </a:p>
                  </a:txBody>
                  <a:tcPr/>
                </a:tc>
                <a:tc>
                  <a:txBody>
                    <a:bodyPr/>
                    <a:lstStyle/>
                    <a:p>
                      <a:pPr>
                        <a:lnSpc>
                          <a:spcPct val="100000"/>
                        </a:lnSpc>
                      </a:pPr>
                      <a:r>
                        <a:rPr lang="en-US" sz="1400" dirty="0" smtClean="0"/>
                        <a:t>The offset to an ACH credit is a debit of   the Originator's account.</a:t>
                      </a:r>
                      <a:endParaRPr lang="en-US" sz="14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457200" lvl="0" indent="-457200">
              <a:buFont typeface="Wingdings" pitchFamily="2" charset="2"/>
              <a:buChar char="Ø"/>
            </a:pPr>
            <a:r>
              <a:rPr lang="en-US" sz="2000" b="1" dirty="0" smtClean="0"/>
              <a:t>ACH Work Flow:</a:t>
            </a:r>
          </a:p>
          <a:p>
            <a:pPr marL="457200" indent="-457200">
              <a:buNone/>
            </a:pPr>
            <a:endParaRPr lang="en-US" sz="2000" b="1" dirty="0"/>
          </a:p>
        </p:txBody>
      </p:sp>
      <p:pic>
        <p:nvPicPr>
          <p:cNvPr id="4" name="Picture 3"/>
          <p:cNvPicPr/>
          <p:nvPr/>
        </p:nvPicPr>
        <p:blipFill>
          <a:blip r:embed="rId2" cstate="print"/>
          <a:srcRect/>
          <a:stretch>
            <a:fillRect/>
          </a:stretch>
        </p:blipFill>
        <p:spPr bwMode="auto">
          <a:xfrm>
            <a:off x="2971800" y="2324100"/>
            <a:ext cx="3975100" cy="3187700"/>
          </a:xfrm>
          <a:prstGeom prst="rect">
            <a:avLst/>
          </a:prstGeom>
          <a:noFill/>
          <a:ln w="9525">
            <a:solidFill>
              <a:srgbClr val="FF0000"/>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457200" indent="-457200">
              <a:lnSpc>
                <a:spcPct val="150000"/>
              </a:lnSpc>
              <a:buFont typeface="Wingdings" pitchFamily="2" charset="2"/>
              <a:buChar char="Ø"/>
            </a:pPr>
            <a:r>
              <a:rPr lang="en-US" sz="2000" b="1" dirty="0" smtClean="0"/>
              <a:t>Participants in ACH Payments:</a:t>
            </a:r>
          </a:p>
          <a:p>
            <a:pPr marL="646611" lvl="1" indent="-457200">
              <a:lnSpc>
                <a:spcPct val="100000"/>
              </a:lnSpc>
              <a:buFont typeface="Wingdings" pitchFamily="2" charset="2"/>
              <a:buChar char="ü"/>
            </a:pPr>
            <a:r>
              <a:rPr lang="en-US" sz="1600" b="1" dirty="0" smtClean="0"/>
              <a:t>ODFI (Originating Depository Financial Institution)</a:t>
            </a:r>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r>
              <a:rPr lang="en-US" sz="2400" dirty="0" smtClean="0"/>
              <a:t>		</a:t>
            </a:r>
            <a:r>
              <a:rPr lang="en-US" sz="1400" dirty="0" smtClean="0"/>
              <a:t>A participating financial institution that originates ACH entries at the request of and by (ODFI) agreement 	with its customers. </a:t>
            </a:r>
          </a:p>
          <a:p>
            <a:pPr>
              <a:lnSpc>
                <a:spcPct val="100000"/>
              </a:lnSpc>
              <a:buNone/>
            </a:pPr>
            <a:r>
              <a:rPr lang="en-US" sz="2400" dirty="0" smtClean="0"/>
              <a:t>		</a:t>
            </a:r>
            <a:r>
              <a:rPr lang="en-US" sz="1400" dirty="0" smtClean="0"/>
              <a:t>ODFI's must abide by the provisions of The NACHA (National Automated Clearing House Association) 	Operating Rules.</a:t>
            </a:r>
          </a:p>
          <a:p>
            <a:pPr marL="646611" lvl="1" indent="-457200">
              <a:buNone/>
            </a:pPr>
            <a:endParaRPr lang="en-US" sz="2000" dirty="0" smtClean="0"/>
          </a:p>
          <a:p>
            <a:pPr marL="646611" lvl="1" indent="-457200">
              <a:buNone/>
            </a:pPr>
            <a:endParaRPr lang="en-US" sz="1600" dirty="0" smtClean="0"/>
          </a:p>
        </p:txBody>
      </p:sp>
      <p:pic>
        <p:nvPicPr>
          <p:cNvPr id="360455" name="Picture 7"/>
          <p:cNvPicPr>
            <a:picLocks noChangeAspect="1" noChangeArrowheads="1"/>
          </p:cNvPicPr>
          <p:nvPr/>
        </p:nvPicPr>
        <p:blipFill>
          <a:blip r:embed="rId2" cstate="print"/>
          <a:srcRect/>
          <a:stretch>
            <a:fillRect/>
          </a:stretch>
        </p:blipFill>
        <p:spPr bwMode="auto">
          <a:xfrm>
            <a:off x="2498352" y="2620216"/>
            <a:ext cx="2381250" cy="20478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646611" lvl="1" indent="-457200">
              <a:lnSpc>
                <a:spcPct val="150000"/>
              </a:lnSpc>
              <a:buFont typeface="Wingdings" pitchFamily="2" charset="2"/>
              <a:buChar char="ü"/>
            </a:pPr>
            <a:r>
              <a:rPr lang="en-US" sz="1600" b="1" dirty="0" smtClean="0"/>
              <a:t>Originator</a:t>
            </a:r>
          </a:p>
          <a:p>
            <a:pPr marL="646611" lvl="1" indent="-457200">
              <a:lnSpc>
                <a:spcPct val="150000"/>
              </a:lnSpc>
              <a:buFont typeface="Wingdings" pitchFamily="2" charset="2"/>
              <a:buChar char="ü"/>
            </a:pPr>
            <a:endParaRPr lang="en-US" sz="1600" b="1" dirty="0" smtClean="0"/>
          </a:p>
          <a:p>
            <a:pPr marL="646611" lvl="1" indent="-457200">
              <a:lnSpc>
                <a:spcPct val="150000"/>
              </a:lnSpc>
              <a:buNone/>
            </a:pPr>
            <a:endParaRPr lang="en-US" sz="1600" b="1" dirty="0" smtClean="0"/>
          </a:p>
          <a:p>
            <a:pPr marL="646611" lvl="1" indent="-457200">
              <a:lnSpc>
                <a:spcPct val="150000"/>
              </a:lnSpc>
              <a:buNone/>
            </a:pPr>
            <a:endParaRPr lang="en-US" sz="1600" b="1" dirty="0" smtClean="0"/>
          </a:p>
          <a:p>
            <a:pPr marL="646611" lvl="1" indent="-457200">
              <a:lnSpc>
                <a:spcPct val="100000"/>
              </a:lnSpc>
              <a:buNone/>
            </a:pPr>
            <a:r>
              <a:rPr lang="en-US" sz="1600" dirty="0" smtClean="0"/>
              <a:t>		</a:t>
            </a:r>
          </a:p>
          <a:p>
            <a:pPr marL="646611" lvl="1" indent="-457200">
              <a:lnSpc>
                <a:spcPct val="100000"/>
              </a:lnSpc>
              <a:buNone/>
            </a:pPr>
            <a:endParaRPr lang="en-US" sz="1600" dirty="0" smtClean="0"/>
          </a:p>
          <a:p>
            <a:pPr marL="646611" lvl="1" indent="-457200">
              <a:lnSpc>
                <a:spcPct val="150000"/>
              </a:lnSpc>
              <a:buNone/>
            </a:pPr>
            <a:r>
              <a:rPr lang="en-US" sz="1600" dirty="0" smtClean="0"/>
              <a:t>	</a:t>
            </a:r>
          </a:p>
          <a:p>
            <a:pPr marL="646611" lvl="1" indent="-457200">
              <a:lnSpc>
                <a:spcPct val="100000"/>
              </a:lnSpc>
              <a:buNone/>
            </a:pPr>
            <a:r>
              <a:rPr lang="en-US" sz="1600" dirty="0" smtClean="0"/>
              <a:t>		</a:t>
            </a:r>
            <a:r>
              <a:rPr lang="en-US" sz="1400" dirty="0" smtClean="0"/>
              <a:t>The Originator can be any individual, corporation or other entity that initiates entries into the 	Automated 	Clearing House Network.</a:t>
            </a:r>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r>
              <a:rPr lang="en-US" sz="2400" dirty="0" smtClean="0"/>
              <a:t>		</a:t>
            </a:r>
            <a:endParaRPr lang="en-US" sz="2000" dirty="0" smtClean="0"/>
          </a:p>
          <a:p>
            <a:pPr marL="646611" lvl="1" indent="-457200">
              <a:buNone/>
            </a:pPr>
            <a:endParaRPr lang="en-US" sz="1600" dirty="0" smtClean="0"/>
          </a:p>
        </p:txBody>
      </p:sp>
      <p:pic>
        <p:nvPicPr>
          <p:cNvPr id="361478" name="Picture 6"/>
          <p:cNvPicPr>
            <a:picLocks noChangeAspect="1" noChangeArrowheads="1"/>
          </p:cNvPicPr>
          <p:nvPr/>
        </p:nvPicPr>
        <p:blipFill>
          <a:blip r:embed="rId2" cstate="print"/>
          <a:srcRect/>
          <a:stretch>
            <a:fillRect/>
          </a:stretch>
        </p:blipFill>
        <p:spPr bwMode="auto">
          <a:xfrm>
            <a:off x="2121274" y="1747838"/>
            <a:ext cx="2705100" cy="24479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646611" lvl="1" indent="-457200">
              <a:lnSpc>
                <a:spcPct val="100000"/>
              </a:lnSpc>
              <a:buFont typeface="Wingdings" pitchFamily="2" charset="2"/>
              <a:buChar char="ü"/>
            </a:pPr>
            <a:r>
              <a:rPr lang="en-US" sz="1600" b="1" dirty="0" smtClean="0"/>
              <a:t>RDFI (Receiving Depository Financial Institution) </a:t>
            </a:r>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r>
              <a:rPr lang="en-US" sz="2400" dirty="0" smtClean="0"/>
              <a:t>		</a:t>
            </a:r>
          </a:p>
          <a:p>
            <a:pPr>
              <a:lnSpc>
                <a:spcPct val="100000"/>
              </a:lnSpc>
              <a:buNone/>
            </a:pPr>
            <a:r>
              <a:rPr lang="en-US" sz="2400" dirty="0" smtClean="0"/>
              <a:t>		</a:t>
            </a:r>
            <a:r>
              <a:rPr lang="en-US" sz="1400" dirty="0" smtClean="0"/>
              <a:t> Any financial institution qualified to receive ACH entries that agree to abide by the </a:t>
            </a:r>
            <a:r>
              <a:rPr lang="en-US" sz="1400" i="1" dirty="0" smtClean="0"/>
              <a:t>NACHA Operating Rules.</a:t>
            </a:r>
            <a:endParaRPr lang="en-US" sz="2000" dirty="0" smtClean="0"/>
          </a:p>
          <a:p>
            <a:pPr marL="646611" lvl="1" indent="-457200">
              <a:buNone/>
            </a:pPr>
            <a:endParaRPr lang="en-US" sz="1600" dirty="0" smtClean="0"/>
          </a:p>
        </p:txBody>
      </p:sp>
      <p:pic>
        <p:nvPicPr>
          <p:cNvPr id="360455" name="Picture 7"/>
          <p:cNvPicPr>
            <a:picLocks noChangeAspect="1" noChangeArrowheads="1"/>
          </p:cNvPicPr>
          <p:nvPr/>
        </p:nvPicPr>
        <p:blipFill>
          <a:blip r:embed="rId2" cstate="print"/>
          <a:srcRect/>
          <a:stretch>
            <a:fillRect/>
          </a:stretch>
        </p:blipFill>
        <p:spPr bwMode="auto">
          <a:xfrm>
            <a:off x="2498352" y="2310934"/>
            <a:ext cx="2381250" cy="20478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 Payments</a:t>
            </a:r>
            <a:endParaRPr lang="en-US" dirty="0"/>
          </a:p>
        </p:txBody>
      </p:sp>
      <p:sp>
        <p:nvSpPr>
          <p:cNvPr id="3" name="Content Placeholder 2"/>
          <p:cNvSpPr>
            <a:spLocks noGrp="1"/>
          </p:cNvSpPr>
          <p:nvPr>
            <p:ph idx="1"/>
          </p:nvPr>
        </p:nvSpPr>
        <p:spPr/>
        <p:txBody>
          <a:bodyPr/>
          <a:lstStyle/>
          <a:p>
            <a:pPr marL="646611" lvl="1" indent="-457200">
              <a:lnSpc>
                <a:spcPct val="100000"/>
              </a:lnSpc>
              <a:buFont typeface="Wingdings" pitchFamily="2" charset="2"/>
              <a:buChar char="ü"/>
            </a:pPr>
            <a:r>
              <a:rPr lang="en-US" sz="1600" b="1" dirty="0" smtClean="0"/>
              <a:t>Receiver</a:t>
            </a:r>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Font typeface="Wingdings" pitchFamily="2" charset="2"/>
              <a:buChar char="ü"/>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marL="646611" lvl="1" indent="-457200">
              <a:lnSpc>
                <a:spcPct val="100000"/>
              </a:lnSpc>
              <a:buNone/>
            </a:pPr>
            <a:endParaRPr lang="en-US" sz="1600" b="1" dirty="0" smtClean="0"/>
          </a:p>
          <a:p>
            <a:pPr>
              <a:lnSpc>
                <a:spcPct val="100000"/>
              </a:lnSpc>
              <a:buNone/>
            </a:pPr>
            <a:r>
              <a:rPr lang="en-US" sz="2400" dirty="0" smtClean="0"/>
              <a:t> 		</a:t>
            </a:r>
          </a:p>
          <a:p>
            <a:pPr>
              <a:lnSpc>
                <a:spcPct val="100000"/>
              </a:lnSpc>
              <a:buNone/>
            </a:pPr>
            <a:r>
              <a:rPr lang="en-US" sz="1400" dirty="0" smtClean="0"/>
              <a:t>		A participating financial institution that originates ACH entries at the request of and by (ODFI) agreement 	with its customers. </a:t>
            </a:r>
          </a:p>
          <a:p>
            <a:pPr>
              <a:lnSpc>
                <a:spcPct val="100000"/>
              </a:lnSpc>
              <a:buNone/>
            </a:pPr>
            <a:r>
              <a:rPr lang="en-US" sz="2400" dirty="0" smtClean="0"/>
              <a:t>		</a:t>
            </a:r>
            <a:r>
              <a:rPr lang="en-US" sz="1400" dirty="0" smtClean="0"/>
              <a:t>ODFI's must abide by the provisions of The NACHA (National Automated Clearing House Association) 	Operating Rules.</a:t>
            </a:r>
          </a:p>
          <a:p>
            <a:pPr marL="646611" lvl="1" indent="-457200">
              <a:buNone/>
            </a:pPr>
            <a:endParaRPr lang="en-US" sz="2000" dirty="0" smtClean="0"/>
          </a:p>
          <a:p>
            <a:pPr marL="646611" lvl="1" indent="-457200">
              <a:buNone/>
            </a:pPr>
            <a:endParaRPr lang="en-US" sz="1600" dirty="0" smtClean="0"/>
          </a:p>
        </p:txBody>
      </p:sp>
      <p:pic>
        <p:nvPicPr>
          <p:cNvPr id="362498" name="Picture 2"/>
          <p:cNvPicPr>
            <a:picLocks noChangeAspect="1" noChangeArrowheads="1"/>
          </p:cNvPicPr>
          <p:nvPr/>
        </p:nvPicPr>
        <p:blipFill>
          <a:blip r:embed="rId2" cstate="print"/>
          <a:srcRect/>
          <a:stretch>
            <a:fillRect/>
          </a:stretch>
        </p:blipFill>
        <p:spPr bwMode="auto">
          <a:xfrm>
            <a:off x="2417107" y="2111189"/>
            <a:ext cx="1980081" cy="209774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6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0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1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2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3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FS GBU PowerPoint 2003_Template_new">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8144</TotalTime>
  <Words>1079</Words>
  <Application>Microsoft Office PowerPoint</Application>
  <PresentationFormat>A4 Paper (210x297 mm)</PresentationFormat>
  <Paragraphs>221</Paragraphs>
  <Slides>24</Slides>
  <Notes>2</Notes>
  <HiddenSlides>0</HiddenSlides>
  <MMClips>0</MMClips>
  <ScaleCrop>false</ScaleCrop>
  <HeadingPairs>
    <vt:vector size="6" baseType="variant">
      <vt:variant>
        <vt:lpstr>Theme</vt:lpstr>
      </vt:variant>
      <vt:variant>
        <vt:i4>17</vt:i4>
      </vt:variant>
      <vt:variant>
        <vt:lpstr>Embedded OLE Servers</vt:lpstr>
      </vt:variant>
      <vt:variant>
        <vt:i4>1</vt:i4>
      </vt:variant>
      <vt:variant>
        <vt:lpstr>Slide Titles</vt:lpstr>
      </vt:variant>
      <vt:variant>
        <vt:i4>24</vt:i4>
      </vt:variant>
    </vt:vector>
  </HeadingPairs>
  <TitlesOfParts>
    <vt:vector size="42" baseType="lpstr">
      <vt:lpstr>ppt_Template_Capgemini</vt:lpstr>
      <vt:lpstr>Closing slides</vt:lpstr>
      <vt:lpstr>Section break</vt:lpstr>
      <vt:lpstr>FS GBU PowerPoint 2003_Template_new</vt:lpstr>
      <vt:lpstr>1_FS GBU PowerPoint 2003_Template_new</vt:lpstr>
      <vt:lpstr>2_FS GBU PowerPoint 2003_Template_new</vt:lpstr>
      <vt:lpstr>3_FS GBU PowerPoint 2003_Template_new</vt:lpstr>
      <vt:lpstr>4_FS GBU PowerPoint 2003_Template_new</vt:lpstr>
      <vt:lpstr>5_FS GBU PowerPoint 2003_Template_new</vt:lpstr>
      <vt:lpstr>6_FS GBU PowerPoint 2003_Template_new</vt:lpstr>
      <vt:lpstr>7_FS GBU PowerPoint 2003_Template_new</vt:lpstr>
      <vt:lpstr>8_FS GBU PowerPoint 2003_Template_new</vt:lpstr>
      <vt:lpstr>9_FS GBU PowerPoint 2003_Template_new</vt:lpstr>
      <vt:lpstr>10_FS GBU PowerPoint 2003_Template_new</vt:lpstr>
      <vt:lpstr>11_FS GBU PowerPoint 2003_Template_new</vt:lpstr>
      <vt:lpstr>12_FS GBU PowerPoint 2003_Template_new</vt:lpstr>
      <vt:lpstr>13_FS GBU PowerPoint 2003_Template_new</vt:lpstr>
      <vt:lpstr>think-cell Slide</vt:lpstr>
      <vt:lpstr>Overview of 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vt:lpstr>
      <vt:lpstr>ACH Payments in HSBCnet</vt:lpstr>
      <vt:lpstr>ACH Payments in HSBCnet</vt:lpstr>
      <vt:lpstr>ACH Payments in HSBCnet</vt:lpstr>
      <vt:lpstr>ACH Payments in HSBCnet</vt:lpstr>
      <vt:lpstr>ACH Payments in HSBCnet</vt:lpstr>
      <vt:lpstr>Slide 24</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pmudiraj</cp:lastModifiedBy>
  <cp:revision>712</cp:revision>
  <dcterms:created xsi:type="dcterms:W3CDTF">2012-06-29T14:53:14Z</dcterms:created>
  <dcterms:modified xsi:type="dcterms:W3CDTF">2014-09-02T09:39:57Z</dcterms:modified>
</cp:coreProperties>
</file>