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77"/>
  </p:notesMasterIdLst>
  <p:sldIdLst>
    <p:sldId id="368" r:id="rId2"/>
    <p:sldId id="283" r:id="rId3"/>
    <p:sldId id="302" r:id="rId4"/>
    <p:sldId id="285" r:id="rId5"/>
    <p:sldId id="286" r:id="rId6"/>
    <p:sldId id="287" r:id="rId7"/>
    <p:sldId id="303" r:id="rId8"/>
    <p:sldId id="288" r:id="rId9"/>
    <p:sldId id="289" r:id="rId10"/>
    <p:sldId id="304" r:id="rId11"/>
    <p:sldId id="322" r:id="rId12"/>
    <p:sldId id="323" r:id="rId13"/>
    <p:sldId id="336" r:id="rId14"/>
    <p:sldId id="338" r:id="rId15"/>
    <p:sldId id="339" r:id="rId16"/>
    <p:sldId id="324" r:id="rId17"/>
    <p:sldId id="305" r:id="rId18"/>
    <p:sldId id="341" r:id="rId19"/>
    <p:sldId id="308" r:id="rId20"/>
    <p:sldId id="369" r:id="rId21"/>
    <p:sldId id="370" r:id="rId22"/>
    <p:sldId id="371" r:id="rId23"/>
    <p:sldId id="372" r:id="rId24"/>
    <p:sldId id="325" r:id="rId25"/>
    <p:sldId id="306" r:id="rId26"/>
    <p:sldId id="342" r:id="rId27"/>
    <p:sldId id="307" r:id="rId28"/>
    <p:sldId id="373" r:id="rId29"/>
    <p:sldId id="374" r:id="rId30"/>
    <p:sldId id="375" r:id="rId31"/>
    <p:sldId id="376" r:id="rId32"/>
    <p:sldId id="377" r:id="rId33"/>
    <p:sldId id="378" r:id="rId34"/>
    <p:sldId id="327" r:id="rId35"/>
    <p:sldId id="309" r:id="rId36"/>
    <p:sldId id="344" r:id="rId37"/>
    <p:sldId id="312" r:id="rId38"/>
    <p:sldId id="328" r:id="rId39"/>
    <p:sldId id="313" r:id="rId40"/>
    <p:sldId id="314" r:id="rId41"/>
    <p:sldId id="315" r:id="rId42"/>
    <p:sldId id="316" r:id="rId43"/>
    <p:sldId id="357" r:id="rId44"/>
    <p:sldId id="358" r:id="rId45"/>
    <p:sldId id="359" r:id="rId46"/>
    <p:sldId id="360" r:id="rId47"/>
    <p:sldId id="329" r:id="rId48"/>
    <p:sldId id="317" r:id="rId49"/>
    <p:sldId id="345" r:id="rId50"/>
    <p:sldId id="318" r:id="rId51"/>
    <p:sldId id="330" r:id="rId52"/>
    <p:sldId id="290" r:id="rId53"/>
    <p:sldId id="346" r:id="rId54"/>
    <p:sldId id="291" r:id="rId55"/>
    <p:sldId id="331" r:id="rId56"/>
    <p:sldId id="319" r:id="rId57"/>
    <p:sldId id="321" r:id="rId58"/>
    <p:sldId id="347" r:id="rId59"/>
    <p:sldId id="320" r:id="rId60"/>
    <p:sldId id="332" r:id="rId61"/>
    <p:sldId id="292" r:id="rId62"/>
    <p:sldId id="348" r:id="rId63"/>
    <p:sldId id="293" r:id="rId64"/>
    <p:sldId id="333" r:id="rId65"/>
    <p:sldId id="295" r:id="rId66"/>
    <p:sldId id="349" r:id="rId67"/>
    <p:sldId id="294" r:id="rId68"/>
    <p:sldId id="334" r:id="rId69"/>
    <p:sldId id="300" r:id="rId70"/>
    <p:sldId id="350" r:id="rId71"/>
    <p:sldId id="301" r:id="rId72"/>
    <p:sldId id="335" r:id="rId73"/>
    <p:sldId id="298" r:id="rId74"/>
    <p:sldId id="351" r:id="rId75"/>
    <p:sldId id="299" r:id="rId76"/>
  </p:sldIdLst>
  <p:sldSz cx="9144000" cy="6858000" type="screen4x3"/>
  <p:notesSz cx="6858000" cy="9144000"/>
  <p:custDataLst>
    <p:tags r:id="rId78"/>
  </p:custDataLst>
  <p:defaultTextStyle>
    <a:defPPr>
      <a:defRPr lang="en-US"/>
    </a:defPPr>
    <a:lvl1pPr algn="l" defTabSz="457200" rtl="0" fontAlgn="base">
      <a:spcBef>
        <a:spcPct val="0"/>
      </a:spcBef>
      <a:spcAft>
        <a:spcPct val="0"/>
      </a:spcAft>
      <a:defRPr sz="1200" b="1" kern="1200">
        <a:solidFill>
          <a:schemeClr val="tx1"/>
        </a:solidFill>
        <a:latin typeface="Univers 55" pitchFamily="34" charset="0"/>
        <a:ea typeface="MS PGothic" pitchFamily="34" charset="-128"/>
        <a:cs typeface="+mn-cs"/>
      </a:defRPr>
    </a:lvl1pPr>
    <a:lvl2pPr marL="457200" algn="l" defTabSz="457200" rtl="0" fontAlgn="base">
      <a:spcBef>
        <a:spcPct val="0"/>
      </a:spcBef>
      <a:spcAft>
        <a:spcPct val="0"/>
      </a:spcAft>
      <a:defRPr sz="1200" b="1" kern="1200">
        <a:solidFill>
          <a:schemeClr val="tx1"/>
        </a:solidFill>
        <a:latin typeface="Univers 55" pitchFamily="34" charset="0"/>
        <a:ea typeface="MS PGothic" pitchFamily="34" charset="-128"/>
        <a:cs typeface="+mn-cs"/>
      </a:defRPr>
    </a:lvl2pPr>
    <a:lvl3pPr marL="914400" algn="l" defTabSz="457200" rtl="0" fontAlgn="base">
      <a:spcBef>
        <a:spcPct val="0"/>
      </a:spcBef>
      <a:spcAft>
        <a:spcPct val="0"/>
      </a:spcAft>
      <a:defRPr sz="1200" b="1" kern="1200">
        <a:solidFill>
          <a:schemeClr val="tx1"/>
        </a:solidFill>
        <a:latin typeface="Univers 55" pitchFamily="34" charset="0"/>
        <a:ea typeface="MS PGothic" pitchFamily="34" charset="-128"/>
        <a:cs typeface="+mn-cs"/>
      </a:defRPr>
    </a:lvl3pPr>
    <a:lvl4pPr marL="1371600" algn="l" defTabSz="457200" rtl="0" fontAlgn="base">
      <a:spcBef>
        <a:spcPct val="0"/>
      </a:spcBef>
      <a:spcAft>
        <a:spcPct val="0"/>
      </a:spcAft>
      <a:defRPr sz="1200" b="1" kern="1200">
        <a:solidFill>
          <a:schemeClr val="tx1"/>
        </a:solidFill>
        <a:latin typeface="Univers 55" pitchFamily="34" charset="0"/>
        <a:ea typeface="MS PGothic" pitchFamily="34" charset="-128"/>
        <a:cs typeface="+mn-cs"/>
      </a:defRPr>
    </a:lvl4pPr>
    <a:lvl5pPr marL="1828800" algn="l" defTabSz="457200" rtl="0" fontAlgn="base">
      <a:spcBef>
        <a:spcPct val="0"/>
      </a:spcBef>
      <a:spcAft>
        <a:spcPct val="0"/>
      </a:spcAft>
      <a:defRPr sz="1200" b="1" kern="1200">
        <a:solidFill>
          <a:schemeClr val="tx1"/>
        </a:solidFill>
        <a:latin typeface="Univers 55" pitchFamily="34" charset="0"/>
        <a:ea typeface="MS PGothic" pitchFamily="34" charset="-128"/>
        <a:cs typeface="+mn-cs"/>
      </a:defRPr>
    </a:lvl5pPr>
    <a:lvl6pPr marL="2286000" algn="l" defTabSz="914400" rtl="0" eaLnBrk="1" latinLnBrk="0" hangingPunct="1">
      <a:defRPr sz="1200" b="1" kern="1200">
        <a:solidFill>
          <a:schemeClr val="tx1"/>
        </a:solidFill>
        <a:latin typeface="Univers 55" pitchFamily="34" charset="0"/>
        <a:ea typeface="MS PGothic" pitchFamily="34" charset="-128"/>
        <a:cs typeface="+mn-cs"/>
      </a:defRPr>
    </a:lvl6pPr>
    <a:lvl7pPr marL="2743200" algn="l" defTabSz="914400" rtl="0" eaLnBrk="1" latinLnBrk="0" hangingPunct="1">
      <a:defRPr sz="1200" b="1" kern="1200">
        <a:solidFill>
          <a:schemeClr val="tx1"/>
        </a:solidFill>
        <a:latin typeface="Univers 55" pitchFamily="34" charset="0"/>
        <a:ea typeface="MS PGothic" pitchFamily="34" charset="-128"/>
        <a:cs typeface="+mn-cs"/>
      </a:defRPr>
    </a:lvl7pPr>
    <a:lvl8pPr marL="3200400" algn="l" defTabSz="914400" rtl="0" eaLnBrk="1" latinLnBrk="0" hangingPunct="1">
      <a:defRPr sz="1200" b="1" kern="1200">
        <a:solidFill>
          <a:schemeClr val="tx1"/>
        </a:solidFill>
        <a:latin typeface="Univers 55" pitchFamily="34" charset="0"/>
        <a:ea typeface="MS PGothic" pitchFamily="34" charset="-128"/>
        <a:cs typeface="+mn-cs"/>
      </a:defRPr>
    </a:lvl8pPr>
    <a:lvl9pPr marL="3657600" algn="l" defTabSz="914400" rtl="0" eaLnBrk="1" latinLnBrk="0" hangingPunct="1">
      <a:defRPr sz="1200" b="1" kern="1200">
        <a:solidFill>
          <a:schemeClr val="tx1"/>
        </a:solidFill>
        <a:latin typeface="Univers 55" pitchFamily="34" charset="0"/>
        <a:ea typeface="MS PGothic" pitchFamily="34" charset="-128"/>
        <a:cs typeface="+mn-cs"/>
      </a:defRPr>
    </a:lvl9pPr>
  </p:defaultTextStyle>
  <p:modifyVerifier cryptProviderType="rsaFull" cryptAlgorithmClass="hash" cryptAlgorithmType="typeAny" cryptAlgorithmSid="4" spinCount="100000" saltData="Yi1X87OV1UePuaSWiZ6row==" hashData="xoF7on3fI9Y3TVWXTvuaaFePAO0="/>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25" autoAdjust="0"/>
  </p:normalViewPr>
  <p:slideViewPr>
    <p:cSldViewPr snapToGrid="0">
      <p:cViewPr varScale="1">
        <p:scale>
          <a:sx n="94" d="100"/>
          <a:sy n="94" d="100"/>
        </p:scale>
        <p:origin x="-3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b="0">
                <a:latin typeface="Arial" charset="0"/>
              </a:defRPr>
            </a:lvl1pPr>
          </a:lstStyle>
          <a:p>
            <a:pPr>
              <a:defRPr/>
            </a:pPr>
            <a:endParaRPr lang="en-US"/>
          </a:p>
        </p:txBody>
      </p:sp>
      <p:sp>
        <p:nvSpPr>
          <p:cNvPr id="890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b="0">
                <a:latin typeface="Arial" charset="0"/>
              </a:defRPr>
            </a:lvl1pPr>
          </a:lstStyle>
          <a:p>
            <a:pPr>
              <a:defRPr/>
            </a:pPr>
            <a:fld id="{2DCCD8FB-B586-4491-8C07-2F46E9A610CA}" type="datetime1">
              <a:rPr lang="en-US"/>
              <a:pPr>
                <a:defRPr/>
              </a:pPr>
              <a:t>9/19/2012</a:t>
            </a:fld>
            <a:endParaRPr 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90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b="0">
                <a:latin typeface="Arial" charset="0"/>
              </a:defRPr>
            </a:lvl1pPr>
          </a:lstStyle>
          <a:p>
            <a:pPr>
              <a:defRPr/>
            </a:pPr>
            <a:endParaRPr lang="en-US"/>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b="0">
                <a:latin typeface="Arial" charset="0"/>
              </a:defRPr>
            </a:lvl1pPr>
          </a:lstStyle>
          <a:p>
            <a:pPr>
              <a:defRPr/>
            </a:pPr>
            <a:fld id="{77A12177-889A-41C1-8094-040D72521180}" type="slidenum">
              <a:rPr lang="en-US"/>
              <a:pPr>
                <a:defRPr/>
              </a:pPr>
              <a:t>‹#›</a:t>
            </a:fld>
            <a:endParaRPr lang="en-US"/>
          </a:p>
        </p:txBody>
      </p:sp>
    </p:spTree>
    <p:extLst>
      <p:ext uri="{BB962C8B-B14F-4D97-AF65-F5344CB8AC3E}">
        <p14:creationId xmlns:p14="http://schemas.microsoft.com/office/powerpoint/2010/main" val="419476045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Calibri"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pPr eaLnBrk="1" hangingPunct="1">
              <a:lnSpc>
                <a:spcPct val="80000"/>
              </a:lnSpc>
            </a:pPr>
            <a:r>
              <a:rPr lang="en-CA" sz="900" smtClean="0"/>
              <a:t>Note report details:</a:t>
            </a:r>
          </a:p>
          <a:p>
            <a:pPr lvl="1" eaLnBrk="1" hangingPunct="1">
              <a:lnSpc>
                <a:spcPct val="80000"/>
              </a:lnSpc>
              <a:buFontTx/>
              <a:buChar char="•"/>
            </a:pPr>
            <a:r>
              <a:rPr lang="en-CA" sz="900" smtClean="0"/>
              <a:t>This report was introduced with R23, as a result, entitlement change activity performed </a:t>
            </a:r>
            <a:r>
              <a:rPr lang="en-CA" sz="900" b="1" i="1" smtClean="0"/>
              <a:t>prior</a:t>
            </a:r>
            <a:r>
              <a:rPr lang="en-CA" sz="900" smtClean="0"/>
              <a:t> to R23 (Jun. 26</a:t>
            </a:r>
            <a:r>
              <a:rPr lang="en-CA" sz="900" baseline="30000" smtClean="0"/>
              <a:t>th</a:t>
            </a:r>
            <a:r>
              <a:rPr lang="en-CA" sz="900" smtClean="0"/>
              <a:t> 2010), will </a:t>
            </a:r>
            <a:r>
              <a:rPr lang="en-CA" sz="900" b="1" i="1" smtClean="0"/>
              <a:t>not</a:t>
            </a:r>
            <a:r>
              <a:rPr lang="en-CA" sz="900" smtClean="0"/>
              <a:t> be recorded in the reports. </a:t>
            </a:r>
          </a:p>
          <a:p>
            <a:pPr lvl="1" eaLnBrk="1" hangingPunct="1">
              <a:lnSpc>
                <a:spcPct val="80000"/>
              </a:lnSpc>
              <a:buFontTx/>
              <a:buChar char="•"/>
            </a:pPr>
            <a:endParaRPr lang="en-CA" sz="900" smtClean="0"/>
          </a:p>
          <a:p>
            <a:pPr eaLnBrk="1" hangingPunct="1">
              <a:lnSpc>
                <a:spcPct val="80000"/>
              </a:lnSpc>
            </a:pPr>
            <a:r>
              <a:rPr lang="en-CA" sz="900" smtClean="0"/>
              <a:t>Additional information for each section:</a:t>
            </a:r>
          </a:p>
          <a:p>
            <a:pPr eaLnBrk="1" hangingPunct="1">
              <a:lnSpc>
                <a:spcPct val="80000"/>
              </a:lnSpc>
            </a:pPr>
            <a:r>
              <a:rPr lang="en-CA" sz="900" smtClean="0"/>
              <a:t>The following data is common across more than one section listed above:</a:t>
            </a:r>
          </a:p>
          <a:p>
            <a:pPr lvl="2" eaLnBrk="1" hangingPunct="1">
              <a:lnSpc>
                <a:spcPct val="80000"/>
              </a:lnSpc>
              <a:buFontTx/>
              <a:buChar char="•"/>
            </a:pPr>
            <a:r>
              <a:rPr lang="en-CA" sz="900" smtClean="0"/>
              <a:t>User information</a:t>
            </a:r>
          </a:p>
          <a:p>
            <a:pPr lvl="2" eaLnBrk="1" hangingPunct="1">
              <a:lnSpc>
                <a:spcPct val="80000"/>
              </a:lnSpc>
              <a:buFontTx/>
              <a:buChar char="•"/>
            </a:pPr>
            <a:r>
              <a:rPr lang="en-CA" sz="900" smtClean="0"/>
              <a:t>Account information</a:t>
            </a:r>
          </a:p>
          <a:p>
            <a:pPr lvl="2" eaLnBrk="1" hangingPunct="1">
              <a:lnSpc>
                <a:spcPct val="80000"/>
              </a:lnSpc>
              <a:buFontTx/>
              <a:buChar char="•"/>
            </a:pPr>
            <a:r>
              <a:rPr lang="en-CA" sz="900" smtClean="0"/>
              <a:t>Maintenance history (Initiated by, First Authorised, Final Authorised, etc…)</a:t>
            </a:r>
          </a:p>
          <a:p>
            <a:pPr eaLnBrk="1" hangingPunct="1">
              <a:lnSpc>
                <a:spcPct val="80000"/>
              </a:lnSpc>
            </a:pPr>
            <a:r>
              <a:rPr lang="en-CA" sz="900" smtClean="0"/>
              <a:t>Additional details for each section:</a:t>
            </a:r>
          </a:p>
          <a:p>
            <a:pPr eaLnBrk="1" hangingPunct="1">
              <a:lnSpc>
                <a:spcPct val="80000"/>
              </a:lnSpc>
              <a:buFontTx/>
              <a:buChar char="•"/>
            </a:pPr>
            <a:r>
              <a:rPr lang="en-CA" sz="900" b="1" smtClean="0"/>
              <a:t>Report Header</a:t>
            </a:r>
          </a:p>
          <a:p>
            <a:pPr lvl="2" eaLnBrk="1" hangingPunct="1">
              <a:lnSpc>
                <a:spcPct val="80000"/>
              </a:lnSpc>
              <a:buFontTx/>
              <a:buChar char="•"/>
            </a:pPr>
            <a:r>
              <a:rPr lang="en-CA" sz="900" smtClean="0"/>
              <a:t>Contains general report information consistent with existing administration reports</a:t>
            </a:r>
          </a:p>
          <a:p>
            <a:pPr eaLnBrk="1" hangingPunct="1">
              <a:lnSpc>
                <a:spcPct val="80000"/>
              </a:lnSpc>
              <a:buFontTx/>
              <a:buChar char="•"/>
            </a:pPr>
            <a:r>
              <a:rPr lang="en-CA" sz="900" b="1" smtClean="0"/>
              <a:t>Account Level Entitlement Changes</a:t>
            </a:r>
          </a:p>
          <a:p>
            <a:pPr lvl="2" eaLnBrk="1" hangingPunct="1">
              <a:lnSpc>
                <a:spcPct val="80000"/>
              </a:lnSpc>
              <a:buFontTx/>
              <a:buChar char="•"/>
            </a:pPr>
            <a:r>
              <a:rPr lang="en-CA" sz="900" smtClean="0"/>
              <a:t>Details the changes to entitlements for all tools and services entitled at account level. </a:t>
            </a:r>
            <a:r>
              <a:rPr lang="en-GB" sz="900" smtClean="0"/>
              <a:t>(BTR, Payments, Self Service, etc…)</a:t>
            </a:r>
            <a:endParaRPr lang="en-CA" sz="900" smtClean="0"/>
          </a:p>
          <a:p>
            <a:pPr eaLnBrk="1" hangingPunct="1">
              <a:lnSpc>
                <a:spcPct val="80000"/>
              </a:lnSpc>
              <a:buFontTx/>
              <a:buChar char="•"/>
            </a:pPr>
            <a:r>
              <a:rPr lang="en-CA" sz="900" b="1" smtClean="0"/>
              <a:t>Account Level Entitlement Changes – Self Service Transaction Limits</a:t>
            </a:r>
          </a:p>
          <a:p>
            <a:pPr lvl="2" eaLnBrk="1" hangingPunct="1">
              <a:lnSpc>
                <a:spcPct val="80000"/>
              </a:lnSpc>
              <a:buFontTx/>
              <a:buChar char="•"/>
            </a:pPr>
            <a:r>
              <a:rPr lang="en-CA" sz="900" smtClean="0"/>
              <a:t>Certain Self Service tools which are entitled at account level have individual transaction limits which can be specified for each account.  This section will provide the change details for those tools</a:t>
            </a:r>
          </a:p>
          <a:p>
            <a:pPr eaLnBrk="1" hangingPunct="1">
              <a:lnSpc>
                <a:spcPct val="80000"/>
              </a:lnSpc>
              <a:buFontTx/>
              <a:buChar char="•"/>
            </a:pPr>
            <a:r>
              <a:rPr lang="en-GB" sz="900" b="1" smtClean="0"/>
              <a:t>General / Administrative / Common Service Entitlement Changes</a:t>
            </a:r>
          </a:p>
          <a:p>
            <a:pPr lvl="2" eaLnBrk="1" hangingPunct="1">
              <a:lnSpc>
                <a:spcPct val="80000"/>
              </a:lnSpc>
              <a:buFontTx/>
              <a:buChar char="•"/>
            </a:pPr>
            <a:r>
              <a:rPr lang="en-GB" sz="900" smtClean="0"/>
              <a:t>This section will detail all other entitlement changes which are not entitled at individual account level.</a:t>
            </a:r>
          </a:p>
          <a:p>
            <a:pPr eaLnBrk="1" hangingPunct="1">
              <a:lnSpc>
                <a:spcPct val="80000"/>
              </a:lnSpc>
              <a:buFontTx/>
              <a:buChar char="•"/>
            </a:pPr>
            <a:r>
              <a:rPr lang="en-GB" sz="900" b="1" smtClean="0"/>
              <a:t>User Authorisation Limit Changes</a:t>
            </a:r>
          </a:p>
          <a:p>
            <a:pPr lvl="2" eaLnBrk="1" hangingPunct="1">
              <a:lnSpc>
                <a:spcPct val="80000"/>
              </a:lnSpc>
              <a:buFontTx/>
              <a:buChar char="•"/>
            </a:pPr>
            <a:r>
              <a:rPr lang="en-GB" sz="900" smtClean="0"/>
              <a:t>This section will detail all daily authorisation limit changes for each applicable service (ACH, Priority Payments, Inter-Account Transfers, etc…)</a:t>
            </a:r>
          </a:p>
          <a:p>
            <a:pPr eaLnBrk="1" hangingPunct="1">
              <a:lnSpc>
                <a:spcPct val="80000"/>
              </a:lnSpc>
              <a:buFontTx/>
              <a:buChar char="•"/>
            </a:pPr>
            <a:r>
              <a:rPr lang="en-GB" sz="900" b="1" smtClean="0"/>
              <a:t>Authority Details Key</a:t>
            </a:r>
          </a:p>
          <a:p>
            <a:pPr lvl="2" eaLnBrk="1" hangingPunct="1">
              <a:lnSpc>
                <a:spcPct val="80000"/>
              </a:lnSpc>
              <a:buFontTx/>
              <a:buChar char="•"/>
            </a:pPr>
            <a:r>
              <a:rPr lang="en-CA" sz="900" smtClean="0"/>
              <a:t>Entitlement changes will be marked using pre-defined codes (EQ, AR, AS, etc…) a definition of these codes will be provided in this section which is located at the </a:t>
            </a:r>
            <a:r>
              <a:rPr lang="en-CA" sz="900" b="1" smtClean="0"/>
              <a:t>end</a:t>
            </a:r>
            <a:r>
              <a:rPr lang="en-CA" sz="900" smtClean="0"/>
              <a:t> of the report.</a:t>
            </a:r>
            <a:endParaRPr lang="en-US" sz="900" smtClean="0"/>
          </a:p>
          <a:p>
            <a:pPr eaLnBrk="1" hangingPunct="1">
              <a:lnSpc>
                <a:spcPct val="80000"/>
              </a:lnSpc>
            </a:pPr>
            <a:endParaRPr lang="en-US" sz="9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pPr eaLnBrk="1" hangingPunct="1"/>
            <a:r>
              <a:rPr lang="en-CA" smtClean="0"/>
              <a:t>Notes:</a:t>
            </a:r>
          </a:p>
          <a:p>
            <a:pPr lvl="1" eaLnBrk="1" hangingPunct="1">
              <a:buFontTx/>
              <a:buChar char="•"/>
            </a:pPr>
            <a:r>
              <a:rPr lang="en-CA" smtClean="0"/>
              <a:t>This screenshot example demonstrates what happens on screen when the “Changes to User Entitlements” report type is selected.</a:t>
            </a:r>
          </a:p>
          <a:p>
            <a:pPr lvl="1" eaLnBrk="1" hangingPunct="1">
              <a:buFontTx/>
              <a:buChar char="•"/>
            </a:pPr>
            <a:r>
              <a:rPr lang="en-CA" smtClean="0"/>
              <a:t>User will need to wait for the screen to reload before the additional report options are displayed.</a:t>
            </a: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p:spPr>
        <p:txBody>
          <a:bodyPr/>
          <a:lstStyle/>
          <a:p>
            <a:pPr eaLnBrk="1" hangingPunct="1"/>
            <a:r>
              <a:rPr lang="en-CA" b="1" smtClean="0"/>
              <a:t>Note about “Group By” field:</a:t>
            </a:r>
          </a:p>
          <a:p>
            <a:pPr lvl="1" eaLnBrk="1" hangingPunct="1">
              <a:buFontTx/>
              <a:buChar char="•"/>
            </a:pPr>
            <a:r>
              <a:rPr lang="en-CA" smtClean="0"/>
              <a:t>The “Group By” option will only be available when the selected report format is PDF or Excel.  The “Group By” option is </a:t>
            </a:r>
            <a:r>
              <a:rPr lang="en-CA" b="1" i="1" smtClean="0"/>
              <a:t>not</a:t>
            </a:r>
            <a:r>
              <a:rPr lang="en-CA" smtClean="0"/>
              <a:t> supported by the CSV format</a:t>
            </a:r>
          </a:p>
          <a:p>
            <a:pPr eaLnBrk="1" hangingPunct="1"/>
            <a:r>
              <a:rPr lang="en-CA" b="1" smtClean="0"/>
              <a:t>Note about date range:</a:t>
            </a:r>
          </a:p>
          <a:p>
            <a:pPr lvl="1" eaLnBrk="1" hangingPunct="1">
              <a:buFontTx/>
              <a:buChar char="•"/>
            </a:pPr>
            <a:r>
              <a:rPr lang="en-CA" smtClean="0"/>
              <a:t>There will be no date range restriction on the generated report, however, there will be a size restriction:</a:t>
            </a:r>
          </a:p>
          <a:p>
            <a:pPr lvl="1" eaLnBrk="1" hangingPunct="1">
              <a:buFontTx/>
              <a:buChar char="•"/>
            </a:pPr>
            <a:r>
              <a:rPr lang="en-CA" smtClean="0"/>
              <a:t>If a report contains too much data, a partial report will be generated and the following message will be attached to the report header:</a:t>
            </a:r>
          </a:p>
          <a:p>
            <a:pPr lvl="3" eaLnBrk="1" hangingPunct="1">
              <a:buFontTx/>
              <a:buChar char="•"/>
            </a:pPr>
            <a:r>
              <a:rPr lang="en-GB" altLang="zh-CN" i="1" smtClean="0"/>
              <a:t>"The report you have requested contains too much data. A partial report has been generated containing the first 10,000 records. Please adjust your date range and re-generate a new report.”</a:t>
            </a:r>
            <a:r>
              <a:rPr lang="en-US" altLang="zh-CN" i="1" smtClean="0"/>
              <a:t> </a:t>
            </a:r>
            <a:endParaRPr lang="en-US" i="1" smtClean="0"/>
          </a:p>
          <a:p>
            <a:pPr eaLnBrk="1" hangingPunct="1"/>
            <a:r>
              <a:rPr lang="en-CA" b="1" smtClean="0"/>
              <a:t>Important report generation note:</a:t>
            </a:r>
          </a:p>
          <a:p>
            <a:pPr lvl="1" eaLnBrk="1" hangingPunct="1">
              <a:buFontTx/>
              <a:buChar char="•"/>
            </a:pPr>
            <a:r>
              <a:rPr lang="en-CA" smtClean="0"/>
              <a:t>If a report takes too long to generate (more than 8 minutes), the generation process will time out and an error message will be displayed advising the user to refine their report criteria.</a:t>
            </a: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7A12177-889A-41C1-8094-040D72521180}" type="slidenum">
              <a:rPr lang="en-US" smtClean="0"/>
              <a:pPr>
                <a:defRPr/>
              </a:pPr>
              <a:t>46</a:t>
            </a:fld>
            <a:endParaRPr lang="en-US"/>
          </a:p>
        </p:txBody>
      </p:sp>
    </p:spTree>
    <p:extLst>
      <p:ext uri="{BB962C8B-B14F-4D97-AF65-F5344CB8AC3E}">
        <p14:creationId xmlns:p14="http://schemas.microsoft.com/office/powerpoint/2010/main" val="3651936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2"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0" y="168275"/>
            <a:ext cx="901858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Line 21"/>
          <p:cNvSpPr>
            <a:spLocks noChangeShapeType="1"/>
          </p:cNvSpPr>
          <p:nvPr/>
        </p:nvSpPr>
        <p:spPr bwMode="auto">
          <a:xfrm>
            <a:off x="8932863" y="0"/>
            <a:ext cx="0" cy="6858000"/>
          </a:xfrm>
          <a:prstGeom prst="line">
            <a:avLst/>
          </a:prstGeom>
          <a:noFill/>
          <a:ln w="152400">
            <a:solidFill>
              <a:srgbClr val="FF0000"/>
            </a:solidFill>
            <a:round/>
            <a:headEnd/>
            <a:tailEnd/>
          </a:ln>
          <a:extLst>
            <a:ext uri="{909E8E84-426E-40DD-AFC4-6F175D3DCCD1}">
              <a14:hiddenFill xmlns:a14="http://schemas.microsoft.com/office/drawing/2010/main">
                <a:noFill/>
              </a14:hiddenFill>
            </a:ext>
          </a:extLst>
        </p:spPr>
        <p:txBody>
          <a:bodyPr/>
          <a:lstStyle/>
          <a:p>
            <a:pPr defTabSz="914400"/>
            <a:endParaRPr lang="en-US" sz="1800" b="0">
              <a:solidFill>
                <a:srgbClr val="000000"/>
              </a:solidFill>
              <a:latin typeface="Arial" charset="0"/>
              <a:ea typeface="ＭＳ Ｐゴシック" pitchFamily="-107" charset="-128"/>
            </a:endParaRPr>
          </a:p>
        </p:txBody>
      </p:sp>
      <p:sp>
        <p:nvSpPr>
          <p:cNvPr id="5" name="AutoShape 23"/>
          <p:cNvSpPr>
            <a:spLocks noChangeArrowheads="1"/>
          </p:cNvSpPr>
          <p:nvPr/>
        </p:nvSpPr>
        <p:spPr bwMode="auto">
          <a:xfrm rot="16200000">
            <a:off x="8751094" y="5985669"/>
            <a:ext cx="457200" cy="233362"/>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pPr algn="ctr" defTabSz="914400" eaLnBrk="0" hangingPunct="0"/>
            <a:endParaRPr lang="en-US" sz="2400" b="0">
              <a:solidFill>
                <a:srgbClr val="000000"/>
              </a:solidFill>
              <a:latin typeface="Arial" charset="0"/>
              <a:ea typeface="ＭＳ Ｐゴシック" pitchFamily="-107" charset="-128"/>
            </a:endParaRPr>
          </a:p>
        </p:txBody>
      </p:sp>
      <p:pic>
        <p:nvPicPr>
          <p:cNvPr id="7" name="Picture 5" descr="HSBCnet_black.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5608" y="6060337"/>
            <a:ext cx="1821665" cy="34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55832" y="5938310"/>
            <a:ext cx="1819656" cy="328079"/>
          </a:xfrm>
          <a:prstGeom prst="rect">
            <a:avLst/>
          </a:prstGeom>
        </p:spPr>
      </p:pic>
      <p:sp>
        <p:nvSpPr>
          <p:cNvPr id="8" name="Footer Placeholder 7"/>
          <p:cNvSpPr>
            <a:spLocks noGrp="1"/>
          </p:cNvSpPr>
          <p:nvPr>
            <p:ph type="ftr" sz="quarter" idx="10"/>
          </p:nvPr>
        </p:nvSpPr>
        <p:spPr/>
        <p:txBody>
          <a:bodyPr/>
          <a:lstStyle/>
          <a:p>
            <a:r>
              <a:rPr lang="en-CA" dirty="0" smtClean="0"/>
              <a:t>Internal</a:t>
            </a:r>
            <a:endParaRPr lang="en-GB" dirty="0"/>
          </a:p>
        </p:txBody>
      </p:sp>
    </p:spTree>
    <p:extLst>
      <p:ext uri="{BB962C8B-B14F-4D97-AF65-F5344CB8AC3E}">
        <p14:creationId xmlns:p14="http://schemas.microsoft.com/office/powerpoint/2010/main" val="116412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Footer Placeholder 8"/>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246500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1800" y="2954838"/>
            <a:ext cx="8150225" cy="702764"/>
          </a:xfrm>
        </p:spPr>
        <p:txBody>
          <a:bodyPr/>
          <a:lstStyle>
            <a:lvl1pPr algn="ctr">
              <a:defRPr/>
            </a:lvl1pPr>
          </a:lstStyle>
          <a:p>
            <a:r>
              <a:rPr lang="en-US" smtClean="0"/>
              <a:t>Click to edit Master title style</a:t>
            </a:r>
            <a:endParaRPr lang="en-US" dirty="0"/>
          </a:p>
        </p:txBody>
      </p:sp>
      <p:sp>
        <p:nvSpPr>
          <p:cNvPr id="4" name="Content Placeholder 2"/>
          <p:cNvSpPr>
            <a:spLocks noGrp="1"/>
          </p:cNvSpPr>
          <p:nvPr>
            <p:ph idx="1"/>
          </p:nvPr>
        </p:nvSpPr>
        <p:spPr>
          <a:xfrm>
            <a:off x="422922" y="3870663"/>
            <a:ext cx="8150225" cy="417251"/>
          </a:xfrm>
        </p:spPr>
        <p:txBody>
          <a:bodyPr/>
          <a:lstStyle>
            <a:lvl1pPr algn="ctr">
              <a:defRPr/>
            </a:lvl1pPr>
          </a:lstStyle>
          <a:p>
            <a:pPr lvl="0"/>
            <a:r>
              <a:rPr lang="en-US" smtClean="0"/>
              <a:t>Click to edit Master text styles</a:t>
            </a:r>
          </a:p>
        </p:txBody>
      </p:sp>
      <p:sp>
        <p:nvSpPr>
          <p:cNvPr id="8" name="Footer Placeholder 7"/>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41651517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431800" y="211638"/>
            <a:ext cx="8150225" cy="70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9"/>
          <p:cNvSpPr>
            <a:spLocks noGrp="1" noChangeArrowheads="1"/>
          </p:cNvSpPr>
          <p:nvPr>
            <p:ph type="body" idx="1"/>
          </p:nvPr>
        </p:nvSpPr>
        <p:spPr bwMode="auto">
          <a:xfrm>
            <a:off x="431800" y="1293813"/>
            <a:ext cx="8150225" cy="492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1"/>
            <a:endParaRPr lang="en-US" dirty="0" smtClean="0"/>
          </a:p>
        </p:txBody>
      </p:sp>
      <p:sp>
        <p:nvSpPr>
          <p:cNvPr id="1029" name="Line 6"/>
          <p:cNvSpPr>
            <a:spLocks noChangeShapeType="1"/>
          </p:cNvSpPr>
          <p:nvPr/>
        </p:nvSpPr>
        <p:spPr bwMode="auto">
          <a:xfrm>
            <a:off x="238125" y="0"/>
            <a:ext cx="0" cy="1293813"/>
          </a:xfrm>
          <a:prstGeom prst="line">
            <a:avLst/>
          </a:prstGeom>
          <a:noFill/>
          <a:ln w="152400">
            <a:solidFill>
              <a:srgbClr val="FF0000"/>
            </a:solidFill>
            <a:round/>
            <a:headEnd/>
            <a:tailEnd/>
          </a:ln>
          <a:extLst>
            <a:ext uri="{909E8E84-426E-40DD-AFC4-6F175D3DCCD1}">
              <a14:hiddenFill xmlns:a14="http://schemas.microsoft.com/office/drawing/2010/main">
                <a:noFill/>
              </a14:hiddenFill>
            </a:ext>
          </a:extLst>
        </p:spPr>
        <p:txBody>
          <a:bodyPr/>
          <a:lstStyle/>
          <a:p>
            <a:pPr defTabSz="914400"/>
            <a:endParaRPr lang="en-US" sz="1800" b="0">
              <a:solidFill>
                <a:srgbClr val="000000"/>
              </a:solidFill>
              <a:latin typeface="Arial" charset="0"/>
              <a:ea typeface="ＭＳ Ｐゴシック" pitchFamily="-107" charset="-128"/>
            </a:endParaRP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dirty="0" smtClean="0"/>
              <a:t>Internal</a:t>
            </a:r>
            <a:endParaRPr lang="en-GB" dirty="0"/>
          </a:p>
        </p:txBody>
      </p:sp>
    </p:spTree>
    <p:extLst>
      <p:ext uri="{BB962C8B-B14F-4D97-AF65-F5344CB8AC3E}">
        <p14:creationId xmlns:p14="http://schemas.microsoft.com/office/powerpoint/2010/main" val="322775909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hf sldNum="0" hdr="0" dt="0"/>
  <p:txStyles>
    <p:titleStyle>
      <a:lvl1pPr algn="l" rtl="0" eaLnBrk="1" fontAlgn="base" hangingPunct="1">
        <a:spcBef>
          <a:spcPct val="0"/>
        </a:spcBef>
        <a:spcAft>
          <a:spcPct val="0"/>
        </a:spcAft>
        <a:defRPr sz="2400">
          <a:solidFill>
            <a:srgbClr val="FF0000"/>
          </a:solidFill>
          <a:latin typeface="Arial" charset="0"/>
          <a:ea typeface="ＭＳ Ｐゴシック" pitchFamily="-107" charset="-128"/>
          <a:cs typeface="+mj-cs"/>
        </a:defRPr>
      </a:lvl1pPr>
      <a:lvl2pPr algn="l" rtl="0" eaLnBrk="1" fontAlgn="base" hangingPunct="1">
        <a:spcBef>
          <a:spcPct val="0"/>
        </a:spcBef>
        <a:spcAft>
          <a:spcPct val="0"/>
        </a:spcAft>
        <a:defRPr sz="2400">
          <a:solidFill>
            <a:srgbClr val="FF0000"/>
          </a:solidFill>
          <a:latin typeface="Arial" charset="0"/>
          <a:ea typeface="ＭＳ Ｐゴシック" pitchFamily="-107" charset="-128"/>
        </a:defRPr>
      </a:lvl2pPr>
      <a:lvl3pPr algn="l" rtl="0" eaLnBrk="1" fontAlgn="base" hangingPunct="1">
        <a:spcBef>
          <a:spcPct val="0"/>
        </a:spcBef>
        <a:spcAft>
          <a:spcPct val="0"/>
        </a:spcAft>
        <a:defRPr sz="2400">
          <a:solidFill>
            <a:srgbClr val="FF0000"/>
          </a:solidFill>
          <a:latin typeface="Arial" charset="0"/>
          <a:ea typeface="ＭＳ Ｐゴシック" pitchFamily="-107" charset="-128"/>
        </a:defRPr>
      </a:lvl3pPr>
      <a:lvl4pPr algn="l" rtl="0" eaLnBrk="1" fontAlgn="base" hangingPunct="1">
        <a:spcBef>
          <a:spcPct val="0"/>
        </a:spcBef>
        <a:spcAft>
          <a:spcPct val="0"/>
        </a:spcAft>
        <a:defRPr sz="2400">
          <a:solidFill>
            <a:srgbClr val="FF0000"/>
          </a:solidFill>
          <a:latin typeface="Arial" charset="0"/>
          <a:ea typeface="ＭＳ Ｐゴシック" pitchFamily="-107" charset="-128"/>
        </a:defRPr>
      </a:lvl4pPr>
      <a:lvl5pPr algn="l" rtl="0" eaLnBrk="1" fontAlgn="base" hangingPunct="1">
        <a:spcBef>
          <a:spcPct val="0"/>
        </a:spcBef>
        <a:spcAft>
          <a:spcPct val="0"/>
        </a:spcAft>
        <a:defRPr sz="2400">
          <a:solidFill>
            <a:srgbClr val="FF0000"/>
          </a:solidFill>
          <a:latin typeface="Arial" charset="0"/>
          <a:ea typeface="ＭＳ Ｐゴシック" pitchFamily="-107" charset="-128"/>
        </a:defRPr>
      </a:lvl5pPr>
      <a:lvl6pPr marL="457200" algn="l" rtl="0" eaLnBrk="1" fontAlgn="base" hangingPunct="1">
        <a:spcBef>
          <a:spcPct val="0"/>
        </a:spcBef>
        <a:spcAft>
          <a:spcPct val="0"/>
        </a:spcAft>
        <a:defRPr sz="2400">
          <a:solidFill>
            <a:srgbClr val="FF0000"/>
          </a:solidFill>
          <a:latin typeface="Univers 55" pitchFamily="-107" charset="0"/>
        </a:defRPr>
      </a:lvl6pPr>
      <a:lvl7pPr marL="914400" algn="l" rtl="0" eaLnBrk="1" fontAlgn="base" hangingPunct="1">
        <a:spcBef>
          <a:spcPct val="0"/>
        </a:spcBef>
        <a:spcAft>
          <a:spcPct val="0"/>
        </a:spcAft>
        <a:defRPr sz="2400">
          <a:solidFill>
            <a:srgbClr val="FF0000"/>
          </a:solidFill>
          <a:latin typeface="Univers 55" pitchFamily="-107" charset="0"/>
        </a:defRPr>
      </a:lvl7pPr>
      <a:lvl8pPr marL="1371600" algn="l" rtl="0" eaLnBrk="1" fontAlgn="base" hangingPunct="1">
        <a:spcBef>
          <a:spcPct val="0"/>
        </a:spcBef>
        <a:spcAft>
          <a:spcPct val="0"/>
        </a:spcAft>
        <a:defRPr sz="2400">
          <a:solidFill>
            <a:srgbClr val="FF0000"/>
          </a:solidFill>
          <a:latin typeface="Univers 55" pitchFamily="-107" charset="0"/>
        </a:defRPr>
      </a:lvl8pPr>
      <a:lvl9pPr marL="1828800" algn="l" rtl="0" eaLnBrk="1" fontAlgn="base" hangingPunct="1">
        <a:spcBef>
          <a:spcPct val="0"/>
        </a:spcBef>
        <a:spcAft>
          <a:spcPct val="0"/>
        </a:spcAft>
        <a:defRPr sz="2400">
          <a:solidFill>
            <a:srgbClr val="FF0000"/>
          </a:solidFill>
          <a:latin typeface="Univers 55" pitchFamily="-107" charset="0"/>
        </a:defRPr>
      </a:lvl9pPr>
    </p:titleStyle>
    <p:bodyStyle>
      <a:lvl1pPr marL="342900" indent="-342900" algn="l" rtl="0" eaLnBrk="1" fontAlgn="base" hangingPunct="1">
        <a:spcBef>
          <a:spcPct val="20000"/>
        </a:spcBef>
        <a:spcAft>
          <a:spcPts val="600"/>
        </a:spcAft>
        <a:defRPr>
          <a:solidFill>
            <a:schemeClr val="tx1"/>
          </a:solidFill>
          <a:latin typeface="Arial" charset="0"/>
          <a:ea typeface="ＭＳ Ｐゴシック" pitchFamily="-107" charset="-128"/>
          <a:cs typeface="+mn-cs"/>
        </a:defRPr>
      </a:lvl1pPr>
      <a:lvl2pPr marL="742950" indent="-285750" algn="l" rtl="0" eaLnBrk="1" fontAlgn="base" hangingPunct="1">
        <a:spcBef>
          <a:spcPct val="20000"/>
        </a:spcBef>
        <a:spcAft>
          <a:spcPts val="600"/>
        </a:spcAft>
        <a:buClr>
          <a:srgbClr val="FF0000"/>
        </a:buClr>
        <a:buFont typeface="Webdings" pitchFamily="18" charset="2"/>
        <a:buChar char="4"/>
        <a:defRPr>
          <a:solidFill>
            <a:schemeClr val="tx1"/>
          </a:solidFill>
          <a:latin typeface="Arial" charset="0"/>
          <a:ea typeface="ＭＳ Ｐゴシック" pitchFamily="-107" charset="-128"/>
        </a:defRPr>
      </a:lvl2pPr>
      <a:lvl3pPr marL="1143000" indent="-228600" algn="l" rtl="0" eaLnBrk="1" fontAlgn="base" hangingPunct="1">
        <a:spcBef>
          <a:spcPct val="20000"/>
        </a:spcBef>
        <a:spcAft>
          <a:spcPts val="600"/>
        </a:spcAft>
        <a:buClr>
          <a:srgbClr val="FF0000"/>
        </a:buClr>
        <a:buChar char="•"/>
        <a:defRPr sz="1600" baseline="0">
          <a:solidFill>
            <a:schemeClr val="tx1"/>
          </a:solidFill>
          <a:latin typeface="Arial" pitchFamily="-107" charset="0"/>
          <a:ea typeface="ＭＳ Ｐゴシック" pitchFamily="-107" charset="-128"/>
        </a:defRPr>
      </a:lvl3pPr>
      <a:lvl4pPr marL="1600200" indent="-228600" algn="l" rtl="0" eaLnBrk="1" fontAlgn="base" hangingPunct="1">
        <a:spcBef>
          <a:spcPct val="20000"/>
        </a:spcBef>
        <a:spcAft>
          <a:spcPts val="0"/>
        </a:spcAft>
        <a:buClr>
          <a:srgbClr val="FF0000"/>
        </a:buClr>
        <a:buChar char="–"/>
        <a:defRPr sz="1400">
          <a:solidFill>
            <a:schemeClr val="tx1"/>
          </a:solidFill>
          <a:latin typeface="Arial" pitchFamily="-107" charset="0"/>
          <a:ea typeface="ＭＳ Ｐゴシック" pitchFamily="-107" charset="-128"/>
        </a:defRPr>
      </a:lvl4pPr>
      <a:lvl5pPr marL="20574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5pPr>
      <a:lvl6pPr marL="25146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6pPr>
      <a:lvl7pPr marL="29718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7pPr>
      <a:lvl8pPr marL="34290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8pPr>
      <a:lvl9pPr marL="3886200" indent="-228600" algn="l" rtl="0" eaLnBrk="1" fontAlgn="base" hangingPunct="1">
        <a:spcBef>
          <a:spcPct val="20000"/>
        </a:spcBef>
        <a:spcAft>
          <a:spcPct val="0"/>
        </a:spcAft>
        <a:buChar char="»"/>
        <a:defRPr sz="2000">
          <a:solidFill>
            <a:schemeClr val="tx1"/>
          </a:solidFill>
          <a:latin typeface="Arial" pitchFamily="-107" charset="0"/>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132080" y="4233863"/>
            <a:ext cx="8150225" cy="468312"/>
          </a:xfrm>
        </p:spPr>
        <p:txBody>
          <a:bodyPr lIns="0" tIns="0" rIns="0" bIns="0" anchor="t"/>
          <a:lstStyle/>
          <a:p>
            <a:r>
              <a:rPr lang="en-US" dirty="0" smtClean="0"/>
              <a:t>Administration Reports Tool</a:t>
            </a:r>
          </a:p>
        </p:txBody>
      </p:sp>
      <p:sp>
        <p:nvSpPr>
          <p:cNvPr id="5" name="TextBox 4"/>
          <p:cNvSpPr txBox="1"/>
          <p:nvPr/>
        </p:nvSpPr>
        <p:spPr>
          <a:xfrm>
            <a:off x="94443" y="4728988"/>
            <a:ext cx="25943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0000"/>
                </a:solidFill>
                <a:effectLst/>
                <a:uLnTx/>
                <a:uFillTx/>
                <a:latin typeface="Arial" pitchFamily="34" charset="0"/>
                <a:cs typeface="Arial" pitchFamily="34" charset="0"/>
              </a:rPr>
              <a:t>March 2012</a:t>
            </a:r>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2566930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13"/>
          <p:cNvSpPr>
            <a:spLocks noGrp="1" noChangeArrowheads="1"/>
          </p:cNvSpPr>
          <p:nvPr>
            <p:ph type="title"/>
          </p:nvPr>
        </p:nvSpPr>
        <p:spPr>
          <a:xfrm>
            <a:off x="630238" y="2606675"/>
            <a:ext cx="7772400" cy="1470025"/>
          </a:xfrm>
        </p:spPr>
        <p:txBody>
          <a:bodyPr/>
          <a:lstStyle/>
          <a:p>
            <a:pPr algn="ctr"/>
            <a:r>
              <a:rPr lang="en-CA" sz="2800" b="1" smtClean="0"/>
              <a:t>Report Types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r>
              <a:rPr lang="en-CA" smtClean="0"/>
              <a:t>Report Types</a:t>
            </a:r>
            <a:endParaRPr lang="en-US" smtClean="0"/>
          </a:p>
        </p:txBody>
      </p:sp>
      <p:sp>
        <p:nvSpPr>
          <p:cNvPr id="14342" name="Rectangle 3"/>
          <p:cNvSpPr>
            <a:spLocks noGrp="1" noChangeArrowheads="1"/>
          </p:cNvSpPr>
          <p:nvPr>
            <p:ph idx="1"/>
          </p:nvPr>
        </p:nvSpPr>
        <p:spPr>
          <a:xfrm>
            <a:off x="525463" y="979488"/>
            <a:ext cx="8175625" cy="698500"/>
          </a:xfrm>
        </p:spPr>
        <p:txBody>
          <a:bodyPr/>
          <a:lstStyle/>
          <a:p>
            <a:r>
              <a:rPr lang="en-CA" smtClean="0"/>
              <a:t>There are multiple reports available for customers available in 3 formats (PDF, CSV, Excel): </a:t>
            </a:r>
          </a:p>
        </p:txBody>
      </p:sp>
      <p:sp>
        <p:nvSpPr>
          <p:cNvPr id="14343" name="Text Box 4"/>
          <p:cNvSpPr txBox="1">
            <a:spLocks noChangeArrowheads="1"/>
          </p:cNvSpPr>
          <p:nvPr/>
        </p:nvSpPr>
        <p:spPr bwMode="auto">
          <a:xfrm>
            <a:off x="619760" y="2084387"/>
            <a:ext cx="4086225" cy="36211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sz="1200" b="1">
                <a:solidFill>
                  <a:schemeClr val="tx1"/>
                </a:solidFill>
                <a:latin typeface="Univers 55" pitchFamily="34" charset="0"/>
                <a:ea typeface="MS PGothic" pitchFamily="34" charset="-128"/>
              </a:defRPr>
            </a:lvl1pPr>
            <a:lvl2pPr marL="179388" eaLnBrk="0" hangingPunct="0">
              <a:defRPr sz="1200" b="1">
                <a:solidFill>
                  <a:schemeClr val="tx1"/>
                </a:solidFill>
                <a:latin typeface="Univers 55" pitchFamily="34" charset="0"/>
                <a:ea typeface="MS PGothic" pitchFamily="34" charset="-128"/>
              </a:defRPr>
            </a:lvl2pPr>
            <a:lvl3pPr marL="1143000" indent="-228600" eaLnBrk="0" hangingPunct="0">
              <a:defRPr sz="1200" b="1">
                <a:solidFill>
                  <a:schemeClr val="tx1"/>
                </a:solidFill>
                <a:latin typeface="Univers 55" pitchFamily="34" charset="0"/>
                <a:ea typeface="MS PGothic" pitchFamily="34" charset="-128"/>
              </a:defRPr>
            </a:lvl3pPr>
            <a:lvl4pPr marL="1600200" indent="-228600" eaLnBrk="0" hangingPunct="0">
              <a:defRPr sz="1200" b="1">
                <a:solidFill>
                  <a:schemeClr val="tx1"/>
                </a:solidFill>
                <a:latin typeface="Univers 55" pitchFamily="34" charset="0"/>
                <a:ea typeface="MS PGothic" pitchFamily="34" charset="-128"/>
              </a:defRPr>
            </a:lvl4pPr>
            <a:lvl5pPr marL="2057400" indent="-228600" eaLnBrk="0" hangingPunct="0">
              <a:defRPr sz="1200" b="1">
                <a:solidFill>
                  <a:schemeClr val="tx1"/>
                </a:solidFill>
                <a:latin typeface="Univers 55" pitchFamily="34" charset="0"/>
                <a:ea typeface="MS PGothic" pitchFamily="34" charset="-128"/>
              </a:defRPr>
            </a:lvl5pPr>
            <a:lvl6pPr marL="2514600" indent="-228600" eaLnBrk="0" fontAlgn="base" hangingPunct="0">
              <a:spcBef>
                <a:spcPct val="0"/>
              </a:spcBef>
              <a:spcAft>
                <a:spcPct val="0"/>
              </a:spcAft>
              <a:defRPr sz="1200" b="1">
                <a:solidFill>
                  <a:schemeClr val="tx1"/>
                </a:solidFill>
                <a:latin typeface="Univers 55" pitchFamily="34" charset="0"/>
                <a:ea typeface="MS PGothic" pitchFamily="34" charset="-128"/>
              </a:defRPr>
            </a:lvl6pPr>
            <a:lvl7pPr marL="2971800" indent="-228600" eaLnBrk="0" fontAlgn="base" hangingPunct="0">
              <a:spcBef>
                <a:spcPct val="0"/>
              </a:spcBef>
              <a:spcAft>
                <a:spcPct val="0"/>
              </a:spcAft>
              <a:defRPr sz="1200" b="1">
                <a:solidFill>
                  <a:schemeClr val="tx1"/>
                </a:solidFill>
                <a:latin typeface="Univers 55" pitchFamily="34" charset="0"/>
                <a:ea typeface="MS PGothic" pitchFamily="34" charset="-128"/>
              </a:defRPr>
            </a:lvl7pPr>
            <a:lvl8pPr marL="3429000" indent="-228600" eaLnBrk="0" fontAlgn="base" hangingPunct="0">
              <a:spcBef>
                <a:spcPct val="0"/>
              </a:spcBef>
              <a:spcAft>
                <a:spcPct val="0"/>
              </a:spcAft>
              <a:defRPr sz="1200" b="1">
                <a:solidFill>
                  <a:schemeClr val="tx1"/>
                </a:solidFill>
                <a:latin typeface="Univers 55" pitchFamily="34" charset="0"/>
                <a:ea typeface="MS PGothic" pitchFamily="34" charset="-128"/>
              </a:defRPr>
            </a:lvl8pPr>
            <a:lvl9pPr marL="3886200" indent="-228600" eaLnBrk="0" fontAlgn="base" hangingPunct="0">
              <a:spcBef>
                <a:spcPct val="0"/>
              </a:spcBef>
              <a:spcAft>
                <a:spcPct val="0"/>
              </a:spcAft>
              <a:defRPr sz="1200" b="1">
                <a:solidFill>
                  <a:schemeClr val="tx1"/>
                </a:solidFill>
                <a:latin typeface="Univers 55" pitchFamily="34" charset="0"/>
                <a:ea typeface="MS PGothic" pitchFamily="34" charset="-128"/>
              </a:defRPr>
            </a:lvl9pPr>
          </a:lstStyle>
          <a:p>
            <a:pPr lvl="1" defTabSz="914400">
              <a:lnSpc>
                <a:spcPts val="2400"/>
              </a:lnSpc>
              <a:spcBef>
                <a:spcPts val="500"/>
              </a:spcBef>
              <a:buClr>
                <a:srgbClr val="FF0000"/>
              </a:buClr>
              <a:buFont typeface="Webdings" pitchFamily="18" charset="2"/>
              <a:buChar char="4"/>
            </a:pPr>
            <a:r>
              <a:rPr lang="en-CA" sz="1600" b="0" dirty="0">
                <a:latin typeface="Arial" charset="0"/>
              </a:rPr>
              <a:t>Changes to User Entitlements</a:t>
            </a:r>
          </a:p>
          <a:p>
            <a:pPr lvl="1" defTabSz="914400">
              <a:lnSpc>
                <a:spcPts val="2400"/>
              </a:lnSpc>
              <a:spcBef>
                <a:spcPts val="500"/>
              </a:spcBef>
              <a:buClr>
                <a:srgbClr val="FF0000"/>
              </a:buClr>
              <a:buFont typeface="Webdings" pitchFamily="18" charset="2"/>
              <a:buChar char="4"/>
            </a:pPr>
            <a:r>
              <a:rPr lang="en-CA" sz="1600" b="0" dirty="0">
                <a:latin typeface="Arial" charset="0"/>
              </a:rPr>
              <a:t>Customer Summary</a:t>
            </a:r>
          </a:p>
          <a:p>
            <a:pPr lvl="1" defTabSz="914400">
              <a:lnSpc>
                <a:spcPts val="2400"/>
              </a:lnSpc>
              <a:spcBef>
                <a:spcPts val="500"/>
              </a:spcBef>
              <a:buClr>
                <a:srgbClr val="FF0000"/>
              </a:buClr>
              <a:buFont typeface="Webdings" pitchFamily="18" charset="2"/>
              <a:buChar char="4"/>
            </a:pPr>
            <a:r>
              <a:rPr lang="en-CA" sz="1600" b="0" dirty="0">
                <a:latin typeface="Arial" charset="0"/>
              </a:rPr>
              <a:t>Full List of Account Signature Limits</a:t>
            </a:r>
          </a:p>
          <a:p>
            <a:pPr lvl="1" defTabSz="914400">
              <a:lnSpc>
                <a:spcPts val="2400"/>
              </a:lnSpc>
              <a:spcBef>
                <a:spcPts val="500"/>
              </a:spcBef>
              <a:buClr>
                <a:srgbClr val="FF0000"/>
              </a:buClr>
              <a:buFont typeface="Webdings" pitchFamily="18" charset="2"/>
              <a:buChar char="4"/>
            </a:pPr>
            <a:r>
              <a:rPr lang="en-CA" sz="1600" b="0" dirty="0">
                <a:latin typeface="Arial" charset="0"/>
              </a:rPr>
              <a:t>Full List of Account Entitlements</a:t>
            </a:r>
          </a:p>
          <a:p>
            <a:pPr marL="396875" lvl="1" indent="-217488" defTabSz="914400">
              <a:lnSpc>
                <a:spcPts val="2400"/>
              </a:lnSpc>
              <a:spcBef>
                <a:spcPts val="500"/>
              </a:spcBef>
              <a:buClr>
                <a:srgbClr val="FF0000"/>
              </a:buClr>
              <a:buFont typeface="Webdings" pitchFamily="18" charset="2"/>
              <a:buChar char="4"/>
            </a:pPr>
            <a:r>
              <a:rPr lang="en-CA" sz="1600" b="0" dirty="0">
                <a:latin typeface="Arial" charset="0"/>
              </a:rPr>
              <a:t>Full List of Users by Authentication          Type</a:t>
            </a:r>
          </a:p>
          <a:p>
            <a:pPr lvl="1" defTabSz="914400">
              <a:lnSpc>
                <a:spcPts val="2400"/>
              </a:lnSpc>
              <a:spcBef>
                <a:spcPts val="500"/>
              </a:spcBef>
              <a:buClr>
                <a:srgbClr val="FF0000"/>
              </a:buClr>
              <a:buFont typeface="Webdings" pitchFamily="18" charset="2"/>
              <a:buChar char="4"/>
            </a:pPr>
            <a:r>
              <a:rPr lang="en-CA" sz="1600" b="0" dirty="0" smtClean="0">
                <a:latin typeface="Arial" charset="0"/>
              </a:rPr>
              <a:t>Full </a:t>
            </a:r>
            <a:r>
              <a:rPr lang="en-CA" sz="1600" b="0" dirty="0">
                <a:latin typeface="Arial" charset="0"/>
              </a:rPr>
              <a:t>List of Security Devices</a:t>
            </a:r>
          </a:p>
          <a:p>
            <a:pPr lvl="1" defTabSz="914400">
              <a:lnSpc>
                <a:spcPts val="2400"/>
              </a:lnSpc>
              <a:spcBef>
                <a:spcPts val="500"/>
              </a:spcBef>
              <a:buClr>
                <a:srgbClr val="FF0000"/>
              </a:buClr>
              <a:buFont typeface="Webdings" pitchFamily="18" charset="2"/>
              <a:buChar char="4"/>
            </a:pPr>
            <a:r>
              <a:rPr lang="en-CA" sz="1600" b="0" dirty="0" smtClean="0">
                <a:latin typeface="Arial" charset="0"/>
              </a:rPr>
              <a:t>Full </a:t>
            </a:r>
            <a:r>
              <a:rPr lang="en-CA" sz="1600" b="0" dirty="0">
                <a:latin typeface="Arial" charset="0"/>
              </a:rPr>
              <a:t>List of User Entitlements</a:t>
            </a:r>
          </a:p>
          <a:p>
            <a:pPr marL="396875" lvl="1" indent="-217488" defTabSz="914400">
              <a:lnSpc>
                <a:spcPts val="2400"/>
              </a:lnSpc>
              <a:spcBef>
                <a:spcPts val="500"/>
              </a:spcBef>
              <a:buClr>
                <a:srgbClr val="FF0000"/>
              </a:buClr>
              <a:buFont typeface="Webdings" pitchFamily="18" charset="2"/>
              <a:buChar char="4"/>
            </a:pPr>
            <a:r>
              <a:rPr lang="en-CA" sz="1600" b="0" dirty="0">
                <a:latin typeface="Arial" charset="0"/>
              </a:rPr>
              <a:t>Full List of User Entitlements by Account</a:t>
            </a:r>
          </a:p>
        </p:txBody>
      </p:sp>
      <p:sp>
        <p:nvSpPr>
          <p:cNvPr id="14344" name="Text Box 5"/>
          <p:cNvSpPr txBox="1">
            <a:spLocks noChangeArrowheads="1"/>
          </p:cNvSpPr>
          <p:nvPr/>
        </p:nvSpPr>
        <p:spPr bwMode="auto">
          <a:xfrm>
            <a:off x="4632325" y="2085975"/>
            <a:ext cx="4048125" cy="2911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defRPr sz="1200" b="1">
                <a:solidFill>
                  <a:schemeClr val="tx1"/>
                </a:solidFill>
                <a:latin typeface="Univers 55" pitchFamily="34" charset="0"/>
                <a:ea typeface="MS PGothic" pitchFamily="34" charset="-128"/>
              </a:defRPr>
            </a:lvl1pPr>
            <a:lvl2pPr eaLnBrk="0" hangingPunct="0">
              <a:defRPr sz="1200" b="1">
                <a:solidFill>
                  <a:schemeClr val="tx1"/>
                </a:solidFill>
                <a:latin typeface="Univers 55" pitchFamily="34" charset="0"/>
                <a:ea typeface="MS PGothic" pitchFamily="34" charset="-128"/>
              </a:defRPr>
            </a:lvl2pPr>
            <a:lvl3pPr marL="1143000" indent="-228600" eaLnBrk="0" hangingPunct="0">
              <a:defRPr sz="1200" b="1">
                <a:solidFill>
                  <a:schemeClr val="tx1"/>
                </a:solidFill>
                <a:latin typeface="Univers 55" pitchFamily="34" charset="0"/>
                <a:ea typeface="MS PGothic" pitchFamily="34" charset="-128"/>
              </a:defRPr>
            </a:lvl3pPr>
            <a:lvl4pPr marL="1600200" indent="-228600" eaLnBrk="0" hangingPunct="0">
              <a:defRPr sz="1200" b="1">
                <a:solidFill>
                  <a:schemeClr val="tx1"/>
                </a:solidFill>
                <a:latin typeface="Univers 55" pitchFamily="34" charset="0"/>
                <a:ea typeface="MS PGothic" pitchFamily="34" charset="-128"/>
              </a:defRPr>
            </a:lvl4pPr>
            <a:lvl5pPr marL="2057400" indent="-228600" eaLnBrk="0" hangingPunct="0">
              <a:defRPr sz="1200" b="1">
                <a:solidFill>
                  <a:schemeClr val="tx1"/>
                </a:solidFill>
                <a:latin typeface="Univers 55" pitchFamily="34" charset="0"/>
                <a:ea typeface="MS PGothic" pitchFamily="34" charset="-128"/>
              </a:defRPr>
            </a:lvl5pPr>
            <a:lvl6pPr marL="2514600" indent="-228600" defTabSz="457200" eaLnBrk="0" fontAlgn="base" hangingPunct="0">
              <a:spcBef>
                <a:spcPct val="0"/>
              </a:spcBef>
              <a:spcAft>
                <a:spcPct val="0"/>
              </a:spcAft>
              <a:defRPr sz="1200" b="1">
                <a:solidFill>
                  <a:schemeClr val="tx1"/>
                </a:solidFill>
                <a:latin typeface="Univers 55" pitchFamily="34" charset="0"/>
                <a:ea typeface="MS PGothic" pitchFamily="34" charset="-128"/>
              </a:defRPr>
            </a:lvl6pPr>
            <a:lvl7pPr marL="2971800" indent="-228600" defTabSz="457200" eaLnBrk="0" fontAlgn="base" hangingPunct="0">
              <a:spcBef>
                <a:spcPct val="0"/>
              </a:spcBef>
              <a:spcAft>
                <a:spcPct val="0"/>
              </a:spcAft>
              <a:defRPr sz="1200" b="1">
                <a:solidFill>
                  <a:schemeClr val="tx1"/>
                </a:solidFill>
                <a:latin typeface="Univers 55" pitchFamily="34" charset="0"/>
                <a:ea typeface="MS PGothic" pitchFamily="34" charset="-128"/>
              </a:defRPr>
            </a:lvl7pPr>
            <a:lvl8pPr marL="3429000" indent="-228600" defTabSz="457200" eaLnBrk="0" fontAlgn="base" hangingPunct="0">
              <a:spcBef>
                <a:spcPct val="0"/>
              </a:spcBef>
              <a:spcAft>
                <a:spcPct val="0"/>
              </a:spcAft>
              <a:defRPr sz="1200" b="1">
                <a:solidFill>
                  <a:schemeClr val="tx1"/>
                </a:solidFill>
                <a:latin typeface="Univers 55" pitchFamily="34" charset="0"/>
                <a:ea typeface="MS PGothic" pitchFamily="34" charset="-128"/>
              </a:defRPr>
            </a:lvl8pPr>
            <a:lvl9pPr marL="3886200" indent="-228600" defTabSz="457200" eaLnBrk="0" fontAlgn="base" hangingPunct="0">
              <a:spcBef>
                <a:spcPct val="0"/>
              </a:spcBef>
              <a:spcAft>
                <a:spcPct val="0"/>
              </a:spcAft>
              <a:defRPr sz="1200" b="1">
                <a:solidFill>
                  <a:schemeClr val="tx1"/>
                </a:solidFill>
                <a:latin typeface="Univers 55" pitchFamily="34" charset="0"/>
                <a:ea typeface="MS PGothic" pitchFamily="34" charset="-128"/>
              </a:defRPr>
            </a:lvl9pPr>
          </a:lstStyle>
          <a:p>
            <a:pPr lvl="1">
              <a:lnSpc>
                <a:spcPts val="2400"/>
              </a:lnSpc>
              <a:spcBef>
                <a:spcPts val="500"/>
              </a:spcBef>
              <a:buClr>
                <a:srgbClr val="FF0000"/>
              </a:buClr>
              <a:buFont typeface="Webdings" pitchFamily="18" charset="2"/>
              <a:buChar char="4"/>
            </a:pPr>
            <a:r>
              <a:rPr lang="en-CA" sz="1600" b="0" dirty="0">
                <a:latin typeface="Arial" charset="0"/>
              </a:rPr>
              <a:t>Summary List of Accounts</a:t>
            </a:r>
          </a:p>
          <a:p>
            <a:pPr lvl="1">
              <a:lnSpc>
                <a:spcPts val="2400"/>
              </a:lnSpc>
              <a:spcBef>
                <a:spcPts val="500"/>
              </a:spcBef>
              <a:buClr>
                <a:srgbClr val="FF0000"/>
              </a:buClr>
              <a:buFont typeface="Webdings" pitchFamily="18" charset="2"/>
              <a:buChar char="4"/>
            </a:pPr>
            <a:r>
              <a:rPr lang="en-CA" sz="1600" b="0" dirty="0">
                <a:latin typeface="Arial" charset="0"/>
              </a:rPr>
              <a:t>Summary List of All Users</a:t>
            </a:r>
          </a:p>
          <a:p>
            <a:pPr lvl="1">
              <a:lnSpc>
                <a:spcPts val="2400"/>
              </a:lnSpc>
              <a:spcBef>
                <a:spcPts val="500"/>
              </a:spcBef>
              <a:buClr>
                <a:srgbClr val="FF0000"/>
              </a:buClr>
              <a:buFont typeface="Webdings" pitchFamily="18" charset="2"/>
              <a:buChar char="4"/>
            </a:pPr>
            <a:r>
              <a:rPr lang="en-CA" sz="1600" b="0" dirty="0">
                <a:latin typeface="Arial" charset="0"/>
              </a:rPr>
              <a:t>Summary List of Authorisers</a:t>
            </a:r>
          </a:p>
          <a:p>
            <a:pPr lvl="1">
              <a:lnSpc>
                <a:spcPts val="2400"/>
              </a:lnSpc>
              <a:spcBef>
                <a:spcPts val="500"/>
              </a:spcBef>
              <a:buClr>
                <a:srgbClr val="FF0000"/>
              </a:buClr>
              <a:buFont typeface="Webdings" pitchFamily="18" charset="2"/>
              <a:buChar char="4"/>
            </a:pPr>
            <a:r>
              <a:rPr lang="en-CA" sz="1600" b="0" dirty="0">
                <a:latin typeface="Arial" charset="0"/>
              </a:rPr>
              <a:t>Summary List of Deleted Users</a:t>
            </a:r>
          </a:p>
          <a:p>
            <a:pPr marL="690563" lvl="1" indent="-233363">
              <a:lnSpc>
                <a:spcPts val="2400"/>
              </a:lnSpc>
              <a:spcBef>
                <a:spcPts val="500"/>
              </a:spcBef>
              <a:buClr>
                <a:srgbClr val="FF0000"/>
              </a:buClr>
              <a:buFont typeface="Webdings" pitchFamily="18" charset="2"/>
              <a:buChar char="4"/>
            </a:pPr>
            <a:r>
              <a:rPr lang="en-CA" sz="1600" b="0" dirty="0">
                <a:latin typeface="Arial" charset="0"/>
              </a:rPr>
              <a:t>Summary List of Dormant and Inactive Users</a:t>
            </a:r>
          </a:p>
          <a:p>
            <a:pPr lvl="1">
              <a:lnSpc>
                <a:spcPts val="2400"/>
              </a:lnSpc>
              <a:spcBef>
                <a:spcPts val="500"/>
              </a:spcBef>
              <a:buClr>
                <a:srgbClr val="FF0000"/>
              </a:buClr>
              <a:buFont typeface="Webdings" pitchFamily="18" charset="2"/>
              <a:buChar char="4"/>
            </a:pPr>
            <a:r>
              <a:rPr lang="en-CA" sz="1600" b="0" dirty="0">
                <a:latin typeface="Arial" charset="0"/>
              </a:rPr>
              <a:t>User and Account Matrix</a:t>
            </a:r>
          </a:p>
          <a:p>
            <a:pPr lvl="1">
              <a:lnSpc>
                <a:spcPts val="2400"/>
              </a:lnSpc>
              <a:spcBef>
                <a:spcPts val="500"/>
              </a:spcBef>
              <a:buClr>
                <a:srgbClr val="FF0000"/>
              </a:buClr>
              <a:buFont typeface="Webdings" pitchFamily="18" charset="2"/>
              <a:buChar char="4"/>
            </a:pPr>
            <a:r>
              <a:rPr lang="en-CA" sz="1600" b="0" dirty="0">
                <a:latin typeface="Arial" charset="0"/>
              </a:rPr>
              <a:t>User and Signature Group Matrix</a:t>
            </a:r>
            <a:endParaRPr lang="en-US" dirty="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13"/>
          <p:cNvSpPr>
            <a:spLocks noGrp="1" noChangeArrowheads="1"/>
          </p:cNvSpPr>
          <p:nvPr>
            <p:ph type="title"/>
          </p:nvPr>
        </p:nvSpPr>
        <p:spPr>
          <a:xfrm>
            <a:off x="630238" y="2606675"/>
            <a:ext cx="7772400" cy="1470025"/>
          </a:xfrm>
        </p:spPr>
        <p:txBody>
          <a:bodyPr/>
          <a:lstStyle/>
          <a:p>
            <a:pPr algn="ctr"/>
            <a:r>
              <a:rPr lang="en-CA" sz="2800" b="1" smtClean="0"/>
              <a:t>Changes to User Entitlements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r>
              <a:rPr lang="en-CA" smtClean="0"/>
              <a:t>Changes to User Entitlements</a:t>
            </a:r>
            <a:endParaRPr lang="en-US" smtClean="0"/>
          </a:p>
        </p:txBody>
      </p:sp>
      <p:sp>
        <p:nvSpPr>
          <p:cNvPr id="16390" name="Rectangle 3"/>
          <p:cNvSpPr>
            <a:spLocks noGrp="1" noChangeArrowheads="1"/>
          </p:cNvSpPr>
          <p:nvPr>
            <p:ph idx="1"/>
          </p:nvPr>
        </p:nvSpPr>
        <p:spPr/>
        <p:txBody>
          <a:bodyPr/>
          <a:lstStyle/>
          <a:p>
            <a:r>
              <a:rPr lang="en-CA" dirty="0" smtClean="0"/>
              <a:t>This report  details a complete list of all user entitlements within a customer profile.</a:t>
            </a:r>
          </a:p>
          <a:p>
            <a:pPr lvl="1"/>
            <a:r>
              <a:rPr lang="en-CA" dirty="0" smtClean="0"/>
              <a:t>Only user initiated changes will be included.</a:t>
            </a:r>
          </a:p>
          <a:p>
            <a:pPr lvl="1"/>
            <a:r>
              <a:rPr lang="en-CA" dirty="0" smtClean="0"/>
              <a:t>Only </a:t>
            </a:r>
            <a:r>
              <a:rPr lang="en-CA" b="1" i="1" dirty="0" smtClean="0">
                <a:solidFill>
                  <a:srgbClr val="FF0000"/>
                </a:solidFill>
              </a:rPr>
              <a:t>authorised </a:t>
            </a:r>
            <a:r>
              <a:rPr lang="en-CA" dirty="0" smtClean="0"/>
              <a:t>entitlement changes will be reported</a:t>
            </a:r>
          </a:p>
          <a:p>
            <a:pPr lvl="2">
              <a:spcAft>
                <a:spcPts val="1500"/>
              </a:spcAft>
            </a:pPr>
            <a:r>
              <a:rPr lang="en-CA" sz="1400" dirty="0" smtClean="0"/>
              <a:t>Entitlement changes pending authorisation will be excluded from the report</a:t>
            </a:r>
          </a:p>
          <a:p>
            <a:r>
              <a:rPr lang="en-CA" dirty="0" smtClean="0"/>
              <a:t>The report consists of six sections:</a:t>
            </a:r>
          </a:p>
          <a:p>
            <a:pPr lvl="1"/>
            <a:r>
              <a:rPr lang="en-CA" dirty="0" smtClean="0"/>
              <a:t>Report Header</a:t>
            </a:r>
          </a:p>
          <a:p>
            <a:pPr lvl="1"/>
            <a:r>
              <a:rPr lang="en-CA" dirty="0" smtClean="0"/>
              <a:t>Account Level Entitlement Changes</a:t>
            </a:r>
          </a:p>
          <a:p>
            <a:pPr lvl="1"/>
            <a:r>
              <a:rPr lang="en-CA" dirty="0" smtClean="0"/>
              <a:t>Account Level Entitlement Changes – Self Service Transaction Limits</a:t>
            </a:r>
          </a:p>
          <a:p>
            <a:pPr lvl="1"/>
            <a:r>
              <a:rPr lang="en-GB" dirty="0" smtClean="0"/>
              <a:t>General / Administrative / Common Service Entitlement Changes</a:t>
            </a:r>
          </a:p>
          <a:p>
            <a:pPr lvl="1"/>
            <a:r>
              <a:rPr lang="en-GB" dirty="0" smtClean="0"/>
              <a:t>User Authorisation Limit Changes</a:t>
            </a:r>
          </a:p>
          <a:p>
            <a:pPr lvl="1"/>
            <a:r>
              <a:rPr lang="en-GB" dirty="0" smtClean="0"/>
              <a:t>Authority Details Key</a:t>
            </a:r>
            <a:endParaRPr lang="en-CA" sz="1400"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5" y="2522855"/>
            <a:ext cx="6021388" cy="3829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440" y="803567"/>
            <a:ext cx="6058535" cy="159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5" name="Rectangle 2"/>
          <p:cNvSpPr>
            <a:spLocks noGrp="1" noChangeArrowheads="1"/>
          </p:cNvSpPr>
          <p:nvPr>
            <p:ph type="title"/>
          </p:nvPr>
        </p:nvSpPr>
        <p:spPr>
          <a:xfrm>
            <a:off x="414338" y="130358"/>
            <a:ext cx="8150225" cy="702764"/>
          </a:xfrm>
        </p:spPr>
        <p:txBody>
          <a:bodyPr/>
          <a:lstStyle/>
          <a:p>
            <a:r>
              <a:rPr lang="en-CA" dirty="0" smtClean="0"/>
              <a:t>Changes to User Entitlements</a:t>
            </a:r>
            <a:endParaRPr lang="en-US" dirty="0" smtClean="0"/>
          </a:p>
        </p:txBody>
      </p:sp>
      <p:sp>
        <p:nvSpPr>
          <p:cNvPr id="17416" name="Oval 5"/>
          <p:cNvSpPr>
            <a:spLocks noChangeArrowheads="1"/>
          </p:cNvSpPr>
          <p:nvPr/>
        </p:nvSpPr>
        <p:spPr bwMode="auto">
          <a:xfrm>
            <a:off x="1962011" y="1122473"/>
            <a:ext cx="4173745" cy="917919"/>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53606" name="Line 6"/>
          <p:cNvSpPr>
            <a:spLocks noChangeShapeType="1"/>
          </p:cNvSpPr>
          <p:nvPr/>
        </p:nvSpPr>
        <p:spPr bwMode="auto">
          <a:xfrm>
            <a:off x="4452247" y="2046675"/>
            <a:ext cx="490813" cy="1239421"/>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CA"/>
          </a:p>
        </p:txBody>
      </p:sp>
      <p:sp>
        <p:nvSpPr>
          <p:cNvPr id="17418" name="AutoShape 7"/>
          <p:cNvSpPr>
            <a:spLocks noChangeArrowheads="1"/>
          </p:cNvSpPr>
          <p:nvPr/>
        </p:nvSpPr>
        <p:spPr bwMode="auto">
          <a:xfrm>
            <a:off x="6657975" y="1392943"/>
            <a:ext cx="2303462" cy="852418"/>
          </a:xfrm>
          <a:prstGeom prst="wedgeRectCallout">
            <a:avLst>
              <a:gd name="adj1" fmla="val -70329"/>
              <a:gd name="adj2" fmla="val -23444"/>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from the drop-down list, the </a:t>
            </a:r>
            <a:r>
              <a:rPr lang="en-CA" b="0" dirty="0" smtClean="0">
                <a:latin typeface="Arial" pitchFamily="34" charset="0"/>
                <a:cs typeface="Arial" pitchFamily="34" charset="0"/>
              </a:rPr>
              <a:t>page refreshes displaying additional report filter options.</a:t>
            </a:r>
            <a:endParaRPr lang="en-US" b="0" dirty="0">
              <a:latin typeface="Arial" pitchFamily="34" charset="0"/>
              <a:cs typeface="Arial" pitchFamily="34" charset="0"/>
            </a:endParaRPr>
          </a:p>
        </p:txBody>
      </p:sp>
      <p:sp>
        <p:nvSpPr>
          <p:cNvPr id="11" name="Rectangle 11"/>
          <p:cNvSpPr>
            <a:spLocks noChangeArrowheads="1"/>
          </p:cNvSpPr>
          <p:nvPr/>
        </p:nvSpPr>
        <p:spPr bwMode="auto">
          <a:xfrm>
            <a:off x="2585001" y="3362229"/>
            <a:ext cx="6028911" cy="2561051"/>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53606"/>
                                        </p:tgtEl>
                                        <p:attrNameLst>
                                          <p:attrName>style.visibility</p:attrName>
                                        </p:attrNameLst>
                                      </p:cBhvr>
                                      <p:to>
                                        <p:strVal val="visible"/>
                                      </p:to>
                                    </p:set>
                                    <p:anim calcmode="lin" valueType="num">
                                      <p:cBhvr>
                                        <p:cTn id="7" dur="1000" fill="hold"/>
                                        <p:tgtEl>
                                          <p:spTgt spid="153606"/>
                                        </p:tgtEl>
                                        <p:attrNameLst>
                                          <p:attrName>ppt_w</p:attrName>
                                        </p:attrNameLst>
                                      </p:cBhvr>
                                      <p:tavLst>
                                        <p:tav tm="0">
                                          <p:val>
                                            <p:fltVal val="0"/>
                                          </p:val>
                                        </p:tav>
                                        <p:tav tm="100000">
                                          <p:val>
                                            <p:strVal val="#ppt_w"/>
                                          </p:val>
                                        </p:tav>
                                      </p:tavLst>
                                    </p:anim>
                                    <p:anim calcmode="lin" valueType="num">
                                      <p:cBhvr>
                                        <p:cTn id="8" dur="1000" fill="hold"/>
                                        <p:tgtEl>
                                          <p:spTgt spid="153606"/>
                                        </p:tgtEl>
                                        <p:attrNameLst>
                                          <p:attrName>ppt_h</p:attrName>
                                        </p:attrNameLst>
                                      </p:cBhvr>
                                      <p:tavLst>
                                        <p:tav tm="0">
                                          <p:val>
                                            <p:fltVal val="0"/>
                                          </p:val>
                                        </p:tav>
                                        <p:tav tm="100000">
                                          <p:val>
                                            <p:strVal val="#ppt_h"/>
                                          </p:val>
                                        </p:tav>
                                      </p:tavLst>
                                    </p:anim>
                                    <p:anim calcmode="lin" valueType="num">
                                      <p:cBhvr>
                                        <p:cTn id="9" dur="1000" fill="hold"/>
                                        <p:tgtEl>
                                          <p:spTgt spid="153606"/>
                                        </p:tgtEl>
                                        <p:attrNameLst>
                                          <p:attrName>style.rotation</p:attrName>
                                        </p:attrNameLst>
                                      </p:cBhvr>
                                      <p:tavLst>
                                        <p:tav tm="0">
                                          <p:val>
                                            <p:fltVal val="90"/>
                                          </p:val>
                                        </p:tav>
                                        <p:tav tm="100000">
                                          <p:val>
                                            <p:fltVal val="0"/>
                                          </p:val>
                                        </p:tav>
                                      </p:tavLst>
                                    </p:anim>
                                    <p:animEffect transition="in" filter="fade">
                                      <p:cBhvr>
                                        <p:cTn id="10" dur="10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 y="1114496"/>
            <a:ext cx="7756208" cy="50766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8" name="Rectangle 2"/>
          <p:cNvSpPr>
            <a:spLocks noGrp="1" noChangeArrowheads="1"/>
          </p:cNvSpPr>
          <p:nvPr>
            <p:ph type="title"/>
          </p:nvPr>
        </p:nvSpPr>
        <p:spPr/>
        <p:txBody>
          <a:bodyPr/>
          <a:lstStyle/>
          <a:p>
            <a:r>
              <a:rPr lang="en-CA" smtClean="0"/>
              <a:t>Changes to User Entitlements</a:t>
            </a:r>
            <a:endParaRPr lang="en-US" smtClean="0"/>
          </a:p>
        </p:txBody>
      </p:sp>
      <p:sp>
        <p:nvSpPr>
          <p:cNvPr id="155652" name="Rectangle 4"/>
          <p:cNvSpPr>
            <a:spLocks noChangeArrowheads="1"/>
          </p:cNvSpPr>
          <p:nvPr/>
        </p:nvSpPr>
        <p:spPr bwMode="auto">
          <a:xfrm>
            <a:off x="619759" y="2060574"/>
            <a:ext cx="2875915" cy="814389"/>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55653" name="Rectangle 5"/>
          <p:cNvSpPr>
            <a:spLocks noChangeArrowheads="1"/>
          </p:cNvSpPr>
          <p:nvPr/>
        </p:nvSpPr>
        <p:spPr bwMode="auto">
          <a:xfrm>
            <a:off x="619758" y="3047999"/>
            <a:ext cx="3119121" cy="69056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55654" name="Rectangle 6"/>
          <p:cNvSpPr>
            <a:spLocks noChangeArrowheads="1"/>
          </p:cNvSpPr>
          <p:nvPr/>
        </p:nvSpPr>
        <p:spPr bwMode="auto">
          <a:xfrm>
            <a:off x="619758" y="3851275"/>
            <a:ext cx="4003042" cy="134048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55655" name="Rectangle 7"/>
          <p:cNvSpPr>
            <a:spLocks noChangeArrowheads="1"/>
          </p:cNvSpPr>
          <p:nvPr/>
        </p:nvSpPr>
        <p:spPr bwMode="auto">
          <a:xfrm>
            <a:off x="619758" y="5262880"/>
            <a:ext cx="4866642" cy="89820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55656" name="AutoShape 8"/>
          <p:cNvSpPr>
            <a:spLocks noChangeArrowheads="1"/>
          </p:cNvSpPr>
          <p:nvPr/>
        </p:nvSpPr>
        <p:spPr bwMode="auto">
          <a:xfrm>
            <a:off x="6108700" y="1872933"/>
            <a:ext cx="1782763" cy="720725"/>
          </a:xfrm>
          <a:prstGeom prst="wedgeRectCallout">
            <a:avLst>
              <a:gd name="adj1" fmla="val -189822"/>
              <a:gd name="adj2" fmla="val 23039"/>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Use the drop-down list to select the format of the report</a:t>
            </a:r>
            <a:endParaRPr lang="en-US" b="0" dirty="0">
              <a:latin typeface="Arial" pitchFamily="34" charset="0"/>
              <a:cs typeface="Arial" pitchFamily="34" charset="0"/>
            </a:endParaRPr>
          </a:p>
        </p:txBody>
      </p:sp>
      <p:sp>
        <p:nvSpPr>
          <p:cNvPr id="155657" name="AutoShape 9"/>
          <p:cNvSpPr>
            <a:spLocks noChangeArrowheads="1"/>
          </p:cNvSpPr>
          <p:nvPr/>
        </p:nvSpPr>
        <p:spPr bwMode="auto">
          <a:xfrm>
            <a:off x="6108700" y="2817812"/>
            <a:ext cx="1782763" cy="920749"/>
          </a:xfrm>
          <a:prstGeom prst="wedgeRectCallout">
            <a:avLst>
              <a:gd name="adj1" fmla="val -158639"/>
              <a:gd name="adj2" fmla="val 19500"/>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The report information can either be grouped by Account or by User</a:t>
            </a:r>
            <a:endParaRPr lang="en-US" b="0" dirty="0">
              <a:latin typeface="Arial" pitchFamily="34" charset="0"/>
              <a:cs typeface="Arial" pitchFamily="34" charset="0"/>
            </a:endParaRPr>
          </a:p>
        </p:txBody>
      </p:sp>
      <p:sp>
        <p:nvSpPr>
          <p:cNvPr id="155658" name="AutoShape 10"/>
          <p:cNvSpPr>
            <a:spLocks noChangeArrowheads="1"/>
          </p:cNvSpPr>
          <p:nvPr/>
        </p:nvSpPr>
        <p:spPr bwMode="auto">
          <a:xfrm>
            <a:off x="4903788" y="3959225"/>
            <a:ext cx="3214687" cy="1069975"/>
          </a:xfrm>
          <a:prstGeom prst="wedgeRectCallout">
            <a:avLst>
              <a:gd name="adj1" fmla="val -57606"/>
              <a:gd name="adj2" fmla="val -2115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The report can also be filtered by account group and/or account location.  Use the drop-down list to select which account group (if any), and the account countries to include in the report.</a:t>
            </a:r>
            <a:endParaRPr lang="en-US" b="0" dirty="0">
              <a:latin typeface="Arial" pitchFamily="34" charset="0"/>
              <a:cs typeface="Arial" pitchFamily="34" charset="0"/>
            </a:endParaRPr>
          </a:p>
        </p:txBody>
      </p:sp>
      <p:sp>
        <p:nvSpPr>
          <p:cNvPr id="155659" name="AutoShape 11"/>
          <p:cNvSpPr>
            <a:spLocks noChangeArrowheads="1"/>
          </p:cNvSpPr>
          <p:nvPr/>
        </p:nvSpPr>
        <p:spPr bwMode="auto">
          <a:xfrm>
            <a:off x="6108700" y="5253355"/>
            <a:ext cx="1533525" cy="692150"/>
          </a:xfrm>
          <a:prstGeom prst="wedgeRectCallout">
            <a:avLst>
              <a:gd name="adj1" fmla="val -84305"/>
              <a:gd name="adj2" fmla="val -11834"/>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Specify the date range to include in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fade">
                                      <p:cBhvr>
                                        <p:cTn id="7" dur="500"/>
                                        <p:tgtEl>
                                          <p:spTgt spid="155652"/>
                                        </p:tgtEl>
                                      </p:cBhvr>
                                    </p:animEffect>
                                    <p:anim calcmode="lin" valueType="num">
                                      <p:cBhvr>
                                        <p:cTn id="8" dur="500" fill="hold"/>
                                        <p:tgtEl>
                                          <p:spTgt spid="155652"/>
                                        </p:tgtEl>
                                        <p:attrNameLst>
                                          <p:attrName>ppt_x</p:attrName>
                                        </p:attrNameLst>
                                      </p:cBhvr>
                                      <p:tavLst>
                                        <p:tav tm="0">
                                          <p:val>
                                            <p:strVal val="#ppt_x"/>
                                          </p:val>
                                        </p:tav>
                                        <p:tav tm="100000">
                                          <p:val>
                                            <p:strVal val="#ppt_x"/>
                                          </p:val>
                                        </p:tav>
                                      </p:tavLst>
                                    </p:anim>
                                    <p:anim calcmode="lin" valueType="num">
                                      <p:cBhvr>
                                        <p:cTn id="9" dur="500" fill="hold"/>
                                        <p:tgtEl>
                                          <p:spTgt spid="1556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5656"/>
                                        </p:tgtEl>
                                        <p:attrNameLst>
                                          <p:attrName>style.visibility</p:attrName>
                                        </p:attrNameLst>
                                      </p:cBhvr>
                                      <p:to>
                                        <p:strVal val="visible"/>
                                      </p:to>
                                    </p:set>
                                    <p:animEffect transition="in" filter="fade">
                                      <p:cBhvr>
                                        <p:cTn id="12" dur="500"/>
                                        <p:tgtEl>
                                          <p:spTgt spid="155656"/>
                                        </p:tgtEl>
                                      </p:cBhvr>
                                    </p:animEffect>
                                    <p:anim calcmode="lin" valueType="num">
                                      <p:cBhvr>
                                        <p:cTn id="13" dur="500" fill="hold"/>
                                        <p:tgtEl>
                                          <p:spTgt spid="155656"/>
                                        </p:tgtEl>
                                        <p:attrNameLst>
                                          <p:attrName>ppt_x</p:attrName>
                                        </p:attrNameLst>
                                      </p:cBhvr>
                                      <p:tavLst>
                                        <p:tav tm="0">
                                          <p:val>
                                            <p:strVal val="#ppt_x"/>
                                          </p:val>
                                        </p:tav>
                                        <p:tav tm="100000">
                                          <p:val>
                                            <p:strVal val="#ppt_x"/>
                                          </p:val>
                                        </p:tav>
                                      </p:tavLst>
                                    </p:anim>
                                    <p:anim calcmode="lin" valueType="num">
                                      <p:cBhvr>
                                        <p:cTn id="14" dur="500" fill="hold"/>
                                        <p:tgtEl>
                                          <p:spTgt spid="155656"/>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565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5656"/>
                                        </p:tgtEl>
                                        <p:attrNameLst>
                                          <p:attrName>style.visibility</p:attrName>
                                        </p:attrNameLst>
                                      </p:cBhvr>
                                      <p:to>
                                        <p:strVal val="hidden"/>
                                      </p:to>
                                    </p:set>
                                  </p:childTnLst>
                                </p:cTn>
                              </p:par>
                              <p:par>
                                <p:cTn id="21" presetID="42" presetClass="entr" presetSubtype="0" fill="hold" grpId="0" nodeType="withEffect">
                                  <p:stCondLst>
                                    <p:cond delay="0"/>
                                  </p:stCondLst>
                                  <p:childTnLst>
                                    <p:set>
                                      <p:cBhvr>
                                        <p:cTn id="22" dur="1" fill="hold">
                                          <p:stCondLst>
                                            <p:cond delay="0"/>
                                          </p:stCondLst>
                                        </p:cTn>
                                        <p:tgtEl>
                                          <p:spTgt spid="155657"/>
                                        </p:tgtEl>
                                        <p:attrNameLst>
                                          <p:attrName>style.visibility</p:attrName>
                                        </p:attrNameLst>
                                      </p:cBhvr>
                                      <p:to>
                                        <p:strVal val="visible"/>
                                      </p:to>
                                    </p:set>
                                    <p:animEffect transition="in" filter="fade">
                                      <p:cBhvr>
                                        <p:cTn id="23" dur="500"/>
                                        <p:tgtEl>
                                          <p:spTgt spid="155657"/>
                                        </p:tgtEl>
                                      </p:cBhvr>
                                    </p:animEffect>
                                    <p:anim calcmode="lin" valueType="num">
                                      <p:cBhvr>
                                        <p:cTn id="24" dur="500" fill="hold"/>
                                        <p:tgtEl>
                                          <p:spTgt spid="155657"/>
                                        </p:tgtEl>
                                        <p:attrNameLst>
                                          <p:attrName>ppt_x</p:attrName>
                                        </p:attrNameLst>
                                      </p:cBhvr>
                                      <p:tavLst>
                                        <p:tav tm="0">
                                          <p:val>
                                            <p:strVal val="#ppt_x"/>
                                          </p:val>
                                        </p:tav>
                                        <p:tav tm="100000">
                                          <p:val>
                                            <p:strVal val="#ppt_x"/>
                                          </p:val>
                                        </p:tav>
                                      </p:tavLst>
                                    </p:anim>
                                    <p:anim calcmode="lin" valueType="num">
                                      <p:cBhvr>
                                        <p:cTn id="25" dur="500" fill="hold"/>
                                        <p:tgtEl>
                                          <p:spTgt spid="15565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55653"/>
                                        </p:tgtEl>
                                        <p:attrNameLst>
                                          <p:attrName>style.visibility</p:attrName>
                                        </p:attrNameLst>
                                      </p:cBhvr>
                                      <p:to>
                                        <p:strVal val="visible"/>
                                      </p:to>
                                    </p:set>
                                    <p:animEffect transition="in" filter="fade">
                                      <p:cBhvr>
                                        <p:cTn id="28" dur="500"/>
                                        <p:tgtEl>
                                          <p:spTgt spid="155653"/>
                                        </p:tgtEl>
                                      </p:cBhvr>
                                    </p:animEffect>
                                    <p:anim calcmode="lin" valueType="num">
                                      <p:cBhvr>
                                        <p:cTn id="29" dur="500" fill="hold"/>
                                        <p:tgtEl>
                                          <p:spTgt spid="155653"/>
                                        </p:tgtEl>
                                        <p:attrNameLst>
                                          <p:attrName>ppt_x</p:attrName>
                                        </p:attrNameLst>
                                      </p:cBhvr>
                                      <p:tavLst>
                                        <p:tav tm="0">
                                          <p:val>
                                            <p:strVal val="#ppt_x"/>
                                          </p:val>
                                        </p:tav>
                                        <p:tav tm="100000">
                                          <p:val>
                                            <p:strVal val="#ppt_x"/>
                                          </p:val>
                                        </p:tav>
                                      </p:tavLst>
                                    </p:anim>
                                    <p:anim calcmode="lin" valueType="num">
                                      <p:cBhvr>
                                        <p:cTn id="30" dur="500" fill="hold"/>
                                        <p:tgtEl>
                                          <p:spTgt spid="155653"/>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565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5657"/>
                                        </p:tgtEl>
                                        <p:attrNameLst>
                                          <p:attrName>style.visibility</p:attrName>
                                        </p:attrNameLst>
                                      </p:cBhvr>
                                      <p:to>
                                        <p:strVal val="hidden"/>
                                      </p:to>
                                    </p:set>
                                  </p:childTnLst>
                                </p:cTn>
                              </p:par>
                              <p:par>
                                <p:cTn id="37" presetID="47" presetClass="entr" presetSubtype="0" fill="hold" grpId="0" nodeType="withEffect">
                                  <p:stCondLst>
                                    <p:cond delay="0"/>
                                  </p:stCondLst>
                                  <p:childTnLst>
                                    <p:set>
                                      <p:cBhvr>
                                        <p:cTn id="38" dur="1" fill="hold">
                                          <p:stCondLst>
                                            <p:cond delay="0"/>
                                          </p:stCondLst>
                                        </p:cTn>
                                        <p:tgtEl>
                                          <p:spTgt spid="155654"/>
                                        </p:tgtEl>
                                        <p:attrNameLst>
                                          <p:attrName>style.visibility</p:attrName>
                                        </p:attrNameLst>
                                      </p:cBhvr>
                                      <p:to>
                                        <p:strVal val="visible"/>
                                      </p:to>
                                    </p:set>
                                    <p:animEffect transition="in" filter="fade">
                                      <p:cBhvr>
                                        <p:cTn id="39" dur="500"/>
                                        <p:tgtEl>
                                          <p:spTgt spid="155654"/>
                                        </p:tgtEl>
                                      </p:cBhvr>
                                    </p:animEffect>
                                    <p:anim calcmode="lin" valueType="num">
                                      <p:cBhvr>
                                        <p:cTn id="40" dur="500" fill="hold"/>
                                        <p:tgtEl>
                                          <p:spTgt spid="155654"/>
                                        </p:tgtEl>
                                        <p:attrNameLst>
                                          <p:attrName>ppt_x</p:attrName>
                                        </p:attrNameLst>
                                      </p:cBhvr>
                                      <p:tavLst>
                                        <p:tav tm="0">
                                          <p:val>
                                            <p:strVal val="#ppt_x"/>
                                          </p:val>
                                        </p:tav>
                                        <p:tav tm="100000">
                                          <p:val>
                                            <p:strVal val="#ppt_x"/>
                                          </p:val>
                                        </p:tav>
                                      </p:tavLst>
                                    </p:anim>
                                    <p:anim calcmode="lin" valueType="num">
                                      <p:cBhvr>
                                        <p:cTn id="41" dur="500" fill="hold"/>
                                        <p:tgtEl>
                                          <p:spTgt spid="155654"/>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55658"/>
                                        </p:tgtEl>
                                        <p:attrNameLst>
                                          <p:attrName>style.visibility</p:attrName>
                                        </p:attrNameLst>
                                      </p:cBhvr>
                                      <p:to>
                                        <p:strVal val="visible"/>
                                      </p:to>
                                    </p:set>
                                    <p:animEffect transition="in" filter="fade">
                                      <p:cBhvr>
                                        <p:cTn id="44" dur="500"/>
                                        <p:tgtEl>
                                          <p:spTgt spid="155658"/>
                                        </p:tgtEl>
                                      </p:cBhvr>
                                    </p:animEffect>
                                    <p:anim calcmode="lin" valueType="num">
                                      <p:cBhvr>
                                        <p:cTn id="45" dur="500" fill="hold"/>
                                        <p:tgtEl>
                                          <p:spTgt spid="155658"/>
                                        </p:tgtEl>
                                        <p:attrNameLst>
                                          <p:attrName>ppt_x</p:attrName>
                                        </p:attrNameLst>
                                      </p:cBhvr>
                                      <p:tavLst>
                                        <p:tav tm="0">
                                          <p:val>
                                            <p:strVal val="#ppt_x"/>
                                          </p:val>
                                        </p:tav>
                                        <p:tav tm="100000">
                                          <p:val>
                                            <p:strVal val="#ppt_x"/>
                                          </p:val>
                                        </p:tav>
                                      </p:tavLst>
                                    </p:anim>
                                    <p:anim calcmode="lin" valueType="num">
                                      <p:cBhvr>
                                        <p:cTn id="46" dur="500" fill="hold"/>
                                        <p:tgtEl>
                                          <p:spTgt spid="155658"/>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55658"/>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5654"/>
                                        </p:tgtEl>
                                        <p:attrNameLst>
                                          <p:attrName>style.visibility</p:attrName>
                                        </p:attrNameLst>
                                      </p:cBhvr>
                                      <p:to>
                                        <p:strVal val="hidden"/>
                                      </p:to>
                                    </p:set>
                                  </p:childTnLst>
                                </p:cTn>
                              </p:par>
                              <p:par>
                                <p:cTn id="53" presetID="47" presetClass="entr" presetSubtype="0" fill="hold" grpId="0" nodeType="withEffect">
                                  <p:stCondLst>
                                    <p:cond delay="0"/>
                                  </p:stCondLst>
                                  <p:childTnLst>
                                    <p:set>
                                      <p:cBhvr>
                                        <p:cTn id="54" dur="1" fill="hold">
                                          <p:stCondLst>
                                            <p:cond delay="0"/>
                                          </p:stCondLst>
                                        </p:cTn>
                                        <p:tgtEl>
                                          <p:spTgt spid="155655"/>
                                        </p:tgtEl>
                                        <p:attrNameLst>
                                          <p:attrName>style.visibility</p:attrName>
                                        </p:attrNameLst>
                                      </p:cBhvr>
                                      <p:to>
                                        <p:strVal val="visible"/>
                                      </p:to>
                                    </p:set>
                                    <p:animEffect transition="in" filter="fade">
                                      <p:cBhvr>
                                        <p:cTn id="55" dur="500"/>
                                        <p:tgtEl>
                                          <p:spTgt spid="155655"/>
                                        </p:tgtEl>
                                      </p:cBhvr>
                                    </p:animEffect>
                                    <p:anim calcmode="lin" valueType="num">
                                      <p:cBhvr>
                                        <p:cTn id="56" dur="500" fill="hold"/>
                                        <p:tgtEl>
                                          <p:spTgt spid="155655"/>
                                        </p:tgtEl>
                                        <p:attrNameLst>
                                          <p:attrName>ppt_x</p:attrName>
                                        </p:attrNameLst>
                                      </p:cBhvr>
                                      <p:tavLst>
                                        <p:tav tm="0">
                                          <p:val>
                                            <p:strVal val="#ppt_x"/>
                                          </p:val>
                                        </p:tav>
                                        <p:tav tm="100000">
                                          <p:val>
                                            <p:strVal val="#ppt_x"/>
                                          </p:val>
                                        </p:tav>
                                      </p:tavLst>
                                    </p:anim>
                                    <p:anim calcmode="lin" valueType="num">
                                      <p:cBhvr>
                                        <p:cTn id="57" dur="500" fill="hold"/>
                                        <p:tgtEl>
                                          <p:spTgt spid="1556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155659"/>
                                        </p:tgtEl>
                                        <p:attrNameLst>
                                          <p:attrName>style.visibility</p:attrName>
                                        </p:attrNameLst>
                                      </p:cBhvr>
                                      <p:to>
                                        <p:strVal val="visible"/>
                                      </p:to>
                                    </p:set>
                                    <p:animEffect transition="in" filter="fade">
                                      <p:cBhvr>
                                        <p:cTn id="60" dur="1000"/>
                                        <p:tgtEl>
                                          <p:spTgt spid="155659"/>
                                        </p:tgtEl>
                                      </p:cBhvr>
                                    </p:animEffect>
                                    <p:anim calcmode="lin" valueType="num">
                                      <p:cBhvr>
                                        <p:cTn id="61" dur="1000" fill="hold"/>
                                        <p:tgtEl>
                                          <p:spTgt spid="155659"/>
                                        </p:tgtEl>
                                        <p:attrNameLst>
                                          <p:attrName>ppt_x</p:attrName>
                                        </p:attrNameLst>
                                      </p:cBhvr>
                                      <p:tavLst>
                                        <p:tav tm="0">
                                          <p:val>
                                            <p:strVal val="#ppt_x"/>
                                          </p:val>
                                        </p:tav>
                                        <p:tav tm="100000">
                                          <p:val>
                                            <p:strVal val="#ppt_x"/>
                                          </p:val>
                                        </p:tav>
                                      </p:tavLst>
                                    </p:anim>
                                    <p:anim calcmode="lin" valueType="num">
                                      <p:cBhvr>
                                        <p:cTn id="62" dur="1000" fill="hold"/>
                                        <p:tgtEl>
                                          <p:spTgt spid="1556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animBg="1"/>
      <p:bldP spid="155652" grpId="1" animBg="1"/>
      <p:bldP spid="155653" grpId="0" animBg="1"/>
      <p:bldP spid="155653" grpId="1" animBg="1"/>
      <p:bldP spid="155654" grpId="0" animBg="1"/>
      <p:bldP spid="155654" grpId="1" animBg="1"/>
      <p:bldP spid="155655" grpId="0" animBg="1"/>
      <p:bldP spid="155656" grpId="0" animBg="1"/>
      <p:bldP spid="155656" grpId="1" animBg="1"/>
      <p:bldP spid="155657" grpId="0" animBg="1"/>
      <p:bldP spid="155657" grpId="1" animBg="1"/>
      <p:bldP spid="155658" grpId="0" animBg="1"/>
      <p:bldP spid="155658" grpId="1" animBg="1"/>
      <p:bldP spid="1556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13"/>
          <p:cNvSpPr>
            <a:spLocks noGrp="1" noChangeArrowheads="1"/>
          </p:cNvSpPr>
          <p:nvPr>
            <p:ph type="title"/>
          </p:nvPr>
        </p:nvSpPr>
        <p:spPr>
          <a:xfrm>
            <a:off x="630238" y="2606675"/>
            <a:ext cx="7772400" cy="1470025"/>
          </a:xfrm>
        </p:spPr>
        <p:txBody>
          <a:bodyPr/>
          <a:lstStyle/>
          <a:p>
            <a:pPr algn="ctr"/>
            <a:r>
              <a:rPr lang="en-CA" sz="2800" b="1" smtClean="0"/>
              <a:t>Customer Summary</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r>
              <a:rPr lang="en-CA" smtClean="0"/>
              <a:t>Customer Summary</a:t>
            </a:r>
            <a:endParaRPr lang="en-US" smtClean="0"/>
          </a:p>
        </p:txBody>
      </p:sp>
      <p:sp>
        <p:nvSpPr>
          <p:cNvPr id="21510" name="Rectangle 3"/>
          <p:cNvSpPr>
            <a:spLocks noGrp="1" noChangeArrowheads="1"/>
          </p:cNvSpPr>
          <p:nvPr>
            <p:ph idx="1"/>
          </p:nvPr>
        </p:nvSpPr>
        <p:spPr/>
        <p:txBody>
          <a:bodyPr/>
          <a:lstStyle/>
          <a:p>
            <a:r>
              <a:rPr lang="en-CA" smtClean="0"/>
              <a:t>The </a:t>
            </a:r>
            <a:r>
              <a:rPr lang="en-GB" smtClean="0"/>
              <a:t>“Customer Summary” provides an overall summary of a Customer’s users, subscribed services, accounts and Security devices</a:t>
            </a:r>
            <a:r>
              <a:rPr lang="en-US" smtClean="0"/>
              <a:t> / Smartcards</a:t>
            </a:r>
          </a:p>
          <a:p>
            <a:r>
              <a:rPr lang="en-CA" smtClean="0"/>
              <a:t>The report will provide the following information:</a:t>
            </a:r>
          </a:p>
          <a:p>
            <a:pPr lvl="1"/>
            <a:r>
              <a:rPr lang="en-CA" smtClean="0"/>
              <a:t>Total number of all users</a:t>
            </a:r>
          </a:p>
          <a:p>
            <a:pPr lvl="1"/>
            <a:r>
              <a:rPr lang="en-CA" smtClean="0"/>
              <a:t>Number of SA (System Administrators)</a:t>
            </a:r>
          </a:p>
          <a:p>
            <a:pPr lvl="1"/>
            <a:r>
              <a:rPr lang="en-CA" smtClean="0"/>
              <a:t>Number of end users</a:t>
            </a:r>
          </a:p>
          <a:p>
            <a:pPr lvl="1"/>
            <a:r>
              <a:rPr lang="en-CA" smtClean="0"/>
              <a:t>Number of accounts</a:t>
            </a:r>
          </a:p>
          <a:p>
            <a:pPr lvl="1"/>
            <a:r>
              <a:rPr lang="en-CA" smtClean="0"/>
              <a:t>Number of smartcards issued</a:t>
            </a:r>
          </a:p>
          <a:p>
            <a:pPr lvl="1"/>
            <a:r>
              <a:rPr lang="en-CA" smtClean="0"/>
              <a:t>Number of security devices allotted</a:t>
            </a:r>
          </a:p>
          <a:p>
            <a:pPr lvl="1"/>
            <a:r>
              <a:rPr lang="en-CA" smtClean="0"/>
              <a:t>Services Subscribed</a:t>
            </a:r>
            <a:endParaRPr lang="en-US"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80" y="1952210"/>
            <a:ext cx="7795578" cy="20645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Rectangle 2"/>
          <p:cNvSpPr>
            <a:spLocks noGrp="1" noChangeArrowheads="1"/>
          </p:cNvSpPr>
          <p:nvPr>
            <p:ph type="title"/>
          </p:nvPr>
        </p:nvSpPr>
        <p:spPr/>
        <p:txBody>
          <a:bodyPr/>
          <a:lstStyle/>
          <a:p>
            <a:r>
              <a:rPr lang="en-CA" smtClean="0"/>
              <a:t>Customer Summary</a:t>
            </a:r>
            <a:endParaRPr lang="en-US" smtClean="0"/>
          </a:p>
        </p:txBody>
      </p:sp>
      <p:sp>
        <p:nvSpPr>
          <p:cNvPr id="22535" name="Rectangle 5"/>
          <p:cNvSpPr>
            <a:spLocks noChangeArrowheads="1"/>
          </p:cNvSpPr>
          <p:nvPr/>
        </p:nvSpPr>
        <p:spPr bwMode="auto">
          <a:xfrm>
            <a:off x="3413760" y="2934045"/>
            <a:ext cx="894080" cy="108274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22536" name="AutoShape 6"/>
          <p:cNvSpPr>
            <a:spLocks noChangeArrowheads="1"/>
          </p:cNvSpPr>
          <p:nvPr/>
        </p:nvSpPr>
        <p:spPr bwMode="auto">
          <a:xfrm>
            <a:off x="4843807" y="3157054"/>
            <a:ext cx="2776538" cy="533400"/>
          </a:xfrm>
          <a:prstGeom prst="wedgeRectCallout">
            <a:avLst>
              <a:gd name="adj1" fmla="val -67204"/>
              <a:gd name="adj2" fmla="val -1773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22537" name="Oval 7"/>
          <p:cNvSpPr>
            <a:spLocks noChangeArrowheads="1"/>
          </p:cNvSpPr>
          <p:nvPr/>
        </p:nvSpPr>
        <p:spPr bwMode="auto">
          <a:xfrm>
            <a:off x="538480" y="3204644"/>
            <a:ext cx="1028700" cy="6064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22538" name="AutoShape 8"/>
          <p:cNvSpPr>
            <a:spLocks noChangeArrowheads="1"/>
          </p:cNvSpPr>
          <p:nvPr/>
        </p:nvSpPr>
        <p:spPr bwMode="auto">
          <a:xfrm>
            <a:off x="538481" y="4296672"/>
            <a:ext cx="1737360" cy="679450"/>
          </a:xfrm>
          <a:prstGeom prst="wedgeRectCallout">
            <a:avLst>
              <a:gd name="adj1" fmla="val -20477"/>
              <a:gd name="adj2" fmla="val -109671"/>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CA" smtClean="0"/>
              <a:t>Customer Summary – Sample</a:t>
            </a:r>
            <a:endParaRPr lang="en-US" smtClean="0"/>
          </a:p>
        </p:txBody>
      </p:sp>
      <p:pic>
        <p:nvPicPr>
          <p:cNvPr id="2355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205" y="883920"/>
            <a:ext cx="7210037" cy="55349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smtClean="0"/>
              <a:t>What Is the Administration Reports Tool?</a:t>
            </a:r>
          </a:p>
        </p:txBody>
      </p:sp>
      <p:sp>
        <p:nvSpPr>
          <p:cNvPr id="5126" name="Rectangle 3"/>
          <p:cNvSpPr>
            <a:spLocks noGrp="1" noChangeArrowheads="1"/>
          </p:cNvSpPr>
          <p:nvPr>
            <p:ph idx="1"/>
          </p:nvPr>
        </p:nvSpPr>
        <p:spPr>
          <a:xfrm>
            <a:off x="518160" y="960438"/>
            <a:ext cx="7943215" cy="5105082"/>
          </a:xfrm>
        </p:spPr>
        <p:txBody>
          <a:bodyPr/>
          <a:lstStyle/>
          <a:p>
            <a:r>
              <a:rPr lang="en-CA" dirty="0" smtClean="0"/>
              <a:t>Customers have requested reports to provide administrative details.  The Administration Reports Tool provides System Administrators and End Users with the ability to generate on-demand reports on users,</a:t>
            </a:r>
            <a:r>
              <a:rPr lang="en-CA" b="1" i="1" dirty="0" smtClean="0">
                <a:solidFill>
                  <a:srgbClr val="FF0000"/>
                </a:solidFill>
              </a:rPr>
              <a:t> accounts</a:t>
            </a:r>
            <a:r>
              <a:rPr lang="en-CA" dirty="0" smtClean="0"/>
              <a:t> and </a:t>
            </a:r>
            <a:r>
              <a:rPr lang="en-CA" b="1" i="1" dirty="0" smtClean="0">
                <a:solidFill>
                  <a:srgbClr val="FF0000"/>
                </a:solidFill>
              </a:rPr>
              <a:t>entitlements</a:t>
            </a:r>
          </a:p>
          <a:p>
            <a:pPr lvl="1"/>
            <a:r>
              <a:rPr lang="en-CA" dirty="0" smtClean="0"/>
              <a:t>The Administration Reports Tool allows reports to be easily generated at any time of the day.</a:t>
            </a:r>
          </a:p>
          <a:p>
            <a:pPr lvl="1"/>
            <a:r>
              <a:rPr lang="en-CA" dirty="0" smtClean="0"/>
              <a:t>These reports assist customers in responding to SOX or audit requirements.</a:t>
            </a:r>
          </a:p>
          <a:p>
            <a:endParaRPr lang="en-CA" b="1" i="1" dirty="0" smtClean="0">
              <a:solidFill>
                <a:srgbClr val="FF0000"/>
              </a:solidFill>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13"/>
          <p:cNvSpPr>
            <a:spLocks noGrp="1" noChangeArrowheads="1"/>
          </p:cNvSpPr>
          <p:nvPr>
            <p:ph type="title"/>
          </p:nvPr>
        </p:nvSpPr>
        <p:spPr>
          <a:xfrm>
            <a:off x="630238" y="2606675"/>
            <a:ext cx="7772400" cy="1470025"/>
          </a:xfrm>
        </p:spPr>
        <p:txBody>
          <a:bodyPr/>
          <a:lstStyle/>
          <a:p>
            <a:pPr algn="ctr"/>
            <a:r>
              <a:rPr lang="en-CA" sz="2800" b="1" smtClean="0"/>
              <a:t>Full List of Account Entitlements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1962354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marL="342900" indent="-342900"/>
            <a:r>
              <a:rPr lang="en-GB" dirty="0" smtClean="0">
                <a:latin typeface="Univers 55" pitchFamily="34" charset="0"/>
              </a:rPr>
              <a:t>Full List of Account Level Entitlements</a:t>
            </a:r>
            <a:endParaRPr lang="en-CA" dirty="0" smtClean="0"/>
          </a:p>
        </p:txBody>
      </p:sp>
      <p:sp>
        <p:nvSpPr>
          <p:cNvPr id="3" name="Content Placeholder 2"/>
          <p:cNvSpPr>
            <a:spLocks noGrp="1"/>
          </p:cNvSpPr>
          <p:nvPr>
            <p:ph idx="1"/>
          </p:nvPr>
        </p:nvSpPr>
        <p:spPr/>
        <p:txBody>
          <a:bodyPr/>
          <a:lstStyle/>
          <a:p>
            <a:pPr indent="-285750">
              <a:spcAft>
                <a:spcPts val="1200"/>
              </a:spcAft>
              <a:defRPr/>
            </a:pPr>
            <a:r>
              <a:rPr lang="en-GB" dirty="0" smtClean="0"/>
              <a:t>This report lists all account level information like Account Transaction Controls, Account Signature Limit, and Account Service User Entitlements for a given customer. </a:t>
            </a:r>
          </a:p>
          <a:p>
            <a:pPr lvl="1" indent="-285750">
              <a:spcAft>
                <a:spcPts val="1200"/>
              </a:spcAft>
              <a:defRPr/>
            </a:pPr>
            <a:r>
              <a:rPr lang="en-GB" dirty="0" smtClean="0"/>
              <a:t>Only </a:t>
            </a:r>
            <a:r>
              <a:rPr lang="en-GB" b="1" i="1" dirty="0" smtClean="0">
                <a:solidFill>
                  <a:srgbClr val="FF0000"/>
                </a:solidFill>
              </a:rPr>
              <a:t>approved</a:t>
            </a:r>
            <a:r>
              <a:rPr lang="en-GB" dirty="0" smtClean="0">
                <a:solidFill>
                  <a:srgbClr val="FF0000"/>
                </a:solidFill>
              </a:rPr>
              <a:t> </a:t>
            </a:r>
            <a:r>
              <a:rPr lang="en-GB" b="1" i="1" dirty="0" smtClean="0">
                <a:solidFill>
                  <a:srgbClr val="FF0000"/>
                </a:solidFill>
              </a:rPr>
              <a:t>entitlements </a:t>
            </a:r>
            <a:r>
              <a:rPr lang="en-GB" dirty="0" smtClean="0"/>
              <a:t>will be shown in this report.</a:t>
            </a:r>
          </a:p>
          <a:p>
            <a:pPr>
              <a:defRPr/>
            </a:pPr>
            <a:endParaRPr lang="en-CA" dirty="0"/>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2683227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dirty="0" smtClean="0">
                <a:latin typeface="Univers 55" pitchFamily="34" charset="0"/>
              </a:rPr>
              <a:t>Full List of Account Entitlements</a:t>
            </a:r>
            <a:endParaRPr lang="en-CA" dirty="0" smtClean="0"/>
          </a:p>
        </p:txBody>
      </p:sp>
      <p:pic>
        <p:nvPicPr>
          <p:cNvPr id="307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95" y="1188719"/>
            <a:ext cx="8302230" cy="38246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ChangeArrowheads="1"/>
          </p:cNvSpPr>
          <p:nvPr/>
        </p:nvSpPr>
        <p:spPr bwMode="auto">
          <a:xfrm>
            <a:off x="640079" y="2147887"/>
            <a:ext cx="3728721" cy="95313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9" name="Rectangle 6"/>
          <p:cNvSpPr>
            <a:spLocks noChangeArrowheads="1"/>
          </p:cNvSpPr>
          <p:nvPr/>
        </p:nvSpPr>
        <p:spPr bwMode="auto">
          <a:xfrm>
            <a:off x="640079" y="3101021"/>
            <a:ext cx="5465445" cy="134874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0" name="AutoShape 8"/>
          <p:cNvSpPr>
            <a:spLocks noChangeArrowheads="1"/>
          </p:cNvSpPr>
          <p:nvPr/>
        </p:nvSpPr>
        <p:spPr bwMode="auto">
          <a:xfrm>
            <a:off x="6581775" y="2147887"/>
            <a:ext cx="1782763" cy="720725"/>
          </a:xfrm>
          <a:prstGeom prst="wedgeRectCallout">
            <a:avLst>
              <a:gd name="adj1" fmla="val -169305"/>
              <a:gd name="adj2" fmla="val 27268"/>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Use the drop-down list to select the format of the report</a:t>
            </a:r>
            <a:endParaRPr lang="en-US" b="0" dirty="0">
              <a:latin typeface="Arial" pitchFamily="34" charset="0"/>
              <a:cs typeface="Arial" pitchFamily="34" charset="0"/>
            </a:endParaRPr>
          </a:p>
        </p:txBody>
      </p:sp>
      <p:sp>
        <p:nvSpPr>
          <p:cNvPr id="11" name="AutoShape 10"/>
          <p:cNvSpPr>
            <a:spLocks noChangeArrowheads="1"/>
          </p:cNvSpPr>
          <p:nvPr/>
        </p:nvSpPr>
        <p:spPr bwMode="auto">
          <a:xfrm>
            <a:off x="4497388" y="4721225"/>
            <a:ext cx="3214687" cy="1069975"/>
          </a:xfrm>
          <a:prstGeom prst="wedgeRectCallout">
            <a:avLst>
              <a:gd name="adj1" fmla="val -19995"/>
              <a:gd name="adj2" fmla="val -71481"/>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The report can also be filtered by account group and/or account location.  Use the drop-down list to select which account group (if any), and the account countries to include in the report.</a:t>
            </a:r>
            <a:endParaRPr lang="en-US" b="0" dirty="0">
              <a:latin typeface="Arial" pitchFamily="34" charset="0"/>
              <a:cs typeface="Arial" pitchFamily="34" charset="0"/>
            </a:endParaRPr>
          </a:p>
        </p:txBody>
      </p:sp>
      <p:sp>
        <p:nvSpPr>
          <p:cNvPr id="30731" name="Oval 7"/>
          <p:cNvSpPr>
            <a:spLocks noChangeArrowheads="1"/>
          </p:cNvSpPr>
          <p:nvPr/>
        </p:nvSpPr>
        <p:spPr bwMode="auto">
          <a:xfrm>
            <a:off x="547289" y="4449763"/>
            <a:ext cx="833438" cy="406718"/>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30732" name="AutoShape 8"/>
          <p:cNvSpPr>
            <a:spLocks noChangeArrowheads="1"/>
          </p:cNvSpPr>
          <p:nvPr/>
        </p:nvSpPr>
        <p:spPr bwMode="auto">
          <a:xfrm>
            <a:off x="325438" y="5319713"/>
            <a:ext cx="1686242" cy="679450"/>
          </a:xfrm>
          <a:prstGeom prst="wedgeRectCallout">
            <a:avLst>
              <a:gd name="adj1" fmla="val -20770"/>
              <a:gd name="adj2" fmla="val -118643"/>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1917861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47"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dirty="0" smtClean="0">
                <a:latin typeface="Univers 55" pitchFamily="34" charset="0"/>
              </a:rPr>
              <a:t>Full List of Account Entitlements</a:t>
            </a:r>
            <a:endParaRPr lang="en-CA" dirty="0" smtClean="0"/>
          </a:p>
        </p:txBody>
      </p:sp>
      <p:pic>
        <p:nvPicPr>
          <p:cNvPr id="317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1" y="893763"/>
            <a:ext cx="6555740" cy="499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378940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13"/>
          <p:cNvSpPr>
            <a:spLocks noGrp="1" noChangeArrowheads="1"/>
          </p:cNvSpPr>
          <p:nvPr>
            <p:ph type="title"/>
          </p:nvPr>
        </p:nvSpPr>
        <p:spPr>
          <a:xfrm>
            <a:off x="630238" y="2606675"/>
            <a:ext cx="7772400" cy="1470025"/>
          </a:xfrm>
        </p:spPr>
        <p:txBody>
          <a:bodyPr/>
          <a:lstStyle/>
          <a:p>
            <a:pPr algn="ctr"/>
            <a:r>
              <a:rPr lang="en-CA" sz="2800" b="1" dirty="0" smtClean="0"/>
              <a:t>Full List of Account Signature Limits</a:t>
            </a:r>
            <a:endParaRPr lang="en-US" sz="2800" b="1"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r>
              <a:rPr lang="en-CA" smtClean="0"/>
              <a:t>Full List of Account Signature Limits</a:t>
            </a:r>
            <a:endParaRPr lang="en-US" smtClean="0"/>
          </a:p>
        </p:txBody>
      </p:sp>
      <p:sp>
        <p:nvSpPr>
          <p:cNvPr id="25606" name="Rectangle 3"/>
          <p:cNvSpPr>
            <a:spLocks noGrp="1" noChangeArrowheads="1"/>
          </p:cNvSpPr>
          <p:nvPr>
            <p:ph idx="1"/>
          </p:nvPr>
        </p:nvSpPr>
        <p:spPr/>
        <p:txBody>
          <a:bodyPr/>
          <a:lstStyle/>
          <a:p>
            <a:r>
              <a:rPr lang="en-CA" dirty="0" smtClean="0"/>
              <a:t>The “Full List of Account Signature Limits” report  details all account signature limits which have been defined on the customer’s HSBC</a:t>
            </a:r>
            <a:r>
              <a:rPr lang="en-CA" i="1" dirty="0" smtClean="0"/>
              <a:t>net</a:t>
            </a:r>
            <a:r>
              <a:rPr lang="en-CA" dirty="0" smtClean="0"/>
              <a:t> profile</a:t>
            </a:r>
          </a:p>
          <a:p>
            <a:r>
              <a:rPr lang="en-CA" dirty="0" smtClean="0"/>
              <a:t>The report contains the following data:</a:t>
            </a:r>
          </a:p>
          <a:p>
            <a:pPr lvl="1"/>
            <a:r>
              <a:rPr lang="en-CA" dirty="0" smtClean="0"/>
              <a:t>Institution Name &amp; Location</a:t>
            </a:r>
          </a:p>
          <a:p>
            <a:pPr lvl="1"/>
            <a:r>
              <a:rPr lang="en-CA" dirty="0" smtClean="0"/>
              <a:t>Account Number</a:t>
            </a:r>
          </a:p>
          <a:p>
            <a:pPr lvl="1">
              <a:spcAft>
                <a:spcPts val="1500"/>
              </a:spcAft>
            </a:pPr>
            <a:r>
              <a:rPr lang="en-CA" dirty="0" smtClean="0"/>
              <a:t>Account Title</a:t>
            </a:r>
          </a:p>
          <a:p>
            <a:r>
              <a:rPr lang="en-CA" dirty="0" smtClean="0"/>
              <a:t>For each account columns  containing the following information are included:</a:t>
            </a:r>
          </a:p>
          <a:p>
            <a:pPr lvl="1"/>
            <a:r>
              <a:rPr lang="en-CA" dirty="0" smtClean="0"/>
              <a:t>Transaction Type (</a:t>
            </a:r>
            <a:r>
              <a:rPr lang="en-CA" dirty="0" err="1" smtClean="0"/>
              <a:t>ie</a:t>
            </a:r>
            <a:r>
              <a:rPr lang="en-CA" dirty="0" smtClean="0"/>
              <a:t>: Common Limits, Priority Payment etc.)</a:t>
            </a:r>
          </a:p>
          <a:p>
            <a:pPr lvl="1"/>
            <a:r>
              <a:rPr lang="en-CA" dirty="0" smtClean="0"/>
              <a:t>Account Currency (as per the Signature Group)</a:t>
            </a:r>
          </a:p>
          <a:p>
            <a:pPr lvl="1"/>
            <a:r>
              <a:rPr lang="en-CA" dirty="0" smtClean="0"/>
              <a:t>Signature Amount Limit</a:t>
            </a:r>
          </a:p>
          <a:p>
            <a:pPr lvl="1"/>
            <a:r>
              <a:rPr lang="en-CA" dirty="0" smtClean="0"/>
              <a:t>Last Modified Date</a:t>
            </a:r>
          </a:p>
          <a:p>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40080" y="2012238"/>
            <a:ext cx="8329019" cy="26543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0" name="Rectangle 2"/>
          <p:cNvSpPr>
            <a:spLocks noGrp="1" noChangeArrowheads="1"/>
          </p:cNvSpPr>
          <p:nvPr>
            <p:ph type="title"/>
          </p:nvPr>
        </p:nvSpPr>
        <p:spPr/>
        <p:txBody>
          <a:bodyPr/>
          <a:lstStyle/>
          <a:p>
            <a:r>
              <a:rPr lang="en-CA" smtClean="0"/>
              <a:t>Full List of Account Signature Limits</a:t>
            </a:r>
            <a:endParaRPr lang="en-US" smtClean="0"/>
          </a:p>
        </p:txBody>
      </p:sp>
      <p:sp>
        <p:nvSpPr>
          <p:cNvPr id="26631" name="Rectangle 5"/>
          <p:cNvSpPr>
            <a:spLocks noChangeArrowheads="1"/>
          </p:cNvSpPr>
          <p:nvPr/>
        </p:nvSpPr>
        <p:spPr bwMode="auto">
          <a:xfrm>
            <a:off x="3474720" y="3820284"/>
            <a:ext cx="715617" cy="84629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26632" name="AutoShape 6"/>
          <p:cNvSpPr>
            <a:spLocks noChangeArrowheads="1"/>
          </p:cNvSpPr>
          <p:nvPr/>
        </p:nvSpPr>
        <p:spPr bwMode="auto">
          <a:xfrm>
            <a:off x="3241041" y="4997382"/>
            <a:ext cx="2235200" cy="533400"/>
          </a:xfrm>
          <a:prstGeom prst="wedgeRectCallout">
            <a:avLst>
              <a:gd name="adj1" fmla="val -22133"/>
              <a:gd name="adj2" fmla="val -105955"/>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26633" name="Oval 7"/>
          <p:cNvSpPr>
            <a:spLocks noChangeArrowheads="1"/>
          </p:cNvSpPr>
          <p:nvPr/>
        </p:nvSpPr>
        <p:spPr bwMode="auto">
          <a:xfrm>
            <a:off x="629920" y="4035357"/>
            <a:ext cx="755926" cy="5238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26634" name="AutoShape 8"/>
          <p:cNvSpPr>
            <a:spLocks noChangeArrowheads="1"/>
          </p:cNvSpPr>
          <p:nvPr/>
        </p:nvSpPr>
        <p:spPr bwMode="auto">
          <a:xfrm>
            <a:off x="530045" y="4997382"/>
            <a:ext cx="1711601" cy="679450"/>
          </a:xfrm>
          <a:prstGeom prst="wedgeRectCallout">
            <a:avLst>
              <a:gd name="adj1" fmla="val -21552"/>
              <a:gd name="adj2" fmla="val -108176"/>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en-CA" smtClean="0"/>
              <a:t>Full List of Account Signature Limits – Sample</a:t>
            </a:r>
            <a:endParaRPr lang="en-US" smtClean="0"/>
          </a:p>
        </p:txBody>
      </p:sp>
      <p:pic>
        <p:nvPicPr>
          <p:cNvPr id="2765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 y="955040"/>
            <a:ext cx="8128318" cy="53968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13"/>
          <p:cNvSpPr>
            <a:spLocks noGrp="1" noChangeArrowheads="1"/>
          </p:cNvSpPr>
          <p:nvPr>
            <p:ph type="title"/>
          </p:nvPr>
        </p:nvSpPr>
        <p:spPr>
          <a:xfrm>
            <a:off x="630238" y="2606675"/>
            <a:ext cx="7772400" cy="1470025"/>
          </a:xfrm>
        </p:spPr>
        <p:txBody>
          <a:bodyPr/>
          <a:lstStyle/>
          <a:p>
            <a:pPr algn="ctr"/>
            <a:r>
              <a:rPr lang="en-CA" sz="2800" b="1" smtClean="0"/>
              <a:t>Full List of Users by Authentication Type</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4064707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r>
              <a:rPr lang="en-CA" smtClean="0"/>
              <a:t>Full List of Users by Authentication Type</a:t>
            </a:r>
            <a:endParaRPr lang="en-US" smtClean="0"/>
          </a:p>
        </p:txBody>
      </p:sp>
      <p:sp>
        <p:nvSpPr>
          <p:cNvPr id="37894" name="Rectangle 3"/>
          <p:cNvSpPr>
            <a:spLocks noGrp="1" noChangeArrowheads="1"/>
          </p:cNvSpPr>
          <p:nvPr>
            <p:ph idx="1"/>
          </p:nvPr>
        </p:nvSpPr>
        <p:spPr/>
        <p:txBody>
          <a:bodyPr/>
          <a:lstStyle/>
          <a:p>
            <a:r>
              <a:rPr lang="en-CA" dirty="0" smtClean="0"/>
              <a:t>The “Full List of Users by Authentication Type” report  lists all users under a customer profile and separate them based on their selected authentication type.</a:t>
            </a:r>
          </a:p>
          <a:p>
            <a:pPr lvl="1"/>
            <a:r>
              <a:rPr lang="en-CA" dirty="0" smtClean="0"/>
              <a:t>This report is only available/visible to customers who’s CAP profile is set as “Mixed Security”</a:t>
            </a:r>
          </a:p>
          <a:p>
            <a:r>
              <a:rPr lang="en-CA" dirty="0" smtClean="0"/>
              <a:t>In addition to the standard report information, this report also contains the following information:</a:t>
            </a:r>
          </a:p>
          <a:p>
            <a:pPr lvl="1"/>
            <a:r>
              <a:rPr lang="en-CA" dirty="0" smtClean="0"/>
              <a:t>Smartcard / Security Device Serial Number</a:t>
            </a:r>
          </a:p>
          <a:p>
            <a:pPr lvl="1"/>
            <a:r>
              <a:rPr lang="en-CA" dirty="0" smtClean="0"/>
              <a:t>Smartcard Expiry Date</a:t>
            </a:r>
          </a:p>
          <a:p>
            <a:pPr lvl="1"/>
            <a:r>
              <a:rPr lang="en-CA" dirty="0" smtClean="0"/>
              <a:t>Smartcard / Security Device Status</a:t>
            </a:r>
          </a:p>
          <a:p>
            <a:pPr lvl="1"/>
            <a:r>
              <a:rPr lang="en-CA" dirty="0" smtClean="0"/>
              <a:t>First, Last and Username</a:t>
            </a:r>
          </a:p>
          <a:p>
            <a:pPr lvl="1"/>
            <a:r>
              <a:rPr lang="en-CA" dirty="0" smtClean="0"/>
              <a:t>User Type</a:t>
            </a:r>
          </a:p>
          <a:p>
            <a:pPr lvl="1"/>
            <a:r>
              <a:rPr lang="en-CA" dirty="0" smtClean="0"/>
              <a:t>Authentication Type</a:t>
            </a:r>
          </a:p>
          <a:p>
            <a:pPr lvl="1"/>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116260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13"/>
          <p:cNvSpPr>
            <a:spLocks noGrp="1" noChangeArrowheads="1"/>
          </p:cNvSpPr>
          <p:nvPr>
            <p:ph type="title"/>
          </p:nvPr>
        </p:nvSpPr>
        <p:spPr>
          <a:xfrm>
            <a:off x="630238" y="2606675"/>
            <a:ext cx="7772400" cy="1470025"/>
          </a:xfrm>
        </p:spPr>
        <p:txBody>
          <a:bodyPr/>
          <a:lstStyle/>
          <a:p>
            <a:pPr algn="ctr"/>
            <a:r>
              <a:rPr lang="en-CA" sz="2800" b="1" smtClean="0"/>
              <a:t>Setup &amp; Entitlement</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28320" y="1899920"/>
            <a:ext cx="8420418" cy="26720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Title 1"/>
          <p:cNvSpPr>
            <a:spLocks noGrp="1"/>
          </p:cNvSpPr>
          <p:nvPr>
            <p:ph type="title"/>
          </p:nvPr>
        </p:nvSpPr>
        <p:spPr/>
        <p:txBody>
          <a:bodyPr/>
          <a:lstStyle/>
          <a:p>
            <a:r>
              <a:rPr lang="en-CA" smtClean="0"/>
              <a:t>Full List of Users by Authentication Type</a:t>
            </a:r>
          </a:p>
        </p:txBody>
      </p:sp>
      <p:sp>
        <p:nvSpPr>
          <p:cNvPr id="7" name="Rectangle 5"/>
          <p:cNvSpPr>
            <a:spLocks noChangeArrowheads="1"/>
          </p:cNvSpPr>
          <p:nvPr/>
        </p:nvSpPr>
        <p:spPr bwMode="auto">
          <a:xfrm>
            <a:off x="3515359" y="3737182"/>
            <a:ext cx="745215" cy="83481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8" name="AutoShape 6"/>
          <p:cNvSpPr>
            <a:spLocks noChangeArrowheads="1"/>
          </p:cNvSpPr>
          <p:nvPr/>
        </p:nvSpPr>
        <p:spPr bwMode="auto">
          <a:xfrm>
            <a:off x="3434141" y="4895098"/>
            <a:ext cx="1652863" cy="662422"/>
          </a:xfrm>
          <a:prstGeom prst="wedgeRectCallout">
            <a:avLst>
              <a:gd name="adj1" fmla="val -23194"/>
              <a:gd name="adj2" fmla="val -9120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a:t>
            </a:r>
            <a:r>
              <a:rPr lang="en-CA" b="0" dirty="0" smtClean="0">
                <a:latin typeface="Arial" pitchFamily="34" charset="0"/>
                <a:cs typeface="Arial" pitchFamily="34" charset="0"/>
              </a:rPr>
              <a:t>report</a:t>
            </a:r>
            <a:endParaRPr lang="en-CA" b="0" dirty="0">
              <a:latin typeface="Arial" pitchFamily="34" charset="0"/>
              <a:cs typeface="Arial" pitchFamily="34" charset="0"/>
            </a:endParaRPr>
          </a:p>
        </p:txBody>
      </p:sp>
      <p:sp>
        <p:nvSpPr>
          <p:cNvPr id="9" name="Oval 7"/>
          <p:cNvSpPr>
            <a:spLocks noChangeArrowheads="1"/>
          </p:cNvSpPr>
          <p:nvPr/>
        </p:nvSpPr>
        <p:spPr bwMode="auto">
          <a:xfrm>
            <a:off x="528320" y="3980691"/>
            <a:ext cx="727351" cy="45878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0" name="AutoShape 8"/>
          <p:cNvSpPr>
            <a:spLocks noChangeArrowheads="1"/>
          </p:cNvSpPr>
          <p:nvPr/>
        </p:nvSpPr>
        <p:spPr bwMode="auto">
          <a:xfrm>
            <a:off x="400657" y="4770438"/>
            <a:ext cx="1671983" cy="679450"/>
          </a:xfrm>
          <a:prstGeom prst="wedgeRectCallout">
            <a:avLst>
              <a:gd name="adj1" fmla="val -18911"/>
              <a:gd name="adj2" fmla="val -95368"/>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2563679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79" y="908050"/>
            <a:ext cx="8468995" cy="5066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2" name="Rectangle 2"/>
          <p:cNvSpPr>
            <a:spLocks noGrp="1" noChangeArrowheads="1"/>
          </p:cNvSpPr>
          <p:nvPr>
            <p:ph type="title"/>
          </p:nvPr>
        </p:nvSpPr>
        <p:spPr/>
        <p:txBody>
          <a:bodyPr/>
          <a:lstStyle/>
          <a:p>
            <a:r>
              <a:rPr lang="en-CA" smtClean="0"/>
              <a:t>Full List of Users by Authentication Type</a:t>
            </a:r>
            <a:endParaRPr lang="en-US" smtClean="0"/>
          </a:p>
        </p:txBody>
      </p:sp>
      <p:sp>
        <p:nvSpPr>
          <p:cNvPr id="39943" name="Rectangle 5"/>
          <p:cNvSpPr>
            <a:spLocks noChangeArrowheads="1"/>
          </p:cNvSpPr>
          <p:nvPr/>
        </p:nvSpPr>
        <p:spPr bwMode="auto">
          <a:xfrm>
            <a:off x="5940425" y="908050"/>
            <a:ext cx="2360295" cy="50323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en-CA" b="0" dirty="0">
                <a:latin typeface="Arial" pitchFamily="34" charset="0"/>
                <a:cs typeface="Arial" pitchFamily="34" charset="0"/>
              </a:rPr>
              <a:t>All Smartcards </a:t>
            </a:r>
            <a:r>
              <a:rPr lang="en-CA" b="0" dirty="0" smtClean="0">
                <a:latin typeface="Arial" pitchFamily="34" charset="0"/>
                <a:cs typeface="Arial" pitchFamily="34" charset="0"/>
              </a:rPr>
              <a:t>are </a:t>
            </a:r>
            <a:r>
              <a:rPr lang="en-CA" b="0" dirty="0">
                <a:latin typeface="Arial" pitchFamily="34" charset="0"/>
                <a:cs typeface="Arial" pitchFamily="34" charset="0"/>
              </a:rPr>
              <a:t>listed first</a:t>
            </a:r>
            <a:r>
              <a:rPr lang="en-CA" b="0" dirty="0"/>
              <a:t>.</a:t>
            </a:r>
            <a:endParaRPr lang="en-US" b="0" dirty="0"/>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2756288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40" y="1065903"/>
            <a:ext cx="8458835" cy="27234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6" name="Rectangle 2"/>
          <p:cNvSpPr>
            <a:spLocks noGrp="1" noChangeArrowheads="1"/>
          </p:cNvSpPr>
          <p:nvPr>
            <p:ph type="title"/>
          </p:nvPr>
        </p:nvSpPr>
        <p:spPr/>
        <p:txBody>
          <a:bodyPr/>
          <a:lstStyle/>
          <a:p>
            <a:r>
              <a:rPr lang="en-CA" smtClean="0"/>
              <a:t>Full List of Users by Authentication Type</a:t>
            </a:r>
            <a:endParaRPr lang="en-US" smtClean="0"/>
          </a:p>
        </p:txBody>
      </p:sp>
      <p:sp>
        <p:nvSpPr>
          <p:cNvPr id="40967" name="Rectangle 5"/>
          <p:cNvSpPr>
            <a:spLocks noChangeArrowheads="1"/>
          </p:cNvSpPr>
          <p:nvPr/>
        </p:nvSpPr>
        <p:spPr bwMode="auto">
          <a:xfrm>
            <a:off x="1476375" y="3284539"/>
            <a:ext cx="2811145" cy="698182"/>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b="0" dirty="0">
                <a:latin typeface="Arial" pitchFamily="34" charset="0"/>
                <a:cs typeface="Arial" pitchFamily="34" charset="0"/>
              </a:rPr>
              <a:t>All OTP tokens (Security Devices) both allocated and unallocated, </a:t>
            </a:r>
            <a:r>
              <a:rPr lang="en-CA" b="0" dirty="0" smtClean="0">
                <a:latin typeface="Arial" pitchFamily="34" charset="0"/>
                <a:cs typeface="Arial" pitchFamily="34" charset="0"/>
              </a:rPr>
              <a:t>are listed </a:t>
            </a:r>
            <a:r>
              <a:rPr lang="en-CA" b="0" dirty="0">
                <a:latin typeface="Arial" pitchFamily="34" charset="0"/>
                <a:cs typeface="Arial" pitchFamily="34" charset="0"/>
              </a:rPr>
              <a:t>in the next section on a separate page</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2149285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 y="1063713"/>
            <a:ext cx="8459153" cy="28462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Rectangle 2"/>
          <p:cNvSpPr>
            <a:spLocks noGrp="1" noChangeArrowheads="1"/>
          </p:cNvSpPr>
          <p:nvPr>
            <p:ph type="title"/>
          </p:nvPr>
        </p:nvSpPr>
        <p:spPr/>
        <p:txBody>
          <a:bodyPr/>
          <a:lstStyle/>
          <a:p>
            <a:r>
              <a:rPr lang="en-CA" smtClean="0"/>
              <a:t>Full List of Users by Authentication Type</a:t>
            </a:r>
            <a:endParaRPr lang="en-US" smtClean="0"/>
          </a:p>
        </p:txBody>
      </p:sp>
      <p:sp>
        <p:nvSpPr>
          <p:cNvPr id="41991" name="Rectangle 5"/>
          <p:cNvSpPr>
            <a:spLocks noChangeArrowheads="1"/>
          </p:cNvSpPr>
          <p:nvPr/>
        </p:nvSpPr>
        <p:spPr bwMode="auto">
          <a:xfrm>
            <a:off x="3132773" y="3910012"/>
            <a:ext cx="2668587" cy="71913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b="0" dirty="0">
                <a:latin typeface="Arial" pitchFamily="34" charset="0"/>
                <a:cs typeface="Arial" pitchFamily="34" charset="0"/>
              </a:rPr>
              <a:t>The final section and page </a:t>
            </a:r>
            <a:r>
              <a:rPr lang="en-CA" b="0" dirty="0" smtClean="0">
                <a:latin typeface="Arial" pitchFamily="34" charset="0"/>
                <a:cs typeface="Arial" pitchFamily="34" charset="0"/>
              </a:rPr>
              <a:t> lists </a:t>
            </a:r>
            <a:r>
              <a:rPr lang="en-CA" b="0" dirty="0">
                <a:latin typeface="Arial" pitchFamily="34" charset="0"/>
                <a:cs typeface="Arial" pitchFamily="34" charset="0"/>
              </a:rPr>
              <a:t>all </a:t>
            </a:r>
            <a:r>
              <a:rPr lang="en-CA" b="0" dirty="0" smtClean="0">
                <a:latin typeface="Arial" pitchFamily="34" charset="0"/>
                <a:cs typeface="Arial" pitchFamily="34" charset="0"/>
              </a:rPr>
              <a:t>users whose </a:t>
            </a:r>
            <a:r>
              <a:rPr lang="en-CA" b="0" dirty="0">
                <a:latin typeface="Arial" pitchFamily="34" charset="0"/>
                <a:cs typeface="Arial" pitchFamily="34" charset="0"/>
              </a:rPr>
              <a:t>authentication type is “Password Only”</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extLst>
      <p:ext uri="{BB962C8B-B14F-4D97-AF65-F5344CB8AC3E}">
        <p14:creationId xmlns:p14="http://schemas.microsoft.com/office/powerpoint/2010/main" val="2588250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13"/>
          <p:cNvSpPr>
            <a:spLocks noGrp="1" noChangeArrowheads="1"/>
          </p:cNvSpPr>
          <p:nvPr>
            <p:ph type="title"/>
          </p:nvPr>
        </p:nvSpPr>
        <p:spPr>
          <a:xfrm>
            <a:off x="630238" y="2606675"/>
            <a:ext cx="7772400" cy="1470025"/>
          </a:xfrm>
        </p:spPr>
        <p:txBody>
          <a:bodyPr/>
          <a:lstStyle/>
          <a:p>
            <a:pPr algn="ctr"/>
            <a:r>
              <a:rPr lang="en-CA" sz="2800" b="1" smtClean="0"/>
              <a:t>Full List of Security Devices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CA" smtClean="0"/>
              <a:t>Full List of Security Devices</a:t>
            </a:r>
            <a:endParaRPr lang="en-US" smtClean="0"/>
          </a:p>
        </p:txBody>
      </p:sp>
      <p:sp>
        <p:nvSpPr>
          <p:cNvPr id="33798" name="Rectangle 3"/>
          <p:cNvSpPr>
            <a:spLocks noGrp="1" noChangeArrowheads="1"/>
          </p:cNvSpPr>
          <p:nvPr>
            <p:ph idx="1"/>
          </p:nvPr>
        </p:nvSpPr>
        <p:spPr/>
        <p:txBody>
          <a:bodyPr/>
          <a:lstStyle/>
          <a:p>
            <a:r>
              <a:rPr lang="en-GB" dirty="0" smtClean="0"/>
              <a:t>The “Full List of Security Devices” report  lists all Security Devices and which username it is currently associated with.</a:t>
            </a:r>
          </a:p>
          <a:p>
            <a:pPr lvl="1"/>
            <a:r>
              <a:rPr lang="en-GB" dirty="0" smtClean="0"/>
              <a:t>This report  is only available/visible to Customers whose CAP profile is set as “OTP” (Security Devices)</a:t>
            </a:r>
          </a:p>
          <a:p>
            <a:r>
              <a:rPr lang="en-CA" dirty="0" smtClean="0"/>
              <a:t>The report  contains the following information:</a:t>
            </a:r>
          </a:p>
          <a:p>
            <a:pPr lvl="1"/>
            <a:r>
              <a:rPr lang="en-CA" dirty="0" smtClean="0"/>
              <a:t>Security device serial number</a:t>
            </a:r>
          </a:p>
          <a:p>
            <a:pPr lvl="1"/>
            <a:r>
              <a:rPr lang="en-CA" dirty="0" smtClean="0"/>
              <a:t>Security device status</a:t>
            </a:r>
          </a:p>
          <a:p>
            <a:pPr lvl="1"/>
            <a:r>
              <a:rPr lang="en-CA" dirty="0" smtClean="0"/>
              <a:t>Username</a:t>
            </a:r>
          </a:p>
          <a:p>
            <a:pPr lvl="1"/>
            <a:r>
              <a:rPr lang="en-CA" dirty="0" smtClean="0"/>
              <a:t>Name (Last name, First name)</a:t>
            </a:r>
          </a:p>
          <a:p>
            <a:pPr lvl="1"/>
            <a:r>
              <a:rPr lang="en-CA" dirty="0" smtClean="0"/>
              <a:t>User type</a:t>
            </a:r>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40622" y="1402052"/>
            <a:ext cx="8058866" cy="373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2" name="Rectangle 2"/>
          <p:cNvSpPr>
            <a:spLocks noGrp="1" noChangeArrowheads="1"/>
          </p:cNvSpPr>
          <p:nvPr>
            <p:ph type="title"/>
          </p:nvPr>
        </p:nvSpPr>
        <p:spPr/>
        <p:txBody>
          <a:bodyPr/>
          <a:lstStyle/>
          <a:p>
            <a:r>
              <a:rPr lang="en-CA" smtClean="0"/>
              <a:t>Full List of Security Devices</a:t>
            </a:r>
            <a:endParaRPr lang="en-US" smtClean="0"/>
          </a:p>
        </p:txBody>
      </p:sp>
      <p:sp>
        <p:nvSpPr>
          <p:cNvPr id="34823" name="Rectangle 5"/>
          <p:cNvSpPr>
            <a:spLocks noChangeArrowheads="1"/>
          </p:cNvSpPr>
          <p:nvPr/>
        </p:nvSpPr>
        <p:spPr bwMode="auto">
          <a:xfrm>
            <a:off x="3616960" y="3955601"/>
            <a:ext cx="953095" cy="117803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34824" name="AutoShape 6"/>
          <p:cNvSpPr>
            <a:spLocks noChangeArrowheads="1"/>
          </p:cNvSpPr>
          <p:nvPr/>
        </p:nvSpPr>
        <p:spPr bwMode="auto">
          <a:xfrm>
            <a:off x="4878507" y="4027226"/>
            <a:ext cx="2223334" cy="1293812"/>
          </a:xfrm>
          <a:prstGeom prst="wedgeRectCallout">
            <a:avLst>
              <a:gd name="adj1" fmla="val -60193"/>
              <a:gd name="adj2" fmla="val -2009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p>
          <a:p>
            <a:endParaRPr lang="en-CA" b="0" dirty="0">
              <a:latin typeface="Arial" pitchFamily="34" charset="0"/>
              <a:cs typeface="Arial" pitchFamily="34" charset="0"/>
            </a:endParaRPr>
          </a:p>
          <a:p>
            <a:r>
              <a:rPr lang="en-CA" b="0" dirty="0">
                <a:latin typeface="Arial" pitchFamily="34" charset="0"/>
                <a:cs typeface="Arial" pitchFamily="34" charset="0"/>
              </a:rPr>
              <a:t>*</a:t>
            </a:r>
            <a:r>
              <a:rPr lang="en-CA" dirty="0">
                <a:latin typeface="Arial" pitchFamily="34" charset="0"/>
                <a:cs typeface="Arial" pitchFamily="34" charset="0"/>
              </a:rPr>
              <a:t>Note</a:t>
            </a:r>
            <a:r>
              <a:rPr lang="en-CA" b="0" dirty="0">
                <a:latin typeface="Arial" pitchFamily="34" charset="0"/>
                <a:cs typeface="Arial" pitchFamily="34" charset="0"/>
              </a:rPr>
              <a:t>: This report </a:t>
            </a:r>
            <a:r>
              <a:rPr lang="en-CA" b="0" dirty="0" smtClean="0">
                <a:latin typeface="Arial" pitchFamily="34" charset="0"/>
                <a:cs typeface="Arial" pitchFamily="34" charset="0"/>
              </a:rPr>
              <a:t>is </a:t>
            </a:r>
            <a:r>
              <a:rPr lang="en-CA" i="1" dirty="0" smtClean="0">
                <a:solidFill>
                  <a:srgbClr val="FF0000"/>
                </a:solidFill>
                <a:latin typeface="Arial" pitchFamily="34" charset="0"/>
                <a:cs typeface="Arial" pitchFamily="34" charset="0"/>
              </a:rPr>
              <a:t>not</a:t>
            </a:r>
            <a:r>
              <a:rPr lang="en-CA" b="0" dirty="0" smtClean="0">
                <a:latin typeface="Arial" pitchFamily="34" charset="0"/>
                <a:cs typeface="Arial" pitchFamily="34" charset="0"/>
              </a:rPr>
              <a:t>  </a:t>
            </a:r>
            <a:r>
              <a:rPr lang="en-CA" b="0" dirty="0">
                <a:latin typeface="Arial" pitchFamily="34" charset="0"/>
                <a:cs typeface="Arial" pitchFamily="34" charset="0"/>
              </a:rPr>
              <a:t>visible to </a:t>
            </a:r>
            <a:r>
              <a:rPr lang="en-CA" b="0" dirty="0" smtClean="0">
                <a:latin typeface="Arial" pitchFamily="34" charset="0"/>
                <a:cs typeface="Arial" pitchFamily="34" charset="0"/>
              </a:rPr>
              <a:t>“</a:t>
            </a:r>
            <a:r>
              <a:rPr lang="en-CA" i="1" dirty="0" smtClean="0">
                <a:solidFill>
                  <a:srgbClr val="FF0000"/>
                </a:solidFill>
                <a:latin typeface="Arial" pitchFamily="34" charset="0"/>
                <a:cs typeface="Arial" pitchFamily="34" charset="0"/>
              </a:rPr>
              <a:t>Mixed Security</a:t>
            </a:r>
            <a:r>
              <a:rPr lang="en-CA" b="0" dirty="0" smtClean="0">
                <a:latin typeface="Arial" pitchFamily="34" charset="0"/>
                <a:cs typeface="Arial" pitchFamily="34" charset="0"/>
              </a:rPr>
              <a:t>” customer profiles</a:t>
            </a:r>
            <a:endParaRPr lang="en-US" b="0" dirty="0">
              <a:latin typeface="Arial" pitchFamily="34" charset="0"/>
              <a:cs typeface="Arial" pitchFamily="34" charset="0"/>
            </a:endParaRPr>
          </a:p>
        </p:txBody>
      </p:sp>
      <p:sp>
        <p:nvSpPr>
          <p:cNvPr id="34825" name="Oval 7"/>
          <p:cNvSpPr>
            <a:spLocks noChangeArrowheads="1"/>
          </p:cNvSpPr>
          <p:nvPr/>
        </p:nvSpPr>
        <p:spPr bwMode="auto">
          <a:xfrm>
            <a:off x="661089" y="4328767"/>
            <a:ext cx="833438" cy="5238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34826" name="AutoShape 8"/>
          <p:cNvSpPr>
            <a:spLocks noChangeArrowheads="1"/>
          </p:cNvSpPr>
          <p:nvPr/>
        </p:nvSpPr>
        <p:spPr bwMode="auto">
          <a:xfrm>
            <a:off x="549171" y="5310533"/>
            <a:ext cx="1706350" cy="679450"/>
          </a:xfrm>
          <a:prstGeom prst="wedgeRectCallout">
            <a:avLst>
              <a:gd name="adj1" fmla="val -19822"/>
              <a:gd name="adj2" fmla="val -109021"/>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r>
              <a:rPr lang="en-CA" smtClean="0"/>
              <a:t>Full List of Security Devices – Sample</a:t>
            </a:r>
            <a:endParaRPr lang="en-US" smtClean="0"/>
          </a:p>
        </p:txBody>
      </p:sp>
      <p:pic>
        <p:nvPicPr>
          <p:cNvPr id="358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109140"/>
            <a:ext cx="8148320" cy="4560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13"/>
          <p:cNvSpPr>
            <a:spLocks noGrp="1" noChangeArrowheads="1"/>
          </p:cNvSpPr>
          <p:nvPr>
            <p:ph type="title"/>
          </p:nvPr>
        </p:nvSpPr>
        <p:spPr>
          <a:xfrm>
            <a:off x="630238" y="2606675"/>
            <a:ext cx="7772400" cy="1470025"/>
          </a:xfrm>
        </p:spPr>
        <p:txBody>
          <a:bodyPr/>
          <a:lstStyle/>
          <a:p>
            <a:pPr algn="ctr"/>
            <a:r>
              <a:rPr lang="en-CA" sz="2800" b="1" smtClean="0"/>
              <a:t>Full List of User Entitlements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en-CA" smtClean="0"/>
              <a:t>Full List of User Entitlements</a:t>
            </a:r>
            <a:endParaRPr lang="en-US" smtClean="0"/>
          </a:p>
        </p:txBody>
      </p:sp>
      <p:sp>
        <p:nvSpPr>
          <p:cNvPr id="44038" name="Rectangle 3"/>
          <p:cNvSpPr>
            <a:spLocks noGrp="1" noChangeArrowheads="1"/>
          </p:cNvSpPr>
          <p:nvPr>
            <p:ph idx="1"/>
          </p:nvPr>
        </p:nvSpPr>
        <p:spPr>
          <a:xfrm>
            <a:off x="525463" y="979488"/>
            <a:ext cx="8175625" cy="5540375"/>
          </a:xfrm>
        </p:spPr>
        <p:txBody>
          <a:bodyPr/>
          <a:lstStyle/>
          <a:p>
            <a:r>
              <a:rPr lang="en-CA" dirty="0" smtClean="0"/>
              <a:t>The “Full list of User Entitlements” report provides a list of the selected user’s complete entitlements.</a:t>
            </a:r>
          </a:p>
          <a:p>
            <a:pPr lvl="1"/>
            <a:r>
              <a:rPr lang="en-CA" dirty="0" smtClean="0"/>
              <a:t>The report can be generated in </a:t>
            </a:r>
            <a:r>
              <a:rPr lang="en-CA" b="1" i="1" dirty="0" smtClean="0">
                <a:solidFill>
                  <a:srgbClr val="FF0000"/>
                </a:solidFill>
              </a:rPr>
              <a:t>PDF format only</a:t>
            </a:r>
          </a:p>
          <a:p>
            <a:r>
              <a:rPr lang="en-CA" dirty="0" smtClean="0"/>
              <a:t>The report  contains the following information:</a:t>
            </a:r>
          </a:p>
          <a:p>
            <a:pPr lvl="1"/>
            <a:r>
              <a:rPr lang="en-CA" dirty="0" smtClean="0"/>
              <a:t>Username</a:t>
            </a:r>
          </a:p>
          <a:p>
            <a:pPr lvl="1"/>
            <a:r>
              <a:rPr lang="en-CA" dirty="0" smtClean="0"/>
              <a:t>Type (user type)</a:t>
            </a:r>
          </a:p>
          <a:p>
            <a:pPr lvl="1"/>
            <a:r>
              <a:rPr lang="en-CA" dirty="0" smtClean="0"/>
              <a:t>Status</a:t>
            </a:r>
          </a:p>
          <a:p>
            <a:pPr lvl="1"/>
            <a:r>
              <a:rPr lang="en-CA" dirty="0" smtClean="0"/>
              <a:t>User and Signature Group</a:t>
            </a:r>
          </a:p>
          <a:p>
            <a:pPr lvl="1"/>
            <a:r>
              <a:rPr lang="en-CA" dirty="0" smtClean="0"/>
              <a:t>Service Authorisation Limit</a:t>
            </a:r>
          </a:p>
          <a:p>
            <a:pPr lvl="1"/>
            <a:r>
              <a:rPr lang="en-CA" dirty="0" smtClean="0"/>
              <a:t>Account Transaction Limit</a:t>
            </a:r>
          </a:p>
          <a:p>
            <a:pPr lvl="1"/>
            <a:r>
              <a:rPr lang="en-CA" dirty="0" smtClean="0"/>
              <a:t>Administration / Common Entitlements</a:t>
            </a:r>
          </a:p>
          <a:p>
            <a:pPr lvl="1"/>
            <a:r>
              <a:rPr lang="en-CA" dirty="0" smtClean="0"/>
              <a:t>General Service Entitlements</a:t>
            </a:r>
          </a:p>
          <a:p>
            <a:pPr lvl="1"/>
            <a:r>
              <a:rPr lang="en-CA" dirty="0" smtClean="0"/>
              <a:t>Automated File Delivery (mail domain names allowed)</a:t>
            </a:r>
          </a:p>
          <a:p>
            <a:pPr lvl="1"/>
            <a:r>
              <a:rPr lang="en-CA" dirty="0" smtClean="0"/>
              <a:t>Account Service Entitlements</a:t>
            </a:r>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r>
              <a:rPr lang="en-CA" smtClean="0"/>
              <a:t>Setup &amp; Entitlement</a:t>
            </a:r>
            <a:endParaRPr lang="en-US" smtClean="0"/>
          </a:p>
        </p:txBody>
      </p:sp>
      <p:sp>
        <p:nvSpPr>
          <p:cNvPr id="7174" name="Rectangle 3"/>
          <p:cNvSpPr>
            <a:spLocks noGrp="1" noChangeArrowheads="1"/>
          </p:cNvSpPr>
          <p:nvPr>
            <p:ph idx="1"/>
          </p:nvPr>
        </p:nvSpPr>
        <p:spPr/>
        <p:txBody>
          <a:bodyPr/>
          <a:lstStyle/>
          <a:p>
            <a:r>
              <a:rPr lang="en-CA" dirty="0" smtClean="0"/>
              <a:t>Staff Hexagon</a:t>
            </a:r>
          </a:p>
          <a:p>
            <a:pPr lvl="1">
              <a:spcAft>
                <a:spcPts val="1500"/>
              </a:spcAft>
            </a:pPr>
            <a:r>
              <a:rPr lang="en-CA" dirty="0" smtClean="0"/>
              <a:t>No setup or entitlement required, available to all customers by default</a:t>
            </a:r>
          </a:p>
          <a:p>
            <a:r>
              <a:rPr lang="en-CA" dirty="0" smtClean="0"/>
              <a:t>HSBC</a:t>
            </a:r>
            <a:r>
              <a:rPr lang="en-CA" i="1" dirty="0" smtClean="0"/>
              <a:t>net</a:t>
            </a:r>
          </a:p>
          <a:p>
            <a:pPr lvl="1"/>
            <a:r>
              <a:rPr lang="en-CA" dirty="0" smtClean="0"/>
              <a:t>Macro-level entitlement under the “Administration Reports” section</a:t>
            </a:r>
            <a:endParaRPr lang="en-US" dirty="0" smtClean="0"/>
          </a:p>
          <a:p>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49759" y="1981200"/>
            <a:ext cx="8506916" cy="3054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2" name="Rectangle 2"/>
          <p:cNvSpPr>
            <a:spLocks noGrp="1" noChangeArrowheads="1"/>
          </p:cNvSpPr>
          <p:nvPr>
            <p:ph type="title"/>
          </p:nvPr>
        </p:nvSpPr>
        <p:spPr/>
        <p:txBody>
          <a:bodyPr/>
          <a:lstStyle/>
          <a:p>
            <a:r>
              <a:rPr lang="en-CA" smtClean="0"/>
              <a:t>Full List of User Entitlements</a:t>
            </a:r>
            <a:endParaRPr lang="en-US" smtClean="0"/>
          </a:p>
        </p:txBody>
      </p:sp>
      <p:sp>
        <p:nvSpPr>
          <p:cNvPr id="45063" name="Rectangle 5"/>
          <p:cNvSpPr>
            <a:spLocks noChangeArrowheads="1"/>
          </p:cNvSpPr>
          <p:nvPr/>
        </p:nvSpPr>
        <p:spPr bwMode="auto">
          <a:xfrm>
            <a:off x="449758" y="3803374"/>
            <a:ext cx="4992191" cy="74957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45064" name="AutoShape 6"/>
          <p:cNvSpPr>
            <a:spLocks noChangeArrowheads="1"/>
          </p:cNvSpPr>
          <p:nvPr/>
        </p:nvSpPr>
        <p:spPr bwMode="auto">
          <a:xfrm>
            <a:off x="5824536" y="3526735"/>
            <a:ext cx="2762871" cy="1302854"/>
          </a:xfrm>
          <a:prstGeom prst="wedgeRectCallout">
            <a:avLst>
              <a:gd name="adj1" fmla="val -60597"/>
              <a:gd name="adj2" fmla="val 996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b="0" dirty="0">
                <a:latin typeface="Arial" pitchFamily="34" charset="0"/>
                <a:cs typeface="Arial" pitchFamily="34" charset="0"/>
              </a:rPr>
              <a:t>In the field provided, specify which username you would like to generate a report </a:t>
            </a:r>
            <a:r>
              <a:rPr lang="en-CA" b="0" dirty="0" smtClean="0">
                <a:latin typeface="Arial" pitchFamily="34" charset="0"/>
                <a:cs typeface="Arial" pitchFamily="34" charset="0"/>
              </a:rPr>
              <a:t>on.</a:t>
            </a:r>
          </a:p>
          <a:p>
            <a:pPr defTabSz="914400"/>
            <a:endParaRPr lang="en-CA" b="0" dirty="0">
              <a:latin typeface="Arial" pitchFamily="34" charset="0"/>
              <a:cs typeface="Arial" pitchFamily="34" charset="0"/>
            </a:endParaRPr>
          </a:p>
          <a:p>
            <a:pPr defTabSz="914400"/>
            <a:r>
              <a:rPr lang="en-CA" dirty="0" smtClean="0">
                <a:latin typeface="Arial" pitchFamily="34" charset="0"/>
                <a:cs typeface="Arial" pitchFamily="34" charset="0"/>
              </a:rPr>
              <a:t>Note</a:t>
            </a:r>
            <a:r>
              <a:rPr lang="en-CA" b="0" dirty="0" smtClean="0">
                <a:latin typeface="Arial" pitchFamily="34" charset="0"/>
                <a:cs typeface="Arial" pitchFamily="34" charset="0"/>
              </a:rPr>
              <a:t>:  This report only supports PDF format.</a:t>
            </a:r>
            <a:endParaRPr lang="en-US" b="0" dirty="0">
              <a:latin typeface="Arial" pitchFamily="34" charset="0"/>
              <a:cs typeface="Arial" pitchFamily="34" charset="0"/>
            </a:endParaRPr>
          </a:p>
        </p:txBody>
      </p:sp>
      <p:sp>
        <p:nvSpPr>
          <p:cNvPr id="45065" name="Oval 8"/>
          <p:cNvSpPr>
            <a:spLocks noChangeArrowheads="1"/>
          </p:cNvSpPr>
          <p:nvPr/>
        </p:nvSpPr>
        <p:spPr bwMode="auto">
          <a:xfrm>
            <a:off x="449759" y="4552950"/>
            <a:ext cx="827985" cy="375824"/>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45066" name="AutoShape 9"/>
          <p:cNvSpPr>
            <a:spLocks noChangeArrowheads="1"/>
          </p:cNvSpPr>
          <p:nvPr/>
        </p:nvSpPr>
        <p:spPr bwMode="auto">
          <a:xfrm>
            <a:off x="298243" y="5362161"/>
            <a:ext cx="2147887" cy="874713"/>
          </a:xfrm>
          <a:prstGeom prst="wedgeRectCallout">
            <a:avLst>
              <a:gd name="adj1" fmla="val -30634"/>
              <a:gd name="adj2" fmla="val -95190"/>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and specifying the username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r>
              <a:rPr lang="en-CA" smtClean="0"/>
              <a:t>Full List of User Entitlements – Sample</a:t>
            </a:r>
            <a:endParaRPr lang="en-US" smtClean="0"/>
          </a:p>
        </p:txBody>
      </p:sp>
      <p:pic>
        <p:nvPicPr>
          <p:cNvPr id="4608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891087"/>
            <a:ext cx="7036118" cy="55081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r>
              <a:rPr lang="en-CA" smtClean="0"/>
              <a:t>Full List of User Entitlements – Sample</a:t>
            </a:r>
            <a:endParaRPr lang="en-US" smtClean="0"/>
          </a:p>
        </p:txBody>
      </p:sp>
      <p:pic>
        <p:nvPicPr>
          <p:cNvPr id="471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 y="942996"/>
            <a:ext cx="7447280" cy="49699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13"/>
          <p:cNvSpPr>
            <a:spLocks noGrp="1" noChangeArrowheads="1"/>
          </p:cNvSpPr>
          <p:nvPr>
            <p:ph type="title"/>
          </p:nvPr>
        </p:nvSpPr>
        <p:spPr>
          <a:xfrm>
            <a:off x="630238" y="2606675"/>
            <a:ext cx="7772400" cy="1470025"/>
          </a:xfrm>
        </p:spPr>
        <p:txBody>
          <a:bodyPr/>
          <a:lstStyle/>
          <a:p>
            <a:pPr algn="ctr"/>
            <a:r>
              <a:rPr lang="en-CA" sz="2800" b="1" smtClean="0"/>
              <a:t>Full List of User Entitlements by Account</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431800" y="211638"/>
            <a:ext cx="8150225" cy="519882"/>
          </a:xfrm>
        </p:spPr>
        <p:txBody>
          <a:bodyPr/>
          <a:lstStyle/>
          <a:p>
            <a:r>
              <a:rPr lang="en-CA" dirty="0" smtClean="0"/>
              <a:t>Full List of User Entitlements by Account</a:t>
            </a:r>
            <a:endParaRPr lang="en-US" dirty="0" smtClean="0"/>
          </a:p>
        </p:txBody>
      </p:sp>
      <p:sp>
        <p:nvSpPr>
          <p:cNvPr id="49158" name="Rectangle 3"/>
          <p:cNvSpPr>
            <a:spLocks noGrp="1" noChangeArrowheads="1"/>
          </p:cNvSpPr>
          <p:nvPr>
            <p:ph idx="1"/>
          </p:nvPr>
        </p:nvSpPr>
        <p:spPr>
          <a:xfrm>
            <a:off x="492760" y="694372"/>
            <a:ext cx="8150225" cy="5452427"/>
          </a:xfrm>
        </p:spPr>
        <p:txBody>
          <a:bodyPr/>
          <a:lstStyle/>
          <a:p>
            <a:r>
              <a:rPr lang="en-CA" dirty="0" smtClean="0"/>
              <a:t>The “Full List of User Entitlements by Account” report  provides a complete breakdown of all users’ entitlements to the accounts on the customer’s profile.</a:t>
            </a:r>
          </a:p>
          <a:p>
            <a:pPr lvl="1"/>
            <a:r>
              <a:rPr lang="en-CA" dirty="0" smtClean="0"/>
              <a:t>Users are able to use filter criteria to select which accounts should be included in the report</a:t>
            </a:r>
          </a:p>
          <a:p>
            <a:pPr lvl="1"/>
            <a:r>
              <a:rPr lang="en-CA" dirty="0" smtClean="0"/>
              <a:t>Entitlement details are separated in two sections:</a:t>
            </a:r>
          </a:p>
          <a:p>
            <a:pPr lvl="2"/>
            <a:r>
              <a:rPr lang="en-CA" dirty="0" smtClean="0"/>
              <a:t>Account Service Entitlements</a:t>
            </a:r>
          </a:p>
          <a:p>
            <a:pPr lvl="2"/>
            <a:r>
              <a:rPr lang="en-CA" dirty="0" smtClean="0"/>
              <a:t>General/Administrative/Common Service Entitlements</a:t>
            </a:r>
          </a:p>
          <a:p>
            <a:r>
              <a:rPr lang="en-CA" dirty="0" smtClean="0"/>
              <a:t>The following information is included in the report:</a:t>
            </a:r>
          </a:p>
          <a:p>
            <a:pPr lvl="1"/>
            <a:r>
              <a:rPr lang="en-CA" dirty="0" smtClean="0"/>
              <a:t>Username, First &amp; Last name</a:t>
            </a:r>
          </a:p>
          <a:p>
            <a:pPr lvl="1"/>
            <a:r>
              <a:rPr lang="en-CA" dirty="0" smtClean="0"/>
              <a:t>User Type, Status, creation date, Last Logon date/time</a:t>
            </a:r>
          </a:p>
          <a:p>
            <a:pPr lvl="1"/>
            <a:r>
              <a:rPr lang="en-CA" dirty="0" smtClean="0"/>
              <a:t>Account Service Name</a:t>
            </a:r>
          </a:p>
          <a:p>
            <a:pPr lvl="1"/>
            <a:r>
              <a:rPr lang="en-CA" dirty="0" smtClean="0"/>
              <a:t>Authority Details</a:t>
            </a:r>
          </a:p>
          <a:p>
            <a:pPr lvl="1"/>
            <a:r>
              <a:rPr lang="en-CA" dirty="0" smtClean="0"/>
              <a:t>Self Service Transaction Limit</a:t>
            </a:r>
          </a:p>
          <a:p>
            <a:pPr lvl="1"/>
            <a:r>
              <a:rPr lang="en-CA" dirty="0" smtClean="0"/>
              <a:t>Payment set code and description</a:t>
            </a:r>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1117338"/>
            <a:ext cx="8440420" cy="34419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2" name="Rectangle 2"/>
          <p:cNvSpPr>
            <a:spLocks noGrp="1" noChangeArrowheads="1"/>
          </p:cNvSpPr>
          <p:nvPr>
            <p:ph type="title"/>
          </p:nvPr>
        </p:nvSpPr>
        <p:spPr/>
        <p:txBody>
          <a:bodyPr/>
          <a:lstStyle/>
          <a:p>
            <a:r>
              <a:rPr lang="en-CA" smtClean="0"/>
              <a:t>Full List of User Entitlements by Account</a:t>
            </a:r>
            <a:endParaRPr lang="en-US" smtClean="0"/>
          </a:p>
        </p:txBody>
      </p:sp>
      <p:sp>
        <p:nvSpPr>
          <p:cNvPr id="50183" name="Rectangle 5"/>
          <p:cNvSpPr>
            <a:spLocks noChangeArrowheads="1"/>
          </p:cNvSpPr>
          <p:nvPr/>
        </p:nvSpPr>
        <p:spPr bwMode="auto">
          <a:xfrm>
            <a:off x="487680" y="1971039"/>
            <a:ext cx="4534893" cy="2534699"/>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50184" name="AutoShape 6"/>
          <p:cNvSpPr>
            <a:spLocks noChangeArrowheads="1"/>
          </p:cNvSpPr>
          <p:nvPr/>
        </p:nvSpPr>
        <p:spPr bwMode="auto">
          <a:xfrm>
            <a:off x="5512490" y="2288417"/>
            <a:ext cx="2137990" cy="1263166"/>
          </a:xfrm>
          <a:prstGeom prst="wedgeRectCallout">
            <a:avLst>
              <a:gd name="adj1" fmla="val -70902"/>
              <a:gd name="adj2" fmla="val -1950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US" b="0" dirty="0" smtClean="0">
                <a:latin typeface="Arial" pitchFamily="34" charset="0"/>
                <a:cs typeface="Arial" pitchFamily="34" charset="0"/>
              </a:rPr>
              <a:t>After selecting the report, use the drop-down menu to select the report format.  The option to filter the report criteria by Account Group or Location is also available.</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r>
              <a:rPr lang="en-CA" smtClean="0"/>
              <a:t>Full List of User Entitlements by Account</a:t>
            </a:r>
            <a:endParaRPr lang="en-US" smtClean="0"/>
          </a:p>
        </p:txBody>
      </p:sp>
      <p:pic>
        <p:nvPicPr>
          <p:cNvPr id="512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895350"/>
            <a:ext cx="7556500" cy="5557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13"/>
          <p:cNvSpPr>
            <a:spLocks noGrp="1" noChangeArrowheads="1"/>
          </p:cNvSpPr>
          <p:nvPr>
            <p:ph type="title"/>
          </p:nvPr>
        </p:nvSpPr>
        <p:spPr>
          <a:xfrm>
            <a:off x="630238" y="2606675"/>
            <a:ext cx="7772400" cy="1470025"/>
          </a:xfrm>
        </p:spPr>
        <p:txBody>
          <a:bodyPr/>
          <a:lstStyle/>
          <a:p>
            <a:pPr algn="ctr"/>
            <a:r>
              <a:rPr lang="en-CA" sz="2800" b="1" smtClean="0"/>
              <a:t>Summary List of Accounts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r>
              <a:rPr lang="en-CA" smtClean="0"/>
              <a:t>Summary List of Accounts</a:t>
            </a:r>
            <a:endParaRPr lang="en-US" smtClean="0"/>
          </a:p>
        </p:txBody>
      </p:sp>
      <p:sp>
        <p:nvSpPr>
          <p:cNvPr id="53254" name="Rectangle 3"/>
          <p:cNvSpPr>
            <a:spLocks noGrp="1" noChangeArrowheads="1"/>
          </p:cNvSpPr>
          <p:nvPr>
            <p:ph idx="1"/>
          </p:nvPr>
        </p:nvSpPr>
        <p:spPr/>
        <p:txBody>
          <a:bodyPr/>
          <a:lstStyle/>
          <a:p>
            <a:r>
              <a:rPr lang="en-CA" dirty="0" smtClean="0"/>
              <a:t>The “Summary List of Accounts” report  provides a full list of all the accounts attached to the customer’s HSBC</a:t>
            </a:r>
            <a:r>
              <a:rPr lang="en-CA" i="1" dirty="0" smtClean="0"/>
              <a:t>net</a:t>
            </a:r>
            <a:r>
              <a:rPr lang="en-CA" dirty="0" smtClean="0"/>
              <a:t> profile, and also details which services have been enabled for each individual account.</a:t>
            </a:r>
          </a:p>
          <a:p>
            <a:r>
              <a:rPr lang="en-CA" dirty="0" smtClean="0"/>
              <a:t>The report provides the following information:</a:t>
            </a:r>
          </a:p>
          <a:p>
            <a:pPr lvl="1"/>
            <a:r>
              <a:rPr lang="en-CA" dirty="0" smtClean="0"/>
              <a:t>Institution name and Location</a:t>
            </a:r>
          </a:p>
          <a:p>
            <a:pPr lvl="1"/>
            <a:r>
              <a:rPr lang="en-CA" dirty="0" smtClean="0"/>
              <a:t>Account Number</a:t>
            </a:r>
          </a:p>
          <a:p>
            <a:pPr lvl="1"/>
            <a:r>
              <a:rPr lang="en-CA" dirty="0" smtClean="0"/>
              <a:t>Account Title</a:t>
            </a:r>
          </a:p>
          <a:p>
            <a:pPr lvl="1"/>
            <a:r>
              <a:rPr lang="en-CA" dirty="0" smtClean="0"/>
              <a:t>Account Currency</a:t>
            </a:r>
          </a:p>
          <a:p>
            <a:pPr lvl="1"/>
            <a:r>
              <a:rPr lang="en-CA" dirty="0" smtClean="0"/>
              <a:t>Services Subscribed</a:t>
            </a:r>
          </a:p>
          <a:p>
            <a:pPr lvl="2"/>
            <a:r>
              <a:rPr lang="en-CA" dirty="0" smtClean="0"/>
              <a:t>Information is detailed at </a:t>
            </a:r>
            <a:r>
              <a:rPr lang="en-CA" b="1" i="1" dirty="0" smtClean="0">
                <a:solidFill>
                  <a:srgbClr val="FF0000"/>
                </a:solidFill>
              </a:rPr>
              <a:t>account level</a:t>
            </a:r>
            <a:endParaRPr lang="en-US" b="1" i="1" dirty="0" smtClean="0">
              <a:solidFill>
                <a:srgbClr val="FF0000"/>
              </a:solidFill>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06095" y="1382340"/>
            <a:ext cx="8210550" cy="384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Rectangle 2"/>
          <p:cNvSpPr>
            <a:spLocks noGrp="1" noChangeArrowheads="1"/>
          </p:cNvSpPr>
          <p:nvPr>
            <p:ph type="title"/>
          </p:nvPr>
        </p:nvSpPr>
        <p:spPr/>
        <p:txBody>
          <a:bodyPr/>
          <a:lstStyle/>
          <a:p>
            <a:r>
              <a:rPr lang="en-CA" smtClean="0"/>
              <a:t>Summary List of Accounts</a:t>
            </a:r>
            <a:endParaRPr lang="en-US" smtClean="0"/>
          </a:p>
        </p:txBody>
      </p:sp>
      <p:sp>
        <p:nvSpPr>
          <p:cNvPr id="54279" name="Rectangle 5"/>
          <p:cNvSpPr>
            <a:spLocks noChangeArrowheads="1"/>
          </p:cNvSpPr>
          <p:nvPr/>
        </p:nvSpPr>
        <p:spPr bwMode="auto">
          <a:xfrm>
            <a:off x="3570315" y="3922990"/>
            <a:ext cx="1209744" cy="133605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54280" name="AutoShape 6"/>
          <p:cNvSpPr>
            <a:spLocks noChangeArrowheads="1"/>
          </p:cNvSpPr>
          <p:nvPr/>
        </p:nvSpPr>
        <p:spPr bwMode="auto">
          <a:xfrm>
            <a:off x="5026813" y="4230896"/>
            <a:ext cx="2227427" cy="533400"/>
          </a:xfrm>
          <a:prstGeom prst="wedgeRectCallout">
            <a:avLst>
              <a:gd name="adj1" fmla="val -60268"/>
              <a:gd name="adj2" fmla="val -15686"/>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54281" name="Oval 7"/>
          <p:cNvSpPr>
            <a:spLocks noChangeArrowheads="1"/>
          </p:cNvSpPr>
          <p:nvPr/>
        </p:nvSpPr>
        <p:spPr bwMode="auto">
          <a:xfrm>
            <a:off x="613425" y="4336844"/>
            <a:ext cx="946356" cy="59089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54282" name="AutoShape 8"/>
          <p:cNvSpPr>
            <a:spLocks noChangeArrowheads="1"/>
          </p:cNvSpPr>
          <p:nvPr/>
        </p:nvSpPr>
        <p:spPr bwMode="auto">
          <a:xfrm>
            <a:off x="672713" y="5285617"/>
            <a:ext cx="1890713" cy="679450"/>
          </a:xfrm>
          <a:prstGeom prst="wedgeRectCallout">
            <a:avLst>
              <a:gd name="adj1" fmla="val -28000"/>
              <a:gd name="adj2" fmla="val -108176"/>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97" y="1137920"/>
            <a:ext cx="7784427" cy="4899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8" name="Rectangle 2"/>
          <p:cNvSpPr>
            <a:spLocks noGrp="1" noChangeArrowheads="1"/>
          </p:cNvSpPr>
          <p:nvPr>
            <p:ph type="title"/>
          </p:nvPr>
        </p:nvSpPr>
        <p:spPr/>
        <p:txBody>
          <a:bodyPr/>
          <a:lstStyle/>
          <a:p>
            <a:r>
              <a:rPr lang="en-CA" smtClean="0"/>
              <a:t>Setup &amp; Entitlement - HSBC</a:t>
            </a:r>
            <a:r>
              <a:rPr lang="en-CA" i="1" smtClean="0"/>
              <a:t>net</a:t>
            </a:r>
            <a:endParaRPr lang="en-US" i="1" smtClean="0"/>
          </a:p>
        </p:txBody>
      </p:sp>
      <p:sp>
        <p:nvSpPr>
          <p:cNvPr id="8199" name="Rectangle 5"/>
          <p:cNvSpPr>
            <a:spLocks noChangeArrowheads="1"/>
          </p:cNvSpPr>
          <p:nvPr/>
        </p:nvSpPr>
        <p:spPr bwMode="auto">
          <a:xfrm>
            <a:off x="556297" y="3094832"/>
            <a:ext cx="3469309" cy="5954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8200" name="AutoShape 6"/>
          <p:cNvSpPr>
            <a:spLocks noChangeArrowheads="1"/>
          </p:cNvSpPr>
          <p:nvPr/>
        </p:nvSpPr>
        <p:spPr bwMode="auto">
          <a:xfrm>
            <a:off x="4502094" y="3094832"/>
            <a:ext cx="1949506" cy="674528"/>
          </a:xfrm>
          <a:prstGeom prst="wedgeRectCallout">
            <a:avLst>
              <a:gd name="adj1" fmla="val -70423"/>
              <a:gd name="adj2" fmla="val -23355"/>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smtClean="0">
                <a:latin typeface="Arial" pitchFamily="34" charset="0"/>
                <a:cs typeface="Arial" pitchFamily="34" charset="0"/>
              </a:rPr>
              <a:t>Select the Administration Reports checkbox to entitle the user</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p:txBody>
          <a:bodyPr/>
          <a:lstStyle/>
          <a:p>
            <a:r>
              <a:rPr lang="en-CA" smtClean="0"/>
              <a:t>Summary List of Accounts – Sample</a:t>
            </a:r>
            <a:endParaRPr lang="en-US" smtClean="0"/>
          </a:p>
        </p:txBody>
      </p:sp>
      <p:pic>
        <p:nvPicPr>
          <p:cNvPr id="553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70" y="874712"/>
            <a:ext cx="7077075" cy="53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13"/>
          <p:cNvSpPr>
            <a:spLocks noGrp="1" noChangeArrowheads="1"/>
          </p:cNvSpPr>
          <p:nvPr>
            <p:ph type="title"/>
          </p:nvPr>
        </p:nvSpPr>
        <p:spPr>
          <a:xfrm>
            <a:off x="630238" y="2606675"/>
            <a:ext cx="7772400" cy="1470025"/>
          </a:xfrm>
        </p:spPr>
        <p:txBody>
          <a:bodyPr/>
          <a:lstStyle/>
          <a:p>
            <a:pPr algn="ctr"/>
            <a:r>
              <a:rPr lang="en-CA" sz="2800" b="1" smtClean="0"/>
              <a:t>Summary List of All Users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p:txBody>
          <a:bodyPr/>
          <a:lstStyle/>
          <a:p>
            <a:r>
              <a:rPr lang="en-CA" smtClean="0"/>
              <a:t>Summary List of All Users</a:t>
            </a:r>
            <a:endParaRPr lang="en-US" smtClean="0"/>
          </a:p>
        </p:txBody>
      </p:sp>
      <p:sp>
        <p:nvSpPr>
          <p:cNvPr id="57350" name="Rectangle 3"/>
          <p:cNvSpPr>
            <a:spLocks noGrp="1" noChangeArrowheads="1"/>
          </p:cNvSpPr>
          <p:nvPr>
            <p:ph idx="1"/>
          </p:nvPr>
        </p:nvSpPr>
        <p:spPr/>
        <p:txBody>
          <a:bodyPr/>
          <a:lstStyle/>
          <a:p>
            <a:r>
              <a:rPr lang="en-CA" dirty="0" smtClean="0"/>
              <a:t>The “Summary List of All Users” report provides a list of </a:t>
            </a:r>
            <a:r>
              <a:rPr lang="en-CA" b="1" i="1" dirty="0" smtClean="0">
                <a:solidFill>
                  <a:srgbClr val="FF0000"/>
                </a:solidFill>
              </a:rPr>
              <a:t>all</a:t>
            </a:r>
            <a:r>
              <a:rPr lang="en-CA" dirty="0" smtClean="0"/>
              <a:t> usernames attached to the customer profile.</a:t>
            </a:r>
          </a:p>
          <a:p>
            <a:pPr>
              <a:lnSpc>
                <a:spcPts val="3000"/>
              </a:lnSpc>
              <a:spcAft>
                <a:spcPts val="500"/>
              </a:spcAft>
            </a:pPr>
            <a:r>
              <a:rPr lang="en-CA" dirty="0" smtClean="0"/>
              <a:t>The report contains the following data:</a:t>
            </a:r>
          </a:p>
          <a:p>
            <a:pPr lvl="1">
              <a:lnSpc>
                <a:spcPts val="1900"/>
              </a:lnSpc>
              <a:spcAft>
                <a:spcPts val="500"/>
              </a:spcAft>
            </a:pPr>
            <a:r>
              <a:rPr lang="en-CA" dirty="0" smtClean="0"/>
              <a:t>User ID</a:t>
            </a:r>
          </a:p>
          <a:p>
            <a:pPr lvl="1">
              <a:lnSpc>
                <a:spcPts val="1900"/>
              </a:lnSpc>
              <a:spcAft>
                <a:spcPts val="500"/>
              </a:spcAft>
            </a:pPr>
            <a:r>
              <a:rPr lang="en-CA" dirty="0" smtClean="0"/>
              <a:t>Name </a:t>
            </a:r>
          </a:p>
          <a:p>
            <a:pPr lvl="2">
              <a:lnSpc>
                <a:spcPts val="1900"/>
              </a:lnSpc>
              <a:spcAft>
                <a:spcPts val="500"/>
              </a:spcAft>
            </a:pPr>
            <a:r>
              <a:rPr lang="en-CA" dirty="0" smtClean="0"/>
              <a:t>Last name, First name</a:t>
            </a:r>
          </a:p>
          <a:p>
            <a:pPr lvl="1">
              <a:lnSpc>
                <a:spcPts val="1900"/>
              </a:lnSpc>
              <a:spcAft>
                <a:spcPts val="500"/>
              </a:spcAft>
            </a:pPr>
            <a:r>
              <a:rPr lang="en-CA" dirty="0" smtClean="0"/>
              <a:t>User Type </a:t>
            </a:r>
          </a:p>
          <a:p>
            <a:pPr lvl="2">
              <a:lnSpc>
                <a:spcPts val="1900"/>
              </a:lnSpc>
              <a:spcAft>
                <a:spcPts val="500"/>
              </a:spcAft>
            </a:pPr>
            <a:r>
              <a:rPr lang="en-CA" dirty="0" smtClean="0"/>
              <a:t>SA or EU, sorted first by SA then EU alphabetically within each group</a:t>
            </a:r>
          </a:p>
          <a:p>
            <a:pPr lvl="1">
              <a:lnSpc>
                <a:spcPts val="1900"/>
              </a:lnSpc>
              <a:spcAft>
                <a:spcPts val="500"/>
              </a:spcAft>
            </a:pPr>
            <a:r>
              <a:rPr lang="en-CA" dirty="0" smtClean="0"/>
              <a:t>User Status</a:t>
            </a:r>
          </a:p>
          <a:p>
            <a:pPr lvl="1">
              <a:lnSpc>
                <a:spcPts val="1900"/>
              </a:lnSpc>
              <a:spcAft>
                <a:spcPts val="500"/>
              </a:spcAft>
            </a:pPr>
            <a:r>
              <a:rPr lang="en-CA" dirty="0" smtClean="0"/>
              <a:t>Last Logon Date &amp; Time</a:t>
            </a:r>
          </a:p>
          <a:p>
            <a:pPr lvl="1">
              <a:lnSpc>
                <a:spcPts val="1900"/>
              </a:lnSpc>
              <a:spcAft>
                <a:spcPts val="500"/>
              </a:spcAft>
            </a:pPr>
            <a:r>
              <a:rPr lang="en-CA" dirty="0" smtClean="0"/>
              <a:t>Last Modified Date</a:t>
            </a:r>
          </a:p>
          <a:p>
            <a:pPr lvl="1">
              <a:lnSpc>
                <a:spcPts val="1900"/>
              </a:lnSpc>
              <a:spcAft>
                <a:spcPts val="500"/>
              </a:spcAft>
            </a:pPr>
            <a:r>
              <a:rPr lang="en-CA" dirty="0" smtClean="0"/>
              <a:t>Date Registered</a:t>
            </a:r>
          </a:p>
          <a:p>
            <a:pPr lvl="1">
              <a:lnSpc>
                <a:spcPts val="1900"/>
              </a:lnSpc>
              <a:spcAft>
                <a:spcPts val="500"/>
              </a:spcAft>
            </a:pPr>
            <a:r>
              <a:rPr lang="en-CA" dirty="0" smtClean="0"/>
              <a:t>Overall total number of users</a:t>
            </a:r>
            <a:endParaRPr lang="en-US" dirty="0" smtClean="0"/>
          </a:p>
          <a:p>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79119" y="1647730"/>
            <a:ext cx="7888923" cy="3243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4" name="Rectangle 2"/>
          <p:cNvSpPr>
            <a:spLocks noGrp="1" noChangeArrowheads="1"/>
          </p:cNvSpPr>
          <p:nvPr>
            <p:ph type="title"/>
          </p:nvPr>
        </p:nvSpPr>
        <p:spPr/>
        <p:txBody>
          <a:bodyPr/>
          <a:lstStyle/>
          <a:p>
            <a:r>
              <a:rPr lang="en-CA" smtClean="0"/>
              <a:t>Summary List of All Users</a:t>
            </a:r>
            <a:endParaRPr lang="en-US" smtClean="0"/>
          </a:p>
        </p:txBody>
      </p:sp>
      <p:sp>
        <p:nvSpPr>
          <p:cNvPr id="58375" name="Rectangle 5"/>
          <p:cNvSpPr>
            <a:spLocks noChangeArrowheads="1"/>
          </p:cNvSpPr>
          <p:nvPr/>
        </p:nvSpPr>
        <p:spPr bwMode="auto">
          <a:xfrm>
            <a:off x="3474720" y="3810000"/>
            <a:ext cx="800432" cy="108105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58376" name="AutoShape 6"/>
          <p:cNvSpPr>
            <a:spLocks noChangeArrowheads="1"/>
          </p:cNvSpPr>
          <p:nvPr/>
        </p:nvSpPr>
        <p:spPr bwMode="auto">
          <a:xfrm>
            <a:off x="4896389" y="3950943"/>
            <a:ext cx="2776537" cy="533400"/>
          </a:xfrm>
          <a:prstGeom prst="wedgeRectCallout">
            <a:avLst>
              <a:gd name="adj1" fmla="val -68338"/>
              <a:gd name="adj2" fmla="val -21400"/>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58377" name="Oval 7"/>
          <p:cNvSpPr>
            <a:spLocks noChangeArrowheads="1"/>
          </p:cNvSpPr>
          <p:nvPr/>
        </p:nvSpPr>
        <p:spPr bwMode="auto">
          <a:xfrm>
            <a:off x="579119" y="4132677"/>
            <a:ext cx="833437" cy="5238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58378" name="AutoShape 8"/>
          <p:cNvSpPr>
            <a:spLocks noChangeArrowheads="1"/>
          </p:cNvSpPr>
          <p:nvPr/>
        </p:nvSpPr>
        <p:spPr bwMode="auto">
          <a:xfrm>
            <a:off x="579119" y="5146675"/>
            <a:ext cx="1890713" cy="679450"/>
          </a:xfrm>
          <a:prstGeom prst="wedgeRectCallout">
            <a:avLst>
              <a:gd name="adj1" fmla="val -28000"/>
              <a:gd name="adj2" fmla="val -108176"/>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p:txBody>
          <a:bodyPr/>
          <a:lstStyle/>
          <a:p>
            <a:r>
              <a:rPr lang="en-CA" smtClean="0"/>
              <a:t>Summary List of All Users – Sample</a:t>
            </a:r>
            <a:endParaRPr lang="en-US" smtClean="0"/>
          </a:p>
        </p:txBody>
      </p:sp>
      <p:pic>
        <p:nvPicPr>
          <p:cNvPr id="593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3" y="874713"/>
            <a:ext cx="6799897" cy="522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13"/>
          <p:cNvSpPr>
            <a:spLocks noGrp="1" noChangeArrowheads="1"/>
          </p:cNvSpPr>
          <p:nvPr>
            <p:ph type="title"/>
          </p:nvPr>
        </p:nvSpPr>
        <p:spPr>
          <a:xfrm>
            <a:off x="630238" y="2606675"/>
            <a:ext cx="7772400" cy="1470025"/>
          </a:xfrm>
        </p:spPr>
        <p:txBody>
          <a:bodyPr/>
          <a:lstStyle/>
          <a:p>
            <a:pPr algn="ctr"/>
            <a:r>
              <a:rPr lang="en-CA" sz="2800" b="1" smtClean="0"/>
              <a:t>Summary List of Authorisers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r>
              <a:rPr lang="en-CA" smtClean="0"/>
              <a:t>Summary List of Authorisers</a:t>
            </a:r>
            <a:endParaRPr lang="en-US" smtClean="0"/>
          </a:p>
        </p:txBody>
      </p:sp>
      <p:sp>
        <p:nvSpPr>
          <p:cNvPr id="61446" name="Rectangle 3"/>
          <p:cNvSpPr>
            <a:spLocks noGrp="1" noChangeArrowheads="1"/>
          </p:cNvSpPr>
          <p:nvPr>
            <p:ph idx="1"/>
          </p:nvPr>
        </p:nvSpPr>
        <p:spPr/>
        <p:txBody>
          <a:bodyPr/>
          <a:lstStyle/>
          <a:p>
            <a:r>
              <a:rPr lang="en-CA" dirty="0" smtClean="0"/>
              <a:t>The “Summary List of Authorisers” provides a list of users entitled with “Authorise” authority on any tool or service (excluding Global Markets) on HSBC</a:t>
            </a:r>
            <a:r>
              <a:rPr lang="en-CA" i="1" dirty="0" smtClean="0"/>
              <a:t>net.  </a:t>
            </a:r>
          </a:p>
          <a:p>
            <a:pPr lvl="1"/>
            <a:r>
              <a:rPr lang="en-CA" dirty="0" smtClean="0"/>
              <a:t>Excludes </a:t>
            </a:r>
            <a:r>
              <a:rPr lang="en-CA" b="1" i="1" dirty="0" smtClean="0">
                <a:solidFill>
                  <a:srgbClr val="FF0000"/>
                </a:solidFill>
              </a:rPr>
              <a:t>deleted </a:t>
            </a:r>
            <a:r>
              <a:rPr lang="en-CA" dirty="0" smtClean="0"/>
              <a:t>users</a:t>
            </a:r>
          </a:p>
          <a:p>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p:cNvSpPr>
            <a:spLocks noGrp="1" noChangeArrowheads="1"/>
          </p:cNvSpPr>
          <p:nvPr>
            <p:ph type="title"/>
          </p:nvPr>
        </p:nvSpPr>
        <p:spPr/>
        <p:txBody>
          <a:bodyPr/>
          <a:lstStyle/>
          <a:p>
            <a:r>
              <a:rPr lang="en-CA" smtClean="0"/>
              <a:t>Summary List of Authorisers</a:t>
            </a:r>
            <a:endParaRPr lang="en-US" smtClean="0"/>
          </a:p>
        </p:txBody>
      </p:sp>
      <p:sp>
        <p:nvSpPr>
          <p:cNvPr id="62470" name="Rectangle 3"/>
          <p:cNvSpPr>
            <a:spLocks noGrp="1" noChangeArrowheads="1"/>
          </p:cNvSpPr>
          <p:nvPr>
            <p:ph idx="1"/>
          </p:nvPr>
        </p:nvSpPr>
        <p:spPr>
          <a:xfrm>
            <a:off x="513080" y="968692"/>
            <a:ext cx="8150225" cy="5625147"/>
          </a:xfrm>
        </p:spPr>
        <p:txBody>
          <a:bodyPr/>
          <a:lstStyle/>
          <a:p>
            <a:r>
              <a:rPr lang="en-CA" dirty="0" smtClean="0"/>
              <a:t>The report contains the following information:</a:t>
            </a:r>
          </a:p>
          <a:p>
            <a:pPr lvl="1"/>
            <a:r>
              <a:rPr lang="en-CA" dirty="0" smtClean="0"/>
              <a:t>Username</a:t>
            </a:r>
          </a:p>
          <a:p>
            <a:pPr lvl="1"/>
            <a:r>
              <a:rPr lang="en-CA" dirty="0" smtClean="0"/>
              <a:t>Name (Last name, First name)</a:t>
            </a:r>
          </a:p>
          <a:p>
            <a:pPr lvl="1"/>
            <a:r>
              <a:rPr lang="en-CA" dirty="0" smtClean="0"/>
              <a:t>User Type</a:t>
            </a:r>
          </a:p>
          <a:p>
            <a:pPr lvl="1"/>
            <a:r>
              <a:rPr lang="en-CA" dirty="0" smtClean="0"/>
              <a:t>Registration status</a:t>
            </a:r>
          </a:p>
          <a:p>
            <a:pPr lvl="1"/>
            <a:r>
              <a:rPr lang="en-CA" dirty="0" smtClean="0"/>
              <a:t>Payment</a:t>
            </a:r>
          </a:p>
          <a:p>
            <a:pPr lvl="1"/>
            <a:r>
              <a:rPr lang="en-CA" dirty="0" smtClean="0"/>
              <a:t>Trade</a:t>
            </a:r>
          </a:p>
          <a:p>
            <a:pPr lvl="1"/>
            <a:r>
              <a:rPr lang="en-CA" dirty="0" smtClean="0"/>
              <a:t>Securities</a:t>
            </a:r>
          </a:p>
          <a:p>
            <a:pPr lvl="1"/>
            <a:r>
              <a:rPr lang="en-CA" dirty="0" smtClean="0"/>
              <a:t>Supply Chain</a:t>
            </a:r>
          </a:p>
          <a:p>
            <a:pPr lvl="1"/>
            <a:r>
              <a:rPr lang="en-CA" dirty="0" smtClean="0"/>
              <a:t>Smart card or security device assigned</a:t>
            </a:r>
          </a:p>
          <a:p>
            <a:pPr lvl="1"/>
            <a:r>
              <a:rPr lang="en-CA" dirty="0" smtClean="0"/>
              <a:t>Last logon date &amp; time</a:t>
            </a:r>
          </a:p>
          <a:p>
            <a:pPr lvl="1"/>
            <a:r>
              <a:rPr lang="en-CA" dirty="0" smtClean="0"/>
              <a:t>Date registered</a:t>
            </a:r>
          </a:p>
          <a:p>
            <a:pPr lvl="1"/>
            <a:r>
              <a:rPr lang="en-CA" dirty="0" smtClean="0"/>
              <a:t>Last modified date</a:t>
            </a:r>
          </a:p>
          <a:p>
            <a:pPr lvl="1"/>
            <a:r>
              <a:rPr lang="en-CA" dirty="0" smtClean="0"/>
              <a:t>Last approved by</a:t>
            </a:r>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5458" y="1148177"/>
            <a:ext cx="8545512"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4" name="Rectangle 5"/>
          <p:cNvSpPr>
            <a:spLocks noGrp="1" noChangeArrowheads="1"/>
          </p:cNvSpPr>
          <p:nvPr>
            <p:ph type="title"/>
          </p:nvPr>
        </p:nvSpPr>
        <p:spPr/>
        <p:txBody>
          <a:bodyPr/>
          <a:lstStyle/>
          <a:p>
            <a:r>
              <a:rPr lang="en-CA" smtClean="0"/>
              <a:t>Summary List of Authorisers</a:t>
            </a:r>
            <a:endParaRPr lang="en-US" smtClean="0"/>
          </a:p>
        </p:txBody>
      </p:sp>
      <p:sp>
        <p:nvSpPr>
          <p:cNvPr id="63495" name="Rectangle 6"/>
          <p:cNvSpPr>
            <a:spLocks noChangeArrowheads="1"/>
          </p:cNvSpPr>
          <p:nvPr/>
        </p:nvSpPr>
        <p:spPr bwMode="auto">
          <a:xfrm>
            <a:off x="3557201" y="3472208"/>
            <a:ext cx="1092545" cy="120767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63496" name="AutoShape 7"/>
          <p:cNvSpPr>
            <a:spLocks noChangeArrowheads="1"/>
          </p:cNvSpPr>
          <p:nvPr/>
        </p:nvSpPr>
        <p:spPr bwMode="auto">
          <a:xfrm>
            <a:off x="3509735" y="4983466"/>
            <a:ext cx="2332265" cy="491063"/>
          </a:xfrm>
          <a:prstGeom prst="wedgeRectCallout">
            <a:avLst>
              <a:gd name="adj1" fmla="val -22487"/>
              <a:gd name="adj2" fmla="val -102145"/>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63497" name="Oval 8"/>
          <p:cNvSpPr>
            <a:spLocks noChangeArrowheads="1"/>
          </p:cNvSpPr>
          <p:nvPr/>
        </p:nvSpPr>
        <p:spPr bwMode="auto">
          <a:xfrm>
            <a:off x="558897" y="3833054"/>
            <a:ext cx="833437" cy="5238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63498" name="AutoShape 9"/>
          <p:cNvSpPr>
            <a:spLocks noChangeArrowheads="1"/>
          </p:cNvSpPr>
          <p:nvPr/>
        </p:nvSpPr>
        <p:spPr bwMode="auto">
          <a:xfrm>
            <a:off x="566834" y="4795079"/>
            <a:ext cx="1890713" cy="679450"/>
          </a:xfrm>
          <a:prstGeom prst="wedgeRectCallout">
            <a:avLst>
              <a:gd name="adj1" fmla="val -28000"/>
              <a:gd name="adj2" fmla="val -108176"/>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CA" smtClean="0"/>
              <a:t>Summary List of Authorisers – Sample</a:t>
            </a:r>
            <a:endParaRPr lang="en-US" smtClean="0"/>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9" y="873125"/>
            <a:ext cx="6560502" cy="513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86740" y="1026160"/>
            <a:ext cx="6138863" cy="5003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2"/>
          <p:cNvSpPr>
            <a:spLocks noGrp="1" noChangeArrowheads="1"/>
          </p:cNvSpPr>
          <p:nvPr>
            <p:ph type="title"/>
          </p:nvPr>
        </p:nvSpPr>
        <p:spPr/>
        <p:txBody>
          <a:bodyPr/>
          <a:lstStyle/>
          <a:p>
            <a:r>
              <a:rPr lang="en-CA" smtClean="0"/>
              <a:t>Setup &amp; Entitlement - HSBC</a:t>
            </a:r>
            <a:r>
              <a:rPr lang="en-CA" i="1" smtClean="0"/>
              <a:t>net</a:t>
            </a:r>
            <a:endParaRPr lang="en-US" i="1" smtClean="0"/>
          </a:p>
        </p:txBody>
      </p:sp>
      <p:sp>
        <p:nvSpPr>
          <p:cNvPr id="9223" name="Rectangle 5"/>
          <p:cNvSpPr>
            <a:spLocks noChangeArrowheads="1"/>
          </p:cNvSpPr>
          <p:nvPr/>
        </p:nvSpPr>
        <p:spPr bwMode="auto">
          <a:xfrm>
            <a:off x="572316" y="4880334"/>
            <a:ext cx="6118708" cy="11620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9224" name="Oval 6"/>
          <p:cNvSpPr>
            <a:spLocks noChangeArrowheads="1"/>
          </p:cNvSpPr>
          <p:nvPr/>
        </p:nvSpPr>
        <p:spPr bwMode="auto">
          <a:xfrm>
            <a:off x="1533925" y="1562597"/>
            <a:ext cx="1965325" cy="549275"/>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9225" name="Line 7"/>
          <p:cNvSpPr>
            <a:spLocks noChangeShapeType="1"/>
          </p:cNvSpPr>
          <p:nvPr/>
        </p:nvSpPr>
        <p:spPr bwMode="auto">
          <a:xfrm flipH="1">
            <a:off x="2490083" y="2128782"/>
            <a:ext cx="22709" cy="272504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CA"/>
          </a:p>
        </p:txBody>
      </p:sp>
      <p:sp>
        <p:nvSpPr>
          <p:cNvPr id="9226" name="AutoShape 8"/>
          <p:cNvSpPr>
            <a:spLocks noChangeArrowheads="1"/>
          </p:cNvSpPr>
          <p:nvPr/>
        </p:nvSpPr>
        <p:spPr bwMode="auto">
          <a:xfrm>
            <a:off x="4226878" y="1768388"/>
            <a:ext cx="2316162" cy="686967"/>
          </a:xfrm>
          <a:prstGeom prst="wedgeRectCallout">
            <a:avLst>
              <a:gd name="adj1" fmla="val -78237"/>
              <a:gd name="adj2" fmla="val -27329"/>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b="0" dirty="0" smtClean="0">
                <a:latin typeface="Arial" pitchFamily="34" charset="0"/>
                <a:cs typeface="Arial" pitchFamily="34" charset="0"/>
              </a:rPr>
              <a:t>Once entitled, you can access the Administration Reports tool under the Admin tab.</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13"/>
          <p:cNvSpPr>
            <a:spLocks noGrp="1" noChangeArrowheads="1"/>
          </p:cNvSpPr>
          <p:nvPr>
            <p:ph type="title"/>
          </p:nvPr>
        </p:nvSpPr>
        <p:spPr>
          <a:xfrm>
            <a:off x="630238" y="2606675"/>
            <a:ext cx="7772400" cy="1470025"/>
          </a:xfrm>
        </p:spPr>
        <p:txBody>
          <a:bodyPr/>
          <a:lstStyle/>
          <a:p>
            <a:pPr algn="ctr"/>
            <a:r>
              <a:rPr lang="en-CA" sz="2800" b="1" smtClean="0"/>
              <a:t>Summary List of Deleted Users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p:txBody>
          <a:bodyPr/>
          <a:lstStyle/>
          <a:p>
            <a:r>
              <a:rPr lang="en-CA" smtClean="0"/>
              <a:t>Summary List of Deleted Users</a:t>
            </a:r>
            <a:endParaRPr lang="en-US" smtClean="0"/>
          </a:p>
        </p:txBody>
      </p:sp>
      <p:sp>
        <p:nvSpPr>
          <p:cNvPr id="66566" name="Rectangle 3"/>
          <p:cNvSpPr>
            <a:spLocks noGrp="1" noChangeArrowheads="1"/>
          </p:cNvSpPr>
          <p:nvPr>
            <p:ph idx="1"/>
          </p:nvPr>
        </p:nvSpPr>
        <p:spPr/>
        <p:txBody>
          <a:bodyPr/>
          <a:lstStyle/>
          <a:p>
            <a:r>
              <a:rPr lang="en-CA" dirty="0" smtClean="0"/>
              <a:t>The “Summary List of Deleted Users”  provides a report of all usernames deleted from a customer’s HSBC</a:t>
            </a:r>
            <a:r>
              <a:rPr lang="en-CA" i="1" dirty="0" smtClean="0"/>
              <a:t>net </a:t>
            </a:r>
            <a:r>
              <a:rPr lang="en-CA" dirty="0" smtClean="0"/>
              <a:t>profile.</a:t>
            </a:r>
          </a:p>
          <a:p>
            <a:pPr>
              <a:spcAft>
                <a:spcPts val="500"/>
              </a:spcAft>
            </a:pPr>
            <a:r>
              <a:rPr lang="en-CA" dirty="0" smtClean="0"/>
              <a:t>The report contains the following data:</a:t>
            </a:r>
          </a:p>
          <a:p>
            <a:pPr lvl="1">
              <a:spcAft>
                <a:spcPts val="500"/>
              </a:spcAft>
            </a:pPr>
            <a:r>
              <a:rPr lang="en-CA" dirty="0" smtClean="0"/>
              <a:t>User ID</a:t>
            </a:r>
          </a:p>
          <a:p>
            <a:pPr lvl="1"/>
            <a:r>
              <a:rPr lang="en-CA" dirty="0" smtClean="0"/>
              <a:t>Name </a:t>
            </a:r>
          </a:p>
          <a:p>
            <a:pPr lvl="2">
              <a:lnSpc>
                <a:spcPts val="2400"/>
              </a:lnSpc>
              <a:spcBef>
                <a:spcPct val="0"/>
              </a:spcBef>
            </a:pPr>
            <a:r>
              <a:rPr lang="en-CA" dirty="0" smtClean="0"/>
              <a:t>Last Name, First Name</a:t>
            </a:r>
          </a:p>
          <a:p>
            <a:pPr lvl="1"/>
            <a:r>
              <a:rPr lang="en-CA" dirty="0" smtClean="0"/>
              <a:t>User Type </a:t>
            </a:r>
          </a:p>
          <a:p>
            <a:pPr lvl="2">
              <a:lnSpc>
                <a:spcPts val="2400"/>
              </a:lnSpc>
              <a:spcBef>
                <a:spcPct val="0"/>
              </a:spcBef>
              <a:spcAft>
                <a:spcPts val="500"/>
              </a:spcAft>
            </a:pPr>
            <a:r>
              <a:rPr lang="en-CA" dirty="0" smtClean="0"/>
              <a:t>SA or EU, sorted first by SA then EU alphabetically within each group</a:t>
            </a:r>
          </a:p>
          <a:p>
            <a:pPr lvl="1">
              <a:spcAft>
                <a:spcPts val="500"/>
              </a:spcAft>
            </a:pPr>
            <a:r>
              <a:rPr lang="en-CA" dirty="0" smtClean="0"/>
              <a:t>Date Registered</a:t>
            </a:r>
          </a:p>
          <a:p>
            <a:pPr lvl="1">
              <a:spcAft>
                <a:spcPts val="500"/>
              </a:spcAft>
            </a:pPr>
            <a:r>
              <a:rPr lang="en-CA" dirty="0" smtClean="0"/>
              <a:t>Deleted Date</a:t>
            </a:r>
          </a:p>
          <a:p>
            <a:pPr lvl="1">
              <a:spcAft>
                <a:spcPts val="500"/>
              </a:spcAft>
            </a:pPr>
            <a:r>
              <a:rPr lang="en-CA" dirty="0" smtClean="0"/>
              <a:t>Deleted By</a:t>
            </a:r>
          </a:p>
          <a:p>
            <a:pPr lvl="1">
              <a:spcAft>
                <a:spcPts val="500"/>
              </a:spcAft>
            </a:pPr>
            <a:r>
              <a:rPr lang="en-CA" dirty="0" smtClean="0"/>
              <a:t>Deletion Approved By</a:t>
            </a:r>
            <a:endParaRPr lang="en-US" dirty="0" smtClean="0"/>
          </a:p>
          <a:p>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08000" y="1696345"/>
            <a:ext cx="8478838" cy="346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9" name="Rectangle 2"/>
          <p:cNvSpPr>
            <a:spLocks noGrp="1" noChangeArrowheads="1"/>
          </p:cNvSpPr>
          <p:nvPr>
            <p:ph type="title"/>
          </p:nvPr>
        </p:nvSpPr>
        <p:spPr/>
        <p:txBody>
          <a:bodyPr/>
          <a:lstStyle/>
          <a:p>
            <a:r>
              <a:rPr lang="en-CA" smtClean="0"/>
              <a:t>Summary List of Deleted Users</a:t>
            </a:r>
            <a:endParaRPr lang="en-US" smtClean="0"/>
          </a:p>
        </p:txBody>
      </p:sp>
      <p:sp>
        <p:nvSpPr>
          <p:cNvPr id="67590" name="Rectangle 4"/>
          <p:cNvSpPr>
            <a:spLocks noChangeArrowheads="1"/>
          </p:cNvSpPr>
          <p:nvPr/>
        </p:nvSpPr>
        <p:spPr bwMode="auto">
          <a:xfrm>
            <a:off x="3633622" y="4043292"/>
            <a:ext cx="933519" cy="111649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67591" name="AutoShape 5"/>
          <p:cNvSpPr>
            <a:spLocks noChangeArrowheads="1"/>
          </p:cNvSpPr>
          <p:nvPr/>
        </p:nvSpPr>
        <p:spPr bwMode="auto">
          <a:xfrm>
            <a:off x="4881177" y="4152458"/>
            <a:ext cx="2281623" cy="533400"/>
          </a:xfrm>
          <a:prstGeom prst="wedgeRectCallout">
            <a:avLst>
              <a:gd name="adj1" fmla="val -58984"/>
              <a:gd name="adj2" fmla="val -20654"/>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67592" name="Oval 6"/>
          <p:cNvSpPr>
            <a:spLocks noChangeArrowheads="1"/>
          </p:cNvSpPr>
          <p:nvPr/>
        </p:nvSpPr>
        <p:spPr bwMode="auto">
          <a:xfrm>
            <a:off x="670096" y="4364451"/>
            <a:ext cx="833437" cy="5238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67593" name="AutoShape 7"/>
          <p:cNvSpPr>
            <a:spLocks noChangeArrowheads="1"/>
          </p:cNvSpPr>
          <p:nvPr/>
        </p:nvSpPr>
        <p:spPr bwMode="auto">
          <a:xfrm>
            <a:off x="498793" y="5226187"/>
            <a:ext cx="1766887" cy="679450"/>
          </a:xfrm>
          <a:prstGeom prst="wedgeRectCallout">
            <a:avLst>
              <a:gd name="adj1" fmla="val -23130"/>
              <a:gd name="adj2" fmla="val -89954"/>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p:cNvSpPr>
            <a:spLocks noGrp="1" noChangeArrowheads="1"/>
          </p:cNvSpPr>
          <p:nvPr>
            <p:ph type="title"/>
          </p:nvPr>
        </p:nvSpPr>
        <p:spPr/>
        <p:txBody>
          <a:bodyPr/>
          <a:lstStyle/>
          <a:p>
            <a:r>
              <a:rPr lang="en-CA" smtClean="0"/>
              <a:t>Summary List of Deleted Users – Sample</a:t>
            </a:r>
            <a:endParaRPr lang="en-US" smtClean="0"/>
          </a:p>
        </p:txBody>
      </p:sp>
      <p:pic>
        <p:nvPicPr>
          <p:cNvPr id="686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19" y="1062372"/>
            <a:ext cx="8297863" cy="483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13"/>
          <p:cNvSpPr>
            <a:spLocks noGrp="1" noChangeArrowheads="1"/>
          </p:cNvSpPr>
          <p:nvPr>
            <p:ph type="title"/>
          </p:nvPr>
        </p:nvSpPr>
        <p:spPr>
          <a:xfrm>
            <a:off x="630238" y="2606675"/>
            <a:ext cx="7772400" cy="1470025"/>
          </a:xfrm>
        </p:spPr>
        <p:txBody>
          <a:bodyPr/>
          <a:lstStyle/>
          <a:p>
            <a:pPr algn="ctr"/>
            <a:r>
              <a:rPr lang="en-CA" sz="2800" b="1" smtClean="0"/>
              <a:t>Summary List of Dormant &amp; Inactive Users</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2"/>
          <p:cNvSpPr>
            <a:spLocks noGrp="1" noChangeArrowheads="1"/>
          </p:cNvSpPr>
          <p:nvPr>
            <p:ph type="title"/>
          </p:nvPr>
        </p:nvSpPr>
        <p:spPr/>
        <p:txBody>
          <a:bodyPr/>
          <a:lstStyle/>
          <a:p>
            <a:r>
              <a:rPr lang="en-CA" smtClean="0"/>
              <a:t>Summary List of Dormant &amp; Inactive Users</a:t>
            </a:r>
            <a:endParaRPr lang="en-US" smtClean="0"/>
          </a:p>
        </p:txBody>
      </p:sp>
      <p:sp>
        <p:nvSpPr>
          <p:cNvPr id="70662" name="Rectangle 3"/>
          <p:cNvSpPr>
            <a:spLocks noGrp="1" noChangeArrowheads="1"/>
          </p:cNvSpPr>
          <p:nvPr>
            <p:ph idx="1"/>
          </p:nvPr>
        </p:nvSpPr>
        <p:spPr>
          <a:xfrm>
            <a:off x="584200" y="958532"/>
            <a:ext cx="8150225" cy="5686107"/>
          </a:xfrm>
        </p:spPr>
        <p:txBody>
          <a:bodyPr/>
          <a:lstStyle/>
          <a:p>
            <a:r>
              <a:rPr lang="en-CA" dirty="0" smtClean="0"/>
              <a:t>Summary List of Dormant &amp; Inactive Users report contains information on </a:t>
            </a:r>
          </a:p>
          <a:p>
            <a:pPr lvl="1"/>
            <a:r>
              <a:rPr lang="en-CA" dirty="0" smtClean="0"/>
              <a:t>All users whose status is not ‘Active’</a:t>
            </a:r>
          </a:p>
          <a:p>
            <a:pPr lvl="1"/>
            <a:r>
              <a:rPr lang="en-CA" dirty="0" smtClean="0"/>
              <a:t>All users whose status is ‘Active’ but never logged on</a:t>
            </a:r>
          </a:p>
          <a:p>
            <a:pPr lvl="1">
              <a:spcBef>
                <a:spcPct val="0"/>
              </a:spcBef>
              <a:spcAft>
                <a:spcPts val="1500"/>
              </a:spcAft>
            </a:pPr>
            <a:r>
              <a:rPr lang="en-CA" dirty="0" smtClean="0"/>
              <a:t>All users whose status is ‘Active’ who has not logged on for 30 days</a:t>
            </a:r>
          </a:p>
          <a:p>
            <a:pPr>
              <a:spcBef>
                <a:spcPct val="0"/>
              </a:spcBef>
              <a:spcAft>
                <a:spcPts val="500"/>
              </a:spcAft>
            </a:pPr>
            <a:r>
              <a:rPr lang="en-CA" dirty="0" smtClean="0"/>
              <a:t>Data contained in the report:</a:t>
            </a:r>
          </a:p>
          <a:p>
            <a:pPr lvl="1">
              <a:spcBef>
                <a:spcPct val="0"/>
              </a:spcBef>
            </a:pPr>
            <a:r>
              <a:rPr lang="en-CA" dirty="0" smtClean="0"/>
              <a:t>User ID</a:t>
            </a:r>
          </a:p>
          <a:p>
            <a:pPr lvl="1"/>
            <a:r>
              <a:rPr lang="en-CA" dirty="0" smtClean="0"/>
              <a:t>Name </a:t>
            </a:r>
          </a:p>
          <a:p>
            <a:pPr lvl="2">
              <a:lnSpc>
                <a:spcPts val="2400"/>
              </a:lnSpc>
            </a:pPr>
            <a:r>
              <a:rPr lang="en-CA" dirty="0" smtClean="0"/>
              <a:t>Last name, First name</a:t>
            </a:r>
          </a:p>
          <a:p>
            <a:pPr lvl="1"/>
            <a:r>
              <a:rPr lang="en-CA" dirty="0" smtClean="0"/>
              <a:t>User Type</a:t>
            </a:r>
            <a:r>
              <a:rPr lang="en-CA" sz="1800" dirty="0" smtClean="0"/>
              <a:t> </a:t>
            </a:r>
          </a:p>
          <a:p>
            <a:pPr lvl="2">
              <a:lnSpc>
                <a:spcPts val="2400"/>
              </a:lnSpc>
            </a:pPr>
            <a:r>
              <a:rPr lang="en-CA" dirty="0" smtClean="0"/>
              <a:t>SA or EU, sorted first by SA then EU alphabetically within each group</a:t>
            </a:r>
          </a:p>
          <a:p>
            <a:pPr lvl="1"/>
            <a:r>
              <a:rPr lang="en-CA" dirty="0" smtClean="0"/>
              <a:t>User Status</a:t>
            </a:r>
          </a:p>
          <a:p>
            <a:pPr lvl="1"/>
            <a:r>
              <a:rPr lang="en-CA" dirty="0" smtClean="0"/>
              <a:t>Last Logon Date &amp; Time</a:t>
            </a:r>
          </a:p>
          <a:p>
            <a:pPr lvl="1"/>
            <a:r>
              <a:rPr lang="en-CA" dirty="0" smtClean="0"/>
              <a:t>Last Modified Date</a:t>
            </a:r>
          </a:p>
          <a:p>
            <a:pPr lvl="1"/>
            <a:r>
              <a:rPr lang="en-CA" dirty="0" smtClean="0"/>
              <a:t>Date Registered</a:t>
            </a:r>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99438" y="1249434"/>
            <a:ext cx="8369935" cy="340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6" name="Rectangle 2"/>
          <p:cNvSpPr>
            <a:spLocks noGrp="1" noChangeArrowheads="1"/>
          </p:cNvSpPr>
          <p:nvPr>
            <p:ph type="title"/>
          </p:nvPr>
        </p:nvSpPr>
        <p:spPr/>
        <p:txBody>
          <a:bodyPr/>
          <a:lstStyle/>
          <a:p>
            <a:r>
              <a:rPr lang="en-CA" smtClean="0"/>
              <a:t>Summary List of Dormant &amp; Inactive Users</a:t>
            </a:r>
            <a:endParaRPr lang="en-US" smtClean="0"/>
          </a:p>
        </p:txBody>
      </p:sp>
      <p:sp>
        <p:nvSpPr>
          <p:cNvPr id="71687" name="Rectangle 4"/>
          <p:cNvSpPr>
            <a:spLocks noChangeArrowheads="1"/>
          </p:cNvSpPr>
          <p:nvPr/>
        </p:nvSpPr>
        <p:spPr bwMode="auto">
          <a:xfrm>
            <a:off x="3728719" y="3553268"/>
            <a:ext cx="885688" cy="1102511"/>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71688" name="AutoShape 5"/>
          <p:cNvSpPr>
            <a:spLocks noChangeArrowheads="1"/>
          </p:cNvSpPr>
          <p:nvPr/>
        </p:nvSpPr>
        <p:spPr bwMode="auto">
          <a:xfrm>
            <a:off x="3226138" y="4898170"/>
            <a:ext cx="2270421" cy="533400"/>
          </a:xfrm>
          <a:prstGeom prst="wedgeRectCallout">
            <a:avLst>
              <a:gd name="adj1" fmla="val -22487"/>
              <a:gd name="adj2" fmla="val -9071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71689" name="Oval 6"/>
          <p:cNvSpPr>
            <a:spLocks noChangeArrowheads="1"/>
          </p:cNvSpPr>
          <p:nvPr/>
        </p:nvSpPr>
        <p:spPr bwMode="auto">
          <a:xfrm>
            <a:off x="728903" y="3869967"/>
            <a:ext cx="833437" cy="5238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71690" name="AutoShape 7"/>
          <p:cNvSpPr>
            <a:spLocks noChangeArrowheads="1"/>
          </p:cNvSpPr>
          <p:nvPr/>
        </p:nvSpPr>
        <p:spPr bwMode="auto">
          <a:xfrm>
            <a:off x="599438" y="4698145"/>
            <a:ext cx="1727201" cy="679450"/>
          </a:xfrm>
          <a:prstGeom prst="wedgeRectCallout">
            <a:avLst>
              <a:gd name="adj1" fmla="val -23130"/>
              <a:gd name="adj2" fmla="val -89954"/>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2"/>
          <p:cNvSpPr>
            <a:spLocks noGrp="1" noChangeArrowheads="1"/>
          </p:cNvSpPr>
          <p:nvPr>
            <p:ph type="title"/>
          </p:nvPr>
        </p:nvSpPr>
        <p:spPr/>
        <p:txBody>
          <a:bodyPr/>
          <a:lstStyle/>
          <a:p>
            <a:r>
              <a:rPr lang="en-CA" smtClean="0"/>
              <a:t>Summary List of Dormant &amp; Inactive Users – Sample</a:t>
            </a:r>
            <a:endParaRPr lang="en-US" smtClean="0"/>
          </a:p>
        </p:txBody>
      </p:sp>
      <p:pic>
        <p:nvPicPr>
          <p:cNvPr id="727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27" y="883920"/>
            <a:ext cx="7532733" cy="497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13"/>
          <p:cNvSpPr>
            <a:spLocks noGrp="1" noChangeArrowheads="1"/>
          </p:cNvSpPr>
          <p:nvPr>
            <p:ph type="title"/>
          </p:nvPr>
        </p:nvSpPr>
        <p:spPr>
          <a:xfrm>
            <a:off x="630238" y="2606675"/>
            <a:ext cx="7772400" cy="1470025"/>
          </a:xfrm>
        </p:spPr>
        <p:txBody>
          <a:bodyPr/>
          <a:lstStyle/>
          <a:p>
            <a:pPr algn="ctr"/>
            <a:r>
              <a:rPr lang="en-CA" sz="2800" b="1" smtClean="0"/>
              <a:t>User and Account Matrix</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2"/>
          <p:cNvSpPr>
            <a:spLocks noGrp="1" noChangeArrowheads="1"/>
          </p:cNvSpPr>
          <p:nvPr>
            <p:ph type="title"/>
          </p:nvPr>
        </p:nvSpPr>
        <p:spPr/>
        <p:txBody>
          <a:bodyPr/>
          <a:lstStyle/>
          <a:p>
            <a:r>
              <a:rPr lang="en-CA" smtClean="0"/>
              <a:t>User and Account Matrix</a:t>
            </a:r>
            <a:endParaRPr lang="en-US" smtClean="0"/>
          </a:p>
        </p:txBody>
      </p:sp>
      <p:sp>
        <p:nvSpPr>
          <p:cNvPr id="74758" name="Rectangle 3"/>
          <p:cNvSpPr>
            <a:spLocks noGrp="1" noChangeArrowheads="1"/>
          </p:cNvSpPr>
          <p:nvPr>
            <p:ph idx="1"/>
          </p:nvPr>
        </p:nvSpPr>
        <p:spPr/>
        <p:txBody>
          <a:bodyPr/>
          <a:lstStyle/>
          <a:p>
            <a:r>
              <a:rPr lang="en-CA" dirty="0" smtClean="0"/>
              <a:t>The “User and Account Matrix” report provides a detailed view of the Customer’s usernames and their associated account access.</a:t>
            </a:r>
          </a:p>
          <a:p>
            <a:pPr lvl="1"/>
            <a:r>
              <a:rPr lang="en-CA" dirty="0" smtClean="0"/>
              <a:t>For each username, the report lists all accounts which the user is entitled to under any service or tool.</a:t>
            </a:r>
          </a:p>
          <a:p>
            <a:r>
              <a:rPr lang="en-CA" dirty="0" smtClean="0"/>
              <a:t>The report  contains the following information:</a:t>
            </a:r>
          </a:p>
          <a:p>
            <a:pPr lvl="1"/>
            <a:r>
              <a:rPr lang="en-CA" dirty="0" smtClean="0"/>
              <a:t>Bank name</a:t>
            </a:r>
          </a:p>
          <a:p>
            <a:pPr lvl="1"/>
            <a:r>
              <a:rPr lang="en-CA" dirty="0" smtClean="0"/>
              <a:t>Account currency</a:t>
            </a:r>
          </a:p>
          <a:p>
            <a:pPr lvl="1"/>
            <a:r>
              <a:rPr lang="en-CA" dirty="0" smtClean="0"/>
              <a:t>Account number</a:t>
            </a:r>
          </a:p>
          <a:p>
            <a:pPr lvl="1"/>
            <a:r>
              <a:rPr lang="en-CA" dirty="0" smtClean="0"/>
              <a:t>Username</a:t>
            </a:r>
          </a:p>
          <a:p>
            <a:pPr lvl="1"/>
            <a:r>
              <a:rPr lang="en-CA" dirty="0" smtClean="0"/>
              <a:t>Name (Last name, First name)</a:t>
            </a:r>
          </a:p>
          <a:p>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13"/>
          <p:cNvSpPr>
            <a:spLocks noGrp="1" noChangeArrowheads="1"/>
          </p:cNvSpPr>
          <p:nvPr>
            <p:ph type="title"/>
          </p:nvPr>
        </p:nvSpPr>
        <p:spPr>
          <a:xfrm>
            <a:off x="630238" y="2606675"/>
            <a:ext cx="7772400" cy="1470025"/>
          </a:xfrm>
        </p:spPr>
        <p:txBody>
          <a:bodyPr/>
          <a:lstStyle/>
          <a:p>
            <a:pPr algn="ctr"/>
            <a:r>
              <a:rPr lang="en-CA" sz="2800" b="1" smtClean="0"/>
              <a:t>How Does It Work?</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46100" y="1507225"/>
            <a:ext cx="8150860" cy="341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2" name="Rectangle 2"/>
          <p:cNvSpPr>
            <a:spLocks noGrp="1" noChangeArrowheads="1"/>
          </p:cNvSpPr>
          <p:nvPr>
            <p:ph type="title"/>
          </p:nvPr>
        </p:nvSpPr>
        <p:spPr/>
        <p:txBody>
          <a:bodyPr/>
          <a:lstStyle/>
          <a:p>
            <a:r>
              <a:rPr lang="en-CA" smtClean="0"/>
              <a:t>User and Account Matrix</a:t>
            </a:r>
            <a:endParaRPr lang="en-US" smtClean="0"/>
          </a:p>
        </p:txBody>
      </p:sp>
      <p:sp>
        <p:nvSpPr>
          <p:cNvPr id="75783" name="Rectangle 5"/>
          <p:cNvSpPr>
            <a:spLocks noChangeArrowheads="1"/>
          </p:cNvSpPr>
          <p:nvPr/>
        </p:nvSpPr>
        <p:spPr bwMode="auto">
          <a:xfrm>
            <a:off x="3606799" y="3789723"/>
            <a:ext cx="833121" cy="1046438"/>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75784" name="AutoShape 6"/>
          <p:cNvSpPr>
            <a:spLocks noChangeArrowheads="1"/>
          </p:cNvSpPr>
          <p:nvPr/>
        </p:nvSpPr>
        <p:spPr bwMode="auto">
          <a:xfrm>
            <a:off x="3051651" y="5022078"/>
            <a:ext cx="2292509" cy="533400"/>
          </a:xfrm>
          <a:prstGeom prst="wedgeRectCallout">
            <a:avLst>
              <a:gd name="adj1" fmla="val -19302"/>
              <a:gd name="adj2" fmla="val -82932"/>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75785" name="Oval 7"/>
          <p:cNvSpPr>
            <a:spLocks noChangeArrowheads="1"/>
          </p:cNvSpPr>
          <p:nvPr/>
        </p:nvSpPr>
        <p:spPr bwMode="auto">
          <a:xfrm>
            <a:off x="594676" y="4053082"/>
            <a:ext cx="833437" cy="5238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75786" name="AutoShape 8"/>
          <p:cNvSpPr>
            <a:spLocks noChangeArrowheads="1"/>
          </p:cNvSpPr>
          <p:nvPr/>
        </p:nvSpPr>
        <p:spPr bwMode="auto">
          <a:xfrm>
            <a:off x="434181" y="4919594"/>
            <a:ext cx="1668940" cy="679450"/>
          </a:xfrm>
          <a:prstGeom prst="wedgeRectCallout">
            <a:avLst>
              <a:gd name="adj1" fmla="val -19477"/>
              <a:gd name="adj2" fmla="val -97431"/>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45" y="783908"/>
            <a:ext cx="6561455" cy="508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6" name="Rectangle 2"/>
          <p:cNvSpPr>
            <a:spLocks noGrp="1" noChangeArrowheads="1"/>
          </p:cNvSpPr>
          <p:nvPr>
            <p:ph type="title"/>
          </p:nvPr>
        </p:nvSpPr>
        <p:spPr/>
        <p:txBody>
          <a:bodyPr/>
          <a:lstStyle/>
          <a:p>
            <a:r>
              <a:rPr lang="en-CA" smtClean="0"/>
              <a:t>User and Account Matrix – Sample</a:t>
            </a:r>
            <a:endParaRPr lang="en-US"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13"/>
          <p:cNvSpPr>
            <a:spLocks noGrp="1" noChangeArrowheads="1"/>
          </p:cNvSpPr>
          <p:nvPr>
            <p:ph type="title"/>
          </p:nvPr>
        </p:nvSpPr>
        <p:spPr>
          <a:xfrm>
            <a:off x="630238" y="2606675"/>
            <a:ext cx="7772400" cy="1470025"/>
          </a:xfrm>
        </p:spPr>
        <p:txBody>
          <a:bodyPr/>
          <a:lstStyle/>
          <a:p>
            <a:pPr algn="ctr"/>
            <a:r>
              <a:rPr lang="en-CA" sz="2800" b="1" smtClean="0"/>
              <a:t>User and Signature Group Matrix</a:t>
            </a:r>
            <a:endParaRPr lang="en-US" sz="2800" b="1"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2"/>
          <p:cNvSpPr>
            <a:spLocks noGrp="1" noChangeArrowheads="1"/>
          </p:cNvSpPr>
          <p:nvPr>
            <p:ph type="title"/>
          </p:nvPr>
        </p:nvSpPr>
        <p:spPr/>
        <p:txBody>
          <a:bodyPr/>
          <a:lstStyle/>
          <a:p>
            <a:r>
              <a:rPr lang="en-CA" smtClean="0"/>
              <a:t>User and Signature Group Matrix</a:t>
            </a:r>
            <a:endParaRPr lang="en-US" smtClean="0"/>
          </a:p>
        </p:txBody>
      </p:sp>
      <p:sp>
        <p:nvSpPr>
          <p:cNvPr id="78854" name="Rectangle 3"/>
          <p:cNvSpPr>
            <a:spLocks noGrp="1" noChangeArrowheads="1"/>
          </p:cNvSpPr>
          <p:nvPr>
            <p:ph idx="1"/>
          </p:nvPr>
        </p:nvSpPr>
        <p:spPr/>
        <p:txBody>
          <a:bodyPr/>
          <a:lstStyle/>
          <a:p>
            <a:r>
              <a:rPr lang="en-CA" dirty="0" smtClean="0"/>
              <a:t>The “User and Signature Group Matrix” report  provides a list of the usernames on an HSBC</a:t>
            </a:r>
            <a:r>
              <a:rPr lang="en-CA" i="1" dirty="0" smtClean="0"/>
              <a:t>net</a:t>
            </a:r>
            <a:r>
              <a:rPr lang="en-CA" dirty="0" smtClean="0"/>
              <a:t> customer profile detailing which signature group they are assigned to for:</a:t>
            </a:r>
          </a:p>
          <a:p>
            <a:pPr lvl="1"/>
            <a:r>
              <a:rPr lang="en-CA" dirty="0" smtClean="0"/>
              <a:t>Payments</a:t>
            </a:r>
          </a:p>
          <a:p>
            <a:pPr lvl="1"/>
            <a:r>
              <a:rPr lang="en-CA" dirty="0" smtClean="0"/>
              <a:t>Trade</a:t>
            </a:r>
          </a:p>
          <a:p>
            <a:pPr lvl="1"/>
            <a:r>
              <a:rPr lang="en-CA" dirty="0" smtClean="0"/>
              <a:t>Securities</a:t>
            </a:r>
          </a:p>
          <a:p>
            <a:pPr lvl="1"/>
            <a:r>
              <a:rPr lang="en-CA" dirty="0" smtClean="0"/>
              <a:t>Supply Chain</a:t>
            </a:r>
          </a:p>
          <a:p>
            <a:r>
              <a:rPr lang="en-CA" dirty="0" smtClean="0"/>
              <a:t>The report contains the following data:</a:t>
            </a:r>
          </a:p>
          <a:p>
            <a:pPr lvl="1"/>
            <a:r>
              <a:rPr lang="en-CA" dirty="0" smtClean="0"/>
              <a:t>User ID</a:t>
            </a:r>
          </a:p>
          <a:p>
            <a:pPr lvl="1"/>
            <a:r>
              <a:rPr lang="en-CA" dirty="0" smtClean="0"/>
              <a:t>User Name </a:t>
            </a:r>
          </a:p>
          <a:p>
            <a:pPr lvl="2"/>
            <a:r>
              <a:rPr lang="en-CA" dirty="0" smtClean="0"/>
              <a:t>Last name, First name</a:t>
            </a:r>
          </a:p>
          <a:p>
            <a:endParaRPr lang="en-US" sz="2000"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40703" y="1551670"/>
            <a:ext cx="8318817" cy="34123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8" name="Rectangle 2"/>
          <p:cNvSpPr>
            <a:spLocks noGrp="1" noChangeArrowheads="1"/>
          </p:cNvSpPr>
          <p:nvPr>
            <p:ph type="title"/>
          </p:nvPr>
        </p:nvSpPr>
        <p:spPr/>
        <p:txBody>
          <a:bodyPr/>
          <a:lstStyle/>
          <a:p>
            <a:r>
              <a:rPr lang="en-CA" smtClean="0"/>
              <a:t>User and Signature Group Matrix</a:t>
            </a:r>
            <a:endParaRPr lang="en-US" smtClean="0"/>
          </a:p>
        </p:txBody>
      </p:sp>
      <p:sp>
        <p:nvSpPr>
          <p:cNvPr id="79879" name="Rectangle 5"/>
          <p:cNvSpPr>
            <a:spLocks noChangeArrowheads="1"/>
          </p:cNvSpPr>
          <p:nvPr/>
        </p:nvSpPr>
        <p:spPr bwMode="auto">
          <a:xfrm>
            <a:off x="3586479" y="3878845"/>
            <a:ext cx="865809" cy="100811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79880" name="AutoShape 6"/>
          <p:cNvSpPr>
            <a:spLocks noChangeArrowheads="1"/>
          </p:cNvSpPr>
          <p:nvPr/>
        </p:nvSpPr>
        <p:spPr bwMode="auto">
          <a:xfrm>
            <a:off x="3227181" y="5094123"/>
            <a:ext cx="1903619" cy="649632"/>
          </a:xfrm>
          <a:prstGeom prst="wedgeRectCallout">
            <a:avLst>
              <a:gd name="adj1" fmla="val -21333"/>
              <a:gd name="adj2" fmla="val -76957"/>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selecting the report type, select the format of the report</a:t>
            </a:r>
            <a:endParaRPr lang="en-US" b="0" dirty="0">
              <a:latin typeface="Arial" pitchFamily="34" charset="0"/>
              <a:cs typeface="Arial" pitchFamily="34" charset="0"/>
            </a:endParaRPr>
          </a:p>
        </p:txBody>
      </p:sp>
      <p:sp>
        <p:nvSpPr>
          <p:cNvPr id="79881" name="Oval 7"/>
          <p:cNvSpPr>
            <a:spLocks noChangeArrowheads="1"/>
          </p:cNvSpPr>
          <p:nvPr/>
        </p:nvSpPr>
        <p:spPr bwMode="auto">
          <a:xfrm>
            <a:off x="610663" y="4178232"/>
            <a:ext cx="833437" cy="5238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79882" name="AutoShape 8"/>
          <p:cNvSpPr>
            <a:spLocks noChangeArrowheads="1"/>
          </p:cNvSpPr>
          <p:nvPr/>
        </p:nvSpPr>
        <p:spPr bwMode="auto">
          <a:xfrm>
            <a:off x="498743" y="4986835"/>
            <a:ext cx="1726297" cy="679450"/>
          </a:xfrm>
          <a:prstGeom prst="wedgeRectCallout">
            <a:avLst>
              <a:gd name="adj1" fmla="val -20776"/>
              <a:gd name="adj2" fmla="val -89954"/>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en-CA" b="0" dirty="0">
                <a:latin typeface="Arial" pitchFamily="34" charset="0"/>
                <a:cs typeface="Arial" pitchFamily="34" charset="0"/>
              </a:rPr>
              <a:t>After making the selections click “Go” to generate the report</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p:cNvSpPr>
            <a:spLocks noGrp="1" noChangeArrowheads="1"/>
          </p:cNvSpPr>
          <p:nvPr>
            <p:ph type="title"/>
          </p:nvPr>
        </p:nvSpPr>
        <p:spPr/>
        <p:txBody>
          <a:bodyPr/>
          <a:lstStyle/>
          <a:p>
            <a:r>
              <a:rPr lang="en-CA" smtClean="0"/>
              <a:t>User and Signature Group Matrix – Sample </a:t>
            </a:r>
            <a:endParaRPr lang="en-US" smtClean="0"/>
          </a:p>
        </p:txBody>
      </p:sp>
      <p:pic>
        <p:nvPicPr>
          <p:cNvPr id="809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895351"/>
            <a:ext cx="6520815" cy="512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r>
              <a:rPr lang="en-CA" smtClean="0"/>
              <a:t>Common Data Fields</a:t>
            </a:r>
            <a:endParaRPr lang="en-US" smtClean="0"/>
          </a:p>
        </p:txBody>
      </p:sp>
      <p:sp>
        <p:nvSpPr>
          <p:cNvPr id="11270" name="Rectangle 3"/>
          <p:cNvSpPr>
            <a:spLocks noGrp="1" noChangeArrowheads="1"/>
          </p:cNvSpPr>
          <p:nvPr>
            <p:ph idx="1"/>
          </p:nvPr>
        </p:nvSpPr>
        <p:spPr>
          <a:xfrm>
            <a:off x="563880" y="1131253"/>
            <a:ext cx="8150225" cy="4929434"/>
          </a:xfrm>
        </p:spPr>
        <p:txBody>
          <a:bodyPr/>
          <a:lstStyle/>
          <a:p>
            <a:r>
              <a:rPr lang="en-CA" dirty="0" smtClean="0"/>
              <a:t>All reports contain the following common data:</a:t>
            </a:r>
          </a:p>
          <a:p>
            <a:pPr lvl="1"/>
            <a:r>
              <a:rPr lang="en-CA" dirty="0" smtClean="0"/>
              <a:t>Customer Name</a:t>
            </a:r>
          </a:p>
          <a:p>
            <a:pPr lvl="1"/>
            <a:r>
              <a:rPr lang="en-CA" dirty="0" smtClean="0"/>
              <a:t>Institution Name</a:t>
            </a:r>
          </a:p>
          <a:p>
            <a:pPr lvl="1"/>
            <a:r>
              <a:rPr lang="en-CA" dirty="0" smtClean="0"/>
              <a:t>Country Code</a:t>
            </a:r>
          </a:p>
          <a:p>
            <a:pPr lvl="1"/>
            <a:r>
              <a:rPr lang="en-CA" dirty="0" smtClean="0"/>
              <a:t>Report generated by (username)</a:t>
            </a:r>
          </a:p>
          <a:p>
            <a:pPr lvl="1"/>
            <a:r>
              <a:rPr lang="en-CA" dirty="0" smtClean="0"/>
              <a:t>Pages x of y and date/time</a:t>
            </a:r>
          </a:p>
          <a:p>
            <a:pPr lvl="1"/>
            <a:r>
              <a:rPr lang="en-CA" dirty="0" smtClean="0"/>
              <a:t>All dates in </a:t>
            </a:r>
            <a:r>
              <a:rPr lang="en-CA" dirty="0" err="1" smtClean="0"/>
              <a:t>ddmmyyyy</a:t>
            </a:r>
            <a:r>
              <a:rPr lang="en-CA" dirty="0" smtClean="0"/>
              <a:t> format (consistent with other HSBCnet reports)</a:t>
            </a:r>
          </a:p>
          <a:p>
            <a:pPr lvl="1"/>
            <a:r>
              <a:rPr lang="en-CA" dirty="0" smtClean="0"/>
              <a:t>All times in GMT (consistent with other HSBCnet reports)</a:t>
            </a:r>
            <a:endParaRPr lang="en-CA" sz="1800" dirty="0" smtClean="0"/>
          </a:p>
          <a:p>
            <a:r>
              <a:rPr lang="en-CA" dirty="0" smtClean="0"/>
              <a:t>		PDF reports will also contain</a:t>
            </a:r>
            <a:endParaRPr lang="en-CA" sz="1600" dirty="0" smtClean="0"/>
          </a:p>
          <a:p>
            <a:pPr lvl="1"/>
            <a:r>
              <a:rPr lang="en-CA" dirty="0" smtClean="0"/>
              <a:t>HSBC</a:t>
            </a:r>
            <a:r>
              <a:rPr lang="en-CA" i="1" dirty="0" smtClean="0"/>
              <a:t>net</a:t>
            </a:r>
            <a:r>
              <a:rPr lang="en-CA" dirty="0" smtClean="0"/>
              <a:t> header and report name</a:t>
            </a:r>
          </a:p>
          <a:p>
            <a:pPr lvl="1"/>
            <a:r>
              <a:rPr lang="en-CA" dirty="0" smtClean="0"/>
              <a:t>End of report on last page</a:t>
            </a:r>
          </a:p>
          <a:p>
            <a:endParaRPr lang="en-US" dirty="0" smtClean="0"/>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1" y="1101322"/>
            <a:ext cx="8069262" cy="38139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4" name="Rectangle 2"/>
          <p:cNvSpPr>
            <a:spLocks noGrp="1" noChangeArrowheads="1"/>
          </p:cNvSpPr>
          <p:nvPr>
            <p:ph type="title"/>
          </p:nvPr>
        </p:nvSpPr>
        <p:spPr/>
        <p:txBody>
          <a:bodyPr/>
          <a:lstStyle/>
          <a:p>
            <a:r>
              <a:rPr lang="en-CA" smtClean="0"/>
              <a:t>How Does It Work?</a:t>
            </a:r>
            <a:endParaRPr lang="en-US" smtClean="0"/>
          </a:p>
        </p:txBody>
      </p:sp>
      <p:sp>
        <p:nvSpPr>
          <p:cNvPr id="12295" name="Rectangle 11"/>
          <p:cNvSpPr>
            <a:spLocks noChangeArrowheads="1"/>
          </p:cNvSpPr>
          <p:nvPr/>
        </p:nvSpPr>
        <p:spPr bwMode="auto">
          <a:xfrm>
            <a:off x="3423919" y="1602823"/>
            <a:ext cx="3281681" cy="318253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CA"/>
          </a:p>
        </p:txBody>
      </p:sp>
      <p:sp>
        <p:nvSpPr>
          <p:cNvPr id="12296" name="AutoShape 12"/>
          <p:cNvSpPr>
            <a:spLocks noChangeArrowheads="1"/>
          </p:cNvSpPr>
          <p:nvPr/>
        </p:nvSpPr>
        <p:spPr bwMode="auto">
          <a:xfrm>
            <a:off x="1288305" y="2463248"/>
            <a:ext cx="1819275" cy="730843"/>
          </a:xfrm>
          <a:prstGeom prst="wedgeRectCallout">
            <a:avLst>
              <a:gd name="adj1" fmla="val 65620"/>
              <a:gd name="adj2" fmla="val -19926"/>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b="0" dirty="0">
                <a:latin typeface="Arial" pitchFamily="34" charset="0"/>
                <a:cs typeface="Arial" pitchFamily="34" charset="0"/>
              </a:rPr>
              <a:t>Use the drop-down list to select the report you </a:t>
            </a:r>
            <a:r>
              <a:rPr lang="en-CA" b="0" dirty="0" smtClean="0">
                <a:latin typeface="Arial" pitchFamily="34" charset="0"/>
                <a:cs typeface="Arial" pitchFamily="34" charset="0"/>
              </a:rPr>
              <a:t>wish to </a:t>
            </a:r>
            <a:r>
              <a:rPr lang="en-CA" b="0" dirty="0">
                <a:latin typeface="Arial" pitchFamily="34" charset="0"/>
                <a:cs typeface="Arial" pitchFamily="34" charset="0"/>
              </a:rPr>
              <a:t>generate</a:t>
            </a:r>
            <a:endParaRPr lang="en-US" b="0" dirty="0">
              <a:latin typeface="Arial" pitchFamily="34" charset="0"/>
              <a:cs typeface="Arial" pitchFamily="34" charset="0"/>
            </a:endParaRPr>
          </a:p>
        </p:txBody>
      </p:sp>
      <p:sp>
        <p:nvSpPr>
          <p:cNvPr id="12297" name="Rectangle 19"/>
          <p:cNvSpPr>
            <a:spLocks noChangeArrowheads="1"/>
          </p:cNvSpPr>
          <p:nvPr/>
        </p:nvSpPr>
        <p:spPr bwMode="auto">
          <a:xfrm>
            <a:off x="3500437" y="5031105"/>
            <a:ext cx="3205163" cy="831215"/>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914400"/>
            <a:r>
              <a:rPr lang="en-CA" b="0" dirty="0">
                <a:latin typeface="Arial" pitchFamily="34" charset="0"/>
                <a:cs typeface="Arial" pitchFamily="34" charset="0"/>
              </a:rPr>
              <a:t>After selecting a report, the screen </a:t>
            </a:r>
            <a:r>
              <a:rPr lang="en-CA" b="0" dirty="0" smtClean="0">
                <a:latin typeface="Arial" pitchFamily="34" charset="0"/>
                <a:cs typeface="Arial" pitchFamily="34" charset="0"/>
              </a:rPr>
              <a:t>automatically refreshes. It displays </a:t>
            </a:r>
            <a:r>
              <a:rPr lang="en-CA" b="0" dirty="0">
                <a:latin typeface="Arial" pitchFamily="34" charset="0"/>
                <a:cs typeface="Arial" pitchFamily="34" charset="0"/>
              </a:rPr>
              <a:t>any applicable filter options </a:t>
            </a:r>
            <a:r>
              <a:rPr lang="en-CA" b="0" dirty="0" smtClean="0">
                <a:latin typeface="Arial" pitchFamily="34" charset="0"/>
                <a:cs typeface="Arial" pitchFamily="34" charset="0"/>
              </a:rPr>
              <a:t>to help you select </a:t>
            </a:r>
            <a:r>
              <a:rPr lang="en-CA" b="0" dirty="0">
                <a:latin typeface="Arial" pitchFamily="34" charset="0"/>
                <a:cs typeface="Arial" pitchFamily="34" charset="0"/>
              </a:rPr>
              <a:t>the </a:t>
            </a:r>
            <a:r>
              <a:rPr lang="en-CA" b="0" dirty="0" smtClean="0">
                <a:latin typeface="Arial" pitchFamily="34" charset="0"/>
                <a:cs typeface="Arial" pitchFamily="34" charset="0"/>
              </a:rPr>
              <a:t>report criteria.</a:t>
            </a:r>
            <a:endParaRPr lang="en-US" b="0" dirty="0">
              <a:latin typeface="Arial" pitchFamily="34" charset="0"/>
              <a:cs typeface="Arial" pitchFamily="34" charset="0"/>
            </a:endParaRPr>
          </a:p>
        </p:txBody>
      </p:sp>
      <p:sp>
        <p:nvSpPr>
          <p:cNvPr id="2" name="Footer Placeholder 1"/>
          <p:cNvSpPr>
            <a:spLocks noGrp="1"/>
          </p:cNvSpPr>
          <p:nvPr>
            <p:ph type="ftr" sz="quarter" idx="10"/>
          </p:nvPr>
        </p:nvSpPr>
        <p:spPr/>
        <p:txBody>
          <a:bodyPr/>
          <a:lstStyle/>
          <a:p>
            <a:r>
              <a:rPr lang="en-CA" smtClean="0"/>
              <a:t>Internal</a:t>
            </a:r>
            <a:endParaRPr lang="en-GB"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raining Template - Updated 16Jan201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Univers 55"/>
        <a:ea typeface=""/>
        <a:cs typeface=""/>
      </a:majorFont>
      <a:minorFont>
        <a:latin typeface="Univers 5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8575">
          <a:solidFill>
            <a:srgbClr val="FF0000"/>
          </a:solidFill>
        </a:ln>
        <a:effectLst/>
      </a:spPr>
      <a:bodyPr rtlCol="0" anchor="ctr"/>
      <a:lstStyle>
        <a:defPPr algn="ctr">
          <a:defRPr sz="1400" dirty="0" err="1" smtClean="0">
            <a:solidFill>
              <a:schemeClr val="tx1"/>
            </a:solidFill>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ln w="57150">
          <a:solidFill>
            <a:srgbClr val="FF0000"/>
          </a:solidFill>
          <a:tailEnd type="arrow"/>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7079EA4D5784459FCB239449AC0A0C" ma:contentTypeVersion="5" ma:contentTypeDescription="Create a new document." ma:contentTypeScope="" ma:versionID="eac18a107be148353c68f5d6b33685f6">
  <xsd:schema xmlns:xsd="http://www.w3.org/2001/XMLSchema" xmlns:xs="http://www.w3.org/2001/XMLSchema" xmlns:p="http://schemas.microsoft.com/office/2006/metadata/properties" xmlns:ns2="15c9faec-5a48-4960-9c24-6fb04fecc34a" targetNamespace="http://schemas.microsoft.com/office/2006/metadata/properties" ma:root="true" ma:fieldsID="df46ed0f46168e943e2972d4d59a508a" ns2:_="">
    <xsd:import namespace="15c9faec-5a48-4960-9c24-6fb04fecc34a"/>
    <xsd:element name="properties">
      <xsd:complexType>
        <xsd:sequence>
          <xsd:element name="documentManagement">
            <xsd:complexType>
              <xsd:all>
                <xsd:element ref="ns2:Notes_x003a_" minOccurs="0"/>
                <xsd:element ref="ns2:Main" minOccurs="0"/>
                <xsd:element ref="ns2:Column" minOccurs="0"/>
                <xsd:element ref="ns2:Sub_x0020_Category" minOccurs="0"/>
                <xsd:element ref="ns2:Sect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c9faec-5a48-4960-9c24-6fb04fecc34a" elementFormDefault="qualified">
    <xsd:import namespace="http://schemas.microsoft.com/office/2006/documentManagement/types"/>
    <xsd:import namespace="http://schemas.microsoft.com/office/infopath/2007/PartnerControls"/>
    <xsd:element name="Notes_x003a_" ma:index="1" nillable="true" ma:displayName="Notes:" ma:internalName="Notes_x003a_">
      <xsd:simpleType>
        <xsd:restriction base="dms:Text">
          <xsd:maxLength value="255"/>
        </xsd:restriction>
      </xsd:simpleType>
    </xsd:element>
    <xsd:element name="Main" ma:index="2" nillable="true" ma:displayName="Main" ma:internalName="Main">
      <xsd:simpleType>
        <xsd:restriction base="dms:Text">
          <xsd:maxLength value="60"/>
        </xsd:restriction>
      </xsd:simpleType>
    </xsd:element>
    <xsd:element name="Column" ma:index="3" nillable="true" ma:displayName="Category" ma:internalName="Column">
      <xsd:simpleType>
        <xsd:restriction base="dms:Text">
          <xsd:maxLength value="60"/>
        </xsd:restriction>
      </xsd:simpleType>
    </xsd:element>
    <xsd:element name="Sub_x0020_Category" ma:index="4" nillable="true" ma:displayName="Sub Category" ma:internalName="Sub_x0020_Category">
      <xsd:simpleType>
        <xsd:restriction base="dms:Text">
          <xsd:maxLength value="60"/>
        </xsd:restriction>
      </xsd:simpleType>
    </xsd:element>
    <xsd:element name="Sectio" ma:index="5" nillable="true" ma:displayName="Section" ma:internalName="Sectio">
      <xsd:simpleType>
        <xsd:restriction base="dms:Text">
          <xsd:maxLength value="5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Sub_x0020_Category xmlns="15c9faec-5a48-4960-9c24-6fb04fecc34a" xsi:nil="true"/>
    <Sectio xmlns="15c9faec-5a48-4960-9c24-6fb04fecc34a">March 2012</Sectio>
    <Notes_x003a_ xmlns="15c9faec-5a48-4960-9c24-6fb04fecc34a" xsi:nil="true"/>
    <Main xmlns="15c9faec-5a48-4960-9c24-6fb04fecc34a">Training Material </Main>
    <Column xmlns="15c9faec-5a48-4960-9c24-6fb04fecc34a">Administration Tools  </Column>
  </documentManagement>
</p:properties>
</file>

<file path=customXml/itemProps1.xml><?xml version="1.0" encoding="utf-8"?>
<ds:datastoreItem xmlns:ds="http://schemas.openxmlformats.org/officeDocument/2006/customXml" ds:itemID="{C06EEF0B-FB61-46D7-895A-D7ADB49B61A0}"/>
</file>

<file path=customXml/itemProps2.xml><?xml version="1.0" encoding="utf-8"?>
<ds:datastoreItem xmlns:ds="http://schemas.openxmlformats.org/officeDocument/2006/customXml" ds:itemID="{73F3CD76-27E7-4ABF-9B9D-81949E45730A}"/>
</file>

<file path=customXml/itemProps3.xml><?xml version="1.0" encoding="utf-8"?>
<ds:datastoreItem xmlns:ds="http://schemas.openxmlformats.org/officeDocument/2006/customXml" ds:itemID="{B7D4CDDF-53F6-4806-8DEF-67D8FAD33C75}"/>
</file>

<file path=docProps/app.xml><?xml version="1.0" encoding="utf-8"?>
<Properties xmlns="http://schemas.openxmlformats.org/officeDocument/2006/extended-properties" xmlns:vt="http://schemas.openxmlformats.org/officeDocument/2006/docPropsVTypes">
  <Template/>
  <TotalTime>6536</TotalTime>
  <Words>2808</Words>
  <Application>Microsoft Office PowerPoint</Application>
  <PresentationFormat>On-screen Show (4:3)</PresentationFormat>
  <Paragraphs>414</Paragraphs>
  <Slides>75</Slides>
  <Notes>4</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Training Template - Updated 16Jan2012</vt:lpstr>
      <vt:lpstr>Administration Reports Tool</vt:lpstr>
      <vt:lpstr>What Is the Administration Reports Tool?</vt:lpstr>
      <vt:lpstr>Setup &amp; Entitlement</vt:lpstr>
      <vt:lpstr>Setup &amp; Entitlement</vt:lpstr>
      <vt:lpstr>Setup &amp; Entitlement - HSBCnet</vt:lpstr>
      <vt:lpstr>Setup &amp; Entitlement - HSBCnet</vt:lpstr>
      <vt:lpstr>How Does It Work?</vt:lpstr>
      <vt:lpstr>Common Data Fields</vt:lpstr>
      <vt:lpstr>How Does It Work?</vt:lpstr>
      <vt:lpstr>Report Types</vt:lpstr>
      <vt:lpstr>Report Types</vt:lpstr>
      <vt:lpstr>Changes to User Entitlements</vt:lpstr>
      <vt:lpstr>Changes to User Entitlements</vt:lpstr>
      <vt:lpstr>Changes to User Entitlements</vt:lpstr>
      <vt:lpstr>Changes to User Entitlements</vt:lpstr>
      <vt:lpstr>Customer Summary</vt:lpstr>
      <vt:lpstr>Customer Summary</vt:lpstr>
      <vt:lpstr>Customer Summary</vt:lpstr>
      <vt:lpstr>Customer Summary – Sample</vt:lpstr>
      <vt:lpstr>Full List of Account Entitlements</vt:lpstr>
      <vt:lpstr>Full List of Account Level Entitlements</vt:lpstr>
      <vt:lpstr>Full List of Account Entitlements</vt:lpstr>
      <vt:lpstr>Full List of Account Entitlements</vt:lpstr>
      <vt:lpstr>Full List of Account Signature Limits</vt:lpstr>
      <vt:lpstr>Full List of Account Signature Limits</vt:lpstr>
      <vt:lpstr>Full List of Account Signature Limits</vt:lpstr>
      <vt:lpstr>Full List of Account Signature Limits – Sample</vt:lpstr>
      <vt:lpstr>Full List of Users by Authentication Type</vt:lpstr>
      <vt:lpstr>Full List of Users by Authentication Type</vt:lpstr>
      <vt:lpstr>Full List of Users by Authentication Type</vt:lpstr>
      <vt:lpstr>Full List of Users by Authentication Type</vt:lpstr>
      <vt:lpstr>Full List of Users by Authentication Type</vt:lpstr>
      <vt:lpstr>Full List of Users by Authentication Type</vt:lpstr>
      <vt:lpstr>Full List of Security Devices</vt:lpstr>
      <vt:lpstr>Full List of Security Devices</vt:lpstr>
      <vt:lpstr>Full List of Security Devices</vt:lpstr>
      <vt:lpstr>Full List of Security Devices – Sample</vt:lpstr>
      <vt:lpstr>Full List of User Entitlements</vt:lpstr>
      <vt:lpstr>Full List of User Entitlements</vt:lpstr>
      <vt:lpstr>Full List of User Entitlements</vt:lpstr>
      <vt:lpstr>Full List of User Entitlements – Sample</vt:lpstr>
      <vt:lpstr>Full List of User Entitlements – Sample</vt:lpstr>
      <vt:lpstr>Full List of User Entitlements by Account</vt:lpstr>
      <vt:lpstr>Full List of User Entitlements by Account</vt:lpstr>
      <vt:lpstr>Full List of User Entitlements by Account</vt:lpstr>
      <vt:lpstr>Full List of User Entitlements by Account</vt:lpstr>
      <vt:lpstr>Summary List of Accounts</vt:lpstr>
      <vt:lpstr>Summary List of Accounts</vt:lpstr>
      <vt:lpstr>Summary List of Accounts</vt:lpstr>
      <vt:lpstr>Summary List of Accounts – Sample</vt:lpstr>
      <vt:lpstr>Summary List of All Users</vt:lpstr>
      <vt:lpstr>Summary List of All Users</vt:lpstr>
      <vt:lpstr>Summary List of All Users</vt:lpstr>
      <vt:lpstr>Summary List of All Users – Sample</vt:lpstr>
      <vt:lpstr>Summary List of Authorisers</vt:lpstr>
      <vt:lpstr>Summary List of Authorisers</vt:lpstr>
      <vt:lpstr>Summary List of Authorisers</vt:lpstr>
      <vt:lpstr>Summary List of Authorisers</vt:lpstr>
      <vt:lpstr>Summary List of Authorisers – Sample</vt:lpstr>
      <vt:lpstr>Summary List of Deleted Users</vt:lpstr>
      <vt:lpstr>Summary List of Deleted Users</vt:lpstr>
      <vt:lpstr>Summary List of Deleted Users</vt:lpstr>
      <vt:lpstr>Summary List of Deleted Users – Sample</vt:lpstr>
      <vt:lpstr>Summary List of Dormant &amp; Inactive Users</vt:lpstr>
      <vt:lpstr>Summary List of Dormant &amp; Inactive Users</vt:lpstr>
      <vt:lpstr>Summary List of Dormant &amp; Inactive Users</vt:lpstr>
      <vt:lpstr>Summary List of Dormant &amp; Inactive Users – Sample</vt:lpstr>
      <vt:lpstr>User and Account Matrix</vt:lpstr>
      <vt:lpstr>User and Account Matrix</vt:lpstr>
      <vt:lpstr>User and Account Matrix</vt:lpstr>
      <vt:lpstr>User and Account Matrix – Sample</vt:lpstr>
      <vt:lpstr>User and Signature Group Matrix</vt:lpstr>
      <vt:lpstr>User and Signature Group Matrix</vt:lpstr>
      <vt:lpstr>User and Signature Group Matrix</vt:lpstr>
      <vt:lpstr>User and Signature Group Matrix – Sample </vt:lpstr>
    </vt:vector>
  </TitlesOfParts>
  <Company>HSBC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Administration Reports Tool</dc:title>
  <dc:creator>Alex Yong</dc:creator>
  <cp:lastModifiedBy>Alex Yong</cp:lastModifiedBy>
  <cp:revision>61</cp:revision>
  <dcterms:created xsi:type="dcterms:W3CDTF">2009-11-25T20:37:32Z</dcterms:created>
  <dcterms:modified xsi:type="dcterms:W3CDTF">2012-09-19T18:40:36Z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0x010100987079EA4D5784459FCB239449AC0A0C</vt:lpwstr>
  </property>
</Properties>
</file>