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sldIdLst>
    <p:sldId id="328" r:id="rId2"/>
    <p:sldId id="283" r:id="rId3"/>
    <p:sldId id="284" r:id="rId4"/>
    <p:sldId id="282" r:id="rId5"/>
    <p:sldId id="285" r:id="rId6"/>
    <p:sldId id="286" r:id="rId7"/>
    <p:sldId id="287" r:id="rId8"/>
    <p:sldId id="309" r:id="rId9"/>
    <p:sldId id="288" r:id="rId10"/>
    <p:sldId id="310" r:id="rId11"/>
    <p:sldId id="304" r:id="rId12"/>
    <p:sldId id="289" r:id="rId13"/>
    <p:sldId id="305" r:id="rId14"/>
    <p:sldId id="290" r:id="rId15"/>
    <p:sldId id="306" r:id="rId16"/>
    <p:sldId id="291" r:id="rId17"/>
    <p:sldId id="292" r:id="rId18"/>
    <p:sldId id="311" r:id="rId19"/>
    <p:sldId id="312" r:id="rId20"/>
    <p:sldId id="313" r:id="rId21"/>
    <p:sldId id="314" r:id="rId22"/>
    <p:sldId id="315" r:id="rId23"/>
    <p:sldId id="307" r:id="rId24"/>
    <p:sldId id="316" r:id="rId25"/>
    <p:sldId id="317" r:id="rId26"/>
    <p:sldId id="318" r:id="rId27"/>
    <p:sldId id="308" r:id="rId28"/>
    <p:sldId id="301" r:id="rId29"/>
    <p:sldId id="302" r:id="rId30"/>
    <p:sldId id="303" r:id="rId31"/>
    <p:sldId id="319" r:id="rId32"/>
    <p:sldId id="320" r:id="rId33"/>
    <p:sldId id="321" r:id="rId34"/>
    <p:sldId id="322" r:id="rId35"/>
    <p:sldId id="323" r:id="rId36"/>
    <p:sldId id="324" r:id="rId37"/>
    <p:sldId id="325" r:id="rId38"/>
    <p:sldId id="326" r:id="rId39"/>
    <p:sldId id="327" r:id="rId40"/>
  </p:sldIdLst>
  <p:sldSz cx="9144000" cy="6858000" type="screen4x3"/>
  <p:notesSz cx="6858000" cy="9144000"/>
  <p:defaultTextStyle>
    <a:defPPr>
      <a:defRPr lang="en-US"/>
    </a:defPPr>
    <a:lvl1pPr algn="l" defTabSz="457200" rtl="0" fontAlgn="base">
      <a:spcBef>
        <a:spcPct val="0"/>
      </a:spcBef>
      <a:spcAft>
        <a:spcPct val="0"/>
      </a:spcAft>
      <a:defRPr sz="1200" kern="1200">
        <a:solidFill>
          <a:schemeClr val="tx1"/>
        </a:solidFill>
        <a:latin typeface="Univers 55" pitchFamily="34" charset="0"/>
        <a:ea typeface="MS PGothic" pitchFamily="34" charset="-128"/>
        <a:cs typeface="+mn-cs"/>
      </a:defRPr>
    </a:lvl1pPr>
    <a:lvl2pPr marL="457200" algn="l" defTabSz="457200" rtl="0" fontAlgn="base">
      <a:spcBef>
        <a:spcPct val="0"/>
      </a:spcBef>
      <a:spcAft>
        <a:spcPct val="0"/>
      </a:spcAft>
      <a:defRPr sz="1200" kern="1200">
        <a:solidFill>
          <a:schemeClr val="tx1"/>
        </a:solidFill>
        <a:latin typeface="Univers 55" pitchFamily="34" charset="0"/>
        <a:ea typeface="MS PGothic" pitchFamily="34" charset="-128"/>
        <a:cs typeface="+mn-cs"/>
      </a:defRPr>
    </a:lvl2pPr>
    <a:lvl3pPr marL="914400" algn="l" defTabSz="457200" rtl="0" fontAlgn="base">
      <a:spcBef>
        <a:spcPct val="0"/>
      </a:spcBef>
      <a:spcAft>
        <a:spcPct val="0"/>
      </a:spcAft>
      <a:defRPr sz="1200" kern="1200">
        <a:solidFill>
          <a:schemeClr val="tx1"/>
        </a:solidFill>
        <a:latin typeface="Univers 55" pitchFamily="34" charset="0"/>
        <a:ea typeface="MS PGothic" pitchFamily="34" charset="-128"/>
        <a:cs typeface="+mn-cs"/>
      </a:defRPr>
    </a:lvl3pPr>
    <a:lvl4pPr marL="1371600" algn="l" defTabSz="457200" rtl="0" fontAlgn="base">
      <a:spcBef>
        <a:spcPct val="0"/>
      </a:spcBef>
      <a:spcAft>
        <a:spcPct val="0"/>
      </a:spcAft>
      <a:defRPr sz="1200" kern="1200">
        <a:solidFill>
          <a:schemeClr val="tx1"/>
        </a:solidFill>
        <a:latin typeface="Univers 55" pitchFamily="34" charset="0"/>
        <a:ea typeface="MS PGothic" pitchFamily="34" charset="-128"/>
        <a:cs typeface="+mn-cs"/>
      </a:defRPr>
    </a:lvl4pPr>
    <a:lvl5pPr marL="1828800" algn="l" defTabSz="457200" rtl="0" fontAlgn="base">
      <a:spcBef>
        <a:spcPct val="0"/>
      </a:spcBef>
      <a:spcAft>
        <a:spcPct val="0"/>
      </a:spcAft>
      <a:defRPr sz="1200" kern="1200">
        <a:solidFill>
          <a:schemeClr val="tx1"/>
        </a:solidFill>
        <a:latin typeface="Univers 55" pitchFamily="34" charset="0"/>
        <a:ea typeface="MS PGothic" pitchFamily="34" charset="-128"/>
        <a:cs typeface="+mn-cs"/>
      </a:defRPr>
    </a:lvl5pPr>
    <a:lvl6pPr marL="2286000" algn="l" defTabSz="914400" rtl="0" eaLnBrk="1" latinLnBrk="0" hangingPunct="1">
      <a:defRPr sz="1200" kern="1200">
        <a:solidFill>
          <a:schemeClr val="tx1"/>
        </a:solidFill>
        <a:latin typeface="Univers 55" pitchFamily="34" charset="0"/>
        <a:ea typeface="MS PGothic" pitchFamily="34" charset="-128"/>
        <a:cs typeface="+mn-cs"/>
      </a:defRPr>
    </a:lvl6pPr>
    <a:lvl7pPr marL="2743200" algn="l" defTabSz="914400" rtl="0" eaLnBrk="1" latinLnBrk="0" hangingPunct="1">
      <a:defRPr sz="1200" kern="1200">
        <a:solidFill>
          <a:schemeClr val="tx1"/>
        </a:solidFill>
        <a:latin typeface="Univers 55" pitchFamily="34" charset="0"/>
        <a:ea typeface="MS PGothic" pitchFamily="34" charset="-128"/>
        <a:cs typeface="+mn-cs"/>
      </a:defRPr>
    </a:lvl7pPr>
    <a:lvl8pPr marL="3200400" algn="l" defTabSz="914400" rtl="0" eaLnBrk="1" latinLnBrk="0" hangingPunct="1">
      <a:defRPr sz="1200" kern="1200">
        <a:solidFill>
          <a:schemeClr val="tx1"/>
        </a:solidFill>
        <a:latin typeface="Univers 55" pitchFamily="34" charset="0"/>
        <a:ea typeface="MS PGothic" pitchFamily="34" charset="-128"/>
        <a:cs typeface="+mn-cs"/>
      </a:defRPr>
    </a:lvl8pPr>
    <a:lvl9pPr marL="3657600" algn="l" defTabSz="914400" rtl="0" eaLnBrk="1" latinLnBrk="0" hangingPunct="1">
      <a:defRPr sz="1200" kern="1200">
        <a:solidFill>
          <a:schemeClr val="tx1"/>
        </a:solidFill>
        <a:latin typeface="Univers 55" pitchFamily="34" charset="0"/>
        <a:ea typeface="MS PGothic" pitchFamily="34" charset="-128"/>
        <a:cs typeface="+mn-cs"/>
      </a:defRPr>
    </a:lvl9pPr>
  </p:defaultTextStyle>
  <p:modifyVerifier cryptProviderType="rsaFull" cryptAlgorithmClass="hash" cryptAlgorithmType="typeAny" cryptAlgorithmSid="4" spinCount="100000" saltData="zzLoq5dp92Za7xMC3NBtKA==" hashData="CEY7NTmT91aopT2bQJ23OqXW48U="/>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9" autoAdjust="0"/>
  </p:normalViewPr>
  <p:slideViewPr>
    <p:cSldViewPr snapToGrid="0">
      <p:cViewPr varScale="1">
        <p:scale>
          <a:sx n="93" d="100"/>
          <a:sy n="93" d="100"/>
        </p:scale>
        <p:origin x="-42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a:latin typeface="Arial" charset="0"/>
              </a:defRPr>
            </a:lvl1pPr>
          </a:lstStyle>
          <a:p>
            <a:pPr>
              <a:defRPr/>
            </a:pPr>
            <a:endParaRPr lang="en-US"/>
          </a:p>
        </p:txBody>
      </p:sp>
      <p:sp>
        <p:nvSpPr>
          <p:cNvPr id="890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a:latin typeface="Arial" charset="0"/>
              </a:defRPr>
            </a:lvl1pPr>
          </a:lstStyle>
          <a:p>
            <a:pPr>
              <a:defRPr/>
            </a:pPr>
            <a:fld id="{72484D5A-10F3-4DAD-99C0-AD53FFA370DE}" type="datetime1">
              <a:rPr lang="en-US"/>
              <a:pPr>
                <a:defRPr/>
              </a:pPr>
              <a:t>9/19/2012</a:t>
            </a:fld>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a:latin typeface="Arial" charset="0"/>
              </a:defRPr>
            </a:lvl1pPr>
          </a:lstStyle>
          <a:p>
            <a:pPr>
              <a:defRPr/>
            </a:pPr>
            <a:endParaRPr lang="en-US"/>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a:latin typeface="Arial" charset="0"/>
              </a:defRPr>
            </a:lvl1pPr>
          </a:lstStyle>
          <a:p>
            <a:pPr>
              <a:defRPr/>
            </a:pPr>
            <a:fld id="{E23ED046-A04B-4799-A3BB-C948B2B455A6}" type="slidenum">
              <a:rPr lang="en-US"/>
              <a:pPr>
                <a:defRPr/>
              </a:pPr>
              <a:t>‹#›</a:t>
            </a:fld>
            <a:endParaRPr lang="en-US"/>
          </a:p>
        </p:txBody>
      </p:sp>
    </p:spTree>
    <p:extLst>
      <p:ext uri="{BB962C8B-B14F-4D97-AF65-F5344CB8AC3E}">
        <p14:creationId xmlns:p14="http://schemas.microsoft.com/office/powerpoint/2010/main" val="200638177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User Management</a:t>
            </a:r>
            <a:r>
              <a:rPr lang="en-CA" baseline="0" dirty="0" smtClean="0"/>
              <a:t> activity includes the following:</a:t>
            </a:r>
          </a:p>
          <a:p>
            <a:pPr marL="628650" lvl="1" indent="-171450">
              <a:buFont typeface="Arial" pitchFamily="34" charset="0"/>
              <a:buChar char="•"/>
            </a:pPr>
            <a:r>
              <a:rPr lang="en-CA" dirty="0" smtClean="0"/>
              <a:t>New User registration awaiting setup and/or authorisation</a:t>
            </a:r>
          </a:p>
          <a:p>
            <a:pPr marL="628650" lvl="1" indent="-171450">
              <a:buFont typeface="Arial" pitchFamily="34" charset="0"/>
              <a:buChar char="•"/>
            </a:pPr>
            <a:r>
              <a:rPr lang="en-CA" dirty="0" smtClean="0"/>
              <a:t>User Profile or Entitlement change awaiting authorisation</a:t>
            </a:r>
          </a:p>
          <a:p>
            <a:pPr marL="1085850" lvl="2" indent="-171450">
              <a:buFont typeface="Arial" pitchFamily="34" charset="0"/>
              <a:buChar char="•"/>
            </a:pPr>
            <a:r>
              <a:rPr lang="en-CA" i="1" dirty="0" smtClean="0"/>
              <a:t>Only applicable for customers set to </a:t>
            </a:r>
            <a:r>
              <a:rPr lang="en-CA" b="1" i="1" dirty="0" smtClean="0"/>
              <a:t>DUAL</a:t>
            </a:r>
            <a:r>
              <a:rPr lang="en-CA" i="1" dirty="0" smtClean="0"/>
              <a:t> authority.</a:t>
            </a:r>
          </a:p>
          <a:p>
            <a:pPr marL="628650" lvl="1" indent="-171450">
              <a:buFont typeface="Arial" pitchFamily="34" charset="0"/>
              <a:buChar char="•"/>
            </a:pPr>
            <a:r>
              <a:rPr lang="en-CA" dirty="0" smtClean="0"/>
              <a:t>A submitted Security Information Reset (Off-line) request awaiting approval</a:t>
            </a:r>
          </a:p>
          <a:p>
            <a:pPr marL="628650" lvl="1" indent="-171450">
              <a:buFont typeface="Arial" pitchFamily="34" charset="0"/>
              <a:buChar char="•"/>
            </a:pPr>
            <a:r>
              <a:rPr lang="en-CA" dirty="0" smtClean="0"/>
              <a:t>Reactivation or Deletion of User</a:t>
            </a:r>
          </a:p>
          <a:p>
            <a:pPr marL="1085850" lvl="2" indent="-171450">
              <a:buFont typeface="Arial" pitchFamily="34" charset="0"/>
              <a:buChar char="•"/>
            </a:pPr>
            <a:r>
              <a:rPr lang="en-CA" i="1" dirty="0" smtClean="0"/>
              <a:t>Only applicable for customers set to </a:t>
            </a:r>
            <a:r>
              <a:rPr lang="en-CA" b="1" i="1" dirty="0" smtClean="0"/>
              <a:t>DUAL</a:t>
            </a:r>
            <a:r>
              <a:rPr lang="en-CA" i="1" dirty="0" smtClean="0"/>
              <a:t> authority</a:t>
            </a:r>
          </a:p>
          <a:p>
            <a:pPr marL="628650" lvl="1" indent="-171450">
              <a:buFont typeface="Arial" pitchFamily="34" charset="0"/>
              <a:buChar char="•"/>
            </a:pPr>
            <a:r>
              <a:rPr lang="en-CA" dirty="0" smtClean="0"/>
              <a:t>Smartcard and Security Device management activity</a:t>
            </a:r>
          </a:p>
          <a:p>
            <a:endParaRPr lang="en-CA" dirty="0"/>
          </a:p>
        </p:txBody>
      </p:sp>
      <p:sp>
        <p:nvSpPr>
          <p:cNvPr id="4" name="Slide Number Placeholder 3"/>
          <p:cNvSpPr>
            <a:spLocks noGrp="1"/>
          </p:cNvSpPr>
          <p:nvPr>
            <p:ph type="sldNum" sz="quarter" idx="10"/>
          </p:nvPr>
        </p:nvSpPr>
        <p:spPr/>
        <p:txBody>
          <a:bodyPr/>
          <a:lstStyle/>
          <a:p>
            <a:pPr>
              <a:defRPr/>
            </a:pPr>
            <a:fld id="{E23ED046-A04B-4799-A3BB-C948B2B455A6}" type="slidenum">
              <a:rPr lang="en-US" smtClean="0"/>
              <a:pPr>
                <a:defRPr/>
              </a:pPr>
              <a:t>2</a:t>
            </a:fld>
            <a:endParaRPr lang="en-US"/>
          </a:p>
        </p:txBody>
      </p:sp>
    </p:spTree>
    <p:extLst>
      <p:ext uri="{BB962C8B-B14F-4D97-AF65-F5344CB8AC3E}">
        <p14:creationId xmlns:p14="http://schemas.microsoft.com/office/powerpoint/2010/main" val="2424224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charset="0"/>
              <a:cs typeface="Arial" charset="0"/>
            </a:endParaRPr>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pPr eaLnBrk="1" hangingPunct="1"/>
            <a:fld id="{4A25909A-81DF-40C0-A0B9-9A9720341B72}" type="slidenum">
              <a:rPr lang="en-CA" smtClean="0">
                <a:latin typeface="Arial" charset="0"/>
                <a:cs typeface="Arial" charset="0"/>
              </a:rPr>
              <a:pPr eaLnBrk="1" hangingPunct="1"/>
              <a:t>33</a:t>
            </a:fld>
            <a:endParaRPr lang="en-CA"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a:t>
            </a:r>
          </a:p>
          <a:p>
            <a:r>
              <a:rPr lang="en-CA" baseline="0" dirty="0" smtClean="0"/>
              <a:t>Only System Administrators will be able to modify the delivery channel.  End Users; even if they are entitled to the Alerts tools, will </a:t>
            </a:r>
            <a:r>
              <a:rPr lang="en-CA" b="1" i="1" baseline="0" dirty="0" smtClean="0"/>
              <a:t>not </a:t>
            </a:r>
            <a:r>
              <a:rPr lang="en-CA" b="0" i="0" baseline="0" dirty="0" smtClean="0"/>
              <a:t>be able to change or even see the mandatory alert criteria.</a:t>
            </a:r>
            <a:endParaRPr lang="en-CA" dirty="0" smtClean="0"/>
          </a:p>
        </p:txBody>
      </p:sp>
      <p:sp>
        <p:nvSpPr>
          <p:cNvPr id="4" name="Slide Number Placeholder 3"/>
          <p:cNvSpPr>
            <a:spLocks noGrp="1"/>
          </p:cNvSpPr>
          <p:nvPr>
            <p:ph type="sldNum" sz="quarter" idx="10"/>
          </p:nvPr>
        </p:nvSpPr>
        <p:spPr/>
        <p:txBody>
          <a:bodyPr/>
          <a:lstStyle/>
          <a:p>
            <a:pPr>
              <a:defRPr/>
            </a:pPr>
            <a:fld id="{E23ED046-A04B-4799-A3BB-C948B2B455A6}" type="slidenum">
              <a:rPr lang="en-US" smtClean="0"/>
              <a:pPr>
                <a:defRPr/>
              </a:pPr>
              <a:t>35</a:t>
            </a:fld>
            <a:endParaRPr lang="en-US"/>
          </a:p>
        </p:txBody>
      </p:sp>
    </p:spTree>
    <p:extLst>
      <p:ext uri="{BB962C8B-B14F-4D97-AF65-F5344CB8AC3E}">
        <p14:creationId xmlns:p14="http://schemas.microsoft.com/office/powerpoint/2010/main" val="167119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a:t>
            </a:r>
          </a:p>
          <a:p>
            <a:pPr marL="628650" lvl="1" indent="-171450">
              <a:buFont typeface="Arial" pitchFamily="34" charset="0"/>
              <a:buChar char="•"/>
            </a:pPr>
            <a:r>
              <a:rPr lang="en-CA" dirty="0" smtClean="0"/>
              <a:t>Only</a:t>
            </a:r>
            <a:r>
              <a:rPr lang="en-CA" baseline="0" dirty="0" smtClean="0"/>
              <a:t> a </a:t>
            </a:r>
            <a:r>
              <a:rPr lang="en-CA" b="1" i="1" baseline="0" dirty="0" smtClean="0"/>
              <a:t>System Administrator</a:t>
            </a:r>
            <a:r>
              <a:rPr lang="en-CA" b="0" i="0" baseline="0" dirty="0" smtClean="0"/>
              <a:t> with entitlements to Customer alerts is able to modify the “Mandatory Profile Change alert”.  End Users will </a:t>
            </a:r>
            <a:r>
              <a:rPr lang="en-CA" b="1" i="1" baseline="0" dirty="0" smtClean="0"/>
              <a:t>not</a:t>
            </a:r>
            <a:r>
              <a:rPr lang="en-CA" b="0" i="1" baseline="0" dirty="0" smtClean="0"/>
              <a:t> </a:t>
            </a:r>
            <a:r>
              <a:rPr lang="en-CA" b="0" i="0" baseline="0" dirty="0" smtClean="0"/>
              <a:t>be able to modify this mandatory alert.</a:t>
            </a:r>
            <a:endParaRPr lang="en-CA" b="1" i="1" dirty="0"/>
          </a:p>
        </p:txBody>
      </p:sp>
      <p:sp>
        <p:nvSpPr>
          <p:cNvPr id="4" name="Slide Number Placeholder 3"/>
          <p:cNvSpPr>
            <a:spLocks noGrp="1"/>
          </p:cNvSpPr>
          <p:nvPr>
            <p:ph type="sldNum" sz="quarter" idx="10"/>
          </p:nvPr>
        </p:nvSpPr>
        <p:spPr/>
        <p:txBody>
          <a:bodyPr/>
          <a:lstStyle/>
          <a:p>
            <a:fld id="{6044F1F8-ABC8-4D97-9245-D7A5FBFFAD91}" type="slidenum">
              <a:rPr lang="en-CA" smtClean="0"/>
              <a:t>37</a:t>
            </a:fld>
            <a:endParaRPr lang="en-CA"/>
          </a:p>
        </p:txBody>
      </p:sp>
    </p:spTree>
    <p:extLst>
      <p:ext uri="{BB962C8B-B14F-4D97-AF65-F5344CB8AC3E}">
        <p14:creationId xmlns:p14="http://schemas.microsoft.com/office/powerpoint/2010/main" val="272641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NOTE: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smtClean="0"/>
              <a:t>Since</a:t>
            </a:r>
            <a:r>
              <a:rPr lang="en-CA" baseline="0" dirty="0" smtClean="0"/>
              <a:t> this alert is mandatory, the “Delete” option is not available on the Mandatory Profile Change alert details screen.</a:t>
            </a:r>
            <a:endParaRPr lang="en-CA" dirty="0"/>
          </a:p>
        </p:txBody>
      </p:sp>
      <p:sp>
        <p:nvSpPr>
          <p:cNvPr id="4" name="Slide Number Placeholder 3"/>
          <p:cNvSpPr>
            <a:spLocks noGrp="1"/>
          </p:cNvSpPr>
          <p:nvPr>
            <p:ph type="sldNum" sz="quarter" idx="10"/>
          </p:nvPr>
        </p:nvSpPr>
        <p:spPr/>
        <p:txBody>
          <a:bodyPr/>
          <a:lstStyle/>
          <a:p>
            <a:fld id="{6044F1F8-ABC8-4D97-9245-D7A5FBFFAD91}" type="slidenum">
              <a:rPr lang="en-CA" smtClean="0"/>
              <a:t>38</a:t>
            </a:fld>
            <a:endParaRPr lang="en-CA"/>
          </a:p>
        </p:txBody>
      </p:sp>
    </p:spTree>
    <p:extLst>
      <p:ext uri="{BB962C8B-B14F-4D97-AF65-F5344CB8AC3E}">
        <p14:creationId xmlns:p14="http://schemas.microsoft.com/office/powerpoint/2010/main" val="341624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a:t>
            </a:r>
          </a:p>
          <a:p>
            <a:pPr marL="628650" lvl="1" indent="-171450">
              <a:buFont typeface="Arial" pitchFamily="34" charset="0"/>
              <a:buChar char="•"/>
            </a:pPr>
            <a:r>
              <a:rPr lang="en-CA" dirty="0" smtClean="0"/>
              <a:t>The</a:t>
            </a:r>
            <a:r>
              <a:rPr lang="en-CA" baseline="0" dirty="0" smtClean="0"/>
              <a:t> User can also deselect Email leaving both checkboxes blank.  If neither delivery channel is selected, then the alert will appear in the “My Alerts” tool for the User who’s profile has been amended.</a:t>
            </a:r>
            <a:endParaRPr lang="en-CA" dirty="0"/>
          </a:p>
        </p:txBody>
      </p:sp>
      <p:sp>
        <p:nvSpPr>
          <p:cNvPr id="4" name="Slide Number Placeholder 3"/>
          <p:cNvSpPr>
            <a:spLocks noGrp="1"/>
          </p:cNvSpPr>
          <p:nvPr>
            <p:ph type="sldNum" sz="quarter" idx="10"/>
          </p:nvPr>
        </p:nvSpPr>
        <p:spPr/>
        <p:txBody>
          <a:bodyPr/>
          <a:lstStyle/>
          <a:p>
            <a:fld id="{6044F1F8-ABC8-4D97-9245-D7A5FBFFAD91}" type="slidenum">
              <a:rPr lang="en-CA" smtClean="0"/>
              <a:t>39</a:t>
            </a:fld>
            <a:endParaRPr lang="en-CA"/>
          </a:p>
        </p:txBody>
      </p:sp>
    </p:spTree>
    <p:extLst>
      <p:ext uri="{BB962C8B-B14F-4D97-AF65-F5344CB8AC3E}">
        <p14:creationId xmlns:p14="http://schemas.microsoft.com/office/powerpoint/2010/main" val="220544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pPr marL="0" lvl="1" eaLnBrk="1" hangingPunct="1"/>
            <a:r>
              <a:rPr lang="en-US" smtClean="0">
                <a:latin typeface="Arial" charset="0"/>
                <a:cs typeface="Arial" charset="0"/>
              </a:rPr>
              <a:t>Although the entitlement for the Core Alerts tools and My Alerts are under the same “Customer Alerts” entitlement section.  The tools will appear under separate tabs by default.</a:t>
            </a:r>
          </a:p>
          <a:p>
            <a:pPr eaLnBrk="1" hangingPunct="1"/>
            <a:endParaRPr lang="en-CA" smtClean="0"/>
          </a:p>
        </p:txBody>
      </p:sp>
      <p:sp>
        <p:nvSpPr>
          <p:cNvPr id="38916" name="Slide Number Placeholder 3"/>
          <p:cNvSpPr>
            <a:spLocks noGrp="1"/>
          </p:cNvSpPr>
          <p:nvPr>
            <p:ph type="sldNum" sz="quarter" idx="5"/>
          </p:nvPr>
        </p:nvSpPr>
        <p:spPr>
          <a:noFill/>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fld id="{3B8B1B67-FB27-440F-8457-B68AD819CAAC}" type="slidenum">
              <a:rPr lang="en-US" smtClean="0">
                <a:latin typeface="Arial" charset="0"/>
              </a:rPr>
              <a:pPr/>
              <a:t>10</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eaLnBrk="1" hangingPunct="1"/>
            <a:r>
              <a:rPr lang="en-CA" smtClean="0"/>
              <a:t>** Note **</a:t>
            </a:r>
          </a:p>
          <a:p>
            <a:pPr marL="0" lvl="2" eaLnBrk="1" hangingPunct="1"/>
            <a:r>
              <a:rPr lang="en-CA" smtClean="0"/>
              <a:t>Each email alert has a </a:t>
            </a:r>
            <a:r>
              <a:rPr lang="en-CA" b="1" i="1" smtClean="0">
                <a:solidFill>
                  <a:srgbClr val="FF0000"/>
                </a:solidFill>
              </a:rPr>
              <a:t>unique</a:t>
            </a:r>
            <a:r>
              <a:rPr lang="en-CA" smtClean="0"/>
              <a:t> alert reference number, if 2 alert reference numbers are the same the main recipient will know that an email has bounced</a:t>
            </a:r>
          </a:p>
          <a:p>
            <a:pPr eaLnBrk="1" hangingPunct="1"/>
            <a:endParaRPr lang="en-CA" smtClean="0"/>
          </a:p>
          <a:p>
            <a:pPr eaLnBrk="1" hangingPunct="1"/>
            <a:endParaRPr lang="en-CA" smtClean="0"/>
          </a:p>
        </p:txBody>
      </p:sp>
      <p:sp>
        <p:nvSpPr>
          <p:cNvPr id="39940" name="Slide Number Placeholder 3"/>
          <p:cNvSpPr>
            <a:spLocks noGrp="1"/>
          </p:cNvSpPr>
          <p:nvPr>
            <p:ph type="sldNum" sz="quarter" idx="5"/>
          </p:nvPr>
        </p:nvSpPr>
        <p:spPr>
          <a:noFill/>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fld id="{EEF1D1D7-FA1C-4C8B-95DC-855F833BCD47}" type="slidenum">
              <a:rPr lang="en-US" smtClean="0">
                <a:latin typeface="Arial" charset="0"/>
              </a:rPr>
              <a:pPr/>
              <a:t>14</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
        <p:nvSpPr>
          <p:cNvPr id="409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pPr eaLnBrk="1" hangingPunct="1"/>
            <a:fld id="{7039E42E-300C-4AC3-BDB7-705A79407FC7}" type="slidenum">
              <a:rPr lang="en-CA" smtClean="0">
                <a:latin typeface="Arial" charset="0"/>
                <a:cs typeface="Arial" charset="0"/>
              </a:rPr>
              <a:pPr eaLnBrk="1" hangingPunct="1"/>
              <a:t>18</a:t>
            </a:fld>
            <a:endParaRPr lang="en-CA"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eaLnBrk="1" hangingPunct="1"/>
            <a:r>
              <a:rPr lang="en-CA" smtClean="0"/>
              <a:t>Notes:</a:t>
            </a:r>
          </a:p>
          <a:p>
            <a:pPr marL="628650" lvl="1" indent="-171450" eaLnBrk="1" hangingPunct="1">
              <a:buFontTx/>
              <a:buChar char="•"/>
            </a:pPr>
            <a:r>
              <a:rPr lang="en-US" smtClean="0"/>
              <a:t>Only users with appropriate account level entitlements will be eligible to be selected as a recipient.</a:t>
            </a:r>
          </a:p>
          <a:p>
            <a:pPr marL="1085850" lvl="2" indent="-171450" eaLnBrk="1" hangingPunct="1">
              <a:buFontTx/>
              <a:buChar char="•"/>
            </a:pPr>
            <a:r>
              <a:rPr lang="en-US" smtClean="0"/>
              <a:t>Users with appropriate account level entitlements on </a:t>
            </a:r>
            <a:r>
              <a:rPr lang="en-US" b="1" i="1" smtClean="0"/>
              <a:t>all</a:t>
            </a:r>
            <a:r>
              <a:rPr lang="en-US" smtClean="0"/>
              <a:t> the accounts selected in the previous step will be highlighted in </a:t>
            </a:r>
            <a:r>
              <a:rPr lang="en-US" b="1" smtClean="0"/>
              <a:t>bold</a:t>
            </a:r>
            <a:r>
              <a:rPr lang="en-US" smtClean="0"/>
              <a:t> text.</a:t>
            </a:r>
            <a:endParaRPr lang="en-CA" smtClean="0"/>
          </a:p>
          <a:p>
            <a:pPr marL="628650" lvl="1" indent="-171450" eaLnBrk="1" hangingPunct="1">
              <a:buFontTx/>
              <a:buChar char="•"/>
            </a:pPr>
            <a:r>
              <a:rPr lang="en-CA" smtClean="0"/>
              <a:t>The Email address or Mobile number used will be as specified in the user</a:t>
            </a:r>
            <a:r>
              <a:rPr lang="en-US" smtClean="0"/>
              <a:t>’s profile.</a:t>
            </a:r>
          </a:p>
          <a:p>
            <a:pPr marL="628650" lvl="1" indent="-171450" eaLnBrk="1" hangingPunct="1">
              <a:buFontTx/>
              <a:buChar char="•"/>
            </a:pPr>
            <a:r>
              <a:rPr lang="en-CA" smtClean="0"/>
              <a:t>The “SMS” option will only be available if SMS messaging is enabled in the user’s profile and a mobile number is specified.</a:t>
            </a:r>
          </a:p>
          <a:p>
            <a:pPr marL="628650" lvl="1" indent="-171450" eaLnBrk="1" hangingPunct="1">
              <a:buFontTx/>
              <a:buChar char="•"/>
            </a:pPr>
            <a:r>
              <a:rPr lang="en-CA" smtClean="0"/>
              <a:t>Only one option can be selected for the user to be alerted by.  A single user </a:t>
            </a:r>
            <a:r>
              <a:rPr lang="en-CA" b="1" i="1" smtClean="0">
                <a:solidFill>
                  <a:srgbClr val="FF0000"/>
                </a:solidFill>
              </a:rPr>
              <a:t>cannot</a:t>
            </a:r>
            <a:r>
              <a:rPr lang="en-CA" smtClean="0">
                <a:solidFill>
                  <a:srgbClr val="FF0000"/>
                </a:solidFill>
              </a:rPr>
              <a:t> </a:t>
            </a:r>
            <a:r>
              <a:rPr lang="en-CA" smtClean="0"/>
              <a:t>be alerted by both Email and SMS.</a:t>
            </a:r>
          </a:p>
        </p:txBody>
      </p:sp>
      <p:sp>
        <p:nvSpPr>
          <p:cNvPr id="41988" name="Slide Number Placeholder 3"/>
          <p:cNvSpPr>
            <a:spLocks noGrp="1"/>
          </p:cNvSpPr>
          <p:nvPr>
            <p:ph type="sldNum" sz="quarter" idx="5"/>
          </p:nvPr>
        </p:nvSpPr>
        <p:spPr>
          <a:noFill/>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fld id="{C1641F65-69D4-4529-BE6A-B440C2670F97}" type="slidenum">
              <a:rPr lang="en-US" smtClean="0">
                <a:latin typeface="Arial" charset="0"/>
              </a:rPr>
              <a:pPr/>
              <a:t>20</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eaLnBrk="1" hangingPunct="1"/>
            <a:r>
              <a:rPr lang="en-US" smtClean="0">
                <a:latin typeface="Arial" charset="0"/>
                <a:cs typeface="Arial" charset="0"/>
              </a:rPr>
              <a:t>Note:</a:t>
            </a:r>
          </a:p>
          <a:p>
            <a:pPr marL="628650" lvl="1" indent="-171450" eaLnBrk="1" hangingPunct="1">
              <a:buFontTx/>
              <a:buChar char="•"/>
            </a:pPr>
            <a:r>
              <a:rPr lang="en-US" smtClean="0">
                <a:latin typeface="Arial" charset="0"/>
                <a:cs typeface="Arial" charset="0"/>
              </a:rPr>
              <a:t>Creation of scheduled alerts does </a:t>
            </a:r>
            <a:r>
              <a:rPr lang="en-US" b="1" i="1" smtClean="0">
                <a:latin typeface="Arial" charset="0"/>
                <a:cs typeface="Arial" charset="0"/>
              </a:rPr>
              <a:t>not</a:t>
            </a:r>
            <a:r>
              <a:rPr lang="en-US" smtClean="0">
                <a:latin typeface="Arial" charset="0"/>
                <a:cs typeface="Arial" charset="0"/>
              </a:rPr>
              <a:t> require authorisation.</a:t>
            </a:r>
            <a:endParaRPr lang="en-CA" smtClean="0">
              <a:latin typeface="Arial" charset="0"/>
              <a:cs typeface="Arial" charset="0"/>
            </a:endParaRPr>
          </a:p>
        </p:txBody>
      </p:sp>
      <p:sp>
        <p:nvSpPr>
          <p:cNvPr id="43012" name="Slide Number Placeholder 3"/>
          <p:cNvSpPr>
            <a:spLocks noGrp="1"/>
          </p:cNvSpPr>
          <p:nvPr>
            <p:ph type="sldNum" sz="quarter" idx="5"/>
          </p:nvPr>
        </p:nvSpPr>
        <p:spPr>
          <a:noFill/>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fld id="{4962F616-396E-4983-A5A9-7BD3EDEC95CB}" type="slidenum">
              <a:rPr lang="en-US" smtClean="0">
                <a:latin typeface="Arial" charset="0"/>
              </a:rPr>
              <a:pPr/>
              <a:t>22</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smtClean="0">
                <a:latin typeface="Arial" charset="0"/>
                <a:cs typeface="Arial" charset="0"/>
              </a:rPr>
              <a:t>Note:</a:t>
            </a:r>
          </a:p>
          <a:p>
            <a:pPr marL="628650" lvl="1" indent="-171450" eaLnBrk="1" hangingPunct="1">
              <a:buFontTx/>
              <a:buChar char="•"/>
            </a:pPr>
            <a:r>
              <a:rPr lang="en-CA" smtClean="0">
                <a:latin typeface="Arial" charset="0"/>
                <a:cs typeface="Arial" charset="0"/>
              </a:rPr>
              <a:t>All alerts are created at </a:t>
            </a:r>
            <a:r>
              <a:rPr lang="en-CA" b="1" i="1" smtClean="0">
                <a:latin typeface="Arial" charset="0"/>
                <a:cs typeface="Arial" charset="0"/>
              </a:rPr>
              <a:t>customer level </a:t>
            </a:r>
            <a:r>
              <a:rPr lang="en-CA" smtClean="0">
                <a:latin typeface="Arial" charset="0"/>
                <a:cs typeface="Arial" charset="0"/>
              </a:rPr>
              <a:t>meaning users with entitlements to Customer Alerts will be able to enquire on all scheduled alerts created on their customer profile.</a:t>
            </a:r>
            <a:endParaRPr lang="en-CA" b="1" i="1" smtClean="0">
              <a:latin typeface="Arial" charset="0"/>
              <a:cs typeface="Arial" charset="0"/>
            </a:endParaRPr>
          </a:p>
        </p:txBody>
      </p:sp>
      <p:sp>
        <p:nvSpPr>
          <p:cNvPr id="440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pPr eaLnBrk="1" hangingPunct="1"/>
            <a:fld id="{2DF2BB36-84EB-414B-AFB5-5C76C1831B0E}" type="slidenum">
              <a:rPr lang="en-CA" smtClean="0">
                <a:latin typeface="Arial" charset="0"/>
                <a:cs typeface="Arial" charset="0"/>
              </a:rPr>
              <a:pPr eaLnBrk="1" hangingPunct="1"/>
              <a:t>24</a:t>
            </a:fld>
            <a:endParaRPr lang="en-CA"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pPr eaLnBrk="1" hangingPunct="1"/>
            <a:r>
              <a:rPr lang="en-CA" smtClean="0"/>
              <a:t>**Reminder**</a:t>
            </a:r>
          </a:p>
          <a:p>
            <a:pPr marL="628650" lvl="1" indent="-171450" eaLnBrk="1" hangingPunct="1">
              <a:buFontTx/>
              <a:buChar char="•"/>
            </a:pPr>
            <a:r>
              <a:rPr lang="en-CA" smtClean="0"/>
              <a:t>The Triggered Alerts tool will report BTR, SCS and HSS activity </a:t>
            </a:r>
            <a:r>
              <a:rPr lang="en-CA" b="1" i="1" smtClean="0">
                <a:solidFill>
                  <a:srgbClr val="FF0000"/>
                </a:solidFill>
              </a:rPr>
              <a:t>only</a:t>
            </a:r>
            <a:endParaRPr lang="en-CA" smtClean="0"/>
          </a:p>
        </p:txBody>
      </p:sp>
      <p:sp>
        <p:nvSpPr>
          <p:cNvPr id="45060" name="Slide Number Placeholder 3"/>
          <p:cNvSpPr>
            <a:spLocks noGrp="1"/>
          </p:cNvSpPr>
          <p:nvPr>
            <p:ph type="sldNum" sz="quarter" idx="5"/>
          </p:nvPr>
        </p:nvSpPr>
        <p:spPr>
          <a:noFill/>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fld id="{ADEC56CF-11E2-4B5C-9EBE-CD5475BCBD4F}" type="slidenum">
              <a:rPr lang="en-US" smtClean="0">
                <a:latin typeface="Arial" charset="0"/>
              </a:rPr>
              <a:pPr/>
              <a:t>28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cs typeface="Arial" charset="0"/>
              </a:rPr>
              <a:t>Note:</a:t>
            </a:r>
          </a:p>
          <a:p>
            <a:pPr marL="628650" lvl="1" indent="-171450" eaLnBrk="1" hangingPunct="1">
              <a:buFontTx/>
              <a:buChar char="•"/>
            </a:pPr>
            <a:r>
              <a:rPr lang="en-US" smtClean="0">
                <a:latin typeface="Arial" charset="0"/>
                <a:cs typeface="Arial" charset="0"/>
              </a:rPr>
              <a:t>Although the entitlement for the Core Alerts tools and My Alerts are under the same “Customer Alerts” entitlement section.  The tools will appear under separate tabs by default.</a:t>
            </a:r>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Univers 55" pitchFamily="34" charset="0"/>
                <a:ea typeface="MS PGothic" pitchFamily="34" charset="-128"/>
              </a:defRPr>
            </a:lvl1pPr>
            <a:lvl2pPr marL="742950" indent="-285750" eaLnBrk="0" hangingPunct="0">
              <a:defRPr sz="1200">
                <a:solidFill>
                  <a:schemeClr val="tx1"/>
                </a:solidFill>
                <a:latin typeface="Univers 55" pitchFamily="34" charset="0"/>
                <a:ea typeface="MS PGothic" pitchFamily="34" charset="-128"/>
              </a:defRPr>
            </a:lvl2pPr>
            <a:lvl3pPr marL="1143000" indent="-228600" eaLnBrk="0" hangingPunct="0">
              <a:defRPr sz="1200">
                <a:solidFill>
                  <a:schemeClr val="tx1"/>
                </a:solidFill>
                <a:latin typeface="Univers 55" pitchFamily="34" charset="0"/>
                <a:ea typeface="MS PGothic" pitchFamily="34" charset="-128"/>
              </a:defRPr>
            </a:lvl3pPr>
            <a:lvl4pPr marL="1600200" indent="-228600" eaLnBrk="0" hangingPunct="0">
              <a:defRPr sz="1200">
                <a:solidFill>
                  <a:schemeClr val="tx1"/>
                </a:solidFill>
                <a:latin typeface="Univers 55" pitchFamily="34" charset="0"/>
                <a:ea typeface="MS PGothic" pitchFamily="34" charset="-128"/>
              </a:defRPr>
            </a:lvl4pPr>
            <a:lvl5pPr marL="2057400" indent="-228600" eaLnBrk="0" hangingPunct="0">
              <a:defRPr sz="1200">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a:solidFill>
                  <a:schemeClr val="tx1"/>
                </a:solidFill>
                <a:latin typeface="Univers 55" pitchFamily="34" charset="0"/>
                <a:ea typeface="MS PGothic" pitchFamily="34" charset="-128"/>
              </a:defRPr>
            </a:lvl9pPr>
          </a:lstStyle>
          <a:p>
            <a:pPr eaLnBrk="1" hangingPunct="1"/>
            <a:fld id="{F0B6D714-E00B-4B84-B32C-3500C250CDCA}" type="slidenum">
              <a:rPr lang="en-CA" smtClean="0">
                <a:latin typeface="Arial" charset="0"/>
                <a:cs typeface="Arial" charset="0"/>
              </a:rPr>
              <a:pPr eaLnBrk="1" hangingPunct="1"/>
              <a:t>32</a:t>
            </a:fld>
            <a:endParaRPr lang="en-CA"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 y="168275"/>
            <a:ext cx="901858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21"/>
          <p:cNvSpPr>
            <a:spLocks noChangeShapeType="1"/>
          </p:cNvSpPr>
          <p:nvPr/>
        </p:nvSpPr>
        <p:spPr bwMode="auto">
          <a:xfrm>
            <a:off x="8932863" y="0"/>
            <a:ext cx="0" cy="6858000"/>
          </a:xfrm>
          <a:prstGeom prst="line">
            <a:avLst/>
          </a:prstGeom>
          <a:noFill/>
          <a:ln w="152400">
            <a:solidFill>
              <a:srgbClr val="FF0000"/>
            </a:solidFill>
            <a:round/>
            <a:headEnd/>
            <a:tailEnd/>
          </a:ln>
          <a:extLst>
            <a:ext uri="{909E8E84-426E-40DD-AFC4-6F175D3DCCD1}">
              <a14:hiddenFill xmlns:a14="http://schemas.microsoft.com/office/drawing/2010/main">
                <a:noFill/>
              </a14:hiddenFill>
            </a:ext>
          </a:extLst>
        </p:spPr>
        <p:txBody>
          <a:bodyPr/>
          <a:lstStyle/>
          <a:p>
            <a:pPr defTabSz="914400"/>
            <a:endParaRPr lang="en-US">
              <a:solidFill>
                <a:srgbClr val="000000"/>
              </a:solidFill>
              <a:ea typeface="ＭＳ Ｐゴシック" pitchFamily="-107" charset="-128"/>
            </a:endParaRPr>
          </a:p>
        </p:txBody>
      </p:sp>
      <p:sp>
        <p:nvSpPr>
          <p:cNvPr id="5" name="AutoShape 23"/>
          <p:cNvSpPr>
            <a:spLocks noChangeArrowheads="1"/>
          </p:cNvSpPr>
          <p:nvPr/>
        </p:nvSpPr>
        <p:spPr bwMode="auto">
          <a:xfrm rot="16200000">
            <a:off x="8751094" y="5985669"/>
            <a:ext cx="457200" cy="233362"/>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defTabSz="914400" eaLnBrk="0" hangingPunct="0"/>
            <a:endParaRPr lang="en-US" sz="2400">
              <a:solidFill>
                <a:srgbClr val="000000"/>
              </a:solidFill>
              <a:ea typeface="ＭＳ Ｐゴシック" pitchFamily="-107" charset="-128"/>
            </a:endParaRPr>
          </a:p>
        </p:txBody>
      </p:sp>
      <p:pic>
        <p:nvPicPr>
          <p:cNvPr id="7" name="Picture 5" descr="HSBCnet_black.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5608" y="6060337"/>
            <a:ext cx="1821665" cy="34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55832" y="5938310"/>
            <a:ext cx="1819656" cy="328079"/>
          </a:xfrm>
          <a:prstGeom prst="rect">
            <a:avLst/>
          </a:prstGeom>
        </p:spPr>
      </p:pic>
      <p:sp>
        <p:nvSpPr>
          <p:cNvPr id="4" name="Footer Placeholder 3"/>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43882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97620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1800" y="2954838"/>
            <a:ext cx="8150225" cy="702764"/>
          </a:xfrm>
        </p:spPr>
        <p:txBody>
          <a:bodyPr/>
          <a:lstStyle>
            <a:lvl1pPr algn="ctr">
              <a:defRPr/>
            </a:lvl1pPr>
          </a:lstStyle>
          <a:p>
            <a:r>
              <a:rPr lang="en-US" smtClean="0"/>
              <a:t>Click to edit Master title style</a:t>
            </a:r>
            <a:endParaRPr lang="en-US" dirty="0"/>
          </a:p>
        </p:txBody>
      </p:sp>
      <p:sp>
        <p:nvSpPr>
          <p:cNvPr id="4" name="Content Placeholder 2"/>
          <p:cNvSpPr>
            <a:spLocks noGrp="1"/>
          </p:cNvSpPr>
          <p:nvPr>
            <p:ph idx="1"/>
          </p:nvPr>
        </p:nvSpPr>
        <p:spPr>
          <a:xfrm>
            <a:off x="422922" y="3870663"/>
            <a:ext cx="8150225" cy="417251"/>
          </a:xfrm>
        </p:spPr>
        <p:txBody>
          <a:bodyPr/>
          <a:lstStyle>
            <a:lvl1pPr algn="ctr">
              <a:defRPr/>
            </a:lvl1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4321369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431800" y="211638"/>
            <a:ext cx="8150225" cy="70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9"/>
          <p:cNvSpPr>
            <a:spLocks noGrp="1" noChangeArrowheads="1"/>
          </p:cNvSpPr>
          <p:nvPr>
            <p:ph type="body" idx="1"/>
          </p:nvPr>
        </p:nvSpPr>
        <p:spPr bwMode="auto">
          <a:xfrm>
            <a:off x="431800" y="1293813"/>
            <a:ext cx="8150225" cy="492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1"/>
            <a:endParaRPr lang="en-US" dirty="0" smtClean="0"/>
          </a:p>
        </p:txBody>
      </p:sp>
      <p:sp>
        <p:nvSpPr>
          <p:cNvPr id="1029" name="Line 6"/>
          <p:cNvSpPr>
            <a:spLocks noChangeShapeType="1"/>
          </p:cNvSpPr>
          <p:nvPr/>
        </p:nvSpPr>
        <p:spPr bwMode="auto">
          <a:xfrm>
            <a:off x="238125" y="0"/>
            <a:ext cx="0" cy="1293813"/>
          </a:xfrm>
          <a:prstGeom prst="line">
            <a:avLst/>
          </a:prstGeom>
          <a:noFill/>
          <a:ln w="152400">
            <a:solidFill>
              <a:srgbClr val="FF0000"/>
            </a:solidFill>
            <a:round/>
            <a:headEnd/>
            <a:tailEnd/>
          </a:ln>
          <a:extLst>
            <a:ext uri="{909E8E84-426E-40DD-AFC4-6F175D3DCCD1}">
              <a14:hiddenFill xmlns:a14="http://schemas.microsoft.com/office/drawing/2010/main">
                <a:noFill/>
              </a14:hiddenFill>
            </a:ext>
          </a:extLst>
        </p:spPr>
        <p:txBody>
          <a:bodyPr/>
          <a:lstStyle/>
          <a:p>
            <a:pPr defTabSz="914400"/>
            <a:endParaRPr lang="en-US">
              <a:solidFill>
                <a:srgbClr val="000000"/>
              </a:solidFill>
              <a:ea typeface="ＭＳ Ｐゴシック" pitchFamily="-107" charset="-128"/>
            </a:endParaRP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a:solidFill>
                  <a:schemeClr val="bg1">
                    <a:lumMod val="50000"/>
                  </a:schemeClr>
                </a:solidFill>
              </a:defRPr>
            </a:lvl1pPr>
          </a:lstStyle>
          <a:p>
            <a:r>
              <a:rPr lang="en-CA" dirty="0" smtClean="0"/>
              <a:t>Internal</a:t>
            </a:r>
            <a:endParaRPr lang="en-GB" dirty="0"/>
          </a:p>
        </p:txBody>
      </p:sp>
    </p:spTree>
    <p:extLst>
      <p:ext uri="{BB962C8B-B14F-4D97-AF65-F5344CB8AC3E}">
        <p14:creationId xmlns:p14="http://schemas.microsoft.com/office/powerpoint/2010/main" val="237490496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hf sldNum="0" hdr="0" dt="0"/>
  <p:txStyles>
    <p:titleStyle>
      <a:lvl1pPr algn="l" rtl="0" eaLnBrk="1" fontAlgn="base" hangingPunct="1">
        <a:spcBef>
          <a:spcPct val="0"/>
        </a:spcBef>
        <a:spcAft>
          <a:spcPct val="0"/>
        </a:spcAft>
        <a:defRPr sz="2400">
          <a:solidFill>
            <a:srgbClr val="FF0000"/>
          </a:solidFill>
          <a:latin typeface="Arial" charset="0"/>
          <a:ea typeface="ＭＳ Ｐゴシック" pitchFamily="-107" charset="-128"/>
          <a:cs typeface="+mj-cs"/>
        </a:defRPr>
      </a:lvl1pPr>
      <a:lvl2pPr algn="l" rtl="0" eaLnBrk="1" fontAlgn="base" hangingPunct="1">
        <a:spcBef>
          <a:spcPct val="0"/>
        </a:spcBef>
        <a:spcAft>
          <a:spcPct val="0"/>
        </a:spcAft>
        <a:defRPr sz="2400">
          <a:solidFill>
            <a:srgbClr val="FF0000"/>
          </a:solidFill>
          <a:latin typeface="Arial" charset="0"/>
          <a:ea typeface="ＭＳ Ｐゴシック" pitchFamily="-107" charset="-128"/>
        </a:defRPr>
      </a:lvl2pPr>
      <a:lvl3pPr algn="l" rtl="0" eaLnBrk="1" fontAlgn="base" hangingPunct="1">
        <a:spcBef>
          <a:spcPct val="0"/>
        </a:spcBef>
        <a:spcAft>
          <a:spcPct val="0"/>
        </a:spcAft>
        <a:defRPr sz="2400">
          <a:solidFill>
            <a:srgbClr val="FF0000"/>
          </a:solidFill>
          <a:latin typeface="Arial" charset="0"/>
          <a:ea typeface="ＭＳ Ｐゴシック" pitchFamily="-107" charset="-128"/>
        </a:defRPr>
      </a:lvl3pPr>
      <a:lvl4pPr algn="l" rtl="0" eaLnBrk="1" fontAlgn="base" hangingPunct="1">
        <a:spcBef>
          <a:spcPct val="0"/>
        </a:spcBef>
        <a:spcAft>
          <a:spcPct val="0"/>
        </a:spcAft>
        <a:defRPr sz="2400">
          <a:solidFill>
            <a:srgbClr val="FF0000"/>
          </a:solidFill>
          <a:latin typeface="Arial" charset="0"/>
          <a:ea typeface="ＭＳ Ｐゴシック" pitchFamily="-107" charset="-128"/>
        </a:defRPr>
      </a:lvl4pPr>
      <a:lvl5pPr algn="l" rtl="0" eaLnBrk="1" fontAlgn="base" hangingPunct="1">
        <a:spcBef>
          <a:spcPct val="0"/>
        </a:spcBef>
        <a:spcAft>
          <a:spcPct val="0"/>
        </a:spcAft>
        <a:defRPr sz="2400">
          <a:solidFill>
            <a:srgbClr val="FF0000"/>
          </a:solidFill>
          <a:latin typeface="Arial" charset="0"/>
          <a:ea typeface="ＭＳ Ｐゴシック" pitchFamily="-107" charset="-128"/>
        </a:defRPr>
      </a:lvl5pPr>
      <a:lvl6pPr marL="457200" algn="l" rtl="0" eaLnBrk="1" fontAlgn="base" hangingPunct="1">
        <a:spcBef>
          <a:spcPct val="0"/>
        </a:spcBef>
        <a:spcAft>
          <a:spcPct val="0"/>
        </a:spcAft>
        <a:defRPr sz="2400">
          <a:solidFill>
            <a:srgbClr val="FF0000"/>
          </a:solidFill>
          <a:latin typeface="Univers 55" pitchFamily="-107" charset="0"/>
        </a:defRPr>
      </a:lvl6pPr>
      <a:lvl7pPr marL="914400" algn="l" rtl="0" eaLnBrk="1" fontAlgn="base" hangingPunct="1">
        <a:spcBef>
          <a:spcPct val="0"/>
        </a:spcBef>
        <a:spcAft>
          <a:spcPct val="0"/>
        </a:spcAft>
        <a:defRPr sz="2400">
          <a:solidFill>
            <a:srgbClr val="FF0000"/>
          </a:solidFill>
          <a:latin typeface="Univers 55" pitchFamily="-107" charset="0"/>
        </a:defRPr>
      </a:lvl7pPr>
      <a:lvl8pPr marL="1371600" algn="l" rtl="0" eaLnBrk="1" fontAlgn="base" hangingPunct="1">
        <a:spcBef>
          <a:spcPct val="0"/>
        </a:spcBef>
        <a:spcAft>
          <a:spcPct val="0"/>
        </a:spcAft>
        <a:defRPr sz="2400">
          <a:solidFill>
            <a:srgbClr val="FF0000"/>
          </a:solidFill>
          <a:latin typeface="Univers 55" pitchFamily="-107" charset="0"/>
        </a:defRPr>
      </a:lvl8pPr>
      <a:lvl9pPr marL="1828800" algn="l" rtl="0" eaLnBrk="1" fontAlgn="base" hangingPunct="1">
        <a:spcBef>
          <a:spcPct val="0"/>
        </a:spcBef>
        <a:spcAft>
          <a:spcPct val="0"/>
        </a:spcAft>
        <a:defRPr sz="2400">
          <a:solidFill>
            <a:srgbClr val="FF0000"/>
          </a:solidFill>
          <a:latin typeface="Univers 55" pitchFamily="-107" charset="0"/>
        </a:defRPr>
      </a:lvl9pPr>
    </p:titleStyle>
    <p:bodyStyle>
      <a:lvl1pPr marL="342900" indent="-342900" algn="l" rtl="0" eaLnBrk="1" fontAlgn="base" hangingPunct="1">
        <a:spcBef>
          <a:spcPct val="20000"/>
        </a:spcBef>
        <a:spcAft>
          <a:spcPts val="600"/>
        </a:spcAft>
        <a:defRPr>
          <a:solidFill>
            <a:schemeClr val="tx1"/>
          </a:solidFill>
          <a:latin typeface="Arial" charset="0"/>
          <a:ea typeface="ＭＳ Ｐゴシック" pitchFamily="-107" charset="-128"/>
          <a:cs typeface="+mn-cs"/>
        </a:defRPr>
      </a:lvl1pPr>
      <a:lvl2pPr marL="742950" indent="-285750" algn="l" rtl="0" eaLnBrk="1" fontAlgn="base" hangingPunct="1">
        <a:spcBef>
          <a:spcPct val="20000"/>
        </a:spcBef>
        <a:spcAft>
          <a:spcPts val="600"/>
        </a:spcAft>
        <a:buClr>
          <a:srgbClr val="FF0000"/>
        </a:buClr>
        <a:buFont typeface="Webdings" pitchFamily="18" charset="2"/>
        <a:buChar char="4"/>
        <a:defRPr>
          <a:solidFill>
            <a:schemeClr val="tx1"/>
          </a:solidFill>
          <a:latin typeface="Arial" charset="0"/>
          <a:ea typeface="ＭＳ Ｐゴシック" pitchFamily="-107" charset="-128"/>
        </a:defRPr>
      </a:lvl2pPr>
      <a:lvl3pPr marL="1143000" indent="-228600" algn="l" rtl="0" eaLnBrk="1" fontAlgn="base" hangingPunct="1">
        <a:spcBef>
          <a:spcPct val="20000"/>
        </a:spcBef>
        <a:spcAft>
          <a:spcPts val="600"/>
        </a:spcAft>
        <a:buClr>
          <a:srgbClr val="FF0000"/>
        </a:buClr>
        <a:buChar char="•"/>
        <a:defRPr sz="1600" baseline="0">
          <a:solidFill>
            <a:schemeClr val="tx1"/>
          </a:solidFill>
          <a:latin typeface="Arial" pitchFamily="-107" charset="0"/>
          <a:ea typeface="ＭＳ Ｐゴシック" pitchFamily="-107" charset="-128"/>
        </a:defRPr>
      </a:lvl3pPr>
      <a:lvl4pPr marL="1600200" indent="-228600" algn="l" rtl="0" eaLnBrk="1" fontAlgn="base" hangingPunct="1">
        <a:spcBef>
          <a:spcPct val="20000"/>
        </a:spcBef>
        <a:spcAft>
          <a:spcPts val="0"/>
        </a:spcAft>
        <a:buClr>
          <a:srgbClr val="FF0000"/>
        </a:buClr>
        <a:buChar char="–"/>
        <a:defRPr sz="1400">
          <a:solidFill>
            <a:schemeClr val="tx1"/>
          </a:solidFill>
          <a:latin typeface="Arial" pitchFamily="-107" charset="0"/>
          <a:ea typeface="ＭＳ Ｐゴシック" pitchFamily="-107" charset="-128"/>
        </a:defRPr>
      </a:lvl4pPr>
      <a:lvl5pPr marL="20574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5pPr>
      <a:lvl6pPr marL="25146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6pPr>
      <a:lvl7pPr marL="29718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7pPr>
      <a:lvl8pPr marL="34290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8pPr>
      <a:lvl9pPr marL="38862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107576" y="4176902"/>
            <a:ext cx="8150225" cy="468312"/>
          </a:xfrm>
        </p:spPr>
        <p:txBody>
          <a:bodyPr lIns="0" tIns="0" rIns="0" bIns="0" anchor="t"/>
          <a:lstStyle/>
          <a:p>
            <a:r>
              <a:rPr lang="en-US" dirty="0" smtClean="0"/>
              <a:t>Customer Alerts</a:t>
            </a:r>
          </a:p>
        </p:txBody>
      </p:sp>
      <p:sp>
        <p:nvSpPr>
          <p:cNvPr id="3075" name="Rectangle 3"/>
          <p:cNvSpPr>
            <a:spLocks noGrp="1" noChangeArrowheads="1"/>
          </p:cNvSpPr>
          <p:nvPr>
            <p:ph type="body" idx="4294967295"/>
          </p:nvPr>
        </p:nvSpPr>
        <p:spPr>
          <a:xfrm>
            <a:off x="107576" y="4622240"/>
            <a:ext cx="8150225" cy="385763"/>
          </a:xfrm>
        </p:spPr>
        <p:txBody>
          <a:bodyPr lIns="0" tIns="0" rIns="0" bIns="0"/>
          <a:lstStyle/>
          <a:p>
            <a:r>
              <a:rPr lang="en-US" dirty="0" smtClean="0">
                <a:solidFill>
                  <a:srgbClr val="FF0000"/>
                </a:solidFill>
              </a:rPr>
              <a:t>March 2012</a:t>
            </a: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4107444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8718" y="1175503"/>
            <a:ext cx="8025472" cy="505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Title 1"/>
          <p:cNvSpPr>
            <a:spLocks noGrp="1"/>
          </p:cNvSpPr>
          <p:nvPr>
            <p:ph type="title"/>
          </p:nvPr>
        </p:nvSpPr>
        <p:spPr/>
        <p:txBody>
          <a:bodyPr/>
          <a:lstStyle/>
          <a:p>
            <a:r>
              <a:rPr lang="en-CA" smtClean="0"/>
              <a:t>Setup &amp; Entitlements – HSBC</a:t>
            </a:r>
            <a:r>
              <a:rPr lang="en-CA" i="1" smtClean="0"/>
              <a:t>net</a:t>
            </a:r>
            <a:endParaRPr lang="en-CA" smtClean="0"/>
          </a:p>
        </p:txBody>
      </p:sp>
      <p:cxnSp>
        <p:nvCxnSpPr>
          <p:cNvPr id="13318" name="Straight Arrow Connector 9"/>
          <p:cNvCxnSpPr>
            <a:cxnSpLocks noChangeShapeType="1"/>
          </p:cNvCxnSpPr>
          <p:nvPr/>
        </p:nvCxnSpPr>
        <p:spPr bwMode="auto">
          <a:xfrm flipH="1">
            <a:off x="5314668" y="1686207"/>
            <a:ext cx="69056" cy="4445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319" name="Rectangular Callout 10"/>
          <p:cNvSpPr>
            <a:spLocks noChangeArrowheads="1"/>
          </p:cNvSpPr>
          <p:nvPr/>
        </p:nvSpPr>
        <p:spPr bwMode="auto">
          <a:xfrm>
            <a:off x="6172230" y="911417"/>
            <a:ext cx="2638425" cy="681038"/>
          </a:xfrm>
          <a:prstGeom prst="wedgeRectCallout">
            <a:avLst>
              <a:gd name="adj1" fmla="val -57511"/>
              <a:gd name="adj2" fmla="val 20974"/>
            </a:avLst>
          </a:prstGeom>
          <a:solidFill>
            <a:schemeClr val="bg1"/>
          </a:solidFill>
          <a:ln w="28575" algn="ctr">
            <a:solidFill>
              <a:srgbClr val="FF0000"/>
            </a:solidFill>
            <a:round/>
            <a:headEnd/>
            <a:tailEnd/>
          </a:ln>
        </p:spPr>
        <p:txBody>
          <a:bodyPr/>
          <a:lstStyle/>
          <a:p>
            <a:r>
              <a:rPr lang="en-US" dirty="0">
                <a:latin typeface="+mj-lt"/>
              </a:rPr>
              <a:t>By default, the “My Alerts” tool will appear under it’s own separate tab. </a:t>
            </a:r>
            <a:r>
              <a:rPr lang="en-US" i="1" dirty="0">
                <a:latin typeface="+mj-lt"/>
              </a:rPr>
              <a:t>(see note)</a:t>
            </a:r>
            <a:endParaRPr lang="en-CA" dirty="0">
              <a:latin typeface="+mj-lt"/>
            </a:endParaRPr>
          </a:p>
        </p:txBody>
      </p:sp>
      <p:sp>
        <p:nvSpPr>
          <p:cNvPr id="12" name="Rectangle 11"/>
          <p:cNvSpPr/>
          <p:nvPr/>
        </p:nvSpPr>
        <p:spPr>
          <a:xfrm>
            <a:off x="4998532" y="1231388"/>
            <a:ext cx="953829" cy="454819"/>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3"/>
          <p:cNvSpPr>
            <a:spLocks noGrp="1" noChangeArrowheads="1"/>
          </p:cNvSpPr>
          <p:nvPr>
            <p:ph type="title"/>
          </p:nvPr>
        </p:nvSpPr>
        <p:spPr/>
        <p:txBody>
          <a:bodyPr/>
          <a:lstStyle/>
          <a:p>
            <a:pPr algn="ctr"/>
            <a:r>
              <a:rPr lang="en-CA" sz="2800" b="1" dirty="0" smtClean="0"/>
              <a:t>What Are The Tools?</a:t>
            </a:r>
            <a:endParaRPr lang="en-US" sz="2800" b="1"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7908" y="3872753"/>
            <a:ext cx="2496092" cy="2496092"/>
          </a:xfrm>
          <a:prstGeom prst="ellipse">
            <a:avLst/>
          </a:prstGeom>
          <a:ln>
            <a:noFill/>
          </a:ln>
          <a:effectLst>
            <a:softEdge rad="112500"/>
          </a:effectLst>
        </p:spPr>
      </p:pic>
      <p:sp>
        <p:nvSpPr>
          <p:cNvPr id="4" name="Footer Placeholder 3"/>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CA" smtClean="0"/>
              <a:t>What Are The Tools?</a:t>
            </a:r>
            <a:endParaRPr lang="en-US" smtClean="0"/>
          </a:p>
        </p:txBody>
      </p:sp>
      <p:sp>
        <p:nvSpPr>
          <p:cNvPr id="15365" name="Rectangle 3"/>
          <p:cNvSpPr>
            <a:spLocks noGrp="1" noChangeArrowheads="1"/>
          </p:cNvSpPr>
          <p:nvPr>
            <p:ph idx="1"/>
          </p:nvPr>
        </p:nvSpPr>
        <p:spPr>
          <a:xfrm>
            <a:off x="566270" y="1240025"/>
            <a:ext cx="8150225" cy="4929434"/>
          </a:xfrm>
        </p:spPr>
        <p:txBody>
          <a:bodyPr/>
          <a:lstStyle/>
          <a:p>
            <a:r>
              <a:rPr lang="en-CA" b="1" i="1" dirty="0" smtClean="0">
                <a:solidFill>
                  <a:srgbClr val="FF0000"/>
                </a:solidFill>
              </a:rPr>
              <a:t>Create Scheduled Alerts</a:t>
            </a:r>
          </a:p>
          <a:p>
            <a:pPr lvl="1">
              <a:spcAft>
                <a:spcPts val="1800"/>
              </a:spcAft>
            </a:pPr>
            <a:r>
              <a:rPr lang="en-CA" dirty="0" smtClean="0"/>
              <a:t>Tool used to create new alert notification schedules</a:t>
            </a:r>
          </a:p>
          <a:p>
            <a:pPr>
              <a:spcAft>
                <a:spcPts val="600"/>
              </a:spcAft>
            </a:pPr>
            <a:r>
              <a:rPr lang="en-CA" b="1" i="1" dirty="0" smtClean="0">
                <a:solidFill>
                  <a:srgbClr val="FF0000"/>
                </a:solidFill>
              </a:rPr>
              <a:t>Triggered Alerts</a:t>
            </a:r>
          </a:p>
          <a:p>
            <a:pPr lvl="1">
              <a:spcAft>
                <a:spcPts val="1800"/>
              </a:spcAft>
            </a:pPr>
            <a:r>
              <a:rPr lang="en-CA" dirty="0" smtClean="0"/>
              <a:t>Allows a user to view the SCS (Supply Chain Solution) event alerts which have been triggered</a:t>
            </a:r>
          </a:p>
          <a:p>
            <a:r>
              <a:rPr lang="en-CA" b="1" i="1" dirty="0" smtClean="0">
                <a:solidFill>
                  <a:srgbClr val="FF0000"/>
                </a:solidFill>
              </a:rPr>
              <a:t>Scheduled Alerts</a:t>
            </a:r>
          </a:p>
          <a:p>
            <a:pPr lvl="1">
              <a:spcAft>
                <a:spcPts val="1800"/>
              </a:spcAft>
            </a:pPr>
            <a:r>
              <a:rPr lang="en-CA" dirty="0" smtClean="0"/>
              <a:t>Allows customers to enquire on, modify or delete scheduled alerts</a:t>
            </a:r>
          </a:p>
          <a:p>
            <a:pPr>
              <a:spcBef>
                <a:spcPct val="0"/>
              </a:spcBef>
            </a:pPr>
            <a:r>
              <a:rPr lang="en-CA" b="1" i="1" dirty="0" smtClean="0">
                <a:solidFill>
                  <a:srgbClr val="FF0000"/>
                </a:solidFill>
              </a:rPr>
              <a:t>My Alerts</a:t>
            </a:r>
          </a:p>
          <a:p>
            <a:pPr lvl="1"/>
            <a:r>
              <a:rPr lang="en-CA" dirty="0" smtClean="0"/>
              <a:t>Allows a User to enquire on all triggered alert types (except for SCS events) for which their username is a designated recipient.</a:t>
            </a:r>
          </a:p>
          <a:p>
            <a:endParaRPr lang="en-US" dirty="0" smtClean="0"/>
          </a:p>
          <a:p>
            <a:endParaRPr lang="en-US" dirty="0"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3"/>
          <p:cNvSpPr>
            <a:spLocks noGrp="1" noChangeArrowheads="1"/>
          </p:cNvSpPr>
          <p:nvPr>
            <p:ph type="title"/>
          </p:nvPr>
        </p:nvSpPr>
        <p:spPr>
          <a:xfrm>
            <a:off x="630238" y="2606675"/>
            <a:ext cx="7772400" cy="1470025"/>
          </a:xfrm>
        </p:spPr>
        <p:txBody>
          <a:bodyPr/>
          <a:lstStyle/>
          <a:p>
            <a:pPr algn="ctr"/>
            <a:r>
              <a:rPr lang="en-CA" sz="2800" b="1" smtClean="0"/>
              <a:t>How Does It Work?</a:t>
            </a:r>
            <a:endParaRPr lang="en-US" sz="2800" b="1"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GB" smtClean="0"/>
              <a:t>How Does It Work?</a:t>
            </a:r>
            <a:endParaRPr lang="en-US" smtClean="0"/>
          </a:p>
        </p:txBody>
      </p:sp>
      <p:sp>
        <p:nvSpPr>
          <p:cNvPr id="17413" name="Rectangle 3"/>
          <p:cNvSpPr>
            <a:spLocks noGrp="1" noChangeArrowheads="1"/>
          </p:cNvSpPr>
          <p:nvPr>
            <p:ph idx="1"/>
          </p:nvPr>
        </p:nvSpPr>
        <p:spPr>
          <a:xfrm>
            <a:off x="579717" y="1226578"/>
            <a:ext cx="8150225" cy="4929434"/>
          </a:xfrm>
        </p:spPr>
        <p:txBody>
          <a:bodyPr/>
          <a:lstStyle/>
          <a:p>
            <a:r>
              <a:rPr lang="en-CA" dirty="0" smtClean="0"/>
              <a:t>Alerts can be delivered via </a:t>
            </a:r>
            <a:r>
              <a:rPr lang="en-CA" b="1" i="1" dirty="0" smtClean="0">
                <a:solidFill>
                  <a:srgbClr val="FF0000"/>
                </a:solidFill>
              </a:rPr>
              <a:t>e-Mail</a:t>
            </a:r>
            <a:r>
              <a:rPr lang="en-CA" dirty="0" smtClean="0"/>
              <a:t> or </a:t>
            </a:r>
            <a:r>
              <a:rPr lang="en-CA" b="1" i="1" dirty="0" smtClean="0">
                <a:solidFill>
                  <a:srgbClr val="FF0000"/>
                </a:solidFill>
              </a:rPr>
              <a:t>SMS*</a:t>
            </a:r>
          </a:p>
          <a:p>
            <a:pPr lvl="1"/>
            <a:r>
              <a:rPr lang="en-CA" b="1" i="1" dirty="0" smtClean="0">
                <a:solidFill>
                  <a:srgbClr val="FF0000"/>
                </a:solidFill>
              </a:rPr>
              <a:t>SMS </a:t>
            </a:r>
            <a:r>
              <a:rPr lang="en-CA" dirty="0" smtClean="0"/>
              <a:t>delivery option is only available for Payment, File Upload and Self Service alert types.</a:t>
            </a:r>
          </a:p>
          <a:p>
            <a:pPr lvl="1">
              <a:spcAft>
                <a:spcPts val="1800"/>
              </a:spcAft>
            </a:pPr>
            <a:r>
              <a:rPr lang="en-CA" dirty="0" smtClean="0"/>
              <a:t>The mobile number used for delivery will be as specified in the selected User’s profile.</a:t>
            </a:r>
            <a:r>
              <a:rPr lang="en-CA" b="1" i="1" dirty="0" smtClean="0">
                <a:solidFill>
                  <a:srgbClr val="FF0000"/>
                </a:solidFill>
              </a:rPr>
              <a:t> </a:t>
            </a:r>
          </a:p>
          <a:p>
            <a:r>
              <a:rPr lang="en-CA" dirty="0" smtClean="0"/>
              <a:t>There is a maximum number of recipients per scheduled alerts:</a:t>
            </a:r>
          </a:p>
          <a:p>
            <a:pPr lvl="1"/>
            <a:r>
              <a:rPr lang="en-CA" dirty="0" smtClean="0"/>
              <a:t>Supply Chain Solution (SCS) alert types max of 50</a:t>
            </a:r>
          </a:p>
          <a:p>
            <a:pPr lvl="2"/>
            <a:r>
              <a:rPr lang="en-CA" dirty="0" smtClean="0"/>
              <a:t>User designated as “Main” recipient will receive all emails which bounce due to incorrect recipient details. **</a:t>
            </a:r>
          </a:p>
          <a:p>
            <a:pPr lvl="1">
              <a:spcAft>
                <a:spcPts val="1800"/>
              </a:spcAft>
            </a:pPr>
            <a:r>
              <a:rPr lang="en-CA" dirty="0" smtClean="0"/>
              <a:t>All other alert types (Payment, File Upload, User Administration, etc…) max of 6.</a:t>
            </a:r>
          </a:p>
          <a:p>
            <a:r>
              <a:rPr lang="en-CA" dirty="0" smtClean="0"/>
              <a:t>The creation of a scheduled alert does </a:t>
            </a:r>
            <a:r>
              <a:rPr lang="en-CA" b="1" i="1" dirty="0" smtClean="0">
                <a:solidFill>
                  <a:srgbClr val="FF0000"/>
                </a:solidFill>
              </a:rPr>
              <a:t>not</a:t>
            </a:r>
            <a:r>
              <a:rPr lang="en-CA" dirty="0" smtClean="0">
                <a:solidFill>
                  <a:srgbClr val="FF0000"/>
                </a:solidFill>
              </a:rPr>
              <a:t> </a:t>
            </a:r>
            <a:r>
              <a:rPr lang="en-CA" dirty="0" smtClean="0"/>
              <a:t>require authorisation.</a:t>
            </a: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3"/>
          <p:cNvSpPr>
            <a:spLocks noGrp="1" noChangeArrowheads="1"/>
          </p:cNvSpPr>
          <p:nvPr>
            <p:ph type="title"/>
          </p:nvPr>
        </p:nvSpPr>
        <p:spPr>
          <a:xfrm>
            <a:off x="630238" y="2606675"/>
            <a:ext cx="7772400" cy="1470025"/>
          </a:xfrm>
        </p:spPr>
        <p:txBody>
          <a:bodyPr/>
          <a:lstStyle/>
          <a:p>
            <a:pPr algn="ctr"/>
            <a:r>
              <a:rPr lang="en-CA" sz="2800" b="1" smtClean="0"/>
              <a:t>Create Scheduled Alerts</a:t>
            </a:r>
            <a:br>
              <a:rPr lang="en-CA" sz="2800" b="1" smtClean="0"/>
            </a:br>
            <a:r>
              <a:rPr lang="en-CA" smtClean="0"/>
              <a:t>How Does It Work?</a:t>
            </a:r>
            <a:endParaRPr lang="en-US" sz="2800" b="1"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18" y="1438108"/>
            <a:ext cx="8682624" cy="378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Rectangle 2"/>
          <p:cNvSpPr>
            <a:spLocks noGrp="1" noChangeArrowheads="1"/>
          </p:cNvSpPr>
          <p:nvPr>
            <p:ph type="title"/>
          </p:nvPr>
        </p:nvSpPr>
        <p:spPr/>
        <p:txBody>
          <a:bodyPr/>
          <a:lstStyle/>
          <a:p>
            <a:r>
              <a:rPr lang="en-CA" smtClean="0"/>
              <a:t>Create Scheduled Alerts</a:t>
            </a:r>
            <a:endParaRPr lang="en-US" smtClean="0"/>
          </a:p>
        </p:txBody>
      </p:sp>
      <p:sp>
        <p:nvSpPr>
          <p:cNvPr id="19462" name="Rectangle 5"/>
          <p:cNvSpPr>
            <a:spLocks noChangeArrowheads="1"/>
          </p:cNvSpPr>
          <p:nvPr/>
        </p:nvSpPr>
        <p:spPr bwMode="auto">
          <a:xfrm>
            <a:off x="3738622" y="2442848"/>
            <a:ext cx="4306045" cy="262231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9463" name="AutoShape 6"/>
          <p:cNvSpPr>
            <a:spLocks noChangeArrowheads="1"/>
          </p:cNvSpPr>
          <p:nvPr/>
        </p:nvSpPr>
        <p:spPr bwMode="auto">
          <a:xfrm>
            <a:off x="3953371" y="1278395"/>
            <a:ext cx="3006725" cy="757237"/>
          </a:xfrm>
          <a:prstGeom prst="wedgeRectCallout">
            <a:avLst>
              <a:gd name="adj1" fmla="val -22917"/>
              <a:gd name="adj2" fmla="val 95491"/>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Select the type of alert you would like to create from the drop-down list.  Then specify the name of the alert</a:t>
            </a:r>
            <a:endParaRPr lang="en-US" dirty="0">
              <a:latin typeface="+mj-lt"/>
            </a:endParaRPr>
          </a:p>
        </p:txBody>
      </p:sp>
      <p:sp>
        <p:nvSpPr>
          <p:cNvPr id="19464" name="Oval 7"/>
          <p:cNvSpPr>
            <a:spLocks noChangeArrowheads="1"/>
          </p:cNvSpPr>
          <p:nvPr/>
        </p:nvSpPr>
        <p:spPr bwMode="auto">
          <a:xfrm>
            <a:off x="399762" y="4595084"/>
            <a:ext cx="781766" cy="480350"/>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9465" name="AutoShape 8"/>
          <p:cNvSpPr>
            <a:spLocks noChangeArrowheads="1"/>
          </p:cNvSpPr>
          <p:nvPr/>
        </p:nvSpPr>
        <p:spPr bwMode="auto">
          <a:xfrm>
            <a:off x="399762" y="3970230"/>
            <a:ext cx="1518203" cy="340510"/>
          </a:xfrm>
          <a:prstGeom prst="wedgeRectCallout">
            <a:avLst>
              <a:gd name="adj1" fmla="val -22256"/>
              <a:gd name="adj2" fmla="val 119715"/>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Click to proceed</a:t>
            </a:r>
            <a:endParaRPr lang="en-US" dirty="0">
              <a:latin typeface="+mj-lt"/>
            </a:endParaRP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64" y="847725"/>
            <a:ext cx="6144609" cy="53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Oval 18"/>
          <p:cNvSpPr>
            <a:spLocks noChangeArrowheads="1"/>
          </p:cNvSpPr>
          <p:nvPr/>
        </p:nvSpPr>
        <p:spPr bwMode="auto">
          <a:xfrm>
            <a:off x="625416" y="5544907"/>
            <a:ext cx="1099432" cy="33813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0486" name="Rectangle 2"/>
          <p:cNvSpPr>
            <a:spLocks noGrp="1" noChangeArrowheads="1"/>
          </p:cNvSpPr>
          <p:nvPr>
            <p:ph type="title"/>
          </p:nvPr>
        </p:nvSpPr>
        <p:spPr/>
        <p:txBody>
          <a:bodyPr/>
          <a:lstStyle/>
          <a:p>
            <a:r>
              <a:rPr lang="en-CA" smtClean="0"/>
              <a:t>Create Scheduled Alerts</a:t>
            </a:r>
            <a:endParaRPr lang="en-US" smtClean="0"/>
          </a:p>
        </p:txBody>
      </p:sp>
      <p:sp>
        <p:nvSpPr>
          <p:cNvPr id="20487" name="Rectangle 6"/>
          <p:cNvSpPr>
            <a:spLocks noChangeArrowheads="1"/>
          </p:cNvSpPr>
          <p:nvPr/>
        </p:nvSpPr>
        <p:spPr bwMode="auto">
          <a:xfrm>
            <a:off x="584964" y="1818526"/>
            <a:ext cx="6144609" cy="36678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20488" name="AutoShape 7"/>
          <p:cNvSpPr>
            <a:spLocks noChangeArrowheads="1"/>
          </p:cNvSpPr>
          <p:nvPr/>
        </p:nvSpPr>
        <p:spPr bwMode="auto">
          <a:xfrm>
            <a:off x="5211445" y="1012111"/>
            <a:ext cx="1893888" cy="536575"/>
          </a:xfrm>
          <a:prstGeom prst="wedgeRectCallout">
            <a:avLst>
              <a:gd name="adj1" fmla="val -25106"/>
              <a:gd name="adj2" fmla="val 10414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dirty="0">
                <a:latin typeface="+mj-lt"/>
              </a:rPr>
              <a:t>Specify the details of the alert to be created</a:t>
            </a:r>
            <a:endParaRPr lang="en-US" dirty="0">
              <a:latin typeface="+mj-lt"/>
            </a:endParaRPr>
          </a:p>
        </p:txBody>
      </p:sp>
      <p:sp>
        <p:nvSpPr>
          <p:cNvPr id="20489" name="Rectangular Callout 19"/>
          <p:cNvSpPr>
            <a:spLocks noChangeArrowheads="1"/>
          </p:cNvSpPr>
          <p:nvPr/>
        </p:nvSpPr>
        <p:spPr bwMode="auto">
          <a:xfrm>
            <a:off x="1989343" y="5581955"/>
            <a:ext cx="1768475" cy="676275"/>
          </a:xfrm>
          <a:prstGeom prst="wedgeRectCallout">
            <a:avLst>
              <a:gd name="adj1" fmla="val -64051"/>
              <a:gd name="adj2" fmla="val -22635"/>
            </a:avLst>
          </a:prstGeom>
          <a:solidFill>
            <a:schemeClr val="bg1"/>
          </a:solidFill>
          <a:ln w="28575" algn="ctr">
            <a:solidFill>
              <a:srgbClr val="FF0000"/>
            </a:solidFill>
            <a:round/>
            <a:headEnd/>
            <a:tailEnd/>
          </a:ln>
        </p:spPr>
        <p:txBody>
          <a:bodyPr/>
          <a:lstStyle/>
          <a:p>
            <a:r>
              <a:rPr lang="en-CA" dirty="0">
                <a:latin typeface="+mj-lt"/>
              </a:rPr>
              <a:t>When finished, click “Apply and next” to proceed.</a:t>
            </a: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56" y="885004"/>
            <a:ext cx="6410911" cy="558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Title 1"/>
          <p:cNvSpPr>
            <a:spLocks noGrp="1"/>
          </p:cNvSpPr>
          <p:nvPr>
            <p:ph type="title"/>
          </p:nvPr>
        </p:nvSpPr>
        <p:spPr/>
        <p:txBody>
          <a:bodyPr/>
          <a:lstStyle/>
          <a:p>
            <a:pPr eaLnBrk="1" hangingPunct="1"/>
            <a:r>
              <a:rPr lang="en-CA" smtClean="0"/>
              <a:t>Create Scheduled Alerts</a:t>
            </a:r>
          </a:p>
        </p:txBody>
      </p:sp>
      <p:sp>
        <p:nvSpPr>
          <p:cNvPr id="21508" name="Rectangle 6"/>
          <p:cNvSpPr>
            <a:spLocks noChangeArrowheads="1"/>
          </p:cNvSpPr>
          <p:nvPr/>
        </p:nvSpPr>
        <p:spPr bwMode="auto">
          <a:xfrm>
            <a:off x="631076" y="1916832"/>
            <a:ext cx="5060950" cy="1093496"/>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1509" name="Rectangular Callout 7"/>
          <p:cNvSpPr>
            <a:spLocks noChangeArrowheads="1"/>
          </p:cNvSpPr>
          <p:nvPr/>
        </p:nvSpPr>
        <p:spPr bwMode="auto">
          <a:xfrm>
            <a:off x="6019051" y="1585531"/>
            <a:ext cx="2862263" cy="835025"/>
          </a:xfrm>
          <a:prstGeom prst="wedgeRectCallout">
            <a:avLst>
              <a:gd name="adj1" fmla="val -59722"/>
              <a:gd name="adj2" fmla="val 21296"/>
            </a:avLst>
          </a:prstGeom>
          <a:solidFill>
            <a:schemeClr val="bg1"/>
          </a:solidFill>
          <a:ln w="28575" algn="ctr">
            <a:solidFill>
              <a:srgbClr val="FF0000"/>
            </a:solidFill>
            <a:round/>
            <a:headEnd/>
            <a:tailEnd/>
          </a:ln>
        </p:spPr>
        <p:txBody>
          <a:bodyPr/>
          <a:lstStyle/>
          <a:p>
            <a:r>
              <a:rPr lang="en-US" dirty="0">
                <a:latin typeface="+mj-lt"/>
              </a:rPr>
              <a:t>On the account selection stage, you can use the filter to search for specific accounts to be included in the alert criteria.</a:t>
            </a:r>
            <a:endParaRPr lang="en-CA" dirty="0">
              <a:latin typeface="+mj-lt"/>
            </a:endParaRPr>
          </a:p>
        </p:txBody>
      </p:sp>
      <p:sp>
        <p:nvSpPr>
          <p:cNvPr id="21510" name="Rectangle 8"/>
          <p:cNvSpPr>
            <a:spLocks noChangeArrowheads="1"/>
          </p:cNvSpPr>
          <p:nvPr/>
        </p:nvSpPr>
        <p:spPr bwMode="auto">
          <a:xfrm>
            <a:off x="631076" y="3429000"/>
            <a:ext cx="4037013" cy="244094"/>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1511" name="Rectangular Callout 9"/>
          <p:cNvSpPr>
            <a:spLocks noChangeArrowheads="1"/>
          </p:cNvSpPr>
          <p:nvPr/>
        </p:nvSpPr>
        <p:spPr bwMode="auto">
          <a:xfrm>
            <a:off x="7009589" y="4134402"/>
            <a:ext cx="1959600" cy="1580598"/>
          </a:xfrm>
          <a:prstGeom prst="wedgeRectCallout">
            <a:avLst>
              <a:gd name="adj1" fmla="val -61491"/>
              <a:gd name="adj2" fmla="val -23046"/>
            </a:avLst>
          </a:prstGeom>
          <a:solidFill>
            <a:schemeClr val="bg1"/>
          </a:solidFill>
          <a:ln w="28575" algn="ctr">
            <a:solidFill>
              <a:srgbClr val="FF0000"/>
            </a:solidFill>
            <a:round/>
            <a:headEnd/>
            <a:tailEnd/>
          </a:ln>
        </p:spPr>
        <p:txBody>
          <a:bodyPr/>
          <a:lstStyle/>
          <a:p>
            <a:r>
              <a:rPr lang="en-US" dirty="0">
                <a:latin typeface="+mj-lt"/>
              </a:rPr>
              <a:t>When selecting accounts, if the “Specific account(s)”option is selected, then use the account selection boxes below to specify which accounts to include in the alert criteria.</a:t>
            </a:r>
            <a:endParaRPr lang="en-CA" i="1" dirty="0">
              <a:latin typeface="+mj-lt"/>
            </a:endParaRPr>
          </a:p>
        </p:txBody>
      </p:sp>
      <p:cxnSp>
        <p:nvCxnSpPr>
          <p:cNvPr id="21512" name="Straight Arrow Connector 11"/>
          <p:cNvCxnSpPr>
            <a:cxnSpLocks noChangeShapeType="1"/>
          </p:cNvCxnSpPr>
          <p:nvPr/>
        </p:nvCxnSpPr>
        <p:spPr bwMode="auto">
          <a:xfrm>
            <a:off x="3644151" y="3673094"/>
            <a:ext cx="0" cy="5461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513" name="Rectangle 12"/>
          <p:cNvSpPr>
            <a:spLocks noChangeArrowheads="1"/>
          </p:cNvSpPr>
          <p:nvPr/>
        </p:nvSpPr>
        <p:spPr bwMode="auto">
          <a:xfrm>
            <a:off x="631076" y="4293096"/>
            <a:ext cx="6110733" cy="1535823"/>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76" y="1255968"/>
            <a:ext cx="7622220" cy="475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0" name="Title 1"/>
          <p:cNvSpPr>
            <a:spLocks noGrp="1"/>
          </p:cNvSpPr>
          <p:nvPr>
            <p:ph type="title"/>
          </p:nvPr>
        </p:nvSpPr>
        <p:spPr/>
        <p:txBody>
          <a:bodyPr/>
          <a:lstStyle/>
          <a:p>
            <a:r>
              <a:rPr lang="en-CA" smtClean="0"/>
              <a:t>Create Scheduled Alerts</a:t>
            </a:r>
          </a:p>
        </p:txBody>
      </p:sp>
      <p:sp>
        <p:nvSpPr>
          <p:cNvPr id="22534" name="Rectangle 6"/>
          <p:cNvSpPr>
            <a:spLocks noChangeArrowheads="1"/>
          </p:cNvSpPr>
          <p:nvPr/>
        </p:nvSpPr>
        <p:spPr bwMode="auto">
          <a:xfrm>
            <a:off x="802875" y="4509218"/>
            <a:ext cx="4744970" cy="292328"/>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2535" name="Rectangular Callout 7"/>
          <p:cNvSpPr>
            <a:spLocks noChangeArrowheads="1"/>
          </p:cNvSpPr>
          <p:nvPr/>
        </p:nvSpPr>
        <p:spPr bwMode="auto">
          <a:xfrm>
            <a:off x="5257800" y="3483247"/>
            <a:ext cx="3717692" cy="958736"/>
          </a:xfrm>
          <a:prstGeom prst="wedgeRectCallout">
            <a:avLst>
              <a:gd name="adj1" fmla="val -82335"/>
              <a:gd name="adj2" fmla="val 65544"/>
            </a:avLst>
          </a:prstGeom>
          <a:solidFill>
            <a:schemeClr val="bg1"/>
          </a:solidFill>
          <a:ln w="28575" algn="ctr">
            <a:solidFill>
              <a:srgbClr val="FF0000"/>
            </a:solidFill>
            <a:round/>
            <a:headEnd/>
            <a:tailEnd/>
          </a:ln>
        </p:spPr>
        <p:txBody>
          <a:bodyPr/>
          <a:lstStyle/>
          <a:p>
            <a:r>
              <a:rPr lang="en-US" dirty="0">
                <a:latin typeface="+mj-lt"/>
              </a:rPr>
              <a:t>If the “All” option is chosen, then the account selection boxes will not be visible and all accounts (which the user is entitled to) will be included in the alert criteria.</a:t>
            </a:r>
            <a:endParaRPr lang="en-CA" dirty="0">
              <a:latin typeface="+mj-lt"/>
            </a:endParaRPr>
          </a:p>
        </p:txBody>
      </p:sp>
      <p:sp>
        <p:nvSpPr>
          <p:cNvPr id="22536" name="Oval 8"/>
          <p:cNvSpPr>
            <a:spLocks noChangeArrowheads="1"/>
          </p:cNvSpPr>
          <p:nvPr/>
        </p:nvSpPr>
        <p:spPr bwMode="auto">
          <a:xfrm>
            <a:off x="847644" y="5226002"/>
            <a:ext cx="1213284" cy="41015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2537" name="Rectangular Callout 9"/>
          <p:cNvSpPr>
            <a:spLocks noChangeArrowheads="1"/>
          </p:cNvSpPr>
          <p:nvPr/>
        </p:nvSpPr>
        <p:spPr bwMode="auto">
          <a:xfrm>
            <a:off x="2108983" y="5741819"/>
            <a:ext cx="1621772" cy="726216"/>
          </a:xfrm>
          <a:prstGeom prst="wedgeRectCallout">
            <a:avLst>
              <a:gd name="adj1" fmla="val -64579"/>
              <a:gd name="adj2" fmla="val -82104"/>
            </a:avLst>
          </a:prstGeom>
          <a:solidFill>
            <a:schemeClr val="bg1"/>
          </a:solidFill>
          <a:ln w="28575" algn="ctr">
            <a:solidFill>
              <a:srgbClr val="FF0000"/>
            </a:solidFill>
            <a:round/>
            <a:headEnd/>
            <a:tailEnd/>
          </a:ln>
        </p:spPr>
        <p:txBody>
          <a:bodyPr/>
          <a:lstStyle/>
          <a:p>
            <a:r>
              <a:rPr lang="en-US" dirty="0">
                <a:latin typeface="+mj-lt"/>
              </a:rPr>
              <a:t>When finished, click “Apply and next” to continue.</a:t>
            </a:r>
            <a:endParaRPr lang="en-CA" dirty="0">
              <a:latin typeface="+mj-lt"/>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CA" smtClean="0"/>
              <a:t>What Are Customer Alerts?</a:t>
            </a:r>
            <a:endParaRPr lang="en-US" smtClean="0"/>
          </a:p>
        </p:txBody>
      </p:sp>
      <p:sp>
        <p:nvSpPr>
          <p:cNvPr id="5125" name="Rectangle 3"/>
          <p:cNvSpPr>
            <a:spLocks noGrp="1" noChangeArrowheads="1"/>
          </p:cNvSpPr>
          <p:nvPr>
            <p:ph idx="1"/>
          </p:nvPr>
        </p:nvSpPr>
        <p:spPr/>
        <p:txBody>
          <a:bodyPr/>
          <a:lstStyle/>
          <a:p>
            <a:r>
              <a:rPr lang="en-GB" dirty="0" smtClean="0"/>
              <a:t>Customer Alerts allows </a:t>
            </a:r>
            <a:r>
              <a:rPr lang="en-GB" dirty="0" err="1" smtClean="0"/>
              <a:t>HSBC</a:t>
            </a:r>
            <a:r>
              <a:rPr lang="en-GB" i="1" dirty="0" err="1" smtClean="0"/>
              <a:t>net</a:t>
            </a:r>
            <a:r>
              <a:rPr lang="en-GB" i="1" dirty="0" smtClean="0"/>
              <a:t> </a:t>
            </a:r>
            <a:r>
              <a:rPr lang="en-GB" dirty="0" smtClean="0"/>
              <a:t>Users to create scheduled alert notifications for the following activity:</a:t>
            </a:r>
          </a:p>
          <a:p>
            <a:pPr lvl="1"/>
            <a:r>
              <a:rPr lang="en-GB" dirty="0" smtClean="0"/>
              <a:t>Balance &amp; Transaction Reporting</a:t>
            </a:r>
          </a:p>
          <a:p>
            <a:pPr lvl="2"/>
            <a:r>
              <a:rPr lang="en-CA" dirty="0" smtClean="0"/>
              <a:t>Supports UK OLAM, US OLAM &amp; HUB countries</a:t>
            </a:r>
            <a:endParaRPr lang="en-GB" sz="1800" dirty="0" smtClean="0"/>
          </a:p>
          <a:p>
            <a:pPr lvl="1" eaLnBrk="1" hangingPunct="1"/>
            <a:r>
              <a:rPr lang="en-US" dirty="0" smtClean="0"/>
              <a:t>File Upload Activity</a:t>
            </a:r>
          </a:p>
          <a:p>
            <a:pPr lvl="1" eaLnBrk="1" hangingPunct="1"/>
            <a:r>
              <a:rPr lang="en-US" dirty="0" smtClean="0"/>
              <a:t>Payment Instruction Activity</a:t>
            </a:r>
          </a:p>
          <a:p>
            <a:pPr lvl="1" eaLnBrk="1" hangingPunct="1"/>
            <a:r>
              <a:rPr lang="en-US" dirty="0" smtClean="0"/>
              <a:t>Positive Pay Activity</a:t>
            </a:r>
          </a:p>
          <a:p>
            <a:pPr lvl="1" eaLnBrk="1" hangingPunct="1"/>
            <a:r>
              <a:rPr lang="en-US" dirty="0" smtClean="0"/>
              <a:t>Self Service Requests</a:t>
            </a:r>
          </a:p>
          <a:p>
            <a:pPr lvl="1" eaLnBrk="1" hangingPunct="1"/>
            <a:r>
              <a:rPr lang="en-US" dirty="0" smtClean="0"/>
              <a:t>Supply Chain Solution Events</a:t>
            </a:r>
          </a:p>
          <a:p>
            <a:pPr lvl="1" eaLnBrk="1" hangingPunct="1"/>
            <a:r>
              <a:rPr lang="en-US" dirty="0" smtClean="0"/>
              <a:t>User Management Activity**</a:t>
            </a:r>
          </a:p>
          <a:p>
            <a:endParaRPr lang="en-US" dirty="0"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29" y="813692"/>
            <a:ext cx="7925062" cy="574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Title 1"/>
          <p:cNvSpPr>
            <a:spLocks noGrp="1"/>
          </p:cNvSpPr>
          <p:nvPr>
            <p:ph type="title"/>
          </p:nvPr>
        </p:nvSpPr>
        <p:spPr/>
        <p:txBody>
          <a:bodyPr/>
          <a:lstStyle/>
          <a:p>
            <a:r>
              <a:rPr lang="en-CA" smtClean="0"/>
              <a:t>Create Scheduled Alerts</a:t>
            </a:r>
          </a:p>
        </p:txBody>
      </p:sp>
      <p:sp>
        <p:nvSpPr>
          <p:cNvPr id="23558" name="Rectangle 6"/>
          <p:cNvSpPr>
            <a:spLocks noChangeArrowheads="1"/>
          </p:cNvSpPr>
          <p:nvPr/>
        </p:nvSpPr>
        <p:spPr bwMode="auto">
          <a:xfrm>
            <a:off x="729409" y="3309848"/>
            <a:ext cx="5585146" cy="1073944"/>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cxnSp>
        <p:nvCxnSpPr>
          <p:cNvPr id="23559" name="Straight Arrow Connector 8"/>
          <p:cNvCxnSpPr>
            <a:cxnSpLocks noChangeShapeType="1"/>
          </p:cNvCxnSpPr>
          <p:nvPr/>
        </p:nvCxnSpPr>
        <p:spPr bwMode="auto">
          <a:xfrm flipH="1">
            <a:off x="1333675" y="4383792"/>
            <a:ext cx="729464" cy="354141"/>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3560" name="Oval 11"/>
          <p:cNvSpPr>
            <a:spLocks noChangeArrowheads="1"/>
          </p:cNvSpPr>
          <p:nvPr/>
        </p:nvSpPr>
        <p:spPr bwMode="auto">
          <a:xfrm>
            <a:off x="662340" y="4581525"/>
            <a:ext cx="671334" cy="34766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cxnSp>
        <p:nvCxnSpPr>
          <p:cNvPr id="23561" name="Straight Arrow Connector 13"/>
          <p:cNvCxnSpPr>
            <a:cxnSpLocks noChangeShapeType="1"/>
          </p:cNvCxnSpPr>
          <p:nvPr/>
        </p:nvCxnSpPr>
        <p:spPr bwMode="auto">
          <a:xfrm>
            <a:off x="1333675" y="4860925"/>
            <a:ext cx="2013734" cy="576263"/>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3562" name="Rectangle 14"/>
          <p:cNvSpPr>
            <a:spLocks noChangeArrowheads="1"/>
          </p:cNvSpPr>
          <p:nvPr/>
        </p:nvSpPr>
        <p:spPr bwMode="auto">
          <a:xfrm>
            <a:off x="3347409" y="5148263"/>
            <a:ext cx="4031563" cy="715962"/>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3563" name="Rectangular Callout 15"/>
          <p:cNvSpPr>
            <a:spLocks noChangeArrowheads="1"/>
          </p:cNvSpPr>
          <p:nvPr/>
        </p:nvSpPr>
        <p:spPr bwMode="auto">
          <a:xfrm>
            <a:off x="6744338" y="3161880"/>
            <a:ext cx="2171062" cy="1047049"/>
          </a:xfrm>
          <a:prstGeom prst="wedgeRectCallout">
            <a:avLst>
              <a:gd name="adj1" fmla="val -69333"/>
              <a:gd name="adj2" fmla="val -15893"/>
            </a:avLst>
          </a:prstGeom>
          <a:solidFill>
            <a:schemeClr val="bg1"/>
          </a:solidFill>
          <a:ln w="28575" algn="ctr">
            <a:solidFill>
              <a:srgbClr val="FF0000"/>
            </a:solidFill>
            <a:round/>
            <a:headEnd/>
            <a:tailEnd/>
          </a:ln>
        </p:spPr>
        <p:txBody>
          <a:bodyPr/>
          <a:lstStyle/>
          <a:p>
            <a:r>
              <a:rPr lang="en-CA" dirty="0">
                <a:latin typeface="+mj-lt"/>
              </a:rPr>
              <a:t>On the next step you will need to select the recipients for this alert (maximum of 6), check the box next to a user and then click “Select”</a:t>
            </a:r>
          </a:p>
        </p:txBody>
      </p:sp>
      <p:sp>
        <p:nvSpPr>
          <p:cNvPr id="23564" name="Rectangular Callout 16"/>
          <p:cNvSpPr>
            <a:spLocks noChangeArrowheads="1"/>
          </p:cNvSpPr>
          <p:nvPr/>
        </p:nvSpPr>
        <p:spPr bwMode="auto">
          <a:xfrm>
            <a:off x="7547211" y="5020425"/>
            <a:ext cx="1596790" cy="1023054"/>
          </a:xfrm>
          <a:prstGeom prst="wedgeRectCallout">
            <a:avLst>
              <a:gd name="adj1" fmla="val -58513"/>
              <a:gd name="adj2" fmla="val -21096"/>
            </a:avLst>
          </a:prstGeom>
          <a:solidFill>
            <a:schemeClr val="bg1"/>
          </a:solidFill>
          <a:ln w="28575" algn="ctr">
            <a:solidFill>
              <a:srgbClr val="FF0000"/>
            </a:solidFill>
            <a:round/>
            <a:headEnd/>
            <a:tailEnd/>
          </a:ln>
        </p:spPr>
        <p:txBody>
          <a:bodyPr/>
          <a:lstStyle/>
          <a:p>
            <a:r>
              <a:rPr lang="en-CA" dirty="0">
                <a:latin typeface="+mj-lt"/>
              </a:rPr>
              <a:t>Now select the channel which should be used to alert the user (Email or SMS)</a:t>
            </a:r>
          </a:p>
        </p:txBody>
      </p:sp>
      <p:sp>
        <p:nvSpPr>
          <p:cNvPr id="23565" name="Rectangle 20"/>
          <p:cNvSpPr>
            <a:spLocks noChangeArrowheads="1"/>
          </p:cNvSpPr>
          <p:nvPr/>
        </p:nvSpPr>
        <p:spPr bwMode="auto">
          <a:xfrm>
            <a:off x="605582" y="1466851"/>
            <a:ext cx="7837809" cy="372224"/>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3566" name="Rectangular Callout 21"/>
          <p:cNvSpPr>
            <a:spLocks noChangeArrowheads="1"/>
          </p:cNvSpPr>
          <p:nvPr/>
        </p:nvSpPr>
        <p:spPr bwMode="auto">
          <a:xfrm>
            <a:off x="6314554" y="1995969"/>
            <a:ext cx="2128837" cy="739775"/>
          </a:xfrm>
          <a:prstGeom prst="wedgeRectCallout">
            <a:avLst>
              <a:gd name="adj1" fmla="val -20044"/>
              <a:gd name="adj2" fmla="val -68053"/>
            </a:avLst>
          </a:prstGeom>
          <a:solidFill>
            <a:schemeClr val="bg1"/>
          </a:solidFill>
          <a:ln w="28575" algn="ctr">
            <a:solidFill>
              <a:srgbClr val="FF0000"/>
            </a:solidFill>
            <a:round/>
            <a:headEnd/>
            <a:tailEnd/>
          </a:ln>
        </p:spPr>
        <p:txBody>
          <a:bodyPr/>
          <a:lstStyle/>
          <a:p>
            <a:r>
              <a:rPr lang="en-CA" dirty="0">
                <a:latin typeface="+mj-lt"/>
              </a:rPr>
              <a:t>Quick filter is available to search for specific users to select as recipients</a:t>
            </a:r>
          </a:p>
        </p:txBody>
      </p:sp>
      <p:sp>
        <p:nvSpPr>
          <p:cNvPr id="23567" name="Oval 22"/>
          <p:cNvSpPr>
            <a:spLocks noChangeArrowheads="1"/>
          </p:cNvSpPr>
          <p:nvPr/>
        </p:nvSpPr>
        <p:spPr bwMode="auto">
          <a:xfrm>
            <a:off x="657453" y="5895047"/>
            <a:ext cx="696770" cy="296862"/>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3568" name="Rectangular Callout 23"/>
          <p:cNvSpPr>
            <a:spLocks noChangeArrowheads="1"/>
          </p:cNvSpPr>
          <p:nvPr/>
        </p:nvSpPr>
        <p:spPr bwMode="auto">
          <a:xfrm>
            <a:off x="1531328" y="5864225"/>
            <a:ext cx="1303337" cy="555625"/>
          </a:xfrm>
          <a:prstGeom prst="wedgeRectCallout">
            <a:avLst>
              <a:gd name="adj1" fmla="val -63505"/>
              <a:gd name="adj2" fmla="val -25850"/>
            </a:avLst>
          </a:prstGeom>
          <a:solidFill>
            <a:schemeClr val="bg1"/>
          </a:solidFill>
          <a:ln w="28575" algn="ctr">
            <a:solidFill>
              <a:srgbClr val="FF0000"/>
            </a:solidFill>
            <a:round/>
            <a:headEnd/>
            <a:tailEnd/>
          </a:ln>
        </p:spPr>
        <p:txBody>
          <a:bodyPr/>
          <a:lstStyle/>
          <a:p>
            <a:r>
              <a:rPr lang="en-CA" dirty="0">
                <a:latin typeface="+mj-lt"/>
              </a:rPr>
              <a:t>Click “submit” to proceed.</a:t>
            </a: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20" y="867953"/>
            <a:ext cx="6019563" cy="542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Title 1"/>
          <p:cNvSpPr>
            <a:spLocks noGrp="1"/>
          </p:cNvSpPr>
          <p:nvPr>
            <p:ph type="title"/>
          </p:nvPr>
        </p:nvSpPr>
        <p:spPr/>
        <p:txBody>
          <a:bodyPr/>
          <a:lstStyle/>
          <a:p>
            <a:r>
              <a:rPr lang="en-CA" smtClean="0"/>
              <a:t>Create Scheduled Alerts</a:t>
            </a:r>
          </a:p>
        </p:txBody>
      </p:sp>
      <p:sp>
        <p:nvSpPr>
          <p:cNvPr id="24582" name="Oval 7"/>
          <p:cNvSpPr>
            <a:spLocks noChangeArrowheads="1"/>
          </p:cNvSpPr>
          <p:nvPr/>
        </p:nvSpPr>
        <p:spPr bwMode="auto">
          <a:xfrm>
            <a:off x="657890" y="1661435"/>
            <a:ext cx="908050" cy="44132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4583" name="Oval 8"/>
          <p:cNvSpPr>
            <a:spLocks noChangeArrowheads="1"/>
          </p:cNvSpPr>
          <p:nvPr/>
        </p:nvSpPr>
        <p:spPr bwMode="auto">
          <a:xfrm>
            <a:off x="586720" y="5573388"/>
            <a:ext cx="917575" cy="35480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4584" name="Rectangle 9"/>
          <p:cNvSpPr>
            <a:spLocks noChangeArrowheads="1"/>
          </p:cNvSpPr>
          <p:nvPr/>
        </p:nvSpPr>
        <p:spPr bwMode="auto">
          <a:xfrm>
            <a:off x="4214157" y="3405188"/>
            <a:ext cx="2643188" cy="924765"/>
          </a:xfrm>
          <a:prstGeom prst="rect">
            <a:avLst/>
          </a:prstGeom>
          <a:solidFill>
            <a:schemeClr val="bg1"/>
          </a:solidFill>
          <a:ln w="28575" algn="ctr">
            <a:solidFill>
              <a:srgbClr val="FF0000"/>
            </a:solidFill>
            <a:round/>
            <a:headEnd/>
            <a:tailEnd/>
          </a:ln>
        </p:spPr>
        <p:txBody>
          <a:bodyPr/>
          <a:lstStyle/>
          <a:p>
            <a:r>
              <a:rPr lang="en-CA" dirty="0">
                <a:latin typeface="+mj-lt"/>
              </a:rPr>
              <a:t>On the confirmation screen review the details of the new scheduled alert and click “Confirm” (at the top or bottom of the screen) to proceed.</a:t>
            </a:r>
          </a:p>
        </p:txBody>
      </p:sp>
      <p:cxnSp>
        <p:nvCxnSpPr>
          <p:cNvPr id="24585" name="Straight Arrow Connector 10"/>
          <p:cNvCxnSpPr>
            <a:cxnSpLocks noChangeShapeType="1"/>
            <a:stCxn id="24584" idx="1"/>
            <a:endCxn id="24582" idx="5"/>
          </p:cNvCxnSpPr>
          <p:nvPr/>
        </p:nvCxnSpPr>
        <p:spPr bwMode="auto">
          <a:xfrm flipH="1" flipV="1">
            <a:off x="1432959" y="2038129"/>
            <a:ext cx="2781198" cy="1829442"/>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6" name="Straight Arrow Connector 11"/>
          <p:cNvCxnSpPr>
            <a:cxnSpLocks noChangeShapeType="1"/>
            <a:stCxn id="24584" idx="1"/>
            <a:endCxn id="24583" idx="7"/>
          </p:cNvCxnSpPr>
          <p:nvPr/>
        </p:nvCxnSpPr>
        <p:spPr bwMode="auto">
          <a:xfrm flipH="1">
            <a:off x="1369919" y="3867571"/>
            <a:ext cx="2844238" cy="1757776"/>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12" y="822843"/>
            <a:ext cx="5976190" cy="542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CA" smtClean="0"/>
              <a:t>Create Scheduled Alerts</a:t>
            </a:r>
          </a:p>
        </p:txBody>
      </p:sp>
      <p:sp>
        <p:nvSpPr>
          <p:cNvPr id="25606" name="Rectangle 7"/>
          <p:cNvSpPr>
            <a:spLocks noChangeArrowheads="1"/>
          </p:cNvSpPr>
          <p:nvPr/>
        </p:nvSpPr>
        <p:spPr bwMode="auto">
          <a:xfrm>
            <a:off x="5863570" y="3021013"/>
            <a:ext cx="2981325" cy="785812"/>
          </a:xfrm>
          <a:prstGeom prst="rect">
            <a:avLst/>
          </a:prstGeom>
          <a:solidFill>
            <a:schemeClr val="bg1"/>
          </a:solidFill>
          <a:ln w="28575" algn="ctr">
            <a:solidFill>
              <a:srgbClr val="FF0000"/>
            </a:solidFill>
            <a:round/>
            <a:headEnd/>
            <a:tailEnd/>
          </a:ln>
        </p:spPr>
        <p:txBody>
          <a:bodyPr/>
          <a:lstStyle/>
          <a:p>
            <a:r>
              <a:rPr lang="en-CA" dirty="0">
                <a:latin typeface="+mj-lt"/>
              </a:rPr>
              <a:t>Once confirmed, an acknowledgement screen will appear indicating that the new scheduled alert has been created*</a:t>
            </a: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3"/>
          <p:cNvSpPr>
            <a:spLocks noGrp="1" noChangeArrowheads="1"/>
          </p:cNvSpPr>
          <p:nvPr>
            <p:ph type="title"/>
          </p:nvPr>
        </p:nvSpPr>
        <p:spPr>
          <a:xfrm>
            <a:off x="630238" y="2606675"/>
            <a:ext cx="7772400" cy="1470025"/>
          </a:xfrm>
        </p:spPr>
        <p:txBody>
          <a:bodyPr/>
          <a:lstStyle/>
          <a:p>
            <a:pPr algn="ctr"/>
            <a:r>
              <a:rPr lang="en-CA" sz="2800" b="1" smtClean="0"/>
              <a:t>Scheduled Alerts</a:t>
            </a:r>
            <a:br>
              <a:rPr lang="en-CA" sz="2800" b="1" smtClean="0"/>
            </a:br>
            <a:r>
              <a:rPr lang="en-CA" smtClean="0"/>
              <a:t>How Does It Work?</a:t>
            </a:r>
            <a:endParaRPr lang="en-US" sz="2800" b="1"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470399"/>
            <a:ext cx="8579395" cy="409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0" name="Title 1"/>
          <p:cNvSpPr>
            <a:spLocks noGrp="1"/>
          </p:cNvSpPr>
          <p:nvPr>
            <p:ph type="title"/>
          </p:nvPr>
        </p:nvSpPr>
        <p:spPr/>
        <p:txBody>
          <a:bodyPr/>
          <a:lstStyle/>
          <a:p>
            <a:pPr eaLnBrk="1" hangingPunct="1"/>
            <a:r>
              <a:rPr lang="en-US" smtClean="0"/>
              <a:t>Customer Alerts Enquiry</a:t>
            </a:r>
            <a:endParaRPr lang="en-CA" smtClean="0"/>
          </a:p>
        </p:txBody>
      </p:sp>
      <p:sp>
        <p:nvSpPr>
          <p:cNvPr id="27652" name="Rectangle 7"/>
          <p:cNvSpPr>
            <a:spLocks noChangeArrowheads="1"/>
          </p:cNvSpPr>
          <p:nvPr/>
        </p:nvSpPr>
        <p:spPr bwMode="auto">
          <a:xfrm>
            <a:off x="5769539" y="5854700"/>
            <a:ext cx="2733675" cy="744538"/>
          </a:xfrm>
          <a:prstGeom prst="rect">
            <a:avLst/>
          </a:prstGeom>
          <a:solidFill>
            <a:schemeClr val="bg1"/>
          </a:solidFill>
          <a:ln w="28575" algn="ctr">
            <a:solidFill>
              <a:srgbClr val="FF0000"/>
            </a:solidFill>
            <a:round/>
            <a:headEnd/>
            <a:tailEnd/>
          </a:ln>
        </p:spPr>
        <p:txBody>
          <a:bodyPr/>
          <a:lstStyle/>
          <a:p>
            <a:r>
              <a:rPr lang="en-CA" dirty="0">
                <a:latin typeface="+mj-lt"/>
              </a:rPr>
              <a:t>The “Scheduled Alerts” tool allows you to view all the scheduled alerts created on your HSBC</a:t>
            </a:r>
            <a:r>
              <a:rPr lang="en-CA" i="1" dirty="0">
                <a:latin typeface="+mj-lt"/>
              </a:rPr>
              <a:t>net </a:t>
            </a:r>
            <a:r>
              <a:rPr lang="en-CA" dirty="0">
                <a:latin typeface="+mj-lt"/>
              </a:rPr>
              <a:t>profile.</a:t>
            </a:r>
          </a:p>
        </p:txBody>
      </p:sp>
      <p:sp>
        <p:nvSpPr>
          <p:cNvPr id="27653" name="Rectangle 8"/>
          <p:cNvSpPr>
            <a:spLocks noChangeArrowheads="1"/>
          </p:cNvSpPr>
          <p:nvPr/>
        </p:nvSpPr>
        <p:spPr bwMode="auto">
          <a:xfrm>
            <a:off x="370816" y="2193593"/>
            <a:ext cx="7428129" cy="3477742"/>
          </a:xfrm>
          <a:prstGeom prst="rect">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7654" name="Rectangular Callout 9"/>
          <p:cNvSpPr>
            <a:spLocks noChangeArrowheads="1"/>
          </p:cNvSpPr>
          <p:nvPr/>
        </p:nvSpPr>
        <p:spPr bwMode="auto">
          <a:xfrm>
            <a:off x="3768086" y="1029726"/>
            <a:ext cx="1652819" cy="881346"/>
          </a:xfrm>
          <a:prstGeom prst="wedgeRectCallout">
            <a:avLst>
              <a:gd name="adj1" fmla="val -22379"/>
              <a:gd name="adj2" fmla="val 80586"/>
            </a:avLst>
          </a:prstGeom>
          <a:solidFill>
            <a:schemeClr val="bg1"/>
          </a:solidFill>
          <a:ln w="28575" algn="ctr">
            <a:solidFill>
              <a:srgbClr val="FF0000"/>
            </a:solidFill>
            <a:round/>
            <a:headEnd/>
            <a:tailEnd/>
          </a:ln>
        </p:spPr>
        <p:txBody>
          <a:bodyPr/>
          <a:lstStyle/>
          <a:p>
            <a:r>
              <a:rPr lang="en-US" dirty="0">
                <a:latin typeface="+mj-lt"/>
              </a:rPr>
              <a:t>Click an Alert category to view the scheduled alerts of that service.</a:t>
            </a:r>
            <a:endParaRPr lang="en-CA" dirty="0">
              <a:latin typeface="+mj-lt"/>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3" y="1042584"/>
            <a:ext cx="7920468" cy="513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Title 1"/>
          <p:cNvSpPr>
            <a:spLocks noGrp="1"/>
          </p:cNvSpPr>
          <p:nvPr>
            <p:ph type="title"/>
          </p:nvPr>
        </p:nvSpPr>
        <p:spPr/>
        <p:txBody>
          <a:bodyPr/>
          <a:lstStyle/>
          <a:p>
            <a:pPr eaLnBrk="1" hangingPunct="1"/>
            <a:r>
              <a:rPr lang="en-US" smtClean="0"/>
              <a:t>Customer Alerts Enquiry</a:t>
            </a:r>
            <a:endParaRPr lang="en-CA" smtClean="0"/>
          </a:p>
        </p:txBody>
      </p:sp>
      <p:sp>
        <p:nvSpPr>
          <p:cNvPr id="28676" name="Oval 2"/>
          <p:cNvSpPr>
            <a:spLocks noChangeArrowheads="1"/>
          </p:cNvSpPr>
          <p:nvPr/>
        </p:nvSpPr>
        <p:spPr bwMode="auto">
          <a:xfrm>
            <a:off x="2539317" y="4224068"/>
            <a:ext cx="983207" cy="49688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8677" name="Rectangular Callout 6"/>
          <p:cNvSpPr>
            <a:spLocks noChangeArrowheads="1"/>
          </p:cNvSpPr>
          <p:nvPr/>
        </p:nvSpPr>
        <p:spPr bwMode="auto">
          <a:xfrm>
            <a:off x="2289174" y="5289746"/>
            <a:ext cx="2624137" cy="547687"/>
          </a:xfrm>
          <a:prstGeom prst="wedgeRectCallout">
            <a:avLst>
              <a:gd name="adj1" fmla="val -22466"/>
              <a:gd name="adj2" fmla="val -147070"/>
            </a:avLst>
          </a:prstGeom>
          <a:solidFill>
            <a:schemeClr val="bg1"/>
          </a:solidFill>
          <a:ln w="28575" algn="ctr">
            <a:solidFill>
              <a:srgbClr val="FF0000"/>
            </a:solidFill>
            <a:round/>
            <a:headEnd/>
            <a:tailEnd/>
          </a:ln>
        </p:spPr>
        <p:txBody>
          <a:bodyPr/>
          <a:lstStyle/>
          <a:p>
            <a:r>
              <a:rPr lang="en-CA" dirty="0">
                <a:latin typeface="+mj-lt"/>
              </a:rPr>
              <a:t>Click the “Alert name” to view the scheduled alert details.</a:t>
            </a:r>
          </a:p>
        </p:txBody>
      </p:sp>
      <p:sp>
        <p:nvSpPr>
          <p:cNvPr id="28678" name="Rectangle 7"/>
          <p:cNvSpPr>
            <a:spLocks noChangeArrowheads="1"/>
          </p:cNvSpPr>
          <p:nvPr/>
        </p:nvSpPr>
        <p:spPr bwMode="auto">
          <a:xfrm>
            <a:off x="537882" y="1705973"/>
            <a:ext cx="5743855" cy="1218971"/>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8679" name="Rectangular Callout 8"/>
          <p:cNvSpPr>
            <a:spLocks noChangeArrowheads="1"/>
          </p:cNvSpPr>
          <p:nvPr/>
        </p:nvSpPr>
        <p:spPr bwMode="auto">
          <a:xfrm>
            <a:off x="6608763" y="1932236"/>
            <a:ext cx="2025650" cy="882650"/>
          </a:xfrm>
          <a:prstGeom prst="wedgeRectCallout">
            <a:avLst>
              <a:gd name="adj1" fmla="val -62144"/>
              <a:gd name="adj2" fmla="val -20227"/>
            </a:avLst>
          </a:prstGeom>
          <a:solidFill>
            <a:schemeClr val="bg1"/>
          </a:solidFill>
          <a:ln w="28575" algn="ctr">
            <a:solidFill>
              <a:srgbClr val="FF0000"/>
            </a:solidFill>
            <a:round/>
            <a:headEnd/>
            <a:tailEnd/>
          </a:ln>
        </p:spPr>
        <p:txBody>
          <a:bodyPr/>
          <a:lstStyle/>
          <a:p>
            <a:r>
              <a:rPr lang="en-US" dirty="0">
                <a:latin typeface="+mj-lt"/>
              </a:rPr>
              <a:t>Quick filter is available which will allow a user to refine the list of the alerts displayed below.</a:t>
            </a:r>
            <a:endParaRPr lang="en-CA" dirty="0">
              <a:latin typeface="+mj-lt"/>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pPr eaLnBrk="1" hangingPunct="1"/>
            <a:r>
              <a:rPr lang="en-US" smtClean="0"/>
              <a:t>Customer Alerts Enquiry</a:t>
            </a:r>
            <a:endParaRPr lang="en-CA"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33" y="862208"/>
            <a:ext cx="6257785" cy="551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2"/>
          <p:cNvSpPr>
            <a:spLocks noChangeArrowheads="1"/>
          </p:cNvSpPr>
          <p:nvPr/>
        </p:nvSpPr>
        <p:spPr bwMode="auto">
          <a:xfrm>
            <a:off x="643776" y="1849349"/>
            <a:ext cx="1330824" cy="349322"/>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9701" name="Rectangle 6"/>
          <p:cNvSpPr>
            <a:spLocks noChangeArrowheads="1"/>
          </p:cNvSpPr>
          <p:nvPr/>
        </p:nvSpPr>
        <p:spPr bwMode="auto">
          <a:xfrm>
            <a:off x="623139" y="5661060"/>
            <a:ext cx="1575531" cy="25661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9702" name="Rectangle 7"/>
          <p:cNvSpPr>
            <a:spLocks noChangeArrowheads="1"/>
          </p:cNvSpPr>
          <p:nvPr/>
        </p:nvSpPr>
        <p:spPr bwMode="auto">
          <a:xfrm>
            <a:off x="4893514" y="3727606"/>
            <a:ext cx="3290887" cy="755650"/>
          </a:xfrm>
          <a:prstGeom prst="rect">
            <a:avLst/>
          </a:prstGeom>
          <a:solidFill>
            <a:schemeClr val="bg1"/>
          </a:solidFill>
          <a:ln w="28575" algn="ctr">
            <a:solidFill>
              <a:srgbClr val="FF0000"/>
            </a:solidFill>
            <a:round/>
            <a:headEnd/>
            <a:tailEnd/>
          </a:ln>
        </p:spPr>
        <p:txBody>
          <a:bodyPr/>
          <a:lstStyle/>
          <a:p>
            <a:r>
              <a:rPr lang="en-CA" dirty="0">
                <a:latin typeface="+mj-lt"/>
              </a:rPr>
              <a:t>From the scheduled alert details screen you will be able to Change(Modify) the alert criteria or delete the scheduled alert.</a:t>
            </a:r>
          </a:p>
        </p:txBody>
      </p:sp>
      <p:cxnSp>
        <p:nvCxnSpPr>
          <p:cNvPr id="29703" name="Straight Arrow Connector 9"/>
          <p:cNvCxnSpPr>
            <a:cxnSpLocks noChangeShapeType="1"/>
            <a:stCxn id="29702" idx="1"/>
            <a:endCxn id="29700" idx="3"/>
          </p:cNvCxnSpPr>
          <p:nvPr/>
        </p:nvCxnSpPr>
        <p:spPr bwMode="auto">
          <a:xfrm flipH="1" flipV="1">
            <a:off x="1974600" y="2024010"/>
            <a:ext cx="2918914" cy="2081421"/>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9704" name="Straight Arrow Connector 11"/>
          <p:cNvCxnSpPr>
            <a:cxnSpLocks noChangeShapeType="1"/>
            <a:stCxn id="29702" idx="1"/>
            <a:endCxn id="29701" idx="3"/>
          </p:cNvCxnSpPr>
          <p:nvPr/>
        </p:nvCxnSpPr>
        <p:spPr bwMode="auto">
          <a:xfrm flipH="1">
            <a:off x="2198670" y="4105431"/>
            <a:ext cx="2694844" cy="1683938"/>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3"/>
          <p:cNvSpPr>
            <a:spLocks noGrp="1" noChangeArrowheads="1"/>
          </p:cNvSpPr>
          <p:nvPr>
            <p:ph type="title"/>
          </p:nvPr>
        </p:nvSpPr>
        <p:spPr>
          <a:xfrm>
            <a:off x="630238" y="2606675"/>
            <a:ext cx="7772400" cy="1470025"/>
          </a:xfrm>
        </p:spPr>
        <p:txBody>
          <a:bodyPr/>
          <a:lstStyle/>
          <a:p>
            <a:pPr algn="ctr"/>
            <a:r>
              <a:rPr lang="en-CA" sz="2800" b="1" smtClean="0"/>
              <a:t>Triggered Alerts</a:t>
            </a:r>
            <a:br>
              <a:rPr lang="en-CA" sz="2800" b="1" smtClean="0"/>
            </a:br>
            <a:r>
              <a:rPr lang="en-CA" smtClean="0"/>
              <a:t>How Does It Work?</a:t>
            </a:r>
            <a:endParaRPr lang="en-US" sz="2800" b="1"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68" y="2281557"/>
            <a:ext cx="8700137" cy="225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CA" smtClean="0"/>
              <a:t>Triggered Alerts</a:t>
            </a:r>
            <a:endParaRPr lang="en-US" smtClean="0"/>
          </a:p>
        </p:txBody>
      </p:sp>
      <p:sp>
        <p:nvSpPr>
          <p:cNvPr id="31750" name="Oval 5"/>
          <p:cNvSpPr>
            <a:spLocks noChangeArrowheads="1"/>
          </p:cNvSpPr>
          <p:nvPr/>
        </p:nvSpPr>
        <p:spPr bwMode="auto">
          <a:xfrm>
            <a:off x="8245651" y="2424794"/>
            <a:ext cx="646920" cy="43830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1751" name="AutoShape 6"/>
          <p:cNvSpPr>
            <a:spLocks noChangeArrowheads="1"/>
          </p:cNvSpPr>
          <p:nvPr/>
        </p:nvSpPr>
        <p:spPr bwMode="auto">
          <a:xfrm>
            <a:off x="7265868" y="1481017"/>
            <a:ext cx="1608137" cy="687201"/>
          </a:xfrm>
          <a:prstGeom prst="wedgeRectCallout">
            <a:avLst>
              <a:gd name="adj1" fmla="val 31244"/>
              <a:gd name="adj2" fmla="val 88487"/>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Use Edit Tool to set Defaults for the Triggered Alerts Tool</a:t>
            </a:r>
            <a:endParaRPr lang="en-CA" b="1" i="1" dirty="0">
              <a:solidFill>
                <a:srgbClr val="FF0000"/>
              </a:solidFill>
              <a:latin typeface="+mj-lt"/>
            </a:endParaRP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04" y="1083496"/>
            <a:ext cx="7149665" cy="509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2" name="Rectangle 2"/>
          <p:cNvSpPr>
            <a:spLocks noGrp="1" noChangeArrowheads="1"/>
          </p:cNvSpPr>
          <p:nvPr>
            <p:ph type="title"/>
          </p:nvPr>
        </p:nvSpPr>
        <p:spPr/>
        <p:txBody>
          <a:bodyPr/>
          <a:lstStyle/>
          <a:p>
            <a:r>
              <a:rPr lang="en-CA" smtClean="0"/>
              <a:t>Triggered Alerts</a:t>
            </a:r>
            <a:endParaRPr lang="en-US" smtClean="0"/>
          </a:p>
        </p:txBody>
      </p:sp>
      <p:sp>
        <p:nvSpPr>
          <p:cNvPr id="32774" name="Oval 5"/>
          <p:cNvSpPr>
            <a:spLocks noChangeArrowheads="1"/>
          </p:cNvSpPr>
          <p:nvPr/>
        </p:nvSpPr>
        <p:spPr bwMode="auto">
          <a:xfrm>
            <a:off x="678813" y="5420081"/>
            <a:ext cx="934229" cy="590301"/>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2775" name="AutoShape 6"/>
          <p:cNvSpPr>
            <a:spLocks noChangeArrowheads="1"/>
          </p:cNvSpPr>
          <p:nvPr/>
        </p:nvSpPr>
        <p:spPr bwMode="auto">
          <a:xfrm>
            <a:off x="1893163" y="5377615"/>
            <a:ext cx="1752744" cy="1168392"/>
          </a:xfrm>
          <a:prstGeom prst="wedgeRectCallout">
            <a:avLst>
              <a:gd name="adj1" fmla="val -62879"/>
              <a:gd name="adj2" fmla="val -22503"/>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Use the edit function to define the default settings for the Triggered Alerts tool, click “Apply” to save your changes</a:t>
            </a:r>
            <a:endParaRPr lang="en-US" dirty="0">
              <a:latin typeface="+mj-lt"/>
            </a:endParaRP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CA" smtClean="0"/>
              <a:t>Why Customers Use It</a:t>
            </a:r>
            <a:endParaRPr lang="en-US" smtClean="0"/>
          </a:p>
        </p:txBody>
      </p:sp>
      <p:sp>
        <p:nvSpPr>
          <p:cNvPr id="6149" name="Rectangle 3"/>
          <p:cNvSpPr>
            <a:spLocks noGrp="1" noChangeArrowheads="1"/>
          </p:cNvSpPr>
          <p:nvPr>
            <p:ph idx="1"/>
          </p:nvPr>
        </p:nvSpPr>
        <p:spPr>
          <a:xfrm>
            <a:off x="2667577" y="1048314"/>
            <a:ext cx="5992329" cy="1667992"/>
          </a:xfrm>
        </p:spPr>
        <p:txBody>
          <a:bodyPr/>
          <a:lstStyle/>
          <a:p>
            <a:pPr>
              <a:spcAft>
                <a:spcPts val="1800"/>
              </a:spcAft>
            </a:pPr>
            <a:r>
              <a:rPr lang="en-CA" dirty="0" smtClean="0"/>
              <a:t>Allows customers to </a:t>
            </a:r>
            <a:r>
              <a:rPr lang="en-US" dirty="0" smtClean="0"/>
              <a:t>receive timely updates for account balance information, payment instructions, uploaded payment files, service requests</a:t>
            </a:r>
            <a:r>
              <a:rPr lang="en-US" dirty="0"/>
              <a:t> </a:t>
            </a:r>
            <a:r>
              <a:rPr lang="en-US" dirty="0" smtClean="0"/>
              <a:t>and User management requests awaiting </a:t>
            </a:r>
            <a:r>
              <a:rPr lang="en-US" dirty="0" err="1" smtClean="0"/>
              <a:t>authorisation</a:t>
            </a:r>
            <a:r>
              <a:rPr lang="en-US" dirty="0" smtClean="0"/>
              <a:t>, </a:t>
            </a:r>
            <a:r>
              <a:rPr lang="en-US" b="1" i="1" dirty="0" smtClean="0">
                <a:solidFill>
                  <a:srgbClr val="FF0000"/>
                </a:solidFill>
              </a:rPr>
              <a:t>without</a:t>
            </a:r>
            <a:r>
              <a:rPr lang="en-US" dirty="0" smtClean="0"/>
              <a:t> having to logon to </a:t>
            </a:r>
            <a:r>
              <a:rPr lang="en-US" dirty="0" err="1" smtClean="0"/>
              <a:t>HSBC</a:t>
            </a:r>
            <a:r>
              <a:rPr lang="en-US" i="1" dirty="0" err="1" smtClean="0"/>
              <a:t>net</a:t>
            </a:r>
            <a:r>
              <a:rPr lang="en-US" i="1" dirty="0" smtClean="0"/>
              <a:t>.</a:t>
            </a:r>
          </a:p>
        </p:txBody>
      </p:sp>
      <p:sp>
        <p:nvSpPr>
          <p:cNvPr id="3" name="TextBox 2"/>
          <p:cNvSpPr txBox="1"/>
          <p:nvPr/>
        </p:nvSpPr>
        <p:spPr>
          <a:xfrm>
            <a:off x="581114" y="3628103"/>
            <a:ext cx="4944614" cy="2308324"/>
          </a:xfrm>
          <a:prstGeom prst="rect">
            <a:avLst/>
          </a:prstGeom>
          <a:noFill/>
        </p:spPr>
        <p:txBody>
          <a:bodyPr wrap="square" rtlCol="0">
            <a:spAutoFit/>
          </a:bodyPr>
          <a:lstStyle/>
          <a:p>
            <a:r>
              <a:rPr lang="en-US" sz="1800" dirty="0"/>
              <a:t>Another added benefit of these alerts is that a User can be notified of when</a:t>
            </a:r>
            <a:r>
              <a:rPr lang="en-US" sz="1800" dirty="0">
                <a:solidFill>
                  <a:srgbClr val="FF0000"/>
                </a:solidFill>
              </a:rPr>
              <a:t> </a:t>
            </a:r>
            <a:r>
              <a:rPr lang="en-US" sz="1800" dirty="0"/>
              <a:t>they need to log on and action (</a:t>
            </a:r>
            <a:r>
              <a:rPr lang="en-US" sz="1800" dirty="0" err="1"/>
              <a:t>authorise</a:t>
            </a:r>
            <a:r>
              <a:rPr lang="en-US" sz="1800" dirty="0"/>
              <a:t>, repair, review, etc..) an instruction, enhancing the customer’s internal processes in submitting instructions/service requests to the Bank for action.</a:t>
            </a:r>
          </a:p>
          <a:p>
            <a:pPr algn="r"/>
            <a:endParaRPr lang="en-CA"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114" y="845574"/>
            <a:ext cx="2086463" cy="236465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4754" y="3460608"/>
            <a:ext cx="3103752" cy="2721991"/>
          </a:xfrm>
          <a:prstGeom prst="rect">
            <a:avLst/>
          </a:prstGeom>
        </p:spPr>
      </p:pic>
      <p:sp>
        <p:nvSpPr>
          <p:cNvPr id="4" name="Footer Placeholder 3"/>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68" y="2281557"/>
            <a:ext cx="8700137" cy="225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7" name="Rectangle 2"/>
          <p:cNvSpPr>
            <a:spLocks noGrp="1" noChangeArrowheads="1"/>
          </p:cNvSpPr>
          <p:nvPr>
            <p:ph type="title"/>
          </p:nvPr>
        </p:nvSpPr>
        <p:spPr/>
        <p:txBody>
          <a:bodyPr/>
          <a:lstStyle/>
          <a:p>
            <a:r>
              <a:rPr lang="en-CA" smtClean="0"/>
              <a:t>Triggered Alerts</a:t>
            </a:r>
            <a:endParaRPr lang="en-US" smtClean="0"/>
          </a:p>
        </p:txBody>
      </p:sp>
      <p:sp>
        <p:nvSpPr>
          <p:cNvPr id="33798" name="Rectangle 5"/>
          <p:cNvSpPr>
            <a:spLocks noChangeArrowheads="1"/>
          </p:cNvSpPr>
          <p:nvPr/>
        </p:nvSpPr>
        <p:spPr bwMode="auto">
          <a:xfrm>
            <a:off x="349322" y="3648224"/>
            <a:ext cx="2527443" cy="892951"/>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3799" name="AutoShape 6"/>
          <p:cNvSpPr>
            <a:spLocks noChangeArrowheads="1"/>
          </p:cNvSpPr>
          <p:nvPr/>
        </p:nvSpPr>
        <p:spPr bwMode="auto">
          <a:xfrm>
            <a:off x="349322" y="4817978"/>
            <a:ext cx="2986088" cy="1069975"/>
          </a:xfrm>
          <a:prstGeom prst="wedgeRectCallout">
            <a:avLst>
              <a:gd name="adj1" fmla="val -22379"/>
              <a:gd name="adj2" fmla="val -72163"/>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Users can select individual alerts using the check box or the “Select all” action buttons and delete the alerts from view.  Use the “Open more” option to view all triggered alerts</a:t>
            </a:r>
            <a:endParaRPr lang="en-US" dirty="0">
              <a:latin typeface="+mj-lt"/>
            </a:endParaRPr>
          </a:p>
        </p:txBody>
      </p:sp>
      <p:sp>
        <p:nvSpPr>
          <p:cNvPr id="33800" name="Rectangle 7"/>
          <p:cNvSpPr>
            <a:spLocks noChangeArrowheads="1"/>
          </p:cNvSpPr>
          <p:nvPr/>
        </p:nvSpPr>
        <p:spPr bwMode="auto">
          <a:xfrm>
            <a:off x="2948683" y="3318553"/>
            <a:ext cx="1859623" cy="43724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3801" name="AutoShape 8"/>
          <p:cNvSpPr>
            <a:spLocks noChangeArrowheads="1"/>
          </p:cNvSpPr>
          <p:nvPr/>
        </p:nvSpPr>
        <p:spPr bwMode="auto">
          <a:xfrm>
            <a:off x="3493648" y="1923622"/>
            <a:ext cx="2060575" cy="893762"/>
          </a:xfrm>
          <a:prstGeom prst="wedgeRectCallout">
            <a:avLst>
              <a:gd name="adj1" fmla="val -21305"/>
              <a:gd name="adj2" fmla="val 101267"/>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Click on the Alert details to drill down to the account details that triggered the alert</a:t>
            </a:r>
            <a:endParaRPr lang="en-CA" b="1" i="1" dirty="0">
              <a:latin typeface="+mj-lt"/>
            </a:endParaRP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3"/>
          <p:cNvSpPr>
            <a:spLocks noGrp="1" noChangeArrowheads="1"/>
          </p:cNvSpPr>
          <p:nvPr>
            <p:ph type="title"/>
          </p:nvPr>
        </p:nvSpPr>
        <p:spPr>
          <a:xfrm>
            <a:off x="630238" y="2606675"/>
            <a:ext cx="7772400" cy="1470025"/>
          </a:xfrm>
        </p:spPr>
        <p:txBody>
          <a:bodyPr/>
          <a:lstStyle/>
          <a:p>
            <a:pPr algn="ctr"/>
            <a:r>
              <a:rPr lang="en-CA" sz="2800" b="1" smtClean="0"/>
              <a:t>My Alerts</a:t>
            </a:r>
            <a:br>
              <a:rPr lang="en-CA" sz="2800" b="1" smtClean="0"/>
            </a:br>
            <a:r>
              <a:rPr lang="en-CA" smtClean="0"/>
              <a:t>How Does It Work?</a:t>
            </a:r>
            <a:endParaRPr lang="en-US" sz="2800" b="1"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8016" y="1512160"/>
            <a:ext cx="7988610" cy="387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Title 1"/>
          <p:cNvSpPr>
            <a:spLocks noGrp="1"/>
          </p:cNvSpPr>
          <p:nvPr>
            <p:ph type="title"/>
          </p:nvPr>
        </p:nvSpPr>
        <p:spPr/>
        <p:txBody>
          <a:bodyPr/>
          <a:lstStyle/>
          <a:p>
            <a:pPr eaLnBrk="1" hangingPunct="1"/>
            <a:r>
              <a:rPr lang="en-US" smtClean="0"/>
              <a:t>My Alerts</a:t>
            </a:r>
            <a:endParaRPr lang="en-CA" smtClean="0"/>
          </a:p>
        </p:txBody>
      </p:sp>
      <p:sp>
        <p:nvSpPr>
          <p:cNvPr id="35844" name="Rectangular Callout 6"/>
          <p:cNvSpPr>
            <a:spLocks noChangeArrowheads="1"/>
          </p:cNvSpPr>
          <p:nvPr/>
        </p:nvSpPr>
        <p:spPr bwMode="auto">
          <a:xfrm>
            <a:off x="5095982" y="1767923"/>
            <a:ext cx="3336515" cy="1182687"/>
          </a:xfrm>
          <a:prstGeom prst="wedgeRectCallout">
            <a:avLst>
              <a:gd name="adj1" fmla="val -21806"/>
              <a:gd name="adj2" fmla="val -50144"/>
            </a:avLst>
          </a:prstGeom>
          <a:solidFill>
            <a:schemeClr val="bg1"/>
          </a:solidFill>
          <a:ln w="28575" algn="ctr">
            <a:solidFill>
              <a:srgbClr val="FF0000"/>
            </a:solidFill>
            <a:round/>
            <a:headEnd/>
            <a:tailEnd/>
          </a:ln>
        </p:spPr>
        <p:txBody>
          <a:bodyPr/>
          <a:lstStyle/>
          <a:p>
            <a:r>
              <a:rPr lang="en-CA" dirty="0">
                <a:latin typeface="+mj-lt"/>
              </a:rPr>
              <a:t>If a user has been designated as a recipient for any </a:t>
            </a:r>
            <a:r>
              <a:rPr lang="en-CA" b="1" i="1" dirty="0">
                <a:solidFill>
                  <a:srgbClr val="FF0000"/>
                </a:solidFill>
                <a:latin typeface="+mj-lt"/>
              </a:rPr>
              <a:t>Payment, File Upload </a:t>
            </a:r>
            <a:r>
              <a:rPr lang="en-CA" b="1" i="1" dirty="0" smtClean="0">
                <a:solidFill>
                  <a:srgbClr val="FF0000"/>
                </a:solidFill>
                <a:latin typeface="+mj-lt"/>
              </a:rPr>
              <a:t>Self Service, or User Management alert</a:t>
            </a:r>
            <a:r>
              <a:rPr lang="en-CA" dirty="0">
                <a:latin typeface="+mj-lt"/>
              </a:rPr>
              <a:t>, they will be able to see those alerts which have been triggered through the “My Alerts” tool.</a:t>
            </a:r>
          </a:p>
        </p:txBody>
      </p:sp>
      <p:sp>
        <p:nvSpPr>
          <p:cNvPr id="35845" name="Oval 8"/>
          <p:cNvSpPr>
            <a:spLocks noChangeArrowheads="1"/>
          </p:cNvSpPr>
          <p:nvPr/>
        </p:nvSpPr>
        <p:spPr bwMode="auto">
          <a:xfrm>
            <a:off x="2638050" y="3640865"/>
            <a:ext cx="1630559" cy="385763"/>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35846" name="Rectangular Callout 13"/>
          <p:cNvSpPr>
            <a:spLocks noChangeArrowheads="1"/>
          </p:cNvSpPr>
          <p:nvPr/>
        </p:nvSpPr>
        <p:spPr bwMode="auto">
          <a:xfrm>
            <a:off x="1888680" y="4285140"/>
            <a:ext cx="2224088" cy="685800"/>
          </a:xfrm>
          <a:prstGeom prst="wedgeRectCallout">
            <a:avLst>
              <a:gd name="adj1" fmla="val 21227"/>
              <a:gd name="adj2" fmla="val -86248"/>
            </a:avLst>
          </a:prstGeom>
          <a:solidFill>
            <a:schemeClr val="bg1"/>
          </a:solidFill>
          <a:ln w="28575" algn="ctr">
            <a:solidFill>
              <a:srgbClr val="FF0000"/>
            </a:solidFill>
            <a:round/>
            <a:headEnd/>
            <a:tailEnd/>
          </a:ln>
        </p:spPr>
        <p:txBody>
          <a:bodyPr/>
          <a:lstStyle/>
          <a:p>
            <a:r>
              <a:rPr lang="en-CA" dirty="0">
                <a:latin typeface="+mj-lt"/>
              </a:rPr>
              <a:t>Click the alert name to view the criteria which triggers the alert.</a:t>
            </a: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My Alerts</a:t>
            </a:r>
            <a:endParaRPr lang="en-CA"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65" y="830869"/>
            <a:ext cx="6063305" cy="586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9965" y="2208944"/>
            <a:ext cx="5888645" cy="269182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Rectangular Callout 5"/>
          <p:cNvSpPr/>
          <p:nvPr/>
        </p:nvSpPr>
        <p:spPr>
          <a:xfrm>
            <a:off x="6786836" y="2452256"/>
            <a:ext cx="1859622" cy="1102602"/>
          </a:xfrm>
          <a:prstGeom prst="wedgeRectCallout">
            <a:avLst>
              <a:gd name="adj1" fmla="val -63892"/>
              <a:gd name="adj2" fmla="val -23227"/>
            </a:avLst>
          </a:prstGeom>
          <a:solidFill>
            <a:schemeClr val="bg1"/>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CA" dirty="0" smtClean="0">
                <a:solidFill>
                  <a:schemeClr val="tx1"/>
                </a:solidFill>
                <a:latin typeface="+mj-lt"/>
              </a:rPr>
              <a:t>On the details screen, the User will be able to see the criteria which will trigger the alert.</a:t>
            </a:r>
            <a:endParaRPr lang="en-CA" dirty="0">
              <a:solidFill>
                <a:schemeClr val="tx1"/>
              </a:solidFill>
              <a:latin typeface="+mj-lt"/>
            </a:endParaRPr>
          </a:p>
        </p:txBody>
      </p:sp>
      <p:sp>
        <p:nvSpPr>
          <p:cNvPr id="10" name="Rectangle 9"/>
          <p:cNvSpPr/>
          <p:nvPr/>
        </p:nvSpPr>
        <p:spPr>
          <a:xfrm>
            <a:off x="605376" y="5065160"/>
            <a:ext cx="5888645" cy="101714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Rectangular Callout 10"/>
          <p:cNvSpPr/>
          <p:nvPr/>
        </p:nvSpPr>
        <p:spPr>
          <a:xfrm>
            <a:off x="6786836" y="5022430"/>
            <a:ext cx="1859622" cy="1102602"/>
          </a:xfrm>
          <a:prstGeom prst="wedgeRectCallout">
            <a:avLst>
              <a:gd name="adj1" fmla="val -63892"/>
              <a:gd name="adj2" fmla="val -23227"/>
            </a:avLst>
          </a:prstGeom>
          <a:solidFill>
            <a:schemeClr val="bg1"/>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CA" dirty="0" smtClean="0">
                <a:solidFill>
                  <a:schemeClr val="tx1"/>
                </a:solidFill>
                <a:latin typeface="+mj-lt"/>
              </a:rPr>
              <a:t>User will also be able to see the recipient list as well as the method the recipient is alerted by.</a:t>
            </a:r>
            <a:endParaRPr lang="en-CA" dirty="0">
              <a:solidFill>
                <a:schemeClr val="tx1"/>
              </a:solidFill>
              <a:latin typeface="+mj-lt"/>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3"/>
          <p:cNvSpPr>
            <a:spLocks noGrp="1" noChangeArrowheads="1"/>
          </p:cNvSpPr>
          <p:nvPr>
            <p:ph type="title"/>
          </p:nvPr>
        </p:nvSpPr>
        <p:spPr>
          <a:xfrm>
            <a:off x="630238" y="2606675"/>
            <a:ext cx="7772400" cy="1470025"/>
          </a:xfrm>
        </p:spPr>
        <p:txBody>
          <a:bodyPr/>
          <a:lstStyle/>
          <a:p>
            <a:pPr algn="ctr"/>
            <a:r>
              <a:rPr lang="en-CA" sz="2800" b="1" dirty="0" smtClean="0"/>
              <a:t>Mandatory User Profile Change Alert</a:t>
            </a:r>
            <a:br>
              <a:rPr lang="en-CA" sz="2800" b="1" dirty="0" smtClean="0"/>
            </a:br>
            <a:r>
              <a:rPr lang="en-CA" dirty="0" smtClean="0"/>
              <a:t>How Does It Work?</a:t>
            </a:r>
            <a:endParaRPr lang="en-US" sz="2800" b="1" dirty="0"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819141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Mandatory Profile Change Alert</a:t>
            </a:r>
            <a:endParaRPr lang="en-CA" dirty="0"/>
          </a:p>
        </p:txBody>
      </p:sp>
      <p:sp>
        <p:nvSpPr>
          <p:cNvPr id="2" name="Content Placeholder 1"/>
          <p:cNvSpPr>
            <a:spLocks noGrp="1"/>
          </p:cNvSpPr>
          <p:nvPr>
            <p:ph idx="1"/>
          </p:nvPr>
        </p:nvSpPr>
        <p:spPr>
          <a:xfrm>
            <a:off x="552823" y="1159343"/>
            <a:ext cx="8150225" cy="4929434"/>
          </a:xfrm>
        </p:spPr>
        <p:txBody>
          <a:bodyPr/>
          <a:lstStyle/>
          <a:p>
            <a:pPr>
              <a:spcAft>
                <a:spcPts val="1200"/>
              </a:spcAft>
            </a:pPr>
            <a:r>
              <a:rPr lang="en-GB" dirty="0" smtClean="0"/>
              <a:t>The Mandatory </a:t>
            </a:r>
            <a:r>
              <a:rPr lang="en-GB" dirty="0"/>
              <a:t>Profile Change Alert </a:t>
            </a:r>
            <a:r>
              <a:rPr lang="en-GB" dirty="0" smtClean="0"/>
              <a:t>will </a:t>
            </a:r>
            <a:r>
              <a:rPr lang="en-GB" dirty="0"/>
              <a:t>be </a:t>
            </a:r>
            <a:r>
              <a:rPr lang="en-GB" dirty="0" smtClean="0"/>
              <a:t>generated </a:t>
            </a:r>
            <a:r>
              <a:rPr lang="en-GB" dirty="0"/>
              <a:t>when a change is made to </a:t>
            </a:r>
            <a:r>
              <a:rPr lang="en-GB" dirty="0" smtClean="0"/>
              <a:t>any of the following </a:t>
            </a:r>
            <a:r>
              <a:rPr lang="en-GB" dirty="0"/>
              <a:t>fields </a:t>
            </a:r>
            <a:r>
              <a:rPr lang="en-GB" dirty="0" smtClean="0"/>
              <a:t>within a User’s </a:t>
            </a:r>
            <a:r>
              <a:rPr lang="en-GB" dirty="0"/>
              <a:t>profile:</a:t>
            </a:r>
            <a:endParaRPr lang="en-CA" dirty="0"/>
          </a:p>
          <a:p>
            <a:pPr lvl="1">
              <a:spcAft>
                <a:spcPts val="600"/>
              </a:spcAft>
            </a:pPr>
            <a:r>
              <a:rPr lang="en-GB" sz="1800" b="1" dirty="0"/>
              <a:t>Email address at </a:t>
            </a:r>
            <a:r>
              <a:rPr lang="en-GB" sz="1800" b="1" dirty="0" smtClean="0"/>
              <a:t>work</a:t>
            </a:r>
          </a:p>
          <a:p>
            <a:pPr lvl="2">
              <a:spcAft>
                <a:spcPts val="600"/>
              </a:spcAft>
            </a:pPr>
            <a:r>
              <a:rPr lang="en-GB" sz="1600" dirty="0" smtClean="0"/>
              <a:t>If the Email address is modified, the alert will be sent to the </a:t>
            </a:r>
            <a:r>
              <a:rPr lang="en-GB" sz="1600" b="1" i="1" dirty="0" smtClean="0">
                <a:solidFill>
                  <a:srgbClr val="FF0000"/>
                </a:solidFill>
              </a:rPr>
              <a:t>new</a:t>
            </a:r>
            <a:r>
              <a:rPr lang="en-GB" sz="1600" dirty="0" smtClean="0">
                <a:solidFill>
                  <a:srgbClr val="FF0000"/>
                </a:solidFill>
              </a:rPr>
              <a:t> </a:t>
            </a:r>
            <a:r>
              <a:rPr lang="en-GB" sz="1600" dirty="0" smtClean="0"/>
              <a:t>Email address specified in the User’s profile.</a:t>
            </a:r>
            <a:endParaRPr lang="en-CA" sz="1600" dirty="0"/>
          </a:p>
          <a:p>
            <a:pPr lvl="1">
              <a:spcAft>
                <a:spcPts val="600"/>
              </a:spcAft>
            </a:pPr>
            <a:r>
              <a:rPr lang="en-GB" sz="1800" b="1" dirty="0"/>
              <a:t>Telephone number at work</a:t>
            </a:r>
            <a:endParaRPr lang="en-CA" sz="1800" dirty="0"/>
          </a:p>
          <a:p>
            <a:pPr lvl="1">
              <a:spcAft>
                <a:spcPts val="600"/>
              </a:spcAft>
            </a:pPr>
            <a:r>
              <a:rPr lang="en-GB" sz="1800" b="1" dirty="0"/>
              <a:t>Mobile telephone number</a:t>
            </a:r>
            <a:endParaRPr lang="en-CA" sz="1800" dirty="0"/>
          </a:p>
          <a:p>
            <a:pPr lvl="1">
              <a:spcAft>
                <a:spcPts val="600"/>
              </a:spcAft>
            </a:pPr>
            <a:r>
              <a:rPr lang="en-GB" sz="1800" b="1" dirty="0"/>
              <a:t>Address line 1</a:t>
            </a:r>
            <a:endParaRPr lang="en-CA" sz="1800" dirty="0"/>
          </a:p>
          <a:p>
            <a:pPr lvl="1">
              <a:spcAft>
                <a:spcPts val="600"/>
              </a:spcAft>
            </a:pPr>
            <a:r>
              <a:rPr lang="en-GB" sz="1800" b="1" dirty="0"/>
              <a:t>Postal code/Zip </a:t>
            </a:r>
            <a:r>
              <a:rPr lang="en-GB" sz="1800" b="1" dirty="0" smtClean="0"/>
              <a:t>code</a:t>
            </a:r>
          </a:p>
          <a:p>
            <a:r>
              <a:rPr lang="en-GB" dirty="0"/>
              <a:t>Unlike other scheduled alerts, </a:t>
            </a:r>
            <a:r>
              <a:rPr lang="en-GB" dirty="0" smtClean="0"/>
              <a:t>System Administrators will </a:t>
            </a:r>
            <a:r>
              <a:rPr lang="en-GB" dirty="0"/>
              <a:t>have the ability to change the </a:t>
            </a:r>
            <a:r>
              <a:rPr lang="en-GB" b="1" i="1" dirty="0">
                <a:solidFill>
                  <a:srgbClr val="FF0000"/>
                </a:solidFill>
              </a:rPr>
              <a:t>delivery channel</a:t>
            </a:r>
            <a:r>
              <a:rPr lang="en-GB" dirty="0"/>
              <a:t> </a:t>
            </a:r>
            <a:r>
              <a:rPr lang="en-GB" dirty="0" smtClean="0"/>
              <a:t>only*.  </a:t>
            </a:r>
            <a:r>
              <a:rPr lang="en-CA" dirty="0"/>
              <a:t>They will not be able to modify the alert criteria, nor delete the alert.</a:t>
            </a:r>
          </a:p>
          <a:p>
            <a:r>
              <a:rPr lang="en-GB" dirty="0" smtClean="0"/>
              <a:t>Additionally, this alert </a:t>
            </a:r>
            <a:r>
              <a:rPr lang="en-GB" dirty="0"/>
              <a:t>will </a:t>
            </a:r>
            <a:r>
              <a:rPr lang="en-GB" dirty="0" smtClean="0"/>
              <a:t>also be generated and sent to advise Users </a:t>
            </a:r>
            <a:r>
              <a:rPr lang="en-GB" dirty="0"/>
              <a:t>when a new tool is ready for their use. </a:t>
            </a:r>
            <a:endParaRPr lang="en-CA" dirty="0"/>
          </a:p>
        </p:txBody>
      </p:sp>
      <p:sp>
        <p:nvSpPr>
          <p:cNvPr id="3" name="Footer Placeholder 2"/>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096987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78151" y="1349523"/>
            <a:ext cx="8162437" cy="368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r>
              <a:rPr lang="en-CA" dirty="0" smtClean="0"/>
              <a:t>Scheduled Alerts</a:t>
            </a:r>
            <a:endParaRPr lang="en-CA" dirty="0"/>
          </a:p>
        </p:txBody>
      </p:sp>
      <p:sp>
        <p:nvSpPr>
          <p:cNvPr id="8" name="Rectangular Callout 7"/>
          <p:cNvSpPr/>
          <p:nvPr/>
        </p:nvSpPr>
        <p:spPr>
          <a:xfrm>
            <a:off x="619506" y="5308605"/>
            <a:ext cx="2596606" cy="702230"/>
          </a:xfrm>
          <a:prstGeom prst="wedgeRectCallout">
            <a:avLst>
              <a:gd name="adj1" fmla="val -20833"/>
              <a:gd name="adj2" fmla="val -82545"/>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200" dirty="0" smtClean="0">
                <a:solidFill>
                  <a:schemeClr val="tx1"/>
                </a:solidFill>
                <a:latin typeface="+mj-lt"/>
              </a:rPr>
              <a:t>The mandatory profile change alert is located under the “User Management” category.</a:t>
            </a:r>
            <a:endParaRPr lang="en-CA" sz="1200" dirty="0">
              <a:solidFill>
                <a:schemeClr val="tx1"/>
              </a:solidFill>
              <a:latin typeface="+mj-lt"/>
            </a:endParaRPr>
          </a:p>
        </p:txBody>
      </p:sp>
      <p:sp>
        <p:nvSpPr>
          <p:cNvPr id="2" name="Oval 1"/>
          <p:cNvSpPr/>
          <p:nvPr/>
        </p:nvSpPr>
        <p:spPr>
          <a:xfrm>
            <a:off x="452542" y="4390713"/>
            <a:ext cx="1633413" cy="6480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 name="Footer Placeholder 2"/>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75045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5796" y="1169895"/>
            <a:ext cx="7715250" cy="495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r>
              <a:rPr lang="en-CA" dirty="0" smtClean="0"/>
              <a:t>User Management Alert Summary</a:t>
            </a:r>
            <a:endParaRPr lang="en-CA" dirty="0"/>
          </a:p>
        </p:txBody>
      </p:sp>
      <p:sp>
        <p:nvSpPr>
          <p:cNvPr id="8" name="Oval 7"/>
          <p:cNvSpPr/>
          <p:nvPr/>
        </p:nvSpPr>
        <p:spPr>
          <a:xfrm>
            <a:off x="2570767" y="3868577"/>
            <a:ext cx="1749363" cy="5040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7" name="Rectangular Callout 6"/>
          <p:cNvSpPr/>
          <p:nvPr/>
        </p:nvSpPr>
        <p:spPr>
          <a:xfrm>
            <a:off x="3003526" y="4773768"/>
            <a:ext cx="1737845" cy="771709"/>
          </a:xfrm>
          <a:prstGeom prst="wedgeRectCallout">
            <a:avLst>
              <a:gd name="adj1" fmla="val -23058"/>
              <a:gd name="adj2" fmla="val -96534"/>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CA" sz="1200" dirty="0" smtClean="0">
                <a:solidFill>
                  <a:schemeClr val="tx1"/>
                </a:solidFill>
                <a:latin typeface="+mj-lt"/>
              </a:rPr>
              <a:t>Click the name to view the details of the alert.**</a:t>
            </a:r>
            <a:endParaRPr lang="en-CA" sz="1200" dirty="0">
              <a:solidFill>
                <a:schemeClr val="tx1"/>
              </a:solidFill>
              <a:latin typeface="+mj-lt"/>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71368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Mandatory Profile Change Alert – View</a:t>
            </a:r>
            <a:endParaRPr lang="en-C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30" y="1021103"/>
            <a:ext cx="6760396" cy="556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36502" y="4375128"/>
            <a:ext cx="3375079" cy="2814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0" name="Rectangular Callout 9"/>
          <p:cNvSpPr/>
          <p:nvPr/>
        </p:nvSpPr>
        <p:spPr>
          <a:xfrm>
            <a:off x="4888963" y="4144154"/>
            <a:ext cx="2088232" cy="917335"/>
          </a:xfrm>
          <a:prstGeom prst="wedgeRectCallout">
            <a:avLst>
              <a:gd name="adj1" fmla="val -95701"/>
              <a:gd name="adj2" fmla="val -15208"/>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200" dirty="0" smtClean="0">
                <a:solidFill>
                  <a:schemeClr val="tx1"/>
                </a:solidFill>
                <a:latin typeface="+mj-lt"/>
              </a:rPr>
              <a:t>The default delivery channel for the mandatory profile change alert is “Email”</a:t>
            </a:r>
            <a:endParaRPr lang="en-CA" sz="1200" dirty="0">
              <a:solidFill>
                <a:schemeClr val="tx1"/>
              </a:solidFill>
              <a:latin typeface="+mj-lt"/>
            </a:endParaRPr>
          </a:p>
        </p:txBody>
      </p:sp>
      <p:sp>
        <p:nvSpPr>
          <p:cNvPr id="11" name="Rectangle 10"/>
          <p:cNvSpPr/>
          <p:nvPr/>
        </p:nvSpPr>
        <p:spPr>
          <a:xfrm>
            <a:off x="639949" y="5285399"/>
            <a:ext cx="3690004" cy="2814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2" name="Rectangular Callout 11"/>
          <p:cNvSpPr/>
          <p:nvPr/>
        </p:nvSpPr>
        <p:spPr>
          <a:xfrm>
            <a:off x="4715891" y="5160331"/>
            <a:ext cx="2434376" cy="1096631"/>
          </a:xfrm>
          <a:prstGeom prst="wedgeRectCallout">
            <a:avLst>
              <a:gd name="adj1" fmla="val -65255"/>
              <a:gd name="adj2" fmla="val -2597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200" dirty="0" smtClean="0">
                <a:solidFill>
                  <a:schemeClr val="tx1"/>
                </a:solidFill>
                <a:latin typeface="+mj-lt"/>
              </a:rPr>
              <a:t>Unlike other scheduled alerts, the recipient list for this new alert is hardcoded to send an alert to the User whose profile has been amended.</a:t>
            </a:r>
            <a:endParaRPr lang="en-CA" sz="1200" dirty="0">
              <a:solidFill>
                <a:schemeClr val="tx1"/>
              </a:solidFill>
              <a:latin typeface="+mj-lt"/>
            </a:endParaRPr>
          </a:p>
        </p:txBody>
      </p:sp>
      <p:sp>
        <p:nvSpPr>
          <p:cNvPr id="2" name="Oval 1"/>
          <p:cNvSpPr/>
          <p:nvPr/>
        </p:nvSpPr>
        <p:spPr>
          <a:xfrm>
            <a:off x="513253" y="5640512"/>
            <a:ext cx="965771" cy="42124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4" name="Rectangular Callout 13"/>
          <p:cNvSpPr/>
          <p:nvPr/>
        </p:nvSpPr>
        <p:spPr>
          <a:xfrm>
            <a:off x="1767300" y="5643217"/>
            <a:ext cx="1458330" cy="613745"/>
          </a:xfrm>
          <a:prstGeom prst="wedgeRectCallout">
            <a:avLst>
              <a:gd name="adj1" fmla="val -64511"/>
              <a:gd name="adj2" fmla="val -2107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200" dirty="0" smtClean="0">
                <a:solidFill>
                  <a:schemeClr val="tx1"/>
                </a:solidFill>
                <a:latin typeface="+mj-lt"/>
              </a:rPr>
              <a:t>Click to change the delivery channel.</a:t>
            </a:r>
            <a:endParaRPr lang="en-CA" sz="1200" dirty="0">
              <a:solidFill>
                <a:schemeClr val="tx1"/>
              </a:solidFill>
              <a:latin typeface="+mj-lt"/>
            </a:endParaRPr>
          </a:p>
        </p:txBody>
      </p:sp>
      <p:sp>
        <p:nvSpPr>
          <p:cNvPr id="3" name="Footer Placeholder 2"/>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404639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92" y="872699"/>
            <a:ext cx="7957283" cy="534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CA" dirty="0"/>
              <a:t>Mandatory Profile Change </a:t>
            </a:r>
            <a:r>
              <a:rPr lang="en-CA" dirty="0" smtClean="0"/>
              <a:t>Alert – Edit</a:t>
            </a:r>
            <a:endParaRPr lang="en-CA" dirty="0"/>
          </a:p>
        </p:txBody>
      </p:sp>
      <p:sp>
        <p:nvSpPr>
          <p:cNvPr id="7" name="Rectangle 6"/>
          <p:cNvSpPr/>
          <p:nvPr/>
        </p:nvSpPr>
        <p:spPr>
          <a:xfrm>
            <a:off x="3577689" y="4520966"/>
            <a:ext cx="1534510" cy="4138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ular Callout 7"/>
          <p:cNvSpPr/>
          <p:nvPr/>
        </p:nvSpPr>
        <p:spPr>
          <a:xfrm>
            <a:off x="3641514" y="2896249"/>
            <a:ext cx="2759285" cy="1191878"/>
          </a:xfrm>
          <a:prstGeom prst="wedgeRectCallout">
            <a:avLst>
              <a:gd name="adj1" fmla="val -19858"/>
              <a:gd name="adj2" fmla="val 83409"/>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200" dirty="0" smtClean="0">
                <a:solidFill>
                  <a:schemeClr val="tx1"/>
                </a:solidFill>
                <a:latin typeface="+mj-lt"/>
              </a:rPr>
              <a:t>The Mandatory Profile Change Alert will be initially set to have “Email” as the delivery channel.  Users can change the delivery channel to “SMS” by clicking the checkbox**</a:t>
            </a:r>
            <a:endParaRPr lang="en-CA" sz="1200" dirty="0">
              <a:solidFill>
                <a:schemeClr val="tx1"/>
              </a:solidFill>
              <a:latin typeface="+mj-lt"/>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79744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3"/>
          <p:cNvSpPr>
            <a:spLocks noGrp="1" noChangeArrowheads="1"/>
          </p:cNvSpPr>
          <p:nvPr>
            <p:ph type="title"/>
          </p:nvPr>
        </p:nvSpPr>
        <p:spPr/>
        <p:txBody>
          <a:bodyPr/>
          <a:lstStyle/>
          <a:p>
            <a:pPr algn="ctr"/>
            <a:r>
              <a:rPr lang="en-CA" sz="2800" b="1" dirty="0" smtClean="0"/>
              <a:t>Setup &amp; Entitlements</a:t>
            </a:r>
            <a:endParaRPr lang="en-US" sz="2800" b="1" dirty="0"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CA" smtClean="0"/>
              <a:t>Setup &amp; Entitlements</a:t>
            </a:r>
            <a:endParaRPr lang="en-US" smtClean="0"/>
          </a:p>
        </p:txBody>
      </p:sp>
      <p:sp>
        <p:nvSpPr>
          <p:cNvPr id="8197" name="Rectangle 3"/>
          <p:cNvSpPr>
            <a:spLocks noGrp="1" noChangeArrowheads="1"/>
          </p:cNvSpPr>
          <p:nvPr>
            <p:ph idx="1"/>
          </p:nvPr>
        </p:nvSpPr>
        <p:spPr>
          <a:xfrm>
            <a:off x="539376" y="1293813"/>
            <a:ext cx="8150225" cy="4929434"/>
          </a:xfrm>
        </p:spPr>
        <p:txBody>
          <a:bodyPr/>
          <a:lstStyle/>
          <a:p>
            <a:r>
              <a:rPr lang="en-CA" dirty="0" smtClean="0"/>
              <a:t>Staff Hexagon</a:t>
            </a:r>
          </a:p>
          <a:p>
            <a:pPr lvl="1"/>
            <a:r>
              <a:rPr lang="en-CA" dirty="0" smtClean="0"/>
              <a:t>Add the following services to customer service template</a:t>
            </a:r>
          </a:p>
          <a:p>
            <a:pPr lvl="2"/>
            <a:r>
              <a:rPr lang="en-CA" dirty="0" smtClean="0"/>
              <a:t>Customer Alerting</a:t>
            </a:r>
          </a:p>
          <a:p>
            <a:r>
              <a:rPr lang="en-CA" dirty="0" smtClean="0"/>
              <a:t>HSBC</a:t>
            </a:r>
            <a:r>
              <a:rPr lang="en-CA" i="1" dirty="0" smtClean="0"/>
              <a:t>net</a:t>
            </a:r>
          </a:p>
          <a:p>
            <a:pPr lvl="1"/>
            <a:r>
              <a:rPr lang="en-CA" dirty="0" smtClean="0"/>
              <a:t>Within </a:t>
            </a:r>
            <a:r>
              <a:rPr lang="en-CA" b="1" i="1" dirty="0" smtClean="0">
                <a:solidFill>
                  <a:srgbClr val="FF0000"/>
                </a:solidFill>
              </a:rPr>
              <a:t>‘User Management Tool’</a:t>
            </a:r>
            <a:r>
              <a:rPr lang="en-CA" dirty="0" smtClean="0"/>
              <a:t>, entitle users to </a:t>
            </a:r>
          </a:p>
          <a:p>
            <a:pPr lvl="2"/>
            <a:r>
              <a:rPr lang="en-CA" dirty="0" smtClean="0"/>
              <a:t>Customer Alerts</a:t>
            </a:r>
          </a:p>
          <a:p>
            <a:endParaRPr lang="en-US" dirty="0" smtClean="0"/>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CA" smtClean="0"/>
              <a:t>Setup &amp; Entitlements – Staff Hex</a:t>
            </a:r>
            <a:endParaRPr lang="en-US" smtClean="0"/>
          </a:p>
        </p:txBody>
      </p:sp>
      <p:pic>
        <p:nvPicPr>
          <p:cNvPr id="922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566" y="1054891"/>
            <a:ext cx="7924147" cy="498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AutoShape 5"/>
          <p:cNvSpPr>
            <a:spLocks noChangeArrowheads="1"/>
          </p:cNvSpPr>
          <p:nvPr/>
        </p:nvSpPr>
        <p:spPr bwMode="auto">
          <a:xfrm>
            <a:off x="3149599" y="4879975"/>
            <a:ext cx="1844675" cy="781050"/>
          </a:xfrm>
          <a:prstGeom prst="wedgeRectCallout">
            <a:avLst>
              <a:gd name="adj1" fmla="val 75130"/>
              <a:gd name="adj2" fmla="val 20324"/>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“Customer Alerting” must be added to the Customer Service Template</a:t>
            </a:r>
          </a:p>
        </p:txBody>
      </p:sp>
      <p:sp>
        <p:nvSpPr>
          <p:cNvPr id="9223" name="Rectangle 6"/>
          <p:cNvSpPr>
            <a:spLocks noChangeArrowheads="1"/>
          </p:cNvSpPr>
          <p:nvPr/>
        </p:nvSpPr>
        <p:spPr bwMode="auto">
          <a:xfrm>
            <a:off x="5561013" y="5214846"/>
            <a:ext cx="1447800" cy="3714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16" y="942975"/>
            <a:ext cx="621982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27" y="1439862"/>
            <a:ext cx="61245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Rectangle 2"/>
          <p:cNvSpPr>
            <a:spLocks noGrp="1" noChangeArrowheads="1"/>
          </p:cNvSpPr>
          <p:nvPr>
            <p:ph type="title"/>
          </p:nvPr>
        </p:nvSpPr>
        <p:spPr/>
        <p:txBody>
          <a:bodyPr/>
          <a:lstStyle/>
          <a:p>
            <a:r>
              <a:rPr lang="en-CA" smtClean="0"/>
              <a:t>Setup &amp; Entitlements – HSBC</a:t>
            </a:r>
            <a:r>
              <a:rPr lang="en-CA" i="1" smtClean="0"/>
              <a:t>net</a:t>
            </a:r>
            <a:endParaRPr lang="en-US" smtClean="0"/>
          </a:p>
        </p:txBody>
      </p:sp>
      <p:sp>
        <p:nvSpPr>
          <p:cNvPr id="10246" name="Oval 6"/>
          <p:cNvSpPr>
            <a:spLocks noChangeArrowheads="1"/>
          </p:cNvSpPr>
          <p:nvPr/>
        </p:nvSpPr>
        <p:spPr bwMode="auto">
          <a:xfrm>
            <a:off x="607357" y="4724400"/>
            <a:ext cx="1011576" cy="42068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n-US"/>
          </a:p>
        </p:txBody>
      </p:sp>
      <p:sp>
        <p:nvSpPr>
          <p:cNvPr id="10247" name="Line 7"/>
          <p:cNvSpPr>
            <a:spLocks noChangeShapeType="1"/>
          </p:cNvSpPr>
          <p:nvPr/>
        </p:nvSpPr>
        <p:spPr bwMode="auto">
          <a:xfrm flipV="1">
            <a:off x="1653988" y="3921124"/>
            <a:ext cx="1304810" cy="8032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CA"/>
          </a:p>
        </p:txBody>
      </p:sp>
      <p:sp>
        <p:nvSpPr>
          <p:cNvPr id="10249" name="Rectangular Callout 11"/>
          <p:cNvSpPr>
            <a:spLocks noChangeArrowheads="1"/>
          </p:cNvSpPr>
          <p:nvPr/>
        </p:nvSpPr>
        <p:spPr bwMode="auto">
          <a:xfrm>
            <a:off x="4901613" y="4206081"/>
            <a:ext cx="2292564" cy="728664"/>
          </a:xfrm>
          <a:prstGeom prst="wedgeRectCallout">
            <a:avLst>
              <a:gd name="adj1" fmla="val -20833"/>
              <a:gd name="adj2" fmla="val -78324"/>
            </a:avLst>
          </a:prstGeom>
          <a:solidFill>
            <a:schemeClr val="bg1"/>
          </a:solidFill>
          <a:ln w="28575" algn="ctr">
            <a:solidFill>
              <a:srgbClr val="FF0000"/>
            </a:solidFill>
            <a:round/>
            <a:headEnd/>
            <a:tailEnd/>
          </a:ln>
        </p:spPr>
        <p:txBody>
          <a:bodyPr/>
          <a:lstStyle/>
          <a:p>
            <a:r>
              <a:rPr lang="en-CA" dirty="0"/>
              <a:t>Two User level entitlement options are available. (Explained on </a:t>
            </a:r>
            <a:r>
              <a:rPr lang="en-CA" dirty="0">
                <a:latin typeface="+mj-lt"/>
              </a:rPr>
              <a:t>following</a:t>
            </a:r>
            <a:r>
              <a:rPr lang="en-CA" dirty="0"/>
              <a:t> slide)</a:t>
            </a:r>
          </a:p>
        </p:txBody>
      </p:sp>
      <p:sp>
        <p:nvSpPr>
          <p:cNvPr id="2" name="Rectangle 1"/>
          <p:cNvSpPr/>
          <p:nvPr/>
        </p:nvSpPr>
        <p:spPr>
          <a:xfrm>
            <a:off x="2958797" y="2887037"/>
            <a:ext cx="5126965" cy="103408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sp>
        <p:nvSpPr>
          <p:cNvPr id="4" name="Footer Placeholder 3"/>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smtClean="0"/>
              <a:t>Setup &amp; Entitlements – HSBC</a:t>
            </a:r>
            <a:r>
              <a:rPr lang="en-CA" i="1" smtClean="0"/>
              <a:t>net</a:t>
            </a:r>
            <a:endParaRPr lang="en-CA" smtClean="0"/>
          </a:p>
        </p:txBody>
      </p:sp>
      <p:sp>
        <p:nvSpPr>
          <p:cNvPr id="11267" name="Content Placeholder 2"/>
          <p:cNvSpPr>
            <a:spLocks noGrp="1"/>
          </p:cNvSpPr>
          <p:nvPr>
            <p:ph idx="1"/>
          </p:nvPr>
        </p:nvSpPr>
        <p:spPr>
          <a:xfrm>
            <a:off x="632012" y="1293813"/>
            <a:ext cx="7950013" cy="2417575"/>
          </a:xfrm>
        </p:spPr>
        <p:txBody>
          <a:bodyPr/>
          <a:lstStyle/>
          <a:p>
            <a:r>
              <a:rPr lang="en-CA" dirty="0" smtClean="0"/>
              <a:t>The “</a:t>
            </a:r>
            <a:r>
              <a:rPr lang="en-CA" b="1" i="1" dirty="0" smtClean="0">
                <a:solidFill>
                  <a:srgbClr val="FF0000"/>
                </a:solidFill>
              </a:rPr>
              <a:t>Alerts Tool</a:t>
            </a:r>
            <a:r>
              <a:rPr lang="en-CA" dirty="0" smtClean="0"/>
              <a:t>” entitlement allows a User to access three core alerting tools:</a:t>
            </a:r>
          </a:p>
          <a:p>
            <a:pPr lvl="1"/>
            <a:r>
              <a:rPr lang="en-CA" dirty="0" smtClean="0"/>
              <a:t>Create Scheduled Alerts</a:t>
            </a:r>
          </a:p>
          <a:p>
            <a:pPr lvl="1"/>
            <a:r>
              <a:rPr lang="en-CA" dirty="0" smtClean="0"/>
              <a:t>Triggered Alerts</a:t>
            </a:r>
          </a:p>
          <a:p>
            <a:pPr lvl="1">
              <a:spcAft>
                <a:spcPts val="600"/>
              </a:spcAft>
            </a:pPr>
            <a:r>
              <a:rPr lang="en-CA" dirty="0" smtClean="0"/>
              <a:t>Scheduled Alerts</a:t>
            </a:r>
          </a:p>
          <a:p>
            <a:r>
              <a:rPr lang="en-CA" dirty="0" smtClean="0"/>
              <a:t>The “</a:t>
            </a:r>
            <a:r>
              <a:rPr lang="en-CA" b="1" i="1" dirty="0" smtClean="0">
                <a:solidFill>
                  <a:srgbClr val="FF0000"/>
                </a:solidFill>
              </a:rPr>
              <a:t>My Alerts</a:t>
            </a:r>
            <a:r>
              <a:rPr lang="en-CA" dirty="0" smtClean="0"/>
              <a:t>” entitlement allows a User to access the My Alerts tool</a:t>
            </a: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en-CA" smtClean="0"/>
              <a:t>Setup &amp; Entitlements – HSBC</a:t>
            </a:r>
            <a:r>
              <a:rPr lang="en-CA" i="1" smtClean="0"/>
              <a:t>net</a:t>
            </a:r>
            <a:endParaRPr lang="en-US" i="1"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11" y="789653"/>
            <a:ext cx="7769643" cy="544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Rectangle 5"/>
          <p:cNvSpPr>
            <a:spLocks noChangeArrowheads="1"/>
          </p:cNvSpPr>
          <p:nvPr/>
        </p:nvSpPr>
        <p:spPr bwMode="auto">
          <a:xfrm>
            <a:off x="3984196" y="731240"/>
            <a:ext cx="926851" cy="63401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2295" name="AutoShape 6"/>
          <p:cNvSpPr>
            <a:spLocks noChangeArrowheads="1"/>
          </p:cNvSpPr>
          <p:nvPr/>
        </p:nvSpPr>
        <p:spPr bwMode="auto">
          <a:xfrm>
            <a:off x="4082911" y="1643768"/>
            <a:ext cx="1958975" cy="849312"/>
          </a:xfrm>
          <a:prstGeom prst="wedgeRectCallout">
            <a:avLst>
              <a:gd name="adj1" fmla="val -19852"/>
              <a:gd name="adj2" fmla="val -81403"/>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dirty="0">
                <a:latin typeface="+mj-lt"/>
              </a:rPr>
              <a:t>The </a:t>
            </a:r>
            <a:r>
              <a:rPr lang="en-CA" b="1" i="1" dirty="0">
                <a:solidFill>
                  <a:srgbClr val="FF0000"/>
                </a:solidFill>
                <a:latin typeface="+mj-lt"/>
              </a:rPr>
              <a:t>core alerting</a:t>
            </a:r>
            <a:r>
              <a:rPr lang="en-CA" dirty="0">
                <a:latin typeface="+mj-lt"/>
              </a:rPr>
              <a:t> tools will appear under the “Customer Alerting” tab by default</a:t>
            </a:r>
            <a:endParaRPr lang="en-US" dirty="0">
              <a:latin typeface="+mj-lt"/>
            </a:endParaRPr>
          </a:p>
        </p:txBody>
      </p:sp>
      <p:sp>
        <p:nvSpPr>
          <p:cNvPr id="3" name="Footer Placeholder 2"/>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theme/theme1.xml><?xml version="1.0" encoding="utf-8"?>
<a:theme xmlns:a="http://schemas.openxmlformats.org/drawingml/2006/main" name="Training Template - Updated 16Jan201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re do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575">
          <a:solidFill>
            <a:srgbClr val="FF0000"/>
          </a:solidFill>
        </a:ln>
        <a:effectLst/>
      </a:spPr>
      <a:bodyPr rtlCol="0" anchor="ctr"/>
      <a:lstStyle>
        <a:defPPr algn="ctr">
          <a:defRPr sz="1400" dirty="0" err="1" smtClean="0">
            <a:solidFill>
              <a:schemeClr val="tx1"/>
            </a:solidFill>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ln w="57150">
          <a:solidFill>
            <a:srgbClr val="FF0000"/>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7079EA4D5784459FCB239449AC0A0C" ma:contentTypeVersion="5" ma:contentTypeDescription="Create a new document." ma:contentTypeScope="" ma:versionID="a4390f614c3ed99f2535b28c2376fdb2">
  <xsd:schema xmlns:xsd="http://www.w3.org/2001/XMLSchema" xmlns:p="http://schemas.microsoft.com/office/2006/metadata/properties" xmlns:ns2="15c9faec-5a48-4960-9c24-6fb04fecc34a" targetNamespace="http://schemas.microsoft.com/office/2006/metadata/properties" ma:root="true" ma:fieldsID="18e4879fea4ff847f1a9c86c2a017163" ns2:_="">
    <xsd:import namespace="15c9faec-5a48-4960-9c24-6fb04fecc34a"/>
    <xsd:element name="properties">
      <xsd:complexType>
        <xsd:sequence>
          <xsd:element name="documentManagement">
            <xsd:complexType>
              <xsd:all>
                <xsd:element ref="ns2:Notes_x003a_" minOccurs="0"/>
                <xsd:element ref="ns2:Main" minOccurs="0"/>
                <xsd:element ref="ns2:Column" minOccurs="0"/>
                <xsd:element ref="ns2:Sub_x0020_Category" minOccurs="0"/>
                <xsd:element ref="ns2:Sectio" minOccurs="0"/>
              </xsd:all>
            </xsd:complexType>
          </xsd:element>
        </xsd:sequence>
      </xsd:complexType>
    </xsd:element>
  </xsd:schema>
  <xsd:schema xmlns:xsd="http://www.w3.org/2001/XMLSchema" xmlns:dms="http://schemas.microsoft.com/office/2006/documentManagement/types" targetNamespace="15c9faec-5a48-4960-9c24-6fb04fecc34a" elementFormDefault="qualified">
    <xsd:import namespace="http://schemas.microsoft.com/office/2006/documentManagement/types"/>
    <xsd:element name="Notes_x003a_" ma:index="1" nillable="true" ma:displayName="Notes:" ma:internalName="Notes_x003a_">
      <xsd:simpleType>
        <xsd:restriction base="dms:Text">
          <xsd:maxLength value="255"/>
        </xsd:restriction>
      </xsd:simpleType>
    </xsd:element>
    <xsd:element name="Main" ma:index="2" nillable="true" ma:displayName="Main" ma:internalName="Main">
      <xsd:simpleType>
        <xsd:restriction base="dms:Text">
          <xsd:maxLength value="60"/>
        </xsd:restriction>
      </xsd:simpleType>
    </xsd:element>
    <xsd:element name="Column" ma:index="3" nillable="true" ma:displayName="Category" ma:internalName="Column">
      <xsd:simpleType>
        <xsd:restriction base="dms:Text">
          <xsd:maxLength value="60"/>
        </xsd:restriction>
      </xsd:simpleType>
    </xsd:element>
    <xsd:element name="Sub_x0020_Category" ma:index="4" nillable="true" ma:displayName="Sub Category" ma:internalName="Sub_x0020_Category">
      <xsd:simpleType>
        <xsd:restriction base="dms:Text">
          <xsd:maxLength value="60"/>
        </xsd:restriction>
      </xsd:simpleType>
    </xsd:element>
    <xsd:element name="Sectio" ma:index="5" nillable="true" ma:displayName="Section" ma:internalName="Sectio">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ma:readOnly="true"/>
        <xsd:element ref="dc:title" minOccurs="0" maxOccurs="1" ma:index="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ub_x0020_Category xmlns="15c9faec-5a48-4960-9c24-6fb04fecc34a" xsi:nil="true"/>
    <Sectio xmlns="15c9faec-5a48-4960-9c24-6fb04fecc34a">March 2012</Sectio>
    <Notes_x003a_ xmlns="15c9faec-5a48-4960-9c24-6fb04fecc34a" xsi:nil="true"/>
    <Main xmlns="15c9faec-5a48-4960-9c24-6fb04fecc34a">Training Material</Main>
    <Column xmlns="15c9faec-5a48-4960-9c24-6fb04fecc34a" xsi:nil="true"/>
  </documentManagement>
</p:properties>
</file>

<file path=customXml/itemProps1.xml><?xml version="1.0" encoding="utf-8"?>
<ds:datastoreItem xmlns:ds="http://schemas.openxmlformats.org/officeDocument/2006/customXml" ds:itemID="{DD66C74F-EF10-47A5-B866-B38C62630408}"/>
</file>

<file path=customXml/itemProps2.xml><?xml version="1.0" encoding="utf-8"?>
<ds:datastoreItem xmlns:ds="http://schemas.openxmlformats.org/officeDocument/2006/customXml" ds:itemID="{83EB3608-03D0-44C4-95F6-D188DE484247}"/>
</file>

<file path=customXml/itemProps3.xml><?xml version="1.0" encoding="utf-8"?>
<ds:datastoreItem xmlns:ds="http://schemas.openxmlformats.org/officeDocument/2006/customXml" ds:itemID="{75D12EB1-C149-421E-8711-9503E46C6E4C}"/>
</file>

<file path=docProps/app.xml><?xml version="1.0" encoding="utf-8"?>
<Properties xmlns="http://schemas.openxmlformats.org/officeDocument/2006/extended-properties" xmlns:vt="http://schemas.openxmlformats.org/officeDocument/2006/docPropsVTypes">
  <Template>GTB eMaCS Training Template - 22JUN2009</Template>
  <TotalTime>758</TotalTime>
  <Words>1866</Words>
  <Application>Microsoft Office PowerPoint</Application>
  <PresentationFormat>On-screen Show (4:3)</PresentationFormat>
  <Paragraphs>210</Paragraphs>
  <Slides>39</Slides>
  <Notes>14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Training Template - Updated 16Jan2012</vt:lpstr>
      <vt:lpstr>Customer Alerts</vt:lpstr>
      <vt:lpstr>What Are Customer Alerts?</vt:lpstr>
      <vt:lpstr>Why Customers Use It</vt:lpstr>
      <vt:lpstr>Setup &amp; Entitlements</vt:lpstr>
      <vt:lpstr>Setup &amp; Entitlements</vt:lpstr>
      <vt:lpstr>Setup &amp; Entitlements – Staff Hex</vt:lpstr>
      <vt:lpstr>Setup &amp; Entitlements – HSBCnet</vt:lpstr>
      <vt:lpstr>Setup &amp; Entitlements – HSBCnet</vt:lpstr>
      <vt:lpstr>Setup &amp; Entitlements – HSBCnet</vt:lpstr>
      <vt:lpstr>Setup &amp; Entitlements – HSBCnet</vt:lpstr>
      <vt:lpstr>What Are The Tools?</vt:lpstr>
      <vt:lpstr>What Are The Tools?</vt:lpstr>
      <vt:lpstr>How Does It Work?</vt:lpstr>
      <vt:lpstr>How Does It Work?</vt:lpstr>
      <vt:lpstr>Create Scheduled Alerts How Does It Work?</vt:lpstr>
      <vt:lpstr>Create Scheduled Alerts</vt:lpstr>
      <vt:lpstr>Create Scheduled Alerts</vt:lpstr>
      <vt:lpstr>Create Scheduled Alerts</vt:lpstr>
      <vt:lpstr>Create Scheduled Alerts</vt:lpstr>
      <vt:lpstr>Create Scheduled Alerts</vt:lpstr>
      <vt:lpstr>Create Scheduled Alerts</vt:lpstr>
      <vt:lpstr>Create Scheduled Alerts</vt:lpstr>
      <vt:lpstr>Scheduled Alerts How Does It Work?</vt:lpstr>
      <vt:lpstr>Customer Alerts Enquiry</vt:lpstr>
      <vt:lpstr>Customer Alerts Enquiry</vt:lpstr>
      <vt:lpstr>Customer Alerts Enquiry</vt:lpstr>
      <vt:lpstr>Triggered Alerts How Does It Work?</vt:lpstr>
      <vt:lpstr>Triggered Alerts</vt:lpstr>
      <vt:lpstr>Triggered Alerts</vt:lpstr>
      <vt:lpstr>Triggered Alerts</vt:lpstr>
      <vt:lpstr>My Alerts How Does It Work?</vt:lpstr>
      <vt:lpstr>My Alerts</vt:lpstr>
      <vt:lpstr>My Alerts</vt:lpstr>
      <vt:lpstr>Mandatory User Profile Change Alert How Does It Work?</vt:lpstr>
      <vt:lpstr>Mandatory Profile Change Alert</vt:lpstr>
      <vt:lpstr>Scheduled Alerts</vt:lpstr>
      <vt:lpstr>User Management Alert Summary</vt:lpstr>
      <vt:lpstr>Mandatory Profile Change Alert – View</vt:lpstr>
      <vt:lpstr>Mandatory Profile Change Alert – Edit</vt:lpstr>
    </vt:vector>
  </TitlesOfParts>
  <Company>HSBC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Alerts</dc:title>
  <dc:creator>HSBCnet Technical Writers</dc:creator>
  <cp:lastModifiedBy>Alex Yong</cp:lastModifiedBy>
  <cp:revision>60</cp:revision>
  <dcterms:created xsi:type="dcterms:W3CDTF">2009-12-08T21:03:06Z</dcterms:created>
  <dcterms:modified xsi:type="dcterms:W3CDTF">2012-09-19T22:54:38Z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0x010100987079EA4D5784459FCB239449AC0A0C</vt:lpwstr>
  </property>
</Properties>
</file>