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customXml/itemProps1.xml" ContentType="application/vnd.openxmlformats-officedocument.customXmlPropertie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Default Extension="png" ContentType="image/png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Default Extension="jpeg" ContentType="image/jpeg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Default Extension="rels" ContentType="application/vnd.openxmlformats-package.relationshi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49"/>
  </p:notesMasterIdLst>
  <p:sldIdLst>
    <p:sldId id="347" r:id="rId2"/>
    <p:sldId id="283" r:id="rId3"/>
    <p:sldId id="284" r:id="rId4"/>
    <p:sldId id="282" r:id="rId5"/>
    <p:sldId id="285" r:id="rId6"/>
    <p:sldId id="286" r:id="rId7"/>
    <p:sldId id="287" r:id="rId8"/>
    <p:sldId id="333" r:id="rId9"/>
    <p:sldId id="288" r:id="rId10"/>
    <p:sldId id="289" r:id="rId11"/>
    <p:sldId id="335" r:id="rId12"/>
    <p:sldId id="334" r:id="rId13"/>
    <p:sldId id="290" r:id="rId14"/>
    <p:sldId id="291" r:id="rId15"/>
    <p:sldId id="292" r:id="rId16"/>
    <p:sldId id="293" r:id="rId17"/>
    <p:sldId id="336" r:id="rId18"/>
    <p:sldId id="338" r:id="rId19"/>
    <p:sldId id="294" r:id="rId20"/>
    <p:sldId id="295" r:id="rId21"/>
    <p:sldId id="296" r:id="rId22"/>
    <p:sldId id="297" r:id="rId23"/>
    <p:sldId id="298" r:id="rId24"/>
    <p:sldId id="337" r:id="rId25"/>
    <p:sldId id="299" r:id="rId26"/>
    <p:sldId id="300" r:id="rId27"/>
    <p:sldId id="301" r:id="rId28"/>
    <p:sldId id="302" r:id="rId29"/>
    <p:sldId id="303" r:id="rId30"/>
    <p:sldId id="340" r:id="rId31"/>
    <p:sldId id="308" r:id="rId32"/>
    <p:sldId id="309" r:id="rId33"/>
    <p:sldId id="310" r:id="rId34"/>
    <p:sldId id="343" r:id="rId35"/>
    <p:sldId id="344" r:id="rId36"/>
    <p:sldId id="341" r:id="rId37"/>
    <p:sldId id="311" r:id="rId38"/>
    <p:sldId id="312" r:id="rId39"/>
    <p:sldId id="345" r:id="rId40"/>
    <p:sldId id="346" r:id="rId41"/>
    <p:sldId id="342" r:id="rId42"/>
    <p:sldId id="313" r:id="rId43"/>
    <p:sldId id="314" r:id="rId44"/>
    <p:sldId id="315" r:id="rId45"/>
    <p:sldId id="316" r:id="rId46"/>
    <p:sldId id="317" r:id="rId47"/>
    <p:sldId id="318" r:id="rId4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Univers 55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Univers 55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Univers 55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Univers 55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Univers 55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Univers 55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Univers 55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Univers 55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Univers 55" pitchFamily="34" charset="0"/>
        <a:ea typeface="MS PGothic" pitchFamily="34" charset="-128"/>
        <a:cs typeface="+mn-cs"/>
      </a:defRPr>
    </a:lvl9pPr>
  </p:defaultTextStyle>
  <p:modifyVerifier cryptProviderType="rsaFull" cryptAlgorithmClass="hash" cryptAlgorithmType="typeAny" cryptAlgorithmSid="4" spinCount="100000" saltData="HVjbfUxvVjFIj0ROphzJaw==" hashData="H+ZWtWzetkXgqb5blErVnQixhss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latin typeface="Arial" charset="0"/>
              </a:defRPr>
            </a:lvl1pPr>
          </a:lstStyle>
          <a:p>
            <a:fld id="{CEC5FC21-B3A1-4457-A0D1-6B1A3725E1E7}" type="datetime1">
              <a:rPr lang="en-US"/>
              <a:pPr/>
              <a:t>9/20/2011</a:t>
            </a:fld>
            <a:endParaRPr lang="en-US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latin typeface="Arial" charset="0"/>
              </a:defRPr>
            </a:lvl1pPr>
          </a:lstStyle>
          <a:p>
            <a:fld id="{F9D61708-53ED-450C-8AFD-05ADAE6DEC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9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</a:pPr>
            <a:r>
              <a:rPr lang="en-CA" dirty="0">
                <a:latin typeface="Times New Roman"/>
                <a:ea typeface="Times New Roman"/>
                <a:cs typeface="Times New Roman"/>
              </a:rPr>
              <a:t> </a:t>
            </a:r>
            <a:endParaRPr lang="en-CA" dirty="0"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3B0480-8551-42A4-989B-D56013CC1F57}" type="slidenum">
              <a:rPr lang="en-CA" smtClean="0"/>
              <a:pPr>
                <a:defRPr/>
              </a:pPr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465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3" name="Picture 4" descr="HSBCnet Slides Rev 2nd 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3687763"/>
            <a:ext cx="7772400" cy="1470025"/>
          </a:xfrm>
        </p:spPr>
        <p:txBody>
          <a:bodyPr/>
          <a:lstStyle>
            <a:lvl1pPr>
              <a:defRPr sz="2800" b="1" smtClean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SBCnet Slides Rev 2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Created by GTB e-Channels Global Training Team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7EADE-C5CE-4FCD-8BD1-561B945D86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9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" t="20348" b="14587"/>
          <a:stretch>
            <a:fillRect/>
          </a:stretch>
        </p:blipFill>
        <p:spPr bwMode="auto">
          <a:xfrm>
            <a:off x="127000" y="168275"/>
            <a:ext cx="901858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21"/>
          <p:cNvSpPr>
            <a:spLocks noChangeShapeType="1"/>
          </p:cNvSpPr>
          <p:nvPr/>
        </p:nvSpPr>
        <p:spPr bwMode="auto">
          <a:xfrm>
            <a:off x="8932863" y="0"/>
            <a:ext cx="0" cy="685800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 dirty="0"/>
          </a:p>
        </p:txBody>
      </p:sp>
      <p:pic>
        <p:nvPicPr>
          <p:cNvPr id="4" name="Picture 22" descr="HSBC_WLB_Logo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8" y="5956300"/>
            <a:ext cx="1728787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3"/>
          <p:cNvSpPr>
            <a:spLocks noChangeArrowheads="1"/>
          </p:cNvSpPr>
          <p:nvPr/>
        </p:nvSpPr>
        <p:spPr bwMode="auto">
          <a:xfrm rot="16200000">
            <a:off x="8751094" y="5985669"/>
            <a:ext cx="457200" cy="2333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68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66675"/>
            <a:ext cx="82661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5463" y="979488"/>
            <a:ext cx="8175625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CA" smtClean="0"/>
              <a:t>Third level</a:t>
            </a:r>
            <a:endParaRPr lang="en-US" smtClean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1313" y="6461125"/>
            <a:ext cx="16224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D0CEC2"/>
                </a:solidFill>
                <a:latin typeface="+mn-lt"/>
              </a:defRPr>
            </a:lvl1pPr>
          </a:lstStyle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9000" y="6443663"/>
            <a:ext cx="541020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D0CEC2"/>
                </a:solidFill>
                <a:latin typeface="+mn-lt"/>
              </a:defRPr>
            </a:lvl1pPr>
          </a:lstStyle>
          <a:p>
            <a:r>
              <a:rPr lang="en-US"/>
              <a:t>Created by GTB e-Channels Global Training Team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3375" y="6451600"/>
            <a:ext cx="742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D0CEC2"/>
                </a:solidFill>
                <a:latin typeface="+mn-lt"/>
              </a:defRPr>
            </a:lvl1pPr>
          </a:lstStyle>
          <a:p>
            <a:fld id="{33ECFD7B-661E-4D23-B294-CC5F5AFA5F2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FF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MS PGothic" pitchFamily="34" charset="-128"/>
          <a:cs typeface="ＭＳ Ｐゴシック" pitchFamily="-109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MS PGothic" pitchFamily="34" charset="-128"/>
          <a:cs typeface="ＭＳ Ｐゴシック" pitchFamily="-109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MS PGothic" pitchFamily="34" charset="-128"/>
          <a:cs typeface="ＭＳ Ｐゴシック" pitchFamily="-109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MS PGothic" pitchFamily="34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228600" indent="-228600" algn="l" defTabSz="457200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defTabSz="457200" rtl="0" eaLnBrk="0" fontAlgn="base" hangingPunct="0">
        <a:lnSpc>
          <a:spcPts val="2400"/>
        </a:lnSpc>
        <a:spcBef>
          <a:spcPts val="500"/>
        </a:spcBef>
        <a:spcAft>
          <a:spcPct val="0"/>
        </a:spcAft>
        <a:buClr>
          <a:srgbClr val="FF0000"/>
        </a:buClr>
        <a:buFont typeface="Webdings" pitchFamily="18" charset="2"/>
        <a:buChar char="4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Univers 55" pitchFamily="-107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Univers 55" pitchFamily="-107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7350" y="4233862"/>
            <a:ext cx="8150225" cy="1133666"/>
          </a:xfrm>
        </p:spPr>
        <p:txBody>
          <a:bodyPr lIns="0" tIns="0" rIns="0" bIns="0" anchor="ctr" anchorCtr="0"/>
          <a:lstStyle/>
          <a:p>
            <a:r>
              <a:rPr lang="en-US" sz="3200" b="1" dirty="0" smtClean="0"/>
              <a:t>Smart Card Management</a:t>
            </a:r>
          </a:p>
        </p:txBody>
      </p:sp>
      <p:sp>
        <p:nvSpPr>
          <p:cNvPr id="5" name="Footer Placeholder 5"/>
          <p:cNvSpPr txBox="1">
            <a:spLocks/>
          </p:cNvSpPr>
          <p:nvPr/>
        </p:nvSpPr>
        <p:spPr>
          <a:xfrm>
            <a:off x="1979613" y="6448425"/>
            <a:ext cx="540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A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– Created by GTB e-Channels Global Training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5" descr="HSBCnet_black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5959475"/>
            <a:ext cx="1766825" cy="33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738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0" y="988505"/>
            <a:ext cx="7681341" cy="553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B260420-BFAC-4797-99E9-402E8DC18F4E}" type="slidenum">
              <a:rPr lang="en-US"/>
              <a:pPr/>
              <a:t>10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HSBCnet Smart Card Management Functions</a:t>
            </a:r>
            <a:endParaRPr lang="en-US" smtClean="0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10896" y="5833871"/>
            <a:ext cx="1399032" cy="31051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95238" name="AutoShape 6"/>
          <p:cNvSpPr>
            <a:spLocks noChangeArrowheads="1"/>
          </p:cNvSpPr>
          <p:nvPr/>
        </p:nvSpPr>
        <p:spPr bwMode="auto">
          <a:xfrm>
            <a:off x="2085974" y="5184648"/>
            <a:ext cx="2339721" cy="1064133"/>
          </a:xfrm>
          <a:prstGeom prst="wedgeRectCallout">
            <a:avLst>
              <a:gd name="adj1" fmla="val -63019"/>
              <a:gd name="adj2" fmla="val 20787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eaLnBrk="0" hangingPunct="0"/>
            <a:r>
              <a:rPr lang="en-CA" dirty="0" smtClean="0"/>
              <a:t>As with all User Management tools, clicking “Manage Smart Cards” will require User authentication to proceed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6" y="941450"/>
            <a:ext cx="8941580" cy="385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D3D96C4-6A7B-4885-A26F-21D699BA50A2}" type="slidenum">
              <a:rPr lang="en-US"/>
              <a:pPr/>
              <a:t>11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HSBCnet Smart Card Management Functions</a:t>
            </a:r>
            <a:endParaRPr lang="en-US" smtClean="0"/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128080" y="1663002"/>
            <a:ext cx="8705024" cy="639762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42342" name="AutoShape 6"/>
          <p:cNvSpPr>
            <a:spLocks noChangeArrowheads="1"/>
          </p:cNvSpPr>
          <p:nvPr/>
        </p:nvSpPr>
        <p:spPr bwMode="auto">
          <a:xfrm>
            <a:off x="1217676" y="2605913"/>
            <a:ext cx="2129028" cy="1033399"/>
          </a:xfrm>
          <a:prstGeom prst="wedgeRectCallout">
            <a:avLst>
              <a:gd name="adj1" fmla="val -20596"/>
              <a:gd name="adj2" fmla="val -74005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defTabSz="914400"/>
            <a:r>
              <a:rPr lang="en-CA" dirty="0" smtClean="0"/>
              <a:t>All </a:t>
            </a:r>
            <a:r>
              <a:rPr lang="en-CA" dirty="0"/>
              <a:t>smart card functions can be accessed using the tabs along the top of the screen for quick access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7B015E49-8924-44B5-B3C3-C30994138BBA}" type="slidenum">
              <a:rPr lang="en-US"/>
              <a:pPr/>
              <a:t>12</a:t>
            </a:fld>
            <a:endParaRPr lang="en-US"/>
          </a:p>
        </p:txBody>
      </p:sp>
      <p:sp>
        <p:nvSpPr>
          <p:cNvPr id="141314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630238" y="2606675"/>
            <a:ext cx="7772400" cy="1470025"/>
          </a:xfrm>
        </p:spPr>
        <p:txBody>
          <a:bodyPr/>
          <a:lstStyle/>
          <a:p>
            <a:pPr algn="ctr"/>
            <a:r>
              <a:rPr lang="en-US" sz="2800" b="1" smtClean="0"/>
              <a:t>Query Smart Card Information</a:t>
            </a:r>
            <a:br>
              <a:rPr lang="en-US" sz="2800" b="1" smtClean="0"/>
            </a:br>
            <a:r>
              <a:rPr lang="en-US" sz="2000" b="1" smtClean="0"/>
              <a:t>– How does it work? –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F41E1D1-552F-4E3A-9474-EAC7B80535B4}" type="slidenum">
              <a:rPr lang="en-US"/>
              <a:pPr/>
              <a:t>13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Query Smart Card Information</a:t>
            </a:r>
            <a:endParaRPr lang="en-US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mtClean="0"/>
              <a:t>Used by System Administrators to query detailed information of a smart card assigned to a specific user</a:t>
            </a:r>
          </a:p>
          <a:p>
            <a:pPr>
              <a:spcAft>
                <a:spcPts val="500"/>
              </a:spcAft>
            </a:pPr>
            <a:r>
              <a:rPr lang="en-CA" smtClean="0"/>
              <a:t>Details include:</a:t>
            </a:r>
          </a:p>
          <a:p>
            <a:pPr lvl="1"/>
            <a:r>
              <a:rPr lang="en-CA" smtClean="0"/>
              <a:t>Shipment details of the latest request for a smart card and PIN </a:t>
            </a:r>
          </a:p>
          <a:p>
            <a:pPr lvl="1"/>
            <a:r>
              <a:rPr lang="en-CA" smtClean="0"/>
              <a:t>Details of latest request of a smart card reader or software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" y="910590"/>
            <a:ext cx="8890143" cy="416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2DFEF667-12AC-493E-9F2B-AC893DE32851}" type="slidenum">
              <a:rPr lang="en-US"/>
              <a:pPr/>
              <a:t>14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Query Smart Card Information</a:t>
            </a:r>
            <a:endParaRPr lang="en-US" smtClean="0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3411157" y="3245866"/>
            <a:ext cx="1663763" cy="127127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97286" name="AutoShape 6"/>
          <p:cNvSpPr>
            <a:spLocks noChangeArrowheads="1"/>
          </p:cNvSpPr>
          <p:nvPr/>
        </p:nvSpPr>
        <p:spPr bwMode="auto">
          <a:xfrm>
            <a:off x="5386388" y="3437446"/>
            <a:ext cx="2029395" cy="1061402"/>
          </a:xfrm>
          <a:prstGeom prst="wedgeRectCallout">
            <a:avLst>
              <a:gd name="adj1" fmla="val -62925"/>
              <a:gd name="adj2" fmla="val -23493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defTabSz="914400"/>
            <a:r>
              <a:rPr lang="en-CA"/>
              <a:t>Select the search category using the drop-down menu and then enter the value to search for in the field below</a:t>
            </a:r>
            <a:endParaRPr lang="en-US"/>
          </a:p>
        </p:txBody>
      </p:sp>
      <p:sp>
        <p:nvSpPr>
          <p:cNvPr id="97287" name="Oval 7"/>
          <p:cNvSpPr>
            <a:spLocks noChangeArrowheads="1"/>
          </p:cNvSpPr>
          <p:nvPr/>
        </p:nvSpPr>
        <p:spPr bwMode="auto">
          <a:xfrm>
            <a:off x="237046" y="4316413"/>
            <a:ext cx="960437" cy="484187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97288" name="AutoShape 8"/>
          <p:cNvSpPr>
            <a:spLocks noChangeArrowheads="1"/>
          </p:cNvSpPr>
          <p:nvPr/>
        </p:nvSpPr>
        <p:spPr bwMode="auto">
          <a:xfrm>
            <a:off x="429832" y="5038789"/>
            <a:ext cx="1408112" cy="795337"/>
          </a:xfrm>
          <a:prstGeom prst="wedgeRectCallout">
            <a:avLst>
              <a:gd name="adj1" fmla="val -25537"/>
              <a:gd name="adj2" fmla="val -71556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defTabSz="914400"/>
            <a:r>
              <a:rPr lang="en-CA"/>
              <a:t>Click search and the results will display below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8" y="923924"/>
            <a:ext cx="7026783" cy="549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6909741-78E8-46A3-936D-AFB11AA7FDE3}" type="slidenum">
              <a:rPr lang="en-US"/>
              <a:pPr/>
              <a:t>15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Query Smart Card Information</a:t>
            </a:r>
            <a:endParaRPr lang="en-US" smtClean="0"/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338074" y="3941065"/>
            <a:ext cx="1006094" cy="42018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98310" name="AutoShape 6"/>
          <p:cNvSpPr>
            <a:spLocks noChangeArrowheads="1"/>
          </p:cNvSpPr>
          <p:nvPr/>
        </p:nvSpPr>
        <p:spPr bwMode="auto">
          <a:xfrm>
            <a:off x="1727835" y="3967861"/>
            <a:ext cx="1592263" cy="703263"/>
          </a:xfrm>
          <a:prstGeom prst="wedgeRectCallout">
            <a:avLst>
              <a:gd name="adj1" fmla="val -67847"/>
              <a:gd name="adj2" fmla="val -24491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defTabSz="914400"/>
            <a:r>
              <a:rPr lang="en-CA"/>
              <a:t>Click the last name to view the smart card details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8" y="895349"/>
            <a:ext cx="7027354" cy="565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BEFBFB0-309B-4995-8CF9-ABDDD6097674}" type="slidenum">
              <a:rPr lang="en-US"/>
              <a:pPr/>
              <a:t>16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Query Smart Card Information</a:t>
            </a:r>
            <a:endParaRPr lang="en-US" smtClean="0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5038979" y="3356356"/>
            <a:ext cx="2249488" cy="10969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914400"/>
            <a:r>
              <a:rPr lang="en-CA"/>
              <a:t>The information displayed will provide the details of the last </a:t>
            </a:r>
            <a:r>
              <a:rPr lang="en-CA" b="1" i="1">
                <a:solidFill>
                  <a:srgbClr val="FF0000"/>
                </a:solidFill>
              </a:rPr>
              <a:t>card, pin, and card reader</a:t>
            </a:r>
            <a:r>
              <a:rPr lang="en-CA"/>
              <a:t> request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5216F8E-F710-4E0F-9DAB-C0F56D7BD431}" type="slidenum">
              <a:rPr lang="en-US"/>
              <a:pPr/>
              <a:t>17</a:t>
            </a:fld>
            <a:endParaRPr lang="en-US"/>
          </a:p>
        </p:txBody>
      </p:sp>
      <p:sp>
        <p:nvSpPr>
          <p:cNvPr id="143362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630238" y="2606675"/>
            <a:ext cx="7772400" cy="1470025"/>
          </a:xfrm>
        </p:spPr>
        <p:txBody>
          <a:bodyPr/>
          <a:lstStyle/>
          <a:p>
            <a:pPr algn="ctr"/>
            <a:r>
              <a:rPr lang="en-US" sz="2800" b="1" smtClean="0"/>
              <a:t>Replace Smart Card</a:t>
            </a:r>
            <a:br>
              <a:rPr lang="en-US" sz="2800" b="1" smtClean="0"/>
            </a:br>
            <a:r>
              <a:rPr lang="en-US" sz="2000" b="1" smtClean="0"/>
              <a:t>– How does it work? –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B12ED2D-73E2-4DBF-8DED-0BB905FB6DB8}" type="slidenum">
              <a:rPr lang="en-US"/>
              <a:pPr/>
              <a:t>18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Replace Smart Card</a:t>
            </a:r>
            <a:endParaRPr lang="en-US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mtClean="0"/>
              <a:t>Allows a System Administrator (SA) to request a replacement smart card for another SA or an end user (EU) within their customer profile</a:t>
            </a:r>
          </a:p>
          <a:p>
            <a:pPr lvl="1"/>
            <a:r>
              <a:rPr lang="en-CA" smtClean="0"/>
              <a:t>Once submitted (and authorised if required) replacement smart card requests </a:t>
            </a:r>
            <a:r>
              <a:rPr lang="en-CA" b="1" i="1" smtClean="0">
                <a:solidFill>
                  <a:srgbClr val="FF0000"/>
                </a:solidFill>
              </a:rPr>
              <a:t>cannot </a:t>
            </a:r>
            <a:r>
              <a:rPr lang="en-CA" smtClean="0"/>
              <a:t>be cancelled</a:t>
            </a:r>
          </a:p>
          <a:p>
            <a:r>
              <a:rPr lang="en-CA" smtClean="0"/>
              <a:t>Once a replacement smart card request is submitted, the existing smart card assigned to the user will be </a:t>
            </a:r>
            <a:r>
              <a:rPr lang="en-CA" b="1" i="1" smtClean="0">
                <a:solidFill>
                  <a:srgbClr val="FF0000"/>
                </a:solidFill>
              </a:rPr>
              <a:t>revoked immediately</a:t>
            </a:r>
          </a:p>
          <a:p>
            <a:r>
              <a:rPr lang="en-CA" smtClean="0"/>
              <a:t>Replacement requests will require final authorisation if the Customer profile is set to </a:t>
            </a:r>
            <a:r>
              <a:rPr lang="en-CA" b="1" i="1" smtClean="0">
                <a:solidFill>
                  <a:srgbClr val="FF0000"/>
                </a:solidFill>
              </a:rPr>
              <a:t>‘Dual’</a:t>
            </a:r>
            <a:r>
              <a:rPr lang="en-CA" smtClean="0"/>
              <a:t> authority</a:t>
            </a:r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6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" y="892302"/>
            <a:ext cx="8890143" cy="416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5DAC964-30AB-41E6-A93F-4FAF08A30F38}" type="slidenum">
              <a:rPr lang="en-US"/>
              <a:pPr/>
              <a:t>19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Replace Smart Card</a:t>
            </a:r>
            <a:endParaRPr lang="en-US" smtClean="0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3314319" y="3263836"/>
            <a:ext cx="1696593" cy="119843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00358" name="AutoShape 6"/>
          <p:cNvSpPr>
            <a:spLocks noChangeArrowheads="1"/>
          </p:cNvSpPr>
          <p:nvPr/>
        </p:nvSpPr>
        <p:spPr bwMode="auto">
          <a:xfrm>
            <a:off x="5399278" y="3592576"/>
            <a:ext cx="2962275" cy="758825"/>
          </a:xfrm>
          <a:prstGeom prst="wedgeRectCallout">
            <a:avLst>
              <a:gd name="adj1" fmla="val -60449"/>
              <a:gd name="adj2" fmla="val -28662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CA"/>
              <a:t>Select the search category using the drop-down menu and then enter the value to search for in the field below</a:t>
            </a:r>
            <a:endParaRPr lang="en-US"/>
          </a:p>
        </p:txBody>
      </p:sp>
      <p:sp>
        <p:nvSpPr>
          <p:cNvPr id="100359" name="Oval 7"/>
          <p:cNvSpPr>
            <a:spLocks noChangeArrowheads="1"/>
          </p:cNvSpPr>
          <p:nvPr/>
        </p:nvSpPr>
        <p:spPr bwMode="auto">
          <a:xfrm>
            <a:off x="140208" y="4288663"/>
            <a:ext cx="960438" cy="484188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00360" name="AutoShape 8"/>
          <p:cNvSpPr>
            <a:spLocks noChangeArrowheads="1"/>
          </p:cNvSpPr>
          <p:nvPr/>
        </p:nvSpPr>
        <p:spPr bwMode="auto">
          <a:xfrm>
            <a:off x="305562" y="5011039"/>
            <a:ext cx="1408113" cy="795338"/>
          </a:xfrm>
          <a:prstGeom prst="wedgeRectCallout">
            <a:avLst>
              <a:gd name="adj1" fmla="val -25537"/>
              <a:gd name="adj2" fmla="val -71556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CA"/>
              <a:t>Click search and the results will display below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42721FC5-6030-489D-BA44-FECA9677F675}" type="slidenum">
              <a:rPr lang="en-US"/>
              <a:pPr/>
              <a:t>2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What are Smart Cards?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Used to enhance the </a:t>
            </a:r>
            <a:r>
              <a:rPr lang="en-US" b="1" smtClean="0">
                <a:solidFill>
                  <a:srgbClr val="FF0000"/>
                </a:solidFill>
              </a:rPr>
              <a:t>security</a:t>
            </a:r>
            <a:r>
              <a:rPr lang="en-US" smtClean="0"/>
              <a:t> and </a:t>
            </a:r>
            <a:r>
              <a:rPr lang="en-US" b="1" smtClean="0">
                <a:solidFill>
                  <a:srgbClr val="FF0000"/>
                </a:solidFill>
              </a:rPr>
              <a:t>authentication</a:t>
            </a:r>
            <a:r>
              <a:rPr lang="en-US" smtClean="0"/>
              <a:t> process on HSBCnet</a:t>
            </a:r>
          </a:p>
          <a:p>
            <a:r>
              <a:rPr lang="en-US" smtClean="0"/>
              <a:t>A 3</a:t>
            </a:r>
            <a:r>
              <a:rPr lang="en-US" baseline="30000" smtClean="0"/>
              <a:t>rd</a:t>
            </a:r>
            <a:r>
              <a:rPr lang="en-US" smtClean="0"/>
              <a:t> party provider (</a:t>
            </a:r>
            <a:r>
              <a:rPr lang="en-US" b="1" i="1" smtClean="0">
                <a:solidFill>
                  <a:srgbClr val="FF0000"/>
                </a:solidFill>
              </a:rPr>
              <a:t>GEMPLUS</a:t>
            </a:r>
            <a:r>
              <a:rPr lang="en-US" smtClean="0"/>
              <a:t>) was chosen by HSBC for the packaged solution</a:t>
            </a:r>
            <a:endParaRPr lang="en-US" b="1" smtClean="0">
              <a:solidFill>
                <a:srgbClr val="FF0000"/>
              </a:solidFill>
            </a:endParaRPr>
          </a:p>
          <a:p>
            <a:r>
              <a:rPr lang="en-US" smtClean="0"/>
              <a:t>The Smart Cards and Card Readers are sent from GEMPLUS </a:t>
            </a:r>
            <a:r>
              <a:rPr lang="en-US" b="1" smtClean="0">
                <a:solidFill>
                  <a:srgbClr val="FF0000"/>
                </a:solidFill>
              </a:rPr>
              <a:t>directly</a:t>
            </a:r>
            <a:r>
              <a:rPr lang="en-US" smtClean="0"/>
              <a:t> to customers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8" y="923924"/>
            <a:ext cx="7026783" cy="549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96A58C1-9EDC-4C29-BEC8-18506C13CBF4}" type="slidenum">
              <a:rPr lang="en-US"/>
              <a:pPr/>
              <a:t>20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Replace Smart Card</a:t>
            </a:r>
            <a:endParaRPr lang="en-US" smtClean="0"/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329628" y="3968115"/>
            <a:ext cx="1060259" cy="37465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01383" name="AutoShape 7"/>
          <p:cNvSpPr>
            <a:spLocks noChangeArrowheads="1"/>
          </p:cNvSpPr>
          <p:nvPr/>
        </p:nvSpPr>
        <p:spPr bwMode="auto">
          <a:xfrm>
            <a:off x="1755204" y="3967734"/>
            <a:ext cx="1592262" cy="703263"/>
          </a:xfrm>
          <a:prstGeom prst="wedgeRectCallout">
            <a:avLst>
              <a:gd name="adj1" fmla="val -67847"/>
              <a:gd name="adj2" fmla="val -24491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CA"/>
              <a:t>Click the last name to view the smart card details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" y="848105"/>
            <a:ext cx="8251698" cy="5654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57612ED-82AF-40A1-B8B9-483FD1C0A891}" type="slidenum">
              <a:rPr lang="en-US"/>
              <a:pPr/>
              <a:t>21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Replace Smart Card</a:t>
            </a:r>
            <a:endParaRPr lang="en-US" smtClean="0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137160" y="3520440"/>
            <a:ext cx="6044184" cy="297243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02407" name="AutoShape 7"/>
          <p:cNvSpPr>
            <a:spLocks noChangeArrowheads="1"/>
          </p:cNvSpPr>
          <p:nvPr/>
        </p:nvSpPr>
        <p:spPr bwMode="auto">
          <a:xfrm>
            <a:off x="2294954" y="2213483"/>
            <a:ext cx="2222500" cy="1062038"/>
          </a:xfrm>
          <a:prstGeom prst="wedgeRectCallout">
            <a:avLst>
              <a:gd name="adj1" fmla="val -21348"/>
              <a:gd name="adj2" fmla="val 70946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defTabSz="914400"/>
            <a:r>
              <a:rPr lang="en-CA"/>
              <a:t>Specify the name that will appear on the smart card.  And then verify the shipping address for the card below</a:t>
            </a:r>
            <a:endParaRPr lang="en-US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6748463" y="4415028"/>
            <a:ext cx="1955800" cy="6207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914400"/>
            <a:r>
              <a:rPr lang="en-CA"/>
              <a:t>Scroll down to verify the PIN address details</a:t>
            </a:r>
            <a:endParaRPr 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7753350" y="5056188"/>
            <a:ext cx="0" cy="11890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3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5" y="822389"/>
            <a:ext cx="8013763" cy="568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114E1929-17C3-4C9D-A07B-A55F5C069179}" type="slidenum">
              <a:rPr lang="en-US"/>
              <a:pPr/>
              <a:t>22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Replace Smart Card</a:t>
            </a:r>
            <a:endParaRPr lang="en-US" smtClean="0"/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173038" y="887413"/>
            <a:ext cx="5048250" cy="33274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pic>
        <p:nvPicPr>
          <p:cNvPr id="1034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276600"/>
            <a:ext cx="7620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33" name="AutoShape 9"/>
          <p:cNvSpPr>
            <a:spLocks noChangeArrowheads="1"/>
          </p:cNvSpPr>
          <p:nvPr/>
        </p:nvSpPr>
        <p:spPr bwMode="auto">
          <a:xfrm>
            <a:off x="5595938" y="950913"/>
            <a:ext cx="1984375" cy="1069975"/>
          </a:xfrm>
          <a:prstGeom prst="wedgeRectCallout">
            <a:avLst>
              <a:gd name="adj1" fmla="val -63602"/>
              <a:gd name="adj2" fmla="val -23144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defTabSz="914400"/>
            <a:r>
              <a:rPr lang="en-CA"/>
              <a:t>Verify the address for where the PIN will be shipped to.  Note: The card and PIN addresses do </a:t>
            </a:r>
            <a:r>
              <a:rPr lang="en-CA" b="1" i="1">
                <a:solidFill>
                  <a:srgbClr val="FF0000"/>
                </a:solidFill>
              </a:rPr>
              <a:t>not</a:t>
            </a:r>
            <a:r>
              <a:rPr lang="en-CA"/>
              <a:t> have to match</a:t>
            </a:r>
            <a:endParaRPr lang="en-US"/>
          </a:p>
        </p:txBody>
      </p:sp>
      <p:sp>
        <p:nvSpPr>
          <p:cNvPr id="103434" name="Oval 10"/>
          <p:cNvSpPr>
            <a:spLocks noChangeArrowheads="1"/>
          </p:cNvSpPr>
          <p:nvPr/>
        </p:nvSpPr>
        <p:spPr bwMode="auto">
          <a:xfrm>
            <a:off x="136525" y="4854575"/>
            <a:ext cx="877888" cy="493713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 flipV="1">
            <a:off x="1087438" y="4352925"/>
            <a:ext cx="2606675" cy="685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CA"/>
          </a:p>
        </p:txBody>
      </p:sp>
      <p:sp>
        <p:nvSpPr>
          <p:cNvPr id="103436" name="Oval 12"/>
          <p:cNvSpPr>
            <a:spLocks noChangeArrowheads="1"/>
          </p:cNvSpPr>
          <p:nvPr/>
        </p:nvSpPr>
        <p:spPr bwMode="auto">
          <a:xfrm>
            <a:off x="3667125" y="3951288"/>
            <a:ext cx="1133475" cy="547687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03437" name="AutoShape 13"/>
          <p:cNvSpPr>
            <a:spLocks noChangeArrowheads="1"/>
          </p:cNvSpPr>
          <p:nvPr/>
        </p:nvSpPr>
        <p:spPr bwMode="auto">
          <a:xfrm>
            <a:off x="347663" y="5567363"/>
            <a:ext cx="1296987" cy="485775"/>
          </a:xfrm>
          <a:prstGeom prst="wedgeRectCallout">
            <a:avLst>
              <a:gd name="adj1" fmla="val -18421"/>
              <a:gd name="adj2" fmla="val -93139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defTabSz="914400"/>
            <a:r>
              <a:rPr lang="en-CA"/>
              <a:t>Click to submit the request</a:t>
            </a:r>
            <a:endParaRPr lang="en-US"/>
          </a:p>
        </p:txBody>
      </p:sp>
      <p:sp>
        <p:nvSpPr>
          <p:cNvPr id="103438" name="AutoShape 14"/>
          <p:cNvSpPr>
            <a:spLocks noChangeArrowheads="1"/>
          </p:cNvSpPr>
          <p:nvPr/>
        </p:nvSpPr>
        <p:spPr bwMode="auto">
          <a:xfrm>
            <a:off x="3373438" y="4837113"/>
            <a:ext cx="2624137" cy="1243012"/>
          </a:xfrm>
          <a:prstGeom prst="wedgeRectCallout">
            <a:avLst>
              <a:gd name="adj1" fmla="val -19208"/>
              <a:gd name="adj2" fmla="val -76181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defTabSz="914400"/>
            <a:r>
              <a:rPr lang="en-CA"/>
              <a:t>Once submitted, a pop-up box will appear advising that the existing smart card will be </a:t>
            </a:r>
            <a:r>
              <a:rPr lang="en-CA" b="1" i="1">
                <a:solidFill>
                  <a:srgbClr val="FF0000"/>
                </a:solidFill>
              </a:rPr>
              <a:t>revoked</a:t>
            </a:r>
            <a:r>
              <a:rPr lang="en-CA"/>
              <a:t> </a:t>
            </a:r>
            <a:r>
              <a:rPr lang="en-CA" b="1" i="1">
                <a:solidFill>
                  <a:srgbClr val="FF0000"/>
                </a:solidFill>
              </a:rPr>
              <a:t>immediately</a:t>
            </a:r>
            <a:r>
              <a:rPr lang="en-CA"/>
              <a:t> when the request is submitted.  Click “OK” to confirm.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" y="931926"/>
            <a:ext cx="8813626" cy="428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396309-274C-4ACD-AAB3-0C6D6DC85A0A}" type="slidenum">
              <a:rPr lang="en-US"/>
              <a:pPr/>
              <a:t>23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Replace Smart Card</a:t>
            </a:r>
            <a:endParaRPr lang="en-US" smtClean="0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3008313" y="3740150"/>
            <a:ext cx="4114800" cy="173513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914400"/>
            <a:r>
              <a:rPr lang="en-CA"/>
              <a:t>Once confirmed, the user’s existing smart card will be revoked and that user will not be able to authenticate their session until they receive their new card and PIN.  </a:t>
            </a:r>
          </a:p>
          <a:p>
            <a:pPr algn="ctr" defTabSz="914400"/>
            <a:endParaRPr lang="en-CA"/>
          </a:p>
          <a:p>
            <a:pPr algn="ctr" defTabSz="914400"/>
            <a:r>
              <a:rPr lang="en-CA"/>
              <a:t>Note:  If the customer profile is set to “DUAL” authority, the request will need to be approved by another SA before it is processed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62A2E77-E4B4-4FF7-AD72-62F30817B1B6}" type="slidenum">
              <a:rPr lang="en-US"/>
              <a:pPr/>
              <a:t>24</a:t>
            </a:fld>
            <a:endParaRPr lang="en-US"/>
          </a:p>
        </p:txBody>
      </p:sp>
      <p:sp>
        <p:nvSpPr>
          <p:cNvPr id="144386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630238" y="2606675"/>
            <a:ext cx="7772400" cy="1470025"/>
          </a:xfrm>
        </p:spPr>
        <p:txBody>
          <a:bodyPr/>
          <a:lstStyle/>
          <a:p>
            <a:pPr algn="ctr"/>
            <a:r>
              <a:rPr lang="en-US" sz="2800" b="1" smtClean="0"/>
              <a:t>Revoke Smart Card</a:t>
            </a:r>
            <a:br>
              <a:rPr lang="en-US" sz="2800" b="1" smtClean="0"/>
            </a:br>
            <a:r>
              <a:rPr lang="en-US" sz="2000" b="1" smtClean="0"/>
              <a:t>– How does it work? –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7C9643E-D01F-41DD-AE22-D029ABB779EE}" type="slidenum">
              <a:rPr lang="en-US"/>
              <a:pPr/>
              <a:t>25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Revoke Smart Card</a:t>
            </a:r>
            <a:endParaRPr lang="en-US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mtClean="0"/>
              <a:t>Allows a System Administrator (SA) to revoke a user’s smart card.  </a:t>
            </a:r>
          </a:p>
          <a:p>
            <a:pPr lvl="1"/>
            <a:r>
              <a:rPr lang="en-CA" smtClean="0"/>
              <a:t>Once a smart card is revoked, the process </a:t>
            </a:r>
            <a:r>
              <a:rPr lang="en-CA" b="1" i="1" smtClean="0">
                <a:solidFill>
                  <a:srgbClr val="FF0000"/>
                </a:solidFill>
              </a:rPr>
              <a:t>cannot</a:t>
            </a:r>
            <a:r>
              <a:rPr lang="en-CA" smtClean="0"/>
              <a:t> be reversed and a replacement smart card must be ordered should the user require it</a:t>
            </a:r>
          </a:p>
          <a:p>
            <a:r>
              <a:rPr lang="en-CA" smtClean="0"/>
              <a:t>If a customer’s profile is set to ‘Dual’ authority, requests will require final authorisation before a smart card is revoked.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" y="883158"/>
            <a:ext cx="8890143" cy="416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F2857FC-AB15-43B1-8B90-AB16FB51F0C2}" type="slidenum">
              <a:rPr lang="en-US"/>
              <a:pPr/>
              <a:t>26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Revoke Smart Card</a:t>
            </a:r>
            <a:endParaRPr lang="en-US" smtClean="0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3338386" y="3247770"/>
            <a:ext cx="1709102" cy="1223646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06502" name="AutoShape 6"/>
          <p:cNvSpPr>
            <a:spLocks noChangeArrowheads="1"/>
          </p:cNvSpPr>
          <p:nvPr/>
        </p:nvSpPr>
        <p:spPr bwMode="auto">
          <a:xfrm>
            <a:off x="5469065" y="3448495"/>
            <a:ext cx="2458783" cy="876617"/>
          </a:xfrm>
          <a:prstGeom prst="wedgeRectCallout">
            <a:avLst>
              <a:gd name="adj1" fmla="val -57102"/>
              <a:gd name="adj2" fmla="val -25533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CA"/>
              <a:t>Select the search category using the drop-down menu and then enter the value to search for in the field below</a:t>
            </a:r>
            <a:endParaRPr lang="en-US"/>
          </a:p>
        </p:txBody>
      </p:sp>
      <p:sp>
        <p:nvSpPr>
          <p:cNvPr id="106503" name="Oval 7"/>
          <p:cNvSpPr>
            <a:spLocks noChangeArrowheads="1"/>
          </p:cNvSpPr>
          <p:nvPr/>
        </p:nvSpPr>
        <p:spPr bwMode="auto">
          <a:xfrm>
            <a:off x="173419" y="4300030"/>
            <a:ext cx="960437" cy="484187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06504" name="AutoShape 8"/>
          <p:cNvSpPr>
            <a:spLocks noChangeArrowheads="1"/>
          </p:cNvSpPr>
          <p:nvPr/>
        </p:nvSpPr>
        <p:spPr bwMode="auto">
          <a:xfrm>
            <a:off x="329629" y="5004118"/>
            <a:ext cx="1408112" cy="795337"/>
          </a:xfrm>
          <a:prstGeom prst="wedgeRectCallout">
            <a:avLst>
              <a:gd name="adj1" fmla="val -25537"/>
              <a:gd name="adj2" fmla="val -71556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CA"/>
              <a:t>Click search and the results will display below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8" y="923924"/>
            <a:ext cx="7026783" cy="549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CE20909-37B0-4C3B-B165-D8FDE61B04BC}" type="slidenum">
              <a:rPr lang="en-US"/>
              <a:pPr/>
              <a:t>27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Revoke Smart Card</a:t>
            </a:r>
            <a:endParaRPr lang="en-US" smtClean="0"/>
          </a:p>
        </p:txBody>
      </p:sp>
      <p:sp>
        <p:nvSpPr>
          <p:cNvPr id="107525" name="Oval 5"/>
          <p:cNvSpPr>
            <a:spLocks noChangeArrowheads="1"/>
          </p:cNvSpPr>
          <p:nvPr/>
        </p:nvSpPr>
        <p:spPr bwMode="auto">
          <a:xfrm>
            <a:off x="356743" y="3902900"/>
            <a:ext cx="987425" cy="504507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07526" name="AutoShape 6"/>
          <p:cNvSpPr>
            <a:spLocks noChangeArrowheads="1"/>
          </p:cNvSpPr>
          <p:nvPr/>
        </p:nvSpPr>
        <p:spPr bwMode="auto">
          <a:xfrm>
            <a:off x="1663446" y="3884232"/>
            <a:ext cx="1592263" cy="703262"/>
          </a:xfrm>
          <a:prstGeom prst="wedgeRectCallout">
            <a:avLst>
              <a:gd name="adj1" fmla="val -66750"/>
              <a:gd name="adj2" fmla="val -20431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CA"/>
              <a:t>Click the last name to view the smart card details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847149"/>
            <a:ext cx="7399176" cy="558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7CC1193-90CA-47C6-B4D9-F9DC0C0C7146}" type="slidenum">
              <a:rPr lang="en-US"/>
              <a:pPr/>
              <a:t>28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Revoke Smart Card</a:t>
            </a:r>
            <a:endParaRPr lang="en-US" smtClean="0"/>
          </a:p>
        </p:txBody>
      </p:sp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25" y="2984500"/>
            <a:ext cx="29718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550" name="Oval 6"/>
          <p:cNvSpPr>
            <a:spLocks noChangeArrowheads="1"/>
          </p:cNvSpPr>
          <p:nvPr/>
        </p:nvSpPr>
        <p:spPr bwMode="auto">
          <a:xfrm>
            <a:off x="226441" y="5709031"/>
            <a:ext cx="1099439" cy="591185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08551" name="AutoShape 7"/>
          <p:cNvSpPr>
            <a:spLocks noChangeArrowheads="1"/>
          </p:cNvSpPr>
          <p:nvPr/>
        </p:nvSpPr>
        <p:spPr bwMode="auto">
          <a:xfrm>
            <a:off x="81534" y="4690110"/>
            <a:ext cx="1774698" cy="686562"/>
          </a:xfrm>
          <a:prstGeom prst="wedgeRectCallout">
            <a:avLst>
              <a:gd name="adj1" fmla="val -21654"/>
              <a:gd name="adj2" fmla="val 90377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defTabSz="914400"/>
            <a:r>
              <a:rPr lang="en-CA"/>
              <a:t>Click to submit the request to revoke the user’s smart card</a:t>
            </a:r>
            <a:endParaRPr lang="en-US"/>
          </a:p>
        </p:txBody>
      </p:sp>
      <p:sp>
        <p:nvSpPr>
          <p:cNvPr id="108552" name="Line 8"/>
          <p:cNvSpPr>
            <a:spLocks noChangeShapeType="1"/>
          </p:cNvSpPr>
          <p:nvPr/>
        </p:nvSpPr>
        <p:spPr bwMode="auto">
          <a:xfrm flipV="1">
            <a:off x="1271016" y="3995737"/>
            <a:ext cx="2926334" cy="185642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CA"/>
          </a:p>
        </p:txBody>
      </p:sp>
      <p:sp>
        <p:nvSpPr>
          <p:cNvPr id="108553" name="Oval 9"/>
          <p:cNvSpPr>
            <a:spLocks noChangeArrowheads="1"/>
          </p:cNvSpPr>
          <p:nvPr/>
        </p:nvSpPr>
        <p:spPr bwMode="auto">
          <a:xfrm>
            <a:off x="4191000" y="3692525"/>
            <a:ext cx="1023938" cy="503238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08554" name="AutoShape 10"/>
          <p:cNvSpPr>
            <a:spLocks noChangeArrowheads="1"/>
          </p:cNvSpPr>
          <p:nvPr/>
        </p:nvSpPr>
        <p:spPr bwMode="auto">
          <a:xfrm>
            <a:off x="4270374" y="4425950"/>
            <a:ext cx="1600074" cy="557530"/>
          </a:xfrm>
          <a:prstGeom prst="wedgeRectCallout">
            <a:avLst>
              <a:gd name="adj1" fmla="val -21824"/>
              <a:gd name="adj2" fmla="val -76903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defTabSz="914400"/>
            <a:r>
              <a:rPr lang="en-CA"/>
              <a:t>Click to confirm the revocation request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0" y="921068"/>
            <a:ext cx="8818394" cy="358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ED50A1A-61BA-44C9-8A15-0E7B9A7E7F15}" type="slidenum">
              <a:rPr lang="en-US"/>
              <a:pPr/>
              <a:t>29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Revoke Smart Card</a:t>
            </a:r>
            <a:endParaRPr lang="en-US" smtClean="0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3493199" y="3931857"/>
            <a:ext cx="2422525" cy="13176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914400"/>
            <a:r>
              <a:rPr lang="en-CA"/>
              <a:t>If the customer profile is set to </a:t>
            </a:r>
            <a:r>
              <a:rPr lang="en-CA" b="1" i="1">
                <a:solidFill>
                  <a:srgbClr val="FF0000"/>
                </a:solidFill>
              </a:rPr>
              <a:t>“DUAL”</a:t>
            </a:r>
            <a:r>
              <a:rPr lang="en-CA"/>
              <a:t> authority, the request will need to be approved by another SA before the smart card is revoked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0897F24-E831-46B7-8B37-25BE4C44ABF6}" type="slidenum">
              <a:rPr lang="en-US"/>
              <a:pPr/>
              <a:t>3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Who will need Smart Cards?</a:t>
            </a:r>
            <a:endParaRPr lang="en-US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HSBCnet System Administrators (SA) with </a:t>
            </a:r>
            <a:r>
              <a:rPr lang="en-US" b="1" i="1" smtClean="0">
                <a:solidFill>
                  <a:srgbClr val="FF0000"/>
                </a:solidFill>
              </a:rPr>
              <a:t>User Administration</a:t>
            </a:r>
            <a:r>
              <a:rPr lang="en-US" smtClean="0"/>
              <a:t> entitlements</a:t>
            </a:r>
          </a:p>
          <a:p>
            <a:r>
              <a:rPr lang="en-US" smtClean="0"/>
              <a:t>HSBCnet SA or End Users (EU) with certain </a:t>
            </a:r>
            <a:r>
              <a:rPr lang="en-US" b="1" i="1" smtClean="0">
                <a:solidFill>
                  <a:srgbClr val="FF0000"/>
                </a:solidFill>
              </a:rPr>
              <a:t>transacting </a:t>
            </a:r>
            <a:r>
              <a:rPr lang="en-US" smtClean="0"/>
              <a:t>entitlements (payment authorisation, payment file upload, etc…) </a:t>
            </a:r>
          </a:p>
          <a:p>
            <a:r>
              <a:rPr lang="en-US" smtClean="0"/>
              <a:t>EU with enquiry access or other “low-risk” entitlements (payment creation, balance enquiry, etc…) will normally not require smart cards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6CD709A-DCA4-4159-A264-B025A6AD24B5}" type="slidenum">
              <a:rPr lang="en-US"/>
              <a:pPr/>
              <a:t>30</a:t>
            </a:fld>
            <a:endParaRPr lang="en-US"/>
          </a:p>
        </p:txBody>
      </p:sp>
      <p:sp>
        <p:nvSpPr>
          <p:cNvPr id="147458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630238" y="2606675"/>
            <a:ext cx="7772400" cy="1470025"/>
          </a:xfrm>
        </p:spPr>
        <p:txBody>
          <a:bodyPr/>
          <a:lstStyle/>
          <a:p>
            <a:pPr algn="ctr"/>
            <a:r>
              <a:rPr lang="en-CA" sz="2800" b="1" smtClean="0"/>
              <a:t>Additional Reader/Software</a:t>
            </a:r>
            <a:r>
              <a:rPr lang="en-US" sz="2800" b="1" smtClean="0"/>
              <a:t> </a:t>
            </a:r>
            <a:br>
              <a:rPr lang="en-US" sz="2800" b="1" smtClean="0"/>
            </a:br>
            <a:r>
              <a:rPr lang="en-US" sz="2000" b="1" smtClean="0"/>
              <a:t>– How does it work? –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2203945-4799-4B39-85C9-B6C3A09C23DA}" type="slidenum">
              <a:rPr lang="en-US"/>
              <a:pPr/>
              <a:t>31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Additional Reader/Software</a:t>
            </a:r>
            <a:endParaRPr lang="en-US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mtClean="0"/>
              <a:t>Used by a System Administrator (SA) to order additional smart card readers and software (if needed)</a:t>
            </a:r>
          </a:p>
          <a:p>
            <a:r>
              <a:rPr lang="en-CA" smtClean="0"/>
              <a:t>Requests for additional readers and software does not require authorisation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2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" y="928878"/>
            <a:ext cx="9007268" cy="4219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4B98500F-5973-4081-A974-6399DFEA51B6}" type="slidenum">
              <a:rPr lang="en-US"/>
              <a:pPr/>
              <a:t>32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Additional Reader/Software</a:t>
            </a:r>
            <a:endParaRPr lang="en-US" smtClean="0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3338767" y="3303778"/>
            <a:ext cx="1754441" cy="1259078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5579174" y="3586798"/>
            <a:ext cx="2092641" cy="1003490"/>
          </a:xfrm>
          <a:prstGeom prst="wedgeRectCallout">
            <a:avLst>
              <a:gd name="adj1" fmla="val -59138"/>
              <a:gd name="adj2" fmla="val -18639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CA"/>
              <a:t>Select the search category using the drop-down menu and then enter the value to search for in the field below</a:t>
            </a:r>
            <a:endParaRPr lang="en-US"/>
          </a:p>
        </p:txBody>
      </p:sp>
      <p:sp>
        <p:nvSpPr>
          <p:cNvPr id="115719" name="Oval 7"/>
          <p:cNvSpPr>
            <a:spLocks noChangeArrowheads="1"/>
          </p:cNvSpPr>
          <p:nvPr/>
        </p:nvSpPr>
        <p:spPr bwMode="auto">
          <a:xfrm>
            <a:off x="155512" y="4384231"/>
            <a:ext cx="960437" cy="484187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>
            <a:off x="394018" y="5088319"/>
            <a:ext cx="1408112" cy="795337"/>
          </a:xfrm>
          <a:prstGeom prst="wedgeRectCallout">
            <a:avLst>
              <a:gd name="adj1" fmla="val -25537"/>
              <a:gd name="adj2" fmla="val -71556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CA"/>
              <a:t>Click search and the results will display below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8" y="923924"/>
            <a:ext cx="7026783" cy="549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183D12C-4A88-4F13-B5E2-80E424A73376}" type="slidenum">
              <a:rPr lang="en-US"/>
              <a:pPr/>
              <a:t>33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Additional Reader/Software</a:t>
            </a:r>
            <a:endParaRPr lang="en-US" smtClean="0"/>
          </a:p>
        </p:txBody>
      </p:sp>
      <p:sp>
        <p:nvSpPr>
          <p:cNvPr id="116741" name="Oval 5"/>
          <p:cNvSpPr>
            <a:spLocks noChangeArrowheads="1"/>
          </p:cNvSpPr>
          <p:nvPr/>
        </p:nvSpPr>
        <p:spPr bwMode="auto">
          <a:xfrm>
            <a:off x="347218" y="3931666"/>
            <a:ext cx="1006094" cy="457454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16742" name="AutoShape 6"/>
          <p:cNvSpPr>
            <a:spLocks noChangeArrowheads="1"/>
          </p:cNvSpPr>
          <p:nvPr/>
        </p:nvSpPr>
        <p:spPr bwMode="auto">
          <a:xfrm>
            <a:off x="1699641" y="3967861"/>
            <a:ext cx="1592263" cy="703263"/>
          </a:xfrm>
          <a:prstGeom prst="wedgeRectCallout">
            <a:avLst>
              <a:gd name="adj1" fmla="val -67847"/>
              <a:gd name="adj2" fmla="val -24491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CA"/>
              <a:t>Click the last name to view the smart card details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5" y="886967"/>
            <a:ext cx="5651155" cy="555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95DFD35E-9910-405A-8557-5CEE8819B74D}" type="slidenum">
              <a:rPr lang="en-US"/>
              <a:pPr/>
              <a:t>34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Additional Reader/Software</a:t>
            </a:r>
            <a:endParaRPr lang="en-US" smtClean="0"/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129286" y="2341436"/>
            <a:ext cx="4854194" cy="24043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50535" name="AutoShape 7"/>
          <p:cNvSpPr>
            <a:spLocks noChangeArrowheads="1"/>
          </p:cNvSpPr>
          <p:nvPr/>
        </p:nvSpPr>
        <p:spPr bwMode="auto">
          <a:xfrm>
            <a:off x="5321300" y="2908300"/>
            <a:ext cx="1692275" cy="1004888"/>
          </a:xfrm>
          <a:prstGeom prst="wedgeRectCallout">
            <a:avLst>
              <a:gd name="adj1" fmla="val -62662"/>
              <a:gd name="adj2" fmla="val -27250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defTabSz="914400"/>
            <a:r>
              <a:rPr lang="en-CA"/>
              <a:t>Verify the address where the reader and/or software will be shipped to.</a:t>
            </a:r>
            <a:endParaRPr lang="en-US"/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2304606" y="4973828"/>
            <a:ext cx="1233487" cy="86042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50537" name="AutoShape 9"/>
          <p:cNvSpPr>
            <a:spLocks noChangeArrowheads="1"/>
          </p:cNvSpPr>
          <p:nvPr/>
        </p:nvSpPr>
        <p:spPr bwMode="auto">
          <a:xfrm>
            <a:off x="3813556" y="4929315"/>
            <a:ext cx="2149475" cy="731837"/>
          </a:xfrm>
          <a:prstGeom prst="wedgeRectCallout">
            <a:avLst>
              <a:gd name="adj1" fmla="val -59009"/>
              <a:gd name="adj2" fmla="val -17028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defTabSz="914400"/>
            <a:r>
              <a:rPr lang="en-CA" dirty="0"/>
              <a:t>Select the type of smart card reader and if the software CD is required</a:t>
            </a:r>
            <a:endParaRPr lang="en-US" dirty="0"/>
          </a:p>
        </p:txBody>
      </p:sp>
      <p:sp>
        <p:nvSpPr>
          <p:cNvPr id="150538" name="Oval 10"/>
          <p:cNvSpPr>
            <a:spLocks noChangeArrowheads="1"/>
          </p:cNvSpPr>
          <p:nvPr/>
        </p:nvSpPr>
        <p:spPr bwMode="auto">
          <a:xfrm>
            <a:off x="182182" y="6024817"/>
            <a:ext cx="631634" cy="330263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50539" name="AutoShape 11"/>
          <p:cNvSpPr>
            <a:spLocks noChangeArrowheads="1"/>
          </p:cNvSpPr>
          <p:nvPr/>
        </p:nvSpPr>
        <p:spPr bwMode="auto">
          <a:xfrm>
            <a:off x="1041654" y="5999226"/>
            <a:ext cx="1362075" cy="539750"/>
          </a:xfrm>
          <a:prstGeom prst="wedgeRectCallout">
            <a:avLst>
              <a:gd name="adj1" fmla="val -63803"/>
              <a:gd name="adj2" fmla="val -18058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defTabSz="914400"/>
            <a:r>
              <a:rPr lang="en-CA"/>
              <a:t>Click to submit the request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6" y="1050036"/>
            <a:ext cx="8802161" cy="416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A8ADFE9-BB4A-4108-AAC8-501A601F9134}" type="slidenum">
              <a:rPr lang="en-US"/>
              <a:pPr/>
              <a:t>35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Additional Reader/Software</a:t>
            </a:r>
            <a:endParaRPr lang="en-US" smtClean="0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3090863" y="3594100"/>
            <a:ext cx="2422525" cy="13176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CA"/>
              <a:t>If the customer profile is set to </a:t>
            </a:r>
            <a:r>
              <a:rPr lang="en-CA" b="1" i="1">
                <a:solidFill>
                  <a:srgbClr val="FF0000"/>
                </a:solidFill>
              </a:rPr>
              <a:t>“DUAL”</a:t>
            </a:r>
            <a:r>
              <a:rPr lang="en-CA"/>
              <a:t> authority, the request will need to be approved by another SA before the order is processed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B40AC74-6C0B-47F9-838F-E5769D117662}" type="slidenum">
              <a:rPr lang="en-US"/>
              <a:pPr/>
              <a:t>36</a:t>
            </a:fld>
            <a:endParaRPr lang="en-US"/>
          </a:p>
        </p:txBody>
      </p:sp>
      <p:sp>
        <p:nvSpPr>
          <p:cNvPr id="148482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630238" y="2606675"/>
            <a:ext cx="7772400" cy="1470025"/>
          </a:xfrm>
        </p:spPr>
        <p:txBody>
          <a:bodyPr/>
          <a:lstStyle/>
          <a:p>
            <a:pPr algn="ctr"/>
            <a:r>
              <a:rPr lang="en-CA" sz="2800" b="1" smtClean="0"/>
              <a:t>Smart Card Expiry Report</a:t>
            </a:r>
            <a:r>
              <a:rPr lang="en-US" sz="2800" b="1" smtClean="0"/>
              <a:t> </a:t>
            </a:r>
            <a:br>
              <a:rPr lang="en-US" sz="2800" b="1" smtClean="0"/>
            </a:br>
            <a:r>
              <a:rPr lang="en-US" sz="2000" b="1" smtClean="0"/>
              <a:t>– How does it work? –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949F4010-D99F-4885-A588-B04CFF74D8A6}" type="slidenum">
              <a:rPr lang="en-US"/>
              <a:pPr/>
              <a:t>37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Smart Card Expiry Report</a:t>
            </a:r>
            <a:endParaRPr lang="en-US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mtClean="0"/>
              <a:t>The Smart Card Expiry Report provides System Administrators with a report detailing all cards due to expire within the next </a:t>
            </a:r>
            <a:r>
              <a:rPr lang="en-GB" b="1" i="1" smtClean="0">
                <a:solidFill>
                  <a:srgbClr val="FF0000"/>
                </a:solidFill>
              </a:rPr>
              <a:t>45 </a:t>
            </a:r>
            <a:r>
              <a:rPr lang="en-CA" b="1" i="1" smtClean="0">
                <a:solidFill>
                  <a:srgbClr val="FF0000"/>
                </a:solidFill>
              </a:rPr>
              <a:t>calendar </a:t>
            </a:r>
            <a:r>
              <a:rPr lang="en-GB" b="1" i="1" smtClean="0">
                <a:solidFill>
                  <a:srgbClr val="FF0000"/>
                </a:solidFill>
              </a:rPr>
              <a:t>days</a:t>
            </a:r>
            <a:r>
              <a:rPr lang="en-GB" smtClean="0"/>
              <a:t>. </a:t>
            </a:r>
          </a:p>
          <a:p>
            <a:pPr lvl="1"/>
            <a:r>
              <a:rPr lang="en-GB" smtClean="0"/>
              <a:t>Staff Users also have access to the Expiry Reports</a:t>
            </a:r>
          </a:p>
          <a:p>
            <a:r>
              <a:rPr lang="en-CA" smtClean="0"/>
              <a:t>When System Administrators access the Smart Card Expiry Report function, they will </a:t>
            </a:r>
            <a:r>
              <a:rPr lang="en-CA" b="1" i="1" smtClean="0">
                <a:solidFill>
                  <a:srgbClr val="FF0000"/>
                </a:solidFill>
              </a:rPr>
              <a:t>automatically</a:t>
            </a:r>
            <a:r>
              <a:rPr lang="en-CA" smtClean="0"/>
              <a:t> be provided a list of the smart cards expiring within the next 45 days.</a:t>
            </a:r>
          </a:p>
          <a:p>
            <a:r>
              <a:rPr lang="en-CA" smtClean="0"/>
              <a:t>When </a:t>
            </a:r>
            <a:r>
              <a:rPr lang="en-CA" b="1" i="1" smtClean="0">
                <a:solidFill>
                  <a:srgbClr val="FF0000"/>
                </a:solidFill>
              </a:rPr>
              <a:t>Staff Users</a:t>
            </a:r>
            <a:r>
              <a:rPr lang="en-CA" smtClean="0"/>
              <a:t> access the Smart Card Expiry Report function, they will be able to use the search tool to enquire on different customers</a:t>
            </a:r>
          </a:p>
          <a:p>
            <a:pPr lvl="1"/>
            <a:r>
              <a:rPr lang="en-CA" smtClean="0"/>
              <a:t>Search function is available to Staff Users </a:t>
            </a:r>
            <a:r>
              <a:rPr lang="en-CA" b="1" i="1" smtClean="0">
                <a:solidFill>
                  <a:srgbClr val="FF0000"/>
                </a:solidFill>
              </a:rPr>
              <a:t>only</a:t>
            </a:r>
            <a:r>
              <a:rPr lang="en-CA" smtClean="0"/>
              <a:t>.  Customers will </a:t>
            </a:r>
            <a:r>
              <a:rPr lang="en-CA" b="1" i="1" smtClean="0">
                <a:solidFill>
                  <a:srgbClr val="FF0000"/>
                </a:solidFill>
              </a:rPr>
              <a:t>not</a:t>
            </a:r>
            <a:r>
              <a:rPr lang="en-CA" smtClean="0"/>
              <a:t> have any search capability for smart card expiry reports.</a:t>
            </a:r>
            <a:endParaRPr 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051370"/>
            <a:ext cx="8744849" cy="378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995E5B9-C6A0-4805-B2E3-BA8E6537BBAE}" type="slidenum">
              <a:rPr lang="en-US"/>
              <a:pPr/>
              <a:t>38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Smart Card Expiry Report – Customer SA View</a:t>
            </a:r>
            <a:endParaRPr lang="en-US" smtClean="0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2770188" y="4608513"/>
            <a:ext cx="2689225" cy="121443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914400"/>
            <a:r>
              <a:rPr lang="en-CA"/>
              <a:t>For a Customer’s system administrator, when launching the card expiry report, the system will begin generating the report </a:t>
            </a:r>
            <a:r>
              <a:rPr lang="en-CA" b="1" i="1">
                <a:solidFill>
                  <a:srgbClr val="FF0000"/>
                </a:solidFill>
              </a:rPr>
              <a:t>automatically</a:t>
            </a:r>
            <a:endParaRPr lang="en-US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1" y="1237618"/>
            <a:ext cx="8885232" cy="323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40D5268B-5E6E-44FF-A780-7760B0AAE847}" type="slidenum">
              <a:rPr lang="en-US"/>
              <a:pPr/>
              <a:t>39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Smart Card Expiry Report – Customer SA View</a:t>
            </a:r>
            <a:endParaRPr lang="en-US" smtClean="0"/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155766" y="3108198"/>
            <a:ext cx="8650287" cy="10160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52582" name="AutoShape 6"/>
          <p:cNvSpPr>
            <a:spLocks noChangeArrowheads="1"/>
          </p:cNvSpPr>
          <p:nvPr/>
        </p:nvSpPr>
        <p:spPr bwMode="auto">
          <a:xfrm>
            <a:off x="3154744" y="4372229"/>
            <a:ext cx="2214562" cy="868363"/>
          </a:xfrm>
          <a:prstGeom prst="wedgeRectCallout">
            <a:avLst>
              <a:gd name="adj1" fmla="val -23500"/>
              <a:gd name="adj2" fmla="val -68773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defTabSz="914400"/>
            <a:r>
              <a:rPr lang="en-CA"/>
              <a:t>The report will list the users with smart cards expiring within the next </a:t>
            </a:r>
            <a:r>
              <a:rPr lang="en-CA" b="1" i="1">
                <a:solidFill>
                  <a:srgbClr val="FF0000"/>
                </a:solidFill>
              </a:rPr>
              <a:t>45 calendar days</a:t>
            </a:r>
            <a:endParaRPr lang="en-US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FEC7CBB-1F45-43F0-8DC1-A34611DCC8D9}" type="slidenum">
              <a:rPr lang="en-US"/>
              <a:pPr/>
              <a:t>4</a:t>
            </a:fld>
            <a:endParaRPr lang="en-US"/>
          </a:p>
        </p:txBody>
      </p:sp>
      <p:sp>
        <p:nvSpPr>
          <p:cNvPr id="87042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630238" y="2606675"/>
            <a:ext cx="7772400" cy="1470025"/>
          </a:xfrm>
        </p:spPr>
        <p:txBody>
          <a:bodyPr/>
          <a:lstStyle/>
          <a:p>
            <a:pPr algn="ctr"/>
            <a:r>
              <a:rPr lang="en-CA" sz="2800" b="1" smtClean="0"/>
              <a:t>Hardware &amp; Software Requirements</a:t>
            </a:r>
            <a:endParaRPr lang="en-US" sz="2800" b="1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1" y="891731"/>
            <a:ext cx="8960027" cy="502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DFF34A4-72D9-41EB-943A-8D92214A0506}" type="slidenum">
              <a:rPr lang="en-US"/>
              <a:pPr/>
              <a:t>40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Smart Card Expiry Report – Staff User View</a:t>
            </a:r>
            <a:endParaRPr lang="en-US" smtClean="0"/>
          </a:p>
        </p:txBody>
      </p:sp>
      <p:sp>
        <p:nvSpPr>
          <p:cNvPr id="153605" name="AutoShape 5"/>
          <p:cNvSpPr>
            <a:spLocks noChangeArrowheads="1"/>
          </p:cNvSpPr>
          <p:nvPr/>
        </p:nvSpPr>
        <p:spPr bwMode="auto">
          <a:xfrm>
            <a:off x="6233224" y="4300919"/>
            <a:ext cx="2576512" cy="1012825"/>
          </a:xfrm>
          <a:prstGeom prst="wedgeRectCallout">
            <a:avLst>
              <a:gd name="adj1" fmla="val -59060"/>
              <a:gd name="adj2" fmla="val -24445"/>
            </a:avLst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/>
              <a:t>For bank </a:t>
            </a:r>
            <a:r>
              <a:rPr lang="en-GB" b="1" i="1">
                <a:solidFill>
                  <a:srgbClr val="FF0000"/>
                </a:solidFill>
              </a:rPr>
              <a:t>Staff Users, </a:t>
            </a:r>
            <a:r>
              <a:rPr lang="en-GB"/>
              <a:t>a search option will be available to enquiry on the expiry dates of specific users and entire customer profiles</a:t>
            </a:r>
            <a:endParaRPr lang="en-GB" b="1" i="1">
              <a:solidFill>
                <a:srgbClr val="FF0000"/>
              </a:solidFill>
            </a:endParaRP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200787" y="3611118"/>
            <a:ext cx="5761101" cy="19304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DAF0059-9B99-41F4-8E8A-1092DDD2CCED}" type="slidenum">
              <a:rPr lang="en-US"/>
              <a:pPr/>
              <a:t>41</a:t>
            </a:fld>
            <a:endParaRPr lang="en-US"/>
          </a:p>
        </p:txBody>
      </p:sp>
      <p:sp>
        <p:nvSpPr>
          <p:cNvPr id="149506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630238" y="2606675"/>
            <a:ext cx="7772400" cy="1470025"/>
          </a:xfrm>
        </p:spPr>
        <p:txBody>
          <a:bodyPr/>
          <a:lstStyle/>
          <a:p>
            <a:pPr algn="ctr"/>
            <a:r>
              <a:rPr lang="en-CA" sz="2800" b="1" smtClean="0"/>
              <a:t>Issue Smart Card</a:t>
            </a:r>
            <a:r>
              <a:rPr lang="en-US" sz="2800" b="1" smtClean="0"/>
              <a:t> </a:t>
            </a:r>
            <a:br>
              <a:rPr lang="en-US" sz="2800" b="1" smtClean="0"/>
            </a:br>
            <a:r>
              <a:rPr lang="en-US" sz="2000" b="1" smtClean="0"/>
              <a:t>– How does it work? –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2BD4502-D859-4F6E-9DB2-B9C173FDAE5C}" type="slidenum">
              <a:rPr lang="en-US"/>
              <a:pPr/>
              <a:t>42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Issue Smart Card</a:t>
            </a:r>
            <a:endParaRPr lang="en-US" smtClean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mtClean="0"/>
              <a:t>The “Issue Smart Card” function is used by a System Administrator (SA) to order/request a new smart card for a user when the issuance of a smart card was not completed (skipped) during the initial set up that user.</a:t>
            </a:r>
          </a:p>
          <a:p>
            <a:pPr lvl="1"/>
            <a:r>
              <a:rPr lang="en-CA" smtClean="0"/>
              <a:t>Issue Smart Card </a:t>
            </a:r>
            <a:r>
              <a:rPr lang="en-CA" b="1" i="1" smtClean="0">
                <a:solidFill>
                  <a:srgbClr val="FF0000"/>
                </a:solidFill>
              </a:rPr>
              <a:t>cannot</a:t>
            </a:r>
            <a:r>
              <a:rPr lang="en-CA" smtClean="0"/>
              <a:t> be used to replace an existing smart card.</a:t>
            </a:r>
          </a:p>
          <a:p>
            <a:r>
              <a:rPr lang="en-CA" smtClean="0"/>
              <a:t>If a user already has an existing card and requires a replacement smart card.  Use the “Replace Smart Card” function.</a:t>
            </a:r>
            <a:endParaRPr 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4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" y="938022"/>
            <a:ext cx="8995804" cy="419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18D91B8-BF58-4947-B92B-292D9315AC32}" type="slidenum">
              <a:rPr lang="en-US"/>
              <a:pPr/>
              <a:t>43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Issue Smart Card</a:t>
            </a:r>
            <a:endParaRPr lang="en-US" smtClean="0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3376486" y="3312160"/>
            <a:ext cx="1689290" cy="1204976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20838" name="AutoShape 6"/>
          <p:cNvSpPr>
            <a:spLocks noChangeArrowheads="1"/>
          </p:cNvSpPr>
          <p:nvPr/>
        </p:nvSpPr>
        <p:spPr bwMode="auto">
          <a:xfrm>
            <a:off x="5324285" y="3284284"/>
            <a:ext cx="1963483" cy="1059116"/>
          </a:xfrm>
          <a:prstGeom prst="wedgeRectCallout">
            <a:avLst>
              <a:gd name="adj1" fmla="val -60449"/>
              <a:gd name="adj2" fmla="val -21755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CA"/>
              <a:t>Select the search category using the drop-down menu and then enter the value to search for in the field below</a:t>
            </a:r>
            <a:endParaRPr lang="en-US"/>
          </a:p>
        </p:txBody>
      </p:sp>
      <p:sp>
        <p:nvSpPr>
          <p:cNvPr id="120839" name="Oval 7"/>
          <p:cNvSpPr>
            <a:spLocks noChangeArrowheads="1"/>
          </p:cNvSpPr>
          <p:nvPr/>
        </p:nvSpPr>
        <p:spPr bwMode="auto">
          <a:xfrm>
            <a:off x="174943" y="4373563"/>
            <a:ext cx="960437" cy="484187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20840" name="AutoShape 8"/>
          <p:cNvSpPr>
            <a:spLocks noChangeArrowheads="1"/>
          </p:cNvSpPr>
          <p:nvPr/>
        </p:nvSpPr>
        <p:spPr bwMode="auto">
          <a:xfrm>
            <a:off x="459169" y="5068507"/>
            <a:ext cx="1408112" cy="795337"/>
          </a:xfrm>
          <a:prstGeom prst="wedgeRectCallout">
            <a:avLst>
              <a:gd name="adj1" fmla="val -25537"/>
              <a:gd name="adj2" fmla="val -71556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CA"/>
              <a:t>Click search and the results will display below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8" y="923924"/>
            <a:ext cx="7026783" cy="549366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E47AC2-622A-487A-868F-C93F98AF9EED}" type="slidenum">
              <a:rPr lang="en-US"/>
              <a:pPr/>
              <a:t>44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Issue Smart Card</a:t>
            </a:r>
            <a:endParaRPr lang="en-US" smtClean="0"/>
          </a:p>
        </p:txBody>
      </p:sp>
      <p:sp>
        <p:nvSpPr>
          <p:cNvPr id="121861" name="Oval 5"/>
          <p:cNvSpPr>
            <a:spLocks noChangeArrowheads="1"/>
          </p:cNvSpPr>
          <p:nvPr/>
        </p:nvSpPr>
        <p:spPr bwMode="auto">
          <a:xfrm>
            <a:off x="365824" y="3922204"/>
            <a:ext cx="1005776" cy="448627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21862" name="AutoShape 6"/>
          <p:cNvSpPr>
            <a:spLocks noChangeArrowheads="1"/>
          </p:cNvSpPr>
          <p:nvPr/>
        </p:nvSpPr>
        <p:spPr bwMode="auto">
          <a:xfrm>
            <a:off x="1736535" y="3967544"/>
            <a:ext cx="1592262" cy="703262"/>
          </a:xfrm>
          <a:prstGeom prst="wedgeRectCallout">
            <a:avLst>
              <a:gd name="adj1" fmla="val -67847"/>
              <a:gd name="adj2" fmla="val -24491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CA"/>
              <a:t>Click the last name to view the smart card details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" y="825056"/>
            <a:ext cx="7347966" cy="5678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9219903B-A6E2-4E4D-80E3-CC8225EB7B0A}" type="slidenum">
              <a:rPr lang="en-US"/>
              <a:pPr/>
              <a:t>45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Issue Smart Card</a:t>
            </a:r>
            <a:endParaRPr lang="en-US" smtClean="0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105092" y="3501454"/>
            <a:ext cx="6057963" cy="3018218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auto">
          <a:xfrm>
            <a:off x="3492818" y="2067179"/>
            <a:ext cx="2222500" cy="1062038"/>
          </a:xfrm>
          <a:prstGeom prst="wedgeRectCallout">
            <a:avLst>
              <a:gd name="adj1" fmla="val -27931"/>
              <a:gd name="adj2" fmla="val 82139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CA"/>
              <a:t>Specify the name that will appear on the smart card.  And then verify the shipping address for the card below</a:t>
            </a:r>
            <a:endParaRPr lang="en-US"/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6748463" y="4305300"/>
            <a:ext cx="1955800" cy="6207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CA"/>
              <a:t>Scroll down to verify the PIN address details</a:t>
            </a:r>
            <a:endParaRPr lang="en-US"/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>
            <a:off x="7753350" y="5056188"/>
            <a:ext cx="0" cy="11890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CA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5" y="845249"/>
            <a:ext cx="7442263" cy="5719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1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72237A5-D4C3-43E4-99D1-D67B22E3A04B}" type="slidenum">
              <a:rPr lang="en-US"/>
              <a:pPr/>
              <a:t>46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Issue Smart Card</a:t>
            </a:r>
            <a:endParaRPr lang="en-US" smtClean="0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73038" y="887413"/>
            <a:ext cx="5048250" cy="3327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pic>
        <p:nvPicPr>
          <p:cNvPr id="1239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3103563"/>
            <a:ext cx="75723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911" name="AutoShape 7"/>
          <p:cNvSpPr>
            <a:spLocks noChangeArrowheads="1"/>
          </p:cNvSpPr>
          <p:nvPr/>
        </p:nvSpPr>
        <p:spPr bwMode="auto">
          <a:xfrm>
            <a:off x="5595938" y="950913"/>
            <a:ext cx="1984375" cy="1069975"/>
          </a:xfrm>
          <a:prstGeom prst="wedgeRectCallout">
            <a:avLst>
              <a:gd name="adj1" fmla="val -63602"/>
              <a:gd name="adj2" fmla="val -23144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CA"/>
              <a:t>Verify the address for where the PIN will be shipped to.  Note: The card and PIN addresses do </a:t>
            </a:r>
            <a:r>
              <a:rPr lang="en-CA" b="1" i="1">
                <a:solidFill>
                  <a:srgbClr val="FF0000"/>
                </a:solidFill>
              </a:rPr>
              <a:t>not</a:t>
            </a:r>
            <a:r>
              <a:rPr lang="en-CA"/>
              <a:t> have to match</a:t>
            </a:r>
            <a:endParaRPr lang="en-US"/>
          </a:p>
        </p:txBody>
      </p:sp>
      <p:sp>
        <p:nvSpPr>
          <p:cNvPr id="123912" name="Oval 8"/>
          <p:cNvSpPr>
            <a:spLocks noChangeArrowheads="1"/>
          </p:cNvSpPr>
          <p:nvPr/>
        </p:nvSpPr>
        <p:spPr bwMode="auto">
          <a:xfrm>
            <a:off x="182944" y="6007735"/>
            <a:ext cx="877887" cy="493713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 flipV="1">
            <a:off x="1106423" y="4133850"/>
            <a:ext cx="2662301" cy="20566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CA"/>
          </a:p>
        </p:txBody>
      </p:sp>
      <p:sp>
        <p:nvSpPr>
          <p:cNvPr id="123914" name="Oval 10"/>
          <p:cNvSpPr>
            <a:spLocks noChangeArrowheads="1"/>
          </p:cNvSpPr>
          <p:nvPr/>
        </p:nvSpPr>
        <p:spPr bwMode="auto">
          <a:xfrm>
            <a:off x="3814763" y="3787775"/>
            <a:ext cx="1133475" cy="547688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23915" name="AutoShape 11"/>
          <p:cNvSpPr>
            <a:spLocks noChangeArrowheads="1"/>
          </p:cNvSpPr>
          <p:nvPr/>
        </p:nvSpPr>
        <p:spPr bwMode="auto">
          <a:xfrm>
            <a:off x="64326" y="5374704"/>
            <a:ext cx="1296987" cy="485775"/>
          </a:xfrm>
          <a:prstGeom prst="wedgeRectCallout">
            <a:avLst>
              <a:gd name="adj1" fmla="val -21946"/>
              <a:gd name="adj2" fmla="val 72508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CA"/>
              <a:t>Click to submit the request</a:t>
            </a:r>
            <a:endParaRPr lang="en-US"/>
          </a:p>
        </p:txBody>
      </p:sp>
      <p:sp>
        <p:nvSpPr>
          <p:cNvPr id="123916" name="AutoShape 12"/>
          <p:cNvSpPr>
            <a:spLocks noChangeArrowheads="1"/>
          </p:cNvSpPr>
          <p:nvPr/>
        </p:nvSpPr>
        <p:spPr bwMode="auto">
          <a:xfrm>
            <a:off x="3611563" y="2130425"/>
            <a:ext cx="2624137" cy="1243013"/>
          </a:xfrm>
          <a:prstGeom prst="wedgeRectCallout">
            <a:avLst>
              <a:gd name="adj1" fmla="val -20597"/>
              <a:gd name="adj2" fmla="val 79884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CA"/>
              <a:t>Once submitted, a pop-up box will appear advising that the user will need to wait for their new card before they can access smart card protected tools.  Click “OK” to confirm.</a:t>
            </a:r>
            <a:endParaRPr lang="en-US"/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3071686" y="4663441"/>
            <a:ext cx="1893506" cy="1289304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CA"/>
          </a:p>
        </p:txBody>
      </p:sp>
      <p:sp>
        <p:nvSpPr>
          <p:cNvPr id="123918" name="AutoShape 14"/>
          <p:cNvSpPr>
            <a:spLocks noChangeArrowheads="1"/>
          </p:cNvSpPr>
          <p:nvPr/>
        </p:nvSpPr>
        <p:spPr bwMode="auto">
          <a:xfrm>
            <a:off x="5368862" y="4680141"/>
            <a:ext cx="1947862" cy="931862"/>
          </a:xfrm>
          <a:prstGeom prst="wedgeRectCallout">
            <a:avLst>
              <a:gd name="adj1" fmla="val -66318"/>
              <a:gd name="adj2" fmla="val -18795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defTabSz="914400"/>
            <a:r>
              <a:rPr lang="en-CA"/>
              <a:t>Select the welcome pack language and the type of smart card reader required.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0" y="1026224"/>
            <a:ext cx="8898203" cy="339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906BE26-9740-428F-B4BE-27199C7DBE7E}" type="slidenum">
              <a:rPr lang="en-US"/>
              <a:pPr/>
              <a:t>47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Issue Smart Card</a:t>
            </a:r>
            <a:endParaRPr lang="en-US" smtClean="0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2981325" y="3995738"/>
            <a:ext cx="2422525" cy="13176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CA"/>
              <a:t>If the customer profile is set to </a:t>
            </a:r>
            <a:r>
              <a:rPr lang="en-CA" b="1" i="1">
                <a:solidFill>
                  <a:srgbClr val="FF0000"/>
                </a:solidFill>
              </a:rPr>
              <a:t>“DUAL”</a:t>
            </a:r>
            <a:r>
              <a:rPr lang="en-CA"/>
              <a:t> authority, the request will need to be approved by another SA before the new smart card is issued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926F2BF4-D071-485B-8CAB-33AD0F49A6F0}" type="slidenum">
              <a:rPr lang="en-US"/>
              <a:pPr/>
              <a:t>5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Smart Card Readers / Software</a:t>
            </a:r>
            <a:endParaRPr lang="en-US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mtClean="0"/>
              <a:t>There are three types of Smart Card Readers available:</a:t>
            </a:r>
          </a:p>
          <a:p>
            <a:endParaRPr lang="en-CA" smtClean="0"/>
          </a:p>
          <a:p>
            <a:endParaRPr lang="en-CA" smtClean="0"/>
          </a:p>
          <a:p>
            <a:endParaRPr lang="en-CA" smtClean="0"/>
          </a:p>
          <a:p>
            <a:endParaRPr lang="en-CA" smtClean="0"/>
          </a:p>
          <a:p>
            <a:endParaRPr lang="en-CA" smtClean="0"/>
          </a:p>
          <a:p>
            <a:r>
              <a:rPr lang="en-CA" smtClean="0"/>
              <a:t>The Gemsafe software CD is packaged with the smart card reader, this software is required to be installed in order to register the smart card certificates.</a:t>
            </a:r>
          </a:p>
          <a:p>
            <a:endParaRPr lang="en-US" smtClean="0"/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1811338"/>
            <a:ext cx="1641475" cy="16224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1874838"/>
            <a:ext cx="1627187" cy="16160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916113"/>
            <a:ext cx="1644650" cy="12001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839788" y="1414463"/>
            <a:ext cx="1446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CA" sz="1800"/>
              <a:t>USB</a:t>
            </a:r>
            <a:endParaRPr lang="en-US" sz="1800"/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3106738" y="1406525"/>
            <a:ext cx="2417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CA" sz="1800"/>
              <a:t>PC CARD (PCMCIA)</a:t>
            </a:r>
            <a:endParaRPr lang="en-US" sz="1800"/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6453188" y="1414463"/>
            <a:ext cx="1446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CA" sz="1800"/>
              <a:t>Serial / PS2</a:t>
            </a:r>
            <a:endParaRPr lang="en-US" sz="1800"/>
          </a:p>
        </p:txBody>
      </p:sp>
      <p:pic>
        <p:nvPicPr>
          <p:cNvPr id="9114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4654550"/>
            <a:ext cx="1793875" cy="1787525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20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21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F8741F5-9AB6-4AB0-8E9F-C99F243F4748}" type="slidenum">
              <a:rPr lang="en-US"/>
              <a:pPr/>
              <a:t>6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Smart Card Certificate Registration</a:t>
            </a:r>
            <a:endParaRPr lang="en-US" smtClean="0"/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312863"/>
            <a:ext cx="2986088" cy="239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65" name="Oval 5"/>
          <p:cNvSpPr>
            <a:spLocks noChangeArrowheads="1"/>
          </p:cNvSpPr>
          <p:nvPr/>
        </p:nvSpPr>
        <p:spPr bwMode="auto">
          <a:xfrm>
            <a:off x="346075" y="1279525"/>
            <a:ext cx="1892300" cy="4778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pic>
        <p:nvPicPr>
          <p:cNvPr id="921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3211513"/>
            <a:ext cx="4791075" cy="318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1285875" y="1711325"/>
            <a:ext cx="508000" cy="18256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9216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1012825"/>
            <a:ext cx="2705100" cy="290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6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1792288"/>
            <a:ext cx="2968625" cy="326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7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4959350"/>
            <a:ext cx="26860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71" name="Oval 11"/>
          <p:cNvSpPr>
            <a:spLocks noChangeArrowheads="1"/>
          </p:cNvSpPr>
          <p:nvPr/>
        </p:nvSpPr>
        <p:spPr bwMode="auto">
          <a:xfrm>
            <a:off x="1616075" y="3895725"/>
            <a:ext cx="482600" cy="4349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Times New Roman" pitchFamily="18" charset="0"/>
            </a:endParaRPr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 flipV="1">
            <a:off x="2082800" y="1292225"/>
            <a:ext cx="2365375" cy="26638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2173" name="AutoShape 13"/>
          <p:cNvSpPr>
            <a:spLocks noChangeArrowheads="1"/>
          </p:cNvSpPr>
          <p:nvPr/>
        </p:nvSpPr>
        <p:spPr bwMode="auto">
          <a:xfrm>
            <a:off x="739775" y="4622800"/>
            <a:ext cx="1063625" cy="598488"/>
          </a:xfrm>
          <a:prstGeom prst="wedgeRectCallout">
            <a:avLst>
              <a:gd name="adj1" fmla="val 38356"/>
              <a:gd name="adj2" fmla="val -98806"/>
            </a:avLst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/>
              <a:t>Click on Certificates</a:t>
            </a:r>
          </a:p>
        </p:txBody>
      </p:sp>
      <p:sp>
        <p:nvSpPr>
          <p:cNvPr id="92174" name="AutoShape 14"/>
          <p:cNvSpPr>
            <a:spLocks noChangeArrowheads="1"/>
          </p:cNvSpPr>
          <p:nvPr/>
        </p:nvSpPr>
        <p:spPr bwMode="auto">
          <a:xfrm>
            <a:off x="6607175" y="908050"/>
            <a:ext cx="1384300" cy="704850"/>
          </a:xfrm>
          <a:prstGeom prst="wedgeRectCallout">
            <a:avLst>
              <a:gd name="adj1" fmla="val -73852"/>
              <a:gd name="adj2" fmla="val -13963"/>
            </a:avLst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/>
              <a:t>Input the PIN for your Smart card</a:t>
            </a:r>
          </a:p>
        </p:txBody>
      </p:sp>
      <p:sp>
        <p:nvSpPr>
          <p:cNvPr id="92175" name="Oval 15"/>
          <p:cNvSpPr>
            <a:spLocks noChangeArrowheads="1"/>
          </p:cNvSpPr>
          <p:nvPr/>
        </p:nvSpPr>
        <p:spPr bwMode="auto">
          <a:xfrm>
            <a:off x="5387975" y="1038225"/>
            <a:ext cx="838200" cy="3222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>
            <a:off x="5832475" y="1343025"/>
            <a:ext cx="1588" cy="1066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2177" name="Oval 17"/>
          <p:cNvSpPr>
            <a:spLocks noChangeArrowheads="1"/>
          </p:cNvSpPr>
          <p:nvPr/>
        </p:nvSpPr>
        <p:spPr bwMode="auto">
          <a:xfrm>
            <a:off x="6657975" y="4619625"/>
            <a:ext cx="838200" cy="3222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2178" name="Line 18"/>
          <p:cNvSpPr>
            <a:spLocks noChangeShapeType="1"/>
          </p:cNvSpPr>
          <p:nvPr/>
        </p:nvSpPr>
        <p:spPr bwMode="auto">
          <a:xfrm>
            <a:off x="7089775" y="4911725"/>
            <a:ext cx="177800" cy="9826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2179" name="AutoShape 19"/>
          <p:cNvSpPr>
            <a:spLocks noChangeArrowheads="1"/>
          </p:cNvSpPr>
          <p:nvPr/>
        </p:nvSpPr>
        <p:spPr bwMode="auto">
          <a:xfrm>
            <a:off x="7191375" y="3486150"/>
            <a:ext cx="1139825" cy="511175"/>
          </a:xfrm>
          <a:prstGeom prst="wedgeRectCallout">
            <a:avLst>
              <a:gd name="adj1" fmla="val -39972"/>
              <a:gd name="adj2" fmla="val 106523"/>
            </a:avLst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/>
              <a:t>Click on Register 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1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8CA9133-780E-4BA1-BD11-FF5AB379DE88}" type="slidenum">
              <a:rPr lang="en-US"/>
              <a:pPr/>
              <a:t>7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Change Smart Card PIN</a:t>
            </a:r>
            <a:endParaRPr lang="en-US" smtClean="0"/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249363"/>
            <a:ext cx="3079750" cy="22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144463" y="1270000"/>
            <a:ext cx="1574800" cy="4460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pic>
        <p:nvPicPr>
          <p:cNvPr id="931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3124200"/>
            <a:ext cx="4881563" cy="293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1373188" y="3941763"/>
            <a:ext cx="603250" cy="406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Times New Roman" pitchFamily="18" charset="0"/>
            </a:endParaRPr>
          </a:p>
        </p:txBody>
      </p:sp>
      <p:pic>
        <p:nvPicPr>
          <p:cNvPr id="9319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3" y="1492250"/>
            <a:ext cx="2279650" cy="14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19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8" y="2935288"/>
            <a:ext cx="4629150" cy="304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94" name="Line 10"/>
          <p:cNvSpPr>
            <a:spLocks noChangeShapeType="1"/>
          </p:cNvSpPr>
          <p:nvPr/>
        </p:nvSpPr>
        <p:spPr bwMode="auto">
          <a:xfrm flipV="1">
            <a:off x="1935163" y="2163763"/>
            <a:ext cx="1370012" cy="17494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3195" name="AutoShape 11"/>
          <p:cNvSpPr>
            <a:spLocks noChangeArrowheads="1"/>
          </p:cNvSpPr>
          <p:nvPr/>
        </p:nvSpPr>
        <p:spPr bwMode="auto">
          <a:xfrm>
            <a:off x="347663" y="4724400"/>
            <a:ext cx="1654175" cy="793750"/>
          </a:xfrm>
          <a:prstGeom prst="wedgeRectCallout">
            <a:avLst>
              <a:gd name="adj1" fmla="val 26009"/>
              <a:gd name="adj2" fmla="val -77398"/>
            </a:avLst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>
                <a:latin typeface="Times New Roman" pitchFamily="18" charset="0"/>
              </a:rPr>
              <a:t>Click on Card Administration and PIN Management</a:t>
            </a:r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4075113" y="2630488"/>
            <a:ext cx="919162" cy="406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 flipH="1">
            <a:off x="4529138" y="3144838"/>
            <a:ext cx="11112" cy="4794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auto">
          <a:xfrm>
            <a:off x="4233863" y="5300663"/>
            <a:ext cx="771525" cy="3270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3199" name="AutoShape 15"/>
          <p:cNvSpPr>
            <a:spLocks noChangeArrowheads="1"/>
          </p:cNvSpPr>
          <p:nvPr/>
        </p:nvSpPr>
        <p:spPr bwMode="auto">
          <a:xfrm>
            <a:off x="5326063" y="2170113"/>
            <a:ext cx="2190750" cy="1116012"/>
          </a:xfrm>
          <a:prstGeom prst="wedgeRectCallout">
            <a:avLst>
              <a:gd name="adj1" fmla="val -65074"/>
              <a:gd name="adj2" fmla="val 134352"/>
            </a:avLst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/>
              <a:t>Input the current PIN and input the new PIN twice.  Note the PIN has to meet all criteria before you can confirm the changes.</a:t>
            </a:r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>
            <a:off x="1084263" y="1663700"/>
            <a:ext cx="422275" cy="17033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9320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922338"/>
            <a:ext cx="223043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FCF8A3D-6938-4088-A213-43DC0B767701}" type="slidenum">
              <a:rPr lang="en-US"/>
              <a:pPr/>
              <a:t>8</a:t>
            </a:fld>
            <a:endParaRPr lang="en-US"/>
          </a:p>
        </p:txBody>
      </p:sp>
      <p:sp>
        <p:nvSpPr>
          <p:cNvPr id="140290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630238" y="2606675"/>
            <a:ext cx="7772400" cy="1470025"/>
          </a:xfrm>
        </p:spPr>
        <p:txBody>
          <a:bodyPr/>
          <a:lstStyle/>
          <a:p>
            <a:pPr algn="ctr"/>
            <a:r>
              <a:rPr lang="en-CA" sz="2800" b="1" smtClean="0"/>
              <a:t>What are the tools?</a:t>
            </a:r>
            <a:endParaRPr lang="en-US" sz="2800" b="1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Sep. 12th ,2011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GTB e-Channels Global Training Team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9ED22F8-8617-4DF9-93FB-1F7A9FA52646}" type="slidenum">
              <a:rPr lang="en-US"/>
              <a:pPr/>
              <a:t>9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HSBCnet Smart Card Management Functions</a:t>
            </a:r>
            <a:endParaRPr lang="en-US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dirty="0" smtClean="0"/>
              <a:t>The Smart Card Management functions on </a:t>
            </a:r>
            <a:r>
              <a:rPr lang="en-CA" dirty="0" err="1" smtClean="0"/>
              <a:t>HSBCnet</a:t>
            </a:r>
            <a:r>
              <a:rPr lang="en-CA" dirty="0" smtClean="0"/>
              <a:t> can by accessed by clicking the “Manage Smart Cards” link under the User Management Tool (UMT)</a:t>
            </a:r>
          </a:p>
          <a:p>
            <a:r>
              <a:rPr lang="en-CA" dirty="0" smtClean="0"/>
              <a:t>Functions Include:</a:t>
            </a:r>
          </a:p>
          <a:p>
            <a:pPr lvl="1"/>
            <a:r>
              <a:rPr lang="en-CA" dirty="0" smtClean="0"/>
              <a:t>Query Smart Card Information</a:t>
            </a:r>
          </a:p>
          <a:p>
            <a:pPr lvl="1"/>
            <a:r>
              <a:rPr lang="en-CA" dirty="0" smtClean="0"/>
              <a:t>Replace Smart Card</a:t>
            </a:r>
          </a:p>
          <a:p>
            <a:pPr lvl="1"/>
            <a:r>
              <a:rPr lang="en-CA" dirty="0" smtClean="0"/>
              <a:t>Revoke Smart Card</a:t>
            </a:r>
          </a:p>
          <a:p>
            <a:pPr lvl="1"/>
            <a:r>
              <a:rPr lang="en-CA" dirty="0" smtClean="0"/>
              <a:t>Additional Reader/Software</a:t>
            </a:r>
          </a:p>
          <a:p>
            <a:pPr lvl="1"/>
            <a:r>
              <a:rPr lang="en-CA" dirty="0" smtClean="0"/>
              <a:t>Smart Card Expiry Report</a:t>
            </a:r>
          </a:p>
          <a:p>
            <a:pPr lvl="1"/>
            <a:r>
              <a:rPr lang="en-CA" dirty="0" smtClean="0"/>
              <a:t>Issue Smart Card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43382516\LOCALS~1\Temp\articulate\presenter\imgtemp\etTCI6br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d500e40-a2d9-449a-ab2b-c0e783c4245f"/>
  <p:tag name="AUDIO_ID" val="544"/>
  <p:tag name="ELAPSEDTIME" val="16.1"/>
  <p:tag name="ANNOTATION_COUNT" val="0"/>
  <p:tag name="ARTICULATE_SLIDE_NAV" val="1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43382516\LOCALS~1\Temp\articulate\presenter\imgtemp\V03llGQP_files\slide0001_image001.j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heme/theme1.xml><?xml version="1.0" encoding="utf-8"?>
<a:theme xmlns:a="http://schemas.openxmlformats.org/drawingml/2006/main" name="1_GTB eMaCS Training Template - 22JUN200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GTB eMaCS Training Template - 22JUN2009">
      <a:majorFont>
        <a:latin typeface="Arial"/>
        <a:ea typeface="MS PGothic"/>
        <a:cs typeface="ＭＳ Ｐゴシック"/>
      </a:majorFont>
      <a:minorFont>
        <a:latin typeface="Arial"/>
        <a:ea typeface="MS PGothic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7079EA4D5784459FCB239449AC0A0C" ma:contentTypeVersion="5" ma:contentTypeDescription="Create a new document." ma:contentTypeScope="" ma:versionID="a4390f614c3ed99f2535b28c2376fdb2">
  <xsd:schema xmlns:xsd="http://www.w3.org/2001/XMLSchema" xmlns:p="http://schemas.microsoft.com/office/2006/metadata/properties" xmlns:ns2="15c9faec-5a48-4960-9c24-6fb04fecc34a" targetNamespace="http://schemas.microsoft.com/office/2006/metadata/properties" ma:root="true" ma:fieldsID="18e4879fea4ff847f1a9c86c2a017163" ns2:_="">
    <xsd:import namespace="15c9faec-5a48-4960-9c24-6fb04fecc34a"/>
    <xsd:element name="properties">
      <xsd:complexType>
        <xsd:sequence>
          <xsd:element name="documentManagement">
            <xsd:complexType>
              <xsd:all>
                <xsd:element ref="ns2:Notes_x003a_" minOccurs="0"/>
                <xsd:element ref="ns2:Main" minOccurs="0"/>
                <xsd:element ref="ns2:Column" minOccurs="0"/>
                <xsd:element ref="ns2:Sub_x0020_Category" minOccurs="0"/>
                <xsd:element ref="ns2:Sectio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15c9faec-5a48-4960-9c24-6fb04fecc34a" elementFormDefault="qualified">
    <xsd:import namespace="http://schemas.microsoft.com/office/2006/documentManagement/types"/>
    <xsd:element name="Notes_x003a_" ma:index="1" nillable="true" ma:displayName="Notes:" ma:internalName="Notes_x003a_">
      <xsd:simpleType>
        <xsd:restriction base="dms:Text">
          <xsd:maxLength value="255"/>
        </xsd:restriction>
      </xsd:simpleType>
    </xsd:element>
    <xsd:element name="Main" ma:index="2" nillable="true" ma:displayName="Main" ma:internalName="Main">
      <xsd:simpleType>
        <xsd:restriction base="dms:Text">
          <xsd:maxLength value="60"/>
        </xsd:restriction>
      </xsd:simpleType>
    </xsd:element>
    <xsd:element name="Column" ma:index="3" nillable="true" ma:displayName="Category" ma:internalName="Column">
      <xsd:simpleType>
        <xsd:restriction base="dms:Text">
          <xsd:maxLength value="60"/>
        </xsd:restriction>
      </xsd:simpleType>
    </xsd:element>
    <xsd:element name="Sub_x0020_Category" ma:index="4" nillable="true" ma:displayName="Sub Category" ma:internalName="Sub_x0020_Category">
      <xsd:simpleType>
        <xsd:restriction base="dms:Text">
          <xsd:maxLength value="60"/>
        </xsd:restriction>
      </xsd:simpleType>
    </xsd:element>
    <xsd:element name="Sectio" ma:index="5" nillable="true" ma:displayName="Section" ma:internalName="Sectio">
      <xsd:simpleType>
        <xsd:restriction base="dms:Text">
          <xsd:maxLength value="5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 ma:readOnly="true"/>
        <xsd:element ref="dc:title" minOccurs="0" maxOccurs="1" ma:index="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ub_x0020_Category xmlns="15c9faec-5a48-4960-9c24-6fb04fecc34a" xsi:nil="true"/>
    <Sectio xmlns="15c9faec-5a48-4960-9c24-6fb04fecc34a" xsi:nil="true"/>
    <Notes_x003a_ xmlns="15c9faec-5a48-4960-9c24-6fb04fecc34a" xsi:nil="true"/>
    <Main xmlns="15c9faec-5a48-4960-9c24-6fb04fecc34a" xsi:nil="true"/>
    <Column xmlns="15c9faec-5a48-4960-9c24-6fb04fecc34a" xsi:nil="true"/>
  </documentManagement>
</p:properties>
</file>

<file path=customXml/itemProps1.xml><?xml version="1.0" encoding="utf-8"?>
<ds:datastoreItem xmlns:ds="http://schemas.openxmlformats.org/officeDocument/2006/customXml" ds:itemID="{59FB05D4-26E2-4213-8B60-978234726E74}"/>
</file>

<file path=customXml/itemProps2.xml><?xml version="1.0" encoding="utf-8"?>
<ds:datastoreItem xmlns:ds="http://schemas.openxmlformats.org/officeDocument/2006/customXml" ds:itemID="{F7D19FD6-B6EC-4592-9299-2DE71D398B70}"/>
</file>

<file path=customXml/itemProps3.xml><?xml version="1.0" encoding="utf-8"?>
<ds:datastoreItem xmlns:ds="http://schemas.openxmlformats.org/officeDocument/2006/customXml" ds:itemID="{448C6089-0F97-46C3-AD61-A7166D2AE44E}"/>
</file>

<file path=docProps/app.xml><?xml version="1.0" encoding="utf-8"?>
<Properties xmlns="http://schemas.openxmlformats.org/officeDocument/2006/extended-properties" xmlns:vt="http://schemas.openxmlformats.org/officeDocument/2006/docPropsVTypes">
  <Template>GTB eMaCS Training Template - 22JUN2009</Template>
  <TotalTime>627</TotalTime>
  <Words>2124</Words>
  <Application>Microsoft Office PowerPoint</Application>
  <PresentationFormat>On-screen Show (4:3)</PresentationFormat>
  <Paragraphs>281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1_GTB eMaCS Training Template - 22JUN2009</vt:lpstr>
      <vt:lpstr>Smart Card Management</vt:lpstr>
      <vt:lpstr>What are Smart Cards?</vt:lpstr>
      <vt:lpstr>Who will need Smart Cards?</vt:lpstr>
      <vt:lpstr>Hardware &amp; Software Requirements</vt:lpstr>
      <vt:lpstr>Smart Card Readers / Software</vt:lpstr>
      <vt:lpstr>Smart Card Certificate Registration</vt:lpstr>
      <vt:lpstr>Change Smart Card PIN</vt:lpstr>
      <vt:lpstr>What are the tools?</vt:lpstr>
      <vt:lpstr>HSBCnet Smart Card Management Functions</vt:lpstr>
      <vt:lpstr>HSBCnet Smart Card Management Functions</vt:lpstr>
      <vt:lpstr>HSBCnet Smart Card Management Functions</vt:lpstr>
      <vt:lpstr>Query Smart Card Information – How does it work? –</vt:lpstr>
      <vt:lpstr>Query Smart Card Information</vt:lpstr>
      <vt:lpstr>Query Smart Card Information</vt:lpstr>
      <vt:lpstr>Query Smart Card Information</vt:lpstr>
      <vt:lpstr>Query Smart Card Information</vt:lpstr>
      <vt:lpstr>Replace Smart Card – How does it work? –</vt:lpstr>
      <vt:lpstr>Replace Smart Card</vt:lpstr>
      <vt:lpstr>Replace Smart Card</vt:lpstr>
      <vt:lpstr>Replace Smart Card</vt:lpstr>
      <vt:lpstr>Replace Smart Card</vt:lpstr>
      <vt:lpstr>Replace Smart Card</vt:lpstr>
      <vt:lpstr>Replace Smart Card</vt:lpstr>
      <vt:lpstr>Revoke Smart Card – How does it work? –</vt:lpstr>
      <vt:lpstr>Revoke Smart Card</vt:lpstr>
      <vt:lpstr>Revoke Smart Card</vt:lpstr>
      <vt:lpstr>Revoke Smart Card</vt:lpstr>
      <vt:lpstr>Revoke Smart Card</vt:lpstr>
      <vt:lpstr>Revoke Smart Card</vt:lpstr>
      <vt:lpstr>Additional Reader/Software  – How does it work? –</vt:lpstr>
      <vt:lpstr>Additional Reader/Software</vt:lpstr>
      <vt:lpstr>Additional Reader/Software</vt:lpstr>
      <vt:lpstr>Additional Reader/Software</vt:lpstr>
      <vt:lpstr>Additional Reader/Software</vt:lpstr>
      <vt:lpstr>Additional Reader/Software</vt:lpstr>
      <vt:lpstr>Smart Card Expiry Report  – How does it work? –</vt:lpstr>
      <vt:lpstr>Smart Card Expiry Report</vt:lpstr>
      <vt:lpstr>Smart Card Expiry Report – Customer SA View</vt:lpstr>
      <vt:lpstr>Smart Card Expiry Report – Customer SA View</vt:lpstr>
      <vt:lpstr>Smart Card Expiry Report – Staff User View</vt:lpstr>
      <vt:lpstr>Issue Smart Card  – How does it work? –</vt:lpstr>
      <vt:lpstr>Issue Smart Card</vt:lpstr>
      <vt:lpstr>Issue Smart Card</vt:lpstr>
      <vt:lpstr>Issue Smart Card</vt:lpstr>
      <vt:lpstr>Issue Smart Card</vt:lpstr>
      <vt:lpstr>Issue Smart Card</vt:lpstr>
      <vt:lpstr>Issue Smart Card</vt:lpstr>
    </vt:vector>
  </TitlesOfParts>
  <Company>HSBC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Card Management</dc:title>
  <dc:creator>Alex Yong</dc:creator>
  <cp:lastModifiedBy>Alex Yong</cp:lastModifiedBy>
  <cp:revision>21</cp:revision>
  <dcterms:created xsi:type="dcterms:W3CDTF">2009-07-10T18:40:43Z</dcterms:created>
  <dcterms:modified xsi:type="dcterms:W3CDTF">2011-09-20T23:03:27Z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2ACAB90A-FF35-4A4B-A81B-E9C3665D9271</vt:lpwstr>
  </property>
  <property fmtid="{D5CDD505-2E9C-101B-9397-08002B2CF9AE}" pid="3" name="ArticulatePath">
    <vt:lpwstr>Smart Card Management (UPDATING)</vt:lpwstr>
  </property>
  <property fmtid="{D5CDD505-2E9C-101B-9397-08002B2CF9AE}" pid="4" name="ContentTypeId">
    <vt:lpwstr>0x010100987079EA4D5784459FCB239449AC0A0C</vt:lpwstr>
  </property>
</Properties>
</file>