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2" r:id="rId6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84" d="100"/>
          <a:sy n="84" d="100"/>
        </p:scale>
        <p:origin x="11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C358E-23D4-45DF-8029-E4CD612346F5}" type="datetimeFigureOut">
              <a:rPr lang="pt-BR" smtClean="0"/>
              <a:t>12/11/2014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65495-9998-4646-94F5-800ADF69A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364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06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D95C746-585B-4A56-8DAC-477B0CFD0BFA}" type="slidenum">
              <a:rPr lang="pt-BR" smtClean="0"/>
              <a:pPr eaLnBrk="1" hangingPunct="1"/>
              <a:t>11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379067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98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93718B-C0E6-4C9C-A369-B3AE61179F71}" type="slidenum">
              <a:rPr lang="pt-BR" smtClean="0"/>
              <a:pPr eaLnBrk="1" hangingPunct="1"/>
              <a:t>22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216139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09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751F950-2F97-4813-B1D7-DDFFBCC70A44}" type="slidenum">
              <a:rPr lang="pt-BR" smtClean="0"/>
              <a:pPr eaLnBrk="1" hangingPunct="1"/>
              <a:t>23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761798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19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23FCFC-57AD-4E7A-BC36-041C18C8E08E}" type="slidenum">
              <a:rPr lang="pt-BR" smtClean="0"/>
              <a:pPr eaLnBrk="1" hangingPunct="1"/>
              <a:t>24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062316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29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364138D-1A8C-4B1B-85F5-4E4D3A2D5747}" type="slidenum">
              <a:rPr lang="pt-BR" smtClean="0"/>
              <a:pPr eaLnBrk="1" hangingPunct="1"/>
              <a:t>25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534269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39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AA63F8-ADEA-41A7-9553-C17E283ECB33}" type="slidenum">
              <a:rPr lang="pt-BR" smtClean="0"/>
              <a:pPr eaLnBrk="1" hangingPunct="1"/>
              <a:t>26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118907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49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6B341E3-EE19-4B5B-9E9B-ECD81706FEAE}" type="slidenum">
              <a:rPr lang="pt-BR" smtClean="0"/>
              <a:pPr eaLnBrk="1" hangingPunct="1"/>
              <a:t>27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008438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60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BAD450-63A8-468B-876C-84ED11D0FB62}" type="slidenum">
              <a:rPr lang="pt-BR" smtClean="0"/>
              <a:pPr eaLnBrk="1" hangingPunct="1"/>
              <a:t>28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426817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70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FDB74C-C71B-4AFF-84A4-B1701697C3C2}" type="slidenum">
              <a:rPr lang="pt-BR" smtClean="0"/>
              <a:pPr eaLnBrk="1" hangingPunct="1"/>
              <a:t>29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900335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80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C8BF3A-DA86-4FD3-936C-12BAAA726FC3}" type="slidenum">
              <a:rPr lang="pt-BR" smtClean="0"/>
              <a:pPr eaLnBrk="1" hangingPunct="1"/>
              <a:t>30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710602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90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F7BC71D-6FB0-45ED-899E-EC590A9D8FC4}" type="slidenum">
              <a:rPr lang="pt-BR" smtClean="0"/>
              <a:pPr eaLnBrk="1" hangingPunct="1"/>
              <a:t>31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220568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6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50E116A-C352-4620-A03C-29331F69FEDF}" type="slidenum">
              <a:rPr lang="pt-BR" smtClean="0"/>
              <a:pPr eaLnBrk="1" hangingPunct="1"/>
              <a:t>12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875664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901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03673F-DDEC-4902-BB70-F93D467F5AAE}" type="slidenum">
              <a:rPr lang="pt-BR" smtClean="0"/>
              <a:pPr eaLnBrk="1" hangingPunct="1"/>
              <a:t>32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347472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911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0E2978-8540-4B0E-B485-89816420DB6C}" type="slidenum">
              <a:rPr lang="pt-BR" smtClean="0"/>
              <a:pPr eaLnBrk="1" hangingPunct="1"/>
              <a:t>33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985517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921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EBF8FA-EAA9-40F6-9ED4-0D7E2F40CF98}" type="slidenum">
              <a:rPr lang="pt-BR" smtClean="0"/>
              <a:pPr eaLnBrk="1" hangingPunct="1"/>
              <a:t>34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999624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931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9272768-B6D4-4D92-BFAD-E9DCE3A30CDE}" type="slidenum">
              <a:rPr lang="pt-BR" smtClean="0"/>
              <a:pPr eaLnBrk="1" hangingPunct="1"/>
              <a:t>35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76905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942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AC3616-4888-49B7-80AF-19944F67BD5A}" type="slidenum">
              <a:rPr lang="pt-BR" smtClean="0"/>
              <a:pPr eaLnBrk="1" hangingPunct="1"/>
              <a:t>36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8338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952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9DB33D-5368-42F7-AA7F-0948C94E3525}" type="slidenum">
              <a:rPr lang="pt-BR" smtClean="0"/>
              <a:pPr eaLnBrk="1" hangingPunct="1"/>
              <a:t>37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7089252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962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1B09FA3-5AEC-4095-A12C-855D0AD1A93D}" type="slidenum">
              <a:rPr lang="pt-BR" smtClean="0"/>
              <a:pPr eaLnBrk="1" hangingPunct="1"/>
              <a:t>38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1829407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972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CC1E428-1A98-4DB6-ADB8-B7F2ECE2A353}" type="slidenum">
              <a:rPr lang="pt-BR" smtClean="0"/>
              <a:pPr eaLnBrk="1" hangingPunct="1"/>
              <a:t>39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0743431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983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A65DBD-2407-407E-B53B-2B1212FC4DAE}" type="slidenum">
              <a:rPr lang="pt-BR" smtClean="0"/>
              <a:pPr eaLnBrk="1" hangingPunct="1"/>
              <a:t>40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370465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993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ACEA39-D31D-43ED-A73F-EC27AF74E4F8}" type="slidenum">
              <a:rPr lang="pt-BR" smtClean="0"/>
              <a:pPr eaLnBrk="1" hangingPunct="1"/>
              <a:t>41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10692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27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B393B8-4FD0-4F7E-8106-2080C1FAC4BD}" type="slidenum">
              <a:rPr lang="pt-BR" smtClean="0"/>
              <a:pPr eaLnBrk="1" hangingPunct="1"/>
              <a:t>13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9726426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b="1" smtClean="0"/>
              <a:t>Contagem indicativa de pontos de função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Leva em consideração apenas os requisitos de armazenamento de dados.</a:t>
            </a:r>
          </a:p>
          <a:p>
            <a:pPr eaLnBrk="1" hangingPunct="1">
              <a:spcBef>
                <a:spcPct val="0"/>
              </a:spcBef>
            </a:pPr>
            <a:endParaRPr lang="pt-BR" smtClean="0"/>
          </a:p>
          <a:p>
            <a:pPr eaLnBrk="1" hangingPunct="1">
              <a:spcBef>
                <a:spcPct val="0"/>
              </a:spcBef>
            </a:pPr>
            <a:r>
              <a:rPr lang="pt-BR" b="1" smtClean="0"/>
              <a:t>Contagem estimativa de pontos de função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Leva em consideração os requisitos de armazenamento e de processamento dos dados.</a:t>
            </a:r>
          </a:p>
          <a:p>
            <a:pPr eaLnBrk="1" hangingPunct="1">
              <a:spcBef>
                <a:spcPct val="0"/>
              </a:spcBef>
            </a:pPr>
            <a:endParaRPr lang="pt-BR" smtClean="0"/>
          </a:p>
          <a:p>
            <a:pPr eaLnBrk="1" hangingPunct="1">
              <a:spcBef>
                <a:spcPct val="0"/>
              </a:spcBef>
            </a:pPr>
            <a:r>
              <a:rPr lang="pt-BR" b="1" smtClean="0"/>
              <a:t>Contagem detalhada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Leva em consideração os requisitos de armazenamento e de processamento dos dados e determina-se a complexidade de cada função (Baixa, Média, Alta)</a:t>
            </a:r>
          </a:p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03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79572D-6E42-400F-A7C0-6D62D8A4CF5C}" type="slidenum">
              <a:rPr lang="pt-BR" smtClean="0"/>
              <a:pPr eaLnBrk="1" hangingPunct="1"/>
              <a:t>42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9423940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b="1" smtClean="0"/>
              <a:t>Contagem indicativa de pontos de função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Leva em consideração apenas os requisitos de armazenamento de dados.</a:t>
            </a:r>
          </a:p>
          <a:p>
            <a:pPr eaLnBrk="1" hangingPunct="1">
              <a:spcBef>
                <a:spcPct val="0"/>
              </a:spcBef>
            </a:pPr>
            <a:endParaRPr lang="pt-BR" smtClean="0"/>
          </a:p>
          <a:p>
            <a:pPr eaLnBrk="1" hangingPunct="1">
              <a:spcBef>
                <a:spcPct val="0"/>
              </a:spcBef>
            </a:pPr>
            <a:r>
              <a:rPr lang="pt-BR" b="1" smtClean="0"/>
              <a:t>Contagem estimativa de pontos de função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Leva em consideração os requisitos de armazenamento e de processamento dos dados.</a:t>
            </a:r>
          </a:p>
          <a:p>
            <a:pPr eaLnBrk="1" hangingPunct="1">
              <a:spcBef>
                <a:spcPct val="0"/>
              </a:spcBef>
            </a:pPr>
            <a:endParaRPr lang="pt-BR" smtClean="0"/>
          </a:p>
          <a:p>
            <a:pPr eaLnBrk="1" hangingPunct="1">
              <a:spcBef>
                <a:spcPct val="0"/>
              </a:spcBef>
            </a:pPr>
            <a:r>
              <a:rPr lang="pt-BR" b="1" smtClean="0"/>
              <a:t>Contagem detalhada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Leva em consideração os requisitos de armazenamento e de processamento dos dados e determina-se a complexidade de cada função (Baixa, Média, Alta)</a:t>
            </a:r>
          </a:p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13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BCE2E9-0AE1-4C41-B057-EF43B7ADB165}" type="slidenum">
              <a:rPr lang="pt-BR" smtClean="0"/>
              <a:pPr eaLnBrk="1" hangingPunct="1"/>
              <a:t>43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9221602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b="1" smtClean="0"/>
              <a:t>Contagem estimativa de pontos de função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A contagem estimativa é realizada da seguinte forma: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determina-se todas as funções de todos os tipos (ALI, AIE, EE, SE, CE)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toda função do tipo dado (ALI, AIE) tem sua complexidade funcional avaliada como Baixa,</a:t>
            </a:r>
            <a:br>
              <a:rPr lang="pt-BR" smtClean="0"/>
            </a:br>
            <a:r>
              <a:rPr lang="pt-BR" smtClean="0"/>
              <a:t>e toda função transacional (EE, SE, CE) é avaliada como de complexidade média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calcula-se o total de pontos de função não ajustados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Logo, a única diferença em relação à contagem usual de pontos de função é que a complexidade funcional não é determinada individualmente para cada função, mas pré-definida para todas elas.</a:t>
            </a:r>
          </a:p>
        </p:txBody>
      </p:sp>
      <p:sp>
        <p:nvSpPr>
          <p:cNvPr id="1024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0B0EC56-95C4-4F51-B200-58EED02632EA}" type="slidenum">
              <a:rPr lang="pt-BR" smtClean="0"/>
              <a:pPr eaLnBrk="1" hangingPunct="1"/>
              <a:t>44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7283530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b="1" smtClean="0"/>
              <a:t>Contagem indicativa de pontos de função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Requisitos do usuário: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o usuário deseja manter dados de Cliente e Produto e referenciar dados de Fornecedor. 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Esta especificação (superficial) é o suficiente para uma contagem indicativa de pontos de função: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ALI: Cliente e Produto 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AIE: Fornecedor </a:t>
            </a:r>
          </a:p>
          <a:p>
            <a:pPr eaLnBrk="1" hangingPunct="1">
              <a:spcBef>
                <a:spcPct val="0"/>
              </a:spcBef>
            </a:pPr>
            <a:r>
              <a:rPr lang="pt-BR" b="1" smtClean="0"/>
              <a:t>Função do Tipo Dado</a:t>
            </a:r>
            <a:endParaRPr lang="pt-BR" smtClean="0"/>
          </a:p>
          <a:p>
            <a:pPr eaLnBrk="1" hangingPunct="1">
              <a:spcBef>
                <a:spcPct val="0"/>
              </a:spcBef>
            </a:pPr>
            <a:r>
              <a:rPr lang="pt-BR" b="1" smtClean="0"/>
              <a:t>Tipo de Função</a:t>
            </a:r>
            <a:endParaRPr lang="pt-BR" smtClean="0"/>
          </a:p>
          <a:p>
            <a:pPr eaLnBrk="1" hangingPunct="1">
              <a:spcBef>
                <a:spcPct val="0"/>
              </a:spcBef>
            </a:pPr>
            <a:r>
              <a:rPr lang="pt-BR" b="1" smtClean="0"/>
              <a:t>Pontos de Função (pré-definido)</a:t>
            </a:r>
            <a:endParaRPr lang="pt-BR" smtClean="0"/>
          </a:p>
          <a:p>
            <a:pPr eaLnBrk="1" hangingPunct="1">
              <a:spcBef>
                <a:spcPct val="0"/>
              </a:spcBef>
            </a:pPr>
            <a:r>
              <a:rPr lang="pt-BR" smtClean="0"/>
              <a:t>Cliente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ALI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35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Produto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ALI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35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Fornecedor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AIE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15</a:t>
            </a:r>
          </a:p>
          <a:p>
            <a:pPr eaLnBrk="1" hangingPunct="1">
              <a:spcBef>
                <a:spcPct val="0"/>
              </a:spcBef>
            </a:pPr>
            <a:r>
              <a:rPr lang="pt-BR" b="1" i="1" smtClean="0"/>
              <a:t>Indicativo do tamanho funcional</a:t>
            </a:r>
            <a:endParaRPr lang="pt-BR" smtClean="0"/>
          </a:p>
          <a:p>
            <a:pPr eaLnBrk="1" hangingPunct="1">
              <a:spcBef>
                <a:spcPct val="0"/>
              </a:spcBef>
            </a:pPr>
            <a:r>
              <a:rPr lang="pt-BR" smtClean="0"/>
              <a:t> </a:t>
            </a:r>
          </a:p>
          <a:p>
            <a:pPr eaLnBrk="1" hangingPunct="1">
              <a:spcBef>
                <a:spcPct val="0"/>
              </a:spcBef>
            </a:pPr>
            <a:r>
              <a:rPr lang="pt-BR" b="1" i="1" smtClean="0"/>
              <a:t>85 pf</a:t>
            </a:r>
            <a:endParaRPr lang="pt-BR" smtClean="0"/>
          </a:p>
          <a:p>
            <a:pPr eaLnBrk="1" hangingPunct="1">
              <a:spcBef>
                <a:spcPct val="0"/>
              </a:spcBef>
            </a:pPr>
            <a:r>
              <a:rPr lang="pt-BR" smtClean="0"/>
              <a:t> </a:t>
            </a:r>
          </a:p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34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1915654-9284-48AD-990D-8B87A1E85298}" type="slidenum">
              <a:rPr lang="pt-BR" smtClean="0"/>
              <a:pPr eaLnBrk="1" hangingPunct="1"/>
              <a:t>45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949869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44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4BAAF8D-24B2-454D-970E-0FF6120623B9}" type="slidenum">
              <a:rPr lang="pt-BR" smtClean="0"/>
              <a:pPr eaLnBrk="1" hangingPunct="1"/>
              <a:t>46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1275869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54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551612-7145-4E34-9DE3-4646E14F20AF}" type="slidenum">
              <a:rPr lang="pt-BR" smtClean="0"/>
              <a:pPr eaLnBrk="1" hangingPunct="1"/>
              <a:t>47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5991451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65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986A29-8B2C-46D3-9E9A-83A02E3BC574}" type="slidenum">
              <a:rPr lang="pt-BR" smtClean="0"/>
              <a:pPr eaLnBrk="1" hangingPunct="1"/>
              <a:t>48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3398175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75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D39A9C1-0A7C-4F78-B69F-58EBCC3A49BF}" type="slidenum">
              <a:rPr lang="pt-BR" smtClean="0"/>
              <a:pPr eaLnBrk="1" hangingPunct="1"/>
              <a:t>49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4929209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b="1" smtClean="0"/>
              <a:t>Contagem indicativa de pontos de função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Leva em consideração apenas os requisitos de armazenamento de dados.</a:t>
            </a:r>
          </a:p>
          <a:p>
            <a:pPr eaLnBrk="1" hangingPunct="1">
              <a:spcBef>
                <a:spcPct val="0"/>
              </a:spcBef>
            </a:pPr>
            <a:endParaRPr lang="pt-BR" smtClean="0"/>
          </a:p>
          <a:p>
            <a:pPr eaLnBrk="1" hangingPunct="1">
              <a:spcBef>
                <a:spcPct val="0"/>
              </a:spcBef>
            </a:pPr>
            <a:r>
              <a:rPr lang="pt-BR" b="1" smtClean="0"/>
              <a:t>Contagem estimativa de pontos de função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Leva em consideração os requisitos de armazenamento e de processamento dos dados.</a:t>
            </a:r>
          </a:p>
          <a:p>
            <a:pPr eaLnBrk="1" hangingPunct="1">
              <a:spcBef>
                <a:spcPct val="0"/>
              </a:spcBef>
            </a:pPr>
            <a:endParaRPr lang="pt-BR" smtClean="0"/>
          </a:p>
          <a:p>
            <a:pPr eaLnBrk="1" hangingPunct="1">
              <a:spcBef>
                <a:spcPct val="0"/>
              </a:spcBef>
            </a:pPr>
            <a:r>
              <a:rPr lang="pt-BR" b="1" smtClean="0"/>
              <a:t>Contagem detalhada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Leva em consideração os requisitos de armazenamento e de processamento dos dados e determina-se a complexidade de cada função (Baixa, Média, Alta)</a:t>
            </a:r>
          </a:p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85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1DB5DE8-5B27-45EA-8E98-D1EB774604E3}" type="slidenum">
              <a:rPr lang="pt-BR" smtClean="0"/>
              <a:pPr eaLnBrk="1" hangingPunct="1"/>
              <a:t>50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2178196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95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42CD22-E721-4EEA-A274-156197715865}" type="slidenum">
              <a:rPr lang="pt-BR" smtClean="0"/>
              <a:pPr eaLnBrk="1" hangingPunct="1"/>
              <a:t>51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51031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37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A08D08-735D-4AF1-A2F1-C0306AD7FD6D}" type="slidenum">
              <a:rPr lang="pt-BR" smtClean="0"/>
              <a:pPr eaLnBrk="1" hangingPunct="1"/>
              <a:t>15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7187592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05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FF182A-3CBC-492F-A175-D3235018B9BC}" type="slidenum">
              <a:rPr lang="pt-BR" smtClean="0"/>
              <a:pPr eaLnBrk="1" hangingPunct="1"/>
              <a:t>52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472732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59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3E0112-DD1D-4551-8C2A-5F8DE40C01A6}" type="slidenum">
              <a:rPr lang="pt-BR" smtClean="0"/>
              <a:pPr eaLnBrk="1" hangingPunct="1"/>
              <a:t>55</a:t>
            </a:fld>
            <a:endParaRPr lang="pt-BR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69768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26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E913D3-9DE0-49BB-AFB1-CC57F8E56807}" type="slidenum">
              <a:rPr lang="pt-BR" smtClean="0"/>
              <a:pPr eaLnBrk="1" hangingPunct="1"/>
              <a:t>60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3254135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36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7B2AFE9-BDBB-43A9-AC73-2F4603D7D582}" type="slidenum">
              <a:rPr lang="pt-BR" smtClean="0"/>
              <a:pPr eaLnBrk="1" hangingPunct="1"/>
              <a:t>61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0337880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smtClean="0"/>
              <a:t>Roteiro de Métricas de Software do SISP (Sistema de Administração dos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Recursos de Informação e Informática)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Secretaria de Logística e Tecnologia da Informação – SLTI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Ministério do Planejamento, Orçamento e Gestão</a:t>
            </a:r>
          </a:p>
        </p:txBody>
      </p:sp>
      <p:sp>
        <p:nvSpPr>
          <p:cNvPr id="1146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8E599B5-53C5-4C16-9970-D988156B949E}" type="slidenum">
              <a:rPr lang="pt-BR" smtClean="0"/>
              <a:pPr eaLnBrk="1" hangingPunct="1"/>
              <a:t>62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75697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47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94333E-8797-459C-B844-5BD01E100C0B}" type="slidenum">
              <a:rPr lang="pt-BR" smtClean="0"/>
              <a:pPr eaLnBrk="1" hangingPunct="1"/>
              <a:t>16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917231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57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C7A953-A3CD-4654-88D7-8BC70D0ED4E3}" type="slidenum">
              <a:rPr lang="pt-BR" smtClean="0"/>
              <a:pPr eaLnBrk="1" hangingPunct="1"/>
              <a:t>17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043226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68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368381-2324-4372-A60F-60A86C7C70D2}" type="slidenum">
              <a:rPr lang="pt-BR" smtClean="0"/>
              <a:pPr eaLnBrk="1" hangingPunct="1"/>
              <a:t>19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948986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78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CD9B55-AA27-4C73-9DD3-BB0D68C21829}" type="slidenum">
              <a:rPr lang="pt-BR" smtClean="0"/>
              <a:pPr eaLnBrk="1" hangingPunct="1"/>
              <a:t>20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352722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88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0760A3-BBE4-4BAA-AF3B-EAC404CBD413}" type="slidenum">
              <a:rPr lang="pt-BR" smtClean="0"/>
              <a:pPr eaLnBrk="1" hangingPunct="1"/>
              <a:t>21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22421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80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32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55" r:id="rId4"/>
    <p:sldLayoutId id="2147483658" r:id="rId5"/>
    <p:sldLayoutId id="2147483661" r:id="rId6"/>
    <p:sldLayoutId id="2147483662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http://www.fattocs.com.br/traduzido/image/estdetfp.gif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http://www.fattocs.com.br/traduzido/image/inddetfp.gif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vernoeletronico.gov.br/biblioteca/arquivos/roteiro-de-metricas-de-software-do-sisp" TargetMode="Externa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mailto:cassiatokoy@gmail.com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Pós-Graduação</a:t>
            </a:r>
            <a:br>
              <a:rPr lang="pt-BR" dirty="0" smtClean="0"/>
            </a:br>
            <a:r>
              <a:rPr lang="pt-BR" dirty="0" smtClean="0"/>
              <a:t>Engenharia de Software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body" sz="quarter" idx="10"/>
          </p:nvPr>
        </p:nvSpPr>
        <p:spPr>
          <a:xfrm>
            <a:off x="714349" y="4221088"/>
            <a:ext cx="7786742" cy="1422490"/>
          </a:xfrm>
        </p:spPr>
        <p:txBody>
          <a:bodyPr/>
          <a:lstStyle/>
          <a:p>
            <a:pPr eaLnBrk="1" hangingPunct="1"/>
            <a:r>
              <a:rPr lang="pt-BR" dirty="0" smtClean="0"/>
              <a:t>Métricas de Software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8513762" cy="1143000"/>
          </a:xfr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Por que medir?</a:t>
            </a:r>
            <a:b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endParaRPr lang="pt-BR" sz="4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Texto explicativo em forma de nuvem 3"/>
          <p:cNvSpPr/>
          <p:nvPr/>
        </p:nvSpPr>
        <p:spPr>
          <a:xfrm>
            <a:off x="142875" y="1196975"/>
            <a:ext cx="9001125" cy="5472113"/>
          </a:xfrm>
          <a:prstGeom prst="cloudCallout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44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endParaRPr lang="pt-BR" dirty="0"/>
          </a:p>
          <a:p>
            <a:pPr algn="just">
              <a:buFont typeface="Wingdings" pitchFamily="2" charset="2"/>
              <a:buNone/>
              <a:defRPr/>
            </a:pPr>
            <a:r>
              <a:rPr lang="pt-BR" sz="1600" dirty="0">
                <a:solidFill>
                  <a:schemeClr val="tx1"/>
                </a:solidFill>
              </a:rPr>
              <a:t>“Coerência e previsibilidade ainda são desejáveis, mas elas nunca foram as coisas mais importantes. Nos últimos 40 anos, por exemplo, nós temos nos torturado devido a nossa incapacidade de terminar um projeto de software no prazo e dentro do orçamento. Mas isto nunca deveria ter sido a meta suprema. A meta mais importante é a transformação, a criação de um software que transforma o mundo ou que transforma uma empresa ou como ela realiza seus negócios. Temos sido muito bem sucedidos em transformações, quando operamos fora do controle. Software é e sempre será algo experimental. A construção atual em si não é necessariamente experimental, mas a concepção é. E este é o lugar onde nosso foco deveria estar. É onde nosso foco sempre deveria ter estado.” Tom </a:t>
            </a:r>
            <a:r>
              <a:rPr lang="pt-BR" sz="1600" dirty="0" err="1">
                <a:solidFill>
                  <a:schemeClr val="tx1"/>
                </a:solidFill>
              </a:rPr>
              <a:t>DeMarco</a:t>
            </a:r>
            <a:endParaRPr lang="pt-BR" sz="1600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None/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/>
          </a:p>
        </p:txBody>
      </p:sp>
      <p:pic>
        <p:nvPicPr>
          <p:cNvPr id="13316" name="Imagem 1" descr="Descrição: Descrição: Descrição: Descrição: Descrição: Descrição: http://t3.gstatic.com/images?q=tbn:ANd9GcSKrBXkMX4BcxW0irCXLiBZHGIi37SRiWmErizcHBs_nyRnO-x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6" r="5084" b="4001"/>
          <a:stretch>
            <a:fillRect/>
          </a:stretch>
        </p:blipFill>
        <p:spPr bwMode="auto">
          <a:xfrm>
            <a:off x="6946900" y="5157788"/>
            <a:ext cx="2178050" cy="166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980728"/>
            <a:ext cx="7029450" cy="8255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pt-BR" sz="1800" dirty="0" smtClean="0"/>
              <a:t>“Não se pode controlar aquilo que não se consegue medir.” Tom </a:t>
            </a:r>
            <a:r>
              <a:rPr lang="pt-BR" sz="1800" dirty="0" err="1" smtClean="0"/>
              <a:t>DeMarco</a:t>
            </a:r>
            <a:endParaRPr lang="pt-BR" sz="1800" dirty="0" smtClean="0"/>
          </a:p>
          <a:p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281676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0"/>
          <p:cNvSpPr>
            <a:spLocks noChangeArrowheads="1"/>
          </p:cNvSpPr>
          <p:nvPr/>
        </p:nvSpPr>
        <p:spPr bwMode="auto">
          <a:xfrm>
            <a:off x="611188" y="238125"/>
            <a:ext cx="8137276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Por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que medir?</a:t>
            </a:r>
          </a:p>
        </p:txBody>
      </p:sp>
      <p:sp>
        <p:nvSpPr>
          <p:cNvPr id="21" name="Retângulo 4"/>
          <p:cNvSpPr>
            <a:spLocks noChangeArrowheads="1"/>
          </p:cNvSpPr>
          <p:nvPr/>
        </p:nvSpPr>
        <p:spPr bwMode="auto">
          <a:xfrm>
            <a:off x="468313" y="1484313"/>
            <a:ext cx="7920037" cy="45243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b="1" dirty="0"/>
              <a:t>Motivação: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b="1" dirty="0"/>
          </a:p>
          <a:p>
            <a:pPr marL="285750" indent="-285750">
              <a:buFontTx/>
              <a:buChar char="-"/>
              <a:defRPr/>
            </a:pPr>
            <a:r>
              <a:rPr lang="pt-BR" dirty="0"/>
              <a:t>Cada vez mais está sendo exigido pelas empresas indicadores de medição da performance dos seus processos;</a:t>
            </a:r>
          </a:p>
          <a:p>
            <a:pPr marL="285750" indent="-285750">
              <a:buFontTx/>
              <a:buChar char="-"/>
              <a:defRPr/>
            </a:pPr>
            <a:endParaRPr lang="pt-BR" dirty="0"/>
          </a:p>
          <a:p>
            <a:pPr marL="285750" indent="-285750">
              <a:buFontTx/>
              <a:buChar char="-"/>
              <a:defRPr/>
            </a:pPr>
            <a:r>
              <a:rPr lang="pt-BR" dirty="0"/>
              <a:t>Ter controle sobre atividades chaves do processo;</a:t>
            </a:r>
          </a:p>
          <a:p>
            <a:pPr marL="285750" indent="-285750">
              <a:buFontTx/>
              <a:buChar char="-"/>
              <a:defRPr/>
            </a:pPr>
            <a:endParaRPr lang="pt-BR" dirty="0"/>
          </a:p>
          <a:p>
            <a:pPr marL="285750" indent="-285750">
              <a:buFontTx/>
              <a:buChar char="-"/>
              <a:defRPr/>
            </a:pPr>
            <a:r>
              <a:rPr lang="pt-BR" dirty="0"/>
              <a:t>Diminuição de tolerância em relação ao fracasso.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371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0"/>
          <p:cNvSpPr>
            <a:spLocks noChangeArrowheads="1"/>
          </p:cNvSpPr>
          <p:nvPr/>
        </p:nvSpPr>
        <p:spPr bwMode="auto">
          <a:xfrm>
            <a:off x="611188" y="238125"/>
            <a:ext cx="842530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Por que medir?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162004" y="1159548"/>
            <a:ext cx="2011363" cy="1755775"/>
            <a:chOff x="495" y="1825"/>
            <a:chExt cx="1437" cy="1427"/>
          </a:xfrm>
        </p:grpSpPr>
        <p:sp>
          <p:nvSpPr>
            <p:cNvPr id="15391" name="Text Box 6"/>
            <p:cNvSpPr txBox="1">
              <a:spLocks noChangeArrowheads="1"/>
            </p:cNvSpPr>
            <p:nvPr/>
          </p:nvSpPr>
          <p:spPr bwMode="auto">
            <a:xfrm>
              <a:off x="686" y="1825"/>
              <a:ext cx="948" cy="25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pt-BR" sz="1600" b="1"/>
                <a:t>Estimativas</a:t>
              </a:r>
              <a:endParaRPr lang="pt-BR" sz="1600" b="1">
                <a:solidFill>
                  <a:schemeClr val="bg2"/>
                </a:solidFill>
              </a:endParaRPr>
            </a:p>
          </p:txBody>
        </p:sp>
        <p:sp>
          <p:nvSpPr>
            <p:cNvPr id="15392" name="Text Box 7"/>
            <p:cNvSpPr txBox="1">
              <a:spLocks noChangeArrowheads="1"/>
            </p:cNvSpPr>
            <p:nvPr/>
          </p:nvSpPr>
          <p:spPr bwMode="auto">
            <a:xfrm>
              <a:off x="783" y="2421"/>
              <a:ext cx="800" cy="25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pt-BR" sz="1600" b="1"/>
                <a:t>Medições</a:t>
              </a:r>
              <a:endParaRPr lang="pt-BR" sz="1600" b="1">
                <a:solidFill>
                  <a:schemeClr val="bg2"/>
                </a:solidFill>
              </a:endParaRPr>
            </a:p>
          </p:txBody>
        </p:sp>
        <p:sp>
          <p:nvSpPr>
            <p:cNvPr id="15393" name="Text Box 8"/>
            <p:cNvSpPr txBox="1">
              <a:spLocks noChangeArrowheads="1"/>
            </p:cNvSpPr>
            <p:nvPr/>
          </p:nvSpPr>
          <p:spPr bwMode="auto">
            <a:xfrm>
              <a:off x="495" y="2997"/>
              <a:ext cx="1437" cy="25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pt-BR" sz="1600" b="1"/>
                <a:t>Lições Aprendidas</a:t>
              </a:r>
              <a:endParaRPr lang="pt-BR" sz="1600" b="1">
                <a:solidFill>
                  <a:schemeClr val="bg2"/>
                </a:solidFill>
              </a:endParaRPr>
            </a:p>
          </p:txBody>
        </p:sp>
        <p:sp>
          <p:nvSpPr>
            <p:cNvPr id="15394" name="Line 9"/>
            <p:cNvSpPr>
              <a:spLocks noChangeShapeType="1"/>
            </p:cNvSpPr>
            <p:nvPr/>
          </p:nvSpPr>
          <p:spPr bwMode="auto">
            <a:xfrm>
              <a:off x="1131" y="2161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pt-BR"/>
            </a:p>
          </p:txBody>
        </p:sp>
        <p:sp>
          <p:nvSpPr>
            <p:cNvPr id="15395" name="Line 10"/>
            <p:cNvSpPr>
              <a:spLocks noChangeShapeType="1"/>
            </p:cNvSpPr>
            <p:nvPr/>
          </p:nvSpPr>
          <p:spPr bwMode="auto">
            <a:xfrm>
              <a:off x="1131" y="2737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pt-BR"/>
            </a:p>
          </p:txBody>
        </p:sp>
        <p:cxnSp>
          <p:nvCxnSpPr>
            <p:cNvPr id="15396" name="AutoShape 11"/>
            <p:cNvCxnSpPr>
              <a:cxnSpLocks noChangeShapeType="1"/>
              <a:stCxn id="15393" idx="2"/>
              <a:endCxn id="15391" idx="0"/>
            </p:cNvCxnSpPr>
            <p:nvPr/>
          </p:nvCxnSpPr>
          <p:spPr bwMode="auto">
            <a:xfrm rot="5400000" flipH="1">
              <a:off x="473" y="2512"/>
              <a:ext cx="1427" cy="54"/>
            </a:xfrm>
            <a:prstGeom prst="bentConnector5">
              <a:avLst>
                <a:gd name="adj1" fmla="val -13014"/>
                <a:gd name="adj2" fmla="val 1648352"/>
                <a:gd name="adj3" fmla="val 11301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4" name="Divisa 53"/>
          <p:cNvSpPr/>
          <p:nvPr/>
        </p:nvSpPr>
        <p:spPr bwMode="auto">
          <a:xfrm>
            <a:off x="1488668" y="1392208"/>
            <a:ext cx="2110988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Apoiar a estimativa de custo e recursos de projetos</a:t>
            </a:r>
          </a:p>
        </p:txBody>
      </p:sp>
      <p:sp>
        <p:nvSpPr>
          <p:cNvPr id="55" name="Divisa 54"/>
          <p:cNvSpPr/>
          <p:nvPr/>
        </p:nvSpPr>
        <p:spPr bwMode="auto">
          <a:xfrm>
            <a:off x="3203848" y="1383897"/>
            <a:ext cx="2110988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Avaliar a aquisição de pacotes (</a:t>
            </a:r>
            <a:r>
              <a:rPr lang="pt-B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</a:t>
            </a: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buy</a:t>
            </a: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57" name="Retângulo 56"/>
          <p:cNvSpPr>
            <a:spLocks noChangeArrowheads="1"/>
          </p:cNvSpPr>
          <p:nvPr/>
        </p:nvSpPr>
        <p:spPr bwMode="auto">
          <a:xfrm>
            <a:off x="1039813" y="1003300"/>
            <a:ext cx="27051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pt-BR" b="1">
                <a:cs typeface="Arial" charset="0"/>
              </a:rPr>
              <a:t>Proposta e Planejamento:</a:t>
            </a:r>
            <a:endParaRPr lang="pt-BR">
              <a:cs typeface="Arial" charset="0"/>
            </a:endParaRPr>
          </a:p>
        </p:txBody>
      </p:sp>
      <p:sp>
        <p:nvSpPr>
          <p:cNvPr id="59" name="Divisa 58"/>
          <p:cNvSpPr/>
          <p:nvPr/>
        </p:nvSpPr>
        <p:spPr bwMode="auto">
          <a:xfrm>
            <a:off x="1075540" y="3146357"/>
            <a:ext cx="2110988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Melhorar a gestão de escopo e requisitos</a:t>
            </a:r>
          </a:p>
        </p:txBody>
      </p:sp>
      <p:sp>
        <p:nvSpPr>
          <p:cNvPr id="60" name="Divisa 59"/>
          <p:cNvSpPr/>
          <p:nvPr/>
        </p:nvSpPr>
        <p:spPr bwMode="auto">
          <a:xfrm>
            <a:off x="2772788" y="3146357"/>
            <a:ext cx="2765211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Facilitar a negociação com o cliente (aditivos, prazos, recursos)</a:t>
            </a:r>
          </a:p>
          <a:p>
            <a:pPr algn="ctr">
              <a:defRPr/>
            </a:pP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etângulo 60"/>
          <p:cNvSpPr>
            <a:spLocks noChangeArrowheads="1"/>
          </p:cNvSpPr>
          <p:nvPr/>
        </p:nvSpPr>
        <p:spPr bwMode="auto">
          <a:xfrm>
            <a:off x="1076325" y="2801938"/>
            <a:ext cx="12080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pt-BR" b="1">
                <a:cs typeface="Arial" charset="0"/>
              </a:rPr>
              <a:t>Execução:</a:t>
            </a:r>
            <a:endParaRPr lang="pt-BR">
              <a:cs typeface="Arial" charset="0"/>
            </a:endParaRPr>
          </a:p>
        </p:txBody>
      </p:sp>
      <p:sp>
        <p:nvSpPr>
          <p:cNvPr id="62" name="Divisa 61"/>
          <p:cNvSpPr/>
          <p:nvPr/>
        </p:nvSpPr>
        <p:spPr bwMode="auto">
          <a:xfrm>
            <a:off x="5092252" y="3126834"/>
            <a:ext cx="2261526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Quantificar a qualidade (Defeitos/PF)</a:t>
            </a:r>
          </a:p>
        </p:txBody>
      </p:sp>
      <p:sp>
        <p:nvSpPr>
          <p:cNvPr id="63" name="Retângulo 62"/>
          <p:cNvSpPr>
            <a:spLocks noChangeArrowheads="1"/>
          </p:cNvSpPr>
          <p:nvPr/>
        </p:nvSpPr>
        <p:spPr bwMode="auto">
          <a:xfrm>
            <a:off x="1076325" y="4624388"/>
            <a:ext cx="36671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pt-BR" b="1">
                <a:cs typeface="Arial" charset="0"/>
              </a:rPr>
              <a:t>Entregas (sprints, releases, builds):</a:t>
            </a:r>
            <a:endParaRPr lang="pt-BR">
              <a:cs typeface="Arial" charset="0"/>
            </a:endParaRPr>
          </a:p>
        </p:txBody>
      </p:sp>
      <p:sp>
        <p:nvSpPr>
          <p:cNvPr id="65" name="Divisa 64"/>
          <p:cNvSpPr/>
          <p:nvPr/>
        </p:nvSpPr>
        <p:spPr bwMode="auto">
          <a:xfrm>
            <a:off x="772018" y="5048202"/>
            <a:ext cx="2513859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Quantificar a produtividade (Horas/PF)</a:t>
            </a:r>
          </a:p>
        </p:txBody>
      </p:sp>
      <p:sp>
        <p:nvSpPr>
          <p:cNvPr id="66" name="Divisa 65"/>
          <p:cNvSpPr/>
          <p:nvPr/>
        </p:nvSpPr>
        <p:spPr bwMode="auto">
          <a:xfrm>
            <a:off x="2909102" y="5048203"/>
            <a:ext cx="2765211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Fornecer uma base para melhoria contínua do processo</a:t>
            </a:r>
          </a:p>
          <a:p>
            <a:pPr algn="ctr">
              <a:defRPr/>
            </a:pP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Divisa 66"/>
          <p:cNvSpPr/>
          <p:nvPr/>
        </p:nvSpPr>
        <p:spPr bwMode="auto">
          <a:xfrm>
            <a:off x="5314836" y="5048204"/>
            <a:ext cx="2765211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Formar uma base histórica para futuras estimativas</a:t>
            </a:r>
          </a:p>
          <a:p>
            <a:pPr algn="ctr">
              <a:defRPr/>
            </a:pP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180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1" grpId="0"/>
      <p:bldP spid="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1170457" y="24867"/>
            <a:ext cx="7776864" cy="139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en-US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PSM - Practical </a:t>
            </a:r>
            <a:r>
              <a:rPr lang="en-US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Software &amp; </a:t>
            </a:r>
          </a:p>
          <a:p>
            <a:pPr algn="r"/>
            <a:r>
              <a:rPr lang="en-US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Systems </a:t>
            </a:r>
            <a:r>
              <a:rPr lang="en-US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Measurement</a:t>
            </a:r>
            <a:endParaRPr lang="pt-BR" sz="4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123" name="Retângulo 4"/>
          <p:cNvSpPr>
            <a:spLocks noChangeArrowheads="1"/>
          </p:cNvSpPr>
          <p:nvPr/>
        </p:nvSpPr>
        <p:spPr bwMode="auto">
          <a:xfrm>
            <a:off x="468313" y="2420938"/>
            <a:ext cx="7920037" cy="45243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Modelo para Mensuração de Projetos de Software, criado em 1994, sob o patrocínio do Departamento de Defesa Norte Americano (</a:t>
            </a:r>
            <a:r>
              <a:rPr lang="pt-BR" dirty="0" err="1"/>
              <a:t>DoD</a:t>
            </a:r>
            <a:r>
              <a:rPr lang="pt-BR" dirty="0"/>
              <a:t>).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Foi utilizado como base para a elaboração da Área de Processo Medição e Análise (MA) do CMMI.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Foi formalizado pelo padrão ISO/IEC 15939 –</a:t>
            </a:r>
            <a:r>
              <a:rPr lang="pt-BR" i="1" dirty="0"/>
              <a:t>Software </a:t>
            </a:r>
            <a:r>
              <a:rPr lang="pt-BR" i="1" dirty="0" err="1"/>
              <a:t>Engineering</a:t>
            </a:r>
            <a:r>
              <a:rPr lang="pt-BR" i="1" dirty="0"/>
              <a:t> –Software </a:t>
            </a:r>
            <a:r>
              <a:rPr lang="pt-BR" i="1" dirty="0" err="1"/>
              <a:t>Measurement</a:t>
            </a:r>
            <a:r>
              <a:rPr lang="pt-BR" i="1" dirty="0"/>
              <a:t> </a:t>
            </a:r>
            <a:r>
              <a:rPr lang="pt-BR" i="1" dirty="0" err="1"/>
              <a:t>Process</a:t>
            </a:r>
            <a:r>
              <a:rPr lang="pt-BR" i="1" dirty="0"/>
              <a:t> Framework</a:t>
            </a: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332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2"/>
          <p:cNvSpPr>
            <a:spLocks noChangeArrowheads="1"/>
          </p:cNvSpPr>
          <p:nvPr/>
        </p:nvSpPr>
        <p:spPr bwMode="auto">
          <a:xfrm>
            <a:off x="487677" y="24867"/>
            <a:ext cx="8351837" cy="1496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en-US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PSM - Practical Software &amp; </a:t>
            </a:r>
            <a:endParaRPr lang="en-US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en-US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Systems </a:t>
            </a:r>
            <a:r>
              <a:rPr lang="en-US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Measurement</a:t>
            </a:r>
            <a:endParaRPr lang="pt-BR" sz="4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331913" y="1989138"/>
            <a:ext cx="7056437" cy="25860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endParaRPr lang="pt-BR" dirty="0"/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b="1" dirty="0"/>
              <a:t>Objetivo</a:t>
            </a:r>
          </a:p>
          <a:p>
            <a:pPr algn="just">
              <a:defRPr/>
            </a:pPr>
            <a:endParaRPr lang="pt-BR" dirty="0"/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Apoiar os Gestores a cumprir os seus objetivos: escopo, custos e prazo.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Estabelecer uma base para comunicação e tomada de decisões.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Estabelecer processos para a medição de performance dos projetos e da organização.</a:t>
            </a:r>
          </a:p>
        </p:txBody>
      </p:sp>
    </p:spTree>
    <p:extLst>
      <p:ext uri="{BB962C8B-B14F-4D97-AF65-F5344CB8AC3E}">
        <p14:creationId xmlns:p14="http://schemas.microsoft.com/office/powerpoint/2010/main" val="340066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611188" y="1342"/>
            <a:ext cx="8353425" cy="1320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en-US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PSM - Practical Software &amp; </a:t>
            </a:r>
            <a:endParaRPr lang="en-US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en-US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Systems </a:t>
            </a:r>
            <a:r>
              <a:rPr lang="en-US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Measurement</a:t>
            </a:r>
            <a:endParaRPr lang="pt-BR" sz="4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123" name="Retângulo 4"/>
          <p:cNvSpPr>
            <a:spLocks noChangeArrowheads="1"/>
          </p:cNvSpPr>
          <p:nvPr/>
        </p:nvSpPr>
        <p:spPr bwMode="auto">
          <a:xfrm>
            <a:off x="971550" y="981075"/>
            <a:ext cx="7921625" cy="12001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</p:txBody>
      </p:sp>
      <p:sp>
        <p:nvSpPr>
          <p:cNvPr id="4" name="Divisa 3"/>
          <p:cNvSpPr/>
          <p:nvPr/>
        </p:nvSpPr>
        <p:spPr bwMode="auto">
          <a:xfrm>
            <a:off x="2819856" y="3144129"/>
            <a:ext cx="2110988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 Básica</a:t>
            </a:r>
          </a:p>
        </p:txBody>
      </p:sp>
      <p:sp>
        <p:nvSpPr>
          <p:cNvPr id="5" name="Divisa 4"/>
          <p:cNvSpPr/>
          <p:nvPr/>
        </p:nvSpPr>
        <p:spPr bwMode="auto">
          <a:xfrm>
            <a:off x="4572000" y="3144130"/>
            <a:ext cx="2159252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 Derivada</a:t>
            </a:r>
          </a:p>
        </p:txBody>
      </p:sp>
      <p:sp>
        <p:nvSpPr>
          <p:cNvPr id="6" name="Divisa 5"/>
          <p:cNvSpPr/>
          <p:nvPr/>
        </p:nvSpPr>
        <p:spPr bwMode="auto">
          <a:xfrm>
            <a:off x="6300192" y="3144131"/>
            <a:ext cx="2261526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</a:t>
            </a:r>
          </a:p>
        </p:txBody>
      </p:sp>
      <p:sp>
        <p:nvSpPr>
          <p:cNvPr id="8" name="Divisa 7"/>
          <p:cNvSpPr/>
          <p:nvPr/>
        </p:nvSpPr>
        <p:spPr bwMode="auto">
          <a:xfrm>
            <a:off x="1115616" y="3166279"/>
            <a:ext cx="2110988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</a:t>
            </a:r>
          </a:p>
        </p:txBody>
      </p:sp>
    </p:spTree>
    <p:extLst>
      <p:ext uri="{BB962C8B-B14F-4D97-AF65-F5344CB8AC3E}">
        <p14:creationId xmlns:p14="http://schemas.microsoft.com/office/powerpoint/2010/main" val="327854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755649" y="390525"/>
            <a:ext cx="8137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Plano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de Medição</a:t>
            </a:r>
          </a:p>
        </p:txBody>
      </p:sp>
      <p:sp>
        <p:nvSpPr>
          <p:cNvPr id="5123" name="Retângulo 4"/>
          <p:cNvSpPr>
            <a:spLocks noChangeArrowheads="1"/>
          </p:cNvSpPr>
          <p:nvPr/>
        </p:nvSpPr>
        <p:spPr bwMode="auto">
          <a:xfrm>
            <a:off x="971550" y="1484313"/>
            <a:ext cx="7921625" cy="48006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Deve conter: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Medidas Básicas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Fontes de Dados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Ferramenta de Coleta e Recuperação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Medidas básicas e derivadas a armazenar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Verificação e revisão dos resultados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Frequência de Coleta e de Análise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Fases e Atividades Aplicáveis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Responsabilidades</a:t>
            </a:r>
          </a:p>
        </p:txBody>
      </p:sp>
    </p:spTree>
    <p:extLst>
      <p:ext uri="{BB962C8B-B14F-4D97-AF65-F5344CB8AC3E}">
        <p14:creationId xmlns:p14="http://schemas.microsoft.com/office/powerpoint/2010/main" val="389685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684213" y="609600"/>
            <a:ext cx="82089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Plano de Medição</a:t>
            </a:r>
          </a:p>
        </p:txBody>
      </p:sp>
      <p:sp>
        <p:nvSpPr>
          <p:cNvPr id="5123" name="Retângulo 4"/>
          <p:cNvSpPr>
            <a:spLocks noChangeArrowheads="1"/>
          </p:cNvSpPr>
          <p:nvPr/>
        </p:nvSpPr>
        <p:spPr bwMode="auto">
          <a:xfrm>
            <a:off x="971550" y="1484313"/>
            <a:ext cx="7921625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pt-BR"/>
          </a:p>
          <a:p>
            <a:r>
              <a:rPr lang="pt-BR" b="1"/>
              <a:t>Sub Processo Planejar Mensuração</a:t>
            </a:r>
          </a:p>
          <a:p>
            <a:endParaRPr lang="pt-BR" b="1"/>
          </a:p>
          <a:p>
            <a:r>
              <a:rPr lang="pt-BR"/>
              <a:t>•</a:t>
            </a:r>
            <a:r>
              <a:rPr lang="pt-BR" b="1"/>
              <a:t>Conceitos Envolvidos</a:t>
            </a:r>
          </a:p>
          <a:p>
            <a:endParaRPr lang="pt-BR" b="1"/>
          </a:p>
          <a:p>
            <a:r>
              <a:rPr lang="pt-BR"/>
              <a:t>–Identificar e Agrupar as Necessidades de Informação.</a:t>
            </a:r>
          </a:p>
          <a:p>
            <a:endParaRPr lang="pt-BR"/>
          </a:p>
          <a:p>
            <a:r>
              <a:rPr lang="pt-BR"/>
              <a:t>–Quais as Necessidades de Informação que direcionam a seleção de medidas.</a:t>
            </a:r>
          </a:p>
          <a:p>
            <a:endParaRPr lang="pt-BR"/>
          </a:p>
          <a:p>
            <a:r>
              <a:rPr lang="pt-BR"/>
              <a:t>–Definição das medidas e do método de medição através do estudo do processo de desenvolvimento / gerenciamento do projeto.</a:t>
            </a:r>
          </a:p>
          <a:p>
            <a:endParaRPr lang="pt-BR"/>
          </a:p>
          <a:p>
            <a:r>
              <a:rPr lang="pt-BR"/>
              <a:t>–Deve ser flexível para adaptar as mudanças nas necessidades de informação.</a:t>
            </a:r>
          </a:p>
        </p:txBody>
      </p:sp>
    </p:spTree>
    <p:extLst>
      <p:ext uri="{BB962C8B-B14F-4D97-AF65-F5344CB8AC3E}">
        <p14:creationId xmlns:p14="http://schemas.microsoft.com/office/powerpoint/2010/main" val="225063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Número de Slide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2957E5-E73C-4AAA-9BA1-4DFAA10215D0}" type="slidenum">
              <a:rPr lang="pt-BR" sz="1400">
                <a:latin typeface="Times New Roman" pitchFamily="18" charset="0"/>
              </a:rPr>
              <a:pPr eaLnBrk="1" hangingPunct="1"/>
              <a:t>18</a:t>
            </a:fld>
            <a:endParaRPr lang="pt-BR" sz="1400">
              <a:latin typeface="Times New Roman" pitchFamily="18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30163"/>
            <a:ext cx="8065839" cy="1143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O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que medir?</a:t>
            </a:r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1066800" y="1676400"/>
            <a:ext cx="6805613" cy="4492625"/>
            <a:chOff x="2851" y="528"/>
            <a:chExt cx="2931" cy="1737"/>
          </a:xfrm>
        </p:grpSpPr>
        <p:grpSp>
          <p:nvGrpSpPr>
            <p:cNvPr id="21509" name="Group 4"/>
            <p:cNvGrpSpPr>
              <a:grpSpLocks/>
            </p:cNvGrpSpPr>
            <p:nvPr/>
          </p:nvGrpSpPr>
          <p:grpSpPr bwMode="auto">
            <a:xfrm>
              <a:off x="2851" y="1105"/>
              <a:ext cx="1013" cy="612"/>
              <a:chOff x="2851" y="1105"/>
              <a:chExt cx="1013" cy="612"/>
            </a:xfrm>
          </p:grpSpPr>
          <p:sp>
            <p:nvSpPr>
              <p:cNvPr id="21542" name="Rectangle 5"/>
              <p:cNvSpPr>
                <a:spLocks noChangeArrowheads="1"/>
              </p:cNvSpPr>
              <p:nvPr/>
            </p:nvSpPr>
            <p:spPr bwMode="auto">
              <a:xfrm>
                <a:off x="3002" y="1105"/>
                <a:ext cx="71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850" tIns="34925" rIns="69850" bIns="34925">
                <a:spAutoFit/>
              </a:bodyPr>
              <a:lstStyle/>
              <a:p>
                <a:pPr algn="ctr" defTabSz="514350"/>
                <a:r>
                  <a:rPr lang="pt-BR" sz="2800" b="1">
                    <a:solidFill>
                      <a:srgbClr val="A50021"/>
                    </a:solidFill>
                    <a:latin typeface="Tahoma" pitchFamily="34" charset="0"/>
                  </a:rPr>
                  <a:t>Objetivo</a:t>
                </a:r>
              </a:p>
            </p:txBody>
          </p:sp>
          <p:sp>
            <p:nvSpPr>
              <p:cNvPr id="21543" name="Rectangle 6"/>
              <p:cNvSpPr>
                <a:spLocks noChangeArrowheads="1"/>
              </p:cNvSpPr>
              <p:nvPr/>
            </p:nvSpPr>
            <p:spPr bwMode="auto">
              <a:xfrm>
                <a:off x="2851" y="1572"/>
                <a:ext cx="51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850" tIns="34925" rIns="69850" bIns="34925">
                <a:spAutoFit/>
              </a:bodyPr>
              <a:lstStyle/>
              <a:p>
                <a:pPr algn="ctr" defTabSz="514350"/>
                <a:r>
                  <a:rPr lang="pt-BR" sz="2000" b="1">
                    <a:solidFill>
                      <a:srgbClr val="A50021"/>
                    </a:solidFill>
                    <a:latin typeface="Tahoma" pitchFamily="34" charset="0"/>
                  </a:rPr>
                  <a:t>Questão</a:t>
                </a:r>
              </a:p>
            </p:txBody>
          </p:sp>
          <p:sp>
            <p:nvSpPr>
              <p:cNvPr id="21544" name="Rectangle 7"/>
              <p:cNvSpPr>
                <a:spLocks noChangeArrowheads="1"/>
              </p:cNvSpPr>
              <p:nvPr/>
            </p:nvSpPr>
            <p:spPr bwMode="auto">
              <a:xfrm>
                <a:off x="3350" y="1572"/>
                <a:ext cx="514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850" tIns="34925" rIns="69850" bIns="34925">
                <a:spAutoFit/>
              </a:bodyPr>
              <a:lstStyle/>
              <a:p>
                <a:pPr algn="ctr" defTabSz="514350"/>
                <a:r>
                  <a:rPr lang="pt-BR" sz="2000" b="1">
                    <a:solidFill>
                      <a:srgbClr val="A50021"/>
                    </a:solidFill>
                    <a:latin typeface="Tahoma" pitchFamily="34" charset="0"/>
                  </a:rPr>
                  <a:t>Questão</a:t>
                </a:r>
              </a:p>
            </p:txBody>
          </p:sp>
          <p:sp>
            <p:nvSpPr>
              <p:cNvPr id="21545" name="Line 8"/>
              <p:cNvSpPr>
                <a:spLocks noChangeShapeType="1"/>
              </p:cNvSpPr>
              <p:nvPr/>
            </p:nvSpPr>
            <p:spPr bwMode="auto">
              <a:xfrm flipH="1">
                <a:off x="3107" y="1298"/>
                <a:ext cx="190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46" name="Line 9"/>
              <p:cNvSpPr>
                <a:spLocks noChangeShapeType="1"/>
              </p:cNvSpPr>
              <p:nvPr/>
            </p:nvSpPr>
            <p:spPr bwMode="auto">
              <a:xfrm>
                <a:off x="3398" y="1298"/>
                <a:ext cx="191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1510" name="Group 10"/>
            <p:cNvGrpSpPr>
              <a:grpSpLocks/>
            </p:cNvGrpSpPr>
            <p:nvPr/>
          </p:nvGrpSpPr>
          <p:grpSpPr bwMode="auto">
            <a:xfrm>
              <a:off x="4767" y="1105"/>
              <a:ext cx="1015" cy="612"/>
              <a:chOff x="4767" y="1105"/>
              <a:chExt cx="1015" cy="612"/>
            </a:xfrm>
          </p:grpSpPr>
          <p:sp>
            <p:nvSpPr>
              <p:cNvPr id="21537" name="Rectangle 11"/>
              <p:cNvSpPr>
                <a:spLocks noChangeArrowheads="1"/>
              </p:cNvSpPr>
              <p:nvPr/>
            </p:nvSpPr>
            <p:spPr bwMode="auto">
              <a:xfrm>
                <a:off x="4922" y="1105"/>
                <a:ext cx="71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850" tIns="34925" rIns="69850" bIns="34925">
                <a:spAutoFit/>
              </a:bodyPr>
              <a:lstStyle/>
              <a:p>
                <a:pPr algn="ctr" defTabSz="514350"/>
                <a:r>
                  <a:rPr lang="pt-BR" sz="2800" b="1">
                    <a:solidFill>
                      <a:srgbClr val="A50021"/>
                    </a:solidFill>
                    <a:latin typeface="Tahoma" pitchFamily="34" charset="0"/>
                  </a:rPr>
                  <a:t>Objetivo</a:t>
                </a:r>
              </a:p>
            </p:txBody>
          </p:sp>
          <p:sp>
            <p:nvSpPr>
              <p:cNvPr id="21538" name="Rectangle 12"/>
              <p:cNvSpPr>
                <a:spLocks noChangeArrowheads="1"/>
              </p:cNvSpPr>
              <p:nvPr/>
            </p:nvSpPr>
            <p:spPr bwMode="auto">
              <a:xfrm>
                <a:off x="4767" y="1572"/>
                <a:ext cx="51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850" tIns="34925" rIns="69850" bIns="34925">
                <a:spAutoFit/>
              </a:bodyPr>
              <a:lstStyle/>
              <a:p>
                <a:pPr algn="ctr" defTabSz="514350"/>
                <a:r>
                  <a:rPr lang="pt-BR" sz="2000" b="1">
                    <a:solidFill>
                      <a:srgbClr val="A50021"/>
                    </a:solidFill>
                    <a:latin typeface="Tahoma" pitchFamily="34" charset="0"/>
                  </a:rPr>
                  <a:t>Questão</a:t>
                </a:r>
              </a:p>
            </p:txBody>
          </p:sp>
          <p:sp>
            <p:nvSpPr>
              <p:cNvPr id="21539" name="Rectangle 13"/>
              <p:cNvSpPr>
                <a:spLocks noChangeArrowheads="1"/>
              </p:cNvSpPr>
              <p:nvPr/>
            </p:nvSpPr>
            <p:spPr bwMode="auto">
              <a:xfrm>
                <a:off x="5269" y="1572"/>
                <a:ext cx="51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850" tIns="34925" rIns="69850" bIns="34925">
                <a:spAutoFit/>
              </a:bodyPr>
              <a:lstStyle/>
              <a:p>
                <a:pPr algn="ctr" defTabSz="514350"/>
                <a:r>
                  <a:rPr lang="pt-BR" sz="2000" b="1">
                    <a:solidFill>
                      <a:srgbClr val="A50021"/>
                    </a:solidFill>
                    <a:latin typeface="Tahoma" pitchFamily="34" charset="0"/>
                  </a:rPr>
                  <a:t>Questão</a:t>
                </a:r>
              </a:p>
            </p:txBody>
          </p:sp>
          <p:sp>
            <p:nvSpPr>
              <p:cNvPr id="21540" name="Line 14"/>
              <p:cNvSpPr>
                <a:spLocks noChangeShapeType="1"/>
              </p:cNvSpPr>
              <p:nvPr/>
            </p:nvSpPr>
            <p:spPr bwMode="auto">
              <a:xfrm flipH="1">
                <a:off x="5028" y="1298"/>
                <a:ext cx="189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41" name="Line 15"/>
              <p:cNvSpPr>
                <a:spLocks noChangeShapeType="1"/>
              </p:cNvSpPr>
              <p:nvPr/>
            </p:nvSpPr>
            <p:spPr bwMode="auto">
              <a:xfrm>
                <a:off x="5318" y="1298"/>
                <a:ext cx="191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1511" name="Line 16"/>
            <p:cNvSpPr>
              <a:spLocks noChangeShapeType="1"/>
            </p:cNvSpPr>
            <p:nvPr/>
          </p:nvSpPr>
          <p:spPr bwMode="auto">
            <a:xfrm flipV="1">
              <a:off x="3341" y="708"/>
              <a:ext cx="715" cy="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12" name="Line 17"/>
            <p:cNvSpPr>
              <a:spLocks noChangeShapeType="1"/>
            </p:cNvSpPr>
            <p:nvPr/>
          </p:nvSpPr>
          <p:spPr bwMode="auto">
            <a:xfrm>
              <a:off x="4307" y="757"/>
              <a:ext cx="0" cy="3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1513" name="Group 18"/>
            <p:cNvGrpSpPr>
              <a:grpSpLocks/>
            </p:cNvGrpSpPr>
            <p:nvPr/>
          </p:nvGrpSpPr>
          <p:grpSpPr bwMode="auto">
            <a:xfrm>
              <a:off x="3800" y="1105"/>
              <a:ext cx="1013" cy="612"/>
              <a:chOff x="3800" y="1105"/>
              <a:chExt cx="1013" cy="612"/>
            </a:xfrm>
          </p:grpSpPr>
          <p:sp>
            <p:nvSpPr>
              <p:cNvPr id="21532" name="Rectangle 19"/>
              <p:cNvSpPr>
                <a:spLocks noChangeArrowheads="1"/>
              </p:cNvSpPr>
              <p:nvPr/>
            </p:nvSpPr>
            <p:spPr bwMode="auto">
              <a:xfrm>
                <a:off x="3953" y="1105"/>
                <a:ext cx="71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850" tIns="34925" rIns="69850" bIns="34925">
                <a:spAutoFit/>
              </a:bodyPr>
              <a:lstStyle/>
              <a:p>
                <a:pPr algn="ctr" defTabSz="514350"/>
                <a:r>
                  <a:rPr lang="pt-BR" sz="2800" b="1">
                    <a:solidFill>
                      <a:srgbClr val="A50021"/>
                    </a:solidFill>
                    <a:latin typeface="Tahoma" pitchFamily="34" charset="0"/>
                  </a:rPr>
                  <a:t>Objetivo</a:t>
                </a:r>
              </a:p>
            </p:txBody>
          </p:sp>
          <p:sp>
            <p:nvSpPr>
              <p:cNvPr id="21533" name="Rectangle 20"/>
              <p:cNvSpPr>
                <a:spLocks noChangeArrowheads="1"/>
              </p:cNvSpPr>
              <p:nvPr/>
            </p:nvSpPr>
            <p:spPr bwMode="auto">
              <a:xfrm>
                <a:off x="3800" y="1572"/>
                <a:ext cx="51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850" tIns="34925" rIns="69850" bIns="34925">
                <a:spAutoFit/>
              </a:bodyPr>
              <a:lstStyle/>
              <a:p>
                <a:pPr algn="ctr" defTabSz="514350"/>
                <a:r>
                  <a:rPr lang="pt-BR" sz="2000" b="1">
                    <a:solidFill>
                      <a:srgbClr val="A50021"/>
                    </a:solidFill>
                    <a:latin typeface="Tahoma" pitchFamily="34" charset="0"/>
                  </a:rPr>
                  <a:t>Questão</a:t>
                </a:r>
              </a:p>
            </p:txBody>
          </p:sp>
          <p:sp>
            <p:nvSpPr>
              <p:cNvPr id="21534" name="Rectangle 21"/>
              <p:cNvSpPr>
                <a:spLocks noChangeArrowheads="1"/>
              </p:cNvSpPr>
              <p:nvPr/>
            </p:nvSpPr>
            <p:spPr bwMode="auto">
              <a:xfrm>
                <a:off x="4300" y="1572"/>
                <a:ext cx="51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850" tIns="34925" rIns="69850" bIns="34925">
                <a:spAutoFit/>
              </a:bodyPr>
              <a:lstStyle/>
              <a:p>
                <a:pPr algn="ctr" defTabSz="514350"/>
                <a:r>
                  <a:rPr lang="pt-BR" sz="2000" b="1">
                    <a:solidFill>
                      <a:srgbClr val="A50021"/>
                    </a:solidFill>
                    <a:latin typeface="Tahoma" pitchFamily="34" charset="0"/>
                  </a:rPr>
                  <a:t>Questão</a:t>
                </a:r>
              </a:p>
            </p:txBody>
          </p:sp>
          <p:sp>
            <p:nvSpPr>
              <p:cNvPr id="21535" name="Line 22"/>
              <p:cNvSpPr>
                <a:spLocks noChangeShapeType="1"/>
              </p:cNvSpPr>
              <p:nvPr/>
            </p:nvSpPr>
            <p:spPr bwMode="auto">
              <a:xfrm flipH="1">
                <a:off x="4059" y="1298"/>
                <a:ext cx="191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36" name="Line 23"/>
              <p:cNvSpPr>
                <a:spLocks noChangeShapeType="1"/>
              </p:cNvSpPr>
              <p:nvPr/>
            </p:nvSpPr>
            <p:spPr bwMode="auto">
              <a:xfrm>
                <a:off x="4350" y="1298"/>
                <a:ext cx="190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1514" name="Line 24"/>
            <p:cNvSpPr>
              <a:spLocks noChangeShapeType="1"/>
            </p:cNvSpPr>
            <p:nvPr/>
          </p:nvSpPr>
          <p:spPr bwMode="auto">
            <a:xfrm flipH="1" flipV="1">
              <a:off x="4524" y="708"/>
              <a:ext cx="693" cy="4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15" name="Rectangle 25"/>
            <p:cNvSpPr>
              <a:spLocks noChangeArrowheads="1"/>
            </p:cNvSpPr>
            <p:nvPr/>
          </p:nvSpPr>
          <p:spPr bwMode="auto">
            <a:xfrm>
              <a:off x="2886" y="2120"/>
              <a:ext cx="47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850" tIns="34925" rIns="69850" bIns="34925">
              <a:spAutoFit/>
            </a:bodyPr>
            <a:lstStyle/>
            <a:p>
              <a:pPr algn="ctr" defTabSz="514350"/>
              <a:r>
                <a:rPr lang="pt-BR" sz="2000" b="1">
                  <a:solidFill>
                    <a:srgbClr val="A50021"/>
                  </a:solidFill>
                  <a:latin typeface="Tahoma" pitchFamily="34" charset="0"/>
                </a:rPr>
                <a:t>Métrica</a:t>
              </a:r>
            </a:p>
          </p:txBody>
        </p:sp>
        <p:sp>
          <p:nvSpPr>
            <p:cNvPr id="21516" name="Rectangle 26"/>
            <p:cNvSpPr>
              <a:spLocks noChangeArrowheads="1"/>
            </p:cNvSpPr>
            <p:nvPr/>
          </p:nvSpPr>
          <p:spPr bwMode="auto">
            <a:xfrm>
              <a:off x="3353" y="2120"/>
              <a:ext cx="47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850" tIns="34925" rIns="69850" bIns="34925">
              <a:spAutoFit/>
            </a:bodyPr>
            <a:lstStyle/>
            <a:p>
              <a:pPr algn="ctr" defTabSz="514350"/>
              <a:r>
                <a:rPr lang="pt-BR" sz="2000" b="1">
                  <a:solidFill>
                    <a:srgbClr val="A50021"/>
                  </a:solidFill>
                  <a:latin typeface="Tahoma" pitchFamily="34" charset="0"/>
                </a:rPr>
                <a:t>Métrica</a:t>
              </a:r>
            </a:p>
          </p:txBody>
        </p:sp>
        <p:sp>
          <p:nvSpPr>
            <p:cNvPr id="21517" name="Rectangle 27"/>
            <p:cNvSpPr>
              <a:spLocks noChangeArrowheads="1"/>
            </p:cNvSpPr>
            <p:nvPr/>
          </p:nvSpPr>
          <p:spPr bwMode="auto">
            <a:xfrm>
              <a:off x="3824" y="2120"/>
              <a:ext cx="47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850" tIns="34925" rIns="69850" bIns="34925">
              <a:spAutoFit/>
            </a:bodyPr>
            <a:lstStyle/>
            <a:p>
              <a:pPr algn="ctr" defTabSz="514350"/>
              <a:r>
                <a:rPr lang="pt-BR" sz="2000" b="1">
                  <a:solidFill>
                    <a:srgbClr val="A50021"/>
                  </a:solidFill>
                  <a:latin typeface="Tahoma" pitchFamily="34" charset="0"/>
                </a:rPr>
                <a:t>Métrica</a:t>
              </a:r>
            </a:p>
          </p:txBody>
        </p:sp>
        <p:sp>
          <p:nvSpPr>
            <p:cNvPr id="21518" name="Rectangle 28"/>
            <p:cNvSpPr>
              <a:spLocks noChangeArrowheads="1"/>
            </p:cNvSpPr>
            <p:nvPr/>
          </p:nvSpPr>
          <p:spPr bwMode="auto">
            <a:xfrm>
              <a:off x="4294" y="2120"/>
              <a:ext cx="47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850" tIns="34925" rIns="69850" bIns="34925">
              <a:spAutoFit/>
            </a:bodyPr>
            <a:lstStyle/>
            <a:p>
              <a:pPr algn="ctr" defTabSz="514350"/>
              <a:r>
                <a:rPr lang="pt-BR" sz="2000" b="1">
                  <a:solidFill>
                    <a:srgbClr val="A50021"/>
                  </a:solidFill>
                  <a:latin typeface="Tahoma" pitchFamily="34" charset="0"/>
                </a:rPr>
                <a:t>Métrica</a:t>
              </a:r>
            </a:p>
          </p:txBody>
        </p:sp>
        <p:sp>
          <p:nvSpPr>
            <p:cNvPr id="21519" name="Rectangle 29"/>
            <p:cNvSpPr>
              <a:spLocks noChangeArrowheads="1"/>
            </p:cNvSpPr>
            <p:nvPr/>
          </p:nvSpPr>
          <p:spPr bwMode="auto">
            <a:xfrm>
              <a:off x="4761" y="2120"/>
              <a:ext cx="47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850" tIns="34925" rIns="69850" bIns="34925">
              <a:spAutoFit/>
            </a:bodyPr>
            <a:lstStyle/>
            <a:p>
              <a:pPr algn="ctr" defTabSz="514350"/>
              <a:r>
                <a:rPr lang="pt-BR" sz="2000" b="1">
                  <a:solidFill>
                    <a:srgbClr val="A50021"/>
                  </a:solidFill>
                  <a:latin typeface="Tahoma" pitchFamily="34" charset="0"/>
                </a:rPr>
                <a:t>Métrica</a:t>
              </a:r>
            </a:p>
          </p:txBody>
        </p:sp>
        <p:sp>
          <p:nvSpPr>
            <p:cNvPr id="21520" name="Rectangle 30"/>
            <p:cNvSpPr>
              <a:spLocks noChangeArrowheads="1"/>
            </p:cNvSpPr>
            <p:nvPr/>
          </p:nvSpPr>
          <p:spPr bwMode="auto">
            <a:xfrm>
              <a:off x="5229" y="2120"/>
              <a:ext cx="47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850" tIns="34925" rIns="69850" bIns="34925">
              <a:spAutoFit/>
            </a:bodyPr>
            <a:lstStyle/>
            <a:p>
              <a:pPr algn="ctr" defTabSz="514350"/>
              <a:r>
                <a:rPr lang="pt-BR" sz="2000" b="1">
                  <a:solidFill>
                    <a:srgbClr val="A50021"/>
                  </a:solidFill>
                  <a:latin typeface="Tahoma" pitchFamily="34" charset="0"/>
                </a:rPr>
                <a:t>Métrica</a:t>
              </a:r>
            </a:p>
          </p:txBody>
        </p:sp>
        <p:sp>
          <p:nvSpPr>
            <p:cNvPr id="21521" name="Line 31"/>
            <p:cNvSpPr>
              <a:spLocks noChangeShapeType="1"/>
            </p:cNvSpPr>
            <p:nvPr/>
          </p:nvSpPr>
          <p:spPr bwMode="auto">
            <a:xfrm>
              <a:off x="3097" y="1746"/>
              <a:ext cx="0" cy="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22" name="Line 32"/>
            <p:cNvSpPr>
              <a:spLocks noChangeShapeType="1"/>
            </p:cNvSpPr>
            <p:nvPr/>
          </p:nvSpPr>
          <p:spPr bwMode="auto">
            <a:xfrm>
              <a:off x="3179" y="1746"/>
              <a:ext cx="385" cy="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23" name="Line 33"/>
            <p:cNvSpPr>
              <a:spLocks noChangeShapeType="1"/>
            </p:cNvSpPr>
            <p:nvPr/>
          </p:nvSpPr>
          <p:spPr bwMode="auto">
            <a:xfrm>
              <a:off x="3606" y="1746"/>
              <a:ext cx="61" cy="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24" name="Line 34"/>
            <p:cNvSpPr>
              <a:spLocks noChangeShapeType="1"/>
            </p:cNvSpPr>
            <p:nvPr/>
          </p:nvSpPr>
          <p:spPr bwMode="auto">
            <a:xfrm>
              <a:off x="3688" y="1748"/>
              <a:ext cx="740" cy="3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25" name="Line 35"/>
            <p:cNvSpPr>
              <a:spLocks noChangeShapeType="1"/>
            </p:cNvSpPr>
            <p:nvPr/>
          </p:nvSpPr>
          <p:spPr bwMode="auto">
            <a:xfrm flipH="1">
              <a:off x="4013" y="1756"/>
              <a:ext cx="29" cy="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26" name="Line 36"/>
            <p:cNvSpPr>
              <a:spLocks noChangeShapeType="1"/>
            </p:cNvSpPr>
            <p:nvPr/>
          </p:nvSpPr>
          <p:spPr bwMode="auto">
            <a:xfrm flipH="1">
              <a:off x="5455" y="1746"/>
              <a:ext cx="60" cy="3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27" name="Line 37"/>
            <p:cNvSpPr>
              <a:spLocks noChangeShapeType="1"/>
            </p:cNvSpPr>
            <p:nvPr/>
          </p:nvSpPr>
          <p:spPr bwMode="auto">
            <a:xfrm flipH="1">
              <a:off x="5007" y="1746"/>
              <a:ext cx="61" cy="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28" name="Line 38"/>
            <p:cNvSpPr>
              <a:spLocks noChangeShapeType="1"/>
            </p:cNvSpPr>
            <p:nvPr/>
          </p:nvSpPr>
          <p:spPr bwMode="auto">
            <a:xfrm>
              <a:off x="4611" y="1771"/>
              <a:ext cx="294" cy="3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29" name="Line 39"/>
            <p:cNvSpPr>
              <a:spLocks noChangeShapeType="1"/>
            </p:cNvSpPr>
            <p:nvPr/>
          </p:nvSpPr>
          <p:spPr bwMode="auto">
            <a:xfrm>
              <a:off x="4520" y="1768"/>
              <a:ext cx="20" cy="3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30" name="Line 40"/>
            <p:cNvSpPr>
              <a:spLocks noChangeShapeType="1"/>
            </p:cNvSpPr>
            <p:nvPr/>
          </p:nvSpPr>
          <p:spPr bwMode="auto">
            <a:xfrm flipH="1">
              <a:off x="3239" y="1746"/>
              <a:ext cx="1748" cy="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31" name="Rectangle 41"/>
            <p:cNvSpPr>
              <a:spLocks noChangeArrowheads="1"/>
            </p:cNvSpPr>
            <p:nvPr/>
          </p:nvSpPr>
          <p:spPr bwMode="auto">
            <a:xfrm>
              <a:off x="3793" y="528"/>
              <a:ext cx="114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pt-BR" sz="2800" b="1">
                  <a:solidFill>
                    <a:srgbClr val="A50021"/>
                  </a:solidFill>
                  <a:latin typeface="Tahoma" pitchFamily="34" charset="0"/>
                </a:rPr>
                <a:t>Planejamento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421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539750" y="360363"/>
            <a:ext cx="8604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Medição</a:t>
            </a:r>
          </a:p>
        </p:txBody>
      </p:sp>
      <p:sp>
        <p:nvSpPr>
          <p:cNvPr id="5123" name="Retângulo 4"/>
          <p:cNvSpPr>
            <a:spLocks noChangeArrowheads="1"/>
          </p:cNvSpPr>
          <p:nvPr/>
        </p:nvSpPr>
        <p:spPr bwMode="auto">
          <a:xfrm>
            <a:off x="1000125" y="1916113"/>
            <a:ext cx="7920038" cy="17541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Modelos de qualidade usam métricas para acompanhamento e avaliação de processos.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Ciclos e metodologias com foco em melhoria contínua utilizam métricas.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458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980728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sz="1800" dirty="0" smtClean="0"/>
              <a:t>Prof. Cássia Regina Tokoy</a:t>
            </a:r>
          </a:p>
        </p:txBody>
      </p:sp>
      <p:sp>
        <p:nvSpPr>
          <p:cNvPr id="4099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Formação Acadêmica</a:t>
            </a:r>
          </a:p>
          <a:p>
            <a:pPr lvl="1"/>
            <a:r>
              <a:rPr lang="pt-BR" dirty="0" smtClean="0"/>
              <a:t>Sistemas de Informação (Graduação)</a:t>
            </a:r>
          </a:p>
          <a:p>
            <a:pPr lvl="1"/>
            <a:r>
              <a:rPr lang="pt-BR" dirty="0" smtClean="0"/>
              <a:t>Excelência em Gestão de Projetos e Processos (Pós-Graduação)</a:t>
            </a:r>
          </a:p>
          <a:p>
            <a:pPr>
              <a:spcBef>
                <a:spcPts val="1200"/>
              </a:spcBef>
            </a:pPr>
            <a:r>
              <a:rPr lang="pt-BR" dirty="0" smtClean="0"/>
              <a:t>Experiência Profissional</a:t>
            </a:r>
          </a:p>
          <a:p>
            <a:pPr lvl="1"/>
            <a:r>
              <a:rPr lang="pt-BR" dirty="0" smtClean="0"/>
              <a:t>Análise e desenvolvimento de sistemas Mainframe</a:t>
            </a:r>
          </a:p>
          <a:p>
            <a:pPr lvl="1"/>
            <a:r>
              <a:rPr lang="pt-BR" dirty="0" smtClean="0"/>
              <a:t>Análise e desenvolvimento de sistemas BI</a:t>
            </a:r>
          </a:p>
          <a:p>
            <a:pPr lvl="1"/>
            <a:r>
              <a:rPr lang="pt-BR" dirty="0" smtClean="0"/>
              <a:t>Métricas e Qualidade de Software</a:t>
            </a:r>
          </a:p>
          <a:p>
            <a:pPr lvl="1"/>
            <a:r>
              <a:rPr lang="pt-BR" dirty="0" smtClean="0"/>
              <a:t>PMO</a:t>
            </a:r>
          </a:p>
          <a:p>
            <a:pPr lvl="1"/>
            <a:r>
              <a:rPr lang="pt-BR" dirty="0" smtClean="0"/>
              <a:t>Escritório de Métricas de Software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7013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539750" y="360363"/>
            <a:ext cx="8496746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CMMI</a:t>
            </a:r>
          </a:p>
        </p:txBody>
      </p:sp>
      <p:sp>
        <p:nvSpPr>
          <p:cNvPr id="5123" name="Retângulo 4"/>
          <p:cNvSpPr>
            <a:spLocks noChangeArrowheads="1"/>
          </p:cNvSpPr>
          <p:nvPr/>
        </p:nvSpPr>
        <p:spPr bwMode="auto">
          <a:xfrm>
            <a:off x="1000125" y="1916113"/>
            <a:ext cx="7920038" cy="39703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 err="1"/>
              <a:t>Capabilitity</a:t>
            </a:r>
            <a:r>
              <a:rPr lang="pt-BR" dirty="0"/>
              <a:t> </a:t>
            </a:r>
            <a:r>
              <a:rPr lang="pt-BR" dirty="0" err="1"/>
              <a:t>Maturity</a:t>
            </a:r>
            <a:r>
              <a:rPr lang="pt-BR" dirty="0"/>
              <a:t> </a:t>
            </a:r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Integration</a:t>
            </a: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Consiste de melhores práticas que direcionam o desenvolvimento e a manutenção de produtos e serviços, cobrindo o ciclo de vida do produto da concepção até a entrega.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Níveis de Maturidade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 - Nível 1: Inicial</a:t>
            </a:r>
          </a:p>
          <a:p>
            <a:pPr>
              <a:defRPr/>
            </a:pPr>
            <a:r>
              <a:rPr lang="pt-BR" dirty="0"/>
              <a:t> - Nível 2: Gerenciado</a:t>
            </a:r>
          </a:p>
          <a:p>
            <a:pPr>
              <a:defRPr/>
            </a:pPr>
            <a:r>
              <a:rPr lang="pt-BR" dirty="0"/>
              <a:t> - Nível 3: Definido</a:t>
            </a:r>
          </a:p>
          <a:p>
            <a:pPr>
              <a:defRPr/>
            </a:pPr>
            <a:r>
              <a:rPr lang="pt-BR" dirty="0"/>
              <a:t> - Nível 4: Quantitativamente Gerenciado </a:t>
            </a:r>
          </a:p>
          <a:p>
            <a:pPr>
              <a:defRPr/>
            </a:pPr>
            <a:r>
              <a:rPr lang="pt-BR" dirty="0"/>
              <a:t> - Nível 5: Otimizado</a:t>
            </a:r>
          </a:p>
          <a:p>
            <a:pPr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854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539750" y="360363"/>
            <a:ext cx="8496746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CMMI</a:t>
            </a:r>
          </a:p>
        </p:txBody>
      </p:sp>
      <p:sp>
        <p:nvSpPr>
          <p:cNvPr id="5123" name="Retângulo 4"/>
          <p:cNvSpPr>
            <a:spLocks noChangeArrowheads="1"/>
          </p:cNvSpPr>
          <p:nvPr/>
        </p:nvSpPr>
        <p:spPr bwMode="auto">
          <a:xfrm>
            <a:off x="1000125" y="1916113"/>
            <a:ext cx="7920038" cy="36941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PA  - </a:t>
            </a:r>
            <a:r>
              <a:rPr lang="pt-BR" dirty="0" err="1"/>
              <a:t>Measurement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 - Níveis 2 e 3.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Propósito: Desenvolver e sustentar a capacidade de medição que é utilizada para suportar as necessidades de gestão de informação. 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Base para as </a:t>
            </a:r>
            <a:r>
              <a:rPr lang="pt-BR" dirty="0" err="1"/>
              <a:t>PAs</a:t>
            </a:r>
            <a:r>
              <a:rPr lang="pt-BR" dirty="0"/>
              <a:t> de níveis 4 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PA - QPM </a:t>
            </a:r>
            <a:r>
              <a:rPr lang="pt-BR" i="1" dirty="0" err="1"/>
              <a:t>Quantitative</a:t>
            </a:r>
            <a:r>
              <a:rPr lang="pt-BR" i="1" dirty="0"/>
              <a:t> Project Management</a:t>
            </a:r>
          </a:p>
          <a:p>
            <a:pPr>
              <a:defRPr/>
            </a:pPr>
            <a:endParaRPr lang="pt-BR" i="1" dirty="0"/>
          </a:p>
          <a:p>
            <a:pPr>
              <a:defRPr/>
            </a:pPr>
            <a:r>
              <a:rPr lang="pt-BR" dirty="0"/>
              <a:t>e 5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PA - CAR </a:t>
            </a:r>
            <a:r>
              <a:rPr lang="pt-BR" i="1" dirty="0"/>
              <a:t>Causal </a:t>
            </a:r>
            <a:r>
              <a:rPr lang="pt-BR" i="1" dirty="0" err="1"/>
              <a:t>Analysis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Resolution</a:t>
            </a:r>
            <a:r>
              <a:rPr lang="pt-BR" dirty="0"/>
              <a:t>.</a:t>
            </a:r>
          </a:p>
          <a:p>
            <a:pPr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016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468313" y="409575"/>
            <a:ext cx="8540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CMMI – PA – </a:t>
            </a:r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Medição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 Análise</a:t>
            </a:r>
          </a:p>
        </p:txBody>
      </p:sp>
      <p:sp>
        <p:nvSpPr>
          <p:cNvPr id="5123" name="Retângulo 4"/>
          <p:cNvSpPr>
            <a:spLocks noChangeArrowheads="1"/>
          </p:cNvSpPr>
          <p:nvPr/>
        </p:nvSpPr>
        <p:spPr bwMode="auto">
          <a:xfrm>
            <a:off x="684213" y="1916113"/>
            <a:ext cx="7920037" cy="28622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Uma iniciativa de medição envolve o seguinte:</a:t>
            </a:r>
          </a:p>
          <a:p>
            <a:pPr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- Especificar os objetivos de medição e análise de forma a estarem alinhados com informação necessária e objetivos de negócio;</a:t>
            </a:r>
          </a:p>
          <a:p>
            <a:pPr algn="just">
              <a:defRPr/>
            </a:pPr>
            <a:r>
              <a:rPr lang="pt-BR" dirty="0"/>
              <a:t>- Definir as medidas que irão ser utilizadas, os processos de coleta de dados, os mecanismos de armazenamento, os processos de análise e, os processos de produção e emissão de relatórios e de feedback;</a:t>
            </a:r>
          </a:p>
          <a:p>
            <a:pPr algn="just">
              <a:defRPr/>
            </a:pPr>
            <a:r>
              <a:rPr lang="pt-BR" dirty="0"/>
              <a:t>-Prover resultados objetivos que possam ser utilizados na tomada de decisões de negócio e propiciem a tomada de ações corretivas apropriadas.</a:t>
            </a:r>
          </a:p>
        </p:txBody>
      </p:sp>
    </p:spTree>
    <p:extLst>
      <p:ext uri="{BB962C8B-B14F-4D97-AF65-F5344CB8AC3E}">
        <p14:creationId xmlns:p14="http://schemas.microsoft.com/office/powerpoint/2010/main" val="174095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0"/>
          <p:cNvSpPr>
            <a:spLocks noChangeArrowheads="1"/>
          </p:cNvSpPr>
          <p:nvPr/>
        </p:nvSpPr>
        <p:spPr bwMode="auto">
          <a:xfrm>
            <a:off x="604838" y="188913"/>
            <a:ext cx="820896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Ciclo PDCA</a:t>
            </a:r>
          </a:p>
        </p:txBody>
      </p:sp>
      <p:sp>
        <p:nvSpPr>
          <p:cNvPr id="4" name="Retângulo 4"/>
          <p:cNvSpPr>
            <a:spLocks noChangeArrowheads="1"/>
          </p:cNvSpPr>
          <p:nvPr/>
        </p:nvSpPr>
        <p:spPr bwMode="auto">
          <a:xfrm>
            <a:off x="1000125" y="1916113"/>
            <a:ext cx="79200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/>
              <a:t>O </a:t>
            </a:r>
            <a:r>
              <a:rPr lang="pt-BR" b="1"/>
              <a:t>ciclo PDCA</a:t>
            </a:r>
            <a:r>
              <a:rPr lang="pt-BR"/>
              <a:t>, </a:t>
            </a:r>
            <a:r>
              <a:rPr lang="pt-BR" b="1"/>
              <a:t>ciclo de Shewart ou ciclo de Deming</a:t>
            </a:r>
            <a:r>
              <a:rPr lang="pt-BR"/>
              <a:t>, é um ciclo de desenvolvimento que tem foco na melhoria contínua.</a:t>
            </a:r>
          </a:p>
        </p:txBody>
      </p:sp>
    </p:spTree>
    <p:extLst>
      <p:ext uri="{BB962C8B-B14F-4D97-AF65-F5344CB8AC3E}">
        <p14:creationId xmlns:p14="http://schemas.microsoft.com/office/powerpoint/2010/main" val="25770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0"/>
          <p:cNvSpPr>
            <a:spLocks noChangeArrowheads="1"/>
          </p:cNvSpPr>
          <p:nvPr/>
        </p:nvSpPr>
        <p:spPr bwMode="auto">
          <a:xfrm>
            <a:off x="635116" y="0"/>
            <a:ext cx="820896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Ciclo PDCA e Processo </a:t>
            </a:r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de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Medição</a:t>
            </a:r>
          </a:p>
        </p:txBody>
      </p:sp>
      <p:pic>
        <p:nvPicPr>
          <p:cNvPr id="27651" name="Picture 2" descr="Ficheiro:PDCA Cycl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693863"/>
            <a:ext cx="76200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339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0"/>
          <p:cNvSpPr>
            <a:spLocks noChangeArrowheads="1"/>
          </p:cNvSpPr>
          <p:nvPr/>
        </p:nvSpPr>
        <p:spPr bwMode="auto">
          <a:xfrm>
            <a:off x="617575" y="0"/>
            <a:ext cx="820896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Ciclo PDCA e Processo </a:t>
            </a:r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de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Medição</a:t>
            </a:r>
          </a:p>
        </p:txBody>
      </p:sp>
      <p:sp>
        <p:nvSpPr>
          <p:cNvPr id="28675" name="Retângulo 1"/>
          <p:cNvSpPr>
            <a:spLocks noChangeArrowheads="1"/>
          </p:cNvSpPr>
          <p:nvPr/>
        </p:nvSpPr>
        <p:spPr bwMode="auto">
          <a:xfrm>
            <a:off x="749300" y="1773238"/>
            <a:ext cx="7920038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buFont typeface="Arial" charset="0"/>
              <a:buChar char="•"/>
            </a:pPr>
            <a:r>
              <a:rPr lang="pt-BR" b="1">
                <a:solidFill>
                  <a:srgbClr val="000000"/>
                </a:solidFill>
              </a:rPr>
              <a:t>Plan</a:t>
            </a:r>
            <a:r>
              <a:rPr lang="pt-BR">
                <a:solidFill>
                  <a:srgbClr val="000000"/>
                </a:solidFill>
              </a:rPr>
              <a:t> (planejamento): estabelecer uma meta ou identificar o problema (um problema tem o sentido daquilo que impede o alcance dos resultados esperados, ou seja, o alcance da meta); analisar o fenômeno (analisar os dados relacionados ao problema); analisar o processo (descobrir as causas fundamentais dos problemas) e elaborar um plano de ação.</a:t>
            </a:r>
          </a:p>
          <a:p>
            <a:pPr algn="just">
              <a:buFont typeface="Arial" charset="0"/>
              <a:buChar char="•"/>
            </a:pPr>
            <a:r>
              <a:rPr lang="pt-BR" b="1">
                <a:solidFill>
                  <a:srgbClr val="000000"/>
                </a:solidFill>
              </a:rPr>
              <a:t>Do</a:t>
            </a:r>
            <a:r>
              <a:rPr lang="pt-BR">
                <a:solidFill>
                  <a:srgbClr val="000000"/>
                </a:solidFill>
              </a:rPr>
              <a:t> (execução): realizar, executar as atividades conforme o plano de ação.</a:t>
            </a:r>
          </a:p>
          <a:p>
            <a:pPr algn="just">
              <a:buFont typeface="Arial" charset="0"/>
              <a:buChar char="•"/>
            </a:pPr>
            <a:r>
              <a:rPr lang="pt-BR" b="1">
                <a:solidFill>
                  <a:srgbClr val="000000"/>
                </a:solidFill>
              </a:rPr>
              <a:t>Check</a:t>
            </a:r>
            <a:r>
              <a:rPr lang="pt-BR">
                <a:solidFill>
                  <a:srgbClr val="000000"/>
                </a:solidFill>
              </a:rPr>
              <a:t> (verificação): monitorar e avaliar periodicamente os resultados, avaliar processos e resultados, confrontando-os com o planejado por meio de KPIs ( </a:t>
            </a:r>
            <a:r>
              <a:rPr lang="pt-BR" b="1">
                <a:solidFill>
                  <a:srgbClr val="000000"/>
                </a:solidFill>
              </a:rPr>
              <a:t>Key Performance Indicator </a:t>
            </a:r>
            <a:r>
              <a:rPr lang="pt-BR">
                <a:solidFill>
                  <a:srgbClr val="000000"/>
                </a:solidFill>
              </a:rPr>
              <a:t>) objetivos, especificações e estado desejado, consolidando as informações, eventualmente confeccionando relatórios.  </a:t>
            </a:r>
          </a:p>
          <a:p>
            <a:pPr algn="just">
              <a:buFont typeface="Arial" charset="0"/>
              <a:buChar char="•"/>
            </a:pPr>
            <a:r>
              <a:rPr lang="pt-BR" b="1">
                <a:solidFill>
                  <a:srgbClr val="000000"/>
                </a:solidFill>
              </a:rPr>
              <a:t>Act</a:t>
            </a:r>
            <a:r>
              <a:rPr lang="pt-BR">
                <a:solidFill>
                  <a:srgbClr val="000000"/>
                </a:solidFill>
              </a:rPr>
              <a:t> (ação): agir de acordo com o avaliado e de acordo com os relatórios, eventualmente determinar e confeccionar novos planos de ação, de forma a melhorar a qualidade, eficiência e eficácia, aprimorando a execução e corrigindo eventuais falhas.</a:t>
            </a:r>
          </a:p>
        </p:txBody>
      </p:sp>
    </p:spTree>
    <p:extLst>
      <p:ext uri="{BB962C8B-B14F-4D97-AF65-F5344CB8AC3E}">
        <p14:creationId xmlns:p14="http://schemas.microsoft.com/office/powerpoint/2010/main" val="258319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0"/>
          <p:cNvSpPr>
            <a:spLocks noChangeArrowheads="1"/>
          </p:cNvSpPr>
          <p:nvPr/>
        </p:nvSpPr>
        <p:spPr bwMode="auto">
          <a:xfrm>
            <a:off x="682625" y="311150"/>
            <a:ext cx="82105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Processo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de medição</a:t>
            </a:r>
          </a:p>
        </p:txBody>
      </p:sp>
      <p:grpSp>
        <p:nvGrpSpPr>
          <p:cNvPr id="29699" name="Grupo 2"/>
          <p:cNvGrpSpPr>
            <a:grpSpLocks/>
          </p:cNvGrpSpPr>
          <p:nvPr/>
        </p:nvGrpSpPr>
        <p:grpSpPr bwMode="auto">
          <a:xfrm>
            <a:off x="1039813" y="1003300"/>
            <a:ext cx="6003925" cy="1684338"/>
            <a:chOff x="1039362" y="1002947"/>
            <a:chExt cx="6003666" cy="1685404"/>
          </a:xfrm>
        </p:grpSpPr>
        <p:sp>
          <p:nvSpPr>
            <p:cNvPr id="54" name="Divisa 53"/>
            <p:cNvSpPr/>
            <p:nvPr/>
          </p:nvSpPr>
          <p:spPr bwMode="auto">
            <a:xfrm>
              <a:off x="1488668" y="1392208"/>
              <a:ext cx="2110988" cy="1296143"/>
            </a:xfrm>
            <a:prstGeom prst="chevron">
              <a:avLst>
                <a:gd name="adj" fmla="val 36773"/>
              </a:avLst>
            </a:prstGeom>
            <a:solidFill>
              <a:srgbClr val="2B72AD"/>
            </a:solidFill>
            <a:ln w="9525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Definir Objetivos</a:t>
              </a:r>
            </a:p>
          </p:txBody>
        </p:sp>
        <p:sp>
          <p:nvSpPr>
            <p:cNvPr id="55" name="Divisa 54"/>
            <p:cNvSpPr/>
            <p:nvPr/>
          </p:nvSpPr>
          <p:spPr bwMode="auto">
            <a:xfrm>
              <a:off x="3203848" y="1383897"/>
              <a:ext cx="2110988" cy="1296143"/>
            </a:xfrm>
            <a:prstGeom prst="chevron">
              <a:avLst>
                <a:gd name="adj" fmla="val 36773"/>
              </a:avLst>
            </a:prstGeom>
            <a:solidFill>
              <a:srgbClr val="2B72AD"/>
            </a:solidFill>
            <a:ln w="9525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Definir as métricas</a:t>
              </a:r>
            </a:p>
          </p:txBody>
        </p:sp>
        <p:sp>
          <p:nvSpPr>
            <p:cNvPr id="29722" name="Retângulo 56"/>
            <p:cNvSpPr>
              <a:spLocks noChangeArrowheads="1"/>
            </p:cNvSpPr>
            <p:nvPr/>
          </p:nvSpPr>
          <p:spPr bwMode="auto">
            <a:xfrm>
              <a:off x="1039362" y="1002947"/>
              <a:ext cx="10278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pt-BR" b="1">
                  <a:cs typeface="Arial" charset="0"/>
                </a:rPr>
                <a:t>Planeja:</a:t>
              </a:r>
              <a:endParaRPr lang="pt-BR">
                <a:cs typeface="Arial" charset="0"/>
              </a:endParaRPr>
            </a:p>
          </p:txBody>
        </p:sp>
        <p:sp>
          <p:nvSpPr>
            <p:cNvPr id="21" name="Divisa 20"/>
            <p:cNvSpPr/>
            <p:nvPr/>
          </p:nvSpPr>
          <p:spPr bwMode="auto">
            <a:xfrm>
              <a:off x="4932040" y="1392207"/>
              <a:ext cx="2110988" cy="1296143"/>
            </a:xfrm>
            <a:prstGeom prst="chevron">
              <a:avLst>
                <a:gd name="adj" fmla="val 36773"/>
              </a:avLst>
            </a:prstGeom>
            <a:solidFill>
              <a:srgbClr val="2B72AD"/>
            </a:solidFill>
            <a:ln w="9525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Definir  coleta</a:t>
              </a:r>
            </a:p>
          </p:txBody>
        </p:sp>
      </p:grpSp>
      <p:grpSp>
        <p:nvGrpSpPr>
          <p:cNvPr id="29700" name="Grupo 3"/>
          <p:cNvGrpSpPr>
            <a:grpSpLocks/>
          </p:cNvGrpSpPr>
          <p:nvPr/>
        </p:nvGrpSpPr>
        <p:grpSpPr bwMode="auto">
          <a:xfrm>
            <a:off x="1076325" y="2776538"/>
            <a:ext cx="4222750" cy="1665287"/>
            <a:chOff x="1075540" y="2777025"/>
            <a:chExt cx="4223568" cy="1665475"/>
          </a:xfrm>
        </p:grpSpPr>
        <p:sp>
          <p:nvSpPr>
            <p:cNvPr id="59" name="Divisa 58"/>
            <p:cNvSpPr/>
            <p:nvPr/>
          </p:nvSpPr>
          <p:spPr bwMode="auto">
            <a:xfrm>
              <a:off x="1075540" y="3146357"/>
              <a:ext cx="2110988" cy="1296143"/>
            </a:xfrm>
            <a:prstGeom prst="chevron">
              <a:avLst>
                <a:gd name="adj" fmla="val 36773"/>
              </a:avLst>
            </a:prstGeom>
            <a:solidFill>
              <a:srgbClr val="2B72AD"/>
            </a:solidFill>
            <a:ln w="9525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Coletar</a:t>
              </a:r>
            </a:p>
          </p:txBody>
        </p:sp>
        <p:sp>
          <p:nvSpPr>
            <p:cNvPr id="62" name="Divisa 61"/>
            <p:cNvSpPr/>
            <p:nvPr/>
          </p:nvSpPr>
          <p:spPr bwMode="auto">
            <a:xfrm>
              <a:off x="3037582" y="3140217"/>
              <a:ext cx="2261526" cy="1296143"/>
            </a:xfrm>
            <a:prstGeom prst="chevron">
              <a:avLst>
                <a:gd name="adj" fmla="val 36773"/>
              </a:avLst>
            </a:prstGeom>
            <a:solidFill>
              <a:srgbClr val="2B72AD"/>
            </a:solidFill>
            <a:ln w="9525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Armazenar (base histórica)</a:t>
              </a:r>
            </a:p>
          </p:txBody>
        </p:sp>
        <p:sp>
          <p:nvSpPr>
            <p:cNvPr id="29715" name="Retângulo 16"/>
            <p:cNvSpPr>
              <a:spLocks noChangeArrowheads="1"/>
            </p:cNvSpPr>
            <p:nvPr/>
          </p:nvSpPr>
          <p:spPr bwMode="auto">
            <a:xfrm>
              <a:off x="1290194" y="2777025"/>
              <a:ext cx="624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pt-BR" b="1">
                  <a:cs typeface="Arial" charset="0"/>
                </a:rPr>
                <a:t>Faz:</a:t>
              </a:r>
              <a:endParaRPr lang="pt-BR">
                <a:cs typeface="Arial" charset="0"/>
              </a:endParaRPr>
            </a:p>
          </p:txBody>
        </p:sp>
      </p:grpSp>
      <p:sp>
        <p:nvSpPr>
          <p:cNvPr id="60" name="Divisa 59"/>
          <p:cNvSpPr/>
          <p:nvPr/>
        </p:nvSpPr>
        <p:spPr bwMode="auto">
          <a:xfrm>
            <a:off x="5198386" y="3164772"/>
            <a:ext cx="2765211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Analisar Medidas e indicadores e processo de medição	</a:t>
            </a:r>
          </a:p>
        </p:txBody>
      </p:sp>
      <p:sp>
        <p:nvSpPr>
          <p:cNvPr id="29704" name="Retângulo 60"/>
          <p:cNvSpPr>
            <a:spLocks noChangeArrowheads="1"/>
          </p:cNvSpPr>
          <p:nvPr/>
        </p:nvSpPr>
        <p:spPr bwMode="auto">
          <a:xfrm>
            <a:off x="5702300" y="2795588"/>
            <a:ext cx="923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pt-BR" b="1">
                <a:cs typeface="Arial" charset="0"/>
              </a:rPr>
              <a:t>Checa:</a:t>
            </a:r>
            <a:endParaRPr lang="pt-BR">
              <a:cs typeface="Arial" charset="0"/>
            </a:endParaRPr>
          </a:p>
        </p:txBody>
      </p:sp>
      <p:sp>
        <p:nvSpPr>
          <p:cNvPr id="29705" name="Retângulo 15"/>
          <p:cNvSpPr>
            <a:spLocks noChangeArrowheads="1"/>
          </p:cNvSpPr>
          <p:nvPr/>
        </p:nvSpPr>
        <p:spPr bwMode="auto">
          <a:xfrm>
            <a:off x="1176338" y="4724400"/>
            <a:ext cx="776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pt-BR" b="1">
                <a:cs typeface="Arial" charset="0"/>
              </a:rPr>
              <a:t>Atua:</a:t>
            </a:r>
            <a:endParaRPr lang="pt-BR">
              <a:cs typeface="Arial" charset="0"/>
            </a:endParaRPr>
          </a:p>
        </p:txBody>
      </p:sp>
      <p:sp>
        <p:nvSpPr>
          <p:cNvPr id="18" name="Divisa 17"/>
          <p:cNvSpPr/>
          <p:nvPr/>
        </p:nvSpPr>
        <p:spPr bwMode="auto">
          <a:xfrm>
            <a:off x="1243715" y="5094476"/>
            <a:ext cx="2110988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Implantar melhorias</a:t>
            </a:r>
          </a:p>
        </p:txBody>
      </p:sp>
    </p:spTree>
    <p:extLst>
      <p:ext uri="{BB962C8B-B14F-4D97-AF65-F5344CB8AC3E}">
        <p14:creationId xmlns:p14="http://schemas.microsoft.com/office/powerpoint/2010/main" val="37033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0"/>
          <p:cNvSpPr>
            <a:spLocks noChangeArrowheads="1"/>
          </p:cNvSpPr>
          <p:nvPr/>
        </p:nvSpPr>
        <p:spPr bwMode="auto">
          <a:xfrm>
            <a:off x="604838" y="188913"/>
            <a:ext cx="820896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Metodologia DMAIC</a:t>
            </a:r>
          </a:p>
        </p:txBody>
      </p:sp>
      <p:sp>
        <p:nvSpPr>
          <p:cNvPr id="2" name="Retângulo 1"/>
          <p:cNvSpPr/>
          <p:nvPr/>
        </p:nvSpPr>
        <p:spPr>
          <a:xfrm>
            <a:off x="588963" y="1225550"/>
            <a:ext cx="7785100" cy="5356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A metodologia DMAIC possui cinco fases: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Definir o problema</a:t>
            </a:r>
          </a:p>
          <a:p>
            <a:pPr>
              <a:defRPr/>
            </a:pPr>
            <a:r>
              <a:rPr lang="pt-BR" dirty="0"/>
              <a:t> 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b="1" dirty="0"/>
              <a:t>Medir aspectos</a:t>
            </a:r>
          </a:p>
          <a:p>
            <a:pPr algn="just">
              <a:defRPr/>
            </a:pPr>
            <a:r>
              <a:rPr lang="pt-BR" dirty="0"/>
              <a:t>Mensurar e investigar relações de causa e efeito; </a:t>
            </a:r>
          </a:p>
          <a:p>
            <a:pPr algn="just">
              <a:defRPr/>
            </a:pPr>
            <a:r>
              <a:rPr lang="pt-BR" dirty="0"/>
              <a:t>Determinar quais são as relações;</a:t>
            </a:r>
          </a:p>
          <a:p>
            <a:pPr algn="just">
              <a:defRPr/>
            </a:pPr>
            <a:r>
              <a:rPr lang="pt-BR" dirty="0"/>
              <a:t>Procurar a causa principal dos defeitos.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b="1" dirty="0"/>
              <a:t>Analisar</a:t>
            </a:r>
          </a:p>
          <a:p>
            <a:pPr algn="just">
              <a:defRPr/>
            </a:pPr>
            <a:r>
              <a:rPr lang="pt-BR" dirty="0"/>
              <a:t>Mapeamento para a identificação das causas-raiz dos defeitos e das oportunidades de melhoria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b="1" dirty="0"/>
              <a:t>Melhorar o processo </a:t>
            </a:r>
          </a:p>
          <a:p>
            <a:pPr algn="just">
              <a:defRPr/>
            </a:pPr>
            <a:r>
              <a:rPr lang="pt-BR" dirty="0"/>
              <a:t>Melhorar e otimizar o processo usando técnicas como desenho de experimentos, </a:t>
            </a:r>
            <a:r>
              <a:rPr lang="pt-BR" dirty="0" err="1"/>
              <a:t>poka-yoke</a:t>
            </a:r>
            <a:r>
              <a:rPr lang="pt-BR" dirty="0"/>
              <a:t> ou prova de erros, e padronizar o trabalho para criar um novo estado de processo. 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b="1" dirty="0"/>
              <a:t>Controlar</a:t>
            </a:r>
          </a:p>
          <a:p>
            <a:pPr algn="just">
              <a:defRPr/>
            </a:pPr>
            <a:r>
              <a:rPr lang="pt-BR" dirty="0"/>
              <a:t>Manter o processo sob controle para se assegurar que quaisquer desvios do objetivo sejam corrigidos antes que se tornem em defeitos. </a:t>
            </a:r>
          </a:p>
          <a:p>
            <a:pPr algn="just">
              <a:defRPr/>
            </a:pPr>
            <a:r>
              <a:rPr lang="pt-BR" dirty="0"/>
              <a:t>Sistemas de controle como um controle estatístico de processo ou quadro de produções, e continuamente monitorar os processos.</a:t>
            </a:r>
          </a:p>
        </p:txBody>
      </p:sp>
    </p:spTree>
    <p:extLst>
      <p:ext uri="{BB962C8B-B14F-4D97-AF65-F5344CB8AC3E}">
        <p14:creationId xmlns:p14="http://schemas.microsoft.com/office/powerpoint/2010/main" val="167495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503238" y="188913"/>
            <a:ext cx="86407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Métricas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Básicas e Derivadas</a:t>
            </a:r>
          </a:p>
        </p:txBody>
      </p:sp>
      <p:grpSp>
        <p:nvGrpSpPr>
          <p:cNvPr id="31747" name="Grupo 5"/>
          <p:cNvGrpSpPr>
            <a:grpSpLocks/>
          </p:cNvGrpSpPr>
          <p:nvPr/>
        </p:nvGrpSpPr>
        <p:grpSpPr bwMode="auto">
          <a:xfrm>
            <a:off x="1477751" y="1049338"/>
            <a:ext cx="5545137" cy="5605462"/>
            <a:chOff x="3587750" y="990600"/>
            <a:chExt cx="5545139" cy="5605467"/>
          </a:xfrm>
        </p:grpSpPr>
        <p:grpSp>
          <p:nvGrpSpPr>
            <p:cNvPr id="31748" name="Group 12"/>
            <p:cNvGrpSpPr>
              <a:grpSpLocks/>
            </p:cNvGrpSpPr>
            <p:nvPr/>
          </p:nvGrpSpPr>
          <p:grpSpPr bwMode="auto">
            <a:xfrm>
              <a:off x="4495801" y="990600"/>
              <a:ext cx="4090988" cy="1117600"/>
              <a:chOff x="2832" y="624"/>
              <a:chExt cx="2577" cy="704"/>
            </a:xfrm>
          </p:grpSpPr>
          <p:sp>
            <p:nvSpPr>
              <p:cNvPr id="31761" name="Text Box 13"/>
              <p:cNvSpPr txBox="1">
                <a:spLocks noChangeArrowheads="1"/>
              </p:cNvSpPr>
              <p:nvPr/>
            </p:nvSpPr>
            <p:spPr bwMode="auto">
              <a:xfrm>
                <a:off x="2832" y="768"/>
                <a:ext cx="902" cy="250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rgbClr val="99CCFF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sz="2200" b="1">
                    <a:latin typeface="Arial Narrow" pitchFamily="34" charset="0"/>
                  </a:rPr>
                  <a:t>Tamanho</a:t>
                </a:r>
                <a:endParaRPr lang="pa-IN" sz="2200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1762" name="Text Box 14"/>
              <p:cNvSpPr txBox="1">
                <a:spLocks noChangeArrowheads="1"/>
              </p:cNvSpPr>
              <p:nvPr/>
            </p:nvSpPr>
            <p:spPr bwMode="auto">
              <a:xfrm>
                <a:off x="3713" y="624"/>
                <a:ext cx="1696" cy="704"/>
              </a:xfrm>
              <a:prstGeom prst="rect">
                <a:avLst/>
              </a:prstGeom>
              <a:solidFill>
                <a:schemeClr val="bg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>
                <a:spAutoFit/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b="1" dirty="0">
                    <a:latin typeface="Arial Narrow" pitchFamily="34" charset="0"/>
                  </a:rPr>
                  <a:t>Pontos por Função</a:t>
                </a:r>
              </a:p>
              <a:p>
                <a:r>
                  <a:rPr lang="pt-BR" b="1" dirty="0">
                    <a:latin typeface="Arial Narrow" pitchFamily="34" charset="0"/>
                  </a:rPr>
                  <a:t>Pontos por Casos de Uso</a:t>
                </a:r>
              </a:p>
              <a:p>
                <a:r>
                  <a:rPr lang="pt-BR" b="1" dirty="0">
                    <a:latin typeface="Arial Narrow" pitchFamily="34" charset="0"/>
                  </a:rPr>
                  <a:t>Linhas de Código</a:t>
                </a:r>
                <a:endParaRPr lang="pa-IN" b="1" dirty="0">
                  <a:latin typeface="Arial Narrow" pitchFamily="34" charset="0"/>
                </a:endParaRPr>
              </a:p>
            </p:txBody>
          </p:sp>
        </p:grpSp>
        <p:grpSp>
          <p:nvGrpSpPr>
            <p:cNvPr id="31749" name="Group 15"/>
            <p:cNvGrpSpPr>
              <a:grpSpLocks/>
            </p:cNvGrpSpPr>
            <p:nvPr/>
          </p:nvGrpSpPr>
          <p:grpSpPr bwMode="auto">
            <a:xfrm>
              <a:off x="4578349" y="2286004"/>
              <a:ext cx="3127375" cy="685801"/>
              <a:chOff x="2884" y="1440"/>
              <a:chExt cx="1970" cy="432"/>
            </a:xfrm>
          </p:grpSpPr>
          <p:sp>
            <p:nvSpPr>
              <p:cNvPr id="31759" name="Text Box 16"/>
              <p:cNvSpPr txBox="1">
                <a:spLocks noChangeArrowheads="1"/>
              </p:cNvSpPr>
              <p:nvPr/>
            </p:nvSpPr>
            <p:spPr bwMode="auto">
              <a:xfrm>
                <a:off x="2884" y="1488"/>
                <a:ext cx="850" cy="250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rgbClr val="99CCFF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sz="2200" b="1">
                    <a:latin typeface="Arial Narrow" pitchFamily="34" charset="0"/>
                  </a:rPr>
                  <a:t>Esforço</a:t>
                </a:r>
                <a:endParaRPr lang="pa-IN" sz="2200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1760" name="Text Box 17"/>
              <p:cNvSpPr txBox="1">
                <a:spLocks noChangeArrowheads="1"/>
              </p:cNvSpPr>
              <p:nvPr/>
            </p:nvSpPr>
            <p:spPr bwMode="auto">
              <a:xfrm>
                <a:off x="3696" y="1440"/>
                <a:ext cx="1158" cy="432"/>
              </a:xfrm>
              <a:prstGeom prst="rect">
                <a:avLst/>
              </a:prstGeom>
              <a:solidFill>
                <a:schemeClr val="bg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>
                <a:spAutoFit/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b="1">
                    <a:latin typeface="Arial Narrow" pitchFamily="34" charset="0"/>
                  </a:rPr>
                  <a:t>Mão-de-obra</a:t>
                </a:r>
              </a:p>
              <a:p>
                <a:r>
                  <a:rPr lang="pt-BR" sz="1600" b="1">
                    <a:latin typeface="Arial Narrow" pitchFamily="34" charset="0"/>
                  </a:rPr>
                  <a:t>(Homem-Hora/Dia)</a:t>
                </a:r>
                <a:endParaRPr lang="pt-BR" sz="1600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</p:grpSp>
        <p:grpSp>
          <p:nvGrpSpPr>
            <p:cNvPr id="31750" name="Group 18"/>
            <p:cNvGrpSpPr>
              <a:grpSpLocks/>
            </p:cNvGrpSpPr>
            <p:nvPr/>
          </p:nvGrpSpPr>
          <p:grpSpPr bwMode="auto">
            <a:xfrm>
              <a:off x="4781551" y="5867404"/>
              <a:ext cx="4351338" cy="728663"/>
              <a:chOff x="3012" y="3696"/>
              <a:chExt cx="2741" cy="459"/>
            </a:xfrm>
          </p:grpSpPr>
          <p:sp>
            <p:nvSpPr>
              <p:cNvPr id="31757" name="Text Box 19"/>
              <p:cNvSpPr txBox="1">
                <a:spLocks noChangeArrowheads="1"/>
              </p:cNvSpPr>
              <p:nvPr/>
            </p:nvSpPr>
            <p:spPr bwMode="auto">
              <a:xfrm>
                <a:off x="3012" y="3792"/>
                <a:ext cx="684" cy="250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rgbClr val="99CCFF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sz="2200" b="1">
                    <a:latin typeface="Arial Narrow" pitchFamily="34" charset="0"/>
                  </a:rPr>
                  <a:t>Custo</a:t>
                </a:r>
                <a:endParaRPr lang="pa-IN" sz="2200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1758" name="Text Box 20"/>
              <p:cNvSpPr txBox="1">
                <a:spLocks noChangeArrowheads="1"/>
              </p:cNvSpPr>
              <p:nvPr/>
            </p:nvSpPr>
            <p:spPr bwMode="auto">
              <a:xfrm>
                <a:off x="3696" y="3696"/>
                <a:ext cx="2057" cy="459"/>
              </a:xfrm>
              <a:prstGeom prst="rect">
                <a:avLst/>
              </a:prstGeom>
              <a:solidFill>
                <a:schemeClr val="bg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b="1">
                    <a:latin typeface="Arial Narrow" pitchFamily="34" charset="0"/>
                  </a:rPr>
                  <a:t>Mão-de-obra, Equipamentos,</a:t>
                </a:r>
              </a:p>
              <a:p>
                <a:r>
                  <a:rPr lang="pt-BR" b="1">
                    <a:latin typeface="Arial Narrow" pitchFamily="34" charset="0"/>
                  </a:rPr>
                  <a:t>Treinamento, Viagens...</a:t>
                </a:r>
                <a:endParaRPr lang="pt-BR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</p:grpSp>
        <p:grpSp>
          <p:nvGrpSpPr>
            <p:cNvPr id="31751" name="Group 21"/>
            <p:cNvGrpSpPr>
              <a:grpSpLocks/>
            </p:cNvGrpSpPr>
            <p:nvPr/>
          </p:nvGrpSpPr>
          <p:grpSpPr bwMode="auto">
            <a:xfrm>
              <a:off x="4806951" y="4572002"/>
              <a:ext cx="3373438" cy="1160463"/>
              <a:chOff x="3028" y="2880"/>
              <a:chExt cx="2125" cy="731"/>
            </a:xfrm>
          </p:grpSpPr>
          <p:sp>
            <p:nvSpPr>
              <p:cNvPr id="31755" name="Text Box 22"/>
              <p:cNvSpPr txBox="1">
                <a:spLocks noChangeArrowheads="1"/>
              </p:cNvSpPr>
              <p:nvPr/>
            </p:nvSpPr>
            <p:spPr bwMode="auto">
              <a:xfrm>
                <a:off x="3028" y="3024"/>
                <a:ext cx="668" cy="250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rgbClr val="99CCFF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sz="2200" b="1">
                    <a:latin typeface="Arial Narrow" pitchFamily="34" charset="0"/>
                  </a:rPr>
                  <a:t>Prazo</a:t>
                </a:r>
                <a:endParaRPr lang="pa-IN" sz="2200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1756" name="Text Box 23"/>
              <p:cNvSpPr txBox="1">
                <a:spLocks noChangeArrowheads="1"/>
              </p:cNvSpPr>
              <p:nvPr/>
            </p:nvSpPr>
            <p:spPr bwMode="auto">
              <a:xfrm>
                <a:off x="3696" y="2880"/>
                <a:ext cx="1457" cy="731"/>
              </a:xfrm>
              <a:prstGeom prst="rect">
                <a:avLst/>
              </a:prstGeom>
              <a:solidFill>
                <a:schemeClr val="bg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>
                <a:spAutoFit/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b="1">
                    <a:latin typeface="Arial Narrow" pitchFamily="34" charset="0"/>
                  </a:rPr>
                  <a:t>Cronograma</a:t>
                </a:r>
              </a:p>
              <a:p>
                <a:r>
                  <a:rPr lang="pt-BR" sz="2000" b="1">
                    <a:latin typeface="Arial Narrow" pitchFamily="34" charset="0"/>
                  </a:rPr>
                  <a:t>(</a:t>
                </a:r>
                <a:r>
                  <a:rPr lang="pt-BR" b="1">
                    <a:latin typeface="Arial Narrow" pitchFamily="34" charset="0"/>
                  </a:rPr>
                  <a:t>Atividades, Marcos, </a:t>
                </a:r>
              </a:p>
              <a:p>
                <a:r>
                  <a:rPr lang="pt-BR" b="1">
                    <a:latin typeface="Arial Narrow" pitchFamily="34" charset="0"/>
                  </a:rPr>
                  <a:t>Dependências, ...)</a:t>
                </a:r>
                <a:endParaRPr lang="pt-BR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</p:grpSp>
        <p:grpSp>
          <p:nvGrpSpPr>
            <p:cNvPr id="31752" name="Group 24"/>
            <p:cNvGrpSpPr>
              <a:grpSpLocks/>
            </p:cNvGrpSpPr>
            <p:nvPr/>
          </p:nvGrpSpPr>
          <p:grpSpPr bwMode="auto">
            <a:xfrm>
              <a:off x="3587750" y="3276600"/>
              <a:ext cx="4764088" cy="1117600"/>
              <a:chOff x="2260" y="2064"/>
              <a:chExt cx="3001" cy="704"/>
            </a:xfrm>
          </p:grpSpPr>
          <p:sp>
            <p:nvSpPr>
              <p:cNvPr id="31753" name="Text Box 25"/>
              <p:cNvSpPr txBox="1">
                <a:spLocks noChangeArrowheads="1"/>
              </p:cNvSpPr>
              <p:nvPr/>
            </p:nvSpPr>
            <p:spPr bwMode="auto">
              <a:xfrm>
                <a:off x="2260" y="2112"/>
                <a:ext cx="1436" cy="549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rgbClr val="99CCFF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sz="2200" b="1">
                    <a:latin typeface="Arial Narrow" pitchFamily="34" charset="0"/>
                  </a:rPr>
                  <a:t>Recursos</a:t>
                </a:r>
                <a:endParaRPr lang="pt-BR" sz="2200" b="1">
                  <a:solidFill>
                    <a:schemeClr val="bg2"/>
                  </a:solidFill>
                  <a:latin typeface="Arial Narrow" pitchFamily="34" charset="0"/>
                </a:endParaRPr>
              </a:p>
              <a:p>
                <a:r>
                  <a:rPr lang="pt-BR" sz="2200" b="1">
                    <a:latin typeface="Arial Narrow" pitchFamily="34" charset="0"/>
                  </a:rPr>
                  <a:t>Computacionais</a:t>
                </a:r>
                <a:endParaRPr lang="pa-IN" sz="2200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1754" name="Text Box 26"/>
              <p:cNvSpPr txBox="1">
                <a:spLocks noChangeArrowheads="1"/>
              </p:cNvSpPr>
              <p:nvPr/>
            </p:nvSpPr>
            <p:spPr bwMode="auto">
              <a:xfrm>
                <a:off x="3696" y="2064"/>
                <a:ext cx="1565" cy="704"/>
              </a:xfrm>
              <a:prstGeom prst="rect">
                <a:avLst/>
              </a:prstGeom>
              <a:solidFill>
                <a:schemeClr val="bg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>
                <a:spAutoFit/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b="1">
                    <a:latin typeface="Arial Narrow" pitchFamily="34" charset="0"/>
                  </a:rPr>
                  <a:t>Memória, Terminais,</a:t>
                </a:r>
              </a:p>
              <a:p>
                <a:r>
                  <a:rPr lang="pt-BR" b="1">
                    <a:latin typeface="Arial Narrow" pitchFamily="34" charset="0"/>
                  </a:rPr>
                  <a:t>Processadores, Rede,</a:t>
                </a:r>
              </a:p>
              <a:p>
                <a:r>
                  <a:rPr lang="pt-BR" b="1">
                    <a:latin typeface="Arial Narrow" pitchFamily="34" charset="0"/>
                  </a:rPr>
                  <a:t>Software, Periféricos ...</a:t>
                </a:r>
                <a:endParaRPr lang="pt-BR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429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539750" y="188913"/>
            <a:ext cx="8604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Métricas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Básicas e Derivadas</a:t>
            </a:r>
          </a:p>
        </p:txBody>
      </p:sp>
      <p:grpSp>
        <p:nvGrpSpPr>
          <p:cNvPr id="32771" name="Grupo 5"/>
          <p:cNvGrpSpPr>
            <a:grpSpLocks/>
          </p:cNvGrpSpPr>
          <p:nvPr/>
        </p:nvGrpSpPr>
        <p:grpSpPr bwMode="auto">
          <a:xfrm>
            <a:off x="1178984" y="1282700"/>
            <a:ext cx="6457950" cy="5373687"/>
            <a:chOff x="3227389" y="990601"/>
            <a:chExt cx="6457967" cy="5373691"/>
          </a:xfrm>
        </p:grpSpPr>
        <p:grpSp>
          <p:nvGrpSpPr>
            <p:cNvPr id="32772" name="Group 12"/>
            <p:cNvGrpSpPr>
              <a:grpSpLocks/>
            </p:cNvGrpSpPr>
            <p:nvPr/>
          </p:nvGrpSpPr>
          <p:grpSpPr bwMode="auto">
            <a:xfrm>
              <a:off x="4495803" y="990601"/>
              <a:ext cx="2754314" cy="923926"/>
              <a:chOff x="2832" y="624"/>
              <a:chExt cx="1735" cy="582"/>
            </a:xfrm>
          </p:grpSpPr>
          <p:sp>
            <p:nvSpPr>
              <p:cNvPr id="32785" name="Text Box 13"/>
              <p:cNvSpPr txBox="1">
                <a:spLocks noChangeArrowheads="1"/>
              </p:cNvSpPr>
              <p:nvPr/>
            </p:nvSpPr>
            <p:spPr bwMode="auto">
              <a:xfrm>
                <a:off x="2832" y="768"/>
                <a:ext cx="902" cy="271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rgbClr val="99CCFF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sz="2200" b="1">
                    <a:latin typeface="Arial Narrow" pitchFamily="34" charset="0"/>
                  </a:rPr>
                  <a:t>Defeitos</a:t>
                </a:r>
                <a:endParaRPr lang="pa-IN" sz="2200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2786" name="Text Box 14"/>
              <p:cNvSpPr txBox="1">
                <a:spLocks noChangeArrowheads="1"/>
              </p:cNvSpPr>
              <p:nvPr/>
            </p:nvSpPr>
            <p:spPr bwMode="auto">
              <a:xfrm>
                <a:off x="3713" y="624"/>
                <a:ext cx="854" cy="582"/>
              </a:xfrm>
              <a:prstGeom prst="rect">
                <a:avLst/>
              </a:prstGeom>
              <a:solidFill>
                <a:schemeClr val="bg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>
                <a:spAutoFit/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b="1">
                    <a:latin typeface="Arial Narrow" pitchFamily="34" charset="0"/>
                  </a:rPr>
                  <a:t>Quantidade</a:t>
                </a:r>
              </a:p>
              <a:p>
                <a:r>
                  <a:rPr lang="pt-BR" b="1">
                    <a:latin typeface="Arial Narrow" pitchFamily="34" charset="0"/>
                  </a:rPr>
                  <a:t>Tipo</a:t>
                </a:r>
              </a:p>
              <a:p>
                <a:r>
                  <a:rPr lang="pt-BR" b="1">
                    <a:latin typeface="Arial Narrow" pitchFamily="34" charset="0"/>
                  </a:rPr>
                  <a:t>Severidade...</a:t>
                </a:r>
                <a:endParaRPr lang="pa-IN" b="1">
                  <a:latin typeface="Arial Narrow" pitchFamily="34" charset="0"/>
                </a:endParaRPr>
              </a:p>
            </p:txBody>
          </p:sp>
        </p:grpSp>
        <p:grpSp>
          <p:nvGrpSpPr>
            <p:cNvPr id="32773" name="Group 15"/>
            <p:cNvGrpSpPr>
              <a:grpSpLocks/>
            </p:cNvGrpSpPr>
            <p:nvPr/>
          </p:nvGrpSpPr>
          <p:grpSpPr bwMode="auto">
            <a:xfrm>
              <a:off x="4578356" y="2254256"/>
              <a:ext cx="2516191" cy="646114"/>
              <a:chOff x="2884" y="1420"/>
              <a:chExt cx="1585" cy="407"/>
            </a:xfrm>
          </p:grpSpPr>
          <p:sp>
            <p:nvSpPr>
              <p:cNvPr id="32783" name="Text Box 16"/>
              <p:cNvSpPr txBox="1">
                <a:spLocks noChangeArrowheads="1"/>
              </p:cNvSpPr>
              <p:nvPr/>
            </p:nvSpPr>
            <p:spPr bwMode="auto">
              <a:xfrm>
                <a:off x="2884" y="1488"/>
                <a:ext cx="850" cy="271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rgbClr val="99CCFF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sz="2200" b="1">
                    <a:latin typeface="Arial Narrow" pitchFamily="34" charset="0"/>
                  </a:rPr>
                  <a:t>Mudanças</a:t>
                </a:r>
                <a:endParaRPr lang="pa-IN" sz="2200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2784" name="Text Box 17"/>
              <p:cNvSpPr txBox="1">
                <a:spLocks noChangeArrowheads="1"/>
              </p:cNvSpPr>
              <p:nvPr/>
            </p:nvSpPr>
            <p:spPr bwMode="auto">
              <a:xfrm>
                <a:off x="3696" y="1420"/>
                <a:ext cx="773" cy="407"/>
              </a:xfrm>
              <a:prstGeom prst="rect">
                <a:avLst/>
              </a:prstGeom>
              <a:solidFill>
                <a:schemeClr val="bg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>
                <a:spAutoFit/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b="1" dirty="0">
                    <a:latin typeface="Arial Narrow" pitchFamily="34" charset="0"/>
                  </a:rPr>
                  <a:t>Quantidade</a:t>
                </a:r>
              </a:p>
              <a:p>
                <a:r>
                  <a:rPr lang="pt-BR" b="1" dirty="0">
                    <a:latin typeface="Arial Narrow" pitchFamily="34" charset="0"/>
                  </a:rPr>
                  <a:t>Tamanho </a:t>
                </a:r>
                <a:endParaRPr lang="pt-BR" sz="1600" b="1" dirty="0">
                  <a:latin typeface="Arial Narrow" pitchFamily="34" charset="0"/>
                </a:endParaRPr>
              </a:p>
            </p:txBody>
          </p:sp>
        </p:grpSp>
        <p:grpSp>
          <p:nvGrpSpPr>
            <p:cNvPr id="32774" name="Group 18"/>
            <p:cNvGrpSpPr>
              <a:grpSpLocks/>
            </p:cNvGrpSpPr>
            <p:nvPr/>
          </p:nvGrpSpPr>
          <p:grpSpPr bwMode="auto">
            <a:xfrm>
              <a:off x="3227389" y="5594354"/>
              <a:ext cx="6002339" cy="769938"/>
              <a:chOff x="2033" y="3524"/>
              <a:chExt cx="3781" cy="485"/>
            </a:xfrm>
          </p:grpSpPr>
          <p:sp>
            <p:nvSpPr>
              <p:cNvPr id="32781" name="Text Box 19"/>
              <p:cNvSpPr txBox="1">
                <a:spLocks noChangeArrowheads="1"/>
              </p:cNvSpPr>
              <p:nvPr/>
            </p:nvSpPr>
            <p:spPr bwMode="auto">
              <a:xfrm>
                <a:off x="2033" y="3524"/>
                <a:ext cx="1680" cy="485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rgbClr val="99CCFF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sz="2200" b="1">
                    <a:latin typeface="Arial Narrow" pitchFamily="34" charset="0"/>
                  </a:rPr>
                  <a:t>Pesquisa de satisfação </a:t>
                </a:r>
                <a:endParaRPr lang="pa-IN" sz="2200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2782" name="Text Box 20"/>
              <p:cNvSpPr txBox="1">
                <a:spLocks noChangeArrowheads="1"/>
              </p:cNvSpPr>
              <p:nvPr/>
            </p:nvSpPr>
            <p:spPr bwMode="auto">
              <a:xfrm>
                <a:off x="3757" y="3531"/>
                <a:ext cx="2057" cy="407"/>
              </a:xfrm>
              <a:prstGeom prst="rect">
                <a:avLst/>
              </a:prstGeom>
              <a:solidFill>
                <a:schemeClr val="bg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b="1">
                    <a:latin typeface="Arial Narrow" pitchFamily="34" charset="0"/>
                  </a:rPr>
                  <a:t>Resultado atribuído a diversos aspectos</a:t>
                </a:r>
                <a:endParaRPr lang="pt-BR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</p:grpSp>
        <p:grpSp>
          <p:nvGrpSpPr>
            <p:cNvPr id="32775" name="Group 21"/>
            <p:cNvGrpSpPr>
              <a:grpSpLocks/>
            </p:cNvGrpSpPr>
            <p:nvPr/>
          </p:nvGrpSpPr>
          <p:grpSpPr bwMode="auto">
            <a:xfrm>
              <a:off x="3443289" y="4414840"/>
              <a:ext cx="6242051" cy="769938"/>
              <a:chOff x="2169" y="2781"/>
              <a:chExt cx="3932" cy="485"/>
            </a:xfrm>
          </p:grpSpPr>
          <p:sp>
            <p:nvSpPr>
              <p:cNvPr id="32779" name="Text Box 22"/>
              <p:cNvSpPr txBox="1">
                <a:spLocks noChangeArrowheads="1"/>
              </p:cNvSpPr>
              <p:nvPr/>
            </p:nvSpPr>
            <p:spPr bwMode="auto">
              <a:xfrm>
                <a:off x="2169" y="2781"/>
                <a:ext cx="1527" cy="485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rgbClr val="99CCFF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sz="2200" b="1">
                    <a:latin typeface="Arial Narrow" pitchFamily="34" charset="0"/>
                  </a:rPr>
                  <a:t>Densidade de defeitos</a:t>
                </a:r>
                <a:endParaRPr lang="pa-IN" sz="2200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2780" name="Text Box 23"/>
              <p:cNvSpPr txBox="1">
                <a:spLocks noChangeArrowheads="1"/>
              </p:cNvSpPr>
              <p:nvPr/>
            </p:nvSpPr>
            <p:spPr bwMode="auto">
              <a:xfrm>
                <a:off x="3696" y="2859"/>
                <a:ext cx="2405" cy="407"/>
              </a:xfrm>
              <a:prstGeom prst="rect">
                <a:avLst/>
              </a:prstGeom>
              <a:solidFill>
                <a:schemeClr val="bg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>
                <a:spAutoFit/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b="1">
                    <a:latin typeface="Arial Narrow" pitchFamily="34" charset="0"/>
                  </a:rPr>
                  <a:t>Relação entre uma unidade de tamanho </a:t>
                </a:r>
              </a:p>
              <a:p>
                <a:r>
                  <a:rPr lang="pt-BR" b="1">
                    <a:latin typeface="Arial Narrow" pitchFamily="34" charset="0"/>
                  </a:rPr>
                  <a:t>e a quantidade de defeitos inseridos</a:t>
                </a:r>
                <a:endParaRPr lang="pt-BR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</p:grpSp>
        <p:grpSp>
          <p:nvGrpSpPr>
            <p:cNvPr id="32776" name="Group 24"/>
            <p:cNvGrpSpPr>
              <a:grpSpLocks/>
            </p:cNvGrpSpPr>
            <p:nvPr/>
          </p:nvGrpSpPr>
          <p:grpSpPr bwMode="auto">
            <a:xfrm>
              <a:off x="3587754" y="3276602"/>
              <a:ext cx="6097602" cy="646113"/>
              <a:chOff x="2260" y="2064"/>
              <a:chExt cx="3841" cy="407"/>
            </a:xfrm>
          </p:grpSpPr>
          <p:sp>
            <p:nvSpPr>
              <p:cNvPr id="32777" name="Text Box 25"/>
              <p:cNvSpPr txBox="1">
                <a:spLocks noChangeArrowheads="1"/>
              </p:cNvSpPr>
              <p:nvPr/>
            </p:nvSpPr>
            <p:spPr bwMode="auto">
              <a:xfrm>
                <a:off x="2260" y="2112"/>
                <a:ext cx="1436" cy="271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rgbClr val="99CCFF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sz="2200" b="1">
                    <a:latin typeface="Arial Narrow" pitchFamily="34" charset="0"/>
                  </a:rPr>
                  <a:t>Produtividade</a:t>
                </a:r>
                <a:endParaRPr lang="pa-IN" sz="2200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2778" name="Text Box 26"/>
              <p:cNvSpPr txBox="1">
                <a:spLocks noChangeArrowheads="1"/>
              </p:cNvSpPr>
              <p:nvPr/>
            </p:nvSpPr>
            <p:spPr bwMode="auto">
              <a:xfrm>
                <a:off x="3696" y="2064"/>
                <a:ext cx="2405" cy="407"/>
              </a:xfrm>
              <a:prstGeom prst="rect">
                <a:avLst/>
              </a:prstGeom>
              <a:solidFill>
                <a:schemeClr val="bg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>
                <a:spAutoFit/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b="1">
                    <a:latin typeface="Arial Narrow" pitchFamily="34" charset="0"/>
                  </a:rPr>
                  <a:t>Relação entre uma unidade de tamanho </a:t>
                </a:r>
              </a:p>
              <a:p>
                <a:r>
                  <a:rPr lang="pt-BR" b="1">
                    <a:latin typeface="Arial Narrow" pitchFamily="34" charset="0"/>
                  </a:rPr>
                  <a:t>e um unidade de esforço</a:t>
                </a:r>
                <a:endParaRPr lang="pt-BR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267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1475657" y="260648"/>
            <a:ext cx="7560840" cy="92233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Conteúdo Programático</a:t>
            </a:r>
          </a:p>
        </p:txBody>
      </p:sp>
      <p:graphicFrame>
        <p:nvGraphicFramePr>
          <p:cNvPr id="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041128"/>
              </p:ext>
            </p:extLst>
          </p:nvPr>
        </p:nvGraphicFramePr>
        <p:xfrm>
          <a:off x="251520" y="1700808"/>
          <a:ext cx="8229600" cy="3389313"/>
        </p:xfrm>
        <a:graphic>
          <a:graphicData uri="http://schemas.openxmlformats.org/drawingml/2006/table">
            <a:tbl>
              <a:tblPr/>
              <a:tblGrid>
                <a:gridCol w="1171575"/>
                <a:gridCol w="1004888"/>
                <a:gridCol w="6053137"/>
              </a:tblGrid>
              <a:tr h="565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Aula 01</a:t>
                      </a: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pt-BR" sz="1400" dirty="0" smtClean="0"/>
                        <a:t>Métricas de Software</a:t>
                      </a: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5634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Aula 02</a:t>
                      </a: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Tx/>
                        <a:buFont typeface="Courier New" pitchFamily="49" charset="0"/>
                        <a:buNone/>
                      </a:pPr>
                      <a:r>
                        <a:rPr lang="pt-BR" sz="1400" dirty="0" smtClean="0"/>
                        <a:t>Análise de Pontos de Função</a:t>
                      </a:r>
                      <a:endParaRPr lang="pt-BR" sz="1400" dirty="0"/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Aula 03</a:t>
                      </a: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Tx/>
                        <a:buFont typeface="Courier New" pitchFamily="49" charset="0"/>
                        <a:buNone/>
                      </a:pPr>
                      <a:r>
                        <a:rPr lang="pt-BR" sz="1400" dirty="0" smtClean="0"/>
                        <a:t>Laboratório de Análise de Pontos de Função</a:t>
                      </a: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564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Aula 04</a:t>
                      </a: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Tx/>
                        <a:buFont typeface="Courier New" pitchFamily="49" charset="0"/>
                        <a:buNone/>
                      </a:pPr>
                      <a:r>
                        <a:rPr lang="pt-BR" sz="1400" dirty="0" smtClean="0"/>
                        <a:t>Modelos Paramétricos de Estimativa e Análise de Pontos de Caso de Uso</a:t>
                      </a:r>
                      <a:endParaRPr lang="pt-BR" sz="1400" dirty="0"/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Aula 05</a:t>
                      </a: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pt-BR" sz="1400" dirty="0" smtClean="0"/>
                        <a:t>Laboratório de Análise de Pontos de Função do Trabalho de Curso</a:t>
                      </a: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5634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Aula 06</a:t>
                      </a: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pt-BR" sz="1400" dirty="0" err="1" smtClean="0"/>
                        <a:t>Balanced</a:t>
                      </a:r>
                      <a:r>
                        <a:rPr lang="pt-BR" sz="1400" dirty="0" smtClean="0"/>
                        <a:t> Scorecard e Apresentação dos trabalhos</a:t>
                      </a: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28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520701" y="612775"/>
            <a:ext cx="8515796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Métricas Básicas, Derivadas e </a:t>
            </a:r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Indicadores</a:t>
            </a:r>
            <a:endParaRPr lang="pt-BR" sz="4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3795" name="Retângulo 1"/>
          <p:cNvSpPr>
            <a:spLocks noChangeArrowheads="1"/>
          </p:cNvSpPr>
          <p:nvPr/>
        </p:nvSpPr>
        <p:spPr bwMode="auto">
          <a:xfrm>
            <a:off x="1187450" y="1484313"/>
            <a:ext cx="7956550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pt-BR" dirty="0"/>
          </a:p>
          <a:p>
            <a:r>
              <a:rPr lang="pt-BR" b="1" i="1" dirty="0"/>
              <a:t>Atributo</a:t>
            </a:r>
            <a:r>
              <a:rPr lang="pt-BR" dirty="0"/>
              <a:t>: Esforço, tamanho</a:t>
            </a:r>
          </a:p>
          <a:p>
            <a:r>
              <a:rPr lang="pt-BR" b="1" i="1" dirty="0"/>
              <a:t> </a:t>
            </a:r>
            <a:endParaRPr lang="pt-BR" dirty="0"/>
          </a:p>
          <a:p>
            <a:r>
              <a:rPr lang="pt-BR" b="1" i="1" dirty="0"/>
              <a:t>Medida Básica: </a:t>
            </a:r>
            <a:r>
              <a:rPr lang="pt-BR" dirty="0"/>
              <a:t>Total de Horas de um Projeto</a:t>
            </a:r>
          </a:p>
          <a:p>
            <a:endParaRPr lang="pt-BR" b="1" i="1" dirty="0"/>
          </a:p>
          <a:p>
            <a:r>
              <a:rPr lang="pt-BR" b="1" i="1" dirty="0"/>
              <a:t>Função de Medição:  </a:t>
            </a:r>
            <a:r>
              <a:rPr lang="pt-BR" dirty="0"/>
              <a:t>Divisão do Tamanho (ex. Pontos de Função) pelo Total de Horas</a:t>
            </a:r>
          </a:p>
          <a:p>
            <a:endParaRPr lang="pt-BR" dirty="0"/>
          </a:p>
          <a:p>
            <a:r>
              <a:rPr lang="pt-BR" b="1" i="1" dirty="0"/>
              <a:t>Medida Derivada:  </a:t>
            </a:r>
            <a:r>
              <a:rPr lang="pt-BR" dirty="0"/>
              <a:t>Produtividade do Projeto </a:t>
            </a:r>
          </a:p>
          <a:p>
            <a:endParaRPr lang="pt-BR" dirty="0"/>
          </a:p>
          <a:p>
            <a:r>
              <a:rPr lang="pt-BR" b="1" i="1" dirty="0"/>
              <a:t>Modelo de Análise:  </a:t>
            </a:r>
            <a:r>
              <a:rPr lang="pt-BR" dirty="0"/>
              <a:t>Computar Média com o desvio padrão Estabelecido</a:t>
            </a:r>
          </a:p>
          <a:p>
            <a:endParaRPr lang="pt-BR" dirty="0"/>
          </a:p>
          <a:p>
            <a:r>
              <a:rPr lang="pt-BR" b="1" i="1" dirty="0"/>
              <a:t>Indicador:  </a:t>
            </a:r>
            <a:r>
              <a:rPr lang="pt-BR" dirty="0"/>
              <a:t>Estimativa de Produtividade</a:t>
            </a:r>
          </a:p>
        </p:txBody>
      </p:sp>
    </p:spTree>
    <p:extLst>
      <p:ext uri="{BB962C8B-B14F-4D97-AF65-F5344CB8AC3E}">
        <p14:creationId xmlns:p14="http://schemas.microsoft.com/office/powerpoint/2010/main" val="12418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611188" y="558800"/>
            <a:ext cx="85328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Métricas Básicas, Derivadas e Indicadores</a:t>
            </a:r>
          </a:p>
        </p:txBody>
      </p:sp>
      <p:sp>
        <p:nvSpPr>
          <p:cNvPr id="34819" name="Retângulo 1"/>
          <p:cNvSpPr>
            <a:spLocks noChangeArrowheads="1"/>
          </p:cNvSpPr>
          <p:nvPr/>
        </p:nvSpPr>
        <p:spPr bwMode="auto">
          <a:xfrm>
            <a:off x="1187450" y="1484313"/>
            <a:ext cx="795655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pt-BR"/>
          </a:p>
          <a:p>
            <a:r>
              <a:rPr lang="pt-BR" b="1" i="1"/>
              <a:t>Atributo</a:t>
            </a:r>
            <a:r>
              <a:rPr lang="pt-BR"/>
              <a:t>: Defeitos, tamanho</a:t>
            </a:r>
          </a:p>
          <a:p>
            <a:r>
              <a:rPr lang="pt-BR" b="1" i="1"/>
              <a:t> </a:t>
            </a:r>
            <a:endParaRPr lang="pt-BR"/>
          </a:p>
          <a:p>
            <a:r>
              <a:rPr lang="pt-BR" b="1" i="1"/>
              <a:t>Medida Básica: </a:t>
            </a:r>
            <a:r>
              <a:rPr lang="pt-BR"/>
              <a:t>Total Defeitos de um Projeto</a:t>
            </a:r>
          </a:p>
          <a:p>
            <a:endParaRPr lang="pt-BR" b="1" i="1"/>
          </a:p>
          <a:p>
            <a:r>
              <a:rPr lang="pt-BR" b="1" i="1"/>
              <a:t>Função de Medição:  </a:t>
            </a:r>
            <a:r>
              <a:rPr lang="pt-BR"/>
              <a:t>Divisão da Quantidade defeitos pelo Tamanho (ex Pontos de Função ou SLOC) </a:t>
            </a:r>
          </a:p>
          <a:p>
            <a:endParaRPr lang="pt-BR"/>
          </a:p>
          <a:p>
            <a:r>
              <a:rPr lang="pt-BR" b="1" i="1"/>
              <a:t>Medida Derivada:  </a:t>
            </a:r>
            <a:r>
              <a:rPr lang="pt-BR"/>
              <a:t>Densidade de defeitos do Projeto </a:t>
            </a:r>
          </a:p>
          <a:p>
            <a:endParaRPr lang="pt-BR"/>
          </a:p>
          <a:p>
            <a:r>
              <a:rPr lang="pt-BR" b="1" i="1"/>
              <a:t>Modelo de Análise:  </a:t>
            </a:r>
            <a:r>
              <a:rPr lang="pt-BR"/>
              <a:t>Computar Média com o desvio padrão </a:t>
            </a:r>
          </a:p>
          <a:p>
            <a:r>
              <a:rPr lang="pt-BR"/>
              <a:t>Estabelecido</a:t>
            </a:r>
          </a:p>
          <a:p>
            <a:endParaRPr lang="pt-BR"/>
          </a:p>
          <a:p>
            <a:r>
              <a:rPr lang="pt-BR" b="1" i="1"/>
              <a:t>Indicador:  </a:t>
            </a:r>
            <a:r>
              <a:rPr lang="pt-BR"/>
              <a:t>Densidade de Defeitos</a:t>
            </a:r>
          </a:p>
        </p:txBody>
      </p:sp>
    </p:spTree>
    <p:extLst>
      <p:ext uri="{BB962C8B-B14F-4D97-AF65-F5344CB8AC3E}">
        <p14:creationId xmlns:p14="http://schemas.microsoft.com/office/powerpoint/2010/main" val="24419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611188" y="558800"/>
            <a:ext cx="842530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Moda, Mediana e Média</a:t>
            </a:r>
          </a:p>
        </p:txBody>
      </p:sp>
      <p:sp>
        <p:nvSpPr>
          <p:cNvPr id="35843" name="Retângulo 1"/>
          <p:cNvSpPr>
            <a:spLocks noChangeArrowheads="1"/>
          </p:cNvSpPr>
          <p:nvPr/>
        </p:nvSpPr>
        <p:spPr bwMode="auto">
          <a:xfrm>
            <a:off x="1187450" y="1484313"/>
            <a:ext cx="6913563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/>
              <a:t>Moda: </a:t>
            </a:r>
          </a:p>
          <a:p>
            <a:endParaRPr lang="pt-BR"/>
          </a:p>
          <a:p>
            <a:pPr algn="just"/>
            <a:r>
              <a:rPr lang="pt-BR"/>
              <a:t>O valor que surge com mais frequência.</a:t>
            </a:r>
          </a:p>
          <a:p>
            <a:pPr algn="just"/>
            <a:r>
              <a:rPr lang="pt-BR"/>
              <a:t/>
            </a:r>
            <a:br>
              <a:rPr lang="pt-BR"/>
            </a:br>
            <a:r>
              <a:rPr lang="pt-BR"/>
              <a:t>Assim, da representação gráfica dos dados, obtém-se imediatamente o valor que representa a moda ou a classe modal</a:t>
            </a:r>
            <a:br>
              <a:rPr lang="pt-BR"/>
            </a:br>
            <a:r>
              <a:rPr lang="pt-BR"/>
              <a:t>Esta medida é especialmente útil para reduzir a informação de um conjunto de </a:t>
            </a:r>
            <a:r>
              <a:rPr lang="pt-BR" b="1"/>
              <a:t>dados qualitativos</a:t>
            </a:r>
            <a:r>
              <a:rPr lang="pt-BR"/>
              <a:t>, apresentados sob a forma de nomes ou categorias, para os quais não se pode calcular a média e por vezes a mediana.</a:t>
            </a:r>
          </a:p>
        </p:txBody>
      </p:sp>
    </p:spTree>
    <p:extLst>
      <p:ext uri="{BB962C8B-B14F-4D97-AF65-F5344CB8AC3E}">
        <p14:creationId xmlns:p14="http://schemas.microsoft.com/office/powerpoint/2010/main" val="301532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611188" y="558800"/>
            <a:ext cx="85328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Moda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, Mediana e Média</a:t>
            </a:r>
          </a:p>
        </p:txBody>
      </p:sp>
      <p:sp>
        <p:nvSpPr>
          <p:cNvPr id="36867" name="Retângulo 1"/>
          <p:cNvSpPr>
            <a:spLocks noChangeArrowheads="1"/>
          </p:cNvSpPr>
          <p:nvPr/>
        </p:nvSpPr>
        <p:spPr bwMode="auto">
          <a:xfrm>
            <a:off x="1187450" y="1484313"/>
            <a:ext cx="6913563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/>
              <a:t>Mediana: </a:t>
            </a:r>
          </a:p>
          <a:p>
            <a:endParaRPr lang="pt-BR"/>
          </a:p>
          <a:p>
            <a:r>
              <a:rPr lang="pt-BR"/>
              <a:t>A mediana, é uma medida de localização do centro da distribuição dos dados, definida do seguinte modo: </a:t>
            </a:r>
            <a:br>
              <a:rPr lang="pt-BR"/>
            </a:br>
            <a:r>
              <a:rPr lang="pt-BR"/>
              <a:t>Ordenados os elementos da amostra, a mediana é o valor (pertencente ou não à amostra) que a divide ao meio, isto é, 50% dos elementos da amostra são menores ou iguais à mediana e os outros 50% são maiores ou iguais à mediana.</a:t>
            </a:r>
            <a:br>
              <a:rPr lang="pt-BR"/>
            </a:br>
            <a:r>
              <a:rPr lang="pt-BR"/>
              <a:t>Para a sua determinação utiliza-se a seguinte regra, depois de ordenada a amostra de n elementos: </a:t>
            </a:r>
            <a:br>
              <a:rPr lang="pt-BR"/>
            </a:br>
            <a:r>
              <a:rPr lang="pt-BR"/>
              <a:t>Se n é ímpar, a mediana é o elemento médio. </a:t>
            </a:r>
            <a:br>
              <a:rPr lang="pt-BR"/>
            </a:br>
            <a:r>
              <a:rPr lang="pt-BR"/>
              <a:t>Se n é par, a mediana é a semi-soma (a*b = a/2 + b/2 ) dos dois elementos médios.</a:t>
            </a:r>
          </a:p>
        </p:txBody>
      </p:sp>
    </p:spTree>
    <p:extLst>
      <p:ext uri="{BB962C8B-B14F-4D97-AF65-F5344CB8AC3E}">
        <p14:creationId xmlns:p14="http://schemas.microsoft.com/office/powerpoint/2010/main" val="413194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611188" y="558800"/>
            <a:ext cx="842530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Moda, Mediana e Média</a:t>
            </a:r>
          </a:p>
        </p:txBody>
      </p:sp>
      <p:sp>
        <p:nvSpPr>
          <p:cNvPr id="37891" name="Retângulo 1"/>
          <p:cNvSpPr>
            <a:spLocks noChangeArrowheads="1"/>
          </p:cNvSpPr>
          <p:nvPr/>
        </p:nvSpPr>
        <p:spPr bwMode="auto">
          <a:xfrm>
            <a:off x="1187450" y="1484313"/>
            <a:ext cx="6913563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/>
              <a:t>Média: </a:t>
            </a:r>
          </a:p>
          <a:p>
            <a:endParaRPr lang="pt-BR"/>
          </a:p>
          <a:p>
            <a:r>
              <a:rPr lang="pt-BR"/>
              <a:t> Média aritmética simples:  É obtida dividindo-se a soma das observações pelo número delas.</a:t>
            </a:r>
          </a:p>
          <a:p>
            <a:endParaRPr lang="pt-BR"/>
          </a:p>
          <a:p>
            <a:r>
              <a:rPr lang="pt-BR"/>
              <a:t>Como medida de localização, a mediana é mais robusta do que a média, pois não é tão sensível aos dados.</a:t>
            </a:r>
            <a:br>
              <a:rPr lang="pt-BR"/>
            </a:br>
            <a:r>
              <a:rPr lang="pt-BR"/>
              <a:t>- Quando a distribuição é simétrica, a média e a mediana coincidem. </a:t>
            </a:r>
            <a:br>
              <a:rPr lang="pt-BR"/>
            </a:br>
            <a:r>
              <a:rPr lang="pt-BR"/>
              <a:t>- A mediana não é tão sensível, como a média, às observações que são muito maiores ou muito menores do que as restantes (outliers). Por outro lado a média reflete o valor de todas as observações.</a:t>
            </a:r>
          </a:p>
          <a:p>
            <a:pPr algn="just"/>
            <a:endParaRPr lang="pt-BR"/>
          </a:p>
          <a:p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01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tângulo 2"/>
          <p:cNvSpPr>
            <a:spLocks noChangeArrowheads="1"/>
          </p:cNvSpPr>
          <p:nvPr/>
        </p:nvSpPr>
        <p:spPr bwMode="auto">
          <a:xfrm>
            <a:off x="684212" y="188913"/>
            <a:ext cx="8136259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Defeitos</a:t>
            </a:r>
            <a:endParaRPr lang="pt-BR" sz="4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Retângulo 4"/>
          <p:cNvSpPr>
            <a:spLocks noChangeArrowheads="1"/>
          </p:cNvSpPr>
          <p:nvPr/>
        </p:nvSpPr>
        <p:spPr bwMode="auto">
          <a:xfrm>
            <a:off x="539552" y="1628800"/>
            <a:ext cx="8064500" cy="45243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85750" indent="-285750">
              <a:buFont typeface="Courier New" pitchFamily="49" charset="0"/>
              <a:buChar char="o"/>
              <a:defRPr/>
            </a:pPr>
            <a:r>
              <a:rPr lang="en-US" dirty="0"/>
              <a:t>Uma </a:t>
            </a:r>
            <a:r>
              <a:rPr lang="en-US" dirty="0" err="1"/>
              <a:t>falha</a:t>
            </a:r>
            <a:r>
              <a:rPr lang="en-US" dirty="0"/>
              <a:t> no </a:t>
            </a:r>
            <a:r>
              <a:rPr lang="en-US" dirty="0" err="1"/>
              <a:t>produto</a:t>
            </a:r>
            <a:r>
              <a:rPr lang="en-US" dirty="0"/>
              <a:t>,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serviço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resulte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fracasso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executar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funções</a:t>
            </a:r>
            <a:r>
              <a:rPr lang="en-US" dirty="0"/>
              <a:t> </a:t>
            </a:r>
            <a:r>
              <a:rPr lang="en-US" dirty="0" err="1"/>
              <a:t>requeridas</a:t>
            </a:r>
            <a:r>
              <a:rPr lang="en-US" dirty="0"/>
              <a:t>. </a:t>
            </a:r>
          </a:p>
          <a:p>
            <a:pPr>
              <a:defRPr/>
            </a:pPr>
            <a:endParaRPr lang="en-US" dirty="0"/>
          </a:p>
          <a:p>
            <a:pPr marL="285750" indent="-285750">
              <a:buFont typeface="Courier New" pitchFamily="49" charset="0"/>
              <a:buChar char="o"/>
              <a:defRPr/>
            </a:pPr>
            <a:endParaRPr lang="en-US" dirty="0"/>
          </a:p>
          <a:p>
            <a:pPr marL="285750" indent="-285750">
              <a:buFont typeface="Courier New" pitchFamily="49" charset="0"/>
              <a:buChar char="o"/>
              <a:defRPr/>
            </a:pPr>
            <a:r>
              <a:rPr lang="en-US" dirty="0" err="1"/>
              <a:t>Defeito</a:t>
            </a:r>
            <a:r>
              <a:rPr lang="en-US" dirty="0"/>
              <a:t> é o </a:t>
            </a:r>
            <a:r>
              <a:rPr lang="en-US" dirty="0" err="1"/>
              <a:t>termo</a:t>
            </a:r>
            <a:r>
              <a:rPr lang="en-US" dirty="0"/>
              <a:t> </a:t>
            </a:r>
            <a:r>
              <a:rPr lang="en-US" dirty="0" err="1"/>
              <a:t>coletivo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indústria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descrever</a:t>
            </a:r>
            <a:r>
              <a:rPr lang="en-US" dirty="0"/>
              <a:t> </a:t>
            </a:r>
            <a:r>
              <a:rPr lang="en-US" dirty="0" err="1"/>
              <a:t>falhas</a:t>
            </a:r>
            <a:r>
              <a:rPr lang="en-US" dirty="0"/>
              <a:t>. </a:t>
            </a:r>
          </a:p>
          <a:p>
            <a:pPr marL="285750" indent="-285750">
              <a:buFont typeface="Courier New" pitchFamily="49" charset="0"/>
              <a:buChar char="o"/>
              <a:defRPr/>
            </a:pPr>
            <a:endParaRPr lang="en-US" dirty="0"/>
          </a:p>
          <a:p>
            <a:pPr marL="285750" indent="-285750">
              <a:buFont typeface="Courier New" pitchFamily="49" charset="0"/>
              <a:buChar char="o"/>
              <a:defRPr/>
            </a:pP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classificados</a:t>
            </a:r>
            <a:r>
              <a:rPr lang="en-US" dirty="0"/>
              <a:t> </a:t>
            </a:r>
            <a:r>
              <a:rPr lang="en-US" dirty="0" err="1"/>
              <a:t>quanto</a:t>
            </a:r>
            <a:r>
              <a:rPr lang="en-US" dirty="0"/>
              <a:t>:</a:t>
            </a:r>
          </a:p>
          <a:p>
            <a:pPr marL="285750" indent="-285750">
              <a:buFont typeface="Courier New" pitchFamily="49" charset="0"/>
              <a:buChar char="o"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              - </a:t>
            </a:r>
            <a:r>
              <a:rPr lang="en-US" dirty="0" err="1"/>
              <a:t>Tipo</a:t>
            </a:r>
            <a:endParaRPr lang="en-US" dirty="0"/>
          </a:p>
          <a:p>
            <a:pPr>
              <a:defRPr/>
            </a:pPr>
            <a:r>
              <a:rPr lang="en-US" dirty="0"/>
              <a:t>              - </a:t>
            </a:r>
            <a:r>
              <a:rPr lang="en-US" dirty="0" err="1"/>
              <a:t>Severidade</a:t>
            </a:r>
            <a:r>
              <a:rPr lang="en-US" dirty="0"/>
              <a:t> (</a:t>
            </a:r>
            <a:r>
              <a:rPr lang="en-US" dirty="0" err="1"/>
              <a:t>impacto</a:t>
            </a:r>
            <a:r>
              <a:rPr lang="en-US" dirty="0"/>
              <a:t>)</a:t>
            </a:r>
          </a:p>
          <a:p>
            <a:pPr marL="285750" indent="-285750">
              <a:buFont typeface="Courier New" pitchFamily="49" charset="0"/>
              <a:buChar char="o"/>
              <a:defRPr/>
            </a:pPr>
            <a:endParaRPr lang="en-US" dirty="0"/>
          </a:p>
          <a:p>
            <a:pPr marL="285750" indent="-285750">
              <a:buFont typeface="Courier New" pitchFamily="49" charset="0"/>
              <a:buChar char="o"/>
              <a:defRPr/>
            </a:pP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contabilizado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de </a:t>
            </a:r>
            <a:r>
              <a:rPr lang="en-US" dirty="0" err="1"/>
              <a:t>inserção</a:t>
            </a:r>
            <a:r>
              <a:rPr lang="en-US" dirty="0"/>
              <a:t>, </a:t>
            </a:r>
            <a:r>
              <a:rPr lang="en-US" dirty="0" err="1"/>
              <a:t>fase</a:t>
            </a:r>
            <a:r>
              <a:rPr lang="en-US" dirty="0"/>
              <a:t> de </a:t>
            </a:r>
            <a:r>
              <a:rPr lang="en-US" dirty="0" err="1"/>
              <a:t>descoberta</a:t>
            </a:r>
            <a:r>
              <a:rPr lang="en-US" dirty="0"/>
              <a:t>, etc.</a:t>
            </a:r>
          </a:p>
          <a:p>
            <a:pPr marL="285750" indent="-285750">
              <a:buFont typeface="Courier New" pitchFamily="49" charset="0"/>
              <a:buChar char="o"/>
              <a:defRPr/>
            </a:pPr>
            <a:endParaRPr lang="en-US" dirty="0"/>
          </a:p>
          <a:p>
            <a:pPr marL="285750" indent="-285750">
              <a:buFont typeface="Courier New" pitchFamily="49" charset="0"/>
              <a:buChar char="o"/>
              <a:defRPr/>
            </a:pPr>
            <a:r>
              <a:rPr lang="en-US" dirty="0"/>
              <a:t>O </a:t>
            </a:r>
            <a:r>
              <a:rPr lang="en-US" dirty="0" err="1"/>
              <a:t>esforço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a </a:t>
            </a:r>
            <a:r>
              <a:rPr lang="en-US" dirty="0" err="1"/>
              <a:t>remoção</a:t>
            </a:r>
            <a:r>
              <a:rPr lang="en-US" dirty="0"/>
              <a:t> dos </a:t>
            </a:r>
            <a:r>
              <a:rPr lang="en-US" dirty="0" err="1"/>
              <a:t>defeitos</a:t>
            </a:r>
            <a:r>
              <a:rPr lang="en-US" dirty="0"/>
              <a:t> é o </a:t>
            </a:r>
            <a:r>
              <a:rPr lang="en-US" b="1" dirty="0" err="1"/>
              <a:t>retrabalho</a:t>
            </a:r>
            <a:r>
              <a:rPr lang="en-US" dirty="0"/>
              <a:t>.</a:t>
            </a:r>
          </a:p>
          <a:p>
            <a:pPr marL="285750" indent="-285750">
              <a:buFont typeface="Courier New" pitchFamily="49" charset="0"/>
              <a:buChar char="o"/>
              <a:defRPr/>
            </a:pPr>
            <a:endParaRPr lang="en-US" dirty="0"/>
          </a:p>
          <a:p>
            <a:pPr marL="285750" indent="-285750">
              <a:buFont typeface="Courier New" pitchFamily="49" charset="0"/>
              <a:buChar char="o"/>
              <a:defRPr/>
            </a:pPr>
            <a:r>
              <a:rPr lang="en-US" dirty="0" err="1"/>
              <a:t>Retrabalho</a:t>
            </a:r>
            <a:r>
              <a:rPr lang="en-US" dirty="0"/>
              <a:t> é </a:t>
            </a:r>
            <a:r>
              <a:rPr lang="en-US" dirty="0" err="1"/>
              <a:t>custo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8593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tângulo 2"/>
          <p:cNvSpPr>
            <a:spLocks noChangeArrowheads="1"/>
          </p:cNvSpPr>
          <p:nvPr/>
        </p:nvSpPr>
        <p:spPr bwMode="auto">
          <a:xfrm>
            <a:off x="3779911" y="188913"/>
            <a:ext cx="5112569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Defeitos</a:t>
            </a:r>
          </a:p>
        </p:txBody>
      </p:sp>
      <p:pic>
        <p:nvPicPr>
          <p:cNvPr id="39939" name="Imagem 4" descr="C:\Users\ctokoy\AppData\Local\Microsoft\Windows\Temporary Internet Files\Content.Word\image0290084220110317_1631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5" y="1082675"/>
            <a:ext cx="7921625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CaixaDeTexto 1"/>
          <p:cNvSpPr txBox="1">
            <a:spLocks noChangeArrowheads="1"/>
          </p:cNvSpPr>
          <p:nvPr/>
        </p:nvSpPr>
        <p:spPr bwMode="auto">
          <a:xfrm>
            <a:off x="1908175" y="5373688"/>
            <a:ext cx="669607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/>
              <a:t>A tabela acima foi baseada em 12000 projetos realizados entre 1984 e 2007</a:t>
            </a:r>
          </a:p>
          <a:p>
            <a:pPr eaLnBrk="1" hangingPunct="1"/>
            <a:r>
              <a:rPr lang="pt-BR"/>
              <a:t>Fonte:  Casper Jones, 2007 </a:t>
            </a:r>
            <a:r>
              <a:rPr lang="pt-BR" i="1"/>
              <a:t>Estimating Software Costs</a:t>
            </a:r>
          </a:p>
        </p:txBody>
      </p:sp>
    </p:spTree>
    <p:extLst>
      <p:ext uri="{BB962C8B-B14F-4D97-AF65-F5344CB8AC3E}">
        <p14:creationId xmlns:p14="http://schemas.microsoft.com/office/powerpoint/2010/main" val="310854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tângulo 2"/>
          <p:cNvSpPr>
            <a:spLocks noChangeArrowheads="1"/>
          </p:cNvSpPr>
          <p:nvPr/>
        </p:nvSpPr>
        <p:spPr bwMode="auto">
          <a:xfrm>
            <a:off x="684212" y="188913"/>
            <a:ext cx="820826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Melhorias</a:t>
            </a:r>
          </a:p>
        </p:txBody>
      </p:sp>
      <p:sp>
        <p:nvSpPr>
          <p:cNvPr id="2" name="Retângulo 1"/>
          <p:cNvSpPr/>
          <p:nvPr/>
        </p:nvSpPr>
        <p:spPr>
          <a:xfrm>
            <a:off x="1093788" y="2060575"/>
            <a:ext cx="6697662" cy="28622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Courier New" pitchFamily="49" charset="0"/>
              <a:buChar char="o"/>
              <a:defRPr/>
            </a:pP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mudança</a:t>
            </a:r>
            <a:r>
              <a:rPr lang="en-US" dirty="0"/>
              <a:t> no software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altere</a:t>
            </a:r>
            <a:r>
              <a:rPr lang="en-US" dirty="0"/>
              <a:t> 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definido</a:t>
            </a:r>
            <a:r>
              <a:rPr lang="en-US" dirty="0"/>
              <a:t> no </a:t>
            </a:r>
            <a:r>
              <a:rPr lang="en-US" dirty="0" err="1"/>
              <a:t>escopo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. </a:t>
            </a:r>
          </a:p>
          <a:p>
            <a:pPr marL="285750" indent="-285750">
              <a:buFont typeface="Courier New" pitchFamily="49" charset="0"/>
              <a:buChar char="o"/>
              <a:defRPr/>
            </a:pPr>
            <a:endParaRPr lang="en-US" dirty="0"/>
          </a:p>
          <a:p>
            <a:pPr marL="285750" indent="-285750">
              <a:buFont typeface="Courier New" pitchFamily="49" charset="0"/>
              <a:buChar char="o"/>
              <a:defRPr/>
            </a:pP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contabilizar</a:t>
            </a:r>
            <a:r>
              <a:rPr lang="en-US" dirty="0"/>
              <a:t> a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solicitações</a:t>
            </a:r>
            <a:r>
              <a:rPr lang="en-US" dirty="0"/>
              <a:t> de </a:t>
            </a:r>
            <a:r>
              <a:rPr lang="en-US" dirty="0" err="1"/>
              <a:t>melhoria</a:t>
            </a:r>
            <a:r>
              <a:rPr lang="en-US" dirty="0"/>
              <a:t>, e o </a:t>
            </a:r>
            <a:r>
              <a:rPr lang="en-US" dirty="0" err="1"/>
              <a:t>tamanho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delas</a:t>
            </a:r>
            <a:r>
              <a:rPr lang="en-US" dirty="0"/>
              <a:t>.</a:t>
            </a:r>
          </a:p>
          <a:p>
            <a:pPr marL="285750" indent="-285750">
              <a:buFont typeface="Courier New" pitchFamily="49" charset="0"/>
              <a:buChar char="o"/>
              <a:defRPr/>
            </a:pPr>
            <a:endParaRPr lang="en-US" dirty="0"/>
          </a:p>
          <a:p>
            <a:pPr marL="285750" indent="-285750">
              <a:buFont typeface="Courier New" pitchFamily="49" charset="0"/>
              <a:buChar char="o"/>
              <a:defRPr/>
            </a:pP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considerar</a:t>
            </a:r>
            <a:r>
              <a:rPr lang="en-US" dirty="0"/>
              <a:t> a </a:t>
            </a:r>
            <a:r>
              <a:rPr lang="en-US" dirty="0" err="1"/>
              <a:t>quantidade</a:t>
            </a:r>
            <a:r>
              <a:rPr lang="en-US" dirty="0"/>
              <a:t> das </a:t>
            </a:r>
            <a:r>
              <a:rPr lang="en-US" dirty="0" err="1"/>
              <a:t>solicitações</a:t>
            </a:r>
            <a:r>
              <a:rPr lang="en-US" dirty="0"/>
              <a:t> de </a:t>
            </a:r>
            <a:r>
              <a:rPr lang="en-US" dirty="0" err="1"/>
              <a:t>mudanças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aprovadas</a:t>
            </a:r>
            <a:r>
              <a:rPr lang="en-US" dirty="0"/>
              <a:t> e </a:t>
            </a:r>
            <a:r>
              <a:rPr lang="en-US" dirty="0" err="1"/>
              <a:t>incorporadas</a:t>
            </a:r>
            <a:r>
              <a:rPr lang="en-US" dirty="0"/>
              <a:t> e a </a:t>
            </a:r>
            <a:r>
              <a:rPr lang="en-US" dirty="0" err="1"/>
              <a:t>quantidade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analisada</a:t>
            </a:r>
            <a:r>
              <a:rPr lang="en-US" dirty="0"/>
              <a:t> mas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aprovada</a:t>
            </a:r>
            <a:r>
              <a:rPr lang="en-US" dirty="0"/>
              <a:t>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6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2267745" y="412750"/>
            <a:ext cx="6984776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>
              <a:defRPr/>
            </a:pP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Tamanho Funcional </a:t>
            </a: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– </a:t>
            </a:r>
          </a:p>
          <a:p>
            <a:pPr algn="r">
              <a:defRPr/>
            </a:pP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Métodos</a:t>
            </a:r>
            <a:endParaRPr lang="pt-BR" sz="4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123" name="Retângulo 4"/>
          <p:cNvSpPr>
            <a:spLocks noChangeArrowheads="1"/>
          </p:cNvSpPr>
          <p:nvPr/>
        </p:nvSpPr>
        <p:spPr bwMode="auto">
          <a:xfrm>
            <a:off x="605864" y="1539623"/>
            <a:ext cx="7921625" cy="20320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/>
              <a:t>Métodos de medição de tamanho funcional de software (FSM – </a:t>
            </a:r>
            <a:r>
              <a:rPr lang="pt-BR" b="1" dirty="0" err="1"/>
              <a:t>Funtional</a:t>
            </a:r>
            <a:r>
              <a:rPr lang="pt-BR" b="1" dirty="0"/>
              <a:t> </a:t>
            </a:r>
            <a:r>
              <a:rPr lang="pt-BR" b="1" dirty="0" err="1"/>
              <a:t>Size</a:t>
            </a:r>
            <a:r>
              <a:rPr lang="pt-BR" b="1" dirty="0"/>
              <a:t> </a:t>
            </a:r>
            <a:r>
              <a:rPr lang="pt-BR" b="1" dirty="0" err="1"/>
              <a:t>Measurement</a:t>
            </a:r>
            <a:r>
              <a:rPr lang="pt-BR" b="1" dirty="0"/>
              <a:t>) </a:t>
            </a:r>
          </a:p>
          <a:p>
            <a:pPr>
              <a:buFont typeface="Wingdings" pitchFamily="2" charset="2"/>
              <a:buNone/>
              <a:defRPr/>
            </a:pPr>
            <a:endParaRPr lang="pt-BR" dirty="0"/>
          </a:p>
          <a:p>
            <a:pPr marL="285750" indent="-285750">
              <a:buFont typeface="Courier New" pitchFamily="49" charset="0"/>
              <a:buChar char="o"/>
              <a:defRPr/>
            </a:pPr>
            <a:r>
              <a:rPr lang="pt-BR" dirty="0"/>
              <a:t>IFPUG (</a:t>
            </a:r>
            <a:r>
              <a:rPr lang="pt-BR" i="1" dirty="0" err="1"/>
              <a:t>International</a:t>
            </a:r>
            <a:r>
              <a:rPr lang="pt-BR" i="1" dirty="0"/>
              <a:t> </a:t>
            </a:r>
            <a:r>
              <a:rPr lang="pt-BR" i="1" dirty="0" err="1"/>
              <a:t>Function</a:t>
            </a:r>
            <a:r>
              <a:rPr lang="pt-BR" i="1" dirty="0"/>
              <a:t> Point </a:t>
            </a:r>
            <a:r>
              <a:rPr lang="pt-BR" i="1" dirty="0" err="1"/>
              <a:t>User</a:t>
            </a:r>
            <a:r>
              <a:rPr lang="pt-BR" i="1" dirty="0"/>
              <a:t> </a:t>
            </a:r>
            <a:r>
              <a:rPr lang="pt-BR" i="1" dirty="0" err="1"/>
              <a:t>Group</a:t>
            </a:r>
            <a:r>
              <a:rPr lang="pt-BR" dirty="0"/>
              <a:t>) - 1986</a:t>
            </a:r>
          </a:p>
          <a:p>
            <a:pPr marL="285750" indent="-285750">
              <a:buFont typeface="Courier New" pitchFamily="49" charset="0"/>
              <a:buChar char="o"/>
              <a:defRPr/>
            </a:pPr>
            <a:r>
              <a:rPr lang="pt-BR" dirty="0"/>
              <a:t>NESMA (</a:t>
            </a:r>
            <a:r>
              <a:rPr lang="pt-BR" i="1" dirty="0" err="1"/>
              <a:t>Netherlands</a:t>
            </a:r>
            <a:r>
              <a:rPr lang="pt-BR" i="1" dirty="0"/>
              <a:t> Software </a:t>
            </a:r>
            <a:r>
              <a:rPr lang="pt-BR" i="1" dirty="0" err="1"/>
              <a:t>Metrics</a:t>
            </a:r>
            <a:r>
              <a:rPr lang="pt-BR" i="1" dirty="0"/>
              <a:t> </a:t>
            </a:r>
            <a:r>
              <a:rPr lang="pt-BR" i="1" dirty="0" err="1"/>
              <a:t>User</a:t>
            </a:r>
            <a:r>
              <a:rPr lang="pt-BR" i="1" dirty="0"/>
              <a:t> </a:t>
            </a:r>
            <a:r>
              <a:rPr lang="pt-BR" i="1" dirty="0" err="1"/>
              <a:t>Association</a:t>
            </a:r>
            <a:r>
              <a:rPr lang="pt-BR" i="1" dirty="0"/>
              <a:t>) - 1989</a:t>
            </a:r>
          </a:p>
          <a:p>
            <a:pPr marL="285750" indent="-285750">
              <a:buFont typeface="Courier New" pitchFamily="49" charset="0"/>
              <a:buChar char="o"/>
              <a:defRPr/>
            </a:pPr>
            <a:r>
              <a:rPr lang="pt-BR" dirty="0"/>
              <a:t>Mark II - 1983</a:t>
            </a:r>
          </a:p>
          <a:p>
            <a:pPr marL="285750" indent="-285750">
              <a:buFont typeface="Courier New" pitchFamily="49" charset="0"/>
              <a:buChar char="o"/>
              <a:defRPr/>
            </a:pPr>
            <a:r>
              <a:rPr lang="pt-BR" dirty="0"/>
              <a:t>COSMIC-FFP (</a:t>
            </a:r>
            <a:r>
              <a:rPr lang="pt-BR" i="1" dirty="0"/>
              <a:t>Common Software </a:t>
            </a:r>
            <a:r>
              <a:rPr lang="pt-BR" i="1" dirty="0" err="1"/>
              <a:t>Measurementt</a:t>
            </a:r>
            <a:r>
              <a:rPr lang="pt-BR" i="1" dirty="0"/>
              <a:t> </a:t>
            </a:r>
            <a:r>
              <a:rPr lang="pt-BR" i="1" dirty="0" err="1"/>
              <a:t>International</a:t>
            </a:r>
            <a:r>
              <a:rPr lang="pt-BR" i="1" dirty="0"/>
              <a:t> Consortium) - 1998</a:t>
            </a:r>
          </a:p>
        </p:txBody>
      </p:sp>
      <p:sp>
        <p:nvSpPr>
          <p:cNvPr id="4" name="Retângulo 4"/>
          <p:cNvSpPr>
            <a:spLocks noChangeArrowheads="1"/>
          </p:cNvSpPr>
          <p:nvPr/>
        </p:nvSpPr>
        <p:spPr bwMode="auto">
          <a:xfrm>
            <a:off x="611188" y="3573016"/>
            <a:ext cx="7953375" cy="24003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85750" indent="-285750">
              <a:buFont typeface="Courier New" pitchFamily="49" charset="0"/>
              <a:buChar char="o"/>
              <a:defRPr/>
            </a:pPr>
            <a:endParaRPr lang="pt-BR" i="1" dirty="0"/>
          </a:p>
          <a:p>
            <a:pPr>
              <a:buFont typeface="Wingdings" pitchFamily="2" charset="2"/>
              <a:buNone/>
              <a:defRPr/>
            </a:pPr>
            <a:r>
              <a:rPr lang="pt-BR" dirty="0"/>
              <a:t>Todos surgidos a partir de interpretações do método original APF de 1979 (Allan Albrecht).</a:t>
            </a:r>
          </a:p>
          <a:p>
            <a:pPr algn="just">
              <a:buFont typeface="Wingdings" pitchFamily="2" charset="2"/>
              <a:buNone/>
              <a:defRPr/>
            </a:pPr>
            <a:r>
              <a:rPr lang="pt-BR" dirty="0"/>
              <a:t>Em 2002 a técnica do manual do IFPUG foi aprovada pela norma ISO-14143, como técnica de Medição Funcional de Tamanho, sob a denominação ISO/IEC 20926:2002.</a:t>
            </a:r>
          </a:p>
          <a:p>
            <a:pPr algn="just">
              <a:buFont typeface="Wingdings" pitchFamily="2" charset="2"/>
              <a:buNone/>
              <a:defRPr/>
            </a:pPr>
            <a:r>
              <a:rPr lang="pt-BR" dirty="0"/>
              <a:t>As demais citadas também foram aprovadas e certificadas pela norma ISO.</a:t>
            </a:r>
          </a:p>
          <a:p>
            <a:pPr algn="just">
              <a:buFont typeface="Wingdings" pitchFamily="2" charset="2"/>
              <a:buNone/>
              <a:defRPr/>
            </a:pPr>
            <a:endParaRPr lang="pt-BR" dirty="0"/>
          </a:p>
          <a:p>
            <a:pPr algn="just">
              <a:buFont typeface="Wingdings" pitchFamily="2" charset="2"/>
              <a:buNone/>
              <a:defRPr/>
            </a:pPr>
            <a:r>
              <a:rPr lang="pt-BR" sz="1200" dirty="0"/>
              <a:t>ISO (</a:t>
            </a:r>
            <a:r>
              <a:rPr lang="pt-BR" sz="1200" i="1" dirty="0" err="1"/>
              <a:t>International</a:t>
            </a:r>
            <a:r>
              <a:rPr lang="pt-BR" sz="1200" i="1" dirty="0"/>
              <a:t> </a:t>
            </a:r>
            <a:r>
              <a:rPr lang="pt-BR" sz="1200" i="1" dirty="0" err="1"/>
              <a:t>Organization</a:t>
            </a:r>
            <a:r>
              <a:rPr lang="pt-BR" sz="1200" i="1" dirty="0"/>
              <a:t> for </a:t>
            </a:r>
            <a:r>
              <a:rPr lang="pt-BR" sz="1200" i="1" dirty="0" err="1"/>
              <a:t>Standardization</a:t>
            </a:r>
            <a:r>
              <a:rPr lang="pt-BR" sz="1200" i="1" dirty="0"/>
              <a:t>)</a:t>
            </a:r>
          </a:p>
          <a:p>
            <a:pPr algn="just">
              <a:buFont typeface="Wingdings" pitchFamily="2" charset="2"/>
              <a:buNone/>
              <a:defRPr/>
            </a:pPr>
            <a:r>
              <a:rPr lang="pt-BR" sz="1200" dirty="0"/>
              <a:t>IEC</a:t>
            </a:r>
            <a:r>
              <a:rPr lang="pt-BR" sz="1200" i="1" dirty="0"/>
              <a:t> (</a:t>
            </a:r>
            <a:r>
              <a:rPr lang="pt-BR" sz="1200" i="1" dirty="0" err="1"/>
              <a:t>International</a:t>
            </a:r>
            <a:r>
              <a:rPr lang="pt-BR" sz="1200" i="1" dirty="0"/>
              <a:t> </a:t>
            </a:r>
            <a:r>
              <a:rPr lang="pt-BR" sz="1200" i="1" dirty="0" err="1"/>
              <a:t>Engineering</a:t>
            </a:r>
            <a:r>
              <a:rPr lang="pt-BR" sz="1200" i="1" dirty="0"/>
              <a:t> Consortium)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22492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tângulo 2"/>
          <p:cNvSpPr>
            <a:spLocks noChangeArrowheads="1"/>
          </p:cNvSpPr>
          <p:nvPr/>
        </p:nvSpPr>
        <p:spPr bwMode="auto">
          <a:xfrm>
            <a:off x="485775" y="412750"/>
            <a:ext cx="8532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Tamanho Funcional </a:t>
            </a: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– </a:t>
            </a: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Métodos</a:t>
            </a:r>
            <a:endParaRPr lang="pt-BR" sz="4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341438"/>
            <a:ext cx="8910638" cy="4608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08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5" y="188640"/>
            <a:ext cx="7416824" cy="92233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Critérios de Avaliação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276873"/>
            <a:ext cx="8785225" cy="3312368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10 pontos</a:t>
            </a:r>
            <a:r>
              <a:rPr lang="pt-BR" b="0" dirty="0" smtClean="0"/>
              <a:t>, distribuídos da seguinte forma</a:t>
            </a:r>
            <a:r>
              <a:rPr lang="pt-BR" dirty="0" smtClean="0"/>
              <a:t>:</a:t>
            </a:r>
          </a:p>
          <a:p>
            <a:pPr lvl="1">
              <a:spcBef>
                <a:spcPct val="60000"/>
              </a:spcBef>
              <a:defRPr/>
            </a:pPr>
            <a:r>
              <a:rPr lang="pt-BR" dirty="0" smtClean="0"/>
              <a:t>40% - Trabalho Final</a:t>
            </a:r>
          </a:p>
          <a:p>
            <a:pPr lvl="1">
              <a:spcBef>
                <a:spcPct val="60000"/>
              </a:spcBef>
              <a:defRPr/>
            </a:pPr>
            <a:r>
              <a:rPr lang="pt-BR" dirty="0" smtClean="0"/>
              <a:t>60% - Exercícios e Atividades</a:t>
            </a:r>
          </a:p>
        </p:txBody>
      </p:sp>
    </p:spTree>
    <p:extLst>
      <p:ext uri="{BB962C8B-B14F-4D97-AF65-F5344CB8AC3E}">
        <p14:creationId xmlns:p14="http://schemas.microsoft.com/office/powerpoint/2010/main" val="348280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tângulo 2"/>
          <p:cNvSpPr>
            <a:spLocks noChangeArrowheads="1"/>
          </p:cNvSpPr>
          <p:nvPr/>
        </p:nvSpPr>
        <p:spPr bwMode="auto">
          <a:xfrm>
            <a:off x="2720974" y="400193"/>
            <a:ext cx="5942013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Outros métodos de </a:t>
            </a:r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medição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de software</a:t>
            </a:r>
          </a:p>
        </p:txBody>
      </p:sp>
      <p:sp>
        <p:nvSpPr>
          <p:cNvPr id="5123" name="Retângulo 4"/>
          <p:cNvSpPr>
            <a:spLocks noChangeArrowheads="1"/>
          </p:cNvSpPr>
          <p:nvPr/>
        </p:nvSpPr>
        <p:spPr bwMode="auto">
          <a:xfrm>
            <a:off x="847360" y="1460109"/>
            <a:ext cx="7561263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7338" indent="-287338"/>
            <a:r>
              <a:rPr lang="pt-BR" dirty="0"/>
              <a:t>Além de Análise por pontos de função existem pelo menos 30 outros métodos de estimativa e medição de software, entre eles:</a:t>
            </a:r>
          </a:p>
        </p:txBody>
      </p:sp>
      <p:sp>
        <p:nvSpPr>
          <p:cNvPr id="2" name="Lágrima 1"/>
          <p:cNvSpPr/>
          <p:nvPr/>
        </p:nvSpPr>
        <p:spPr>
          <a:xfrm>
            <a:off x="4229100" y="2343150"/>
            <a:ext cx="1635125" cy="136842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pt-BR" dirty="0" err="1"/>
              <a:t>Story</a:t>
            </a:r>
            <a:r>
              <a:rPr lang="pt-BR" dirty="0"/>
              <a:t> Points</a:t>
            </a:r>
          </a:p>
        </p:txBody>
      </p:sp>
      <p:sp>
        <p:nvSpPr>
          <p:cNvPr id="7" name="Lágrima 6"/>
          <p:cNvSpPr/>
          <p:nvPr/>
        </p:nvSpPr>
        <p:spPr>
          <a:xfrm>
            <a:off x="1331913" y="3519488"/>
            <a:ext cx="1635125" cy="136842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pt-BR" dirty="0"/>
              <a:t>Web </a:t>
            </a:r>
            <a:r>
              <a:rPr lang="pt-BR" dirty="0" err="1"/>
              <a:t>Object</a:t>
            </a:r>
            <a:r>
              <a:rPr lang="pt-BR" dirty="0"/>
              <a:t> Points</a:t>
            </a:r>
          </a:p>
        </p:txBody>
      </p:sp>
      <p:sp>
        <p:nvSpPr>
          <p:cNvPr id="8" name="Lágrima 7"/>
          <p:cNvSpPr/>
          <p:nvPr/>
        </p:nvSpPr>
        <p:spPr>
          <a:xfrm>
            <a:off x="2720975" y="2798763"/>
            <a:ext cx="1633538" cy="136842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pt-BR" dirty="0" err="1"/>
              <a:t>Object</a:t>
            </a:r>
            <a:r>
              <a:rPr lang="pt-BR" dirty="0"/>
              <a:t> Points</a:t>
            </a:r>
          </a:p>
        </p:txBody>
      </p:sp>
      <p:sp>
        <p:nvSpPr>
          <p:cNvPr id="9" name="Lágrima 8"/>
          <p:cNvSpPr/>
          <p:nvPr/>
        </p:nvSpPr>
        <p:spPr>
          <a:xfrm>
            <a:off x="5580063" y="1916113"/>
            <a:ext cx="1635125" cy="136842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pt-BR" dirty="0"/>
              <a:t>Use Case Points</a:t>
            </a:r>
          </a:p>
        </p:txBody>
      </p:sp>
      <p:sp>
        <p:nvSpPr>
          <p:cNvPr id="10" name="Retângulo 4"/>
          <p:cNvSpPr>
            <a:spLocks noChangeArrowheads="1"/>
          </p:cNvSpPr>
          <p:nvPr/>
        </p:nvSpPr>
        <p:spPr bwMode="auto">
          <a:xfrm>
            <a:off x="841375" y="3527425"/>
            <a:ext cx="7821613" cy="34163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87338" indent="-287338" algn="just">
              <a:defRPr/>
            </a:pPr>
            <a:endParaRPr lang="pt-BR" dirty="0"/>
          </a:p>
          <a:p>
            <a:pPr marL="287338" indent="-287338" algn="just">
              <a:defRPr/>
            </a:pPr>
            <a:endParaRPr lang="pt-BR" dirty="0"/>
          </a:p>
          <a:p>
            <a:pPr marL="287338" indent="-287338" algn="just">
              <a:defRPr/>
            </a:pPr>
            <a:endParaRPr lang="pt-BR" dirty="0"/>
          </a:p>
          <a:p>
            <a:pPr marL="287338" indent="-287338" algn="just">
              <a:defRPr/>
            </a:pPr>
            <a:endParaRPr lang="pt-BR" dirty="0"/>
          </a:p>
          <a:p>
            <a:pPr algn="just">
              <a:buFont typeface="Wingdings" pitchFamily="2" charset="2"/>
              <a:buNone/>
              <a:defRPr/>
            </a:pPr>
            <a:endParaRPr lang="pt-BR" dirty="0"/>
          </a:p>
          <a:p>
            <a:pPr algn="just">
              <a:buFont typeface="Wingdings" pitchFamily="2" charset="2"/>
              <a:buNone/>
              <a:defRPr/>
            </a:pPr>
            <a:r>
              <a:rPr lang="pt-BR" dirty="0"/>
              <a:t>Porém estes outros estão ainda em fase experimental e carecem de dados históricos para comparação.</a:t>
            </a:r>
          </a:p>
          <a:p>
            <a:pPr algn="just">
              <a:buFont typeface="Wingdings" pitchFamily="2" charset="2"/>
              <a:buNone/>
              <a:defRPr/>
            </a:pPr>
            <a:r>
              <a:rPr lang="pt-BR" dirty="0"/>
              <a:t>O método de Pontos de função tem sido utilizado em mais de 25000 projetos enquanto os demais juntos não somam 300.</a:t>
            </a:r>
          </a:p>
          <a:p>
            <a:pPr algn="just">
              <a:buFont typeface="Wingdings" pitchFamily="2" charset="2"/>
              <a:buNone/>
              <a:defRPr/>
            </a:pPr>
            <a:endParaRPr lang="pt-BR" dirty="0"/>
          </a:p>
          <a:p>
            <a:pPr algn="just">
              <a:buFont typeface="Wingdings" pitchFamily="2" charset="2"/>
              <a:buNone/>
              <a:defRPr/>
            </a:pPr>
            <a:r>
              <a:rPr lang="pt-BR" dirty="0"/>
              <a:t>Fonte: </a:t>
            </a:r>
            <a:r>
              <a:rPr lang="pt-BR" dirty="0" err="1"/>
              <a:t>Casper</a:t>
            </a:r>
            <a:r>
              <a:rPr lang="pt-BR" dirty="0"/>
              <a:t> Jones, 2007.</a:t>
            </a:r>
          </a:p>
          <a:p>
            <a:pPr marL="285750" indent="-285750" algn="just">
              <a:buFont typeface="Courier New" pitchFamily="49" charset="0"/>
              <a:buChar char="o"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606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2" grpId="0" animBg="1"/>
      <p:bldP spid="8" grpId="0" animBg="1"/>
      <p:bldP spid="9" grpId="0" animBg="1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tângulo 2"/>
          <p:cNvSpPr>
            <a:spLocks noChangeArrowheads="1"/>
          </p:cNvSpPr>
          <p:nvPr/>
        </p:nvSpPr>
        <p:spPr bwMode="auto">
          <a:xfrm>
            <a:off x="539750" y="115888"/>
            <a:ext cx="8604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X Pontos por caso de uso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614949"/>
              </p:ext>
            </p:extLst>
          </p:nvPr>
        </p:nvGraphicFramePr>
        <p:xfrm>
          <a:off x="539751" y="765175"/>
          <a:ext cx="8064698" cy="6086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033"/>
                <a:gridCol w="3996665"/>
              </a:tblGrid>
              <a:tr h="3479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Análise por pontos de função (APF)</a:t>
                      </a:r>
                      <a:endParaRPr lang="pt-BR" sz="1800" dirty="0"/>
                    </a:p>
                  </a:txBody>
                  <a:tcPr marL="91447" marR="91447" marT="45681" marB="456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Pontos por caso de uso (UCP)</a:t>
                      </a:r>
                      <a:endParaRPr lang="pt-BR" sz="1800" dirty="0"/>
                    </a:p>
                  </a:txBody>
                  <a:tcPr marL="91447" marR="91447" marT="45681" marB="45681"/>
                </a:tc>
              </a:tr>
              <a:tr h="870046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Existe desde 1979, ganhou popularidade em 1986 com a criação do IFPUG.</a:t>
                      </a:r>
                      <a:endParaRPr lang="pt-BR" sz="1800" dirty="0"/>
                    </a:p>
                  </a:txBody>
                  <a:tcPr marL="91447" marR="91447" marT="45681" marB="4568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Existe desde 1993 e se tornou popular depois</a:t>
                      </a:r>
                      <a:r>
                        <a:rPr lang="pt-BR" sz="1800" baseline="0" dirty="0" smtClean="0"/>
                        <a:t> do ano 2000.</a:t>
                      </a:r>
                      <a:endParaRPr lang="pt-BR" sz="1800" dirty="0"/>
                    </a:p>
                  </a:txBody>
                  <a:tcPr marL="91447" marR="91447" marT="45681" marB="45681"/>
                </a:tc>
              </a:tr>
              <a:tr h="668934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Pode ser usado para medir software orientados a objeto.</a:t>
                      </a:r>
                      <a:endParaRPr lang="pt-BR" sz="1800" dirty="0"/>
                    </a:p>
                  </a:txBody>
                  <a:tcPr marL="91447" marR="91447" marT="45681" marB="4568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Pode ser usado para medir software orientados a objeto.</a:t>
                      </a:r>
                    </a:p>
                  </a:txBody>
                  <a:tcPr marL="91447" marR="91447" marT="45681" marB="45681"/>
                </a:tc>
              </a:tr>
              <a:tr h="870046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É certificado</a:t>
                      </a:r>
                      <a:r>
                        <a:rPr lang="pt-BR" sz="1800" baseline="0" dirty="0" smtClean="0"/>
                        <a:t> pela ISO (</a:t>
                      </a:r>
                      <a:r>
                        <a:rPr lang="pt-BR" sz="1800" i="1" dirty="0" err="1" smtClean="0"/>
                        <a:t>International</a:t>
                      </a:r>
                      <a:r>
                        <a:rPr lang="pt-BR" sz="1800" i="1" dirty="0" smtClean="0"/>
                        <a:t> </a:t>
                      </a:r>
                      <a:r>
                        <a:rPr lang="pt-BR" sz="1800" i="1" dirty="0" err="1" smtClean="0"/>
                        <a:t>Organization</a:t>
                      </a:r>
                      <a:r>
                        <a:rPr lang="pt-BR" sz="1800" i="1" dirty="0" smtClean="0"/>
                        <a:t> for </a:t>
                      </a:r>
                      <a:r>
                        <a:rPr lang="pt-BR" sz="1800" i="1" dirty="0" err="1" smtClean="0"/>
                        <a:t>Standardization</a:t>
                      </a:r>
                      <a:r>
                        <a:rPr lang="pt-BR" sz="1800" i="1" dirty="0" smtClean="0"/>
                        <a:t>).</a:t>
                      </a:r>
                      <a:endParaRPr lang="pt-BR" sz="1800" dirty="0"/>
                    </a:p>
                  </a:txBody>
                  <a:tcPr marL="91447" marR="91447" marT="45681" marB="4568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Não é certificado pela ISO (</a:t>
                      </a:r>
                      <a:r>
                        <a:rPr lang="pt-BR" sz="1800" i="1" dirty="0" err="1" smtClean="0"/>
                        <a:t>International</a:t>
                      </a:r>
                      <a:r>
                        <a:rPr lang="pt-BR" sz="1800" i="1" dirty="0" smtClean="0"/>
                        <a:t> </a:t>
                      </a:r>
                      <a:r>
                        <a:rPr lang="pt-BR" sz="1800" i="1" dirty="0" err="1" smtClean="0"/>
                        <a:t>Organization</a:t>
                      </a:r>
                      <a:r>
                        <a:rPr lang="pt-BR" sz="1800" i="1" dirty="0" smtClean="0"/>
                        <a:t> for </a:t>
                      </a:r>
                      <a:r>
                        <a:rPr lang="pt-BR" sz="1800" i="1" dirty="0" err="1" smtClean="0"/>
                        <a:t>Standardization</a:t>
                      </a:r>
                      <a:r>
                        <a:rPr lang="pt-BR" sz="1800" i="1" dirty="0" smtClean="0"/>
                        <a:t>).</a:t>
                      </a:r>
                      <a:endParaRPr lang="pt-BR" sz="1800" dirty="0"/>
                    </a:p>
                  </a:txBody>
                  <a:tcPr marL="91447" marR="91447" marT="45681" marB="45681"/>
                </a:tc>
              </a:tr>
              <a:tr h="609022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Pode ser usado quando não houver especificação de</a:t>
                      </a:r>
                      <a:r>
                        <a:rPr lang="pt-BR" sz="1800" baseline="0" dirty="0" smtClean="0"/>
                        <a:t> Use Cases.</a:t>
                      </a:r>
                      <a:endParaRPr lang="pt-BR" sz="1800" dirty="0"/>
                    </a:p>
                  </a:txBody>
                  <a:tcPr marL="91447" marR="91447" marT="45681" marB="4568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Só pode ser usado quando houver especificação de Use Cases.</a:t>
                      </a:r>
                      <a:endParaRPr lang="pt-BR" sz="1800" dirty="0"/>
                    </a:p>
                  </a:txBody>
                  <a:tcPr marL="91447" marR="91447" marT="45681" marB="45681"/>
                </a:tc>
              </a:tr>
              <a:tr h="609022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Existe certificação para medir a expertise de quem aplica o</a:t>
                      </a:r>
                      <a:r>
                        <a:rPr lang="pt-BR" sz="1800" baseline="0" dirty="0" smtClean="0"/>
                        <a:t> método.</a:t>
                      </a:r>
                      <a:endParaRPr lang="pt-BR" sz="1800" dirty="0"/>
                    </a:p>
                  </a:txBody>
                  <a:tcPr marL="91447" marR="91447" marT="45681" marB="4568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Não existe certificação para medir a expertise de quem aplica o</a:t>
                      </a:r>
                      <a:r>
                        <a:rPr lang="pt-BR" sz="1800" baseline="0" dirty="0" smtClean="0"/>
                        <a:t> método.</a:t>
                      </a:r>
                      <a:endParaRPr lang="pt-BR" sz="1800" dirty="0" smtClean="0"/>
                    </a:p>
                  </a:txBody>
                  <a:tcPr marL="91447" marR="91447" marT="45681" marB="45681"/>
                </a:tc>
              </a:tr>
              <a:tr h="609022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Existe associação de usuários</a:t>
                      </a:r>
                      <a:r>
                        <a:rPr lang="pt-BR" sz="1800" baseline="0" dirty="0" smtClean="0"/>
                        <a:t> que verifique e aprimore a técnica.</a:t>
                      </a:r>
                      <a:endParaRPr lang="pt-BR" sz="1800" dirty="0"/>
                    </a:p>
                  </a:txBody>
                  <a:tcPr marL="91447" marR="91447" marT="45681" marB="4568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Não existe associação de usuários</a:t>
                      </a:r>
                      <a:r>
                        <a:rPr lang="pt-BR" sz="1800" baseline="0" dirty="0" smtClean="0"/>
                        <a:t> que verifique e aprimore a técnica.</a:t>
                      </a:r>
                      <a:endParaRPr lang="pt-BR" sz="1800" dirty="0" smtClean="0"/>
                    </a:p>
                  </a:txBody>
                  <a:tcPr marL="91447" marR="91447" marT="45681" marB="45681"/>
                </a:tc>
              </a:tr>
              <a:tr h="1392119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Não se baseia em tópicos subjetivos.</a:t>
                      </a:r>
                      <a:endParaRPr lang="pt-BR" sz="1800" dirty="0"/>
                    </a:p>
                  </a:txBody>
                  <a:tcPr marL="91447" marR="91447" marT="45681" marB="4568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Utiliza</a:t>
                      </a:r>
                      <a:r>
                        <a:rPr lang="pt-BR" sz="1800" baseline="0" dirty="0" smtClean="0">
                          <a:solidFill>
                            <a:schemeClr val="tx1"/>
                          </a:solidFill>
                        </a:rPr>
                        <a:t> para a medição tópicos bastante subjetivos (fatores ambientais), tais como 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Linguagem de programação difícil</a:t>
                      </a:r>
                      <a:r>
                        <a:rPr lang="pt-BR" sz="1800" baseline="0" dirty="0" smtClean="0">
                          <a:solidFill>
                            <a:schemeClr val="tx1"/>
                          </a:solidFill>
                        </a:rPr>
                        <a:t>, motivação, experiência da equipe.</a:t>
                      </a:r>
                      <a:endParaRPr lang="pt-B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681" marB="4568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12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tângulo 2"/>
          <p:cNvSpPr>
            <a:spLocks noChangeArrowheads="1"/>
          </p:cNvSpPr>
          <p:nvPr/>
        </p:nvSpPr>
        <p:spPr bwMode="auto">
          <a:xfrm>
            <a:off x="577299" y="332656"/>
            <a:ext cx="84597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Abordagens mais </a:t>
            </a:r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utilizadas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no Brasil</a:t>
            </a:r>
          </a:p>
        </p:txBody>
      </p:sp>
      <p:sp>
        <p:nvSpPr>
          <p:cNvPr id="46083" name="Retângulo 4"/>
          <p:cNvSpPr>
            <a:spLocks noChangeArrowheads="1"/>
          </p:cNvSpPr>
          <p:nvPr/>
        </p:nvSpPr>
        <p:spPr bwMode="auto">
          <a:xfrm>
            <a:off x="971550" y="2205038"/>
            <a:ext cx="806450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7338" indent="-287338" algn="just">
              <a:buFont typeface="Courier New" pitchFamily="49" charset="0"/>
              <a:buChar char="o"/>
            </a:pPr>
            <a:r>
              <a:rPr lang="pt-BR"/>
              <a:t>Detalhada (IFPUG) - &gt; leva em consideração dados (arquivos lógicos), transações e campos determinando a complexidade das funções.</a:t>
            </a:r>
          </a:p>
          <a:p>
            <a:pPr marL="287338" indent="-287338" algn="just">
              <a:buFont typeface="Courier New" pitchFamily="49" charset="0"/>
              <a:buChar char="o"/>
            </a:pPr>
            <a:endParaRPr lang="pt-BR"/>
          </a:p>
          <a:p>
            <a:pPr marL="287338" indent="-287338" algn="just">
              <a:buFont typeface="Courier New" pitchFamily="49" charset="0"/>
              <a:buChar char="o"/>
            </a:pPr>
            <a:r>
              <a:rPr lang="pt-BR"/>
              <a:t>Estimativa (NESMA) - &gt; leva em consideração dados (arquivos lógicos) e transações, classificando dados com complexidade baixa e transações com complexidade média.</a:t>
            </a:r>
          </a:p>
          <a:p>
            <a:pPr marL="287338" indent="-287338" algn="just">
              <a:buFont typeface="Courier New" pitchFamily="49" charset="0"/>
              <a:buChar char="o"/>
            </a:pPr>
            <a:endParaRPr lang="pt-BR"/>
          </a:p>
          <a:p>
            <a:pPr marL="287338" indent="-287338" algn="just">
              <a:buFont typeface="Courier New" pitchFamily="49" charset="0"/>
              <a:buChar char="o"/>
            </a:pPr>
            <a:r>
              <a:rPr lang="pt-BR"/>
              <a:t>Indicativa (NESMA) - &gt; leva em consideração apenas os dados (arquivos lógicos) e utiliza uma fórmula para obter o tamanho funcional aproximado.</a:t>
            </a:r>
          </a:p>
        </p:txBody>
      </p:sp>
    </p:spTree>
    <p:extLst>
      <p:ext uri="{BB962C8B-B14F-4D97-AF65-F5344CB8AC3E}">
        <p14:creationId xmlns:p14="http://schemas.microsoft.com/office/powerpoint/2010/main" val="355204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tângulo 2"/>
          <p:cNvSpPr>
            <a:spLocks noChangeArrowheads="1"/>
          </p:cNvSpPr>
          <p:nvPr/>
        </p:nvSpPr>
        <p:spPr bwMode="auto">
          <a:xfrm>
            <a:off x="576263" y="333375"/>
            <a:ext cx="84597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- NESMA – </a:t>
            </a:r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Como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calcular </a:t>
            </a:r>
          </a:p>
        </p:txBody>
      </p:sp>
      <p:sp>
        <p:nvSpPr>
          <p:cNvPr id="15363" name="Retângulo 4"/>
          <p:cNvSpPr>
            <a:spLocks noChangeArrowheads="1"/>
          </p:cNvSpPr>
          <p:nvPr/>
        </p:nvSpPr>
        <p:spPr bwMode="auto">
          <a:xfrm>
            <a:off x="971550" y="1484313"/>
            <a:ext cx="8064500" cy="50784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/>
              <a:t>Abordagem Indicativa</a:t>
            </a:r>
          </a:p>
          <a:p>
            <a:pPr algn="just">
              <a:defRPr/>
            </a:pPr>
            <a:endParaRPr lang="pt-BR" dirty="0"/>
          </a:p>
          <a:p>
            <a:pPr marL="287338" indent="-287338" algn="just">
              <a:buFont typeface="Courier New" pitchFamily="49" charset="0"/>
              <a:buChar char="o"/>
              <a:defRPr/>
            </a:pPr>
            <a:r>
              <a:rPr lang="pt-BR" dirty="0"/>
              <a:t>Quantidade de </a:t>
            </a:r>
            <a:r>
              <a:rPr lang="pt-BR" dirty="0" err="1"/>
              <a:t>ALIs</a:t>
            </a:r>
            <a:r>
              <a:rPr lang="pt-BR" dirty="0"/>
              <a:t> multiplicada por 35</a:t>
            </a:r>
          </a:p>
          <a:p>
            <a:pPr marL="287338" indent="-287338" algn="just">
              <a:buFont typeface="Courier New" pitchFamily="49" charset="0"/>
              <a:buChar char="o"/>
              <a:defRPr/>
            </a:pPr>
            <a:r>
              <a:rPr lang="pt-BR" dirty="0"/>
              <a:t>Quantidade de </a:t>
            </a:r>
            <a:r>
              <a:rPr lang="pt-BR" dirty="0" err="1"/>
              <a:t>AIEs</a:t>
            </a:r>
            <a:r>
              <a:rPr lang="pt-BR" dirty="0"/>
              <a:t> multiplicada por 15</a:t>
            </a:r>
          </a:p>
          <a:p>
            <a:pPr marL="287338" indent="-287338" algn="just">
              <a:buFont typeface="Courier New" pitchFamily="49" charset="0"/>
              <a:buChar char="o"/>
              <a:defRPr/>
            </a:pPr>
            <a:endParaRPr lang="pt-BR" dirty="0"/>
          </a:p>
          <a:p>
            <a:pPr>
              <a:defRPr/>
            </a:pPr>
            <a:r>
              <a:rPr lang="pt-BR" b="1" dirty="0"/>
              <a:t>Contagem estimativa de pontos de função</a:t>
            </a:r>
          </a:p>
          <a:p>
            <a:pPr>
              <a:defRPr/>
            </a:pPr>
            <a:endParaRPr lang="pt-BR" b="1" dirty="0"/>
          </a:p>
          <a:p>
            <a:pPr>
              <a:defRPr/>
            </a:pPr>
            <a:r>
              <a:rPr lang="pt-BR" dirty="0"/>
              <a:t>A contagem estimativa é realizada da seguinte forma: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Determina-se todas as funções de todos os tipos (ALI, AIE, EE, SE, CE)</a:t>
            </a:r>
          </a:p>
          <a:p>
            <a:pPr>
              <a:defRPr/>
            </a:pPr>
            <a:r>
              <a:rPr lang="pt-BR" dirty="0"/>
              <a:t>toda função do tipo dado (ALI, AIE) tem sua complexidade funcional avaliada como Baixa, e toda função transacional (EE, SE, CE) é avaliada como de complexidade média calcula-se o total de pontos de função não ajustados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Logo, a única diferença em relação à contagem usual de pontos de função é que a complexidade funcional não é determinada individualmente para cada função, mas pré-definida para todas elas.</a:t>
            </a:r>
          </a:p>
          <a:p>
            <a:pPr marL="287338" indent="-287338" algn="just">
              <a:buFont typeface="Courier New" pitchFamily="49" charset="0"/>
              <a:buChar char="o"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727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8" descr="http://www.fattocs.com.br/traduzido/image/estdetfp.gif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412875"/>
            <a:ext cx="76009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tângulo 2"/>
          <p:cNvSpPr>
            <a:spLocks noChangeArrowheads="1"/>
          </p:cNvSpPr>
          <p:nvPr/>
        </p:nvSpPr>
        <p:spPr bwMode="auto">
          <a:xfrm>
            <a:off x="582217" y="260648"/>
            <a:ext cx="847610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- Comparação entre </a:t>
            </a:r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abordagens</a:t>
            </a:r>
            <a:endParaRPr lang="pt-BR" sz="4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8132" name="AutoShape 5"/>
          <p:cNvSpPr>
            <a:spLocks noChangeArrowheads="1"/>
          </p:cNvSpPr>
          <p:nvPr/>
        </p:nvSpPr>
        <p:spPr bwMode="auto">
          <a:xfrm>
            <a:off x="5334000" y="5102225"/>
            <a:ext cx="3810000" cy="990600"/>
          </a:xfrm>
          <a:prstGeom prst="wedgeEllipseCallout">
            <a:avLst>
              <a:gd name="adj1" fmla="val -75042"/>
              <a:gd name="adj2" fmla="val -155130"/>
            </a:avLst>
          </a:prstGeom>
          <a:solidFill>
            <a:srgbClr val="F6FC7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pt-BR" sz="1200">
                <a:solidFill>
                  <a:srgbClr val="FF0000"/>
                </a:solidFill>
              </a:rPr>
              <a:t>Demonstração de comparação entre as abordagens em 100 projetos para determinar grau de exatidão</a:t>
            </a:r>
          </a:p>
        </p:txBody>
      </p:sp>
      <p:sp>
        <p:nvSpPr>
          <p:cNvPr id="48133" name="Retângulo 4"/>
          <p:cNvSpPr>
            <a:spLocks noChangeArrowheads="1"/>
          </p:cNvSpPr>
          <p:nvPr/>
        </p:nvSpPr>
        <p:spPr bwMode="auto">
          <a:xfrm>
            <a:off x="668338" y="6092825"/>
            <a:ext cx="673576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buFont typeface="Wingdings" pitchFamily="2" charset="2"/>
              <a:buNone/>
            </a:pPr>
            <a:r>
              <a:rPr lang="pt-BR">
                <a:cs typeface="Arial" charset="0"/>
              </a:rPr>
              <a:t>Fonte: (http://www.fattocs.com.br/traduzido/earlyfpa.asp)</a:t>
            </a:r>
            <a:endParaRPr lang="pt-BR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263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7" descr="http://www.fattocs.com.br/traduzido/image/inddetfp.gif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77963"/>
            <a:ext cx="761047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tângulo 6"/>
          <p:cNvSpPr>
            <a:spLocks noChangeArrowheads="1"/>
          </p:cNvSpPr>
          <p:nvPr/>
        </p:nvSpPr>
        <p:spPr bwMode="auto">
          <a:xfrm>
            <a:off x="755650" y="6242050"/>
            <a:ext cx="673576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buFont typeface="Wingdings" pitchFamily="2" charset="2"/>
              <a:buNone/>
            </a:pPr>
            <a:r>
              <a:rPr lang="pt-BR">
                <a:cs typeface="Arial" charset="0"/>
              </a:rPr>
              <a:t>Fonte: (http://www.fattocs.com.br/traduzido/earlyfpa.asp)</a:t>
            </a:r>
            <a:endParaRPr lang="pt-BR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Retângulo 2"/>
          <p:cNvSpPr>
            <a:spLocks noChangeArrowheads="1"/>
          </p:cNvSpPr>
          <p:nvPr/>
        </p:nvSpPr>
        <p:spPr bwMode="auto">
          <a:xfrm>
            <a:off x="563563" y="395288"/>
            <a:ext cx="847293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- Comparação entre </a:t>
            </a:r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abordagens</a:t>
            </a:r>
            <a:endParaRPr lang="pt-BR" sz="4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1282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0"/>
          <p:cNvSpPr>
            <a:spLocks noChangeArrowheads="1"/>
          </p:cNvSpPr>
          <p:nvPr/>
        </p:nvSpPr>
        <p:spPr bwMode="auto">
          <a:xfrm>
            <a:off x="682625" y="296863"/>
            <a:ext cx="846137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Estimativa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- Conceitos</a:t>
            </a:r>
          </a:p>
        </p:txBody>
      </p:sp>
      <p:sp>
        <p:nvSpPr>
          <p:cNvPr id="9219" name="Retângulo 1"/>
          <p:cNvSpPr>
            <a:spLocks noChangeArrowheads="1"/>
          </p:cNvSpPr>
          <p:nvPr/>
        </p:nvSpPr>
        <p:spPr bwMode="auto">
          <a:xfrm>
            <a:off x="900113" y="1484313"/>
            <a:ext cx="71278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pt-BR"/>
              <a:t>Uma </a:t>
            </a:r>
            <a:r>
              <a:rPr lang="pt-BR" sz="2000" b="1">
                <a:solidFill>
                  <a:srgbClr val="00B0F0"/>
                </a:solidFill>
              </a:rPr>
              <a:t>Estimativa</a:t>
            </a:r>
            <a:r>
              <a:rPr lang="pt-BR" b="1"/>
              <a:t> </a:t>
            </a:r>
            <a:r>
              <a:rPr lang="pt-BR"/>
              <a:t>é obtida por meio de uma atividade técnica, utilizando métodos de estimativas. Não deve sofrer interferências políticas.</a:t>
            </a:r>
          </a:p>
        </p:txBody>
      </p:sp>
      <p:sp>
        <p:nvSpPr>
          <p:cNvPr id="4" name="Retângulo 1"/>
          <p:cNvSpPr>
            <a:spLocks noChangeArrowheads="1"/>
          </p:cNvSpPr>
          <p:nvPr/>
        </p:nvSpPr>
        <p:spPr bwMode="auto">
          <a:xfrm>
            <a:off x="898525" y="2565400"/>
            <a:ext cx="7127875" cy="590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Um </a:t>
            </a:r>
            <a:r>
              <a:rPr lang="pt-BR" sz="2000" b="1" dirty="0">
                <a:solidFill>
                  <a:schemeClr val="accent3">
                    <a:lumMod val="75000"/>
                  </a:schemeClr>
                </a:solidFill>
              </a:rPr>
              <a:t>Compromisso</a:t>
            </a:r>
            <a:r>
              <a:rPr lang="pt-BR" b="1" dirty="0"/>
              <a:t> </a:t>
            </a:r>
            <a:r>
              <a:rPr lang="pt-BR" dirty="0"/>
              <a:t>é um acordo da gerência com as equipes técnicas para alcançar uma meta.</a:t>
            </a:r>
          </a:p>
        </p:txBody>
      </p:sp>
      <p:sp>
        <p:nvSpPr>
          <p:cNvPr id="5" name="Retângulo 1"/>
          <p:cNvSpPr>
            <a:spLocks noChangeArrowheads="1"/>
          </p:cNvSpPr>
          <p:nvPr/>
        </p:nvSpPr>
        <p:spPr bwMode="auto">
          <a:xfrm>
            <a:off x="900113" y="3349625"/>
            <a:ext cx="71278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pt-BR"/>
              <a:t>A </a:t>
            </a:r>
            <a:r>
              <a:rPr lang="pt-BR" sz="2000" b="1">
                <a:solidFill>
                  <a:srgbClr val="FF0000"/>
                </a:solidFill>
              </a:rPr>
              <a:t>Meta</a:t>
            </a:r>
            <a:r>
              <a:rPr lang="pt-BR" b="1"/>
              <a:t> </a:t>
            </a:r>
            <a:r>
              <a:rPr lang="pt-BR"/>
              <a:t>é um desejo, em função de necessidades de negócio, estabelecida politicamente. </a:t>
            </a:r>
          </a:p>
        </p:txBody>
      </p:sp>
      <p:sp>
        <p:nvSpPr>
          <p:cNvPr id="6" name="Retângulo 1"/>
          <p:cNvSpPr>
            <a:spLocks noChangeArrowheads="1"/>
          </p:cNvSpPr>
          <p:nvPr/>
        </p:nvSpPr>
        <p:spPr bwMode="auto">
          <a:xfrm>
            <a:off x="898525" y="3644900"/>
            <a:ext cx="7127875" cy="20320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algn="just">
              <a:buFont typeface="Wingdings" pitchFamily="2" charset="2"/>
              <a:buNone/>
              <a:defRPr/>
            </a:pPr>
            <a:endParaRPr lang="pt-BR" dirty="0"/>
          </a:p>
          <a:p>
            <a:pPr algn="just">
              <a:buFont typeface="Wingdings" pitchFamily="2" charset="2"/>
              <a:buNone/>
              <a:defRPr/>
            </a:pPr>
            <a:endParaRPr lang="pt-BR" sz="2400" b="1" dirty="0">
              <a:solidFill>
                <a:srgbClr val="00B0F0"/>
              </a:solidFill>
            </a:endParaRPr>
          </a:p>
          <a:p>
            <a:pPr algn="just">
              <a:buFont typeface="Wingdings" pitchFamily="2" charset="2"/>
              <a:buNone/>
              <a:defRPr/>
            </a:pPr>
            <a:r>
              <a:rPr lang="pt-BR" sz="2400" b="1" dirty="0">
                <a:solidFill>
                  <a:srgbClr val="00B0F0"/>
                </a:solidFill>
              </a:rPr>
              <a:t>Estimativa</a:t>
            </a:r>
            <a:r>
              <a:rPr lang="pt-BR" dirty="0"/>
              <a:t> é o insumo para que </a:t>
            </a:r>
            <a:r>
              <a:rPr lang="pt-BR" sz="2400" b="1" dirty="0">
                <a:solidFill>
                  <a:schemeClr val="accent3">
                    <a:lumMod val="75000"/>
                  </a:schemeClr>
                </a:solidFill>
              </a:rPr>
              <a:t>compromissos</a:t>
            </a:r>
            <a:r>
              <a:rPr lang="pt-BR" dirty="0"/>
              <a:t> sejam assumidos e ambos, estimativa e compromisso são parâmetros para que </a:t>
            </a:r>
            <a:r>
              <a:rPr lang="pt-BR" sz="2400" b="1" dirty="0">
                <a:solidFill>
                  <a:srgbClr val="FF0000"/>
                </a:solidFill>
              </a:rPr>
              <a:t>metas</a:t>
            </a:r>
            <a:r>
              <a:rPr lang="pt-BR" dirty="0"/>
              <a:t> sejam estabelecidas.</a:t>
            </a:r>
          </a:p>
          <a:p>
            <a:pPr algn="just">
              <a:buFont typeface="Wingdings" pitchFamily="2" charset="2"/>
              <a:buNone/>
              <a:defRPr/>
            </a:pPr>
            <a:r>
              <a:rPr lang="pt-BR" dirty="0"/>
              <a:t>[Parthasarathy,2007]</a:t>
            </a:r>
          </a:p>
        </p:txBody>
      </p:sp>
    </p:spTree>
    <p:extLst>
      <p:ext uri="{BB962C8B-B14F-4D97-AF65-F5344CB8AC3E}">
        <p14:creationId xmlns:p14="http://schemas.microsoft.com/office/powerpoint/2010/main" val="157864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4" grpId="0"/>
      <p:bldP spid="5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0"/>
          <p:cNvSpPr>
            <a:spLocks noChangeArrowheads="1"/>
          </p:cNvSpPr>
          <p:nvPr/>
        </p:nvSpPr>
        <p:spPr bwMode="auto">
          <a:xfrm>
            <a:off x="682624" y="296863"/>
            <a:ext cx="846137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Estimativa - Outras Variáveis</a:t>
            </a:r>
          </a:p>
        </p:txBody>
      </p:sp>
      <p:pic>
        <p:nvPicPr>
          <p:cNvPr id="51203" name="Picture 12" descr="BD06663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890588"/>
            <a:ext cx="7177088" cy="54213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17"/>
          <p:cNvSpPr>
            <a:spLocks noChangeArrowheads="1"/>
          </p:cNvSpPr>
          <p:nvPr/>
        </p:nvSpPr>
        <p:spPr bwMode="auto">
          <a:xfrm>
            <a:off x="2700338" y="1065213"/>
            <a:ext cx="1524000" cy="990600"/>
          </a:xfrm>
          <a:prstGeom prst="leftArrow">
            <a:avLst>
              <a:gd name="adj1" fmla="val 50000"/>
              <a:gd name="adj2" fmla="val 38462"/>
            </a:avLst>
          </a:prstGeom>
          <a:solidFill>
            <a:srgbClr val="CC99FF"/>
          </a:solidFill>
          <a:ln w="38100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pt-BR" sz="2800" b="1">
                <a:solidFill>
                  <a:srgbClr val="800080"/>
                </a:solidFill>
              </a:rPr>
              <a:t>riscos</a:t>
            </a:r>
            <a:endParaRPr lang="pt-PT" sz="2800" b="1">
              <a:solidFill>
                <a:srgbClr val="800080"/>
              </a:solidFill>
            </a:endParaRPr>
          </a:p>
        </p:txBody>
      </p:sp>
      <p:sp>
        <p:nvSpPr>
          <p:cNvPr id="6" name="AutoShape 14"/>
          <p:cNvSpPr>
            <a:spLocks noChangeArrowheads="1"/>
          </p:cNvSpPr>
          <p:nvPr/>
        </p:nvSpPr>
        <p:spPr bwMode="auto">
          <a:xfrm rot="-1602408">
            <a:off x="2830513" y="1431925"/>
            <a:ext cx="1797050" cy="1454150"/>
          </a:xfrm>
          <a:prstGeom prst="leftArrow">
            <a:avLst>
              <a:gd name="adj1" fmla="val 50000"/>
              <a:gd name="adj2" fmla="val 30895"/>
            </a:avLst>
          </a:prstGeom>
          <a:solidFill>
            <a:srgbClr val="F4FFDD"/>
          </a:solidFill>
          <a:ln w="38100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pt-BR" sz="2800" b="1">
                <a:solidFill>
                  <a:srgbClr val="FF9900"/>
                </a:solidFill>
              </a:rPr>
              <a:t>esforço</a:t>
            </a:r>
            <a:endParaRPr lang="pt-PT" sz="2800" b="1">
              <a:solidFill>
                <a:srgbClr val="FF9900"/>
              </a:solidFill>
            </a:endParaRPr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 rot="-2300536">
            <a:off x="2768600" y="2366963"/>
            <a:ext cx="2133600" cy="1295400"/>
          </a:xfrm>
          <a:prstGeom prst="leftArrow">
            <a:avLst>
              <a:gd name="adj1" fmla="val 50000"/>
              <a:gd name="adj2" fmla="val 41176"/>
            </a:avLst>
          </a:prstGeom>
          <a:solidFill>
            <a:srgbClr val="FFE5E5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 algn="ctr">
              <a:buFont typeface="Wingdings" pitchFamily="2" charset="2"/>
              <a:buNone/>
            </a:pPr>
            <a:r>
              <a:rPr lang="pt-BR" sz="3600" b="1">
                <a:solidFill>
                  <a:srgbClr val="CC3300"/>
                </a:solidFill>
              </a:rPr>
              <a:t>custo</a:t>
            </a:r>
            <a:endParaRPr lang="pt-PT" sz="3600" b="1">
              <a:solidFill>
                <a:srgbClr val="CC3300"/>
              </a:solidFill>
            </a:endParaRPr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 rot="-920292">
            <a:off x="5181600" y="688975"/>
            <a:ext cx="1524000" cy="1066800"/>
          </a:xfrm>
          <a:prstGeom prst="rightArrow">
            <a:avLst>
              <a:gd name="adj1" fmla="val 50000"/>
              <a:gd name="adj2" fmla="val 35714"/>
            </a:avLst>
          </a:prstGeom>
          <a:solidFill>
            <a:srgbClr val="CCFFFF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pt-BR" sz="2800" b="1">
                <a:solidFill>
                  <a:srgbClr val="0033CC"/>
                </a:solidFill>
              </a:rPr>
              <a:t>prazo</a:t>
            </a:r>
            <a:endParaRPr lang="pt-PT" sz="2800" b="1">
              <a:solidFill>
                <a:srgbClr val="0033CC"/>
              </a:solidFill>
            </a:endParaRPr>
          </a:p>
        </p:txBody>
      </p:sp>
      <p:sp>
        <p:nvSpPr>
          <p:cNvPr id="9" name="AutoShape 15"/>
          <p:cNvSpPr>
            <a:spLocks noChangeArrowheads="1"/>
          </p:cNvSpPr>
          <p:nvPr/>
        </p:nvSpPr>
        <p:spPr bwMode="auto">
          <a:xfrm>
            <a:off x="5065713" y="1222375"/>
            <a:ext cx="1752600" cy="1371600"/>
          </a:xfrm>
          <a:prstGeom prst="rightArrow">
            <a:avLst>
              <a:gd name="adj1" fmla="val 50000"/>
              <a:gd name="adj2" fmla="val 31944"/>
            </a:avLst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pt-BR" sz="2800" b="1">
                <a:solidFill>
                  <a:srgbClr val="008000"/>
                </a:solidFill>
              </a:rPr>
              <a:t>recursos</a:t>
            </a:r>
            <a:endParaRPr lang="pt-PT" sz="2800" b="1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98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9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0"/>
          <p:cNvSpPr>
            <a:spLocks noChangeArrowheads="1"/>
          </p:cNvSpPr>
          <p:nvPr/>
        </p:nvSpPr>
        <p:spPr bwMode="auto">
          <a:xfrm>
            <a:off x="682624" y="404813"/>
            <a:ext cx="84613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Estimativa </a:t>
            </a: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– </a:t>
            </a: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Outras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Variáveis</a:t>
            </a:r>
          </a:p>
        </p:txBody>
      </p: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411162" y="1340768"/>
            <a:ext cx="8458200" cy="42465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287338" indent="-287338">
              <a:defRPr/>
            </a:pPr>
            <a:endParaRPr lang="pt-BR" b="1" dirty="0">
              <a:latin typeface="Arial" pitchFamily="34" charset="0"/>
              <a:cs typeface="Arial" pitchFamily="34" charset="0"/>
            </a:endParaRPr>
          </a:p>
          <a:p>
            <a:pPr marL="287338" indent="-287338"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Estimativa direta:</a:t>
            </a:r>
          </a:p>
          <a:p>
            <a:pPr marL="287338" indent="-287338">
              <a:defRPr/>
            </a:pPr>
            <a:endParaRPr lang="pt-BR" dirty="0">
              <a:latin typeface="Arial Unicode MS" pitchFamily="34" charset="-128"/>
              <a:cs typeface="Times New Roman" pitchFamily="18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                                         </a:t>
            </a:r>
          </a:p>
          <a:p>
            <a:pPr>
              <a:buFont typeface="Wingdings" pitchFamily="2" charset="2"/>
              <a:buNone/>
              <a:defRPr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                             </a:t>
            </a:r>
          </a:p>
          <a:p>
            <a:pPr>
              <a:buFont typeface="Wingdings" pitchFamily="2" charset="2"/>
              <a:buNone/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                           X                                                   =</a:t>
            </a:r>
            <a:endParaRPr lang="pt-BR" b="1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                              </a:t>
            </a:r>
          </a:p>
          <a:p>
            <a:pPr>
              <a:buFont typeface="Wingdings" pitchFamily="2" charset="2"/>
              <a:buNone/>
              <a:defRPr/>
            </a:pPr>
            <a:endParaRPr lang="pt-BR" b="1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  <a:defRPr/>
            </a:pPr>
            <a:endParaRPr lang="pt-BR" b="1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pt-BR" b="1" dirty="0">
                <a:latin typeface="Arial" pitchFamily="34" charset="0"/>
                <a:cs typeface="Arial" pitchFamily="34" charset="0"/>
              </a:rPr>
              <a:t>Não é aconselhável até que não se tenha uma base histórica de projetos semelhantes.</a:t>
            </a:r>
          </a:p>
          <a:p>
            <a:pPr>
              <a:buFont typeface="Wingdings" pitchFamily="2" charset="2"/>
              <a:buNone/>
              <a:defRPr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defRPr/>
            </a:pPr>
            <a:endParaRPr lang="pt-BR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>
              <a:buFont typeface="Wingdings" pitchFamily="2" charset="2"/>
              <a:buNone/>
              <a:defRPr/>
            </a:pPr>
            <a:r>
              <a:rPr lang="pt-BR" dirty="0">
                <a:solidFill>
                  <a:srgbClr val="FF0000"/>
                </a:solidFill>
                <a:latin typeface="Tahoma" pitchFamily="34" charset="0"/>
              </a:rPr>
              <a:t>	</a:t>
            </a:r>
          </a:p>
        </p:txBody>
      </p:sp>
      <p:sp>
        <p:nvSpPr>
          <p:cNvPr id="52228" name="Text Box 16"/>
          <p:cNvSpPr txBox="1">
            <a:spLocks noChangeArrowheads="1"/>
          </p:cNvSpPr>
          <p:nvPr/>
        </p:nvSpPr>
        <p:spPr bwMode="auto">
          <a:xfrm>
            <a:off x="6418263" y="2417763"/>
            <a:ext cx="1349375" cy="396875"/>
          </a:xfrm>
          <a:prstGeom prst="rect">
            <a:avLst/>
          </a:prstGeom>
          <a:solidFill>
            <a:srgbClr val="99CCFF"/>
          </a:solidFill>
          <a:ln w="25400">
            <a:solidFill>
              <a:srgbClr val="99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2200" b="1">
                <a:latin typeface="Arial Narrow" pitchFamily="34" charset="0"/>
              </a:rPr>
              <a:t>Esforço</a:t>
            </a:r>
            <a:endParaRPr lang="pa-IN" sz="2200" b="1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52229" name="Text Box 16"/>
          <p:cNvSpPr txBox="1">
            <a:spLocks noChangeArrowheads="1"/>
          </p:cNvSpPr>
          <p:nvPr/>
        </p:nvSpPr>
        <p:spPr bwMode="auto">
          <a:xfrm>
            <a:off x="3492500" y="2417763"/>
            <a:ext cx="2295525" cy="396875"/>
          </a:xfrm>
          <a:prstGeom prst="rect">
            <a:avLst/>
          </a:prstGeom>
          <a:solidFill>
            <a:srgbClr val="99CCFF"/>
          </a:solidFill>
          <a:ln w="25400">
            <a:solidFill>
              <a:srgbClr val="99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2200" b="1">
                <a:latin typeface="Arial Narrow" pitchFamily="34" charset="0"/>
              </a:rPr>
              <a:t>Produtividade</a:t>
            </a:r>
            <a:endParaRPr lang="pa-IN" sz="2200" b="1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52230" name="Text Box 13"/>
          <p:cNvSpPr txBox="1">
            <a:spLocks noChangeArrowheads="1"/>
          </p:cNvSpPr>
          <p:nvPr/>
        </p:nvSpPr>
        <p:spPr bwMode="auto">
          <a:xfrm>
            <a:off x="935038" y="2417763"/>
            <a:ext cx="1431925" cy="396875"/>
          </a:xfrm>
          <a:prstGeom prst="rect">
            <a:avLst/>
          </a:prstGeom>
          <a:solidFill>
            <a:srgbClr val="99CCFF"/>
          </a:solidFill>
          <a:ln w="25400">
            <a:solidFill>
              <a:srgbClr val="99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2200" b="1">
                <a:latin typeface="Arial Narrow" pitchFamily="34" charset="0"/>
              </a:rPr>
              <a:t>Tamanho</a:t>
            </a:r>
            <a:endParaRPr lang="pa-IN" sz="2200" b="1">
              <a:solidFill>
                <a:schemeClr val="bg2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4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0"/>
          <p:cNvSpPr>
            <a:spLocks noChangeArrowheads="1"/>
          </p:cNvSpPr>
          <p:nvPr/>
        </p:nvSpPr>
        <p:spPr bwMode="auto">
          <a:xfrm>
            <a:off x="719138" y="296863"/>
            <a:ext cx="842486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Estimativa </a:t>
            </a: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– </a:t>
            </a: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Outras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Variáveis</a:t>
            </a:r>
          </a:p>
        </p:txBody>
      </p: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220849" y="1184963"/>
            <a:ext cx="8172450" cy="54625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287338" indent="-287338">
              <a:defRPr/>
            </a:pPr>
            <a:r>
              <a:rPr lang="pt-BR" b="1" dirty="0">
                <a:latin typeface="Arial" pitchFamily="34" charset="0"/>
                <a:cs typeface="Arial" pitchFamily="34" charset="0"/>
              </a:rPr>
              <a:t>Esforço para desenvolvimento do software: </a:t>
            </a:r>
          </a:p>
          <a:p>
            <a:pPr>
              <a:buFont typeface="Wingdings" pitchFamily="2" charset="2"/>
              <a:buNone/>
              <a:defRPr/>
            </a:pPr>
            <a:endParaRPr lang="pt-BR" dirty="0">
              <a:latin typeface="Arial Unicode MS" pitchFamily="34" charset="-128"/>
              <a:cs typeface="Times New Roman" pitchFamily="18" charset="0"/>
            </a:endParaRPr>
          </a:p>
          <a:p>
            <a:pPr algn="ctr">
              <a:buFont typeface="Wingdings" pitchFamily="2" charset="2"/>
              <a:buNone/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Tamanho (PF) x Produtividade (h/PF)</a:t>
            </a:r>
          </a:p>
          <a:p>
            <a:pPr>
              <a:buFont typeface="Wingdings" pitchFamily="2" charset="2"/>
              <a:buNone/>
              <a:defRPr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Qual a produtividade devo usar?</a:t>
            </a:r>
          </a:p>
          <a:p>
            <a:pPr marL="285750" indent="-285750" algn="just">
              <a:defRPr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Courier New" pitchFamily="49" charset="0"/>
              <a:buChar char="o"/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A base de dados mais utilizada no mundo é o ISBSG, e numa amostragem de projetos de novo desenvolvimento, ling.de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prog</a:t>
            </a:r>
            <a:r>
              <a:rPr lang="pt-BR" dirty="0">
                <a:latin typeface="Arial" pitchFamily="34" charset="0"/>
                <a:cs typeface="Arial" pitchFamily="34" charset="0"/>
              </a:rPr>
              <a:t>. Java, a produtividade varia de 5,4 h/PF até 29,4 h/PF.</a:t>
            </a:r>
          </a:p>
          <a:p>
            <a:pPr marL="285750" indent="-285750" algn="just">
              <a:buFont typeface="Courier New" pitchFamily="49" charset="0"/>
              <a:buChar char="o"/>
              <a:defRPr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 marL="285750" indent="-285750" algn="just" eaLnBrk="0" hangingPunct="0">
              <a:spcBef>
                <a:spcPts val="500"/>
              </a:spcBef>
              <a:spcAft>
                <a:spcPts val="500"/>
              </a:spcAft>
              <a:buFont typeface="Courier New" pitchFamily="49" charset="0"/>
              <a:buChar char="o"/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É preciso conhecer outros atributos dos projetos, para saber por que um projeto tem a produtividade próxima de 5,4 H/PF, enquanto outro a tem próxima de 29,4 H/PF. </a:t>
            </a:r>
          </a:p>
          <a:p>
            <a:pPr marL="285750" indent="-285750" algn="just" eaLnBrk="0" hangingPunct="0">
              <a:spcBef>
                <a:spcPts val="500"/>
              </a:spcBef>
              <a:spcAft>
                <a:spcPts val="500"/>
              </a:spcAft>
              <a:buFont typeface="Courier New" pitchFamily="49" charset="0"/>
              <a:buChar char="o"/>
              <a:defRPr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 marL="285750" indent="-285750" algn="just" eaLnBrk="0" hangingPunct="0">
              <a:spcBef>
                <a:spcPts val="500"/>
              </a:spcBef>
              <a:spcAft>
                <a:spcPts val="500"/>
              </a:spcAft>
              <a:buFont typeface="Courier New" pitchFamily="49" charset="0"/>
              <a:buChar char="o"/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Além disso, seria necessário saber em que faixa de produtividade a nossa organização está operando</a:t>
            </a:r>
            <a:r>
              <a:rPr lang="pt-BR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.</a:t>
            </a:r>
            <a:endParaRPr lang="pt-BR" sz="24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>
              <a:defRPr/>
            </a:pPr>
            <a:endParaRPr lang="pt-BR" dirty="0">
              <a:latin typeface="Tahoma" pitchFamily="34" charset="0"/>
            </a:endParaRPr>
          </a:p>
          <a:p>
            <a:pPr marL="287338" indent="-287338">
              <a:buFont typeface="Wingdings" pitchFamily="2" charset="2"/>
              <a:buNone/>
              <a:defRPr/>
            </a:pPr>
            <a:endParaRPr lang="pt-BR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5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Objetivos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Apresentar os principais conceitos de medição</a:t>
            </a:r>
          </a:p>
          <a:p>
            <a:pPr lvl="1" eaLnBrk="1" hangingPunct="1">
              <a:defRPr/>
            </a:pPr>
            <a:r>
              <a:rPr lang="pt-BR" dirty="0" smtClean="0"/>
              <a:t>Métricas básicas, derivadas e indicadores</a:t>
            </a:r>
          </a:p>
          <a:p>
            <a:pPr lvl="1" eaLnBrk="1" hangingPunct="1">
              <a:defRPr/>
            </a:pPr>
            <a:r>
              <a:rPr lang="pt-BR" dirty="0" smtClean="0"/>
              <a:t>Objetivos Mensuráveis</a:t>
            </a:r>
          </a:p>
          <a:p>
            <a:pPr lvl="1" eaLnBrk="1" hangingPunct="1">
              <a:defRPr/>
            </a:pPr>
            <a:r>
              <a:rPr lang="pt-BR" dirty="0" smtClean="0"/>
              <a:t>PSM, CMMI, PDCA</a:t>
            </a:r>
          </a:p>
          <a:p>
            <a:pPr lvl="1" eaLnBrk="1" hangingPunct="1">
              <a:defRPr/>
            </a:pPr>
            <a:r>
              <a:rPr lang="pt-BR" dirty="0" smtClean="0"/>
              <a:t>Estimativas diretas e paramétricas</a:t>
            </a:r>
          </a:p>
          <a:p>
            <a:pPr eaLnBrk="1" hangingPunct="1">
              <a:defRPr/>
            </a:pPr>
            <a:r>
              <a:rPr lang="pt-BR" dirty="0" smtClean="0"/>
              <a:t>Análise de Pontos de Função </a:t>
            </a:r>
          </a:p>
          <a:p>
            <a:pPr lvl="1" eaLnBrk="1" hangingPunct="1">
              <a:defRPr/>
            </a:pPr>
            <a:r>
              <a:rPr lang="pt-BR" dirty="0" smtClean="0"/>
              <a:t>Principais métodos e comparações</a:t>
            </a:r>
          </a:p>
          <a:p>
            <a:pPr lvl="1" eaLnBrk="1" hangingPunct="1">
              <a:defRPr/>
            </a:pPr>
            <a:r>
              <a:rPr lang="pt-BR" dirty="0" smtClean="0"/>
              <a:t>Benchmark</a:t>
            </a:r>
          </a:p>
          <a:p>
            <a:pPr marL="342900" lvl="1" indent="-342900" eaLnBrk="1" hangingPunct="1">
              <a:buFont typeface="Wingdings" pitchFamily="2" charset="2"/>
              <a:buChar char="§"/>
              <a:defRPr/>
            </a:pPr>
            <a:r>
              <a:rPr lang="pt-BR" sz="2600" b="1" dirty="0" smtClean="0">
                <a:ea typeface="+mn-ea"/>
                <a:cs typeface="+mn-cs"/>
              </a:rPr>
              <a:t>Pontos </a:t>
            </a:r>
            <a:r>
              <a:rPr lang="pt-BR" sz="2600" b="1" dirty="0" smtClean="0">
                <a:ea typeface="+mn-ea"/>
                <a:cs typeface="+mn-cs"/>
              </a:rPr>
              <a:t>por Casos de Uso</a:t>
            </a:r>
            <a:endParaRPr lang="pt-BR" sz="2600" b="1" dirty="0">
              <a:ea typeface="+mn-ea"/>
              <a:cs typeface="+mn-cs"/>
            </a:endParaRPr>
          </a:p>
          <a:p>
            <a:pPr marL="457200" lvl="1" indent="0" eaLnBrk="1" hangingPunct="1">
              <a:buFontTx/>
              <a:buNone/>
              <a:defRPr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2929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tângulo 2"/>
          <p:cNvSpPr>
            <a:spLocks noChangeArrowheads="1"/>
          </p:cNvSpPr>
          <p:nvPr/>
        </p:nvSpPr>
        <p:spPr bwMode="auto">
          <a:xfrm>
            <a:off x="487034" y="1527969"/>
            <a:ext cx="7559675" cy="646112"/>
          </a:xfrm>
          <a:prstGeom prst="rect">
            <a:avLst/>
          </a:prstGeom>
          <a:extLst/>
        </p:spPr>
        <p:txBody>
          <a:bodyPr anchor="ctr"/>
          <a:lstStyle/>
          <a:p>
            <a:pPr>
              <a:defRPr/>
            </a:pPr>
            <a:r>
              <a:rPr lang="pt-BR" sz="2000" i="1" dirty="0" err="1">
                <a:solidFill>
                  <a:srgbClr val="0033CC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International</a:t>
            </a:r>
            <a:r>
              <a:rPr lang="pt-BR" sz="2000" i="1" dirty="0">
                <a:solidFill>
                  <a:srgbClr val="0033CC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Software Benchmark Standards </a:t>
            </a:r>
            <a:r>
              <a:rPr lang="pt-BR" sz="2000" i="1" dirty="0" err="1">
                <a:solidFill>
                  <a:srgbClr val="0033CC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Group</a:t>
            </a:r>
            <a:endParaRPr lang="pt-BR" sz="2000" i="1" dirty="0">
              <a:solidFill>
                <a:srgbClr val="0033CC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defRPr/>
            </a:pPr>
            <a:endParaRPr lang="pt-BR" sz="4000" dirty="0">
              <a:solidFill>
                <a:srgbClr val="0033CC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Retângulo 1"/>
          <p:cNvSpPr>
            <a:spLocks noChangeArrowheads="1"/>
          </p:cNvSpPr>
          <p:nvPr/>
        </p:nvSpPr>
        <p:spPr bwMode="auto">
          <a:xfrm>
            <a:off x="487034" y="2276872"/>
            <a:ext cx="712787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endParaRPr lang="pt-BR" dirty="0"/>
          </a:p>
          <a:p>
            <a:pPr algn="just"/>
            <a:r>
              <a:rPr lang="pt-BR" dirty="0"/>
              <a:t>É uma organização sem fins lucrativos, surgiu de uma iniciativa conjunta de diversas organizações de métricas de software do mundo.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Missão:  “Manter um repositório público de métricas de projetos de software que possa ajudar na gestão dos recursos de TI pela melhoria das estimativas de projeto e produtividade, análise de riscos e </a:t>
            </a:r>
            <a:r>
              <a:rPr lang="pt-BR" i="1" dirty="0"/>
              <a:t>benchmarking</a:t>
            </a:r>
            <a:r>
              <a:rPr lang="pt-BR" dirty="0"/>
              <a:t>”.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Esse repositório é alimentado continuamente por organizações de todo o mundo e de diferentes áreas de negócio.</a:t>
            </a:r>
          </a:p>
        </p:txBody>
      </p:sp>
      <p:sp>
        <p:nvSpPr>
          <p:cNvPr id="2" name="Retângulo 1"/>
          <p:cNvSpPr/>
          <p:nvPr/>
        </p:nvSpPr>
        <p:spPr>
          <a:xfrm>
            <a:off x="912813" y="404813"/>
            <a:ext cx="7979667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ISBSG </a:t>
            </a:r>
          </a:p>
        </p:txBody>
      </p:sp>
    </p:spTree>
    <p:extLst>
      <p:ext uri="{BB962C8B-B14F-4D97-AF65-F5344CB8AC3E}">
        <p14:creationId xmlns:p14="http://schemas.microsoft.com/office/powerpoint/2010/main" val="137706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/>
          <p:cNvSpPr/>
          <p:nvPr/>
        </p:nvSpPr>
        <p:spPr>
          <a:xfrm>
            <a:off x="1116013" y="2825750"/>
            <a:ext cx="2592387" cy="1447800"/>
          </a:xfrm>
          <a:prstGeom prst="ellipse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pt-BR" dirty="0"/>
              <a:t>Metodologia de desenvolvimento</a:t>
            </a:r>
          </a:p>
        </p:txBody>
      </p:sp>
      <p:sp>
        <p:nvSpPr>
          <p:cNvPr id="24578" name="Rectangle 20"/>
          <p:cNvSpPr>
            <a:spLocks noChangeArrowheads="1"/>
          </p:cNvSpPr>
          <p:nvPr/>
        </p:nvSpPr>
        <p:spPr bwMode="auto">
          <a:xfrm>
            <a:off x="611188" y="461963"/>
            <a:ext cx="8532811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Estimativa - Outras Variáveis - Produtividade</a:t>
            </a:r>
          </a:p>
        </p:txBody>
      </p:sp>
      <p:sp>
        <p:nvSpPr>
          <p:cNvPr id="2" name="Elipse 1"/>
          <p:cNvSpPr/>
          <p:nvPr/>
        </p:nvSpPr>
        <p:spPr>
          <a:xfrm>
            <a:off x="3276600" y="931863"/>
            <a:ext cx="2159000" cy="1320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pt-BR" dirty="0"/>
              <a:t>Linguagem de Programação</a:t>
            </a:r>
          </a:p>
        </p:txBody>
      </p:sp>
      <p:sp>
        <p:nvSpPr>
          <p:cNvPr id="5" name="Elipse 4"/>
          <p:cNvSpPr/>
          <p:nvPr/>
        </p:nvSpPr>
        <p:spPr>
          <a:xfrm>
            <a:off x="1630363" y="1544638"/>
            <a:ext cx="2257425" cy="1417637"/>
          </a:xfrm>
          <a:prstGeom prst="ellipse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pt-BR" dirty="0">
                <a:solidFill>
                  <a:schemeClr val="tx1"/>
                </a:solidFill>
              </a:rPr>
              <a:t>Requisitos não funcionais</a:t>
            </a:r>
          </a:p>
        </p:txBody>
      </p:sp>
      <p:sp>
        <p:nvSpPr>
          <p:cNvPr id="6" name="Elipse 5"/>
          <p:cNvSpPr/>
          <p:nvPr/>
        </p:nvSpPr>
        <p:spPr>
          <a:xfrm>
            <a:off x="4572000" y="1601788"/>
            <a:ext cx="2303463" cy="1360487"/>
          </a:xfrm>
          <a:prstGeom prst="ellipse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pt-BR" dirty="0"/>
              <a:t>Complexidade Técnica</a:t>
            </a:r>
          </a:p>
        </p:txBody>
      </p:sp>
      <p:sp>
        <p:nvSpPr>
          <p:cNvPr id="7" name="Elipse 6"/>
          <p:cNvSpPr/>
          <p:nvPr/>
        </p:nvSpPr>
        <p:spPr>
          <a:xfrm>
            <a:off x="5724525" y="2351088"/>
            <a:ext cx="2303463" cy="1454150"/>
          </a:xfrm>
          <a:prstGeom prst="ellipse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pt-BR" dirty="0">
                <a:solidFill>
                  <a:schemeClr val="tx1"/>
                </a:solidFill>
              </a:rPr>
              <a:t>Experiência da Equipe</a:t>
            </a:r>
          </a:p>
        </p:txBody>
      </p:sp>
      <p:sp>
        <p:nvSpPr>
          <p:cNvPr id="9" name="Elipse 8"/>
          <p:cNvSpPr/>
          <p:nvPr/>
        </p:nvSpPr>
        <p:spPr>
          <a:xfrm>
            <a:off x="1903413" y="3816350"/>
            <a:ext cx="2257425" cy="1417638"/>
          </a:xfrm>
          <a:prstGeom prst="ellipse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pt-BR" dirty="0">
                <a:solidFill>
                  <a:schemeClr val="tx1"/>
                </a:solidFill>
              </a:rPr>
              <a:t>Documentação a ser gerada</a:t>
            </a:r>
          </a:p>
        </p:txBody>
      </p:sp>
      <p:sp>
        <p:nvSpPr>
          <p:cNvPr id="10" name="Elipse 9"/>
          <p:cNvSpPr/>
          <p:nvPr/>
        </p:nvSpPr>
        <p:spPr>
          <a:xfrm>
            <a:off x="3178175" y="4329113"/>
            <a:ext cx="2257425" cy="1417637"/>
          </a:xfrm>
          <a:prstGeom prst="ellipse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pt-BR" dirty="0">
                <a:solidFill>
                  <a:schemeClr val="tx1"/>
                </a:solidFill>
              </a:rPr>
              <a:t>Tamanho funcional do software</a:t>
            </a:r>
          </a:p>
        </p:txBody>
      </p:sp>
      <p:sp>
        <p:nvSpPr>
          <p:cNvPr id="11" name="Elipse 10"/>
          <p:cNvSpPr/>
          <p:nvPr/>
        </p:nvSpPr>
        <p:spPr>
          <a:xfrm>
            <a:off x="4932363" y="4329113"/>
            <a:ext cx="2257425" cy="1417637"/>
          </a:xfrm>
          <a:prstGeom prst="ellipse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99000">
                <a:srgbClr val="D4DEFF"/>
              </a:gs>
              <a:gs pos="95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pt-BR" dirty="0">
                <a:solidFill>
                  <a:schemeClr val="tx1"/>
                </a:solidFill>
              </a:rPr>
              <a:t>Compressão do schedule</a:t>
            </a:r>
          </a:p>
        </p:txBody>
      </p:sp>
      <p:sp>
        <p:nvSpPr>
          <p:cNvPr id="12" name="Elipse 11"/>
          <p:cNvSpPr/>
          <p:nvPr/>
        </p:nvSpPr>
        <p:spPr>
          <a:xfrm>
            <a:off x="5964238" y="3535363"/>
            <a:ext cx="2257425" cy="1417637"/>
          </a:xfrm>
          <a:prstGeom prst="ellipse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pt-BR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3324" name="Retângulo 2"/>
          <p:cNvSpPr>
            <a:spLocks noChangeArrowheads="1"/>
          </p:cNvSpPr>
          <p:nvPr/>
        </p:nvSpPr>
        <p:spPr bwMode="auto">
          <a:xfrm>
            <a:off x="3170238" y="2844800"/>
            <a:ext cx="29559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pt-BR" b="1">
                <a:cs typeface="Arial" charset="0"/>
              </a:rPr>
              <a:t>Determinam a produtividade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92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32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0"/>
          <p:cNvSpPr>
            <a:spLocks noChangeArrowheads="1"/>
          </p:cNvSpPr>
          <p:nvPr/>
        </p:nvSpPr>
        <p:spPr bwMode="auto">
          <a:xfrm>
            <a:off x="673100" y="282575"/>
            <a:ext cx="84709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Estimativas </a:t>
            </a: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– </a:t>
            </a: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Outras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Variáveis</a:t>
            </a:r>
          </a:p>
        </p:txBody>
      </p:sp>
      <p:sp>
        <p:nvSpPr>
          <p:cNvPr id="56323" name="Rectangle 16"/>
          <p:cNvSpPr>
            <a:spLocks noChangeArrowheads="1"/>
          </p:cNvSpPr>
          <p:nvPr/>
        </p:nvSpPr>
        <p:spPr bwMode="auto">
          <a:xfrm>
            <a:off x="668338" y="2060575"/>
            <a:ext cx="84582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pt-BR"/>
              <a:t>Para determinarmos esforço, custo, prazo para desenvolvimento de um software é necessário saber em que faixa de produtividade a nossa organização está operando para cada tipo de projeto.</a:t>
            </a:r>
          </a:p>
          <a:p>
            <a:pPr algn="ctr">
              <a:buFont typeface="Wingdings" pitchFamily="2" charset="2"/>
              <a:buNone/>
            </a:pPr>
            <a:endParaRPr lang="pt-BR" b="1">
              <a:cs typeface="Arial" charset="0"/>
            </a:endParaRPr>
          </a:p>
          <a:p>
            <a:pPr algn="ctr">
              <a:buFont typeface="Wingdings" pitchFamily="2" charset="2"/>
              <a:buNone/>
            </a:pPr>
            <a:endParaRPr lang="pt-BR" b="1">
              <a:cs typeface="Arial" charset="0"/>
            </a:endParaRPr>
          </a:p>
          <a:p>
            <a:pPr algn="ctr">
              <a:buFont typeface="Wingdings" pitchFamily="2" charset="2"/>
              <a:buNone/>
            </a:pPr>
            <a:endParaRPr lang="pt-BR" b="1">
              <a:cs typeface="Arial" charset="0"/>
            </a:endParaRPr>
          </a:p>
          <a:p>
            <a:pPr algn="ctr">
              <a:buFont typeface="Wingdings" pitchFamily="2" charset="2"/>
              <a:buNone/>
            </a:pPr>
            <a:r>
              <a:rPr lang="pt-BR" sz="2400" b="1">
                <a:cs typeface="Arial" charset="0"/>
              </a:rPr>
              <a:t>Não existe preço único para PF.</a:t>
            </a:r>
          </a:p>
        </p:txBody>
      </p:sp>
      <p:sp>
        <p:nvSpPr>
          <p:cNvPr id="56324" name="Retângulo 1"/>
          <p:cNvSpPr>
            <a:spLocks noChangeArrowheads="1"/>
          </p:cNvSpPr>
          <p:nvPr/>
        </p:nvSpPr>
        <p:spPr bwMode="auto">
          <a:xfrm>
            <a:off x="3419475" y="1268413"/>
            <a:ext cx="15382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b="1">
                <a:cs typeface="Arial" charset="0"/>
              </a:rPr>
              <a:t>Conclusão:</a:t>
            </a:r>
            <a:r>
              <a:rPr lang="pt-BR">
                <a:cs typeface="Arial" charset="0"/>
              </a:rPr>
              <a:t> 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65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"/>
          <p:cNvSpPr>
            <a:spLocks noChangeArrowheads="1"/>
          </p:cNvSpPr>
          <p:nvPr/>
        </p:nvSpPr>
        <p:spPr bwMode="auto">
          <a:xfrm>
            <a:off x="736600" y="280988"/>
            <a:ext cx="84074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Estimativa - Problemas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3050" y="1052513"/>
            <a:ext cx="84582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ctr">
              <a:buFont typeface="Wingdings" pitchFamily="2" charset="2"/>
              <a:buNone/>
            </a:pPr>
            <a:r>
              <a:rPr lang="pt-BR" b="1"/>
              <a:t>O principal erro ao estimar é desconsiderar que haverá um erro!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3050" y="1366838"/>
            <a:ext cx="84582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ctr">
              <a:buFont typeface="Wingdings" pitchFamily="2" charset="2"/>
              <a:buNone/>
            </a:pPr>
            <a:endParaRPr lang="pt-BR" b="1">
              <a:cs typeface="Times New Roman" pitchFamily="18" charset="0"/>
            </a:endParaRPr>
          </a:p>
          <a:p>
            <a:pPr marL="342900" indent="-342900" algn="ctr">
              <a:buFont typeface="Wingdings" pitchFamily="2" charset="2"/>
              <a:buNone/>
            </a:pPr>
            <a:r>
              <a:rPr lang="pt-BR" b="1">
                <a:cs typeface="Times New Roman" pitchFamily="18" charset="0"/>
              </a:rPr>
              <a:t>Dificuldades:</a:t>
            </a:r>
            <a:endParaRPr lang="pt-BR">
              <a:latin typeface="Arial Unicode MS" pitchFamily="34" charset="-128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pt-BR">
                <a:cs typeface="Times New Roman" pitchFamily="18" charset="0"/>
              </a:rPr>
              <a:t> </a:t>
            </a:r>
            <a:endParaRPr lang="pt-BR">
              <a:latin typeface="Arial Unicode MS" pitchFamily="34" charset="-128"/>
              <a:cs typeface="Times New Roman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71550" y="1989138"/>
            <a:ext cx="84582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endParaRPr lang="pt-BR">
              <a:latin typeface="Arial Unicode MS" pitchFamily="34" charset="-128"/>
              <a:cs typeface="Times New Roman" pitchFamily="18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pt-BR"/>
              <a:t>Ambiguidade, volatilidade e falta de clareza de requisitos;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pt-BR"/>
              <a:t>Falta de medições adequadas;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pt-BR"/>
              <a:t>Falta de referências válidas (histórico);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pt-BR" b="1"/>
              <a:t>Requisitos não são estáticos</a:t>
            </a:r>
            <a:r>
              <a:rPr lang="pt-BR"/>
              <a:t>!!!.</a:t>
            </a:r>
          </a:p>
          <a:p>
            <a:pPr marL="342900" indent="-342900"/>
            <a:endParaRPr lang="pt-BR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80988" y="3351213"/>
            <a:ext cx="8458200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pt-BR">
                <a:cs typeface="Times New Roman" pitchFamily="18" charset="0"/>
              </a:rPr>
              <a:t> </a:t>
            </a:r>
            <a:endParaRPr lang="pt-BR">
              <a:latin typeface="Arial Unicode MS" pitchFamily="34" charset="-128"/>
              <a:cs typeface="Times New Roman" pitchFamily="18" charset="0"/>
            </a:endParaRPr>
          </a:p>
          <a:p>
            <a:pPr marL="342900" indent="-342900" algn="ctr">
              <a:buFont typeface="Wingdings" pitchFamily="2" charset="2"/>
              <a:buNone/>
            </a:pPr>
            <a:r>
              <a:rPr lang="pt-BR" b="1">
                <a:cs typeface="Times New Roman" pitchFamily="18" charset="0"/>
              </a:rPr>
              <a:t>Causas principais: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71550" y="5692775"/>
            <a:ext cx="845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pt-BR"/>
              <a:t>Empresas não possuem  maturidade em Gestão de Projetos de Software.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71550" y="4625975"/>
            <a:ext cx="845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pt-BR"/>
              <a:t>Falta de Capacitação em Engenharia de Requisitos;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71550" y="5024438"/>
            <a:ext cx="845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pt-BR"/>
              <a:t>Falta de Conhecimento Adequado em Análise de Pontos de Função;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971550" y="5370513"/>
            <a:ext cx="845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pt-BR"/>
              <a:t>Falha na gestão de escopo;</a:t>
            </a:r>
          </a:p>
        </p:txBody>
      </p:sp>
    </p:spTree>
    <p:extLst>
      <p:ext uri="{BB962C8B-B14F-4D97-AF65-F5344CB8AC3E}">
        <p14:creationId xmlns:p14="http://schemas.microsoft.com/office/powerpoint/2010/main" val="283655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ço Reservado para Número de Slide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131C415-393F-46C1-888A-DC69F04FA073}" type="slidenum">
              <a:rPr lang="pt-BR" sz="1400">
                <a:latin typeface="Times New Roman" pitchFamily="18" charset="0"/>
              </a:rPr>
              <a:pPr eaLnBrk="1" hangingPunct="1"/>
              <a:t>54</a:t>
            </a:fld>
            <a:endParaRPr lang="pt-BR" sz="1400">
              <a:latin typeface="Times New Roman" pitchFamily="18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260350"/>
            <a:ext cx="8589962" cy="1143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Medição da variação </a:t>
            </a: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do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escopo</a:t>
            </a:r>
          </a:p>
        </p:txBody>
      </p:sp>
      <p:pic>
        <p:nvPicPr>
          <p:cNvPr id="583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3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2678113"/>
            <a:ext cx="134937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9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2678113"/>
            <a:ext cx="13176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3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63" y="2678113"/>
            <a:ext cx="134937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3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5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6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678113"/>
            <a:ext cx="13493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7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338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8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88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9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38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0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388" y="2678113"/>
            <a:ext cx="131762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1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2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3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2678113"/>
            <a:ext cx="13493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4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88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5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38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6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88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7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838" y="2678113"/>
            <a:ext cx="134937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8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75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9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5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0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75" y="2678113"/>
            <a:ext cx="13176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1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2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3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4" name="Picture 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88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5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38" y="2678113"/>
            <a:ext cx="134937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6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5" y="2678113"/>
            <a:ext cx="1206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7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8" name="Picture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3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9" name="Picture 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2809875"/>
            <a:ext cx="134937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10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11" name="Picture 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12" name="Picture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13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14" name="Picture 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2809875"/>
            <a:ext cx="131763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15" name="Picture 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3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16" name="Picture 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63" y="2809875"/>
            <a:ext cx="134937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17" name="Picture 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18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19" name="Picture 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20" name="Picture 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21" name="Picture 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09875"/>
            <a:ext cx="134938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22" name="Picture 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338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23" name="Picture 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88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24" name="Picture 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38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25" name="Picture 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388" y="2809875"/>
            <a:ext cx="131762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26" name="Picture 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27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28" name="Picture 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2809875"/>
            <a:ext cx="134938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29" name="Picture 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88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30" name="Picture 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38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31" name="Picture 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88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32" name="Picture 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838" y="2809875"/>
            <a:ext cx="134937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33" name="Picture 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75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34" name="Picture 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5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35" name="Picture 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75" y="2809875"/>
            <a:ext cx="131763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36" name="Picture 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37" name="Picture 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38" name="Picture 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39" name="Picture 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88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40" name="Picture 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38" y="2809875"/>
            <a:ext cx="134937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41" name="Picture 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5" y="2809875"/>
            <a:ext cx="1206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42" name="Picture 7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43" name="Picture 7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3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44" name="Picture 7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2943225"/>
            <a:ext cx="134937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45" name="Picture 7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2281238"/>
            <a:ext cx="133350" cy="6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46" name="Picture 7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47" name="Picture 7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48" name="Picture 7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49" name="Picture 8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2943225"/>
            <a:ext cx="131763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50" name="Picture 8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3" y="227647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51" name="Picture 8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63" y="2943225"/>
            <a:ext cx="134937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52" name="Picture 8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53" name="Picture 8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54" name="Picture 8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55" name="Picture 8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56" name="Picture 8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943225"/>
            <a:ext cx="134938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57" name="Picture 8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338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58" name="Picture 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88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59" name="Picture 9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38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60" name="Picture 9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388" y="2943225"/>
            <a:ext cx="131762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61" name="Picture 9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62" name="Picture 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63" name="Picture 9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2943225"/>
            <a:ext cx="134938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64" name="Picture 9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88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65" name="Picture 9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38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66" name="Picture 9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88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67" name="Picture 9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838" y="2943225"/>
            <a:ext cx="134937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68" name="Picture 9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75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69" name="Picture 1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5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70" name="Picture 1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75" y="2943225"/>
            <a:ext cx="131763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71" name="Picture 1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72" name="Picture 1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73" name="Picture 1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74" name="Picture 1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88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75" name="Picture 1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38" y="2943225"/>
            <a:ext cx="134937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76" name="Picture 10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5" y="2943225"/>
            <a:ext cx="1206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477" name="Rectangle 108"/>
          <p:cNvSpPr>
            <a:spLocks noChangeArrowheads="1"/>
          </p:cNvSpPr>
          <p:nvPr/>
        </p:nvSpPr>
        <p:spPr bwMode="auto">
          <a:xfrm>
            <a:off x="508000" y="2822575"/>
            <a:ext cx="4929188" cy="26988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478" name="Freeform 109"/>
          <p:cNvSpPr>
            <a:spLocks/>
          </p:cNvSpPr>
          <p:nvPr/>
        </p:nvSpPr>
        <p:spPr bwMode="auto">
          <a:xfrm>
            <a:off x="5424488" y="2784475"/>
            <a:ext cx="111125" cy="112713"/>
          </a:xfrm>
          <a:custGeom>
            <a:avLst/>
            <a:gdLst>
              <a:gd name="T0" fmla="*/ 0 w 70"/>
              <a:gd name="T1" fmla="*/ 2147483647 h 71"/>
              <a:gd name="T2" fmla="*/ 2147483647 w 70"/>
              <a:gd name="T3" fmla="*/ 2147483647 h 71"/>
              <a:gd name="T4" fmla="*/ 0 w 70"/>
              <a:gd name="T5" fmla="*/ 0 h 71"/>
              <a:gd name="T6" fmla="*/ 0 w 70"/>
              <a:gd name="T7" fmla="*/ 2147483647 h 71"/>
              <a:gd name="T8" fmla="*/ 0 60000 65536"/>
              <a:gd name="T9" fmla="*/ 0 60000 65536"/>
              <a:gd name="T10" fmla="*/ 0 60000 65536"/>
              <a:gd name="T11" fmla="*/ 0 60000 65536"/>
              <a:gd name="T12" fmla="*/ 0 w 70"/>
              <a:gd name="T13" fmla="*/ 0 h 71"/>
              <a:gd name="T14" fmla="*/ 70 w 70"/>
              <a:gd name="T15" fmla="*/ 71 h 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" h="71">
                <a:moveTo>
                  <a:pt x="0" y="71"/>
                </a:moveTo>
                <a:lnTo>
                  <a:pt x="70" y="34"/>
                </a:lnTo>
                <a:lnTo>
                  <a:pt x="0" y="0"/>
                </a:lnTo>
                <a:lnTo>
                  <a:pt x="0" y="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479" name="Line 110"/>
          <p:cNvSpPr>
            <a:spLocks noChangeShapeType="1"/>
          </p:cNvSpPr>
          <p:nvPr/>
        </p:nvSpPr>
        <p:spPr bwMode="auto">
          <a:xfrm>
            <a:off x="2543175" y="2678113"/>
            <a:ext cx="1588" cy="319087"/>
          </a:xfrm>
          <a:prstGeom prst="line">
            <a:avLst/>
          </a:prstGeom>
          <a:noFill/>
          <a:ln w="19050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480" name="Line 111"/>
          <p:cNvSpPr>
            <a:spLocks noChangeShapeType="1"/>
          </p:cNvSpPr>
          <p:nvPr/>
        </p:nvSpPr>
        <p:spPr bwMode="auto">
          <a:xfrm>
            <a:off x="5214938" y="2678113"/>
            <a:ext cx="3175" cy="319087"/>
          </a:xfrm>
          <a:prstGeom prst="line">
            <a:avLst/>
          </a:prstGeom>
          <a:noFill/>
          <a:ln w="19050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481" name="Rectangle 112"/>
          <p:cNvSpPr>
            <a:spLocks noChangeArrowheads="1"/>
          </p:cNvSpPr>
          <p:nvPr/>
        </p:nvSpPr>
        <p:spPr bwMode="auto">
          <a:xfrm>
            <a:off x="457200" y="3068638"/>
            <a:ext cx="1371600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482" name="Rectangle 113"/>
          <p:cNvSpPr>
            <a:spLocks noChangeArrowheads="1"/>
          </p:cNvSpPr>
          <p:nvPr/>
        </p:nvSpPr>
        <p:spPr bwMode="auto">
          <a:xfrm>
            <a:off x="574675" y="3152775"/>
            <a:ext cx="1639888" cy="635000"/>
          </a:xfrm>
          <a:prstGeom prst="rect">
            <a:avLst/>
          </a:prstGeom>
          <a:noFill/>
          <a:ln w="15875">
            <a:solidFill>
              <a:srgbClr val="3333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483" name="Rectangle 114"/>
          <p:cNvSpPr>
            <a:spLocks noChangeArrowheads="1"/>
          </p:cNvSpPr>
          <p:nvPr/>
        </p:nvSpPr>
        <p:spPr bwMode="auto">
          <a:xfrm>
            <a:off x="976313" y="3168650"/>
            <a:ext cx="903287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484" name="Rectangle 115"/>
          <p:cNvSpPr>
            <a:spLocks noChangeArrowheads="1"/>
          </p:cNvSpPr>
          <p:nvPr/>
        </p:nvSpPr>
        <p:spPr bwMode="auto">
          <a:xfrm>
            <a:off x="979488" y="3160713"/>
            <a:ext cx="8239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[1.200 PF]</a:t>
            </a:r>
            <a:endParaRPr lang="pt-BR"/>
          </a:p>
        </p:txBody>
      </p:sp>
      <p:sp>
        <p:nvSpPr>
          <p:cNvPr id="58485" name="Rectangle 116"/>
          <p:cNvSpPr>
            <a:spLocks noChangeArrowheads="1"/>
          </p:cNvSpPr>
          <p:nvPr/>
        </p:nvSpPr>
        <p:spPr bwMode="auto">
          <a:xfrm>
            <a:off x="609600" y="3368675"/>
            <a:ext cx="162083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486" name="Rectangle 117"/>
          <p:cNvSpPr>
            <a:spLocks noChangeArrowheads="1"/>
          </p:cNvSpPr>
          <p:nvPr/>
        </p:nvSpPr>
        <p:spPr bwMode="auto">
          <a:xfrm>
            <a:off x="612775" y="3371850"/>
            <a:ext cx="10985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Especificação </a:t>
            </a:r>
            <a:endParaRPr lang="pt-BR"/>
          </a:p>
        </p:txBody>
      </p:sp>
      <p:sp>
        <p:nvSpPr>
          <p:cNvPr id="58487" name="Rectangle 118"/>
          <p:cNvSpPr>
            <a:spLocks noChangeArrowheads="1"/>
          </p:cNvSpPr>
          <p:nvPr/>
        </p:nvSpPr>
        <p:spPr bwMode="auto">
          <a:xfrm>
            <a:off x="1711325" y="3371850"/>
            <a:ext cx="4651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Inicial</a:t>
            </a:r>
            <a:endParaRPr lang="pt-BR"/>
          </a:p>
        </p:txBody>
      </p:sp>
      <p:sp>
        <p:nvSpPr>
          <p:cNvPr id="58488" name="Rectangle 119"/>
          <p:cNvSpPr>
            <a:spLocks noChangeArrowheads="1"/>
          </p:cNvSpPr>
          <p:nvPr/>
        </p:nvSpPr>
        <p:spPr bwMode="auto">
          <a:xfrm>
            <a:off x="877888" y="3586163"/>
            <a:ext cx="110172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489" name="Rectangle 120"/>
          <p:cNvSpPr>
            <a:spLocks noChangeArrowheads="1"/>
          </p:cNvSpPr>
          <p:nvPr/>
        </p:nvSpPr>
        <p:spPr bwMode="auto">
          <a:xfrm>
            <a:off x="869950" y="3589338"/>
            <a:ext cx="2476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de </a:t>
            </a:r>
            <a:endParaRPr lang="pt-BR"/>
          </a:p>
        </p:txBody>
      </p:sp>
      <p:sp>
        <p:nvSpPr>
          <p:cNvPr id="58490" name="Rectangle 121"/>
          <p:cNvSpPr>
            <a:spLocks noChangeArrowheads="1"/>
          </p:cNvSpPr>
          <p:nvPr/>
        </p:nvSpPr>
        <p:spPr bwMode="auto">
          <a:xfrm>
            <a:off x="1117600" y="3589338"/>
            <a:ext cx="7985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Requisitos</a:t>
            </a:r>
            <a:endParaRPr lang="pt-BR"/>
          </a:p>
        </p:txBody>
      </p:sp>
      <p:sp>
        <p:nvSpPr>
          <p:cNvPr id="58491" name="Rectangle 122"/>
          <p:cNvSpPr>
            <a:spLocks noChangeArrowheads="1"/>
          </p:cNvSpPr>
          <p:nvPr/>
        </p:nvSpPr>
        <p:spPr bwMode="auto">
          <a:xfrm>
            <a:off x="2379663" y="3068638"/>
            <a:ext cx="1054100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492" name="Rectangle 123"/>
          <p:cNvSpPr>
            <a:spLocks noChangeArrowheads="1"/>
          </p:cNvSpPr>
          <p:nvPr/>
        </p:nvSpPr>
        <p:spPr bwMode="auto">
          <a:xfrm>
            <a:off x="2395538" y="3152775"/>
            <a:ext cx="1003300" cy="635000"/>
          </a:xfrm>
          <a:prstGeom prst="rect">
            <a:avLst/>
          </a:prstGeom>
          <a:noFill/>
          <a:ln w="15875">
            <a:solidFill>
              <a:srgbClr val="3333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493" name="Rectangle 124"/>
          <p:cNvSpPr>
            <a:spLocks noChangeArrowheads="1"/>
          </p:cNvSpPr>
          <p:nvPr/>
        </p:nvSpPr>
        <p:spPr bwMode="auto">
          <a:xfrm>
            <a:off x="2497138" y="3168650"/>
            <a:ext cx="9017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494" name="Rectangle 125"/>
          <p:cNvSpPr>
            <a:spLocks noChangeArrowheads="1"/>
          </p:cNvSpPr>
          <p:nvPr/>
        </p:nvSpPr>
        <p:spPr bwMode="auto">
          <a:xfrm>
            <a:off x="2492375" y="3160713"/>
            <a:ext cx="8239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[1.500 PF]</a:t>
            </a:r>
            <a:endParaRPr lang="pt-BR"/>
          </a:p>
        </p:txBody>
      </p:sp>
      <p:sp>
        <p:nvSpPr>
          <p:cNvPr id="58495" name="Rectangle 126"/>
          <p:cNvSpPr>
            <a:spLocks noChangeArrowheads="1"/>
          </p:cNvSpPr>
          <p:nvPr/>
        </p:nvSpPr>
        <p:spPr bwMode="auto">
          <a:xfrm>
            <a:off x="2497138" y="3368675"/>
            <a:ext cx="8858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496" name="Rectangle 127"/>
          <p:cNvSpPr>
            <a:spLocks noChangeArrowheads="1"/>
          </p:cNvSpPr>
          <p:nvPr/>
        </p:nvSpPr>
        <p:spPr bwMode="auto">
          <a:xfrm>
            <a:off x="2503488" y="3371850"/>
            <a:ext cx="806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Projeto de</a:t>
            </a:r>
            <a:endParaRPr lang="pt-BR"/>
          </a:p>
        </p:txBody>
      </p:sp>
      <p:sp>
        <p:nvSpPr>
          <p:cNvPr id="58497" name="Rectangle 128"/>
          <p:cNvSpPr>
            <a:spLocks noChangeArrowheads="1"/>
          </p:cNvSpPr>
          <p:nvPr/>
        </p:nvSpPr>
        <p:spPr bwMode="auto">
          <a:xfrm>
            <a:off x="2530475" y="3586163"/>
            <a:ext cx="82073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498" name="Rectangle 129"/>
          <p:cNvSpPr>
            <a:spLocks noChangeArrowheads="1"/>
          </p:cNvSpPr>
          <p:nvPr/>
        </p:nvSpPr>
        <p:spPr bwMode="auto">
          <a:xfrm>
            <a:off x="2535238" y="3589338"/>
            <a:ext cx="3587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Alto </a:t>
            </a:r>
            <a:endParaRPr lang="pt-BR"/>
          </a:p>
        </p:txBody>
      </p:sp>
      <p:sp>
        <p:nvSpPr>
          <p:cNvPr id="58499" name="Rectangle 130"/>
          <p:cNvSpPr>
            <a:spLocks noChangeArrowheads="1"/>
          </p:cNvSpPr>
          <p:nvPr/>
        </p:nvSpPr>
        <p:spPr bwMode="auto">
          <a:xfrm>
            <a:off x="2894013" y="3589338"/>
            <a:ext cx="3841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Nível</a:t>
            </a:r>
            <a:endParaRPr lang="pt-BR"/>
          </a:p>
        </p:txBody>
      </p:sp>
      <p:sp>
        <p:nvSpPr>
          <p:cNvPr id="58500" name="Rectangle 131"/>
          <p:cNvSpPr>
            <a:spLocks noChangeArrowheads="1"/>
          </p:cNvSpPr>
          <p:nvPr/>
        </p:nvSpPr>
        <p:spPr bwMode="auto">
          <a:xfrm>
            <a:off x="3551238" y="3068638"/>
            <a:ext cx="10191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01" name="Rectangle 132"/>
          <p:cNvSpPr>
            <a:spLocks noChangeArrowheads="1"/>
          </p:cNvSpPr>
          <p:nvPr/>
        </p:nvSpPr>
        <p:spPr bwMode="auto">
          <a:xfrm>
            <a:off x="3617913" y="3152775"/>
            <a:ext cx="1101725" cy="635000"/>
          </a:xfrm>
          <a:prstGeom prst="rect">
            <a:avLst/>
          </a:prstGeom>
          <a:noFill/>
          <a:ln w="15875">
            <a:solidFill>
              <a:srgbClr val="3333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02" name="Rectangle 133"/>
          <p:cNvSpPr>
            <a:spLocks noChangeArrowheads="1"/>
          </p:cNvSpPr>
          <p:nvPr/>
        </p:nvSpPr>
        <p:spPr bwMode="auto">
          <a:xfrm>
            <a:off x="3768725" y="3152775"/>
            <a:ext cx="9032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03" name="Rectangle 134"/>
          <p:cNvSpPr>
            <a:spLocks noChangeArrowheads="1"/>
          </p:cNvSpPr>
          <p:nvPr/>
        </p:nvSpPr>
        <p:spPr bwMode="auto">
          <a:xfrm>
            <a:off x="3765550" y="3154363"/>
            <a:ext cx="8239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[1.700 PF]</a:t>
            </a:r>
            <a:endParaRPr lang="pt-BR"/>
          </a:p>
        </p:txBody>
      </p:sp>
      <p:sp>
        <p:nvSpPr>
          <p:cNvPr id="58504" name="Rectangle 135"/>
          <p:cNvSpPr>
            <a:spLocks noChangeArrowheads="1"/>
          </p:cNvSpPr>
          <p:nvPr/>
        </p:nvSpPr>
        <p:spPr bwMode="auto">
          <a:xfrm>
            <a:off x="3902075" y="3368675"/>
            <a:ext cx="61753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05" name="Rectangle 136"/>
          <p:cNvSpPr>
            <a:spLocks noChangeArrowheads="1"/>
          </p:cNvSpPr>
          <p:nvPr/>
        </p:nvSpPr>
        <p:spPr bwMode="auto">
          <a:xfrm>
            <a:off x="3898900" y="3371850"/>
            <a:ext cx="558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Projeto</a:t>
            </a:r>
            <a:endParaRPr lang="pt-BR"/>
          </a:p>
        </p:txBody>
      </p:sp>
      <p:sp>
        <p:nvSpPr>
          <p:cNvPr id="58506" name="Rectangle 137"/>
          <p:cNvSpPr>
            <a:spLocks noChangeArrowheads="1"/>
          </p:cNvSpPr>
          <p:nvPr/>
        </p:nvSpPr>
        <p:spPr bwMode="auto">
          <a:xfrm>
            <a:off x="3784600" y="3586163"/>
            <a:ext cx="8524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07" name="Rectangle 138"/>
          <p:cNvSpPr>
            <a:spLocks noChangeArrowheads="1"/>
          </p:cNvSpPr>
          <p:nvPr/>
        </p:nvSpPr>
        <p:spPr bwMode="auto">
          <a:xfrm>
            <a:off x="3781425" y="3582988"/>
            <a:ext cx="7953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Detalhado</a:t>
            </a:r>
            <a:endParaRPr lang="pt-BR"/>
          </a:p>
        </p:txBody>
      </p:sp>
      <p:sp>
        <p:nvSpPr>
          <p:cNvPr id="58508" name="Rectangle 139"/>
          <p:cNvSpPr>
            <a:spLocks noChangeArrowheads="1"/>
          </p:cNvSpPr>
          <p:nvPr/>
        </p:nvSpPr>
        <p:spPr bwMode="auto">
          <a:xfrm>
            <a:off x="4838700" y="3068638"/>
            <a:ext cx="1017588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09" name="Rectangle 140"/>
          <p:cNvSpPr>
            <a:spLocks noChangeArrowheads="1"/>
          </p:cNvSpPr>
          <p:nvPr/>
        </p:nvSpPr>
        <p:spPr bwMode="auto">
          <a:xfrm>
            <a:off x="5273675" y="2667000"/>
            <a:ext cx="201613" cy="315913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58510" name="Picture 1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952875"/>
            <a:ext cx="133350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511" name="Picture 1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3952875"/>
            <a:ext cx="131763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512" name="Picture 14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3" y="3952875"/>
            <a:ext cx="7937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513" name="Picture 1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87813"/>
            <a:ext cx="133350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514" name="Picture 1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4087813"/>
            <a:ext cx="131763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515" name="Picture 14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3" y="4087813"/>
            <a:ext cx="7937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516" name="Picture 14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217988"/>
            <a:ext cx="133350" cy="6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517" name="Picture 1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4217988"/>
            <a:ext cx="131763" cy="6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518" name="Picture 14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3" y="4217988"/>
            <a:ext cx="7937" cy="6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519" name="Rectangle 150"/>
          <p:cNvSpPr>
            <a:spLocks noChangeArrowheads="1"/>
          </p:cNvSpPr>
          <p:nvPr/>
        </p:nvSpPr>
        <p:spPr bwMode="auto">
          <a:xfrm>
            <a:off x="2965450" y="3956050"/>
            <a:ext cx="268288" cy="319088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20" name="Rectangle 151"/>
          <p:cNvSpPr>
            <a:spLocks noChangeArrowheads="1"/>
          </p:cNvSpPr>
          <p:nvPr/>
        </p:nvSpPr>
        <p:spPr bwMode="auto">
          <a:xfrm>
            <a:off x="4421188" y="3971925"/>
            <a:ext cx="103505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21" name="Rectangle 152"/>
          <p:cNvSpPr>
            <a:spLocks noChangeArrowheads="1"/>
          </p:cNvSpPr>
          <p:nvPr/>
        </p:nvSpPr>
        <p:spPr bwMode="auto">
          <a:xfrm>
            <a:off x="1695450" y="3956050"/>
            <a:ext cx="10033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22" name="Rectangle 153"/>
          <p:cNvSpPr>
            <a:spLocks noChangeArrowheads="1"/>
          </p:cNvSpPr>
          <p:nvPr/>
        </p:nvSpPr>
        <p:spPr bwMode="auto">
          <a:xfrm>
            <a:off x="1695450" y="3956050"/>
            <a:ext cx="987425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23" name="Rectangle 154"/>
          <p:cNvSpPr>
            <a:spLocks noChangeArrowheads="1"/>
          </p:cNvSpPr>
          <p:nvPr/>
        </p:nvSpPr>
        <p:spPr bwMode="auto">
          <a:xfrm>
            <a:off x="1690688" y="3948113"/>
            <a:ext cx="9191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600">
                <a:solidFill>
                  <a:srgbClr val="000000"/>
                </a:solidFill>
                <a:latin typeface="Tahoma" pitchFamily="34" charset="0"/>
              </a:rPr>
              <a:t>Estimativa</a:t>
            </a:r>
            <a:endParaRPr lang="pt-BR"/>
          </a:p>
        </p:txBody>
      </p:sp>
      <p:sp>
        <p:nvSpPr>
          <p:cNvPr id="58524" name="Rectangle 155"/>
          <p:cNvSpPr>
            <a:spLocks noChangeArrowheads="1"/>
          </p:cNvSpPr>
          <p:nvPr/>
        </p:nvSpPr>
        <p:spPr bwMode="auto">
          <a:xfrm>
            <a:off x="3300413" y="3956050"/>
            <a:ext cx="1639887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25" name="Rectangle 156"/>
          <p:cNvSpPr>
            <a:spLocks noChangeArrowheads="1"/>
          </p:cNvSpPr>
          <p:nvPr/>
        </p:nvSpPr>
        <p:spPr bwMode="auto">
          <a:xfrm>
            <a:off x="3300413" y="3956050"/>
            <a:ext cx="147002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26" name="Rectangle 157"/>
          <p:cNvSpPr>
            <a:spLocks noChangeArrowheads="1"/>
          </p:cNvSpPr>
          <p:nvPr/>
        </p:nvSpPr>
        <p:spPr bwMode="auto">
          <a:xfrm>
            <a:off x="3292475" y="3948113"/>
            <a:ext cx="1409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Dimensionamento</a:t>
            </a:r>
            <a:endParaRPr lang="pt-BR"/>
          </a:p>
        </p:txBody>
      </p:sp>
      <p:sp>
        <p:nvSpPr>
          <p:cNvPr id="58527" name="Line 158"/>
          <p:cNvSpPr>
            <a:spLocks noChangeShapeType="1"/>
          </p:cNvSpPr>
          <p:nvPr/>
        </p:nvSpPr>
        <p:spPr bwMode="auto">
          <a:xfrm>
            <a:off x="730250" y="2678113"/>
            <a:ext cx="1588" cy="319087"/>
          </a:xfrm>
          <a:prstGeom prst="line">
            <a:avLst/>
          </a:prstGeom>
          <a:noFill/>
          <a:ln w="19050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28" name="Line 159"/>
          <p:cNvSpPr>
            <a:spLocks noChangeShapeType="1"/>
          </p:cNvSpPr>
          <p:nvPr/>
        </p:nvSpPr>
        <p:spPr bwMode="auto">
          <a:xfrm>
            <a:off x="3773488" y="2678113"/>
            <a:ext cx="1587" cy="319087"/>
          </a:xfrm>
          <a:prstGeom prst="line">
            <a:avLst/>
          </a:prstGeom>
          <a:noFill/>
          <a:ln w="19050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29" name="Rectangle 160"/>
          <p:cNvSpPr>
            <a:spLocks noChangeArrowheads="1"/>
          </p:cNvSpPr>
          <p:nvPr/>
        </p:nvSpPr>
        <p:spPr bwMode="auto">
          <a:xfrm>
            <a:off x="4889500" y="3152775"/>
            <a:ext cx="1101725" cy="635000"/>
          </a:xfrm>
          <a:prstGeom prst="rect">
            <a:avLst/>
          </a:prstGeom>
          <a:noFill/>
          <a:ln w="15875">
            <a:solidFill>
              <a:srgbClr val="3333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30" name="Rectangle 161"/>
          <p:cNvSpPr>
            <a:spLocks noChangeArrowheads="1"/>
          </p:cNvSpPr>
          <p:nvPr/>
        </p:nvSpPr>
        <p:spPr bwMode="auto">
          <a:xfrm>
            <a:off x="5038725" y="3168650"/>
            <a:ext cx="9032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31" name="Rectangle 162"/>
          <p:cNvSpPr>
            <a:spLocks noChangeArrowheads="1"/>
          </p:cNvSpPr>
          <p:nvPr/>
        </p:nvSpPr>
        <p:spPr bwMode="auto">
          <a:xfrm>
            <a:off x="5035550" y="3160713"/>
            <a:ext cx="8239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[1.900 PF]</a:t>
            </a:r>
            <a:endParaRPr lang="pt-BR"/>
          </a:p>
        </p:txBody>
      </p:sp>
      <p:sp>
        <p:nvSpPr>
          <p:cNvPr id="58532" name="Rectangle 163"/>
          <p:cNvSpPr>
            <a:spLocks noChangeArrowheads="1"/>
          </p:cNvSpPr>
          <p:nvPr/>
        </p:nvSpPr>
        <p:spPr bwMode="auto">
          <a:xfrm>
            <a:off x="5140325" y="3368675"/>
            <a:ext cx="68421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33" name="Rectangle 164"/>
          <p:cNvSpPr>
            <a:spLocks noChangeArrowheads="1"/>
          </p:cNvSpPr>
          <p:nvPr/>
        </p:nvSpPr>
        <p:spPr bwMode="auto">
          <a:xfrm>
            <a:off x="5145088" y="3371850"/>
            <a:ext cx="6111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Produto</a:t>
            </a:r>
            <a:endParaRPr lang="pt-BR"/>
          </a:p>
        </p:txBody>
      </p:sp>
      <p:sp>
        <p:nvSpPr>
          <p:cNvPr id="58534" name="Rectangle 165"/>
          <p:cNvSpPr>
            <a:spLocks noChangeArrowheads="1"/>
          </p:cNvSpPr>
          <p:nvPr/>
        </p:nvSpPr>
        <p:spPr bwMode="auto">
          <a:xfrm>
            <a:off x="5089525" y="3586163"/>
            <a:ext cx="785813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35" name="Rectangle 166"/>
          <p:cNvSpPr>
            <a:spLocks noChangeArrowheads="1"/>
          </p:cNvSpPr>
          <p:nvPr/>
        </p:nvSpPr>
        <p:spPr bwMode="auto">
          <a:xfrm>
            <a:off x="5094288" y="3589338"/>
            <a:ext cx="704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Entregue</a:t>
            </a:r>
            <a:endParaRPr lang="pt-BR"/>
          </a:p>
        </p:txBody>
      </p:sp>
      <p:sp>
        <p:nvSpPr>
          <p:cNvPr id="58536" name="Freeform 167"/>
          <p:cNvSpPr>
            <a:spLocks/>
          </p:cNvSpPr>
          <p:nvPr/>
        </p:nvSpPr>
        <p:spPr bwMode="auto">
          <a:xfrm>
            <a:off x="730250" y="3792538"/>
            <a:ext cx="317500" cy="798512"/>
          </a:xfrm>
          <a:custGeom>
            <a:avLst/>
            <a:gdLst>
              <a:gd name="T0" fmla="*/ 0 w 200"/>
              <a:gd name="T1" fmla="*/ 0 h 503"/>
              <a:gd name="T2" fmla="*/ 0 w 200"/>
              <a:gd name="T3" fmla="*/ 2147483647 h 503"/>
              <a:gd name="T4" fmla="*/ 2147483647 w 200"/>
              <a:gd name="T5" fmla="*/ 2147483647 h 503"/>
              <a:gd name="T6" fmla="*/ 0 60000 65536"/>
              <a:gd name="T7" fmla="*/ 0 60000 65536"/>
              <a:gd name="T8" fmla="*/ 0 60000 65536"/>
              <a:gd name="T9" fmla="*/ 0 w 200"/>
              <a:gd name="T10" fmla="*/ 0 h 503"/>
              <a:gd name="T11" fmla="*/ 200 w 200"/>
              <a:gd name="T12" fmla="*/ 503 h 5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" h="503">
                <a:moveTo>
                  <a:pt x="0" y="0"/>
                </a:moveTo>
                <a:lnTo>
                  <a:pt x="0" y="503"/>
                </a:lnTo>
                <a:lnTo>
                  <a:pt x="200" y="503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37" name="Line 168"/>
          <p:cNvSpPr>
            <a:spLocks noChangeShapeType="1"/>
          </p:cNvSpPr>
          <p:nvPr/>
        </p:nvSpPr>
        <p:spPr bwMode="auto">
          <a:xfrm>
            <a:off x="2813050" y="3792538"/>
            <a:ext cx="1588" cy="6397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38" name="Line 169"/>
          <p:cNvSpPr>
            <a:spLocks noChangeShapeType="1"/>
          </p:cNvSpPr>
          <p:nvPr/>
        </p:nvSpPr>
        <p:spPr bwMode="auto">
          <a:xfrm>
            <a:off x="4254500" y="3792538"/>
            <a:ext cx="1588" cy="6397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39" name="Line 170"/>
          <p:cNvSpPr>
            <a:spLocks noChangeShapeType="1"/>
          </p:cNvSpPr>
          <p:nvPr/>
        </p:nvSpPr>
        <p:spPr bwMode="auto">
          <a:xfrm>
            <a:off x="5375275" y="3792538"/>
            <a:ext cx="1588" cy="6397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40" name="Freeform 171"/>
          <p:cNvSpPr>
            <a:spLocks/>
          </p:cNvSpPr>
          <p:nvPr/>
        </p:nvSpPr>
        <p:spPr bwMode="auto">
          <a:xfrm>
            <a:off x="1050925" y="4271963"/>
            <a:ext cx="5287963" cy="638175"/>
          </a:xfrm>
          <a:custGeom>
            <a:avLst/>
            <a:gdLst>
              <a:gd name="T0" fmla="*/ 2147483647 w 3331"/>
              <a:gd name="T1" fmla="*/ 0 h 402"/>
              <a:gd name="T2" fmla="*/ 2147483647 w 3331"/>
              <a:gd name="T3" fmla="*/ 2147483647 h 402"/>
              <a:gd name="T4" fmla="*/ 0 w 3331"/>
              <a:gd name="T5" fmla="*/ 2147483647 h 402"/>
              <a:gd name="T6" fmla="*/ 0 w 3331"/>
              <a:gd name="T7" fmla="*/ 2147483647 h 402"/>
              <a:gd name="T8" fmla="*/ 2147483647 w 3331"/>
              <a:gd name="T9" fmla="*/ 2147483647 h 402"/>
              <a:gd name="T10" fmla="*/ 2147483647 w 3331"/>
              <a:gd name="T11" fmla="*/ 2147483647 h 402"/>
              <a:gd name="T12" fmla="*/ 2147483647 w 3331"/>
              <a:gd name="T13" fmla="*/ 2147483647 h 402"/>
              <a:gd name="T14" fmla="*/ 2147483647 w 3331"/>
              <a:gd name="T15" fmla="*/ 0 h 40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331"/>
              <a:gd name="T25" fmla="*/ 0 h 402"/>
              <a:gd name="T26" fmla="*/ 3331 w 3331"/>
              <a:gd name="T27" fmla="*/ 402 h 40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331" h="402">
                <a:moveTo>
                  <a:pt x="3076" y="0"/>
                </a:moveTo>
                <a:lnTo>
                  <a:pt x="3076" y="101"/>
                </a:lnTo>
                <a:lnTo>
                  <a:pt x="0" y="101"/>
                </a:lnTo>
                <a:lnTo>
                  <a:pt x="0" y="300"/>
                </a:lnTo>
                <a:lnTo>
                  <a:pt x="3076" y="300"/>
                </a:lnTo>
                <a:lnTo>
                  <a:pt x="3076" y="402"/>
                </a:lnTo>
                <a:lnTo>
                  <a:pt x="3331" y="201"/>
                </a:lnTo>
                <a:lnTo>
                  <a:pt x="3076" y="0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8541" name="Rectangle 172"/>
          <p:cNvSpPr>
            <a:spLocks noChangeArrowheads="1"/>
          </p:cNvSpPr>
          <p:nvPr/>
        </p:nvSpPr>
        <p:spPr bwMode="auto">
          <a:xfrm>
            <a:off x="1211263" y="4475163"/>
            <a:ext cx="2957512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42" name="Rectangle 173"/>
          <p:cNvSpPr>
            <a:spLocks noChangeArrowheads="1"/>
          </p:cNvSpPr>
          <p:nvPr/>
        </p:nvSpPr>
        <p:spPr bwMode="auto">
          <a:xfrm>
            <a:off x="1219200" y="4470400"/>
            <a:ext cx="5635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Horas, </a:t>
            </a:r>
            <a:endParaRPr lang="pt-BR"/>
          </a:p>
        </p:txBody>
      </p:sp>
      <p:sp>
        <p:nvSpPr>
          <p:cNvPr id="58543" name="Rectangle 174"/>
          <p:cNvSpPr>
            <a:spLocks noChangeArrowheads="1"/>
          </p:cNvSpPr>
          <p:nvPr/>
        </p:nvSpPr>
        <p:spPr bwMode="auto">
          <a:xfrm>
            <a:off x="1784350" y="4470400"/>
            <a:ext cx="528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Reais, </a:t>
            </a:r>
            <a:endParaRPr lang="pt-BR"/>
          </a:p>
        </p:txBody>
      </p:sp>
      <p:sp>
        <p:nvSpPr>
          <p:cNvPr id="58544" name="Rectangle 175"/>
          <p:cNvSpPr>
            <a:spLocks noChangeArrowheads="1"/>
          </p:cNvSpPr>
          <p:nvPr/>
        </p:nvSpPr>
        <p:spPr bwMode="auto">
          <a:xfrm>
            <a:off x="2312988" y="4470400"/>
            <a:ext cx="831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Pontos de </a:t>
            </a:r>
            <a:endParaRPr lang="pt-BR"/>
          </a:p>
        </p:txBody>
      </p:sp>
      <p:sp>
        <p:nvSpPr>
          <p:cNvPr id="58545" name="Rectangle 176"/>
          <p:cNvSpPr>
            <a:spLocks noChangeArrowheads="1"/>
          </p:cNvSpPr>
          <p:nvPr/>
        </p:nvSpPr>
        <p:spPr bwMode="auto">
          <a:xfrm>
            <a:off x="3148013" y="4470400"/>
            <a:ext cx="9604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Função, etc.</a:t>
            </a:r>
            <a:endParaRPr lang="pt-BR"/>
          </a:p>
        </p:txBody>
      </p:sp>
      <p:sp>
        <p:nvSpPr>
          <p:cNvPr id="58546" name="Rectangle 177"/>
          <p:cNvSpPr>
            <a:spLocks noChangeArrowheads="1"/>
          </p:cNvSpPr>
          <p:nvPr/>
        </p:nvSpPr>
        <p:spPr bwMode="auto">
          <a:xfrm>
            <a:off x="6492875" y="3787775"/>
            <a:ext cx="2482850" cy="1520825"/>
          </a:xfrm>
          <a:prstGeom prst="rect">
            <a:avLst/>
          </a:prstGeom>
          <a:noFill/>
          <a:ln w="15875">
            <a:solidFill>
              <a:srgbClr val="3333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47" name="Rectangle 178"/>
          <p:cNvSpPr>
            <a:spLocks noChangeArrowheads="1"/>
          </p:cNvSpPr>
          <p:nvPr/>
        </p:nvSpPr>
        <p:spPr bwMode="auto">
          <a:xfrm>
            <a:off x="6592888" y="3889375"/>
            <a:ext cx="23241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48" name="Rectangle 179"/>
          <p:cNvSpPr>
            <a:spLocks noChangeArrowheads="1"/>
          </p:cNvSpPr>
          <p:nvPr/>
        </p:nvSpPr>
        <p:spPr bwMode="auto">
          <a:xfrm>
            <a:off x="6586538" y="3878263"/>
            <a:ext cx="860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Estimativa </a:t>
            </a:r>
            <a:endParaRPr lang="pt-BR"/>
          </a:p>
        </p:txBody>
      </p:sp>
      <p:sp>
        <p:nvSpPr>
          <p:cNvPr id="58549" name="Rectangle 180"/>
          <p:cNvSpPr>
            <a:spLocks noChangeArrowheads="1"/>
          </p:cNvSpPr>
          <p:nvPr/>
        </p:nvSpPr>
        <p:spPr bwMode="auto">
          <a:xfrm>
            <a:off x="7448550" y="3878263"/>
            <a:ext cx="13922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Incial...: 1.200 PF</a:t>
            </a:r>
            <a:endParaRPr lang="pt-BR"/>
          </a:p>
        </p:txBody>
      </p:sp>
      <p:sp>
        <p:nvSpPr>
          <p:cNvPr id="58550" name="Rectangle 181"/>
          <p:cNvSpPr>
            <a:spLocks noChangeArrowheads="1"/>
          </p:cNvSpPr>
          <p:nvPr/>
        </p:nvSpPr>
        <p:spPr bwMode="auto">
          <a:xfrm>
            <a:off x="6592888" y="4089400"/>
            <a:ext cx="23082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51" name="Rectangle 182"/>
          <p:cNvSpPr>
            <a:spLocks noChangeArrowheads="1"/>
          </p:cNvSpPr>
          <p:nvPr/>
        </p:nvSpPr>
        <p:spPr bwMode="auto">
          <a:xfrm>
            <a:off x="6586538" y="4092575"/>
            <a:ext cx="6667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Produto </a:t>
            </a:r>
            <a:endParaRPr lang="pt-BR"/>
          </a:p>
        </p:txBody>
      </p:sp>
      <p:sp>
        <p:nvSpPr>
          <p:cNvPr id="58552" name="Rectangle 183"/>
          <p:cNvSpPr>
            <a:spLocks noChangeArrowheads="1"/>
          </p:cNvSpPr>
          <p:nvPr/>
        </p:nvSpPr>
        <p:spPr bwMode="auto">
          <a:xfrm>
            <a:off x="7254875" y="4092575"/>
            <a:ext cx="1565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Entregue.: 1.900 PF</a:t>
            </a:r>
            <a:endParaRPr lang="pt-BR"/>
          </a:p>
        </p:txBody>
      </p:sp>
      <p:sp>
        <p:nvSpPr>
          <p:cNvPr id="58553" name="Rectangle 184"/>
          <p:cNvSpPr>
            <a:spLocks noChangeArrowheads="1"/>
          </p:cNvSpPr>
          <p:nvPr/>
        </p:nvSpPr>
        <p:spPr bwMode="auto">
          <a:xfrm>
            <a:off x="6592888" y="4306888"/>
            <a:ext cx="1989137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54" name="Rectangle 185"/>
          <p:cNvSpPr>
            <a:spLocks noChangeArrowheads="1"/>
          </p:cNvSpPr>
          <p:nvPr/>
        </p:nvSpPr>
        <p:spPr bwMode="auto">
          <a:xfrm>
            <a:off x="6586538" y="4306888"/>
            <a:ext cx="20859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Crescimento.........: 58,3%</a:t>
            </a:r>
            <a:endParaRPr lang="pt-BR"/>
          </a:p>
        </p:txBody>
      </p:sp>
      <p:sp>
        <p:nvSpPr>
          <p:cNvPr id="58555" name="Rectangle 186"/>
          <p:cNvSpPr>
            <a:spLocks noChangeArrowheads="1"/>
          </p:cNvSpPr>
          <p:nvPr/>
        </p:nvSpPr>
        <p:spPr bwMode="auto">
          <a:xfrm>
            <a:off x="6811963" y="4524375"/>
            <a:ext cx="1938337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56" name="Rectangle 187"/>
          <p:cNvSpPr>
            <a:spLocks noChangeArrowheads="1"/>
          </p:cNvSpPr>
          <p:nvPr/>
        </p:nvSpPr>
        <p:spPr bwMode="auto">
          <a:xfrm>
            <a:off x="6816725" y="4518025"/>
            <a:ext cx="18367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( 1.900 – 1.200 ) * 100</a:t>
            </a:r>
            <a:endParaRPr lang="pt-BR"/>
          </a:p>
        </p:txBody>
      </p:sp>
      <p:sp>
        <p:nvSpPr>
          <p:cNvPr id="58557" name="Rectangle 188"/>
          <p:cNvSpPr>
            <a:spLocks noChangeArrowheads="1"/>
          </p:cNvSpPr>
          <p:nvPr/>
        </p:nvSpPr>
        <p:spPr bwMode="auto">
          <a:xfrm>
            <a:off x="7512050" y="4743450"/>
            <a:ext cx="519113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58" name="Rectangle 189"/>
          <p:cNvSpPr>
            <a:spLocks noChangeArrowheads="1"/>
          </p:cNvSpPr>
          <p:nvPr/>
        </p:nvSpPr>
        <p:spPr bwMode="auto">
          <a:xfrm>
            <a:off x="7515225" y="4735513"/>
            <a:ext cx="441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1.200</a:t>
            </a:r>
            <a:endParaRPr lang="pt-BR"/>
          </a:p>
        </p:txBody>
      </p:sp>
      <p:sp>
        <p:nvSpPr>
          <p:cNvPr id="58559" name="Rectangle 190"/>
          <p:cNvSpPr>
            <a:spLocks noChangeArrowheads="1"/>
          </p:cNvSpPr>
          <p:nvPr/>
        </p:nvSpPr>
        <p:spPr bwMode="auto">
          <a:xfrm>
            <a:off x="7429500" y="4945063"/>
            <a:ext cx="152241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60" name="Rectangle 191"/>
          <p:cNvSpPr>
            <a:spLocks noChangeArrowheads="1"/>
          </p:cNvSpPr>
          <p:nvPr/>
        </p:nvSpPr>
        <p:spPr bwMode="auto">
          <a:xfrm>
            <a:off x="7429500" y="4946650"/>
            <a:ext cx="7762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Projeto A </a:t>
            </a:r>
            <a:endParaRPr lang="pt-BR"/>
          </a:p>
        </p:txBody>
      </p:sp>
      <p:sp>
        <p:nvSpPr>
          <p:cNvPr id="58561" name="Rectangle 192"/>
          <p:cNvSpPr>
            <a:spLocks noChangeArrowheads="1"/>
          </p:cNvSpPr>
          <p:nvPr/>
        </p:nvSpPr>
        <p:spPr bwMode="auto">
          <a:xfrm>
            <a:off x="8207375" y="4946650"/>
            <a:ext cx="6826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Equipe 1</a:t>
            </a:r>
            <a:endParaRPr lang="pt-BR"/>
          </a:p>
        </p:txBody>
      </p:sp>
      <p:sp>
        <p:nvSpPr>
          <p:cNvPr id="58562" name="Line 193"/>
          <p:cNvSpPr>
            <a:spLocks noChangeShapeType="1"/>
          </p:cNvSpPr>
          <p:nvPr/>
        </p:nvSpPr>
        <p:spPr bwMode="auto">
          <a:xfrm>
            <a:off x="6769100" y="4746625"/>
            <a:ext cx="1922463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93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030"/>
          <p:cNvSpPr>
            <a:spLocks noGrp="1" noChangeArrowheads="1"/>
          </p:cNvSpPr>
          <p:nvPr>
            <p:ph type="title"/>
          </p:nvPr>
        </p:nvSpPr>
        <p:spPr>
          <a:xfrm>
            <a:off x="395288" y="12700"/>
            <a:ext cx="8748712" cy="852488"/>
          </a:xfr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O que a APF não mede</a:t>
            </a:r>
          </a:p>
        </p:txBody>
      </p:sp>
      <p:sp>
        <p:nvSpPr>
          <p:cNvPr id="59395" name="Rectangle 1031"/>
          <p:cNvSpPr>
            <a:spLocks noGrp="1" noChangeArrowheads="1"/>
          </p:cNvSpPr>
          <p:nvPr>
            <p:ph idx="1"/>
          </p:nvPr>
        </p:nvSpPr>
        <p:spPr>
          <a:xfrm>
            <a:off x="539552" y="1124744"/>
            <a:ext cx="8243887" cy="5313362"/>
          </a:xfrm>
        </p:spPr>
        <p:txBody>
          <a:bodyPr/>
          <a:lstStyle/>
          <a:p>
            <a:pPr marL="342900" lvl="1" indent="-342900" algn="just">
              <a:buFont typeface="Courier New" pitchFamily="49" charset="0"/>
              <a:buChar char="o"/>
            </a:pPr>
            <a:r>
              <a:rPr lang="pt-BR" sz="1800" dirty="0" smtClean="0"/>
              <a:t>Não mede diretamente esforço, produtividade ou custo. É exclusivamente uma medida de tamanho funcional do software. Este tamanho, junto com outras variáveis, é que pode ser usado para derivar produtividade, esforço e custo do projeto de software. </a:t>
            </a:r>
          </a:p>
          <a:p>
            <a:pPr marL="342900" lvl="1" indent="-342900">
              <a:buFont typeface="Courier New" pitchFamily="49" charset="0"/>
              <a:buChar char="o"/>
            </a:pPr>
            <a:endParaRPr lang="pt-BR" sz="1800" dirty="0" smtClean="0"/>
          </a:p>
          <a:p>
            <a:pPr marL="342900" lvl="1" indent="-342900">
              <a:buFont typeface="Courier New" pitchFamily="49" charset="0"/>
              <a:buChar char="o"/>
            </a:pPr>
            <a:r>
              <a:rPr lang="pt-BR" sz="1800" dirty="0" smtClean="0"/>
              <a:t>Requisitos não funcionais são desconsiderados na medição de </a:t>
            </a:r>
            <a:r>
              <a:rPr lang="pt-BR" sz="1800" dirty="0" err="1" smtClean="0"/>
              <a:t>PFs</a:t>
            </a:r>
            <a:endParaRPr lang="pt-BR" sz="1800" dirty="0" smtClean="0"/>
          </a:p>
          <a:p>
            <a:pPr marL="342900" lvl="1" indent="-342900">
              <a:buFont typeface="Courier New" pitchFamily="49" charset="0"/>
              <a:buChar char="o"/>
            </a:pPr>
            <a:r>
              <a:rPr lang="pt-BR" sz="1800" dirty="0" smtClean="0"/>
              <a:t>Tecnologia: sistema operacional, linguagem de programação, </a:t>
            </a:r>
            <a:r>
              <a:rPr lang="pt-BR" sz="1800" dirty="0" err="1" smtClean="0"/>
              <a:t>etc</a:t>
            </a:r>
            <a:endParaRPr lang="pt-BR" sz="1800" dirty="0" smtClean="0"/>
          </a:p>
          <a:p>
            <a:pPr marL="342900" lvl="1" indent="-342900">
              <a:buFont typeface="Courier New" pitchFamily="49" charset="0"/>
              <a:buChar char="o"/>
            </a:pPr>
            <a:r>
              <a:rPr lang="pt-BR" sz="1800" dirty="0" smtClean="0"/>
              <a:t>Qualidade: performance, usabilidade, portabilidade, </a:t>
            </a:r>
            <a:r>
              <a:rPr lang="pt-BR" sz="1800" dirty="0" err="1" smtClean="0"/>
              <a:t>etc</a:t>
            </a:r>
            <a:endParaRPr lang="pt-BR" sz="1800" dirty="0" smtClean="0"/>
          </a:p>
          <a:p>
            <a:pPr marL="342900" lvl="1" indent="-342900">
              <a:buFont typeface="Courier New" pitchFamily="49" charset="0"/>
              <a:buChar char="o"/>
            </a:pPr>
            <a:r>
              <a:rPr lang="pt-BR" sz="1800" dirty="0" smtClean="0"/>
              <a:t>Padrões: interface, segurança, auditoria, </a:t>
            </a:r>
            <a:r>
              <a:rPr lang="pt-BR" sz="1800" dirty="0" err="1" smtClean="0"/>
              <a:t>etc</a:t>
            </a:r>
            <a:endParaRPr lang="pt-BR" sz="1800" dirty="0" smtClean="0"/>
          </a:p>
          <a:p>
            <a:pPr marL="342900" lvl="1" indent="-342900">
              <a:buFont typeface="Courier New" pitchFamily="49" charset="0"/>
              <a:buChar char="o"/>
            </a:pPr>
            <a:endParaRPr lang="pt-BR" sz="1800" dirty="0" smtClean="0"/>
          </a:p>
          <a:p>
            <a:pPr marL="342900" lvl="1" indent="-342900">
              <a:buFont typeface="Courier New" pitchFamily="49" charset="0"/>
              <a:buChar char="o"/>
            </a:pPr>
            <a:r>
              <a:rPr lang="pt-BR" sz="1800" dirty="0" smtClean="0"/>
              <a:t>Manutenções que não mudam funções não são medidas em PF.</a:t>
            </a:r>
          </a:p>
          <a:p>
            <a:pPr marL="342900" lvl="1" indent="-342900">
              <a:buFont typeface="Courier New" pitchFamily="49" charset="0"/>
              <a:buChar char="o"/>
            </a:pPr>
            <a:endParaRPr lang="pt-BR" sz="1800" dirty="0" smtClean="0"/>
          </a:p>
          <a:p>
            <a:pPr marL="342900" lvl="1" indent="-342900" algn="just">
              <a:buFont typeface="Courier New" pitchFamily="49" charset="0"/>
              <a:buChar char="o"/>
            </a:pPr>
            <a:r>
              <a:rPr lang="pt-BR" sz="1800" dirty="0" smtClean="0"/>
              <a:t>Em contratos por PF, o que a APF não mede pode afetar o R$/PF ou ser alvo de uma métrica diferente.</a:t>
            </a:r>
          </a:p>
        </p:txBody>
      </p:sp>
      <p:sp>
        <p:nvSpPr>
          <p:cNvPr id="59396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7D7DFCF-83D0-4DDC-89DE-85212A49EAAF}" type="slidenum">
              <a:rPr lang="pt-BR" sz="1400">
                <a:cs typeface="Arial" charset="0"/>
              </a:rPr>
              <a:pPr/>
              <a:t>55</a:t>
            </a:fld>
            <a:endParaRPr lang="pt-BR" sz="14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572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ço Reservado para Número de Slide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AF86E7-9620-49BF-A0E4-551BFD3E78E1}" type="slidenum">
              <a:rPr lang="pt-BR" sz="1400">
                <a:latin typeface="Times New Roman" pitchFamily="18" charset="0"/>
              </a:rPr>
              <a:pPr eaLnBrk="1" hangingPunct="1"/>
              <a:t>56</a:t>
            </a:fld>
            <a:endParaRPr lang="pt-BR" sz="1400">
              <a:latin typeface="Times New Roman" pitchFamily="18" charset="0"/>
            </a:endParaRPr>
          </a:p>
        </p:txBody>
      </p:sp>
      <p:sp>
        <p:nvSpPr>
          <p:cNvPr id="3686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756650" cy="1143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Quem usa APF </a:t>
            </a: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em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contratos</a:t>
            </a:r>
          </a:p>
        </p:txBody>
      </p:sp>
      <p:sp>
        <p:nvSpPr>
          <p:cNvPr id="6042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2806700" cy="4495800"/>
          </a:xfrm>
        </p:spPr>
        <p:txBody>
          <a:bodyPr/>
          <a:lstStyle/>
          <a:p>
            <a:pPr>
              <a:buClr>
                <a:schemeClr val="tx1"/>
              </a:buClr>
              <a:buFont typeface="Courier New" pitchFamily="49" charset="0"/>
              <a:buChar char="o"/>
            </a:pPr>
            <a:r>
              <a:rPr lang="pt-BR" sz="1800" b="0" smtClean="0"/>
              <a:t>OI</a:t>
            </a:r>
          </a:p>
          <a:p>
            <a:pPr>
              <a:buClr>
                <a:schemeClr val="tx1"/>
              </a:buClr>
              <a:buFont typeface="Courier New" pitchFamily="49" charset="0"/>
              <a:buChar char="o"/>
            </a:pPr>
            <a:r>
              <a:rPr lang="pt-BR" sz="1800" b="0" smtClean="0"/>
              <a:t>IBM</a:t>
            </a:r>
          </a:p>
          <a:p>
            <a:pPr>
              <a:buClr>
                <a:schemeClr val="tx1"/>
              </a:buClr>
              <a:buFont typeface="Courier New" pitchFamily="49" charset="0"/>
              <a:buChar char="o"/>
            </a:pPr>
            <a:r>
              <a:rPr lang="pt-BR" sz="1800" b="0" smtClean="0"/>
              <a:t>SERPRO</a:t>
            </a:r>
          </a:p>
          <a:p>
            <a:pPr>
              <a:buClr>
                <a:schemeClr val="tx1"/>
              </a:buClr>
              <a:buFont typeface="Courier New" pitchFamily="49" charset="0"/>
              <a:buChar char="o"/>
            </a:pPr>
            <a:r>
              <a:rPr lang="pt-BR" sz="1800" b="0" smtClean="0"/>
              <a:t>Banco Central</a:t>
            </a:r>
          </a:p>
          <a:p>
            <a:pPr>
              <a:buClr>
                <a:schemeClr val="tx1"/>
              </a:buClr>
              <a:buFont typeface="Courier New" pitchFamily="49" charset="0"/>
              <a:buChar char="o"/>
            </a:pPr>
            <a:r>
              <a:rPr lang="pt-BR" sz="1800" b="0" smtClean="0"/>
              <a:t>DATAPREV</a:t>
            </a:r>
          </a:p>
          <a:p>
            <a:pPr>
              <a:buClr>
                <a:schemeClr val="tx1"/>
              </a:buClr>
              <a:buFont typeface="Courier New" pitchFamily="49" charset="0"/>
              <a:buChar char="o"/>
            </a:pPr>
            <a:r>
              <a:rPr lang="pt-BR" sz="1800" b="0" smtClean="0"/>
              <a:t>CORREIOS</a:t>
            </a:r>
          </a:p>
          <a:p>
            <a:pPr>
              <a:buClr>
                <a:schemeClr val="tx1"/>
              </a:buClr>
              <a:buFont typeface="Courier New" pitchFamily="49" charset="0"/>
              <a:buChar char="o"/>
            </a:pPr>
            <a:r>
              <a:rPr lang="pt-BR" sz="1800" b="0" smtClean="0"/>
              <a:t>BRADESCO</a:t>
            </a:r>
          </a:p>
          <a:p>
            <a:pPr>
              <a:buClr>
                <a:schemeClr val="tx1"/>
              </a:buClr>
              <a:buFont typeface="Courier New" pitchFamily="49" charset="0"/>
              <a:buChar char="o"/>
            </a:pPr>
            <a:r>
              <a:rPr lang="pt-BR" sz="1800" b="0" smtClean="0"/>
              <a:t>STEFANINI</a:t>
            </a:r>
          </a:p>
          <a:p>
            <a:pPr>
              <a:buClr>
                <a:schemeClr val="tx1"/>
              </a:buClr>
              <a:buFont typeface="Courier New" pitchFamily="49" charset="0"/>
              <a:buChar char="o"/>
            </a:pPr>
            <a:r>
              <a:rPr lang="pt-BR" sz="1800" b="0" smtClean="0"/>
              <a:t>Caixa</a:t>
            </a:r>
          </a:p>
          <a:p>
            <a:pPr>
              <a:buClr>
                <a:schemeClr val="tx1"/>
              </a:buClr>
              <a:buFont typeface="Courier New" pitchFamily="49" charset="0"/>
              <a:buChar char="o"/>
            </a:pPr>
            <a:r>
              <a:rPr lang="pt-BR" sz="1800" b="0" smtClean="0"/>
              <a:t>Banco do Brasil</a:t>
            </a:r>
          </a:p>
          <a:p>
            <a:pPr>
              <a:buClr>
                <a:schemeClr val="tx1"/>
              </a:buClr>
              <a:buFont typeface="Courier New" pitchFamily="49" charset="0"/>
              <a:buChar char="o"/>
            </a:pPr>
            <a:endParaRPr lang="pt-BR" sz="1800" b="0" smtClean="0"/>
          </a:p>
        </p:txBody>
      </p:sp>
      <p:sp>
        <p:nvSpPr>
          <p:cNvPr id="60421" name="Rectangle 1028"/>
          <p:cNvSpPr>
            <a:spLocks noChangeArrowheads="1"/>
          </p:cNvSpPr>
          <p:nvPr/>
        </p:nvSpPr>
        <p:spPr bwMode="auto">
          <a:xfrm>
            <a:off x="4243388" y="1595438"/>
            <a:ext cx="480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pt-BR"/>
              <a:t>PETROBRÁS</a:t>
            </a: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pt-BR"/>
              <a:t>EMBRATEL</a:t>
            </a: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pt-BR"/>
              <a:t>Unisys</a:t>
            </a: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pt-BR"/>
              <a:t>EDS - HP</a:t>
            </a: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pt-BR"/>
              <a:t>POLITEC</a:t>
            </a: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pt-BR"/>
              <a:t>RedeCard</a:t>
            </a: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pt-BR"/>
              <a:t>DBA</a:t>
            </a: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pt-BR"/>
              <a:t>CPM</a:t>
            </a: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pt-BR"/>
              <a:t>Vale </a:t>
            </a: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pt-BR"/>
              <a:t>BRQ</a:t>
            </a: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pt-BR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7657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ço Reservado para Número de Slide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2C289E-01AE-4A94-882F-AE46FA2E2136}" type="slidenum">
              <a:rPr lang="pt-BR" sz="1400">
                <a:latin typeface="Times New Roman" pitchFamily="18" charset="0"/>
              </a:rPr>
              <a:pPr eaLnBrk="1" hangingPunct="1"/>
              <a:t>57</a:t>
            </a:fld>
            <a:endParaRPr lang="pt-BR" sz="1400">
              <a:latin typeface="Times New Roman" pitchFamily="18" charset="0"/>
            </a:endParaRP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>
          <a:xfrm>
            <a:off x="287338" y="188913"/>
            <a:ext cx="8856662" cy="1143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Programa de </a:t>
            </a: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Certificação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CFPS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267200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itchFamily="49" charset="0"/>
              <a:buChar char="o"/>
              <a:defRPr/>
            </a:pPr>
            <a:r>
              <a:rPr lang="pt-BR" dirty="0" smtClean="0"/>
              <a:t>Objetivo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pt-BR" sz="2400" dirty="0" smtClean="0"/>
              <a:t>Reconhecer formalmente os profissionais:</a:t>
            </a:r>
          </a:p>
          <a:p>
            <a:pPr lvl="2">
              <a:defRPr/>
            </a:pPr>
            <a:r>
              <a:rPr lang="pt-BR" dirty="0" smtClean="0"/>
              <a:t>Capazes de realizar contagem de pontos de função precisas e consistentes</a:t>
            </a:r>
          </a:p>
          <a:p>
            <a:pPr lvl="2">
              <a:defRPr/>
            </a:pPr>
            <a:r>
              <a:rPr lang="pt-BR" dirty="0" smtClean="0"/>
              <a:t>Conheçam as práticas de contagem mais recentes</a:t>
            </a:r>
          </a:p>
          <a:p>
            <a:pPr>
              <a:buFont typeface="Courier New" pitchFamily="49" charset="0"/>
              <a:buChar char="o"/>
              <a:defRPr/>
            </a:pPr>
            <a:r>
              <a:rPr lang="pt-BR" dirty="0"/>
              <a:t>Consulta Pública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pt-BR" sz="2400" dirty="0"/>
              <a:t>http://www.ifpug.org/other/search.htm. </a:t>
            </a:r>
          </a:p>
          <a:p>
            <a:pPr>
              <a:buFont typeface="Courier New" pitchFamily="49" charset="0"/>
              <a:buChar char="o"/>
              <a:defRPr/>
            </a:pPr>
            <a:r>
              <a:rPr lang="pt-BR" dirty="0"/>
              <a:t>Prazo de Validade: três anos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pt-BR" sz="2400" dirty="0"/>
              <a:t>Necessária associação ao IFPUG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pt-BR" sz="2400" dirty="0"/>
              <a:t>Programa de extensão de certificação </a:t>
            </a:r>
          </a:p>
        </p:txBody>
      </p:sp>
    </p:spTree>
    <p:extLst>
      <p:ext uri="{BB962C8B-B14F-4D97-AF65-F5344CB8AC3E}">
        <p14:creationId xmlns:p14="http://schemas.microsoft.com/office/powerpoint/2010/main" val="298601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ço Reservado para Número de Slide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41DB14-B45D-4D4A-85C6-DD5B66C766CE}" type="slidenum">
              <a:rPr lang="pt-BR" sz="1400">
                <a:latin typeface="Times New Roman" pitchFamily="18" charset="0"/>
              </a:rPr>
              <a:pPr eaLnBrk="1" hangingPunct="1"/>
              <a:t>58</a:t>
            </a:fld>
            <a:endParaRPr lang="pt-BR" sz="1400">
              <a:latin typeface="Times New Roman" pitchFamily="18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1629981" y="116632"/>
            <a:ext cx="7497762" cy="1143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O Exame CFPS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267200"/>
          </a:xfrm>
        </p:spPr>
        <p:txBody>
          <a:bodyPr>
            <a:normAutofit lnSpcReduction="10000"/>
          </a:bodyPr>
          <a:lstStyle/>
          <a:p>
            <a:pPr>
              <a:buFont typeface="Courier New" pitchFamily="49" charset="0"/>
              <a:buChar char="o"/>
              <a:defRPr/>
            </a:pPr>
            <a:r>
              <a:rPr lang="pt-BR" dirty="0"/>
              <a:t>A prova é dividida em 3 seções</a:t>
            </a:r>
          </a:p>
          <a:p>
            <a:pPr lvl="2">
              <a:defRPr/>
            </a:pPr>
            <a:r>
              <a:rPr lang="pt-BR" dirty="0"/>
              <a:t>definições (50 questões objetivas)</a:t>
            </a:r>
          </a:p>
          <a:p>
            <a:pPr lvl="2">
              <a:defRPr/>
            </a:pPr>
            <a:r>
              <a:rPr lang="pt-BR" dirty="0"/>
              <a:t>aplicação de regras (50 questões objetivas)</a:t>
            </a:r>
          </a:p>
          <a:p>
            <a:pPr lvl="2">
              <a:defRPr/>
            </a:pPr>
            <a:r>
              <a:rPr lang="pt-BR" dirty="0"/>
              <a:t>2 ou 3 estudos de casos (50 questões)</a:t>
            </a:r>
          </a:p>
          <a:p>
            <a:pPr>
              <a:buFont typeface="Courier New" pitchFamily="49" charset="0"/>
              <a:buChar char="o"/>
              <a:defRPr/>
            </a:pPr>
            <a:r>
              <a:rPr lang="pt-BR" dirty="0"/>
              <a:t>Consulta ao CPM permitida</a:t>
            </a:r>
          </a:p>
          <a:p>
            <a:pPr>
              <a:buFont typeface="Courier New" pitchFamily="49" charset="0"/>
              <a:buChar char="o"/>
              <a:defRPr/>
            </a:pPr>
            <a:r>
              <a:rPr lang="pt-BR" dirty="0"/>
              <a:t>Taxa de Acerto</a:t>
            </a:r>
          </a:p>
          <a:p>
            <a:pPr lvl="2">
              <a:lnSpc>
                <a:spcPct val="110000"/>
              </a:lnSpc>
              <a:defRPr/>
            </a:pPr>
            <a:r>
              <a:rPr lang="pt-BR" dirty="0"/>
              <a:t>mínimo de 90% no geral, com pelo menos 80% em cada seção</a:t>
            </a:r>
          </a:p>
          <a:p>
            <a:pPr>
              <a:buFont typeface="Courier New" pitchFamily="49" charset="0"/>
              <a:buChar char="o"/>
              <a:defRPr/>
            </a:pPr>
            <a:r>
              <a:rPr lang="pt-BR" dirty="0"/>
              <a:t>Duração: 3h  </a:t>
            </a:r>
          </a:p>
        </p:txBody>
      </p:sp>
    </p:spTree>
    <p:extLst>
      <p:ext uri="{BB962C8B-B14F-4D97-AF65-F5344CB8AC3E}">
        <p14:creationId xmlns:p14="http://schemas.microsoft.com/office/powerpoint/2010/main" val="14562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ço Reservado para Número de Slide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53838EA-2AFF-4C15-866C-6CF973D95B48}" type="slidenum">
              <a:rPr lang="pt-BR" sz="1400">
                <a:latin typeface="Times New Roman" pitchFamily="18" charset="0"/>
              </a:rPr>
              <a:pPr eaLnBrk="1" hangingPunct="1"/>
              <a:t>59</a:t>
            </a:fld>
            <a:endParaRPr lang="pt-BR" sz="1400">
              <a:latin typeface="Times New Roman" pitchFamily="18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38" y="260350"/>
            <a:ext cx="8856662" cy="1143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Brasil - Evolução da </a:t>
            </a: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certificação</a:t>
            </a:r>
            <a:endParaRPr lang="pt-BR" sz="4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971550" y="1844675"/>
          <a:ext cx="7777164" cy="30495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9374"/>
                <a:gridCol w="1830681"/>
                <a:gridCol w="1166047"/>
                <a:gridCol w="831380"/>
                <a:gridCol w="1990381"/>
                <a:gridCol w="999301"/>
              </a:tblGrid>
              <a:tr h="576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 dirty="0">
                          <a:effectLst/>
                        </a:rPr>
                        <a:t>Ano</a:t>
                      </a:r>
                      <a:endParaRPr lang="pt-BR" sz="18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 dirty="0">
                          <a:effectLst/>
                        </a:rPr>
                        <a:t>Candidatos</a:t>
                      </a:r>
                      <a:endParaRPr lang="pt-BR" sz="18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Aprov.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%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Locais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#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</a:tr>
              <a:tr h="4946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96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 dirty="0">
                          <a:effectLst/>
                        </a:rPr>
                        <a:t>6</a:t>
                      </a:r>
                      <a:endParaRPr lang="pt-BR" sz="18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 dirty="0">
                          <a:effectLst/>
                        </a:rPr>
                        <a:t>3</a:t>
                      </a:r>
                      <a:endParaRPr lang="pt-BR" sz="18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50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RJ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3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</a:tr>
              <a:tr h="4946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01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31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 dirty="0">
                          <a:effectLst/>
                        </a:rPr>
                        <a:t>10</a:t>
                      </a:r>
                      <a:endParaRPr lang="pt-BR" sz="18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 dirty="0">
                          <a:effectLst/>
                        </a:rPr>
                        <a:t>32</a:t>
                      </a:r>
                      <a:endParaRPr lang="pt-BR" sz="18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RJ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12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</a:tr>
              <a:tr h="4946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02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56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 dirty="0">
                          <a:effectLst/>
                        </a:rPr>
                        <a:t>34</a:t>
                      </a:r>
                      <a:endParaRPr lang="pt-BR" sz="18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 dirty="0">
                          <a:effectLst/>
                        </a:rPr>
                        <a:t>61</a:t>
                      </a:r>
                      <a:endParaRPr lang="pt-BR" sz="18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 dirty="0">
                          <a:effectLst/>
                        </a:rPr>
                        <a:t>RJ</a:t>
                      </a:r>
                      <a:endParaRPr lang="pt-BR" sz="18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45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</a:tr>
              <a:tr h="4946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03-1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76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45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 dirty="0">
                          <a:effectLst/>
                        </a:rPr>
                        <a:t>59</a:t>
                      </a:r>
                      <a:endParaRPr lang="pt-BR" sz="18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 dirty="0">
                          <a:effectLst/>
                        </a:rPr>
                        <a:t>RJ/SP/DF</a:t>
                      </a:r>
                      <a:endParaRPr lang="pt-BR" sz="18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89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</a:tr>
              <a:tr h="4946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03-2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105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50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48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 dirty="0">
                          <a:effectLst/>
                        </a:rPr>
                        <a:t>RJ/SP/DF/ES</a:t>
                      </a:r>
                      <a:endParaRPr lang="pt-BR" sz="18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 dirty="0">
                          <a:effectLst/>
                        </a:rPr>
                        <a:t>139</a:t>
                      </a:r>
                      <a:endParaRPr lang="pt-BR" sz="18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88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Metodologia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Aulas teóricas</a:t>
            </a:r>
          </a:p>
          <a:p>
            <a:pPr lvl="1"/>
            <a:r>
              <a:rPr lang="pt-BR" smtClean="0"/>
              <a:t>Apresentação do conteúdo da disciplina</a:t>
            </a:r>
          </a:p>
          <a:p>
            <a:pPr>
              <a:spcBef>
                <a:spcPct val="100000"/>
              </a:spcBef>
            </a:pPr>
            <a:r>
              <a:rPr lang="pt-BR" smtClean="0"/>
              <a:t>Aulas práticas</a:t>
            </a:r>
          </a:p>
          <a:p>
            <a:pPr lvl="1"/>
            <a:r>
              <a:rPr lang="pt-BR" i="1" smtClean="0"/>
              <a:t>Realização de contagem de Pontos de função e estimativa em Pontos de função</a:t>
            </a:r>
            <a:endParaRPr lang="pt-BR" smtClean="0"/>
          </a:p>
          <a:p>
            <a:pPr lvl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16162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0"/>
          <p:cNvSpPr>
            <a:spLocks noChangeArrowheads="1"/>
          </p:cNvSpPr>
          <p:nvPr/>
        </p:nvSpPr>
        <p:spPr bwMode="auto">
          <a:xfrm>
            <a:off x="682625" y="476250"/>
            <a:ext cx="828186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Boas Práticas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971550" y="1497013"/>
            <a:ext cx="77708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pt-BR">
                <a:cs typeface="Times New Roman" pitchFamily="18" charset="0"/>
              </a:rPr>
              <a:t> </a:t>
            </a:r>
            <a:endParaRPr lang="pt-BR">
              <a:latin typeface="Arial Unicode MS" pitchFamily="34" charset="-128"/>
              <a:cs typeface="Times New Roman" pitchFamily="18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pt-BR"/>
              <a:t> Realização de estimativas de tamanho funcional durante a fase de proposta, e ao final da fase de análise de software;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92188" y="3240088"/>
            <a:ext cx="8458200" cy="6588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just">
              <a:buFont typeface="Wingdings" pitchFamily="2" charset="2"/>
              <a:buNone/>
              <a:defRPr/>
            </a:pPr>
            <a:endParaRPr lang="pt-BR" dirty="0"/>
          </a:p>
          <a:p>
            <a:pPr marL="342900" indent="-342900">
              <a:buFont typeface="Courier New" pitchFamily="49" charset="0"/>
              <a:buChar char="o"/>
              <a:defRPr/>
            </a:pPr>
            <a:r>
              <a:rPr lang="pt-BR" dirty="0"/>
              <a:t> Construção de base de dados histórica de projetos.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81075" y="2420938"/>
            <a:ext cx="8458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endParaRPr lang="pt-BR"/>
          </a:p>
          <a:p>
            <a:pPr marL="342900" indent="-342900">
              <a:buFont typeface="Courier New" pitchFamily="49" charset="0"/>
              <a:buChar char="o"/>
            </a:pPr>
            <a:r>
              <a:rPr lang="pt-BR"/>
              <a:t> Realização de contagem ao final de cada entrega (software) e ao final do projeto;</a:t>
            </a:r>
          </a:p>
        </p:txBody>
      </p:sp>
    </p:spTree>
    <p:extLst>
      <p:ext uri="{BB962C8B-B14F-4D97-AF65-F5344CB8AC3E}">
        <p14:creationId xmlns:p14="http://schemas.microsoft.com/office/powerpoint/2010/main" val="115468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7" grpId="0"/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0"/>
          <p:cNvSpPr>
            <a:spLocks noChangeArrowheads="1"/>
          </p:cNvSpPr>
          <p:nvPr/>
        </p:nvSpPr>
        <p:spPr bwMode="auto">
          <a:xfrm>
            <a:off x="684213" y="520700"/>
            <a:ext cx="82804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Boas Práticas</a:t>
            </a:r>
            <a:endParaRPr lang="pt-BR" sz="4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900113" y="1120775"/>
            <a:ext cx="7847012" cy="12017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  <a:defRPr/>
            </a:pPr>
            <a:r>
              <a:rPr lang="pt-BR" dirty="0">
                <a:cs typeface="Times New Roman" pitchFamily="18" charset="0"/>
              </a:rPr>
              <a:t> </a:t>
            </a:r>
            <a:endParaRPr lang="pt-BR" dirty="0">
              <a:latin typeface="Arial Unicode MS" pitchFamily="34" charset="-128"/>
              <a:cs typeface="Times New Roman" pitchFamily="18" charset="0"/>
            </a:endParaRPr>
          </a:p>
          <a:p>
            <a:pPr marL="285750" indent="-285750" algn="just">
              <a:buFont typeface="Courier New" pitchFamily="49" charset="0"/>
              <a:buChar char="o"/>
              <a:defRPr/>
            </a:pPr>
            <a:r>
              <a:rPr lang="pt-BR" dirty="0"/>
              <a:t> Indispensável ter instalada uma sólida sistemática de gerenciamento do escopo, garantindo que todas as solicitações de mudança sejam analisadas, medidas, autorizadas, e contabilizadas.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00113" y="2298700"/>
            <a:ext cx="7847012" cy="923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just">
              <a:defRPr/>
            </a:pPr>
            <a:endParaRPr lang="pt-BR" dirty="0">
              <a:cs typeface="Times New Roman" pitchFamily="18" charset="0"/>
            </a:endParaRPr>
          </a:p>
          <a:p>
            <a:pPr marL="285750" indent="-285750" algn="just">
              <a:buFont typeface="Courier New" pitchFamily="49" charset="0"/>
              <a:buChar char="o"/>
              <a:defRPr/>
            </a:pPr>
            <a:r>
              <a:rPr lang="pt-BR" dirty="0">
                <a:cs typeface="Times New Roman" pitchFamily="18" charset="0"/>
              </a:rPr>
              <a:t> Coleta do esforço real dos projetos, considerando todas as atividades, inclusive esforço de correções de defeitos (retrabalho).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00113" y="3692525"/>
            <a:ext cx="8135937" cy="923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just">
              <a:defRPr/>
            </a:pPr>
            <a:endParaRPr lang="pt-BR" dirty="0">
              <a:cs typeface="Times New Roman" pitchFamily="18" charset="0"/>
            </a:endParaRPr>
          </a:p>
          <a:p>
            <a:pPr marL="285750" indent="-285750" algn="just">
              <a:buFont typeface="Courier New" pitchFamily="49" charset="0"/>
              <a:buChar char="o"/>
              <a:defRPr/>
            </a:pPr>
            <a:r>
              <a:rPr lang="pt-BR" dirty="0">
                <a:cs typeface="Times New Roman" pitchFamily="18" charset="0"/>
              </a:rPr>
              <a:t> Coleta de defeitos, com classificação quanto ao tipo, impacto, fase de inserção, fase de identificação, etc...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00113" y="4519613"/>
            <a:ext cx="8064500" cy="922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  <a:defRPr/>
            </a:pPr>
            <a:endParaRPr lang="pt-BR" dirty="0"/>
          </a:p>
          <a:p>
            <a:pPr marL="285750" indent="-285750" algn="just">
              <a:buFont typeface="Courier New" pitchFamily="49" charset="0"/>
              <a:buChar char="o"/>
              <a:defRPr/>
            </a:pPr>
            <a:r>
              <a:rPr lang="pt-BR" dirty="0"/>
              <a:t> Estimativas de custo, esforço, prazo e escopo relacionadas aos valores realizados (base histórica).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00113" y="5589588"/>
            <a:ext cx="8458200" cy="6588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just">
              <a:defRPr/>
            </a:pPr>
            <a:endParaRPr lang="pt-BR" dirty="0"/>
          </a:p>
          <a:p>
            <a:pPr marL="285750" indent="-285750" algn="just">
              <a:buFont typeface="Courier New" pitchFamily="49" charset="0"/>
              <a:buChar char="o"/>
              <a:defRPr/>
            </a:pPr>
            <a:r>
              <a:rPr lang="pt-BR" dirty="0"/>
              <a:t> Modelos de estimativa calibrados às condições locais.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00113" y="3070225"/>
            <a:ext cx="8458200" cy="923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just">
              <a:buFont typeface="Wingdings" pitchFamily="2" charset="2"/>
              <a:buNone/>
              <a:defRPr/>
            </a:pPr>
            <a:endParaRPr lang="pt-BR" dirty="0"/>
          </a:p>
          <a:p>
            <a:pPr marL="285750" indent="-285750" algn="just">
              <a:buFont typeface="Courier New" pitchFamily="49" charset="0"/>
              <a:buChar char="o"/>
              <a:defRPr/>
            </a:pPr>
            <a:r>
              <a:rPr lang="pt-BR" dirty="0"/>
              <a:t> Estabelecer critérios para normalizar as diferenças entre os projetos e produtos.</a:t>
            </a:r>
          </a:p>
        </p:txBody>
      </p:sp>
    </p:spTree>
    <p:extLst>
      <p:ext uri="{BB962C8B-B14F-4D97-AF65-F5344CB8AC3E}">
        <p14:creationId xmlns:p14="http://schemas.microsoft.com/office/powerpoint/2010/main" val="398143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4" grpId="0"/>
      <p:bldP spid="5" grpId="0"/>
      <p:bldP spid="6" grpId="0"/>
      <p:bldP spid="7" grpId="0"/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0"/>
          <p:cNvSpPr>
            <a:spLocks noChangeArrowheads="1"/>
          </p:cNvSpPr>
          <p:nvPr/>
        </p:nvSpPr>
        <p:spPr bwMode="auto">
          <a:xfrm>
            <a:off x="755650" y="514350"/>
            <a:ext cx="83883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Roteiro de Métricas de </a:t>
            </a:r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Software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do SISP – V1.0</a:t>
            </a:r>
          </a:p>
        </p:txBody>
      </p:sp>
      <p:sp>
        <p:nvSpPr>
          <p:cNvPr id="66563" name="Retângulo 1"/>
          <p:cNvSpPr>
            <a:spLocks noChangeArrowheads="1"/>
          </p:cNvSpPr>
          <p:nvPr/>
        </p:nvSpPr>
        <p:spPr bwMode="auto">
          <a:xfrm>
            <a:off x="1187450" y="1928813"/>
            <a:ext cx="7850188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pt-BR"/>
              <a:t>Instrução Normativa IN04 SLTI/MPOG 2010 recomenda o uso de métricas em soluções de software, restringindo o uso da métrica de esforço homem-hora. Os Acórdãos do Tribunal de Contas da União (TCU) recomendam a utilização da métrica Pontos de Função Não Ajustados em contratos de prestação de serviços de desenvolvimento e manutenção de sistemas.</a:t>
            </a:r>
          </a:p>
          <a:p>
            <a:pPr algn="just">
              <a:buFont typeface="Wingdings" pitchFamily="2" charset="2"/>
              <a:buNone/>
            </a:pPr>
            <a:endParaRPr lang="pt-BR"/>
          </a:p>
        </p:txBody>
      </p:sp>
      <p:graphicFrame>
        <p:nvGraphicFramePr>
          <p:cNvPr id="66564" name="Objeto 1"/>
          <p:cNvGraphicFramePr>
            <a:graphicFrameLocks noChangeAspect="1"/>
          </p:cNvGraphicFramePr>
          <p:nvPr/>
        </p:nvGraphicFramePr>
        <p:xfrm>
          <a:off x="3694113" y="414972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Acrobat Document" showAsIcon="1" r:id="rId4" imgW="914400" imgH="771525" progId="AcroExch.Document.7">
                  <p:embed/>
                </p:oleObj>
              </mc:Choice>
              <mc:Fallback>
                <p:oleObj name="Acrobat Document" showAsIcon="1" r:id="rId4" imgW="914400" imgH="771525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113" y="4149725"/>
                        <a:ext cx="9144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028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0"/>
          <p:cNvSpPr>
            <a:spLocks noChangeArrowheads="1"/>
          </p:cNvSpPr>
          <p:nvPr/>
        </p:nvSpPr>
        <p:spPr bwMode="auto">
          <a:xfrm>
            <a:off x="715963" y="298450"/>
            <a:ext cx="832053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Bibliografia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1042988" y="765175"/>
            <a:ext cx="7632700" cy="646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endParaRPr lang="pt-BR" b="1"/>
          </a:p>
          <a:p>
            <a:pPr>
              <a:buFont typeface="Wingdings" pitchFamily="2" charset="2"/>
              <a:buNone/>
            </a:pPr>
            <a:endParaRPr lang="pt-BR" b="1"/>
          </a:p>
          <a:p>
            <a:pPr>
              <a:buFont typeface="Wingdings" pitchFamily="2" charset="2"/>
              <a:buNone/>
            </a:pPr>
            <a:r>
              <a:rPr lang="pt-BR"/>
              <a:t>[Boehm, 2009] BOEHM, B.W. </a:t>
            </a:r>
            <a:r>
              <a:rPr lang="pt-BR" b="1" i="1"/>
              <a:t>Software Cost Estimation With COCOMO II</a:t>
            </a:r>
            <a:r>
              <a:rPr lang="pt-BR" b="1"/>
              <a:t>. </a:t>
            </a:r>
            <a:r>
              <a:rPr lang="pt-BR"/>
              <a:t>Prentice</a:t>
            </a:r>
          </a:p>
          <a:p>
            <a:pPr>
              <a:buFont typeface="Wingdings" pitchFamily="2" charset="2"/>
              <a:buNone/>
            </a:pPr>
            <a:r>
              <a:rPr lang="pt-BR"/>
              <a:t>Hall, New Jersey, 2009.</a:t>
            </a:r>
          </a:p>
          <a:p>
            <a:pPr>
              <a:buFont typeface="Wingdings" pitchFamily="2" charset="2"/>
              <a:buNone/>
            </a:pPr>
            <a:r>
              <a:rPr lang="en-US"/>
              <a:t>[IFPUG,2010] IFPUG. </a:t>
            </a:r>
            <a:r>
              <a:rPr lang="en-US" b="1" i="1"/>
              <a:t>Counting Practices Manual</a:t>
            </a:r>
            <a:r>
              <a:rPr lang="en-US"/>
              <a:t>. Version 4.3, January, 2010.</a:t>
            </a:r>
            <a:endParaRPr lang="pt-BR"/>
          </a:p>
          <a:p>
            <a:pPr>
              <a:buFont typeface="Wingdings" pitchFamily="2" charset="2"/>
              <a:buNone/>
            </a:pPr>
            <a:r>
              <a:rPr lang="en-US"/>
              <a:t>[Jones, 2007] JONES, C. </a:t>
            </a:r>
            <a:r>
              <a:rPr lang="en-US" b="1" i="1"/>
              <a:t>Estimating Software Costs</a:t>
            </a:r>
            <a:r>
              <a:rPr lang="en-US"/>
              <a:t>. Second Edition, Mc Graw Hill,</a:t>
            </a:r>
          </a:p>
          <a:p>
            <a:pPr>
              <a:buFont typeface="Wingdings" pitchFamily="2" charset="2"/>
              <a:buNone/>
            </a:pPr>
            <a:r>
              <a:rPr lang="pt-BR"/>
              <a:t>2007.</a:t>
            </a:r>
            <a:endParaRPr lang="pt-BR" u="sng"/>
          </a:p>
          <a:p>
            <a:pPr>
              <a:buFont typeface="Wingdings" pitchFamily="2" charset="2"/>
              <a:buNone/>
            </a:pPr>
            <a:r>
              <a:rPr lang="en-US"/>
              <a:t>[Parthasarathy,2007] PARTHASARATHY, M. A. </a:t>
            </a:r>
            <a:r>
              <a:rPr lang="en-US" b="1" i="1"/>
              <a:t>Practical Software Estimation: function point methods for insourced and outsourced projects</a:t>
            </a:r>
            <a:r>
              <a:rPr lang="en-US" i="1"/>
              <a:t>. </a:t>
            </a:r>
            <a:r>
              <a:rPr lang="en-US"/>
              <a:t>Addison Wesley, New York,</a:t>
            </a:r>
          </a:p>
          <a:p>
            <a:pPr>
              <a:buFont typeface="Wingdings" pitchFamily="2" charset="2"/>
              <a:buNone/>
            </a:pPr>
            <a:r>
              <a:rPr lang="pt-BR"/>
              <a:t>2007.</a:t>
            </a:r>
          </a:p>
          <a:p>
            <a:pPr algn="just">
              <a:buFont typeface="Wingdings" pitchFamily="2" charset="2"/>
              <a:buNone/>
            </a:pPr>
            <a:r>
              <a:rPr lang="pt-BR"/>
              <a:t>[Vazquez, 2007] VAZQUEZ, C. E.; SIMÕES, G. S.; ALBERT, R. M. </a:t>
            </a:r>
            <a:r>
              <a:rPr lang="pt-BR" b="1" i="1"/>
              <a:t>Análise de Pontos de Função: Medição, Estimativas e Gerenciamento de Projetos de Software</a:t>
            </a:r>
            <a:r>
              <a:rPr lang="pt-BR"/>
              <a:t>. 6ª Edição.</a:t>
            </a:r>
          </a:p>
          <a:p>
            <a:pPr algn="just">
              <a:buFont typeface="Wingdings" pitchFamily="2" charset="2"/>
              <a:buNone/>
            </a:pPr>
            <a:r>
              <a:rPr lang="pt-BR"/>
              <a:t>Editora Érica, São Paulo.</a:t>
            </a:r>
          </a:p>
          <a:p>
            <a:pPr>
              <a:buFont typeface="Wingdings" pitchFamily="2" charset="2"/>
              <a:buNone/>
            </a:pPr>
            <a:r>
              <a:rPr lang="pt-BR" i="1">
                <a:solidFill>
                  <a:srgbClr val="00CC99"/>
                </a:solidFill>
                <a:cs typeface="Arial" charset="0"/>
                <a:hlinkClick r:id="rId2"/>
              </a:rPr>
              <a:t>http://www.governoeletronico.gov.br/biblioteca/arquivos/roteiro-de-metricas-de-software-do-sisp</a:t>
            </a:r>
            <a:endParaRPr lang="pt-BR" i="1">
              <a:solidFill>
                <a:srgbClr val="00CC99"/>
              </a:solidFill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pt-BR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pt-BR">
              <a:latin typeface="Tahoma" pitchFamily="34" charset="0"/>
            </a:endParaRPr>
          </a:p>
          <a:p>
            <a:endParaRPr lang="pt-BR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endParaRPr lang="pt-BR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Pós-Graduação</a:t>
            </a:r>
            <a:br>
              <a:rPr lang="pt-BR" dirty="0" smtClean="0"/>
            </a:br>
            <a:r>
              <a:rPr lang="pt-BR" dirty="0" smtClean="0"/>
              <a:t>Engenharia de Software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251520" y="3356992"/>
            <a:ext cx="7272338" cy="6461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/>
              <a:t>Obrigada!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827088" y="4293096"/>
            <a:ext cx="33448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000" dirty="0"/>
              <a:t>Profa. Cássia Regina </a:t>
            </a:r>
            <a:r>
              <a:rPr lang="pt-BR" sz="2000" dirty="0" err="1"/>
              <a:t>Tokoy</a:t>
            </a:r>
            <a:endParaRPr lang="pt-BR" sz="2000" dirty="0"/>
          </a:p>
          <a:p>
            <a:pPr eaLnBrk="1" hangingPunct="1"/>
            <a:r>
              <a:rPr lang="pt-BR" sz="2000" dirty="0">
                <a:hlinkClick r:id="rId2"/>
              </a:rPr>
              <a:t>cassiatokoy@gmail.com</a:t>
            </a:r>
            <a:r>
              <a:rPr lang="pt-B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039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3809" y="188640"/>
            <a:ext cx="6120680" cy="1143000"/>
          </a:xfr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Planejamento do </a:t>
            </a: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Curso</a:t>
            </a:r>
            <a:endParaRPr lang="pt-BR" sz="4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9592" y="1412776"/>
            <a:ext cx="7704138" cy="4319588"/>
          </a:xfrm>
        </p:spPr>
        <p:txBody>
          <a:bodyPr>
            <a:noAutofit/>
          </a:bodyPr>
          <a:lstStyle/>
          <a:p>
            <a:pPr>
              <a:buFont typeface="Courier New" pitchFamily="49" charset="0"/>
              <a:buChar char="o"/>
              <a:defRPr/>
            </a:pPr>
            <a:r>
              <a:rPr lang="pt-BR" sz="1800" dirty="0" smtClean="0"/>
              <a:t>Aula 1- Métricas de Software</a:t>
            </a:r>
          </a:p>
          <a:p>
            <a:pPr>
              <a:buFont typeface="Courier New" pitchFamily="49" charset="0"/>
              <a:buChar char="o"/>
              <a:defRPr/>
            </a:pPr>
            <a:endParaRPr lang="pt-BR" sz="1800" dirty="0"/>
          </a:p>
          <a:p>
            <a:pPr>
              <a:defRPr/>
            </a:pPr>
            <a:r>
              <a:rPr lang="pt-BR" sz="1800" b="0" dirty="0" smtClean="0"/>
              <a:t>Apresentação do Curso</a:t>
            </a:r>
            <a:endParaRPr lang="pt-BR" sz="1800" b="0" dirty="0"/>
          </a:p>
          <a:p>
            <a:pPr>
              <a:defRPr/>
            </a:pPr>
            <a:r>
              <a:rPr lang="pt-BR" sz="1800" b="0" dirty="0" smtClean="0"/>
              <a:t>Principais  Tópicos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1800" b="0" dirty="0" smtClean="0"/>
              <a:t>     - Motivação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1800" b="0" dirty="0"/>
              <a:t> </a:t>
            </a:r>
            <a:r>
              <a:rPr lang="pt-BR" sz="1800" b="0" dirty="0" smtClean="0"/>
              <a:t>    - Medição e CMMI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1800" b="0" dirty="0"/>
              <a:t> </a:t>
            </a:r>
            <a:r>
              <a:rPr lang="pt-BR" sz="1800" b="0" dirty="0" smtClean="0"/>
              <a:t>    - Processo de Medição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1800" b="0" dirty="0" smtClean="0"/>
              <a:t>     - Estimativas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pt-BR" sz="1800" dirty="0" smtClean="0"/>
          </a:p>
          <a:p>
            <a:pPr>
              <a:buFont typeface="Courier New" pitchFamily="49" charset="0"/>
              <a:buChar char="o"/>
              <a:defRPr/>
            </a:pPr>
            <a:r>
              <a:rPr lang="pt-BR" sz="1800" dirty="0"/>
              <a:t>Aula </a:t>
            </a:r>
            <a:r>
              <a:rPr lang="pt-BR" sz="1800" dirty="0" smtClean="0"/>
              <a:t>2 – Análise de Pontos de Função</a:t>
            </a:r>
            <a:endParaRPr lang="pt-BR" sz="1800" dirty="0"/>
          </a:p>
          <a:p>
            <a:pPr marL="0" indent="0">
              <a:buFont typeface="Wingdings" pitchFamily="2" charset="2"/>
              <a:buNone/>
              <a:defRPr/>
            </a:pPr>
            <a:endParaRPr lang="pt-BR" sz="1800" dirty="0" smtClean="0"/>
          </a:p>
          <a:p>
            <a:pPr>
              <a:defRPr/>
            </a:pPr>
            <a:r>
              <a:rPr lang="pt-BR" sz="1800" b="0" dirty="0" smtClean="0"/>
              <a:t>Definição</a:t>
            </a:r>
          </a:p>
          <a:p>
            <a:pPr>
              <a:defRPr/>
            </a:pPr>
            <a:r>
              <a:rPr lang="pt-BR" sz="1800" b="0" dirty="0" smtClean="0"/>
              <a:t>Objetivos</a:t>
            </a:r>
          </a:p>
          <a:p>
            <a:pPr>
              <a:defRPr/>
            </a:pPr>
            <a:r>
              <a:rPr lang="pt-BR" sz="1800" b="0" dirty="0" smtClean="0"/>
              <a:t>Benefícios</a:t>
            </a:r>
          </a:p>
          <a:p>
            <a:pPr>
              <a:defRPr/>
            </a:pPr>
            <a:r>
              <a:rPr lang="pt-BR" sz="1800" b="0" dirty="0" smtClean="0"/>
              <a:t>Processo de Contagem</a:t>
            </a:r>
          </a:p>
          <a:p>
            <a:pPr>
              <a:defRPr/>
            </a:pPr>
            <a:r>
              <a:rPr lang="pt-BR" sz="1800" b="0" dirty="0" smtClean="0"/>
              <a:t>Exercício de Contagens Indicativa, Estimativa NESMA</a:t>
            </a:r>
            <a:endParaRPr lang="pt-BR" sz="1800" b="0" dirty="0"/>
          </a:p>
        </p:txBody>
      </p:sp>
    </p:spTree>
    <p:extLst>
      <p:ext uri="{BB962C8B-B14F-4D97-AF65-F5344CB8AC3E}">
        <p14:creationId xmlns:p14="http://schemas.microsoft.com/office/powerpoint/2010/main" val="1837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8459787" cy="1143000"/>
          </a:xfr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Planejamento do </a:t>
            </a: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Curso</a:t>
            </a:r>
            <a:endParaRPr lang="pt-BR" sz="4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1550" y="1412875"/>
            <a:ext cx="7704138" cy="4319588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  <a:defRPr/>
            </a:pPr>
            <a:r>
              <a:rPr lang="pt-BR" sz="1800" dirty="0" smtClean="0"/>
              <a:t>Aula 3 - Laboratório de Análise de Pontos de Função</a:t>
            </a:r>
          </a:p>
          <a:p>
            <a:pPr>
              <a:buFont typeface="Courier New" pitchFamily="49" charset="0"/>
              <a:buChar char="o"/>
              <a:defRPr/>
            </a:pPr>
            <a:endParaRPr lang="pt-BR" sz="1800" dirty="0"/>
          </a:p>
          <a:p>
            <a:pPr>
              <a:defRPr/>
            </a:pPr>
            <a:r>
              <a:rPr lang="pt-BR" sz="1800" dirty="0" smtClean="0"/>
              <a:t> </a:t>
            </a:r>
            <a:r>
              <a:rPr lang="pt-BR" sz="1800" b="0" dirty="0" smtClean="0"/>
              <a:t>Exercício de Contagem IFPUG (estimativa)</a:t>
            </a:r>
          </a:p>
          <a:p>
            <a:pPr>
              <a:defRPr/>
            </a:pPr>
            <a:r>
              <a:rPr lang="pt-BR" sz="1800" b="0" dirty="0" smtClean="0"/>
              <a:t> Exercício de Contagem Indicativa NESMA</a:t>
            </a:r>
          </a:p>
          <a:p>
            <a:pPr>
              <a:defRPr/>
            </a:pPr>
            <a:r>
              <a:rPr lang="pt-BR" sz="1800" b="0" dirty="0" smtClean="0"/>
              <a:t> Exercício </a:t>
            </a:r>
            <a:r>
              <a:rPr lang="pt-BR" sz="1800" b="0" dirty="0"/>
              <a:t>de Contagem </a:t>
            </a:r>
            <a:r>
              <a:rPr lang="pt-BR" sz="1800" b="0" dirty="0" smtClean="0"/>
              <a:t>Estimativa NESMA</a:t>
            </a:r>
          </a:p>
          <a:p>
            <a:pPr marL="0" indent="0">
              <a:buFont typeface="Wingdings" pitchFamily="2" charset="2"/>
              <a:buNone/>
              <a:defRPr/>
            </a:pPr>
            <a:endParaRPr lang="pt-BR" sz="1800" dirty="0" smtClean="0"/>
          </a:p>
          <a:p>
            <a:pPr>
              <a:buFont typeface="Courier New" pitchFamily="49" charset="0"/>
              <a:buChar char="o"/>
              <a:defRPr/>
            </a:pPr>
            <a:r>
              <a:rPr lang="pt-BR" sz="1800" dirty="0"/>
              <a:t>Aula </a:t>
            </a:r>
            <a:r>
              <a:rPr lang="pt-BR" sz="1800" dirty="0" smtClean="0"/>
              <a:t>4 - </a:t>
            </a:r>
            <a:r>
              <a:rPr lang="pt-BR" sz="1800" dirty="0"/>
              <a:t>Modelos Paramétricos de Estimativa e Análise de Pontos de Caso de Uso</a:t>
            </a:r>
          </a:p>
          <a:p>
            <a:pPr>
              <a:buFont typeface="Courier New" pitchFamily="49" charset="0"/>
              <a:buChar char="o"/>
              <a:defRPr/>
            </a:pPr>
            <a:endParaRPr lang="pt-BR" sz="1800" dirty="0"/>
          </a:p>
          <a:p>
            <a:pPr>
              <a:defRPr/>
            </a:pPr>
            <a:r>
              <a:rPr lang="pt-BR" sz="1800" b="0" dirty="0" smtClean="0"/>
              <a:t>Modelos </a:t>
            </a:r>
            <a:r>
              <a:rPr lang="pt-BR" sz="1800" b="0" dirty="0"/>
              <a:t>mais utilizados</a:t>
            </a:r>
          </a:p>
          <a:p>
            <a:pPr>
              <a:defRPr/>
            </a:pPr>
            <a:r>
              <a:rPr lang="pt-BR" sz="1800" b="0" dirty="0"/>
              <a:t>Procedimento de </a:t>
            </a:r>
            <a:r>
              <a:rPr lang="pt-BR" sz="1800" b="0" dirty="0" smtClean="0"/>
              <a:t>Contagem UCP</a:t>
            </a:r>
            <a:endParaRPr lang="pt-BR" sz="1800" b="0" dirty="0"/>
          </a:p>
          <a:p>
            <a:pPr>
              <a:defRPr/>
            </a:pPr>
            <a:r>
              <a:rPr lang="pt-BR" sz="1800" b="0" dirty="0"/>
              <a:t>Exemplo de </a:t>
            </a:r>
            <a:r>
              <a:rPr lang="pt-BR" sz="1800" b="0" dirty="0" smtClean="0"/>
              <a:t>Contagem UCP</a:t>
            </a:r>
            <a:endParaRPr lang="pt-BR" sz="1800" b="0" dirty="0"/>
          </a:p>
        </p:txBody>
      </p:sp>
    </p:spTree>
    <p:extLst>
      <p:ext uri="{BB962C8B-B14F-4D97-AF65-F5344CB8AC3E}">
        <p14:creationId xmlns:p14="http://schemas.microsoft.com/office/powerpoint/2010/main" val="280275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80275" cy="1143000"/>
          </a:xfr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Planejamento do </a:t>
            </a: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Curso</a:t>
            </a:r>
            <a:endParaRPr lang="pt-BR" sz="4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1550" y="1412875"/>
            <a:ext cx="7704138" cy="4319588"/>
          </a:xfrm>
        </p:spPr>
        <p:txBody>
          <a:bodyPr>
            <a:noAutofit/>
          </a:bodyPr>
          <a:lstStyle/>
          <a:p>
            <a:pPr>
              <a:buFont typeface="Courier New" pitchFamily="49" charset="0"/>
              <a:buChar char="o"/>
              <a:defRPr/>
            </a:pPr>
            <a:r>
              <a:rPr lang="pt-BR" sz="1800" dirty="0" smtClean="0"/>
              <a:t>Aula 5 – Laboratório </a:t>
            </a:r>
            <a:r>
              <a:rPr lang="pt-BR" sz="1800" dirty="0"/>
              <a:t>de Análise de Pontos de Função do Trabalho de Curso</a:t>
            </a:r>
          </a:p>
          <a:p>
            <a:pPr>
              <a:buFont typeface="Courier New" pitchFamily="49" charset="0"/>
              <a:buChar char="o"/>
              <a:defRPr/>
            </a:pPr>
            <a:endParaRPr lang="pt-BR" sz="1800" dirty="0"/>
          </a:p>
          <a:p>
            <a:pPr>
              <a:defRPr/>
            </a:pPr>
            <a:r>
              <a:rPr lang="pt-BR" sz="1800" dirty="0" smtClean="0"/>
              <a:t> </a:t>
            </a:r>
            <a:r>
              <a:rPr lang="pt-BR" sz="1800" b="0" dirty="0" smtClean="0"/>
              <a:t>Execução da contagem do projeto desenvolvido no curso</a:t>
            </a:r>
          </a:p>
          <a:p>
            <a:pPr>
              <a:defRPr/>
            </a:pPr>
            <a:endParaRPr lang="pt-BR" sz="1800" dirty="0" smtClean="0"/>
          </a:p>
          <a:p>
            <a:pPr>
              <a:buFont typeface="Courier New" pitchFamily="49" charset="0"/>
              <a:buChar char="o"/>
              <a:defRPr/>
            </a:pPr>
            <a:r>
              <a:rPr lang="pt-BR" sz="1800" dirty="0"/>
              <a:t>Aula </a:t>
            </a:r>
            <a:r>
              <a:rPr lang="pt-BR" sz="1800" dirty="0" smtClean="0"/>
              <a:t>6 </a:t>
            </a:r>
            <a:r>
              <a:rPr lang="pt-BR" sz="1800" dirty="0" smtClean="0"/>
              <a:t>– </a:t>
            </a:r>
            <a:r>
              <a:rPr lang="pt-BR" sz="1800" b="0" dirty="0" smtClean="0"/>
              <a:t>Apresentação </a:t>
            </a:r>
            <a:r>
              <a:rPr lang="pt-BR" sz="1800" b="0" dirty="0"/>
              <a:t>dos </a:t>
            </a:r>
            <a:r>
              <a:rPr lang="pt-BR" sz="1800" b="0" dirty="0" smtClean="0"/>
              <a:t>trabalhos</a:t>
            </a:r>
            <a:endParaRPr lang="pt-BR" sz="1800" b="0" dirty="0"/>
          </a:p>
        </p:txBody>
      </p:sp>
    </p:spTree>
    <p:extLst>
      <p:ext uri="{BB962C8B-B14F-4D97-AF65-F5344CB8AC3E}">
        <p14:creationId xmlns:p14="http://schemas.microsoft.com/office/powerpoint/2010/main" val="95386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3935</Words>
  <Application>Microsoft Office PowerPoint</Application>
  <PresentationFormat>Apresentação na tela (4:3)</PresentationFormat>
  <Paragraphs>816</Paragraphs>
  <Slides>64</Slides>
  <Notes>44</Notes>
  <HiddenSlides>0</HiddenSlides>
  <MMClips>0</MMClips>
  <ScaleCrop>false</ScaleCrop>
  <HeadingPairs>
    <vt:vector size="8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64</vt:i4>
      </vt:variant>
    </vt:vector>
  </HeadingPairs>
  <TitlesOfParts>
    <vt:vector size="76" baseType="lpstr">
      <vt:lpstr>Arial Unicode MS</vt:lpstr>
      <vt:lpstr>Arial</vt:lpstr>
      <vt:lpstr>Arial Narrow</vt:lpstr>
      <vt:lpstr>Calibri</vt:lpstr>
      <vt:lpstr>Courier New</vt:lpstr>
      <vt:lpstr>Raavi</vt:lpstr>
      <vt:lpstr>Tahoma</vt:lpstr>
      <vt:lpstr>Times New Roman</vt:lpstr>
      <vt:lpstr>Verdana</vt:lpstr>
      <vt:lpstr>Wingdings</vt:lpstr>
      <vt:lpstr>modelo_powerpoint_fit</vt:lpstr>
      <vt:lpstr>Acrobat Document</vt:lpstr>
      <vt:lpstr>Pós-Graduação Engenharia de Software</vt:lpstr>
      <vt:lpstr>Prof. Cássia Regina Tokoy</vt:lpstr>
      <vt:lpstr>Conteúdo Programático</vt:lpstr>
      <vt:lpstr>Critérios de Avaliação</vt:lpstr>
      <vt:lpstr>Objetivos</vt:lpstr>
      <vt:lpstr>Metodologia</vt:lpstr>
      <vt:lpstr>Planejamento do Curso</vt:lpstr>
      <vt:lpstr>Planejamento do Curso</vt:lpstr>
      <vt:lpstr>Planejamento do Curso</vt:lpstr>
      <vt:lpstr>Por que medir?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O que medir?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Medição da variação  do escopo</vt:lpstr>
      <vt:lpstr> O que a APF não mede</vt:lpstr>
      <vt:lpstr>Quem usa APF  em contratos</vt:lpstr>
      <vt:lpstr>Programa de  Certificação CFPS</vt:lpstr>
      <vt:lpstr>O Exame CFPS</vt:lpstr>
      <vt:lpstr>Brasil - Evolução da  certificação</vt:lpstr>
      <vt:lpstr>Apresentação do PowerPoint</vt:lpstr>
      <vt:lpstr>Apresentação do PowerPoint</vt:lpstr>
      <vt:lpstr>Apresentação do PowerPoint</vt:lpstr>
      <vt:lpstr>Apresentação do PowerPoint</vt:lpstr>
      <vt:lpstr>Pós-Graduação Engenharia de Software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Cassia Regina Tokoy</cp:lastModifiedBy>
  <cp:revision>20</cp:revision>
  <dcterms:created xsi:type="dcterms:W3CDTF">2012-09-13T19:43:42Z</dcterms:created>
  <dcterms:modified xsi:type="dcterms:W3CDTF">2014-11-12T10:43:36Z</dcterms:modified>
</cp:coreProperties>
</file>