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53" r:id="rId42"/>
    <p:sldId id="354" r:id="rId43"/>
    <p:sldId id="355" r:id="rId44"/>
    <p:sldId id="356" r:id="rId45"/>
    <p:sldId id="357" r:id="rId46"/>
    <p:sldId id="358" r:id="rId47"/>
    <p:sldId id="297" r:id="rId48"/>
    <p:sldId id="298" r:id="rId49"/>
    <p:sldId id="299" r:id="rId50"/>
    <p:sldId id="300" r:id="rId51"/>
    <p:sldId id="301" r:id="rId52"/>
    <p:sldId id="303" r:id="rId53"/>
    <p:sldId id="304" r:id="rId54"/>
    <p:sldId id="306" r:id="rId55"/>
    <p:sldId id="307" r:id="rId56"/>
    <p:sldId id="308" r:id="rId57"/>
    <p:sldId id="309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1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8C58C-4733-4BEA-B7DC-7C9187AF273B}" type="datetimeFigureOut">
              <a:rPr lang="pt-BR" smtClean="0"/>
              <a:t>31/10/2013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C1F60-A238-4ED4-98DA-6959F7B40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88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B9BF47-0B2A-4440-9257-7A8778B5032E}" type="slidenum">
              <a:rPr lang="pt-BR" smtClean="0"/>
              <a:pPr eaLnBrk="1" hangingPunct="1"/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5FECB9-54F2-471D-BC4F-2DE0E344BDE4}" type="slidenum">
              <a:rPr lang="pt-BR" smtClean="0"/>
              <a:pPr eaLnBrk="1" hangingPunct="1"/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1311C6-7E78-413E-8A71-6388CB7F4F67}" type="slidenum">
              <a:rPr lang="pt-BR" smtClean="0"/>
              <a:pPr eaLnBrk="1" hangingPunct="1"/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FB30A5-2293-460B-B9C9-9CBB0BAD0904}" type="slidenum">
              <a:rPr lang="pt-BR" smtClean="0"/>
              <a:pPr eaLnBrk="1" hangingPunct="1"/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35229F-FE1B-4BA2-8E84-E806BD053969}" type="slidenum">
              <a:rPr lang="pt-BR" smtClean="0"/>
              <a:pPr eaLnBrk="1" hangingPunct="1"/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3C5477-F33E-49D5-856C-B528C88F0646}" type="slidenum">
              <a:rPr lang="pt-BR" smtClean="0"/>
              <a:pPr eaLnBrk="1" hangingPunct="1"/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39F7DC-FDA4-48C1-BDA2-83D6D7F8EEA0}" type="slidenum">
              <a:rPr lang="pt-BR" smtClean="0"/>
              <a:pPr eaLnBrk="1" hangingPunct="1"/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59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3EB3F9-95C5-40B2-919C-EFEE113A4EE1}" type="slidenum">
              <a:rPr lang="pt-BR" smtClean="0"/>
              <a:pPr eaLnBrk="1" hangingPunct="1"/>
              <a:t>74</a:t>
            </a:fld>
            <a:endParaRPr lang="pt-BR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F72447-8660-4E6D-AEF9-201999A417F1}" type="slidenum">
              <a:rPr lang="pt-BR" smtClean="0"/>
              <a:pPr eaLnBrk="1" hangingPunct="1"/>
              <a:t>90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8390AF-2AD1-40DA-9B2B-2D6796FF9453}" type="slidenum">
              <a:rPr lang="pt-BR" smtClean="0"/>
              <a:pPr eaLnBrk="1" hangingPunct="1"/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97C348-8F5E-476F-8164-872224152667}" type="slidenum">
              <a:rPr lang="pt-BR" smtClean="0"/>
              <a:pPr eaLnBrk="1" hangingPunct="1"/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747391-5057-4CA6-A08D-09601074E2A7}" type="slidenum">
              <a:rPr lang="pt-BR" smtClean="0"/>
              <a:pPr eaLnBrk="1" hangingPunct="1"/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8963E3-0B7D-4B73-8236-75CCA723C041}" type="slidenum">
              <a:rPr lang="pt-BR" smtClean="0"/>
              <a:pPr eaLnBrk="1" hangingPunct="1"/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18F368-E61C-4F48-A873-F2A36194E5F7}" type="slidenum">
              <a:rPr lang="pt-BR" smtClean="0"/>
              <a:pPr eaLnBrk="1" hangingPunct="1"/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565B1F-62FF-4B67-8779-2DA145BAB2E0}" type="slidenum">
              <a:rPr lang="pt-BR" smtClean="0"/>
              <a:pPr eaLnBrk="1" hangingPunct="1"/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6EE7E9-6DE7-4CA1-ADEC-D7C32FB8F973}" type="slidenum">
              <a:rPr lang="pt-BR" smtClean="0"/>
              <a:pPr eaLnBrk="1" hangingPunct="1"/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05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13E3B9-39F8-4138-9EF3-A252E25C16A9}" type="slidenum">
              <a:rPr lang="pt-BR" smtClean="0"/>
              <a:pPr eaLnBrk="1" hangingPunct="1"/>
              <a:t>12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tt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4255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6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55" r:id="rId4"/>
    <p:sldLayoutId id="2147483658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mailto:cassiatokoy@gmail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APF </a:t>
            </a:r>
            <a:endParaRPr lang="pt-BR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268760"/>
            <a:ext cx="7815290" cy="798509"/>
          </a:xfrm>
        </p:spPr>
        <p:txBody>
          <a:bodyPr/>
          <a:lstStyle/>
          <a:p>
            <a:pPr eaLnBrk="1" hangingPunct="1"/>
            <a:r>
              <a:rPr lang="pt-BR" dirty="0" smtClean="0"/>
              <a:t>Pós-Graduação</a:t>
            </a:r>
            <a:br>
              <a:rPr lang="pt-BR" dirty="0" smtClean="0"/>
            </a:br>
            <a:r>
              <a:rPr lang="pt-BR" dirty="0" smtClean="0"/>
              <a:t>Engenharia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Abordagens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mais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utilizadas no Brasil</a:t>
            </a:r>
          </a:p>
        </p:txBody>
      </p:sp>
      <p:sp>
        <p:nvSpPr>
          <p:cNvPr id="12291" name="Retângulo 4"/>
          <p:cNvSpPr>
            <a:spLocks noChangeArrowheads="1"/>
          </p:cNvSpPr>
          <p:nvPr/>
        </p:nvSpPr>
        <p:spPr bwMode="auto">
          <a:xfrm>
            <a:off x="611188" y="2216150"/>
            <a:ext cx="80645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Detalhada (IFPUG) - &gt; leva em consideração dados (arquivos lógicos), transações e campos determinando a complexidade das funções.</a:t>
            </a:r>
          </a:p>
          <a:p>
            <a:pPr marL="287338" indent="-287338" algn="just">
              <a:buFont typeface="Courier New" pitchFamily="49" charset="0"/>
              <a:buChar char="o"/>
            </a:pPr>
            <a:endParaRPr lang="pt-BR"/>
          </a:p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Estimativa (NESMA) - &gt; leva em consideração dados (arquivos lógicos) e transações, classificando dados com complexidade baixa e transações com complexidade média.</a:t>
            </a:r>
          </a:p>
          <a:p>
            <a:pPr marL="287338" indent="-287338" algn="just">
              <a:buFont typeface="Courier New" pitchFamily="49" charset="0"/>
              <a:buChar char="o"/>
            </a:pPr>
            <a:endParaRPr lang="pt-BR"/>
          </a:p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Indicativa (NESMA) - &gt; leva em consideração apenas os dados (arquivos lógicos) e utiliza uma fórmula para obter o tamanho funcional aproximado.</a:t>
            </a:r>
          </a:p>
        </p:txBody>
      </p:sp>
    </p:spTree>
    <p:extLst>
      <p:ext uri="{BB962C8B-B14F-4D97-AF65-F5344CB8AC3E}">
        <p14:creationId xmlns:p14="http://schemas.microsoft.com/office/powerpoint/2010/main" val="18624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4587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Definições</a:t>
            </a:r>
          </a:p>
        </p:txBody>
      </p:sp>
      <p:sp>
        <p:nvSpPr>
          <p:cNvPr id="40963" name="Retângulo 4"/>
          <p:cNvSpPr>
            <a:spLocks noChangeArrowheads="1"/>
          </p:cNvSpPr>
          <p:nvPr/>
        </p:nvSpPr>
        <p:spPr bwMode="auto">
          <a:xfrm>
            <a:off x="971550" y="2205038"/>
            <a:ext cx="8064500" cy="2032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O que é Análise de Pontos de Função?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endParaRPr lang="pt-BR" b="1" dirty="0"/>
          </a:p>
          <a:p>
            <a:pPr>
              <a:defRPr/>
            </a:pPr>
            <a:r>
              <a:rPr lang="pt-BR" b="1" i="1" dirty="0"/>
              <a:t>É um método padrão de medição de desenvolvimento de</a:t>
            </a:r>
          </a:p>
          <a:p>
            <a:pPr>
              <a:defRPr/>
            </a:pPr>
            <a:r>
              <a:rPr lang="pt-BR" b="1" i="1" dirty="0"/>
              <a:t>software que se baseia no ponto de vista do usuário, ou seja,</a:t>
            </a:r>
          </a:p>
          <a:p>
            <a:pPr>
              <a:defRPr/>
            </a:pPr>
            <a:r>
              <a:rPr lang="pt-BR" b="1" i="1" dirty="0"/>
              <a:t>nas funcionalidades por ele solicitadas. É uma abordagem</a:t>
            </a:r>
          </a:p>
          <a:p>
            <a:pPr>
              <a:defRPr/>
            </a:pPr>
            <a:r>
              <a:rPr lang="pt-BR" b="1" i="1" dirty="0"/>
              <a:t>funcional e não técnica.</a:t>
            </a:r>
          </a:p>
          <a:p>
            <a:pPr>
              <a:defRPr/>
            </a:pP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6975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332656"/>
            <a:ext cx="8459787" cy="77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CPM</a:t>
            </a:r>
          </a:p>
        </p:txBody>
      </p:sp>
      <p:sp>
        <p:nvSpPr>
          <p:cNvPr id="40963" name="Retângulo 4"/>
          <p:cNvSpPr>
            <a:spLocks noChangeArrowheads="1"/>
          </p:cNvSpPr>
          <p:nvPr/>
        </p:nvSpPr>
        <p:spPr bwMode="auto">
          <a:xfrm>
            <a:off x="323850" y="1060450"/>
            <a:ext cx="8712200" cy="28622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Manual de Práticas e Contagem de Pontos de Função, versão 4.3: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Parte 1: FSM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Parte 2: A transição – Aplicando o Método de Medição de Tamanho Funcional  do IFPUG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Parte 3: Práticas de Contagem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Parte 4: Exemplos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Parte 5: Apêndices e Glossário</a:t>
            </a:r>
          </a:p>
          <a:p>
            <a:pPr>
              <a:defRPr/>
            </a:pPr>
            <a:endParaRPr lang="pt-BR" b="1" i="1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b="1" i="1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357563"/>
            <a:ext cx="6624637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4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63" name="Retângulo 4"/>
          <p:cNvSpPr>
            <a:spLocks noChangeArrowheads="1"/>
          </p:cNvSpPr>
          <p:nvPr/>
        </p:nvSpPr>
        <p:spPr bwMode="auto">
          <a:xfrm>
            <a:off x="773113" y="1268413"/>
            <a:ext cx="8064500" cy="39703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b="1" dirty="0"/>
              <a:t>Vantagens</a:t>
            </a:r>
            <a:r>
              <a:rPr lang="pt-BR" dirty="0"/>
              <a:t>: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Fornecer suporte à análise de qualidade e produtividade; </a:t>
            </a:r>
          </a:p>
          <a:p>
            <a:pPr algn="just">
              <a:defRPr/>
            </a:pPr>
            <a:r>
              <a:rPr lang="pt-BR" dirty="0"/>
              <a:t>- Estimar o custo e recursos requeridos para o desenvolvimento, melhoria e manutenção do software; </a:t>
            </a:r>
          </a:p>
          <a:p>
            <a:pPr algn="just">
              <a:defRPr/>
            </a:pPr>
            <a:r>
              <a:rPr lang="pt-BR" dirty="0"/>
              <a:t>- Fornecer um fator de normalização para a comparação de software; </a:t>
            </a:r>
          </a:p>
          <a:p>
            <a:pPr algn="just">
              <a:defRPr/>
            </a:pPr>
            <a:r>
              <a:rPr lang="pt-BR" dirty="0"/>
              <a:t>- Determinar o tamanho de um pacote de aplicação adquirido, por meio do dimensionamento funcional de todas as funções incluídas no mesmo; </a:t>
            </a:r>
          </a:p>
          <a:p>
            <a:pPr algn="just">
              <a:defRPr/>
            </a:pPr>
            <a:r>
              <a:rPr lang="pt-BR" dirty="0"/>
              <a:t>- Ajudar os usuários a determinar o benefício provido por um pacote de aplicação para a sua organização, por meio do dimensionamento funcional das funções que correspondam especificamente aos seus requisitos. </a:t>
            </a:r>
          </a:p>
          <a:p>
            <a:pPr algn="just">
              <a:defRPr/>
            </a:pPr>
            <a:r>
              <a:rPr lang="pt-BR" dirty="0"/>
              <a:t>- É uma técnica transparente para o usuário.</a:t>
            </a:r>
          </a:p>
          <a:p>
            <a:pPr algn="just">
              <a:defRPr/>
            </a:pPr>
            <a:r>
              <a:rPr lang="pt-BR" dirty="0"/>
              <a:t>- Mede o tamanho do sistema independente da tecnologia adotada.</a:t>
            </a:r>
          </a:p>
          <a:p>
            <a:pPr algn="just">
              <a:defRPr/>
            </a:pPr>
            <a:r>
              <a:rPr lang="pt-BR" dirty="0"/>
              <a:t>- Estabelece o tamanho do sistema.</a:t>
            </a:r>
          </a:p>
        </p:txBody>
      </p:sp>
    </p:spTree>
    <p:extLst>
      <p:ext uri="{BB962C8B-B14F-4D97-AF65-F5344CB8AC3E}">
        <p14:creationId xmlns:p14="http://schemas.microsoft.com/office/powerpoint/2010/main" val="32063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63" name="Retângulo 4"/>
          <p:cNvSpPr>
            <a:spLocks noChangeArrowheads="1"/>
          </p:cNvSpPr>
          <p:nvPr/>
        </p:nvSpPr>
        <p:spPr bwMode="auto">
          <a:xfrm>
            <a:off x="773113" y="1268413"/>
            <a:ext cx="8064500" cy="4802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Objetivos</a:t>
            </a:r>
            <a:r>
              <a:rPr lang="pt-BR" dirty="0"/>
              <a:t>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Medir a funcionalidade implementada no software, que o usuário solicita e recebe; 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Medir  a funcionalidade impactada pelo desenvolvimento, melhoria e manutenção de software, independentemente da tecnologia utilizada na implementação. 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O processo de medição deve ser: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Suficientemente simples para minimizar o custo adicional introduzido pelo processo de medição; 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Uma medida consistente entre diversos projetos e organizações.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33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95288" y="1341438"/>
          <a:ext cx="8137525" cy="511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/>
                <a:gridCol w="3745037"/>
              </a:tblGrid>
              <a:tr h="365616"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 que APF Mede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7" marR="91447" marT="45658" marB="456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 que APF não Mede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7" marR="91447" marT="45658" marB="45658"/>
                </a:tc>
              </a:tr>
              <a:tr h="1310429"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Quantidade de Funcionalidades, classificadas por complexidade:</a:t>
                      </a:r>
                    </a:p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Entradas de Dados;</a:t>
                      </a:r>
                    </a:p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Saída de Dados;</a:t>
                      </a:r>
                    </a:p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Consulta de Dados.</a:t>
                      </a:r>
                      <a:endParaRPr lang="pt-BR" sz="1600" dirty="0"/>
                    </a:p>
                  </a:txBody>
                  <a:tcPr marL="91447" marR="91447" marT="45658" marB="4565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Recompilação</a:t>
                      </a:r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Códigos para migração de sistemas;</a:t>
                      </a:r>
                      <a:endParaRPr lang="pt-BR" sz="1600" dirty="0"/>
                    </a:p>
                  </a:txBody>
                  <a:tcPr marL="91447" marR="91447" marT="45658" marB="45658"/>
                </a:tc>
              </a:tr>
              <a:tr h="1066606"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Quantidade de Entidades, classificadas por complexidade:</a:t>
                      </a:r>
                    </a:p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Arquivos Internos;</a:t>
                      </a:r>
                    </a:p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Arquivos Externos.</a:t>
                      </a:r>
                      <a:endParaRPr lang="pt-BR" sz="1600" dirty="0"/>
                    </a:p>
                  </a:txBody>
                  <a:tcPr marL="91447" marR="91447" marT="45658" marB="4565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Inclusão, Alteração ou Exclusão de cabeçalhos e/ou literais de telas ou relatórios;</a:t>
                      </a:r>
                      <a:endParaRPr lang="pt-BR" sz="1600" dirty="0" smtClean="0"/>
                    </a:p>
                  </a:txBody>
                  <a:tcPr marL="91447" marR="91447" marT="45658" marB="45658"/>
                </a:tc>
              </a:tr>
              <a:tr h="822784"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Todas as modificações efetuadas nas funcionalidades e entidades.</a:t>
                      </a:r>
                      <a:endParaRPr lang="pt-BR" sz="1600" dirty="0"/>
                    </a:p>
                  </a:txBody>
                  <a:tcPr marL="91447" marR="91447" marT="45658" marB="4565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Mudanças relativas à estética ou a posição de campos de telas ou relatórios;</a:t>
                      </a:r>
                      <a:endParaRPr lang="pt-BR" sz="1600" dirty="0"/>
                    </a:p>
                  </a:txBody>
                  <a:tcPr marL="91447" marR="91447" marT="45658" marB="45658"/>
                </a:tc>
              </a:tr>
              <a:tr h="1554252"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smtClean="0"/>
                        <a:t>Carga Inicial de Dados</a:t>
                      </a:r>
                      <a:endParaRPr lang="pt-BR" sz="1600" dirty="0"/>
                    </a:p>
                  </a:txBody>
                  <a:tcPr marL="91447" marR="91447" marT="45658" marB="4565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Atualizações da aplicação (Sistema) decorrentes de mudanças tecnológicas;</a:t>
                      </a:r>
                    </a:p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 resumo, toda mudança no Sistema que não envolva alteração no tratamento da funcionalidade.</a:t>
                      </a:r>
                      <a:endParaRPr lang="pt-BR" sz="1600" dirty="0"/>
                    </a:p>
                  </a:txBody>
                  <a:tcPr marL="91447" marR="91447" marT="45658" marB="4565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8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63" name="Retângulo 4"/>
          <p:cNvSpPr>
            <a:spLocks noChangeArrowheads="1"/>
          </p:cNvSpPr>
          <p:nvPr/>
        </p:nvSpPr>
        <p:spPr bwMode="auto">
          <a:xfrm>
            <a:off x="684213" y="2060575"/>
            <a:ext cx="8064500" cy="28622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b="1" dirty="0"/>
              <a:t>Benefícios da Análise de Pontos de Função - APF</a:t>
            </a:r>
            <a:r>
              <a:rPr lang="pt-BR" dirty="0"/>
              <a:t>: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Auxiliar na tomada de decisões sobre início de um projeto, pois torna possível as estimativas nas fases iniciais do processo de desenvolvimento de software.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Medir Projetos de Desenvolvimento e de Manutenção independentemente da tecnologia utilizada.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Aprimorar a estimativa de esforço, através da criação de uma base histórica que irá gerar orçamentos mais precisos.</a:t>
            </a:r>
          </a:p>
          <a:p>
            <a:pPr algn="just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7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459" name="Retângulo 4"/>
          <p:cNvSpPr>
            <a:spLocks noChangeArrowheads="1"/>
          </p:cNvSpPr>
          <p:nvPr/>
        </p:nvSpPr>
        <p:spPr bwMode="auto">
          <a:xfrm>
            <a:off x="600075" y="2492375"/>
            <a:ext cx="8064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pt-BR" b="1"/>
              <a:t>Benefícios da Análise de Pontos de Função - APF</a:t>
            </a:r>
            <a:r>
              <a:rPr lang="pt-BR"/>
              <a:t>: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pt-BR"/>
          </a:p>
          <a:p>
            <a:pPr marL="285750" indent="-285750" algn="just">
              <a:buFontTx/>
              <a:buChar char="-"/>
            </a:pPr>
            <a:r>
              <a:rPr lang="pt-BR"/>
              <a:t>Facilitar a elaboração de estimativas e reestimativas.</a:t>
            </a:r>
          </a:p>
          <a:p>
            <a:pPr marL="285750" indent="-285750" algn="just">
              <a:buFontTx/>
              <a:buChar char="-"/>
            </a:pPr>
            <a:r>
              <a:rPr lang="pt-BR"/>
              <a:t>Avaliar melhorias no processo de desenvolvimento através do seu impacto sobre a produtividade.</a:t>
            </a:r>
          </a:p>
          <a:p>
            <a:pPr marL="285750" indent="-285750" algn="just">
              <a:buFontTx/>
              <a:buChar char="-"/>
            </a:pPr>
            <a:r>
              <a:rPr lang="pt-BR"/>
              <a:t>Melhorar a contratação e a gestão dos contratos com os fornecedores.</a:t>
            </a:r>
          </a:p>
          <a:p>
            <a:pPr marL="285750" indent="-285750" algn="just">
              <a:buFontTx/>
              <a:buChar char="-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0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"/>
          <p:cNvSpPr>
            <a:spLocks noChangeArrowheads="1"/>
          </p:cNvSpPr>
          <p:nvPr/>
        </p:nvSpPr>
        <p:spPr bwMode="auto">
          <a:xfrm>
            <a:off x="571500" y="1390650"/>
            <a:ext cx="78486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Passos para realização de APF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6096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pt-BR" sz="2800">
              <a:latin typeface="Calibri" pitchFamily="34" charset="0"/>
            </a:endParaRP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07206" y="1749425"/>
            <a:ext cx="845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b="1" dirty="0"/>
              <a:t>Contagem de pontos de função detalhada (Reconhecida pelo IFPUG – CPM 4.3)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486" name="Group 8"/>
          <p:cNvGrpSpPr>
            <a:grpSpLocks/>
          </p:cNvGrpSpPr>
          <p:nvPr/>
        </p:nvGrpSpPr>
        <p:grpSpPr bwMode="auto">
          <a:xfrm>
            <a:off x="250825" y="3157538"/>
            <a:ext cx="8855075" cy="2679700"/>
            <a:chOff x="-53" y="2064"/>
            <a:chExt cx="5578" cy="1687"/>
          </a:xfrm>
        </p:grpSpPr>
        <p:grpSp>
          <p:nvGrpSpPr>
            <p:cNvPr id="20490" name="Group 9"/>
            <p:cNvGrpSpPr>
              <a:grpSpLocks/>
            </p:cNvGrpSpPr>
            <p:nvPr/>
          </p:nvGrpSpPr>
          <p:grpSpPr bwMode="auto">
            <a:xfrm>
              <a:off x="-53" y="2592"/>
              <a:ext cx="965" cy="672"/>
              <a:chOff x="-53" y="2592"/>
              <a:chExt cx="965" cy="672"/>
            </a:xfrm>
          </p:grpSpPr>
          <p:sp>
            <p:nvSpPr>
              <p:cNvPr id="20514" name="AutoShape 10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912" cy="672"/>
              </a:xfrm>
              <a:prstGeom prst="cube">
                <a:avLst>
                  <a:gd name="adj" fmla="val 8931"/>
                </a:avLst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5" name="Text Box 11"/>
              <p:cNvSpPr txBox="1">
                <a:spLocks noChangeArrowheads="1"/>
              </p:cNvSpPr>
              <p:nvPr/>
            </p:nvSpPr>
            <p:spPr bwMode="auto">
              <a:xfrm>
                <a:off x="-53" y="2640"/>
                <a:ext cx="94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Reunir a 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documentação 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disponível</a:t>
                </a:r>
              </a:p>
            </p:txBody>
          </p:sp>
        </p:grpSp>
        <p:grpSp>
          <p:nvGrpSpPr>
            <p:cNvPr id="20491" name="Group 12"/>
            <p:cNvGrpSpPr>
              <a:grpSpLocks/>
            </p:cNvGrpSpPr>
            <p:nvPr/>
          </p:nvGrpSpPr>
          <p:grpSpPr bwMode="auto">
            <a:xfrm>
              <a:off x="1084" y="2256"/>
              <a:ext cx="910" cy="1495"/>
              <a:chOff x="1084" y="2256"/>
              <a:chExt cx="910" cy="1495"/>
            </a:xfrm>
          </p:grpSpPr>
          <p:sp>
            <p:nvSpPr>
              <p:cNvPr id="20512" name="AutoShape 13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890" cy="1344"/>
              </a:xfrm>
              <a:prstGeom prst="cube">
                <a:avLst>
                  <a:gd name="adj" fmla="val 8931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3" name="Text Box 14"/>
              <p:cNvSpPr txBox="1">
                <a:spLocks noChangeArrowheads="1"/>
              </p:cNvSpPr>
              <p:nvPr/>
            </p:nvSpPr>
            <p:spPr bwMode="auto">
              <a:xfrm>
                <a:off x="1084" y="2297"/>
                <a:ext cx="886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Determinar 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Escopo e 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Fronteira da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Contagem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Identificando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os requisitos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funcionais do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usuário</a:t>
                </a:r>
              </a:p>
              <a:p>
                <a:pPr algn="ctr"/>
                <a:r>
                  <a:rPr lang="pt-BR" sz="160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20492" name="Group 15"/>
            <p:cNvGrpSpPr>
              <a:grpSpLocks/>
            </p:cNvGrpSpPr>
            <p:nvPr/>
          </p:nvGrpSpPr>
          <p:grpSpPr bwMode="auto">
            <a:xfrm>
              <a:off x="2422" y="2064"/>
              <a:ext cx="890" cy="672"/>
              <a:chOff x="2422" y="2064"/>
              <a:chExt cx="890" cy="672"/>
            </a:xfrm>
          </p:grpSpPr>
          <p:sp>
            <p:nvSpPr>
              <p:cNvPr id="20510" name="AutoShape 16"/>
              <p:cNvSpPr>
                <a:spLocks noChangeArrowheads="1"/>
              </p:cNvSpPr>
              <p:nvPr/>
            </p:nvSpPr>
            <p:spPr bwMode="auto">
              <a:xfrm>
                <a:off x="2422" y="2064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FFCC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1" name="Text Box 17"/>
              <p:cNvSpPr txBox="1">
                <a:spLocks noChangeArrowheads="1"/>
              </p:cNvSpPr>
              <p:nvPr/>
            </p:nvSpPr>
            <p:spPr bwMode="auto">
              <a:xfrm>
                <a:off x="2490" y="2112"/>
                <a:ext cx="6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de Dados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20493" name="Group 18"/>
            <p:cNvGrpSpPr>
              <a:grpSpLocks/>
            </p:cNvGrpSpPr>
            <p:nvPr/>
          </p:nvGrpSpPr>
          <p:grpSpPr bwMode="auto">
            <a:xfrm>
              <a:off x="2332" y="2832"/>
              <a:ext cx="980" cy="672"/>
              <a:chOff x="2332" y="2832"/>
              <a:chExt cx="980" cy="672"/>
            </a:xfrm>
          </p:grpSpPr>
          <p:sp>
            <p:nvSpPr>
              <p:cNvPr id="20508" name="AutoShape 19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09" name="Text Box 20"/>
              <p:cNvSpPr txBox="1">
                <a:spLocks noChangeArrowheads="1"/>
              </p:cNvSpPr>
              <p:nvPr/>
            </p:nvSpPr>
            <p:spPr bwMode="auto">
              <a:xfrm>
                <a:off x="2332" y="2879"/>
                <a:ext cx="9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Transacionais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0494" name="Line 21"/>
            <p:cNvSpPr>
              <a:spLocks noChangeShapeType="1"/>
            </p:cNvSpPr>
            <p:nvPr/>
          </p:nvSpPr>
          <p:spPr bwMode="auto">
            <a:xfrm flipV="1">
              <a:off x="2160" y="2443"/>
              <a:ext cx="262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5" name="Line 22"/>
            <p:cNvSpPr>
              <a:spLocks noChangeShapeType="1"/>
            </p:cNvSpPr>
            <p:nvPr/>
          </p:nvSpPr>
          <p:spPr bwMode="auto">
            <a:xfrm>
              <a:off x="1968" y="292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6" name="Line 23"/>
            <p:cNvSpPr>
              <a:spLocks noChangeShapeType="1"/>
            </p:cNvSpPr>
            <p:nvPr/>
          </p:nvSpPr>
          <p:spPr bwMode="auto">
            <a:xfrm flipH="1">
              <a:off x="2160" y="2447"/>
              <a:ext cx="0" cy="7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7" name="Line 24"/>
            <p:cNvSpPr>
              <a:spLocks noChangeShapeType="1"/>
            </p:cNvSpPr>
            <p:nvPr/>
          </p:nvSpPr>
          <p:spPr bwMode="auto">
            <a:xfrm>
              <a:off x="2160" y="316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8" name="Line 26"/>
            <p:cNvSpPr>
              <a:spLocks noChangeShapeType="1"/>
            </p:cNvSpPr>
            <p:nvPr/>
          </p:nvSpPr>
          <p:spPr bwMode="auto">
            <a:xfrm flipV="1">
              <a:off x="3312" y="2399"/>
              <a:ext cx="2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9" name="Line 27"/>
            <p:cNvSpPr>
              <a:spLocks noChangeShapeType="1"/>
            </p:cNvSpPr>
            <p:nvPr/>
          </p:nvSpPr>
          <p:spPr bwMode="auto">
            <a:xfrm flipV="1">
              <a:off x="3264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00" name="Line 28"/>
            <p:cNvSpPr>
              <a:spLocks noChangeShapeType="1"/>
            </p:cNvSpPr>
            <p:nvPr/>
          </p:nvSpPr>
          <p:spPr bwMode="auto">
            <a:xfrm>
              <a:off x="3552" y="27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501" name="Group 29"/>
            <p:cNvGrpSpPr>
              <a:grpSpLocks/>
            </p:cNvGrpSpPr>
            <p:nvPr/>
          </p:nvGrpSpPr>
          <p:grpSpPr bwMode="auto">
            <a:xfrm>
              <a:off x="3780" y="2443"/>
              <a:ext cx="816" cy="672"/>
              <a:chOff x="3780" y="2443"/>
              <a:chExt cx="816" cy="672"/>
            </a:xfrm>
          </p:grpSpPr>
          <p:sp>
            <p:nvSpPr>
              <p:cNvPr id="20506" name="AutoShape 30"/>
              <p:cNvSpPr>
                <a:spLocks noChangeArrowheads="1"/>
              </p:cNvSpPr>
              <p:nvPr/>
            </p:nvSpPr>
            <p:spPr bwMode="auto">
              <a:xfrm>
                <a:off x="3780" y="2443"/>
                <a:ext cx="816" cy="672"/>
              </a:xfrm>
              <a:prstGeom prst="cube">
                <a:avLst>
                  <a:gd name="adj" fmla="val 8931"/>
                </a:avLst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07" name="Text Box 31"/>
              <p:cNvSpPr txBox="1">
                <a:spLocks noChangeArrowheads="1"/>
              </p:cNvSpPr>
              <p:nvPr/>
            </p:nvSpPr>
            <p:spPr bwMode="auto">
              <a:xfrm>
                <a:off x="3780" y="2516"/>
                <a:ext cx="764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Calcular o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Tamanho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funcional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0502" name="Line 38"/>
            <p:cNvSpPr>
              <a:spLocks noChangeShapeType="1"/>
            </p:cNvSpPr>
            <p:nvPr/>
          </p:nvSpPr>
          <p:spPr bwMode="auto">
            <a:xfrm flipV="1">
              <a:off x="4596" y="2777"/>
              <a:ext cx="1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503" name="Group 39"/>
            <p:cNvGrpSpPr>
              <a:grpSpLocks/>
            </p:cNvGrpSpPr>
            <p:nvPr/>
          </p:nvGrpSpPr>
          <p:grpSpPr bwMode="auto">
            <a:xfrm>
              <a:off x="4713" y="2472"/>
              <a:ext cx="812" cy="672"/>
              <a:chOff x="4713" y="2472"/>
              <a:chExt cx="812" cy="672"/>
            </a:xfrm>
          </p:grpSpPr>
          <p:sp>
            <p:nvSpPr>
              <p:cNvPr id="20504" name="AutoShape 40"/>
              <p:cNvSpPr>
                <a:spLocks noChangeArrowheads="1"/>
              </p:cNvSpPr>
              <p:nvPr/>
            </p:nvSpPr>
            <p:spPr bwMode="auto">
              <a:xfrm>
                <a:off x="4788" y="2472"/>
                <a:ext cx="720" cy="672"/>
              </a:xfrm>
              <a:prstGeom prst="cube">
                <a:avLst>
                  <a:gd name="adj" fmla="val 8931"/>
                </a:avLst>
              </a:prstGeom>
              <a:solidFill>
                <a:srgbClr val="33CC33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05" name="Text Box 41"/>
              <p:cNvSpPr txBox="1">
                <a:spLocks noChangeArrowheads="1"/>
              </p:cNvSpPr>
              <p:nvPr/>
            </p:nvSpPr>
            <p:spPr bwMode="auto">
              <a:xfrm>
                <a:off x="4713" y="2649"/>
                <a:ext cx="8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Documentar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 reportar</a:t>
                </a:r>
              </a:p>
            </p:txBody>
          </p:sp>
        </p:grpSp>
      </p:grpSp>
      <p:sp>
        <p:nvSpPr>
          <p:cNvPr id="20487" name="Line 42"/>
          <p:cNvSpPr>
            <a:spLocks noChangeShapeType="1"/>
          </p:cNvSpPr>
          <p:nvPr/>
        </p:nvSpPr>
        <p:spPr bwMode="auto">
          <a:xfrm flipH="1">
            <a:off x="5973763" y="3692525"/>
            <a:ext cx="0" cy="1296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88" name="Line 43"/>
          <p:cNvSpPr>
            <a:spLocks noChangeShapeType="1"/>
          </p:cNvSpPr>
          <p:nvPr/>
        </p:nvSpPr>
        <p:spPr bwMode="auto">
          <a:xfrm>
            <a:off x="1706563" y="45450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tângulo 2"/>
          <p:cNvSpPr>
            <a:spLocks noChangeArrowheads="1"/>
          </p:cNvSpPr>
          <p:nvPr/>
        </p:nvSpPr>
        <p:spPr bwMode="auto">
          <a:xfrm>
            <a:off x="395288" y="192088"/>
            <a:ext cx="868362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2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tângulo 1"/>
          <p:cNvSpPr>
            <a:spLocks noChangeArrowheads="1"/>
          </p:cNvSpPr>
          <p:nvPr/>
        </p:nvSpPr>
        <p:spPr bwMode="auto">
          <a:xfrm>
            <a:off x="558800" y="1844675"/>
            <a:ext cx="7777163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latin typeface="Arial" pitchFamily="34" charset="0"/>
              </a:rPr>
              <a:t>O primeiro passo do procedimento de contagem de pontos de função é obter a documentação disponível para sustentar a medição funcional de tamanho.</a:t>
            </a:r>
          </a:p>
          <a:p>
            <a:pPr algn="just">
              <a:defRPr/>
            </a:pPr>
            <a:r>
              <a:rPr lang="pt-BR" dirty="0">
                <a:latin typeface="Arial" pitchFamily="34" charset="0"/>
              </a:rPr>
              <a:t>Se não houver documentação suficientemente disponível, deve se buscar o acesso aos especialistas no negócio para cobrir as lacunas da documentação.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>
              <a:defRPr/>
            </a:pPr>
            <a:r>
              <a:rPr lang="pt-BR" dirty="0">
                <a:latin typeface="Arial" pitchFamily="34" charset="0"/>
              </a:rPr>
              <a:t>Exemplos:</a:t>
            </a:r>
            <a:br>
              <a:rPr lang="pt-BR" dirty="0">
                <a:latin typeface="Arial" pitchFamily="34" charset="0"/>
              </a:rPr>
            </a:br>
            <a:r>
              <a:rPr lang="pt-BR" dirty="0">
                <a:latin typeface="Arial" pitchFamily="34" charset="0"/>
              </a:rPr>
              <a:t>-    Modelo Conceitual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Diagrama de Contexto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DFD Essencial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Especificação de Casos de Uso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Modelo de dados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Protótipos de Tela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Documento de especificação de requisitos de software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...</a:t>
            </a: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46457" y="1198562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</a:t>
            </a: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Documentos usados para contagem</a:t>
            </a:r>
            <a:endParaRPr lang="pt-BR" sz="24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95288" y="192088"/>
            <a:ext cx="86407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67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292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Revisão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77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6096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pt-BR" sz="2800">
              <a:latin typeface="Calibri" pitchFamily="34" charset="0"/>
            </a:endParaRP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612775" y="1644650"/>
            <a:ext cx="845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b="1" dirty="0"/>
              <a:t>Contagem de pontos de função detalhada (Reconhecida pelo IFPUG – CPM 4.3)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2533" name="Group 8"/>
          <p:cNvGrpSpPr>
            <a:grpSpLocks/>
          </p:cNvGrpSpPr>
          <p:nvPr/>
        </p:nvGrpSpPr>
        <p:grpSpPr bwMode="auto">
          <a:xfrm>
            <a:off x="-46038" y="3276600"/>
            <a:ext cx="8855076" cy="2678113"/>
            <a:chOff x="-53" y="2064"/>
            <a:chExt cx="5578" cy="1687"/>
          </a:xfrm>
        </p:grpSpPr>
        <p:grpSp>
          <p:nvGrpSpPr>
            <p:cNvPr id="22538" name="Group 9"/>
            <p:cNvGrpSpPr>
              <a:grpSpLocks/>
            </p:cNvGrpSpPr>
            <p:nvPr/>
          </p:nvGrpSpPr>
          <p:grpSpPr bwMode="auto">
            <a:xfrm>
              <a:off x="-53" y="2592"/>
              <a:ext cx="965" cy="672"/>
              <a:chOff x="-53" y="2592"/>
              <a:chExt cx="965" cy="672"/>
            </a:xfrm>
          </p:grpSpPr>
          <p:sp>
            <p:nvSpPr>
              <p:cNvPr id="22562" name="AutoShape 10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912" cy="672"/>
              </a:xfrm>
              <a:prstGeom prst="cube">
                <a:avLst>
                  <a:gd name="adj" fmla="val 8931"/>
                </a:avLst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63" name="Text Box 11"/>
              <p:cNvSpPr txBox="1">
                <a:spLocks noChangeArrowheads="1"/>
              </p:cNvSpPr>
              <p:nvPr/>
            </p:nvSpPr>
            <p:spPr bwMode="auto">
              <a:xfrm>
                <a:off x="-53" y="2640"/>
                <a:ext cx="94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Reunir a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documentação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disponível</a:t>
                </a:r>
              </a:p>
            </p:txBody>
          </p:sp>
        </p:grpSp>
        <p:grpSp>
          <p:nvGrpSpPr>
            <p:cNvPr id="22539" name="Group 12"/>
            <p:cNvGrpSpPr>
              <a:grpSpLocks/>
            </p:cNvGrpSpPr>
            <p:nvPr/>
          </p:nvGrpSpPr>
          <p:grpSpPr bwMode="auto">
            <a:xfrm>
              <a:off x="1084" y="2256"/>
              <a:ext cx="910" cy="1495"/>
              <a:chOff x="1084" y="2256"/>
              <a:chExt cx="910" cy="1495"/>
            </a:xfrm>
          </p:grpSpPr>
          <p:sp>
            <p:nvSpPr>
              <p:cNvPr id="22560" name="AutoShape 13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890" cy="1344"/>
              </a:xfrm>
              <a:prstGeom prst="cube">
                <a:avLst>
                  <a:gd name="adj" fmla="val 8931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61" name="Text Box 14"/>
              <p:cNvSpPr txBox="1">
                <a:spLocks noChangeArrowheads="1"/>
              </p:cNvSpPr>
              <p:nvPr/>
            </p:nvSpPr>
            <p:spPr bwMode="auto">
              <a:xfrm>
                <a:off x="1084" y="2297"/>
                <a:ext cx="886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Determinar o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Escopo e a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Fronteira da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Contagem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Identificando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os requisitos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funcionais do 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usuário.</a:t>
                </a:r>
              </a:p>
              <a:p>
                <a:pPr algn="ctr"/>
                <a:r>
                  <a:rPr lang="pt-BR" sz="160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22540" name="Group 15"/>
            <p:cNvGrpSpPr>
              <a:grpSpLocks/>
            </p:cNvGrpSpPr>
            <p:nvPr/>
          </p:nvGrpSpPr>
          <p:grpSpPr bwMode="auto">
            <a:xfrm>
              <a:off x="2422" y="2064"/>
              <a:ext cx="890" cy="672"/>
              <a:chOff x="2422" y="2064"/>
              <a:chExt cx="890" cy="672"/>
            </a:xfrm>
          </p:grpSpPr>
          <p:sp>
            <p:nvSpPr>
              <p:cNvPr id="22558" name="AutoShape 16"/>
              <p:cNvSpPr>
                <a:spLocks noChangeArrowheads="1"/>
              </p:cNvSpPr>
              <p:nvPr/>
            </p:nvSpPr>
            <p:spPr bwMode="auto">
              <a:xfrm>
                <a:off x="2422" y="2064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FFCC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59" name="Text Box 17"/>
              <p:cNvSpPr txBox="1">
                <a:spLocks noChangeArrowheads="1"/>
              </p:cNvSpPr>
              <p:nvPr/>
            </p:nvSpPr>
            <p:spPr bwMode="auto">
              <a:xfrm>
                <a:off x="2490" y="2112"/>
                <a:ext cx="6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de Dados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22541" name="Group 18"/>
            <p:cNvGrpSpPr>
              <a:grpSpLocks/>
            </p:cNvGrpSpPr>
            <p:nvPr/>
          </p:nvGrpSpPr>
          <p:grpSpPr bwMode="auto">
            <a:xfrm>
              <a:off x="2332" y="2832"/>
              <a:ext cx="980" cy="672"/>
              <a:chOff x="2332" y="2832"/>
              <a:chExt cx="980" cy="672"/>
            </a:xfrm>
          </p:grpSpPr>
          <p:sp>
            <p:nvSpPr>
              <p:cNvPr id="22556" name="AutoShape 19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57" name="Text Box 20"/>
              <p:cNvSpPr txBox="1">
                <a:spLocks noChangeArrowheads="1"/>
              </p:cNvSpPr>
              <p:nvPr/>
            </p:nvSpPr>
            <p:spPr bwMode="auto">
              <a:xfrm>
                <a:off x="2332" y="2879"/>
                <a:ext cx="9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Transacionais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2542" name="Line 21"/>
            <p:cNvSpPr>
              <a:spLocks noChangeShapeType="1"/>
            </p:cNvSpPr>
            <p:nvPr/>
          </p:nvSpPr>
          <p:spPr bwMode="auto">
            <a:xfrm flipV="1">
              <a:off x="2160" y="2443"/>
              <a:ext cx="262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3" name="Line 22"/>
            <p:cNvSpPr>
              <a:spLocks noChangeShapeType="1"/>
            </p:cNvSpPr>
            <p:nvPr/>
          </p:nvSpPr>
          <p:spPr bwMode="auto">
            <a:xfrm>
              <a:off x="1968" y="292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4" name="Line 23"/>
            <p:cNvSpPr>
              <a:spLocks noChangeShapeType="1"/>
            </p:cNvSpPr>
            <p:nvPr/>
          </p:nvSpPr>
          <p:spPr bwMode="auto">
            <a:xfrm flipH="1">
              <a:off x="2160" y="2447"/>
              <a:ext cx="0" cy="7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5" name="Line 24"/>
            <p:cNvSpPr>
              <a:spLocks noChangeShapeType="1"/>
            </p:cNvSpPr>
            <p:nvPr/>
          </p:nvSpPr>
          <p:spPr bwMode="auto">
            <a:xfrm>
              <a:off x="2160" y="316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6" name="Line 26"/>
            <p:cNvSpPr>
              <a:spLocks noChangeShapeType="1"/>
            </p:cNvSpPr>
            <p:nvPr/>
          </p:nvSpPr>
          <p:spPr bwMode="auto">
            <a:xfrm flipV="1">
              <a:off x="3312" y="2399"/>
              <a:ext cx="2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7" name="Line 27"/>
            <p:cNvSpPr>
              <a:spLocks noChangeShapeType="1"/>
            </p:cNvSpPr>
            <p:nvPr/>
          </p:nvSpPr>
          <p:spPr bwMode="auto">
            <a:xfrm flipV="1">
              <a:off x="3264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8" name="Line 28"/>
            <p:cNvSpPr>
              <a:spLocks noChangeShapeType="1"/>
            </p:cNvSpPr>
            <p:nvPr/>
          </p:nvSpPr>
          <p:spPr bwMode="auto">
            <a:xfrm>
              <a:off x="3552" y="27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49" name="Group 29"/>
            <p:cNvGrpSpPr>
              <a:grpSpLocks/>
            </p:cNvGrpSpPr>
            <p:nvPr/>
          </p:nvGrpSpPr>
          <p:grpSpPr bwMode="auto">
            <a:xfrm>
              <a:off x="3780" y="2443"/>
              <a:ext cx="816" cy="672"/>
              <a:chOff x="3780" y="2443"/>
              <a:chExt cx="816" cy="672"/>
            </a:xfrm>
          </p:grpSpPr>
          <p:sp>
            <p:nvSpPr>
              <p:cNvPr id="22554" name="AutoShape 30"/>
              <p:cNvSpPr>
                <a:spLocks noChangeArrowheads="1"/>
              </p:cNvSpPr>
              <p:nvPr/>
            </p:nvSpPr>
            <p:spPr bwMode="auto">
              <a:xfrm>
                <a:off x="3780" y="2443"/>
                <a:ext cx="816" cy="672"/>
              </a:xfrm>
              <a:prstGeom prst="cube">
                <a:avLst>
                  <a:gd name="adj" fmla="val 8931"/>
                </a:avLst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55" name="Text Box 31"/>
              <p:cNvSpPr txBox="1">
                <a:spLocks noChangeArrowheads="1"/>
              </p:cNvSpPr>
              <p:nvPr/>
            </p:nvSpPr>
            <p:spPr bwMode="auto">
              <a:xfrm>
                <a:off x="3780" y="2516"/>
                <a:ext cx="764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Calcular o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Tamanho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funcional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2550" name="Line 38"/>
            <p:cNvSpPr>
              <a:spLocks noChangeShapeType="1"/>
            </p:cNvSpPr>
            <p:nvPr/>
          </p:nvSpPr>
          <p:spPr bwMode="auto">
            <a:xfrm flipV="1">
              <a:off x="4596" y="2777"/>
              <a:ext cx="1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51" name="Group 39"/>
            <p:cNvGrpSpPr>
              <a:grpSpLocks/>
            </p:cNvGrpSpPr>
            <p:nvPr/>
          </p:nvGrpSpPr>
          <p:grpSpPr bwMode="auto">
            <a:xfrm>
              <a:off x="4713" y="2472"/>
              <a:ext cx="812" cy="672"/>
              <a:chOff x="4713" y="2472"/>
              <a:chExt cx="812" cy="672"/>
            </a:xfrm>
          </p:grpSpPr>
          <p:sp>
            <p:nvSpPr>
              <p:cNvPr id="22552" name="AutoShape 40"/>
              <p:cNvSpPr>
                <a:spLocks noChangeArrowheads="1"/>
              </p:cNvSpPr>
              <p:nvPr/>
            </p:nvSpPr>
            <p:spPr bwMode="auto">
              <a:xfrm>
                <a:off x="4788" y="2472"/>
                <a:ext cx="720" cy="672"/>
              </a:xfrm>
              <a:prstGeom prst="cube">
                <a:avLst>
                  <a:gd name="adj" fmla="val 8931"/>
                </a:avLst>
              </a:prstGeom>
              <a:solidFill>
                <a:srgbClr val="33CC33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53" name="Text Box 41"/>
              <p:cNvSpPr txBox="1">
                <a:spLocks noChangeArrowheads="1"/>
              </p:cNvSpPr>
              <p:nvPr/>
            </p:nvSpPr>
            <p:spPr bwMode="auto">
              <a:xfrm>
                <a:off x="4713" y="2649"/>
                <a:ext cx="8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Documentar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 reportar</a:t>
                </a:r>
              </a:p>
            </p:txBody>
          </p:sp>
        </p:grpSp>
      </p:grpSp>
      <p:sp>
        <p:nvSpPr>
          <p:cNvPr id="22534" name="Line 42"/>
          <p:cNvSpPr>
            <a:spLocks noChangeShapeType="1"/>
          </p:cNvSpPr>
          <p:nvPr/>
        </p:nvSpPr>
        <p:spPr bwMode="auto">
          <a:xfrm flipH="1">
            <a:off x="5676900" y="3808413"/>
            <a:ext cx="0" cy="129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535" name="Line 43"/>
          <p:cNvSpPr>
            <a:spLocks noChangeShapeType="1"/>
          </p:cNvSpPr>
          <p:nvPr/>
        </p:nvSpPr>
        <p:spPr bwMode="auto">
          <a:xfrm>
            <a:off x="1371600" y="46466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593725" y="1230312"/>
            <a:ext cx="78486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Passos para realização de APF</a:t>
            </a:r>
          </a:p>
        </p:txBody>
      </p:sp>
      <p:sp>
        <p:nvSpPr>
          <p:cNvPr id="36" name="Retângulo 2"/>
          <p:cNvSpPr>
            <a:spLocks noChangeArrowheads="1"/>
          </p:cNvSpPr>
          <p:nvPr/>
        </p:nvSpPr>
        <p:spPr bwMode="auto">
          <a:xfrm>
            <a:off x="395288" y="1920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76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63" name="Retângulo 4"/>
          <p:cNvSpPr>
            <a:spLocks noChangeArrowheads="1"/>
          </p:cNvSpPr>
          <p:nvPr/>
        </p:nvSpPr>
        <p:spPr bwMode="auto">
          <a:xfrm>
            <a:off x="600075" y="2133600"/>
            <a:ext cx="8064500" cy="28622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Determinar o Tipo de Contagem</a:t>
            </a:r>
            <a:r>
              <a:rPr lang="pt-BR" dirty="0"/>
              <a:t>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 contagem de Pontos de Função pode estar associada tanto para projetos quanto a aplicações. Existem 3 tipos de contagem de pontos de função: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Projeto de Desenvolvimento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pt-BR" b="1" dirty="0"/>
          </a:p>
          <a:p>
            <a:pPr>
              <a:defRPr/>
            </a:pPr>
            <a:r>
              <a:rPr lang="pt-BR" dirty="0"/>
              <a:t>A contagem de Pontos de Função para um projeto de desenvolvimento mede as funções fornecidas ao usuário com a primeira instalação do software disponibilizado quando o projeto é concluído.</a:t>
            </a:r>
          </a:p>
        </p:txBody>
      </p:sp>
    </p:spTree>
    <p:extLst>
      <p:ext uri="{BB962C8B-B14F-4D97-AF65-F5344CB8AC3E}">
        <p14:creationId xmlns:p14="http://schemas.microsoft.com/office/powerpoint/2010/main" val="9534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tângulo 1"/>
          <p:cNvSpPr>
            <a:spLocks noChangeArrowheads="1"/>
          </p:cNvSpPr>
          <p:nvPr/>
        </p:nvSpPr>
        <p:spPr bwMode="auto">
          <a:xfrm>
            <a:off x="609600" y="1628775"/>
            <a:ext cx="7777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 b="1"/>
              <a:t>Projeto de Melhoria</a:t>
            </a:r>
          </a:p>
          <a:p>
            <a:pPr algn="just"/>
            <a:endParaRPr lang="pt-BR" b="1"/>
          </a:p>
          <a:p>
            <a:pPr algn="just"/>
            <a:r>
              <a:rPr lang="pt-BR"/>
              <a:t>A contagem de Pontos de Função para um projeto de melhoria mede as modificações na aplicação existente que incluem, alteram ou excluem funções disponibilizadas na conclusão do projeto.</a:t>
            </a:r>
          </a:p>
          <a:p>
            <a:pPr algn="just"/>
            <a:r>
              <a:rPr lang="pt-BR"/>
              <a:t>Quando uma funcionalidade de melhoria é instalada, a contagem de Pontos de Função da Aplicação deve ser atualizada para refletir as alterações das respectivas funcionalidades.</a:t>
            </a:r>
          </a:p>
          <a:p>
            <a:pPr algn="just"/>
            <a:endParaRPr lang="pt-BR"/>
          </a:p>
          <a:p>
            <a:pPr algn="just"/>
            <a:r>
              <a:rPr lang="pt-BR" b="1"/>
              <a:t>Aplicação</a:t>
            </a:r>
          </a:p>
          <a:p>
            <a:pPr algn="just"/>
            <a:endParaRPr lang="pt-BR" b="1"/>
          </a:p>
          <a:p>
            <a:pPr algn="just"/>
            <a:r>
              <a:rPr lang="pt-BR"/>
              <a:t>Está associada à aplicação instalada. Também é referenciada como uma contagem de Pontos de Função da baseline ou instalada. Esta contagem fornece uma medida das funções que a aplicação oferece atualmente ao usuário.</a:t>
            </a: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13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213" y="2205038"/>
            <a:ext cx="74168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Definição do Propósito da Contagem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Tem o intuito de fornecer uma resposta a um problema de negócio: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Determina o tipo de Contagem de Pontos de Função e o Escopo da Contagem requerida para obter a resposta ao problema do negócio em questão.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Influência o posicionamento da fronteira entre o software que está sendo medido e os softwares vizinhos.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5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213" y="1484313"/>
            <a:ext cx="7416800" cy="4802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Identificar o Escopo da Contagem</a:t>
            </a:r>
            <a:r>
              <a:rPr lang="pt-BR" dirty="0"/>
              <a:t>:</a:t>
            </a:r>
          </a:p>
          <a:p>
            <a:pPr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Define as funcionalidades que serão incluídas em uma contagem de</a:t>
            </a:r>
          </a:p>
          <a:p>
            <a:pPr algn="just">
              <a:defRPr/>
            </a:pPr>
            <a:r>
              <a:rPr lang="pt-BR" dirty="0"/>
              <a:t>Pontos de Função especifica.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Define um sub(grupo) do software que está sendo medido.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É determinado pelo propósito de executar a contagem de Pontos de Função.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Identifica quais funções serão incluídas na contagem de Pontos de Função para fornecer respostas relevantes ao propósito da contagem.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Pode incluir mais de uma aplicação.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8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55650" y="1340768"/>
            <a:ext cx="7704138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Determinar Fronteira</a:t>
            </a:r>
            <a:r>
              <a:rPr lang="pt-BR" dirty="0"/>
              <a:t>:</a:t>
            </a:r>
          </a:p>
          <a:p>
            <a:pPr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Fronteira estabelece o limite conceitual entre o que está sendo medido e os usuários (pessoas ou sistemas externos), definindo o que externo à aplicação.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Direciona a forma de contagem.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As seguintes regras devem ser aplicadas para fronteiras: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A fronteira é determinada com base na visão do usuário. O foco está no que o usuário pode entender e descrever.</a:t>
            </a:r>
          </a:p>
          <a:p>
            <a:pPr algn="just">
              <a:defRPr/>
            </a:pPr>
            <a:r>
              <a:rPr lang="pt-BR" dirty="0"/>
              <a:t>- A fronteira entre aplicações relacionadas está baseada nas diferentes áreas funcionais como vistas pelo usuário, não em considerações técnicas.</a:t>
            </a:r>
          </a:p>
          <a:p>
            <a:pPr algn="just">
              <a:defRPr/>
            </a:pPr>
            <a:r>
              <a:rPr lang="pt-BR" dirty="0"/>
              <a:t>- A fronteira inicial já estabelecida para a aplicação ou aplicações que estejam sendo modificadas não é influenciada pelo escopo da contagem.</a:t>
            </a:r>
          </a:p>
        </p:txBody>
      </p:sp>
    </p:spTree>
    <p:extLst>
      <p:ext uri="{BB962C8B-B14F-4D97-AF65-F5344CB8AC3E}">
        <p14:creationId xmlns:p14="http://schemas.microsoft.com/office/powerpoint/2010/main" val="3999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675" name="Group 5"/>
          <p:cNvGrpSpPr>
            <a:grpSpLocks noChangeAspect="1"/>
          </p:cNvGrpSpPr>
          <p:nvPr/>
        </p:nvGrpSpPr>
        <p:grpSpPr bwMode="auto">
          <a:xfrm>
            <a:off x="1560513" y="1358900"/>
            <a:ext cx="5314950" cy="4619625"/>
            <a:chOff x="962" y="856"/>
            <a:chExt cx="3348" cy="2910"/>
          </a:xfrm>
        </p:grpSpPr>
        <p:grpSp>
          <p:nvGrpSpPr>
            <p:cNvPr id="28681" name="Group 206"/>
            <p:cNvGrpSpPr>
              <a:grpSpLocks/>
            </p:cNvGrpSpPr>
            <p:nvPr/>
          </p:nvGrpSpPr>
          <p:grpSpPr bwMode="auto">
            <a:xfrm>
              <a:off x="962" y="856"/>
              <a:ext cx="3348" cy="2910"/>
              <a:chOff x="962" y="856"/>
              <a:chExt cx="3348" cy="2910"/>
            </a:xfrm>
          </p:grpSpPr>
          <p:sp>
            <p:nvSpPr>
              <p:cNvPr id="28798" name="Rectangle 6"/>
              <p:cNvSpPr>
                <a:spLocks noChangeArrowheads="1"/>
              </p:cNvSpPr>
              <p:nvPr/>
            </p:nvSpPr>
            <p:spPr bwMode="auto">
              <a:xfrm>
                <a:off x="962" y="856"/>
                <a:ext cx="3348" cy="2910"/>
              </a:xfrm>
              <a:prstGeom prst="rect">
                <a:avLst/>
              </a:prstGeom>
              <a:noFill/>
              <a:ln w="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99" name="Freeform 7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0" name="Freeform 8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noFill/>
              <a:ln w="0" cap="sq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1" name="Rectangle 9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800" b="1">
                    <a:solidFill>
                      <a:srgbClr val="000000"/>
                    </a:solidFill>
                  </a:rPr>
                  <a:t> </a:t>
                </a:r>
                <a:endParaRPr lang="pt-BR"/>
              </a:p>
            </p:txBody>
          </p:sp>
          <p:sp>
            <p:nvSpPr>
              <p:cNvPr id="28802" name="Rectangle 10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8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/>
                  <a:t>Diagrama de contexto</a:t>
                </a:r>
              </a:p>
            </p:txBody>
          </p:sp>
          <p:sp>
            <p:nvSpPr>
              <p:cNvPr id="28803" name="Rectangle 11"/>
              <p:cNvSpPr>
                <a:spLocks noChangeArrowheads="1"/>
              </p:cNvSpPr>
              <p:nvPr/>
            </p:nvSpPr>
            <p:spPr bwMode="auto">
              <a:xfrm>
                <a:off x="2378" y="2002"/>
                <a:ext cx="12" cy="60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4" name="Rectangle 12"/>
              <p:cNvSpPr>
                <a:spLocks noChangeArrowheads="1"/>
              </p:cNvSpPr>
              <p:nvPr/>
            </p:nvSpPr>
            <p:spPr bwMode="auto">
              <a:xfrm>
                <a:off x="2390" y="2002"/>
                <a:ext cx="12" cy="60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5" name="Rectangle 13"/>
              <p:cNvSpPr>
                <a:spLocks noChangeArrowheads="1"/>
              </p:cNvSpPr>
              <p:nvPr/>
            </p:nvSpPr>
            <p:spPr bwMode="auto">
              <a:xfrm>
                <a:off x="2402" y="2002"/>
                <a:ext cx="12" cy="60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6" name="Rectangle 14"/>
              <p:cNvSpPr>
                <a:spLocks noChangeArrowheads="1"/>
              </p:cNvSpPr>
              <p:nvPr/>
            </p:nvSpPr>
            <p:spPr bwMode="auto">
              <a:xfrm>
                <a:off x="2414" y="2002"/>
                <a:ext cx="12" cy="60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7" name="Rectangle 15"/>
              <p:cNvSpPr>
                <a:spLocks noChangeArrowheads="1"/>
              </p:cNvSpPr>
              <p:nvPr/>
            </p:nvSpPr>
            <p:spPr bwMode="auto">
              <a:xfrm>
                <a:off x="2426" y="2002"/>
                <a:ext cx="12" cy="60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8" name="Rectangle 16"/>
              <p:cNvSpPr>
                <a:spLocks noChangeArrowheads="1"/>
              </p:cNvSpPr>
              <p:nvPr/>
            </p:nvSpPr>
            <p:spPr bwMode="auto">
              <a:xfrm>
                <a:off x="2438" y="2002"/>
                <a:ext cx="12" cy="60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9" name="Rectangle 17"/>
              <p:cNvSpPr>
                <a:spLocks noChangeArrowheads="1"/>
              </p:cNvSpPr>
              <p:nvPr/>
            </p:nvSpPr>
            <p:spPr bwMode="auto">
              <a:xfrm>
                <a:off x="2450" y="2002"/>
                <a:ext cx="12" cy="60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0" name="Rectangle 18"/>
              <p:cNvSpPr>
                <a:spLocks noChangeArrowheads="1"/>
              </p:cNvSpPr>
              <p:nvPr/>
            </p:nvSpPr>
            <p:spPr bwMode="auto">
              <a:xfrm>
                <a:off x="2462" y="2002"/>
                <a:ext cx="12" cy="60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1" name="Rectangle 19"/>
              <p:cNvSpPr>
                <a:spLocks noChangeArrowheads="1"/>
              </p:cNvSpPr>
              <p:nvPr/>
            </p:nvSpPr>
            <p:spPr bwMode="auto">
              <a:xfrm>
                <a:off x="2474" y="2002"/>
                <a:ext cx="12" cy="60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2" name="Rectangle 20"/>
              <p:cNvSpPr>
                <a:spLocks noChangeArrowheads="1"/>
              </p:cNvSpPr>
              <p:nvPr/>
            </p:nvSpPr>
            <p:spPr bwMode="auto">
              <a:xfrm>
                <a:off x="2486" y="2002"/>
                <a:ext cx="12" cy="60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3" name="Rectangle 21"/>
              <p:cNvSpPr>
                <a:spLocks noChangeArrowheads="1"/>
              </p:cNvSpPr>
              <p:nvPr/>
            </p:nvSpPr>
            <p:spPr bwMode="auto">
              <a:xfrm>
                <a:off x="2498" y="2002"/>
                <a:ext cx="12" cy="60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4" name="Rectangle 22"/>
              <p:cNvSpPr>
                <a:spLocks noChangeArrowheads="1"/>
              </p:cNvSpPr>
              <p:nvPr/>
            </p:nvSpPr>
            <p:spPr bwMode="auto">
              <a:xfrm>
                <a:off x="2510" y="2002"/>
                <a:ext cx="12" cy="60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5" name="Rectangle 23"/>
              <p:cNvSpPr>
                <a:spLocks noChangeArrowheads="1"/>
              </p:cNvSpPr>
              <p:nvPr/>
            </p:nvSpPr>
            <p:spPr bwMode="auto">
              <a:xfrm>
                <a:off x="2522" y="2002"/>
                <a:ext cx="18" cy="60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6" name="Rectangle 24"/>
              <p:cNvSpPr>
                <a:spLocks noChangeArrowheads="1"/>
              </p:cNvSpPr>
              <p:nvPr/>
            </p:nvSpPr>
            <p:spPr bwMode="auto">
              <a:xfrm>
                <a:off x="2540" y="2002"/>
                <a:ext cx="18" cy="60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7" name="Rectangle 25"/>
              <p:cNvSpPr>
                <a:spLocks noChangeArrowheads="1"/>
              </p:cNvSpPr>
              <p:nvPr/>
            </p:nvSpPr>
            <p:spPr bwMode="auto">
              <a:xfrm>
                <a:off x="2558" y="2002"/>
                <a:ext cx="18" cy="60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8" name="Rectangle 26"/>
              <p:cNvSpPr>
                <a:spLocks noChangeArrowheads="1"/>
              </p:cNvSpPr>
              <p:nvPr/>
            </p:nvSpPr>
            <p:spPr bwMode="auto">
              <a:xfrm>
                <a:off x="2576" y="2002"/>
                <a:ext cx="12" cy="60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9" name="Rectangle 27"/>
              <p:cNvSpPr>
                <a:spLocks noChangeArrowheads="1"/>
              </p:cNvSpPr>
              <p:nvPr/>
            </p:nvSpPr>
            <p:spPr bwMode="auto">
              <a:xfrm>
                <a:off x="2588" y="2002"/>
                <a:ext cx="12" cy="60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0" name="Rectangle 28"/>
              <p:cNvSpPr>
                <a:spLocks noChangeArrowheads="1"/>
              </p:cNvSpPr>
              <p:nvPr/>
            </p:nvSpPr>
            <p:spPr bwMode="auto">
              <a:xfrm>
                <a:off x="2600" y="2002"/>
                <a:ext cx="12" cy="60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1" name="Rectangle 29"/>
              <p:cNvSpPr>
                <a:spLocks noChangeArrowheads="1"/>
              </p:cNvSpPr>
              <p:nvPr/>
            </p:nvSpPr>
            <p:spPr bwMode="auto">
              <a:xfrm>
                <a:off x="2612" y="2002"/>
                <a:ext cx="12" cy="60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2" name="Rectangle 30"/>
              <p:cNvSpPr>
                <a:spLocks noChangeArrowheads="1"/>
              </p:cNvSpPr>
              <p:nvPr/>
            </p:nvSpPr>
            <p:spPr bwMode="auto">
              <a:xfrm>
                <a:off x="2624" y="2002"/>
                <a:ext cx="12" cy="60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3" name="Rectangle 31"/>
              <p:cNvSpPr>
                <a:spLocks noChangeArrowheads="1"/>
              </p:cNvSpPr>
              <p:nvPr/>
            </p:nvSpPr>
            <p:spPr bwMode="auto">
              <a:xfrm>
                <a:off x="2636" y="2002"/>
                <a:ext cx="12" cy="60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4" name="Rectangle 32"/>
              <p:cNvSpPr>
                <a:spLocks noChangeArrowheads="1"/>
              </p:cNvSpPr>
              <p:nvPr/>
            </p:nvSpPr>
            <p:spPr bwMode="auto">
              <a:xfrm>
                <a:off x="2648" y="2002"/>
                <a:ext cx="12" cy="60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5" name="Rectangle 33"/>
              <p:cNvSpPr>
                <a:spLocks noChangeArrowheads="1"/>
              </p:cNvSpPr>
              <p:nvPr/>
            </p:nvSpPr>
            <p:spPr bwMode="auto">
              <a:xfrm>
                <a:off x="2660" y="2002"/>
                <a:ext cx="12" cy="60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6" name="Rectangle 34"/>
              <p:cNvSpPr>
                <a:spLocks noChangeArrowheads="1"/>
              </p:cNvSpPr>
              <p:nvPr/>
            </p:nvSpPr>
            <p:spPr bwMode="auto">
              <a:xfrm>
                <a:off x="2672" y="2002"/>
                <a:ext cx="306" cy="60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7" name="Freeform 35"/>
              <p:cNvSpPr>
                <a:spLocks/>
              </p:cNvSpPr>
              <p:nvPr/>
            </p:nvSpPr>
            <p:spPr bwMode="auto">
              <a:xfrm>
                <a:off x="2378" y="2002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C0BFC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8" name="Rectangle 36"/>
              <p:cNvSpPr>
                <a:spLocks noChangeArrowheads="1"/>
              </p:cNvSpPr>
              <p:nvPr/>
            </p:nvSpPr>
            <p:spPr bwMode="auto">
              <a:xfrm>
                <a:off x="2360" y="1984"/>
                <a:ext cx="12" cy="600"/>
              </a:xfrm>
              <a:prstGeom prst="rect">
                <a:avLst/>
              </a:prstGeom>
              <a:solidFill>
                <a:srgbClr val="B5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9" name="Rectangle 37"/>
              <p:cNvSpPr>
                <a:spLocks noChangeArrowheads="1"/>
              </p:cNvSpPr>
              <p:nvPr/>
            </p:nvSpPr>
            <p:spPr bwMode="auto">
              <a:xfrm>
                <a:off x="2372" y="1984"/>
                <a:ext cx="12" cy="600"/>
              </a:xfrm>
              <a:prstGeom prst="rect">
                <a:avLst/>
              </a:prstGeom>
              <a:solidFill>
                <a:srgbClr val="B6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0" name="Rectangle 38"/>
              <p:cNvSpPr>
                <a:spLocks noChangeArrowheads="1"/>
              </p:cNvSpPr>
              <p:nvPr/>
            </p:nvSpPr>
            <p:spPr bwMode="auto">
              <a:xfrm>
                <a:off x="2384" y="1984"/>
                <a:ext cx="12" cy="600"/>
              </a:xfrm>
              <a:prstGeom prst="rect">
                <a:avLst/>
              </a:prstGeom>
              <a:solidFill>
                <a:srgbClr val="B7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1" name="Rectangle 39"/>
              <p:cNvSpPr>
                <a:spLocks noChangeArrowheads="1"/>
              </p:cNvSpPr>
              <p:nvPr/>
            </p:nvSpPr>
            <p:spPr bwMode="auto">
              <a:xfrm>
                <a:off x="2396" y="1984"/>
                <a:ext cx="12" cy="600"/>
              </a:xfrm>
              <a:prstGeom prst="rect">
                <a:avLst/>
              </a:prstGeom>
              <a:solidFill>
                <a:srgbClr val="B8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2" name="Rectangle 40"/>
              <p:cNvSpPr>
                <a:spLocks noChangeArrowheads="1"/>
              </p:cNvSpPr>
              <p:nvPr/>
            </p:nvSpPr>
            <p:spPr bwMode="auto">
              <a:xfrm>
                <a:off x="2408" y="1984"/>
                <a:ext cx="12" cy="600"/>
              </a:xfrm>
              <a:prstGeom prst="rect">
                <a:avLst/>
              </a:prstGeom>
              <a:solidFill>
                <a:srgbClr val="B9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3" name="Rectangle 41"/>
              <p:cNvSpPr>
                <a:spLocks noChangeArrowheads="1"/>
              </p:cNvSpPr>
              <p:nvPr/>
            </p:nvSpPr>
            <p:spPr bwMode="auto">
              <a:xfrm>
                <a:off x="2420" y="1984"/>
                <a:ext cx="12" cy="600"/>
              </a:xfrm>
              <a:prstGeom prst="rect">
                <a:avLst/>
              </a:prstGeom>
              <a:solidFill>
                <a:srgbClr val="BA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4" name="Rectangle 42"/>
              <p:cNvSpPr>
                <a:spLocks noChangeArrowheads="1"/>
              </p:cNvSpPr>
              <p:nvPr/>
            </p:nvSpPr>
            <p:spPr bwMode="auto">
              <a:xfrm>
                <a:off x="2432" y="1984"/>
                <a:ext cx="12" cy="600"/>
              </a:xfrm>
              <a:prstGeom prst="rect">
                <a:avLst/>
              </a:prstGeom>
              <a:solidFill>
                <a:srgbClr val="BB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5" name="Rectangle 43"/>
              <p:cNvSpPr>
                <a:spLocks noChangeArrowheads="1"/>
              </p:cNvSpPr>
              <p:nvPr/>
            </p:nvSpPr>
            <p:spPr bwMode="auto">
              <a:xfrm>
                <a:off x="2444" y="1984"/>
                <a:ext cx="12" cy="600"/>
              </a:xfrm>
              <a:prstGeom prst="rect">
                <a:avLst/>
              </a:prstGeom>
              <a:solidFill>
                <a:srgbClr val="BC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6" name="Rectangle 44"/>
              <p:cNvSpPr>
                <a:spLocks noChangeArrowheads="1"/>
              </p:cNvSpPr>
              <p:nvPr/>
            </p:nvSpPr>
            <p:spPr bwMode="auto">
              <a:xfrm>
                <a:off x="2456" y="1984"/>
                <a:ext cx="12" cy="600"/>
              </a:xfrm>
              <a:prstGeom prst="rect">
                <a:avLst/>
              </a:prstGeom>
              <a:solidFill>
                <a:srgbClr val="BD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7" name="Rectangle 45"/>
              <p:cNvSpPr>
                <a:spLocks noChangeArrowheads="1"/>
              </p:cNvSpPr>
              <p:nvPr/>
            </p:nvSpPr>
            <p:spPr bwMode="auto">
              <a:xfrm>
                <a:off x="2468" y="1984"/>
                <a:ext cx="12" cy="600"/>
              </a:xfrm>
              <a:prstGeom prst="rect">
                <a:avLst/>
              </a:prstGeom>
              <a:solidFill>
                <a:srgbClr val="BE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8" name="Rectangle 46"/>
              <p:cNvSpPr>
                <a:spLocks noChangeArrowheads="1"/>
              </p:cNvSpPr>
              <p:nvPr/>
            </p:nvSpPr>
            <p:spPr bwMode="auto">
              <a:xfrm>
                <a:off x="2480" y="1984"/>
                <a:ext cx="12" cy="600"/>
              </a:xfrm>
              <a:prstGeom prst="rect">
                <a:avLst/>
              </a:prstGeom>
              <a:solidFill>
                <a:srgbClr val="BF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9" name="Rectangle 47"/>
              <p:cNvSpPr>
                <a:spLocks noChangeArrowheads="1"/>
              </p:cNvSpPr>
              <p:nvPr/>
            </p:nvSpPr>
            <p:spPr bwMode="auto">
              <a:xfrm>
                <a:off x="2492" y="1984"/>
                <a:ext cx="12" cy="600"/>
              </a:xfrm>
              <a:prstGeom prst="rect">
                <a:avLst/>
              </a:prstGeom>
              <a:solidFill>
                <a:srgbClr val="C0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0" name="Rectangle 48"/>
              <p:cNvSpPr>
                <a:spLocks noChangeArrowheads="1"/>
              </p:cNvSpPr>
              <p:nvPr/>
            </p:nvSpPr>
            <p:spPr bwMode="auto">
              <a:xfrm>
                <a:off x="2504" y="1984"/>
                <a:ext cx="18" cy="600"/>
              </a:xfrm>
              <a:prstGeom prst="rect">
                <a:avLst/>
              </a:prstGeom>
              <a:solidFill>
                <a:srgbClr val="C1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1" name="Rectangle 49"/>
              <p:cNvSpPr>
                <a:spLocks noChangeArrowheads="1"/>
              </p:cNvSpPr>
              <p:nvPr/>
            </p:nvSpPr>
            <p:spPr bwMode="auto">
              <a:xfrm>
                <a:off x="2522" y="1984"/>
                <a:ext cx="18" cy="600"/>
              </a:xfrm>
              <a:prstGeom prst="rect">
                <a:avLst/>
              </a:prstGeom>
              <a:solidFill>
                <a:srgbClr val="C2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2" name="Rectangle 50"/>
              <p:cNvSpPr>
                <a:spLocks noChangeArrowheads="1"/>
              </p:cNvSpPr>
              <p:nvPr/>
            </p:nvSpPr>
            <p:spPr bwMode="auto">
              <a:xfrm>
                <a:off x="2540" y="1984"/>
                <a:ext cx="18" cy="600"/>
              </a:xfrm>
              <a:prstGeom prst="rect">
                <a:avLst/>
              </a:prstGeom>
              <a:solidFill>
                <a:srgbClr val="C3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3" name="Rectangle 51"/>
              <p:cNvSpPr>
                <a:spLocks noChangeArrowheads="1"/>
              </p:cNvSpPr>
              <p:nvPr/>
            </p:nvSpPr>
            <p:spPr bwMode="auto">
              <a:xfrm>
                <a:off x="2558" y="1984"/>
                <a:ext cx="12" cy="600"/>
              </a:xfrm>
              <a:prstGeom prst="rect">
                <a:avLst/>
              </a:prstGeom>
              <a:solidFill>
                <a:srgbClr val="C4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4" name="Rectangle 52"/>
              <p:cNvSpPr>
                <a:spLocks noChangeArrowheads="1"/>
              </p:cNvSpPr>
              <p:nvPr/>
            </p:nvSpPr>
            <p:spPr bwMode="auto">
              <a:xfrm>
                <a:off x="2570" y="1984"/>
                <a:ext cx="12" cy="600"/>
              </a:xfrm>
              <a:prstGeom prst="rect">
                <a:avLst/>
              </a:prstGeom>
              <a:solidFill>
                <a:srgbClr val="C5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5" name="Rectangle 53"/>
              <p:cNvSpPr>
                <a:spLocks noChangeArrowheads="1"/>
              </p:cNvSpPr>
              <p:nvPr/>
            </p:nvSpPr>
            <p:spPr bwMode="auto">
              <a:xfrm>
                <a:off x="2582" y="1984"/>
                <a:ext cx="12" cy="600"/>
              </a:xfrm>
              <a:prstGeom prst="rect">
                <a:avLst/>
              </a:prstGeom>
              <a:solidFill>
                <a:srgbClr val="C6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6" name="Rectangle 54"/>
              <p:cNvSpPr>
                <a:spLocks noChangeArrowheads="1"/>
              </p:cNvSpPr>
              <p:nvPr/>
            </p:nvSpPr>
            <p:spPr bwMode="auto">
              <a:xfrm>
                <a:off x="2594" y="1984"/>
                <a:ext cx="12" cy="600"/>
              </a:xfrm>
              <a:prstGeom prst="rect">
                <a:avLst/>
              </a:prstGeom>
              <a:solidFill>
                <a:srgbClr val="C7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7" name="Rectangle 55"/>
              <p:cNvSpPr>
                <a:spLocks noChangeArrowheads="1"/>
              </p:cNvSpPr>
              <p:nvPr/>
            </p:nvSpPr>
            <p:spPr bwMode="auto">
              <a:xfrm>
                <a:off x="2606" y="1984"/>
                <a:ext cx="12" cy="600"/>
              </a:xfrm>
              <a:prstGeom prst="rect">
                <a:avLst/>
              </a:prstGeom>
              <a:solidFill>
                <a:srgbClr val="C8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8" name="Rectangle 56"/>
              <p:cNvSpPr>
                <a:spLocks noChangeArrowheads="1"/>
              </p:cNvSpPr>
              <p:nvPr/>
            </p:nvSpPr>
            <p:spPr bwMode="auto">
              <a:xfrm>
                <a:off x="2618" y="1984"/>
                <a:ext cx="12" cy="600"/>
              </a:xfrm>
              <a:prstGeom prst="rect">
                <a:avLst/>
              </a:prstGeom>
              <a:solidFill>
                <a:srgbClr val="C9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9" name="Rectangle 57"/>
              <p:cNvSpPr>
                <a:spLocks noChangeArrowheads="1"/>
              </p:cNvSpPr>
              <p:nvPr/>
            </p:nvSpPr>
            <p:spPr bwMode="auto">
              <a:xfrm>
                <a:off x="2630" y="1984"/>
                <a:ext cx="12" cy="600"/>
              </a:xfrm>
              <a:prstGeom prst="rect">
                <a:avLst/>
              </a:prstGeom>
              <a:solidFill>
                <a:srgbClr val="CA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0" name="Rectangle 58"/>
              <p:cNvSpPr>
                <a:spLocks noChangeArrowheads="1"/>
              </p:cNvSpPr>
              <p:nvPr/>
            </p:nvSpPr>
            <p:spPr bwMode="auto">
              <a:xfrm>
                <a:off x="2642" y="1984"/>
                <a:ext cx="12" cy="600"/>
              </a:xfrm>
              <a:prstGeom prst="rect">
                <a:avLst/>
              </a:prstGeom>
              <a:solidFill>
                <a:srgbClr val="CB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1" name="Rectangle 59"/>
              <p:cNvSpPr>
                <a:spLocks noChangeArrowheads="1"/>
              </p:cNvSpPr>
              <p:nvPr/>
            </p:nvSpPr>
            <p:spPr bwMode="auto">
              <a:xfrm>
                <a:off x="2654" y="1984"/>
                <a:ext cx="306" cy="60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2" name="Freeform 60"/>
              <p:cNvSpPr>
                <a:spLocks/>
              </p:cNvSpPr>
              <p:nvPr/>
            </p:nvSpPr>
            <p:spPr bwMode="auto">
              <a:xfrm>
                <a:off x="2360" y="1984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3" name="Rectangle 61"/>
              <p:cNvSpPr>
                <a:spLocks noChangeArrowheads="1"/>
              </p:cNvSpPr>
              <p:nvPr/>
            </p:nvSpPr>
            <p:spPr bwMode="auto">
              <a:xfrm>
                <a:off x="2438" y="2201"/>
                <a:ext cx="4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200">
                    <a:solidFill>
                      <a:srgbClr val="000000"/>
                    </a:solidFill>
                    <a:latin typeface="Arial Black" pitchFamily="34" charset="0"/>
                  </a:rPr>
                  <a:t>Sistema</a:t>
                </a:r>
                <a:endParaRPr lang="pt-BR"/>
              </a:p>
            </p:txBody>
          </p:sp>
          <p:sp>
            <p:nvSpPr>
              <p:cNvPr id="28854" name="Rectangle 62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5" name="Rectangle 63"/>
              <p:cNvSpPr>
                <a:spLocks noChangeArrowheads="1"/>
              </p:cNvSpPr>
              <p:nvPr/>
            </p:nvSpPr>
            <p:spPr bwMode="auto">
              <a:xfrm>
                <a:off x="2390" y="1114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6" name="Rectangle 64"/>
              <p:cNvSpPr>
                <a:spLocks noChangeArrowheads="1"/>
              </p:cNvSpPr>
              <p:nvPr/>
            </p:nvSpPr>
            <p:spPr bwMode="auto">
              <a:xfrm>
                <a:off x="2402" y="1114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7" name="Rectangle 65"/>
              <p:cNvSpPr>
                <a:spLocks noChangeArrowheads="1"/>
              </p:cNvSpPr>
              <p:nvPr/>
            </p:nvSpPr>
            <p:spPr bwMode="auto">
              <a:xfrm>
                <a:off x="2414" y="1114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8" name="Rectangle 66"/>
              <p:cNvSpPr>
                <a:spLocks noChangeArrowheads="1"/>
              </p:cNvSpPr>
              <p:nvPr/>
            </p:nvSpPr>
            <p:spPr bwMode="auto">
              <a:xfrm>
                <a:off x="2426" y="1114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9" name="Rectangle 67"/>
              <p:cNvSpPr>
                <a:spLocks noChangeArrowheads="1"/>
              </p:cNvSpPr>
              <p:nvPr/>
            </p:nvSpPr>
            <p:spPr bwMode="auto">
              <a:xfrm>
                <a:off x="2438" y="1114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0" name="Rectangle 68"/>
              <p:cNvSpPr>
                <a:spLocks noChangeArrowheads="1"/>
              </p:cNvSpPr>
              <p:nvPr/>
            </p:nvSpPr>
            <p:spPr bwMode="auto">
              <a:xfrm>
                <a:off x="2450" y="1114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1" name="Rectangle 69"/>
              <p:cNvSpPr>
                <a:spLocks noChangeArrowheads="1"/>
              </p:cNvSpPr>
              <p:nvPr/>
            </p:nvSpPr>
            <p:spPr bwMode="auto">
              <a:xfrm>
                <a:off x="2462" y="1114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2" name="Rectangle 70"/>
              <p:cNvSpPr>
                <a:spLocks noChangeArrowheads="1"/>
              </p:cNvSpPr>
              <p:nvPr/>
            </p:nvSpPr>
            <p:spPr bwMode="auto">
              <a:xfrm>
                <a:off x="2474" y="1114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3" name="Rectangle 71"/>
              <p:cNvSpPr>
                <a:spLocks noChangeArrowheads="1"/>
              </p:cNvSpPr>
              <p:nvPr/>
            </p:nvSpPr>
            <p:spPr bwMode="auto">
              <a:xfrm>
                <a:off x="2486" y="1114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4" name="Rectangle 72"/>
              <p:cNvSpPr>
                <a:spLocks noChangeArrowheads="1"/>
              </p:cNvSpPr>
              <p:nvPr/>
            </p:nvSpPr>
            <p:spPr bwMode="auto">
              <a:xfrm>
                <a:off x="2498" y="1114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5" name="Rectangle 73"/>
              <p:cNvSpPr>
                <a:spLocks noChangeArrowheads="1"/>
              </p:cNvSpPr>
              <p:nvPr/>
            </p:nvSpPr>
            <p:spPr bwMode="auto">
              <a:xfrm>
                <a:off x="2516" y="1114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6" name="Rectangle 74"/>
              <p:cNvSpPr>
                <a:spLocks noChangeArrowheads="1"/>
              </p:cNvSpPr>
              <p:nvPr/>
            </p:nvSpPr>
            <p:spPr bwMode="auto">
              <a:xfrm>
                <a:off x="2528" y="1114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7" name="Rectangle 75"/>
              <p:cNvSpPr>
                <a:spLocks noChangeArrowheads="1"/>
              </p:cNvSpPr>
              <p:nvPr/>
            </p:nvSpPr>
            <p:spPr bwMode="auto">
              <a:xfrm>
                <a:off x="2540" y="1114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8" name="Rectangle 76"/>
              <p:cNvSpPr>
                <a:spLocks noChangeArrowheads="1"/>
              </p:cNvSpPr>
              <p:nvPr/>
            </p:nvSpPr>
            <p:spPr bwMode="auto">
              <a:xfrm>
                <a:off x="2558" y="1114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9" name="Rectangle 77"/>
              <p:cNvSpPr>
                <a:spLocks noChangeArrowheads="1"/>
              </p:cNvSpPr>
              <p:nvPr/>
            </p:nvSpPr>
            <p:spPr bwMode="auto">
              <a:xfrm>
                <a:off x="2576" y="1114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0" name="Rectangle 78"/>
              <p:cNvSpPr>
                <a:spLocks noChangeArrowheads="1"/>
              </p:cNvSpPr>
              <p:nvPr/>
            </p:nvSpPr>
            <p:spPr bwMode="auto">
              <a:xfrm>
                <a:off x="2588" y="1114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1" name="Rectangle 79"/>
              <p:cNvSpPr>
                <a:spLocks noChangeArrowheads="1"/>
              </p:cNvSpPr>
              <p:nvPr/>
            </p:nvSpPr>
            <p:spPr bwMode="auto">
              <a:xfrm>
                <a:off x="2600" y="1114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2" name="Rectangle 80"/>
              <p:cNvSpPr>
                <a:spLocks noChangeArrowheads="1"/>
              </p:cNvSpPr>
              <p:nvPr/>
            </p:nvSpPr>
            <p:spPr bwMode="auto">
              <a:xfrm>
                <a:off x="2612" y="1114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3" name="Rectangle 81"/>
              <p:cNvSpPr>
                <a:spLocks noChangeArrowheads="1"/>
              </p:cNvSpPr>
              <p:nvPr/>
            </p:nvSpPr>
            <p:spPr bwMode="auto">
              <a:xfrm>
                <a:off x="2630" y="1114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4" name="Rectangle 82"/>
              <p:cNvSpPr>
                <a:spLocks noChangeArrowheads="1"/>
              </p:cNvSpPr>
              <p:nvPr/>
            </p:nvSpPr>
            <p:spPr bwMode="auto">
              <a:xfrm>
                <a:off x="2642" y="1114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5" name="Rectangle 83"/>
              <p:cNvSpPr>
                <a:spLocks noChangeArrowheads="1"/>
              </p:cNvSpPr>
              <p:nvPr/>
            </p:nvSpPr>
            <p:spPr bwMode="auto">
              <a:xfrm>
                <a:off x="2654" y="1114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6" name="Rectangle 84"/>
              <p:cNvSpPr>
                <a:spLocks noChangeArrowheads="1"/>
              </p:cNvSpPr>
              <p:nvPr/>
            </p:nvSpPr>
            <p:spPr bwMode="auto">
              <a:xfrm>
                <a:off x="2666" y="1114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7" name="Rectangle 85"/>
              <p:cNvSpPr>
                <a:spLocks noChangeArrowheads="1"/>
              </p:cNvSpPr>
              <p:nvPr/>
            </p:nvSpPr>
            <p:spPr bwMode="auto">
              <a:xfrm>
                <a:off x="2678" y="1114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8" name="Rectangle 86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9" name="Rectangle 87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0" name="Rectangle 88"/>
              <p:cNvSpPr>
                <a:spLocks noChangeArrowheads="1"/>
              </p:cNvSpPr>
              <p:nvPr/>
            </p:nvSpPr>
            <p:spPr bwMode="auto">
              <a:xfrm>
                <a:off x="2372" y="1096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1" name="Rectangle 89"/>
              <p:cNvSpPr>
                <a:spLocks noChangeArrowheads="1"/>
              </p:cNvSpPr>
              <p:nvPr/>
            </p:nvSpPr>
            <p:spPr bwMode="auto">
              <a:xfrm>
                <a:off x="2384" y="1096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2" name="Rectangle 90"/>
              <p:cNvSpPr>
                <a:spLocks noChangeArrowheads="1"/>
              </p:cNvSpPr>
              <p:nvPr/>
            </p:nvSpPr>
            <p:spPr bwMode="auto">
              <a:xfrm>
                <a:off x="2396" y="1096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3" name="Rectangle 91"/>
              <p:cNvSpPr>
                <a:spLocks noChangeArrowheads="1"/>
              </p:cNvSpPr>
              <p:nvPr/>
            </p:nvSpPr>
            <p:spPr bwMode="auto">
              <a:xfrm>
                <a:off x="2408" y="1096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4" name="Rectangle 92"/>
              <p:cNvSpPr>
                <a:spLocks noChangeArrowheads="1"/>
              </p:cNvSpPr>
              <p:nvPr/>
            </p:nvSpPr>
            <p:spPr bwMode="auto">
              <a:xfrm>
                <a:off x="2420" y="1096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5" name="Rectangle 93"/>
              <p:cNvSpPr>
                <a:spLocks noChangeArrowheads="1"/>
              </p:cNvSpPr>
              <p:nvPr/>
            </p:nvSpPr>
            <p:spPr bwMode="auto">
              <a:xfrm>
                <a:off x="2432" y="1096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6" name="Rectangle 94"/>
              <p:cNvSpPr>
                <a:spLocks noChangeArrowheads="1"/>
              </p:cNvSpPr>
              <p:nvPr/>
            </p:nvSpPr>
            <p:spPr bwMode="auto">
              <a:xfrm>
                <a:off x="2444" y="1096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7" name="Rectangle 95"/>
              <p:cNvSpPr>
                <a:spLocks noChangeArrowheads="1"/>
              </p:cNvSpPr>
              <p:nvPr/>
            </p:nvSpPr>
            <p:spPr bwMode="auto">
              <a:xfrm>
                <a:off x="2456" y="1096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8" name="Rectangle 96"/>
              <p:cNvSpPr>
                <a:spLocks noChangeArrowheads="1"/>
              </p:cNvSpPr>
              <p:nvPr/>
            </p:nvSpPr>
            <p:spPr bwMode="auto">
              <a:xfrm>
                <a:off x="2468" y="1096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9" name="Rectangle 97"/>
              <p:cNvSpPr>
                <a:spLocks noChangeArrowheads="1"/>
              </p:cNvSpPr>
              <p:nvPr/>
            </p:nvSpPr>
            <p:spPr bwMode="auto">
              <a:xfrm>
                <a:off x="2480" y="1096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0" name="Rectangle 98"/>
              <p:cNvSpPr>
                <a:spLocks noChangeArrowheads="1"/>
              </p:cNvSpPr>
              <p:nvPr/>
            </p:nvSpPr>
            <p:spPr bwMode="auto">
              <a:xfrm>
                <a:off x="2498" y="1096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1" name="Rectangle 99"/>
              <p:cNvSpPr>
                <a:spLocks noChangeArrowheads="1"/>
              </p:cNvSpPr>
              <p:nvPr/>
            </p:nvSpPr>
            <p:spPr bwMode="auto">
              <a:xfrm>
                <a:off x="2510" y="1096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2" name="Rectangle 100"/>
              <p:cNvSpPr>
                <a:spLocks noChangeArrowheads="1"/>
              </p:cNvSpPr>
              <p:nvPr/>
            </p:nvSpPr>
            <p:spPr bwMode="auto">
              <a:xfrm>
                <a:off x="2522" y="1096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3" name="Rectangle 101"/>
              <p:cNvSpPr>
                <a:spLocks noChangeArrowheads="1"/>
              </p:cNvSpPr>
              <p:nvPr/>
            </p:nvSpPr>
            <p:spPr bwMode="auto">
              <a:xfrm>
                <a:off x="2540" y="1096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4" name="Rectangle 102"/>
              <p:cNvSpPr>
                <a:spLocks noChangeArrowheads="1"/>
              </p:cNvSpPr>
              <p:nvPr/>
            </p:nvSpPr>
            <p:spPr bwMode="auto">
              <a:xfrm>
                <a:off x="2558" y="1096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5" name="Rectangle 103"/>
              <p:cNvSpPr>
                <a:spLocks noChangeArrowheads="1"/>
              </p:cNvSpPr>
              <p:nvPr/>
            </p:nvSpPr>
            <p:spPr bwMode="auto">
              <a:xfrm>
                <a:off x="2570" y="1096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6" name="Rectangle 104"/>
              <p:cNvSpPr>
                <a:spLocks noChangeArrowheads="1"/>
              </p:cNvSpPr>
              <p:nvPr/>
            </p:nvSpPr>
            <p:spPr bwMode="auto">
              <a:xfrm>
                <a:off x="2582" y="1096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7" name="Rectangle 105"/>
              <p:cNvSpPr>
                <a:spLocks noChangeArrowheads="1"/>
              </p:cNvSpPr>
              <p:nvPr/>
            </p:nvSpPr>
            <p:spPr bwMode="auto">
              <a:xfrm>
                <a:off x="2594" y="1096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8" name="Rectangle 106"/>
              <p:cNvSpPr>
                <a:spLocks noChangeArrowheads="1"/>
              </p:cNvSpPr>
              <p:nvPr/>
            </p:nvSpPr>
            <p:spPr bwMode="auto">
              <a:xfrm>
                <a:off x="2612" y="1096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9" name="Rectangle 107"/>
              <p:cNvSpPr>
                <a:spLocks noChangeArrowheads="1"/>
              </p:cNvSpPr>
              <p:nvPr/>
            </p:nvSpPr>
            <p:spPr bwMode="auto">
              <a:xfrm>
                <a:off x="2624" y="1096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0" name="Rectangle 108"/>
              <p:cNvSpPr>
                <a:spLocks noChangeArrowheads="1"/>
              </p:cNvSpPr>
              <p:nvPr/>
            </p:nvSpPr>
            <p:spPr bwMode="auto">
              <a:xfrm>
                <a:off x="2636" y="1096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1" name="Rectangle 109"/>
              <p:cNvSpPr>
                <a:spLocks noChangeArrowheads="1"/>
              </p:cNvSpPr>
              <p:nvPr/>
            </p:nvSpPr>
            <p:spPr bwMode="auto">
              <a:xfrm>
                <a:off x="2648" y="1096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2" name="Rectangle 110"/>
              <p:cNvSpPr>
                <a:spLocks noChangeArrowheads="1"/>
              </p:cNvSpPr>
              <p:nvPr/>
            </p:nvSpPr>
            <p:spPr bwMode="auto">
              <a:xfrm>
                <a:off x="2660" y="1096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3" name="Rectangle 111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4" name="Rectangle 112"/>
              <p:cNvSpPr>
                <a:spLocks noChangeArrowheads="1"/>
              </p:cNvSpPr>
              <p:nvPr/>
            </p:nvSpPr>
            <p:spPr bwMode="auto">
              <a:xfrm>
                <a:off x="2470" y="1245"/>
                <a:ext cx="3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 b="1">
                    <a:solidFill>
                      <a:srgbClr val="000000"/>
                    </a:solidFill>
                  </a:rPr>
                  <a:t>Sistema Z</a:t>
                </a:r>
                <a:endParaRPr lang="pt-BR"/>
              </a:p>
            </p:txBody>
          </p:sp>
          <p:sp>
            <p:nvSpPr>
              <p:cNvPr id="28905" name="Rectangle 113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6" name="Rectangle 114"/>
              <p:cNvSpPr>
                <a:spLocks noChangeArrowheads="1"/>
              </p:cNvSpPr>
              <p:nvPr/>
            </p:nvSpPr>
            <p:spPr bwMode="auto">
              <a:xfrm>
                <a:off x="1124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7" name="Rectangle 115"/>
              <p:cNvSpPr>
                <a:spLocks noChangeArrowheads="1"/>
              </p:cNvSpPr>
              <p:nvPr/>
            </p:nvSpPr>
            <p:spPr bwMode="auto">
              <a:xfrm>
                <a:off x="1136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8" name="Rectangle 116"/>
              <p:cNvSpPr>
                <a:spLocks noChangeArrowheads="1"/>
              </p:cNvSpPr>
              <p:nvPr/>
            </p:nvSpPr>
            <p:spPr bwMode="auto">
              <a:xfrm>
                <a:off x="1148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9" name="Rectangle 117"/>
              <p:cNvSpPr>
                <a:spLocks noChangeArrowheads="1"/>
              </p:cNvSpPr>
              <p:nvPr/>
            </p:nvSpPr>
            <p:spPr bwMode="auto">
              <a:xfrm>
                <a:off x="1160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0" name="Rectangle 118"/>
              <p:cNvSpPr>
                <a:spLocks noChangeArrowheads="1"/>
              </p:cNvSpPr>
              <p:nvPr/>
            </p:nvSpPr>
            <p:spPr bwMode="auto">
              <a:xfrm>
                <a:off x="1172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1" name="Rectangle 119"/>
              <p:cNvSpPr>
                <a:spLocks noChangeArrowheads="1"/>
              </p:cNvSpPr>
              <p:nvPr/>
            </p:nvSpPr>
            <p:spPr bwMode="auto">
              <a:xfrm>
                <a:off x="1184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2" name="Rectangle 120"/>
              <p:cNvSpPr>
                <a:spLocks noChangeArrowheads="1"/>
              </p:cNvSpPr>
              <p:nvPr/>
            </p:nvSpPr>
            <p:spPr bwMode="auto">
              <a:xfrm>
                <a:off x="1196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3" name="Rectangle 121"/>
              <p:cNvSpPr>
                <a:spLocks noChangeArrowheads="1"/>
              </p:cNvSpPr>
              <p:nvPr/>
            </p:nvSpPr>
            <p:spPr bwMode="auto">
              <a:xfrm>
                <a:off x="1208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4" name="Rectangle 122"/>
              <p:cNvSpPr>
                <a:spLocks noChangeArrowheads="1"/>
              </p:cNvSpPr>
              <p:nvPr/>
            </p:nvSpPr>
            <p:spPr bwMode="auto">
              <a:xfrm>
                <a:off x="1220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5" name="Rectangle 123"/>
              <p:cNvSpPr>
                <a:spLocks noChangeArrowheads="1"/>
              </p:cNvSpPr>
              <p:nvPr/>
            </p:nvSpPr>
            <p:spPr bwMode="auto">
              <a:xfrm>
                <a:off x="1232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6" name="Rectangle 124"/>
              <p:cNvSpPr>
                <a:spLocks noChangeArrowheads="1"/>
              </p:cNvSpPr>
              <p:nvPr/>
            </p:nvSpPr>
            <p:spPr bwMode="auto">
              <a:xfrm>
                <a:off x="1250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7" name="Rectangle 125"/>
              <p:cNvSpPr>
                <a:spLocks noChangeArrowheads="1"/>
              </p:cNvSpPr>
              <p:nvPr/>
            </p:nvSpPr>
            <p:spPr bwMode="auto">
              <a:xfrm>
                <a:off x="1262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8" name="Rectangle 126"/>
              <p:cNvSpPr>
                <a:spLocks noChangeArrowheads="1"/>
              </p:cNvSpPr>
              <p:nvPr/>
            </p:nvSpPr>
            <p:spPr bwMode="auto">
              <a:xfrm>
                <a:off x="1274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9" name="Rectangle 127"/>
              <p:cNvSpPr>
                <a:spLocks noChangeArrowheads="1"/>
              </p:cNvSpPr>
              <p:nvPr/>
            </p:nvSpPr>
            <p:spPr bwMode="auto">
              <a:xfrm>
                <a:off x="1292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0" name="Rectangle 128"/>
              <p:cNvSpPr>
                <a:spLocks noChangeArrowheads="1"/>
              </p:cNvSpPr>
              <p:nvPr/>
            </p:nvSpPr>
            <p:spPr bwMode="auto">
              <a:xfrm>
                <a:off x="1310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1" name="Rectangle 129"/>
              <p:cNvSpPr>
                <a:spLocks noChangeArrowheads="1"/>
              </p:cNvSpPr>
              <p:nvPr/>
            </p:nvSpPr>
            <p:spPr bwMode="auto">
              <a:xfrm>
                <a:off x="1322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2" name="Rectangle 130"/>
              <p:cNvSpPr>
                <a:spLocks noChangeArrowheads="1"/>
              </p:cNvSpPr>
              <p:nvPr/>
            </p:nvSpPr>
            <p:spPr bwMode="auto">
              <a:xfrm>
                <a:off x="1334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3" name="Rectangle 131"/>
              <p:cNvSpPr>
                <a:spLocks noChangeArrowheads="1"/>
              </p:cNvSpPr>
              <p:nvPr/>
            </p:nvSpPr>
            <p:spPr bwMode="auto">
              <a:xfrm>
                <a:off x="1346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4" name="Rectangle 132"/>
              <p:cNvSpPr>
                <a:spLocks noChangeArrowheads="1"/>
              </p:cNvSpPr>
              <p:nvPr/>
            </p:nvSpPr>
            <p:spPr bwMode="auto">
              <a:xfrm>
                <a:off x="1364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5" name="Rectangle 133"/>
              <p:cNvSpPr>
                <a:spLocks noChangeArrowheads="1"/>
              </p:cNvSpPr>
              <p:nvPr/>
            </p:nvSpPr>
            <p:spPr bwMode="auto">
              <a:xfrm>
                <a:off x="1376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6" name="Rectangle 134"/>
              <p:cNvSpPr>
                <a:spLocks noChangeArrowheads="1"/>
              </p:cNvSpPr>
              <p:nvPr/>
            </p:nvSpPr>
            <p:spPr bwMode="auto">
              <a:xfrm>
                <a:off x="1388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7" name="Rectangle 135"/>
              <p:cNvSpPr>
                <a:spLocks noChangeArrowheads="1"/>
              </p:cNvSpPr>
              <p:nvPr/>
            </p:nvSpPr>
            <p:spPr bwMode="auto">
              <a:xfrm>
                <a:off x="1400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8" name="Rectangle 136"/>
              <p:cNvSpPr>
                <a:spLocks noChangeArrowheads="1"/>
              </p:cNvSpPr>
              <p:nvPr/>
            </p:nvSpPr>
            <p:spPr bwMode="auto">
              <a:xfrm>
                <a:off x="1412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9" name="Rectangle 137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0" name="Rectangle 138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1" name="Rectangle 139"/>
              <p:cNvSpPr>
                <a:spLocks noChangeArrowheads="1"/>
              </p:cNvSpPr>
              <p:nvPr/>
            </p:nvSpPr>
            <p:spPr bwMode="auto">
              <a:xfrm>
                <a:off x="1106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2" name="Rectangle 140"/>
              <p:cNvSpPr>
                <a:spLocks noChangeArrowheads="1"/>
              </p:cNvSpPr>
              <p:nvPr/>
            </p:nvSpPr>
            <p:spPr bwMode="auto">
              <a:xfrm>
                <a:off x="1118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3" name="Rectangle 141"/>
              <p:cNvSpPr>
                <a:spLocks noChangeArrowheads="1"/>
              </p:cNvSpPr>
              <p:nvPr/>
            </p:nvSpPr>
            <p:spPr bwMode="auto">
              <a:xfrm>
                <a:off x="1130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4" name="Rectangle 142"/>
              <p:cNvSpPr>
                <a:spLocks noChangeArrowheads="1"/>
              </p:cNvSpPr>
              <p:nvPr/>
            </p:nvSpPr>
            <p:spPr bwMode="auto">
              <a:xfrm>
                <a:off x="1142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5" name="Rectangle 143"/>
              <p:cNvSpPr>
                <a:spLocks noChangeArrowheads="1"/>
              </p:cNvSpPr>
              <p:nvPr/>
            </p:nvSpPr>
            <p:spPr bwMode="auto">
              <a:xfrm>
                <a:off x="1154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6" name="Rectangle 144"/>
              <p:cNvSpPr>
                <a:spLocks noChangeArrowheads="1"/>
              </p:cNvSpPr>
              <p:nvPr/>
            </p:nvSpPr>
            <p:spPr bwMode="auto">
              <a:xfrm>
                <a:off x="1166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7" name="Rectangle 145"/>
              <p:cNvSpPr>
                <a:spLocks noChangeArrowheads="1"/>
              </p:cNvSpPr>
              <p:nvPr/>
            </p:nvSpPr>
            <p:spPr bwMode="auto">
              <a:xfrm>
                <a:off x="1178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8" name="Rectangle 146"/>
              <p:cNvSpPr>
                <a:spLocks noChangeArrowheads="1"/>
              </p:cNvSpPr>
              <p:nvPr/>
            </p:nvSpPr>
            <p:spPr bwMode="auto">
              <a:xfrm>
                <a:off x="1190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9" name="Rectangle 147"/>
              <p:cNvSpPr>
                <a:spLocks noChangeArrowheads="1"/>
              </p:cNvSpPr>
              <p:nvPr/>
            </p:nvSpPr>
            <p:spPr bwMode="auto">
              <a:xfrm>
                <a:off x="1202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0" name="Rectangle 148"/>
              <p:cNvSpPr>
                <a:spLocks noChangeArrowheads="1"/>
              </p:cNvSpPr>
              <p:nvPr/>
            </p:nvSpPr>
            <p:spPr bwMode="auto">
              <a:xfrm>
                <a:off x="1214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1" name="Rectangle 149"/>
              <p:cNvSpPr>
                <a:spLocks noChangeArrowheads="1"/>
              </p:cNvSpPr>
              <p:nvPr/>
            </p:nvSpPr>
            <p:spPr bwMode="auto">
              <a:xfrm>
                <a:off x="1232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2" name="Rectangle 150"/>
              <p:cNvSpPr>
                <a:spLocks noChangeArrowheads="1"/>
              </p:cNvSpPr>
              <p:nvPr/>
            </p:nvSpPr>
            <p:spPr bwMode="auto">
              <a:xfrm>
                <a:off x="1244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3" name="Rectangle 151"/>
              <p:cNvSpPr>
                <a:spLocks noChangeArrowheads="1"/>
              </p:cNvSpPr>
              <p:nvPr/>
            </p:nvSpPr>
            <p:spPr bwMode="auto">
              <a:xfrm>
                <a:off x="1256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4" name="Rectangle 152"/>
              <p:cNvSpPr>
                <a:spLocks noChangeArrowheads="1"/>
              </p:cNvSpPr>
              <p:nvPr/>
            </p:nvSpPr>
            <p:spPr bwMode="auto">
              <a:xfrm>
                <a:off x="1274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5" name="Rectangle 153"/>
              <p:cNvSpPr>
                <a:spLocks noChangeArrowheads="1"/>
              </p:cNvSpPr>
              <p:nvPr/>
            </p:nvSpPr>
            <p:spPr bwMode="auto">
              <a:xfrm>
                <a:off x="1292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6" name="Rectangle 154"/>
              <p:cNvSpPr>
                <a:spLocks noChangeArrowheads="1"/>
              </p:cNvSpPr>
              <p:nvPr/>
            </p:nvSpPr>
            <p:spPr bwMode="auto">
              <a:xfrm>
                <a:off x="1304" y="1678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7" name="Rectangle 155"/>
              <p:cNvSpPr>
                <a:spLocks noChangeArrowheads="1"/>
              </p:cNvSpPr>
              <p:nvPr/>
            </p:nvSpPr>
            <p:spPr bwMode="auto">
              <a:xfrm>
                <a:off x="1316" y="1678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8" name="Rectangle 156"/>
              <p:cNvSpPr>
                <a:spLocks noChangeArrowheads="1"/>
              </p:cNvSpPr>
              <p:nvPr/>
            </p:nvSpPr>
            <p:spPr bwMode="auto">
              <a:xfrm>
                <a:off x="1328" y="1678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9" name="Rectangle 157"/>
              <p:cNvSpPr>
                <a:spLocks noChangeArrowheads="1"/>
              </p:cNvSpPr>
              <p:nvPr/>
            </p:nvSpPr>
            <p:spPr bwMode="auto">
              <a:xfrm>
                <a:off x="1346" y="1678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0" name="Rectangle 158"/>
              <p:cNvSpPr>
                <a:spLocks noChangeArrowheads="1"/>
              </p:cNvSpPr>
              <p:nvPr/>
            </p:nvSpPr>
            <p:spPr bwMode="auto">
              <a:xfrm>
                <a:off x="1358" y="1678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1" name="Rectangle 159"/>
              <p:cNvSpPr>
                <a:spLocks noChangeArrowheads="1"/>
              </p:cNvSpPr>
              <p:nvPr/>
            </p:nvSpPr>
            <p:spPr bwMode="auto">
              <a:xfrm>
                <a:off x="1370" y="1678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2" name="Rectangle 160"/>
              <p:cNvSpPr>
                <a:spLocks noChangeArrowheads="1"/>
              </p:cNvSpPr>
              <p:nvPr/>
            </p:nvSpPr>
            <p:spPr bwMode="auto">
              <a:xfrm>
                <a:off x="1382" y="1678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3" name="Rectangle 161"/>
              <p:cNvSpPr>
                <a:spLocks noChangeArrowheads="1"/>
              </p:cNvSpPr>
              <p:nvPr/>
            </p:nvSpPr>
            <p:spPr bwMode="auto">
              <a:xfrm>
                <a:off x="1394" y="1678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4" name="Rectangle 162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5" name="Rectangle 164"/>
              <p:cNvSpPr>
                <a:spLocks noChangeArrowheads="1"/>
              </p:cNvSpPr>
              <p:nvPr/>
            </p:nvSpPr>
            <p:spPr bwMode="auto">
              <a:xfrm>
                <a:off x="1190" y="1888"/>
                <a:ext cx="4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 b="1"/>
                  <a:t>Sistema X</a:t>
                </a:r>
              </a:p>
            </p:txBody>
          </p:sp>
          <p:sp>
            <p:nvSpPr>
              <p:cNvPr id="28956" name="Rectangle 165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7" name="Rectangle 166"/>
              <p:cNvSpPr>
                <a:spLocks noChangeArrowheads="1"/>
              </p:cNvSpPr>
              <p:nvPr/>
            </p:nvSpPr>
            <p:spPr bwMode="auto">
              <a:xfrm>
                <a:off x="3608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8" name="Rectangle 167"/>
              <p:cNvSpPr>
                <a:spLocks noChangeArrowheads="1"/>
              </p:cNvSpPr>
              <p:nvPr/>
            </p:nvSpPr>
            <p:spPr bwMode="auto">
              <a:xfrm>
                <a:off x="3620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9" name="Rectangle 168"/>
              <p:cNvSpPr>
                <a:spLocks noChangeArrowheads="1"/>
              </p:cNvSpPr>
              <p:nvPr/>
            </p:nvSpPr>
            <p:spPr bwMode="auto">
              <a:xfrm>
                <a:off x="3632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0" name="Rectangle 169"/>
              <p:cNvSpPr>
                <a:spLocks noChangeArrowheads="1"/>
              </p:cNvSpPr>
              <p:nvPr/>
            </p:nvSpPr>
            <p:spPr bwMode="auto">
              <a:xfrm>
                <a:off x="3644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1" name="Rectangle 170"/>
              <p:cNvSpPr>
                <a:spLocks noChangeArrowheads="1"/>
              </p:cNvSpPr>
              <p:nvPr/>
            </p:nvSpPr>
            <p:spPr bwMode="auto">
              <a:xfrm>
                <a:off x="3656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2" name="Rectangle 171"/>
              <p:cNvSpPr>
                <a:spLocks noChangeArrowheads="1"/>
              </p:cNvSpPr>
              <p:nvPr/>
            </p:nvSpPr>
            <p:spPr bwMode="auto">
              <a:xfrm>
                <a:off x="3668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3" name="Rectangle 172"/>
              <p:cNvSpPr>
                <a:spLocks noChangeArrowheads="1"/>
              </p:cNvSpPr>
              <p:nvPr/>
            </p:nvSpPr>
            <p:spPr bwMode="auto">
              <a:xfrm>
                <a:off x="3680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4" name="Rectangle 173"/>
              <p:cNvSpPr>
                <a:spLocks noChangeArrowheads="1"/>
              </p:cNvSpPr>
              <p:nvPr/>
            </p:nvSpPr>
            <p:spPr bwMode="auto">
              <a:xfrm>
                <a:off x="3692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5" name="Rectangle 174"/>
              <p:cNvSpPr>
                <a:spLocks noChangeArrowheads="1"/>
              </p:cNvSpPr>
              <p:nvPr/>
            </p:nvSpPr>
            <p:spPr bwMode="auto">
              <a:xfrm>
                <a:off x="3704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6" name="Rectangle 175"/>
              <p:cNvSpPr>
                <a:spLocks noChangeArrowheads="1"/>
              </p:cNvSpPr>
              <p:nvPr/>
            </p:nvSpPr>
            <p:spPr bwMode="auto">
              <a:xfrm>
                <a:off x="3716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7" name="Rectangle 176"/>
              <p:cNvSpPr>
                <a:spLocks noChangeArrowheads="1"/>
              </p:cNvSpPr>
              <p:nvPr/>
            </p:nvSpPr>
            <p:spPr bwMode="auto">
              <a:xfrm>
                <a:off x="3734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8" name="Rectangle 177"/>
              <p:cNvSpPr>
                <a:spLocks noChangeArrowheads="1"/>
              </p:cNvSpPr>
              <p:nvPr/>
            </p:nvSpPr>
            <p:spPr bwMode="auto">
              <a:xfrm>
                <a:off x="3746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9" name="Rectangle 178"/>
              <p:cNvSpPr>
                <a:spLocks noChangeArrowheads="1"/>
              </p:cNvSpPr>
              <p:nvPr/>
            </p:nvSpPr>
            <p:spPr bwMode="auto">
              <a:xfrm>
                <a:off x="3758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0" name="Rectangle 179"/>
              <p:cNvSpPr>
                <a:spLocks noChangeArrowheads="1"/>
              </p:cNvSpPr>
              <p:nvPr/>
            </p:nvSpPr>
            <p:spPr bwMode="auto">
              <a:xfrm>
                <a:off x="3776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1" name="Rectangle 180"/>
              <p:cNvSpPr>
                <a:spLocks noChangeArrowheads="1"/>
              </p:cNvSpPr>
              <p:nvPr/>
            </p:nvSpPr>
            <p:spPr bwMode="auto">
              <a:xfrm>
                <a:off x="3794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2" name="Rectangle 181"/>
              <p:cNvSpPr>
                <a:spLocks noChangeArrowheads="1"/>
              </p:cNvSpPr>
              <p:nvPr/>
            </p:nvSpPr>
            <p:spPr bwMode="auto">
              <a:xfrm>
                <a:off x="3806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3" name="Rectangle 182"/>
              <p:cNvSpPr>
                <a:spLocks noChangeArrowheads="1"/>
              </p:cNvSpPr>
              <p:nvPr/>
            </p:nvSpPr>
            <p:spPr bwMode="auto">
              <a:xfrm>
                <a:off x="3818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4" name="Rectangle 183"/>
              <p:cNvSpPr>
                <a:spLocks noChangeArrowheads="1"/>
              </p:cNvSpPr>
              <p:nvPr/>
            </p:nvSpPr>
            <p:spPr bwMode="auto">
              <a:xfrm>
                <a:off x="3830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5" name="Rectangle 184"/>
              <p:cNvSpPr>
                <a:spLocks noChangeArrowheads="1"/>
              </p:cNvSpPr>
              <p:nvPr/>
            </p:nvSpPr>
            <p:spPr bwMode="auto">
              <a:xfrm>
                <a:off x="3848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6" name="Rectangle 185"/>
              <p:cNvSpPr>
                <a:spLocks noChangeArrowheads="1"/>
              </p:cNvSpPr>
              <p:nvPr/>
            </p:nvSpPr>
            <p:spPr bwMode="auto">
              <a:xfrm>
                <a:off x="3860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7" name="Rectangle 186"/>
              <p:cNvSpPr>
                <a:spLocks noChangeArrowheads="1"/>
              </p:cNvSpPr>
              <p:nvPr/>
            </p:nvSpPr>
            <p:spPr bwMode="auto">
              <a:xfrm>
                <a:off x="3872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8" name="Rectangle 187"/>
              <p:cNvSpPr>
                <a:spLocks noChangeArrowheads="1"/>
              </p:cNvSpPr>
              <p:nvPr/>
            </p:nvSpPr>
            <p:spPr bwMode="auto">
              <a:xfrm>
                <a:off x="3884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9" name="Rectangle 188"/>
              <p:cNvSpPr>
                <a:spLocks noChangeArrowheads="1"/>
              </p:cNvSpPr>
              <p:nvPr/>
            </p:nvSpPr>
            <p:spPr bwMode="auto">
              <a:xfrm>
                <a:off x="3896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0" name="Rectangle 189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1" name="Rectangle 190"/>
              <p:cNvSpPr>
                <a:spLocks noChangeArrowheads="1"/>
              </p:cNvSpPr>
              <p:nvPr/>
            </p:nvSpPr>
            <p:spPr bwMode="auto">
              <a:xfrm>
                <a:off x="3578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2" name="Rectangle 191"/>
              <p:cNvSpPr>
                <a:spLocks noChangeArrowheads="1"/>
              </p:cNvSpPr>
              <p:nvPr/>
            </p:nvSpPr>
            <p:spPr bwMode="auto">
              <a:xfrm>
                <a:off x="3590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3" name="Rectangle 192"/>
              <p:cNvSpPr>
                <a:spLocks noChangeArrowheads="1"/>
              </p:cNvSpPr>
              <p:nvPr/>
            </p:nvSpPr>
            <p:spPr bwMode="auto">
              <a:xfrm>
                <a:off x="3602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4" name="Rectangle 193"/>
              <p:cNvSpPr>
                <a:spLocks noChangeArrowheads="1"/>
              </p:cNvSpPr>
              <p:nvPr/>
            </p:nvSpPr>
            <p:spPr bwMode="auto">
              <a:xfrm>
                <a:off x="3614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5" name="Rectangle 194"/>
              <p:cNvSpPr>
                <a:spLocks noChangeArrowheads="1"/>
              </p:cNvSpPr>
              <p:nvPr/>
            </p:nvSpPr>
            <p:spPr bwMode="auto">
              <a:xfrm>
                <a:off x="3626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6" name="Rectangle 195"/>
              <p:cNvSpPr>
                <a:spLocks noChangeArrowheads="1"/>
              </p:cNvSpPr>
              <p:nvPr/>
            </p:nvSpPr>
            <p:spPr bwMode="auto">
              <a:xfrm>
                <a:off x="3638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7" name="Rectangle 196"/>
              <p:cNvSpPr>
                <a:spLocks noChangeArrowheads="1"/>
              </p:cNvSpPr>
              <p:nvPr/>
            </p:nvSpPr>
            <p:spPr bwMode="auto">
              <a:xfrm>
                <a:off x="3650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8" name="Rectangle 197"/>
              <p:cNvSpPr>
                <a:spLocks noChangeArrowheads="1"/>
              </p:cNvSpPr>
              <p:nvPr/>
            </p:nvSpPr>
            <p:spPr bwMode="auto">
              <a:xfrm>
                <a:off x="3662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9" name="Rectangle 198"/>
              <p:cNvSpPr>
                <a:spLocks noChangeArrowheads="1"/>
              </p:cNvSpPr>
              <p:nvPr/>
            </p:nvSpPr>
            <p:spPr bwMode="auto">
              <a:xfrm>
                <a:off x="3674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90" name="Rectangle 199"/>
              <p:cNvSpPr>
                <a:spLocks noChangeArrowheads="1"/>
              </p:cNvSpPr>
              <p:nvPr/>
            </p:nvSpPr>
            <p:spPr bwMode="auto">
              <a:xfrm>
                <a:off x="3686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91" name="Rectangle 200"/>
              <p:cNvSpPr>
                <a:spLocks noChangeArrowheads="1"/>
              </p:cNvSpPr>
              <p:nvPr/>
            </p:nvSpPr>
            <p:spPr bwMode="auto">
              <a:xfrm>
                <a:off x="3698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92" name="Rectangle 201"/>
              <p:cNvSpPr>
                <a:spLocks noChangeArrowheads="1"/>
              </p:cNvSpPr>
              <p:nvPr/>
            </p:nvSpPr>
            <p:spPr bwMode="auto">
              <a:xfrm>
                <a:off x="3716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93" name="Rectangle 202"/>
              <p:cNvSpPr>
                <a:spLocks noChangeArrowheads="1"/>
              </p:cNvSpPr>
              <p:nvPr/>
            </p:nvSpPr>
            <p:spPr bwMode="auto">
              <a:xfrm>
                <a:off x="3728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94" name="Rectangle 203"/>
              <p:cNvSpPr>
                <a:spLocks noChangeArrowheads="1"/>
              </p:cNvSpPr>
              <p:nvPr/>
            </p:nvSpPr>
            <p:spPr bwMode="auto">
              <a:xfrm>
                <a:off x="3740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95" name="Rectangle 204"/>
              <p:cNvSpPr>
                <a:spLocks noChangeArrowheads="1"/>
              </p:cNvSpPr>
              <p:nvPr/>
            </p:nvSpPr>
            <p:spPr bwMode="auto">
              <a:xfrm>
                <a:off x="3758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96" name="Rectangle 205"/>
              <p:cNvSpPr>
                <a:spLocks noChangeArrowheads="1"/>
              </p:cNvSpPr>
              <p:nvPr/>
            </p:nvSpPr>
            <p:spPr bwMode="auto">
              <a:xfrm>
                <a:off x="3776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8682" name="Rectangle 207"/>
            <p:cNvSpPr>
              <a:spLocks noChangeArrowheads="1"/>
            </p:cNvSpPr>
            <p:nvPr/>
          </p:nvSpPr>
          <p:spPr bwMode="auto">
            <a:xfrm>
              <a:off x="3788" y="1678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3" name="Rectangle 208"/>
            <p:cNvSpPr>
              <a:spLocks noChangeArrowheads="1"/>
            </p:cNvSpPr>
            <p:nvPr/>
          </p:nvSpPr>
          <p:spPr bwMode="auto">
            <a:xfrm>
              <a:off x="3800" y="1678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4" name="Rectangle 209"/>
            <p:cNvSpPr>
              <a:spLocks noChangeArrowheads="1"/>
            </p:cNvSpPr>
            <p:nvPr/>
          </p:nvSpPr>
          <p:spPr bwMode="auto">
            <a:xfrm>
              <a:off x="3812" y="1678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5" name="Rectangle 210"/>
            <p:cNvSpPr>
              <a:spLocks noChangeArrowheads="1"/>
            </p:cNvSpPr>
            <p:nvPr/>
          </p:nvSpPr>
          <p:spPr bwMode="auto">
            <a:xfrm>
              <a:off x="3830" y="1678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6" name="Rectangle 211"/>
            <p:cNvSpPr>
              <a:spLocks noChangeArrowheads="1"/>
            </p:cNvSpPr>
            <p:nvPr/>
          </p:nvSpPr>
          <p:spPr bwMode="auto">
            <a:xfrm>
              <a:off x="3842" y="1678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7" name="Rectangle 212"/>
            <p:cNvSpPr>
              <a:spLocks noChangeArrowheads="1"/>
            </p:cNvSpPr>
            <p:nvPr/>
          </p:nvSpPr>
          <p:spPr bwMode="auto">
            <a:xfrm>
              <a:off x="3854" y="1678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8" name="Rectangle 213"/>
            <p:cNvSpPr>
              <a:spLocks noChangeArrowheads="1"/>
            </p:cNvSpPr>
            <p:nvPr/>
          </p:nvSpPr>
          <p:spPr bwMode="auto">
            <a:xfrm>
              <a:off x="3866" y="1678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9" name="Rectangle 214"/>
            <p:cNvSpPr>
              <a:spLocks noChangeArrowheads="1"/>
            </p:cNvSpPr>
            <p:nvPr/>
          </p:nvSpPr>
          <p:spPr bwMode="auto">
            <a:xfrm>
              <a:off x="3878" y="1678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0" name="Rectangle 215"/>
            <p:cNvSpPr>
              <a:spLocks noChangeArrowheads="1"/>
            </p:cNvSpPr>
            <p:nvPr/>
          </p:nvSpPr>
          <p:spPr bwMode="auto">
            <a:xfrm>
              <a:off x="3578" y="1678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1" name="Rectangle 218"/>
            <p:cNvSpPr>
              <a:spLocks noChangeArrowheads="1"/>
            </p:cNvSpPr>
            <p:nvPr/>
          </p:nvSpPr>
          <p:spPr bwMode="auto">
            <a:xfrm>
              <a:off x="3596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2" name="Rectangle 219"/>
            <p:cNvSpPr>
              <a:spLocks noChangeArrowheads="1"/>
            </p:cNvSpPr>
            <p:nvPr/>
          </p:nvSpPr>
          <p:spPr bwMode="auto">
            <a:xfrm>
              <a:off x="3608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3" name="Rectangle 220"/>
            <p:cNvSpPr>
              <a:spLocks noChangeArrowheads="1"/>
            </p:cNvSpPr>
            <p:nvPr/>
          </p:nvSpPr>
          <p:spPr bwMode="auto">
            <a:xfrm>
              <a:off x="3620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4" name="Rectangle 221"/>
            <p:cNvSpPr>
              <a:spLocks noChangeArrowheads="1"/>
            </p:cNvSpPr>
            <p:nvPr/>
          </p:nvSpPr>
          <p:spPr bwMode="auto">
            <a:xfrm>
              <a:off x="3632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5" name="Rectangle 222"/>
            <p:cNvSpPr>
              <a:spLocks noChangeArrowheads="1"/>
            </p:cNvSpPr>
            <p:nvPr/>
          </p:nvSpPr>
          <p:spPr bwMode="auto">
            <a:xfrm>
              <a:off x="3644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6" name="Rectangle 223"/>
            <p:cNvSpPr>
              <a:spLocks noChangeArrowheads="1"/>
            </p:cNvSpPr>
            <p:nvPr/>
          </p:nvSpPr>
          <p:spPr bwMode="auto">
            <a:xfrm>
              <a:off x="3656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7" name="Rectangle 224"/>
            <p:cNvSpPr>
              <a:spLocks noChangeArrowheads="1"/>
            </p:cNvSpPr>
            <p:nvPr/>
          </p:nvSpPr>
          <p:spPr bwMode="auto">
            <a:xfrm>
              <a:off x="3668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8" name="Rectangle 225"/>
            <p:cNvSpPr>
              <a:spLocks noChangeArrowheads="1"/>
            </p:cNvSpPr>
            <p:nvPr/>
          </p:nvSpPr>
          <p:spPr bwMode="auto">
            <a:xfrm>
              <a:off x="3680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9" name="Rectangle 226"/>
            <p:cNvSpPr>
              <a:spLocks noChangeArrowheads="1"/>
            </p:cNvSpPr>
            <p:nvPr/>
          </p:nvSpPr>
          <p:spPr bwMode="auto">
            <a:xfrm>
              <a:off x="3692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0" name="Rectangle 227"/>
            <p:cNvSpPr>
              <a:spLocks noChangeArrowheads="1"/>
            </p:cNvSpPr>
            <p:nvPr/>
          </p:nvSpPr>
          <p:spPr bwMode="auto">
            <a:xfrm>
              <a:off x="3704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1" name="Rectangle 228"/>
            <p:cNvSpPr>
              <a:spLocks noChangeArrowheads="1"/>
            </p:cNvSpPr>
            <p:nvPr/>
          </p:nvSpPr>
          <p:spPr bwMode="auto">
            <a:xfrm>
              <a:off x="3716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2" name="Rectangle 229"/>
            <p:cNvSpPr>
              <a:spLocks noChangeArrowheads="1"/>
            </p:cNvSpPr>
            <p:nvPr/>
          </p:nvSpPr>
          <p:spPr bwMode="auto">
            <a:xfrm>
              <a:off x="3734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3" name="Rectangle 230"/>
            <p:cNvSpPr>
              <a:spLocks noChangeArrowheads="1"/>
            </p:cNvSpPr>
            <p:nvPr/>
          </p:nvSpPr>
          <p:spPr bwMode="auto">
            <a:xfrm>
              <a:off x="3746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4" name="Rectangle 231"/>
            <p:cNvSpPr>
              <a:spLocks noChangeArrowheads="1"/>
            </p:cNvSpPr>
            <p:nvPr/>
          </p:nvSpPr>
          <p:spPr bwMode="auto">
            <a:xfrm>
              <a:off x="3758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5" name="Rectangle 232"/>
            <p:cNvSpPr>
              <a:spLocks noChangeArrowheads="1"/>
            </p:cNvSpPr>
            <p:nvPr/>
          </p:nvSpPr>
          <p:spPr bwMode="auto">
            <a:xfrm>
              <a:off x="3776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6" name="Rectangle 233"/>
            <p:cNvSpPr>
              <a:spLocks noChangeArrowheads="1"/>
            </p:cNvSpPr>
            <p:nvPr/>
          </p:nvSpPr>
          <p:spPr bwMode="auto">
            <a:xfrm>
              <a:off x="3794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7" name="Rectangle 234"/>
            <p:cNvSpPr>
              <a:spLocks noChangeArrowheads="1"/>
            </p:cNvSpPr>
            <p:nvPr/>
          </p:nvSpPr>
          <p:spPr bwMode="auto">
            <a:xfrm>
              <a:off x="3806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8" name="Rectangle 235"/>
            <p:cNvSpPr>
              <a:spLocks noChangeArrowheads="1"/>
            </p:cNvSpPr>
            <p:nvPr/>
          </p:nvSpPr>
          <p:spPr bwMode="auto">
            <a:xfrm>
              <a:off x="3818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9" name="Rectangle 236"/>
            <p:cNvSpPr>
              <a:spLocks noChangeArrowheads="1"/>
            </p:cNvSpPr>
            <p:nvPr/>
          </p:nvSpPr>
          <p:spPr bwMode="auto">
            <a:xfrm>
              <a:off x="3830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0" name="Rectangle 237"/>
            <p:cNvSpPr>
              <a:spLocks noChangeArrowheads="1"/>
            </p:cNvSpPr>
            <p:nvPr/>
          </p:nvSpPr>
          <p:spPr bwMode="auto">
            <a:xfrm>
              <a:off x="3848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1" name="Rectangle 238"/>
            <p:cNvSpPr>
              <a:spLocks noChangeArrowheads="1"/>
            </p:cNvSpPr>
            <p:nvPr/>
          </p:nvSpPr>
          <p:spPr bwMode="auto">
            <a:xfrm>
              <a:off x="3860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2" name="Rectangle 239"/>
            <p:cNvSpPr>
              <a:spLocks noChangeArrowheads="1"/>
            </p:cNvSpPr>
            <p:nvPr/>
          </p:nvSpPr>
          <p:spPr bwMode="auto">
            <a:xfrm>
              <a:off x="3872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3" name="Rectangle 240"/>
            <p:cNvSpPr>
              <a:spLocks noChangeArrowheads="1"/>
            </p:cNvSpPr>
            <p:nvPr/>
          </p:nvSpPr>
          <p:spPr bwMode="auto">
            <a:xfrm>
              <a:off x="3884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4" name="Rectangle 241"/>
            <p:cNvSpPr>
              <a:spLocks noChangeArrowheads="1"/>
            </p:cNvSpPr>
            <p:nvPr/>
          </p:nvSpPr>
          <p:spPr bwMode="auto">
            <a:xfrm>
              <a:off x="3896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5" name="Rectangle 242"/>
            <p:cNvSpPr>
              <a:spLocks noChangeArrowheads="1"/>
            </p:cNvSpPr>
            <p:nvPr/>
          </p:nvSpPr>
          <p:spPr bwMode="auto">
            <a:xfrm>
              <a:off x="3596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6" name="Rectangle 243"/>
            <p:cNvSpPr>
              <a:spLocks noChangeArrowheads="1"/>
            </p:cNvSpPr>
            <p:nvPr/>
          </p:nvSpPr>
          <p:spPr bwMode="auto">
            <a:xfrm>
              <a:off x="3578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7" name="Rectangle 244"/>
            <p:cNvSpPr>
              <a:spLocks noChangeArrowheads="1"/>
            </p:cNvSpPr>
            <p:nvPr/>
          </p:nvSpPr>
          <p:spPr bwMode="auto">
            <a:xfrm>
              <a:off x="3590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8" name="Rectangle 245"/>
            <p:cNvSpPr>
              <a:spLocks noChangeArrowheads="1"/>
            </p:cNvSpPr>
            <p:nvPr/>
          </p:nvSpPr>
          <p:spPr bwMode="auto">
            <a:xfrm>
              <a:off x="3602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9" name="Rectangle 246"/>
            <p:cNvSpPr>
              <a:spLocks noChangeArrowheads="1"/>
            </p:cNvSpPr>
            <p:nvPr/>
          </p:nvSpPr>
          <p:spPr bwMode="auto">
            <a:xfrm>
              <a:off x="3614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0" name="Rectangle 247"/>
            <p:cNvSpPr>
              <a:spLocks noChangeArrowheads="1"/>
            </p:cNvSpPr>
            <p:nvPr/>
          </p:nvSpPr>
          <p:spPr bwMode="auto">
            <a:xfrm>
              <a:off x="3626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1" name="Rectangle 248"/>
            <p:cNvSpPr>
              <a:spLocks noChangeArrowheads="1"/>
            </p:cNvSpPr>
            <p:nvPr/>
          </p:nvSpPr>
          <p:spPr bwMode="auto">
            <a:xfrm>
              <a:off x="3638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2" name="Rectangle 249"/>
            <p:cNvSpPr>
              <a:spLocks noChangeArrowheads="1"/>
            </p:cNvSpPr>
            <p:nvPr/>
          </p:nvSpPr>
          <p:spPr bwMode="auto">
            <a:xfrm>
              <a:off x="3650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3" name="Rectangle 250"/>
            <p:cNvSpPr>
              <a:spLocks noChangeArrowheads="1"/>
            </p:cNvSpPr>
            <p:nvPr/>
          </p:nvSpPr>
          <p:spPr bwMode="auto">
            <a:xfrm>
              <a:off x="3662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4" name="Rectangle 251"/>
            <p:cNvSpPr>
              <a:spLocks noChangeArrowheads="1"/>
            </p:cNvSpPr>
            <p:nvPr/>
          </p:nvSpPr>
          <p:spPr bwMode="auto">
            <a:xfrm>
              <a:off x="3674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5" name="Rectangle 252"/>
            <p:cNvSpPr>
              <a:spLocks noChangeArrowheads="1"/>
            </p:cNvSpPr>
            <p:nvPr/>
          </p:nvSpPr>
          <p:spPr bwMode="auto">
            <a:xfrm>
              <a:off x="3686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6" name="Rectangle 253"/>
            <p:cNvSpPr>
              <a:spLocks noChangeArrowheads="1"/>
            </p:cNvSpPr>
            <p:nvPr/>
          </p:nvSpPr>
          <p:spPr bwMode="auto">
            <a:xfrm>
              <a:off x="3698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7" name="Rectangle 254"/>
            <p:cNvSpPr>
              <a:spLocks noChangeArrowheads="1"/>
            </p:cNvSpPr>
            <p:nvPr/>
          </p:nvSpPr>
          <p:spPr bwMode="auto">
            <a:xfrm>
              <a:off x="3716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8" name="Rectangle 255"/>
            <p:cNvSpPr>
              <a:spLocks noChangeArrowheads="1"/>
            </p:cNvSpPr>
            <p:nvPr/>
          </p:nvSpPr>
          <p:spPr bwMode="auto">
            <a:xfrm>
              <a:off x="3728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9" name="Rectangle 256"/>
            <p:cNvSpPr>
              <a:spLocks noChangeArrowheads="1"/>
            </p:cNvSpPr>
            <p:nvPr/>
          </p:nvSpPr>
          <p:spPr bwMode="auto">
            <a:xfrm>
              <a:off x="3740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0" name="Rectangle 257"/>
            <p:cNvSpPr>
              <a:spLocks noChangeArrowheads="1"/>
            </p:cNvSpPr>
            <p:nvPr/>
          </p:nvSpPr>
          <p:spPr bwMode="auto">
            <a:xfrm>
              <a:off x="3758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1" name="Rectangle 258"/>
            <p:cNvSpPr>
              <a:spLocks noChangeArrowheads="1"/>
            </p:cNvSpPr>
            <p:nvPr/>
          </p:nvSpPr>
          <p:spPr bwMode="auto">
            <a:xfrm>
              <a:off x="3776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2" name="Rectangle 259"/>
            <p:cNvSpPr>
              <a:spLocks noChangeArrowheads="1"/>
            </p:cNvSpPr>
            <p:nvPr/>
          </p:nvSpPr>
          <p:spPr bwMode="auto">
            <a:xfrm>
              <a:off x="3788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3" name="Rectangle 260"/>
            <p:cNvSpPr>
              <a:spLocks noChangeArrowheads="1"/>
            </p:cNvSpPr>
            <p:nvPr/>
          </p:nvSpPr>
          <p:spPr bwMode="auto">
            <a:xfrm>
              <a:off x="3800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4" name="Rectangle 261"/>
            <p:cNvSpPr>
              <a:spLocks noChangeArrowheads="1"/>
            </p:cNvSpPr>
            <p:nvPr/>
          </p:nvSpPr>
          <p:spPr bwMode="auto">
            <a:xfrm>
              <a:off x="3812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5" name="Rectangle 262"/>
            <p:cNvSpPr>
              <a:spLocks noChangeArrowheads="1"/>
            </p:cNvSpPr>
            <p:nvPr/>
          </p:nvSpPr>
          <p:spPr bwMode="auto">
            <a:xfrm>
              <a:off x="3830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6" name="Rectangle 263"/>
            <p:cNvSpPr>
              <a:spLocks noChangeArrowheads="1"/>
            </p:cNvSpPr>
            <p:nvPr/>
          </p:nvSpPr>
          <p:spPr bwMode="auto">
            <a:xfrm>
              <a:off x="3842" y="2620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7" name="Rectangle 264"/>
            <p:cNvSpPr>
              <a:spLocks noChangeArrowheads="1"/>
            </p:cNvSpPr>
            <p:nvPr/>
          </p:nvSpPr>
          <p:spPr bwMode="auto">
            <a:xfrm>
              <a:off x="3854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8" name="Rectangle 265"/>
            <p:cNvSpPr>
              <a:spLocks noChangeArrowheads="1"/>
            </p:cNvSpPr>
            <p:nvPr/>
          </p:nvSpPr>
          <p:spPr bwMode="auto">
            <a:xfrm>
              <a:off x="3866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9" name="Rectangle 266"/>
            <p:cNvSpPr>
              <a:spLocks noChangeArrowheads="1"/>
            </p:cNvSpPr>
            <p:nvPr/>
          </p:nvSpPr>
          <p:spPr bwMode="auto">
            <a:xfrm>
              <a:off x="3878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0" name="Rectangle 267"/>
            <p:cNvSpPr>
              <a:spLocks noChangeArrowheads="1"/>
            </p:cNvSpPr>
            <p:nvPr/>
          </p:nvSpPr>
          <p:spPr bwMode="auto">
            <a:xfrm>
              <a:off x="3578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1" name="Rectangle 269"/>
            <p:cNvSpPr>
              <a:spLocks noChangeArrowheads="1"/>
            </p:cNvSpPr>
            <p:nvPr/>
          </p:nvSpPr>
          <p:spPr bwMode="auto">
            <a:xfrm>
              <a:off x="1112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2" name="Rectangle 270"/>
            <p:cNvSpPr>
              <a:spLocks noChangeArrowheads="1"/>
            </p:cNvSpPr>
            <p:nvPr/>
          </p:nvSpPr>
          <p:spPr bwMode="auto">
            <a:xfrm>
              <a:off x="1124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3" name="Rectangle 271"/>
            <p:cNvSpPr>
              <a:spLocks noChangeArrowheads="1"/>
            </p:cNvSpPr>
            <p:nvPr/>
          </p:nvSpPr>
          <p:spPr bwMode="auto">
            <a:xfrm>
              <a:off x="1136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4" name="Rectangle 272"/>
            <p:cNvSpPr>
              <a:spLocks noChangeArrowheads="1"/>
            </p:cNvSpPr>
            <p:nvPr/>
          </p:nvSpPr>
          <p:spPr bwMode="auto">
            <a:xfrm>
              <a:off x="1148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5" name="Rectangle 273"/>
            <p:cNvSpPr>
              <a:spLocks noChangeArrowheads="1"/>
            </p:cNvSpPr>
            <p:nvPr/>
          </p:nvSpPr>
          <p:spPr bwMode="auto">
            <a:xfrm>
              <a:off x="1160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6" name="Rectangle 274"/>
            <p:cNvSpPr>
              <a:spLocks noChangeArrowheads="1"/>
            </p:cNvSpPr>
            <p:nvPr/>
          </p:nvSpPr>
          <p:spPr bwMode="auto">
            <a:xfrm>
              <a:off x="1172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7" name="Rectangle 275"/>
            <p:cNvSpPr>
              <a:spLocks noChangeArrowheads="1"/>
            </p:cNvSpPr>
            <p:nvPr/>
          </p:nvSpPr>
          <p:spPr bwMode="auto">
            <a:xfrm>
              <a:off x="1184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8" name="Rectangle 276"/>
            <p:cNvSpPr>
              <a:spLocks noChangeArrowheads="1"/>
            </p:cNvSpPr>
            <p:nvPr/>
          </p:nvSpPr>
          <p:spPr bwMode="auto">
            <a:xfrm>
              <a:off x="1196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9" name="Rectangle 277"/>
            <p:cNvSpPr>
              <a:spLocks noChangeArrowheads="1"/>
            </p:cNvSpPr>
            <p:nvPr/>
          </p:nvSpPr>
          <p:spPr bwMode="auto">
            <a:xfrm>
              <a:off x="1208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0" name="Rectangle 278"/>
            <p:cNvSpPr>
              <a:spLocks noChangeArrowheads="1"/>
            </p:cNvSpPr>
            <p:nvPr/>
          </p:nvSpPr>
          <p:spPr bwMode="auto">
            <a:xfrm>
              <a:off x="1220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1" name="Rectangle 279"/>
            <p:cNvSpPr>
              <a:spLocks noChangeArrowheads="1"/>
            </p:cNvSpPr>
            <p:nvPr/>
          </p:nvSpPr>
          <p:spPr bwMode="auto">
            <a:xfrm>
              <a:off x="1232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2" name="Rectangle 280"/>
            <p:cNvSpPr>
              <a:spLocks noChangeArrowheads="1"/>
            </p:cNvSpPr>
            <p:nvPr/>
          </p:nvSpPr>
          <p:spPr bwMode="auto">
            <a:xfrm>
              <a:off x="1250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3" name="Rectangle 281"/>
            <p:cNvSpPr>
              <a:spLocks noChangeArrowheads="1"/>
            </p:cNvSpPr>
            <p:nvPr/>
          </p:nvSpPr>
          <p:spPr bwMode="auto">
            <a:xfrm>
              <a:off x="1262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4" name="Rectangle 282"/>
            <p:cNvSpPr>
              <a:spLocks noChangeArrowheads="1"/>
            </p:cNvSpPr>
            <p:nvPr/>
          </p:nvSpPr>
          <p:spPr bwMode="auto">
            <a:xfrm>
              <a:off x="1274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5" name="Rectangle 283"/>
            <p:cNvSpPr>
              <a:spLocks noChangeArrowheads="1"/>
            </p:cNvSpPr>
            <p:nvPr/>
          </p:nvSpPr>
          <p:spPr bwMode="auto">
            <a:xfrm>
              <a:off x="1292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6" name="Rectangle 284"/>
            <p:cNvSpPr>
              <a:spLocks noChangeArrowheads="1"/>
            </p:cNvSpPr>
            <p:nvPr/>
          </p:nvSpPr>
          <p:spPr bwMode="auto">
            <a:xfrm>
              <a:off x="1310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7" name="Rectangle 285"/>
            <p:cNvSpPr>
              <a:spLocks noChangeArrowheads="1"/>
            </p:cNvSpPr>
            <p:nvPr/>
          </p:nvSpPr>
          <p:spPr bwMode="auto">
            <a:xfrm>
              <a:off x="1322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8" name="Rectangle 286"/>
            <p:cNvSpPr>
              <a:spLocks noChangeArrowheads="1"/>
            </p:cNvSpPr>
            <p:nvPr/>
          </p:nvSpPr>
          <p:spPr bwMode="auto">
            <a:xfrm>
              <a:off x="1334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9" name="Rectangle 287"/>
            <p:cNvSpPr>
              <a:spLocks noChangeArrowheads="1"/>
            </p:cNvSpPr>
            <p:nvPr/>
          </p:nvSpPr>
          <p:spPr bwMode="auto">
            <a:xfrm>
              <a:off x="1346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0" name="Rectangle 288"/>
            <p:cNvSpPr>
              <a:spLocks noChangeArrowheads="1"/>
            </p:cNvSpPr>
            <p:nvPr/>
          </p:nvSpPr>
          <p:spPr bwMode="auto">
            <a:xfrm>
              <a:off x="1364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1" name="Rectangle 289"/>
            <p:cNvSpPr>
              <a:spLocks noChangeArrowheads="1"/>
            </p:cNvSpPr>
            <p:nvPr/>
          </p:nvSpPr>
          <p:spPr bwMode="auto">
            <a:xfrm>
              <a:off x="1376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2" name="Rectangle 290"/>
            <p:cNvSpPr>
              <a:spLocks noChangeArrowheads="1"/>
            </p:cNvSpPr>
            <p:nvPr/>
          </p:nvSpPr>
          <p:spPr bwMode="auto">
            <a:xfrm>
              <a:off x="1388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3" name="Rectangle 291"/>
            <p:cNvSpPr>
              <a:spLocks noChangeArrowheads="1"/>
            </p:cNvSpPr>
            <p:nvPr/>
          </p:nvSpPr>
          <p:spPr bwMode="auto">
            <a:xfrm>
              <a:off x="1400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4" name="Rectangle 292"/>
            <p:cNvSpPr>
              <a:spLocks noChangeArrowheads="1"/>
            </p:cNvSpPr>
            <p:nvPr/>
          </p:nvSpPr>
          <p:spPr bwMode="auto">
            <a:xfrm>
              <a:off x="1412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5" name="Rectangle 293"/>
            <p:cNvSpPr>
              <a:spLocks noChangeArrowheads="1"/>
            </p:cNvSpPr>
            <p:nvPr/>
          </p:nvSpPr>
          <p:spPr bwMode="auto">
            <a:xfrm>
              <a:off x="1112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6" name="Rectangle 294"/>
            <p:cNvSpPr>
              <a:spLocks noChangeArrowheads="1"/>
            </p:cNvSpPr>
            <p:nvPr/>
          </p:nvSpPr>
          <p:spPr bwMode="auto">
            <a:xfrm>
              <a:off x="1094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7" name="Rectangle 295"/>
            <p:cNvSpPr>
              <a:spLocks noChangeArrowheads="1"/>
            </p:cNvSpPr>
            <p:nvPr/>
          </p:nvSpPr>
          <p:spPr bwMode="auto">
            <a:xfrm>
              <a:off x="1106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8" name="Rectangle 296"/>
            <p:cNvSpPr>
              <a:spLocks noChangeArrowheads="1"/>
            </p:cNvSpPr>
            <p:nvPr/>
          </p:nvSpPr>
          <p:spPr bwMode="auto">
            <a:xfrm>
              <a:off x="1118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9" name="Rectangle 297"/>
            <p:cNvSpPr>
              <a:spLocks noChangeArrowheads="1"/>
            </p:cNvSpPr>
            <p:nvPr/>
          </p:nvSpPr>
          <p:spPr bwMode="auto">
            <a:xfrm>
              <a:off x="1130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0" name="Rectangle 298"/>
            <p:cNvSpPr>
              <a:spLocks noChangeArrowheads="1"/>
            </p:cNvSpPr>
            <p:nvPr/>
          </p:nvSpPr>
          <p:spPr bwMode="auto">
            <a:xfrm>
              <a:off x="1142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1" name="Rectangle 299"/>
            <p:cNvSpPr>
              <a:spLocks noChangeArrowheads="1"/>
            </p:cNvSpPr>
            <p:nvPr/>
          </p:nvSpPr>
          <p:spPr bwMode="auto">
            <a:xfrm>
              <a:off x="1154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2" name="Rectangle 300"/>
            <p:cNvSpPr>
              <a:spLocks noChangeArrowheads="1"/>
            </p:cNvSpPr>
            <p:nvPr/>
          </p:nvSpPr>
          <p:spPr bwMode="auto">
            <a:xfrm>
              <a:off x="1166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3" name="Rectangle 301"/>
            <p:cNvSpPr>
              <a:spLocks noChangeArrowheads="1"/>
            </p:cNvSpPr>
            <p:nvPr/>
          </p:nvSpPr>
          <p:spPr bwMode="auto">
            <a:xfrm>
              <a:off x="1178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4" name="Rectangle 302"/>
            <p:cNvSpPr>
              <a:spLocks noChangeArrowheads="1"/>
            </p:cNvSpPr>
            <p:nvPr/>
          </p:nvSpPr>
          <p:spPr bwMode="auto">
            <a:xfrm>
              <a:off x="1190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5" name="Rectangle 303"/>
            <p:cNvSpPr>
              <a:spLocks noChangeArrowheads="1"/>
            </p:cNvSpPr>
            <p:nvPr/>
          </p:nvSpPr>
          <p:spPr bwMode="auto">
            <a:xfrm>
              <a:off x="1202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6" name="Rectangle 304"/>
            <p:cNvSpPr>
              <a:spLocks noChangeArrowheads="1"/>
            </p:cNvSpPr>
            <p:nvPr/>
          </p:nvSpPr>
          <p:spPr bwMode="auto">
            <a:xfrm>
              <a:off x="1214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7" name="Rectangle 305"/>
            <p:cNvSpPr>
              <a:spLocks noChangeArrowheads="1"/>
            </p:cNvSpPr>
            <p:nvPr/>
          </p:nvSpPr>
          <p:spPr bwMode="auto">
            <a:xfrm>
              <a:off x="1232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8" name="Rectangle 306"/>
            <p:cNvSpPr>
              <a:spLocks noChangeArrowheads="1"/>
            </p:cNvSpPr>
            <p:nvPr/>
          </p:nvSpPr>
          <p:spPr bwMode="auto">
            <a:xfrm>
              <a:off x="1244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9" name="Rectangle 307"/>
            <p:cNvSpPr>
              <a:spLocks noChangeArrowheads="1"/>
            </p:cNvSpPr>
            <p:nvPr/>
          </p:nvSpPr>
          <p:spPr bwMode="auto">
            <a:xfrm>
              <a:off x="1256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0" name="Rectangle 308"/>
            <p:cNvSpPr>
              <a:spLocks noChangeArrowheads="1"/>
            </p:cNvSpPr>
            <p:nvPr/>
          </p:nvSpPr>
          <p:spPr bwMode="auto">
            <a:xfrm>
              <a:off x="1274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1" name="Rectangle 309"/>
            <p:cNvSpPr>
              <a:spLocks noChangeArrowheads="1"/>
            </p:cNvSpPr>
            <p:nvPr/>
          </p:nvSpPr>
          <p:spPr bwMode="auto">
            <a:xfrm>
              <a:off x="1292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2" name="Rectangle 310"/>
            <p:cNvSpPr>
              <a:spLocks noChangeArrowheads="1"/>
            </p:cNvSpPr>
            <p:nvPr/>
          </p:nvSpPr>
          <p:spPr bwMode="auto">
            <a:xfrm>
              <a:off x="1304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3" name="Rectangle 311"/>
            <p:cNvSpPr>
              <a:spLocks noChangeArrowheads="1"/>
            </p:cNvSpPr>
            <p:nvPr/>
          </p:nvSpPr>
          <p:spPr bwMode="auto">
            <a:xfrm>
              <a:off x="1316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4" name="Rectangle 312"/>
            <p:cNvSpPr>
              <a:spLocks noChangeArrowheads="1"/>
            </p:cNvSpPr>
            <p:nvPr/>
          </p:nvSpPr>
          <p:spPr bwMode="auto">
            <a:xfrm>
              <a:off x="1328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5" name="Rectangle 313"/>
            <p:cNvSpPr>
              <a:spLocks noChangeArrowheads="1"/>
            </p:cNvSpPr>
            <p:nvPr/>
          </p:nvSpPr>
          <p:spPr bwMode="auto">
            <a:xfrm>
              <a:off x="1346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6" name="Rectangle 314"/>
            <p:cNvSpPr>
              <a:spLocks noChangeArrowheads="1"/>
            </p:cNvSpPr>
            <p:nvPr/>
          </p:nvSpPr>
          <p:spPr bwMode="auto">
            <a:xfrm>
              <a:off x="1358" y="2662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7" name="Rectangle 315"/>
            <p:cNvSpPr>
              <a:spLocks noChangeArrowheads="1"/>
            </p:cNvSpPr>
            <p:nvPr/>
          </p:nvSpPr>
          <p:spPr bwMode="auto">
            <a:xfrm>
              <a:off x="1370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8" name="Rectangle 316"/>
            <p:cNvSpPr>
              <a:spLocks noChangeArrowheads="1"/>
            </p:cNvSpPr>
            <p:nvPr/>
          </p:nvSpPr>
          <p:spPr bwMode="auto">
            <a:xfrm>
              <a:off x="1382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9" name="Rectangle 317"/>
            <p:cNvSpPr>
              <a:spLocks noChangeArrowheads="1"/>
            </p:cNvSpPr>
            <p:nvPr/>
          </p:nvSpPr>
          <p:spPr bwMode="auto">
            <a:xfrm>
              <a:off x="1394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90" name="Rectangle 318"/>
            <p:cNvSpPr>
              <a:spLocks noChangeArrowheads="1"/>
            </p:cNvSpPr>
            <p:nvPr/>
          </p:nvSpPr>
          <p:spPr bwMode="auto">
            <a:xfrm>
              <a:off x="1094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91" name="Freeform 325"/>
            <p:cNvSpPr>
              <a:spLocks/>
            </p:cNvSpPr>
            <p:nvPr/>
          </p:nvSpPr>
          <p:spPr bwMode="auto">
            <a:xfrm>
              <a:off x="3152" y="3208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72 w 72"/>
                <a:gd name="T5" fmla="*/ 72 h 72"/>
                <a:gd name="T6" fmla="*/ 0 w 72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72"/>
                <a:gd name="T14" fmla="*/ 72 w 7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72">
                  <a:moveTo>
                    <a:pt x="0" y="0"/>
                  </a:moveTo>
                  <a:lnTo>
                    <a:pt x="0" y="72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92" name="Rectangle 328"/>
            <p:cNvSpPr>
              <a:spLocks noChangeArrowheads="1"/>
            </p:cNvSpPr>
            <p:nvPr/>
          </p:nvSpPr>
          <p:spPr bwMode="auto">
            <a:xfrm>
              <a:off x="2126" y="337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/>
            </a:p>
          </p:txBody>
        </p:sp>
        <p:sp>
          <p:nvSpPr>
            <p:cNvPr id="28793" name="Freeform 329"/>
            <p:cNvSpPr>
              <a:spLocks/>
            </p:cNvSpPr>
            <p:nvPr/>
          </p:nvSpPr>
          <p:spPr bwMode="auto">
            <a:xfrm>
              <a:off x="2834" y="2584"/>
              <a:ext cx="744" cy="378"/>
            </a:xfrm>
            <a:custGeom>
              <a:avLst/>
              <a:gdLst>
                <a:gd name="T0" fmla="*/ 744 w 744"/>
                <a:gd name="T1" fmla="*/ 228 h 378"/>
                <a:gd name="T2" fmla="*/ 0 w 744"/>
                <a:gd name="T3" fmla="*/ 0 h 378"/>
                <a:gd name="T4" fmla="*/ 0 60000 65536"/>
                <a:gd name="T5" fmla="*/ 0 60000 65536"/>
                <a:gd name="T6" fmla="*/ 0 w 744"/>
                <a:gd name="T7" fmla="*/ 0 h 378"/>
                <a:gd name="T8" fmla="*/ 744 w 744"/>
                <a:gd name="T9" fmla="*/ 378 h 3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378">
                  <a:moveTo>
                    <a:pt x="744" y="228"/>
                  </a:moveTo>
                  <a:cubicBezTo>
                    <a:pt x="480" y="378"/>
                    <a:pt x="156" y="276"/>
                    <a:pt x="0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94" name="Freeform 353"/>
            <p:cNvSpPr>
              <a:spLocks/>
            </p:cNvSpPr>
            <p:nvPr/>
          </p:nvSpPr>
          <p:spPr bwMode="auto">
            <a:xfrm>
              <a:off x="2960" y="1768"/>
              <a:ext cx="618" cy="396"/>
            </a:xfrm>
            <a:custGeom>
              <a:avLst/>
              <a:gdLst>
                <a:gd name="T0" fmla="*/ 618 w 618"/>
                <a:gd name="T1" fmla="*/ 108 h 396"/>
                <a:gd name="T2" fmla="*/ 0 w 618"/>
                <a:gd name="T3" fmla="*/ 396 h 396"/>
                <a:gd name="T4" fmla="*/ 0 60000 65536"/>
                <a:gd name="T5" fmla="*/ 0 60000 65536"/>
                <a:gd name="T6" fmla="*/ 0 w 618"/>
                <a:gd name="T7" fmla="*/ 0 h 396"/>
                <a:gd name="T8" fmla="*/ 618 w 618"/>
                <a:gd name="T9" fmla="*/ 396 h 3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8" h="396">
                  <a:moveTo>
                    <a:pt x="618" y="108"/>
                  </a:moveTo>
                  <a:cubicBezTo>
                    <a:pt x="366" y="0"/>
                    <a:pt x="96" y="126"/>
                    <a:pt x="0" y="396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95" name="Freeform 356"/>
            <p:cNvSpPr>
              <a:spLocks/>
            </p:cNvSpPr>
            <p:nvPr/>
          </p:nvSpPr>
          <p:spPr bwMode="auto">
            <a:xfrm>
              <a:off x="1694" y="1744"/>
              <a:ext cx="666" cy="420"/>
            </a:xfrm>
            <a:custGeom>
              <a:avLst/>
              <a:gdLst>
                <a:gd name="T0" fmla="*/ 0 w 666"/>
                <a:gd name="T1" fmla="*/ 198 h 420"/>
                <a:gd name="T2" fmla="*/ 666 w 666"/>
                <a:gd name="T3" fmla="*/ 420 h 420"/>
                <a:gd name="T4" fmla="*/ 0 60000 65536"/>
                <a:gd name="T5" fmla="*/ 0 60000 65536"/>
                <a:gd name="T6" fmla="*/ 0 w 666"/>
                <a:gd name="T7" fmla="*/ 0 h 420"/>
                <a:gd name="T8" fmla="*/ 666 w 666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420">
                  <a:moveTo>
                    <a:pt x="0" y="198"/>
                  </a:moveTo>
                  <a:cubicBezTo>
                    <a:pt x="330" y="0"/>
                    <a:pt x="618" y="96"/>
                    <a:pt x="666" y="42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96" name="Freeform 361"/>
            <p:cNvSpPr>
              <a:spLocks/>
            </p:cNvSpPr>
            <p:nvPr/>
          </p:nvSpPr>
          <p:spPr bwMode="auto">
            <a:xfrm>
              <a:off x="2660" y="1516"/>
              <a:ext cx="0" cy="468"/>
            </a:xfrm>
            <a:custGeom>
              <a:avLst/>
              <a:gdLst>
                <a:gd name="T0" fmla="*/ 0 h 468"/>
                <a:gd name="T1" fmla="*/ 468 h 468"/>
                <a:gd name="T2" fmla="*/ 0 60000 65536"/>
                <a:gd name="T3" fmla="*/ 0 60000 65536"/>
                <a:gd name="T4" fmla="*/ 0 h 468"/>
                <a:gd name="T5" fmla="*/ 468 h 468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468">
                  <a:moveTo>
                    <a:pt x="0" y="0"/>
                  </a:moveTo>
                  <a:cubicBezTo>
                    <a:pt x="0" y="96"/>
                    <a:pt x="0" y="300"/>
                    <a:pt x="0" y="468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97" name="Freeform 364"/>
            <p:cNvSpPr>
              <a:spLocks/>
            </p:cNvSpPr>
            <p:nvPr/>
          </p:nvSpPr>
          <p:spPr bwMode="auto">
            <a:xfrm>
              <a:off x="1694" y="2584"/>
              <a:ext cx="798" cy="384"/>
            </a:xfrm>
            <a:custGeom>
              <a:avLst/>
              <a:gdLst>
                <a:gd name="T0" fmla="*/ 0 w 798"/>
                <a:gd name="T1" fmla="*/ 252 h 384"/>
                <a:gd name="T2" fmla="*/ 798 w 798"/>
                <a:gd name="T3" fmla="*/ 0 h 384"/>
                <a:gd name="T4" fmla="*/ 0 60000 65536"/>
                <a:gd name="T5" fmla="*/ 0 60000 65536"/>
                <a:gd name="T6" fmla="*/ 0 w 798"/>
                <a:gd name="T7" fmla="*/ 0 h 384"/>
                <a:gd name="T8" fmla="*/ 798 w 79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8" h="384">
                  <a:moveTo>
                    <a:pt x="0" y="252"/>
                  </a:moveTo>
                  <a:cubicBezTo>
                    <a:pt x="306" y="384"/>
                    <a:pt x="654" y="276"/>
                    <a:pt x="798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676" name="Rectangle 164"/>
          <p:cNvSpPr>
            <a:spLocks noChangeArrowheads="1"/>
          </p:cNvSpPr>
          <p:nvPr/>
        </p:nvSpPr>
        <p:spPr bwMode="auto">
          <a:xfrm>
            <a:off x="1900238" y="4378325"/>
            <a:ext cx="67468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100" b="1"/>
              <a:t>Sistema Y</a:t>
            </a:r>
          </a:p>
        </p:txBody>
      </p:sp>
      <p:sp>
        <p:nvSpPr>
          <p:cNvPr id="28677" name="Rectangle 112"/>
          <p:cNvSpPr>
            <a:spLocks noChangeArrowheads="1"/>
          </p:cNvSpPr>
          <p:nvPr/>
        </p:nvSpPr>
        <p:spPr bwMode="auto">
          <a:xfrm>
            <a:off x="5826125" y="2924175"/>
            <a:ext cx="6524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䄐</a:t>
            </a:r>
            <a:endParaRPr lang="pt-BR"/>
          </a:p>
        </p:txBody>
      </p:sp>
      <p:sp>
        <p:nvSpPr>
          <p:cNvPr id="28678" name="Rectangle 112"/>
          <p:cNvSpPr>
            <a:spLocks noChangeArrowheads="1"/>
          </p:cNvSpPr>
          <p:nvPr/>
        </p:nvSpPr>
        <p:spPr bwMode="auto">
          <a:xfrm>
            <a:off x="5845175" y="4433888"/>
            <a:ext cx="6524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揘</a:t>
            </a:r>
            <a:endParaRPr lang="pt-BR"/>
          </a:p>
        </p:txBody>
      </p:sp>
      <p:sp>
        <p:nvSpPr>
          <p:cNvPr id="28679" name="Rectangle 112"/>
          <p:cNvSpPr>
            <a:spLocks noChangeArrowheads="1"/>
          </p:cNvSpPr>
          <p:nvPr/>
        </p:nvSpPr>
        <p:spPr bwMode="auto">
          <a:xfrm>
            <a:off x="5205413" y="1768475"/>
            <a:ext cx="1489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Externo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8680" name="Rectangle 112"/>
          <p:cNvSpPr>
            <a:spLocks noChangeArrowheads="1"/>
          </p:cNvSpPr>
          <p:nvPr/>
        </p:nvSpPr>
        <p:spPr bwMode="auto">
          <a:xfrm>
            <a:off x="3806825" y="3678238"/>
            <a:ext cx="909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Interno </a:t>
            </a:r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6096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pt-BR" sz="2800">
              <a:latin typeface="Calibri" pitchFamily="34" charset="0"/>
            </a:endParaRPr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684213" y="1749425"/>
            <a:ext cx="845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b="1" dirty="0"/>
              <a:t>Contagem de pontos de função detalhada (Reconhecida pelo IFPUG – CPM 4.3)</a:t>
            </a: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9701" name="Group 8"/>
          <p:cNvGrpSpPr>
            <a:grpSpLocks/>
          </p:cNvGrpSpPr>
          <p:nvPr/>
        </p:nvGrpSpPr>
        <p:grpSpPr bwMode="auto">
          <a:xfrm>
            <a:off x="-46038" y="3276600"/>
            <a:ext cx="8855076" cy="2678113"/>
            <a:chOff x="-53" y="2064"/>
            <a:chExt cx="5578" cy="1687"/>
          </a:xfrm>
        </p:grpSpPr>
        <p:grpSp>
          <p:nvGrpSpPr>
            <p:cNvPr id="29706" name="Group 9"/>
            <p:cNvGrpSpPr>
              <a:grpSpLocks/>
            </p:cNvGrpSpPr>
            <p:nvPr/>
          </p:nvGrpSpPr>
          <p:grpSpPr bwMode="auto">
            <a:xfrm>
              <a:off x="-53" y="2592"/>
              <a:ext cx="965" cy="672"/>
              <a:chOff x="-53" y="2592"/>
              <a:chExt cx="965" cy="672"/>
            </a:xfrm>
          </p:grpSpPr>
          <p:sp>
            <p:nvSpPr>
              <p:cNvPr id="29730" name="AutoShape 10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912" cy="672"/>
              </a:xfrm>
              <a:prstGeom prst="cube">
                <a:avLst>
                  <a:gd name="adj" fmla="val 8931"/>
                </a:avLst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31" name="Text Box 11"/>
              <p:cNvSpPr txBox="1">
                <a:spLocks noChangeArrowheads="1"/>
              </p:cNvSpPr>
              <p:nvPr/>
            </p:nvSpPr>
            <p:spPr bwMode="auto">
              <a:xfrm>
                <a:off x="-53" y="2640"/>
                <a:ext cx="94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Reunir a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documentação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disponível</a:t>
                </a:r>
              </a:p>
            </p:txBody>
          </p:sp>
        </p:grpSp>
        <p:grpSp>
          <p:nvGrpSpPr>
            <p:cNvPr id="29707" name="Group 12"/>
            <p:cNvGrpSpPr>
              <a:grpSpLocks/>
            </p:cNvGrpSpPr>
            <p:nvPr/>
          </p:nvGrpSpPr>
          <p:grpSpPr bwMode="auto">
            <a:xfrm>
              <a:off x="1084" y="2256"/>
              <a:ext cx="910" cy="1495"/>
              <a:chOff x="1084" y="2256"/>
              <a:chExt cx="910" cy="1495"/>
            </a:xfrm>
          </p:grpSpPr>
          <p:sp>
            <p:nvSpPr>
              <p:cNvPr id="29728" name="AutoShape 13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890" cy="1344"/>
              </a:xfrm>
              <a:prstGeom prst="cube">
                <a:avLst>
                  <a:gd name="adj" fmla="val 8931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29" name="Text Box 14"/>
              <p:cNvSpPr txBox="1">
                <a:spLocks noChangeArrowheads="1"/>
              </p:cNvSpPr>
              <p:nvPr/>
            </p:nvSpPr>
            <p:spPr bwMode="auto">
              <a:xfrm>
                <a:off x="1084" y="2297"/>
                <a:ext cx="886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Determinar 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Escopo e 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Fronteira da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Contagem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Identificando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os requisitos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funcionais do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usuário.</a:t>
                </a:r>
              </a:p>
              <a:p>
                <a:pPr algn="ctr"/>
                <a:r>
                  <a:rPr lang="pt-BR" sz="160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29708" name="Group 15"/>
            <p:cNvGrpSpPr>
              <a:grpSpLocks/>
            </p:cNvGrpSpPr>
            <p:nvPr/>
          </p:nvGrpSpPr>
          <p:grpSpPr bwMode="auto">
            <a:xfrm>
              <a:off x="2422" y="2064"/>
              <a:ext cx="890" cy="688"/>
              <a:chOff x="2422" y="2064"/>
              <a:chExt cx="890" cy="688"/>
            </a:xfrm>
          </p:grpSpPr>
          <p:sp>
            <p:nvSpPr>
              <p:cNvPr id="29726" name="AutoShape 16"/>
              <p:cNvSpPr>
                <a:spLocks noChangeArrowheads="1"/>
              </p:cNvSpPr>
              <p:nvPr/>
            </p:nvSpPr>
            <p:spPr bwMode="auto">
              <a:xfrm>
                <a:off x="2422" y="2064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FFCC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27" name="Text Box 17"/>
              <p:cNvSpPr txBox="1">
                <a:spLocks noChangeArrowheads="1"/>
              </p:cNvSpPr>
              <p:nvPr/>
            </p:nvSpPr>
            <p:spPr bwMode="auto">
              <a:xfrm>
                <a:off x="2487" y="2112"/>
                <a:ext cx="686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de Dados</a:t>
                </a:r>
                <a:endParaRPr lang="pt-BR" sz="24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9709" name="Group 18"/>
            <p:cNvGrpSpPr>
              <a:grpSpLocks/>
            </p:cNvGrpSpPr>
            <p:nvPr/>
          </p:nvGrpSpPr>
          <p:grpSpPr bwMode="auto">
            <a:xfrm>
              <a:off x="2332" y="2832"/>
              <a:ext cx="980" cy="672"/>
              <a:chOff x="2332" y="2832"/>
              <a:chExt cx="980" cy="672"/>
            </a:xfrm>
          </p:grpSpPr>
          <p:sp>
            <p:nvSpPr>
              <p:cNvPr id="29724" name="AutoShape 19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25" name="Text Box 20"/>
              <p:cNvSpPr txBox="1">
                <a:spLocks noChangeArrowheads="1"/>
              </p:cNvSpPr>
              <p:nvPr/>
            </p:nvSpPr>
            <p:spPr bwMode="auto">
              <a:xfrm>
                <a:off x="2332" y="2879"/>
                <a:ext cx="9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Transacionais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9710" name="Line 21"/>
            <p:cNvSpPr>
              <a:spLocks noChangeShapeType="1"/>
            </p:cNvSpPr>
            <p:nvPr/>
          </p:nvSpPr>
          <p:spPr bwMode="auto">
            <a:xfrm flipV="1">
              <a:off x="2160" y="2443"/>
              <a:ext cx="262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1" name="Line 22"/>
            <p:cNvSpPr>
              <a:spLocks noChangeShapeType="1"/>
            </p:cNvSpPr>
            <p:nvPr/>
          </p:nvSpPr>
          <p:spPr bwMode="auto">
            <a:xfrm>
              <a:off x="1968" y="292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2" name="Line 23"/>
            <p:cNvSpPr>
              <a:spLocks noChangeShapeType="1"/>
            </p:cNvSpPr>
            <p:nvPr/>
          </p:nvSpPr>
          <p:spPr bwMode="auto">
            <a:xfrm flipH="1">
              <a:off x="2160" y="2447"/>
              <a:ext cx="0" cy="7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3" name="Line 24"/>
            <p:cNvSpPr>
              <a:spLocks noChangeShapeType="1"/>
            </p:cNvSpPr>
            <p:nvPr/>
          </p:nvSpPr>
          <p:spPr bwMode="auto">
            <a:xfrm>
              <a:off x="2160" y="316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4" name="Line 26"/>
            <p:cNvSpPr>
              <a:spLocks noChangeShapeType="1"/>
            </p:cNvSpPr>
            <p:nvPr/>
          </p:nvSpPr>
          <p:spPr bwMode="auto">
            <a:xfrm flipV="1">
              <a:off x="3312" y="2399"/>
              <a:ext cx="2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5" name="Line 27"/>
            <p:cNvSpPr>
              <a:spLocks noChangeShapeType="1"/>
            </p:cNvSpPr>
            <p:nvPr/>
          </p:nvSpPr>
          <p:spPr bwMode="auto">
            <a:xfrm flipV="1">
              <a:off x="3264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6" name="Line 28"/>
            <p:cNvSpPr>
              <a:spLocks noChangeShapeType="1"/>
            </p:cNvSpPr>
            <p:nvPr/>
          </p:nvSpPr>
          <p:spPr bwMode="auto">
            <a:xfrm>
              <a:off x="3552" y="27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9717" name="Group 29"/>
            <p:cNvGrpSpPr>
              <a:grpSpLocks/>
            </p:cNvGrpSpPr>
            <p:nvPr/>
          </p:nvGrpSpPr>
          <p:grpSpPr bwMode="auto">
            <a:xfrm>
              <a:off x="3780" y="2443"/>
              <a:ext cx="816" cy="672"/>
              <a:chOff x="3780" y="2443"/>
              <a:chExt cx="816" cy="672"/>
            </a:xfrm>
          </p:grpSpPr>
          <p:sp>
            <p:nvSpPr>
              <p:cNvPr id="29722" name="AutoShape 30"/>
              <p:cNvSpPr>
                <a:spLocks noChangeArrowheads="1"/>
              </p:cNvSpPr>
              <p:nvPr/>
            </p:nvSpPr>
            <p:spPr bwMode="auto">
              <a:xfrm>
                <a:off x="3780" y="2443"/>
                <a:ext cx="816" cy="672"/>
              </a:xfrm>
              <a:prstGeom prst="cube">
                <a:avLst>
                  <a:gd name="adj" fmla="val 8931"/>
                </a:avLst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23" name="Text Box 31"/>
              <p:cNvSpPr txBox="1">
                <a:spLocks noChangeArrowheads="1"/>
              </p:cNvSpPr>
              <p:nvPr/>
            </p:nvSpPr>
            <p:spPr bwMode="auto">
              <a:xfrm>
                <a:off x="3780" y="2516"/>
                <a:ext cx="764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Calcular o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Tamanho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funcional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9718" name="Line 38"/>
            <p:cNvSpPr>
              <a:spLocks noChangeShapeType="1"/>
            </p:cNvSpPr>
            <p:nvPr/>
          </p:nvSpPr>
          <p:spPr bwMode="auto">
            <a:xfrm flipV="1">
              <a:off x="4596" y="2777"/>
              <a:ext cx="1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9719" name="Group 39"/>
            <p:cNvGrpSpPr>
              <a:grpSpLocks/>
            </p:cNvGrpSpPr>
            <p:nvPr/>
          </p:nvGrpSpPr>
          <p:grpSpPr bwMode="auto">
            <a:xfrm>
              <a:off x="4713" y="2472"/>
              <a:ext cx="812" cy="672"/>
              <a:chOff x="4713" y="2472"/>
              <a:chExt cx="812" cy="672"/>
            </a:xfrm>
          </p:grpSpPr>
          <p:sp>
            <p:nvSpPr>
              <p:cNvPr id="29720" name="AutoShape 40"/>
              <p:cNvSpPr>
                <a:spLocks noChangeArrowheads="1"/>
              </p:cNvSpPr>
              <p:nvPr/>
            </p:nvSpPr>
            <p:spPr bwMode="auto">
              <a:xfrm>
                <a:off x="4788" y="2472"/>
                <a:ext cx="720" cy="672"/>
              </a:xfrm>
              <a:prstGeom prst="cube">
                <a:avLst>
                  <a:gd name="adj" fmla="val 8931"/>
                </a:avLst>
              </a:prstGeom>
              <a:solidFill>
                <a:srgbClr val="33CC33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21" name="Text Box 41"/>
              <p:cNvSpPr txBox="1">
                <a:spLocks noChangeArrowheads="1"/>
              </p:cNvSpPr>
              <p:nvPr/>
            </p:nvSpPr>
            <p:spPr bwMode="auto">
              <a:xfrm>
                <a:off x="4713" y="2649"/>
                <a:ext cx="8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Documentar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 reportar</a:t>
                </a:r>
              </a:p>
            </p:txBody>
          </p:sp>
        </p:grpSp>
      </p:grpSp>
      <p:sp>
        <p:nvSpPr>
          <p:cNvPr id="29702" name="Line 42"/>
          <p:cNvSpPr>
            <a:spLocks noChangeShapeType="1"/>
          </p:cNvSpPr>
          <p:nvPr/>
        </p:nvSpPr>
        <p:spPr bwMode="auto">
          <a:xfrm flipH="1">
            <a:off x="5676900" y="3808413"/>
            <a:ext cx="0" cy="129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03" name="Line 43"/>
          <p:cNvSpPr>
            <a:spLocks noChangeShapeType="1"/>
          </p:cNvSpPr>
          <p:nvPr/>
        </p:nvSpPr>
        <p:spPr bwMode="auto">
          <a:xfrm>
            <a:off x="1371600" y="46466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612775" y="1390650"/>
            <a:ext cx="78486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Passos para realização de APF</a:t>
            </a:r>
          </a:p>
        </p:txBody>
      </p:sp>
      <p:sp>
        <p:nvSpPr>
          <p:cNvPr id="36" name="Retângulo 2"/>
          <p:cNvSpPr>
            <a:spLocks noChangeArrowheads="1"/>
          </p:cNvSpPr>
          <p:nvPr/>
        </p:nvSpPr>
        <p:spPr bwMode="auto">
          <a:xfrm>
            <a:off x="395288" y="1920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15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485775" y="260350"/>
            <a:ext cx="84597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27088" y="1172570"/>
            <a:ext cx="7777162" cy="5908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Tipos de Funções: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b="1" dirty="0"/>
              <a:t>Funções de Dados</a:t>
            </a:r>
          </a:p>
          <a:p>
            <a:pPr marL="285750" indent="-285750">
              <a:buFontTx/>
              <a:buChar char="-"/>
              <a:defRPr/>
            </a:pPr>
            <a:endParaRPr lang="pt-BR" b="1" dirty="0"/>
          </a:p>
          <a:p>
            <a:pPr algn="just">
              <a:defRPr/>
            </a:pPr>
            <a:r>
              <a:rPr lang="pt-BR" dirty="0"/>
              <a:t>Representam a funcionalidade provida ao usuário para atender requisitos de armazenamento de dados. São elas: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Arquivos Lógicos Internos (ALI/ILF).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Arquivos de Interface Externa (AIE/EIF).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b="1" dirty="0"/>
              <a:t>Funções de Transação</a:t>
            </a:r>
          </a:p>
          <a:p>
            <a:pPr marL="285750" indent="-285750" algn="just">
              <a:buFontTx/>
              <a:buChar char="-"/>
              <a:defRPr/>
            </a:pPr>
            <a:endParaRPr lang="pt-BR" b="1" dirty="0"/>
          </a:p>
          <a:p>
            <a:pPr algn="just">
              <a:defRPr/>
            </a:pPr>
            <a:r>
              <a:rPr lang="pt-BR" dirty="0"/>
              <a:t>Representam a funcionalidade provida ao usuário para atender aos requisitos de processamento dos dados de uma aplicação. 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São elas: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Entradas Externas (EE).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Saídas Externas (SE).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Consultas Externas (CE).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74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71550" y="1444625"/>
            <a:ext cx="7200900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Tipos de Entidades: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b="1" dirty="0"/>
              <a:t>Dados de Negócio</a:t>
            </a:r>
          </a:p>
          <a:p>
            <a:pPr>
              <a:defRPr/>
            </a:pPr>
            <a:endParaRPr lang="pt-BR" b="1" dirty="0"/>
          </a:p>
          <a:p>
            <a:pPr algn="just">
              <a:defRPr/>
            </a:pPr>
            <a:r>
              <a:rPr lang="pt-BR" dirty="0"/>
              <a:t>          São os dados principais das transações de negócio         armazenados com o objetivo de satisfazer as regras de negócio.</a:t>
            </a:r>
          </a:p>
          <a:p>
            <a:pPr algn="just">
              <a:defRPr/>
            </a:pPr>
            <a:r>
              <a:rPr lang="pt-BR" dirty="0"/>
              <a:t> </a:t>
            </a:r>
          </a:p>
          <a:p>
            <a:pPr algn="just">
              <a:defRPr/>
            </a:pPr>
            <a:r>
              <a:rPr lang="pt-BR" dirty="0"/>
              <a:t>Exemplo: Dados do Cliente.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b="1" dirty="0"/>
              <a:t>Dados de Referência</a:t>
            </a:r>
          </a:p>
          <a:p>
            <a:pPr marL="285750" indent="-285750" algn="just">
              <a:buFontTx/>
              <a:buChar char="-"/>
              <a:defRPr/>
            </a:pPr>
            <a:endParaRPr lang="pt-BR" b="1" dirty="0"/>
          </a:p>
          <a:p>
            <a:pPr algn="just">
              <a:defRPr/>
            </a:pPr>
            <a:r>
              <a:rPr lang="pt-BR" dirty="0"/>
              <a:t>Dados armazenados com o objetivo de suportar as regras de</a:t>
            </a:r>
          </a:p>
          <a:p>
            <a:pPr algn="just">
              <a:defRPr/>
            </a:pPr>
            <a:r>
              <a:rPr lang="pt-BR" dirty="0"/>
              <a:t>negócio complementando os dados principais das transações de</a:t>
            </a:r>
          </a:p>
          <a:p>
            <a:pPr algn="just">
              <a:defRPr/>
            </a:pPr>
            <a:r>
              <a:rPr lang="pt-BR" dirty="0"/>
              <a:t>negócio. 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Exemplo: Tabela de conversão de moeda.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4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823980" y="466726"/>
            <a:ext cx="8353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>
              <a:defRPr/>
            </a:pPr>
            <a:r>
              <a:rPr lang="en-US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- Practical Software &amp; </a:t>
            </a:r>
            <a:endParaRPr lang="en-US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>
              <a:defRPr/>
            </a:pPr>
            <a:r>
              <a:rPr lang="en-US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Systems </a:t>
            </a:r>
            <a:r>
              <a:rPr lang="en-US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Measurement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981075"/>
            <a:ext cx="7921625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331913" y="1628775"/>
            <a:ext cx="6408737" cy="3694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Modelo para Mensuração de Projetos de Software, criado em 1994, sob o patrocínio do Departamento de Defesa Norte Americano (</a:t>
            </a:r>
            <a:r>
              <a:rPr lang="pt-BR" dirty="0" err="1"/>
              <a:t>DoD</a:t>
            </a:r>
            <a:r>
              <a:rPr lang="pt-BR" dirty="0"/>
              <a:t>).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b="1" dirty="0"/>
              <a:t>Objetivo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Apoiar os Gestores a cumprir os seus objetivos: escopo, custos e prazo.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Estabelecer uma base para comunicação e tomada de decisões.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Estabelecer processos para a medição de performance dos projetos e da organização.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6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71537" y="1340768"/>
            <a:ext cx="7445375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Tipos de Entidades: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b="1" dirty="0"/>
              <a:t>Dados de Código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dirty="0"/>
              <a:t>- As vezes chamados de Lista de Códigos ou Dados de Tradução.</a:t>
            </a:r>
          </a:p>
          <a:p>
            <a:pPr>
              <a:defRPr/>
            </a:pPr>
            <a:r>
              <a:rPr lang="pt-BR" dirty="0"/>
              <a:t>- Nem sempre identificado pelo usuário.</a:t>
            </a:r>
          </a:p>
          <a:p>
            <a:pPr>
              <a:defRPr/>
            </a:pPr>
            <a:r>
              <a:rPr lang="pt-BR" dirty="0"/>
              <a:t>- Em outros casos ele é identificado pelo desenvolvedor em resposta a um ou mais requisitos não funcionais do usuário.</a:t>
            </a:r>
          </a:p>
          <a:p>
            <a:pPr>
              <a:defRPr/>
            </a:pPr>
            <a:r>
              <a:rPr lang="pt-BR" dirty="0"/>
              <a:t>- Normalmente são mantidos por um usuário técnico.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Tipos: Descrição, Constante e Valores Válidos.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Exemplo: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- Descrição: Código e descrição de cor.</a:t>
            </a:r>
          </a:p>
          <a:p>
            <a:pPr>
              <a:defRPr/>
            </a:pPr>
            <a:r>
              <a:rPr lang="pt-BR" dirty="0"/>
              <a:t>- Constante: Valor do </a:t>
            </a:r>
            <a:r>
              <a:rPr lang="el-GR" dirty="0"/>
              <a:t>Π.</a:t>
            </a:r>
          </a:p>
          <a:p>
            <a:pPr>
              <a:defRPr/>
            </a:pPr>
            <a:r>
              <a:rPr lang="pt-BR" dirty="0"/>
              <a:t>- Valores Válidos: Valores de conversão de temperatura das escalas existentes.</a:t>
            </a:r>
          </a:p>
        </p:txBody>
      </p:sp>
    </p:spTree>
    <p:extLst>
      <p:ext uri="{BB962C8B-B14F-4D97-AF65-F5344CB8AC3E}">
        <p14:creationId xmlns:p14="http://schemas.microsoft.com/office/powerpoint/2010/main" val="2926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56380" y="1268760"/>
            <a:ext cx="7445375" cy="5908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b="1" dirty="0"/>
              <a:t>Definição de entidade</a:t>
            </a:r>
            <a:r>
              <a:rPr lang="pt-BR" dirty="0"/>
              <a:t>: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Qualquer pessoa, local, coisa, evento ou conceito distinto sobre o qual informação é mantida (Thomas Bruce, 1992);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Uma coisa que pode ser identificada de forma distinta (Peter Chen, 1976);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Uma entidade pode representar um subconjunto de informações relevante para uma instância de uma entidade, chamada entidade subtipo (também conhecido como entidade secundária ou entidade categoria) (Michael </a:t>
            </a:r>
            <a:r>
              <a:rPr lang="pt-BR" dirty="0" err="1"/>
              <a:t>Reingruber</a:t>
            </a:r>
            <a:r>
              <a:rPr lang="pt-BR" dirty="0"/>
              <a:t>, 1994)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Uma entidade de dados representa alguma “coisa” que será armazenada para referência futura. O termo entidade se refere à representação lógica dos dados (Clive </a:t>
            </a:r>
            <a:r>
              <a:rPr lang="pt-BR" dirty="0" err="1"/>
              <a:t>Finkelstein</a:t>
            </a:r>
            <a:r>
              <a:rPr lang="pt-BR" dirty="0"/>
              <a:t>, 1989) ;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 palavra entidade significa qualquer coisa sobre a qual armazenamos informação (por exemplo, um cliente, fornecedor, ferramenta mecânica, empregado, poste, assento de companhia aérea, etc.). Para cada entidade, certos atributos são armazenados (James Martin, 1989);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Uma entidade também pode representar o relacionamento entre duas ou mais entidades, chamadas entidades associativas (Michael </a:t>
            </a:r>
            <a:r>
              <a:rPr lang="pt-BR" dirty="0" err="1"/>
              <a:t>Reingruber</a:t>
            </a:r>
            <a:r>
              <a:rPr lang="pt-BR" dirty="0"/>
              <a:t>, 1994).</a:t>
            </a:r>
          </a:p>
        </p:txBody>
      </p:sp>
    </p:spTree>
    <p:extLst>
      <p:ext uri="{BB962C8B-B14F-4D97-AF65-F5344CB8AC3E}">
        <p14:creationId xmlns:p14="http://schemas.microsoft.com/office/powerpoint/2010/main" val="34003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58722" y="2182019"/>
            <a:ext cx="7272338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Função do Tipo Dado</a:t>
            </a:r>
            <a:r>
              <a:rPr lang="pt-BR" dirty="0"/>
              <a:t>: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Arquivo Lógico Interno (ALI/ILF)</a:t>
            </a:r>
          </a:p>
          <a:p>
            <a:pPr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Arquivo de Interface Externa (AIE/EIF)</a:t>
            </a:r>
          </a:p>
          <a:p>
            <a:pPr algn="just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4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tângulo 1"/>
          <p:cNvSpPr>
            <a:spLocks noChangeArrowheads="1"/>
          </p:cNvSpPr>
          <p:nvPr/>
        </p:nvSpPr>
        <p:spPr bwMode="auto">
          <a:xfrm>
            <a:off x="827088" y="2492375"/>
            <a:ext cx="7416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/>
              <a:t>Na implementação física de dados por meio de bases de dados relacionais, são usados os seguintes termos: um item de dados é chamado “atributo” ou “coluna”, um registro é chamado “linha” ou “tupla” e um arquivo é chamado “tabela”. Esses termos não mudam o significado básico dos conceitos. 	</a:t>
            </a: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91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331913" y="1484313"/>
          <a:ext cx="6440487" cy="4398963"/>
        </p:xfrm>
        <a:graphic>
          <a:graphicData uri="http://schemas.openxmlformats.org/drawingml/2006/table">
            <a:tbl>
              <a:tblPr firstRow="1" firstCol="1" bandRow="1"/>
              <a:tblGrid>
                <a:gridCol w="1288098"/>
                <a:gridCol w="1095326"/>
                <a:gridCol w="942438"/>
                <a:gridCol w="1360479"/>
                <a:gridCol w="1754146"/>
              </a:tblGrid>
              <a:tr h="893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Conceito da Modelagem de Dados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Termo da Modelagem de Dados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Termo de Base de Dados Relacional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Termo da APF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Conceito da APF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15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Menor unidade de dado com nome que tem significado para o mundo real </a:t>
                      </a:r>
                      <a:endParaRPr lang="pt-BR" sz="12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Item de Dados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Atributo ou Coluna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Tipo de Dado Elementar (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TD)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Um tipo de dado elementar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(TD)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é um campo único, não-repetido, reconhecido pelo usuário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Grupos de itens relacionados os quais são tratados como uma unidade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BR" sz="12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Registro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Linha ou Tupla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Tipo de Registro Elementar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(TR)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Um tipo de registro elementar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(TR)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é um subgrupo de elementos de dados reconhecido pelo usuário e armazenado em um ALI ou AIE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15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Coleção de registros de um único tipo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Arquivo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Tabela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Arquivo Lógico (Arquivo Lógico Interno - ALI ou Arquivo de Interface Externa - AIE)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Arquivo refere-se a grupos de dados logicamente relacionados e não à implementação física desses grupos de dados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0"/>
            <a:ext cx="84597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31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</a:p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55650" y="1304925"/>
            <a:ext cx="7272338" cy="53546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Função do Tipo Dado</a:t>
            </a:r>
            <a:r>
              <a:rPr lang="pt-BR" dirty="0"/>
              <a:t>: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Arquivo Lógico Interno (ALI/ILF)</a:t>
            </a:r>
          </a:p>
          <a:p>
            <a:pPr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• Um grupo de dados ou informações de controle logicamente relacionados.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• Identificável pelo usuário.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• Mantido dentro da fronteira da aplicação que está sendo contada.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 principal intenção de um ALI/ILF é armazenar dados mantidos por meio de um ou mais processos elementares da aplicação sendo contada.</a:t>
            </a:r>
          </a:p>
          <a:p>
            <a:pPr algn="just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Nota: </a:t>
            </a:r>
            <a:r>
              <a:rPr lang="pt-BR" b="1" dirty="0"/>
              <a:t>informações de controle </a:t>
            </a:r>
            <a:r>
              <a:rPr lang="pt-BR" dirty="0"/>
              <a:t>são dados que influenciam um processo elementar especificando o quê, quando ou como os dados devem ser processados </a:t>
            </a:r>
          </a:p>
          <a:p>
            <a:pPr algn="just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8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71550" y="1628775"/>
            <a:ext cx="7704138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b="1" dirty="0"/>
              <a:t>Função do Tipo Dado</a:t>
            </a:r>
            <a:r>
              <a:rPr lang="pt-BR" dirty="0"/>
              <a:t>: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Arquivo Lógico Interno (ALI/ILF)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u="sng" dirty="0"/>
              <a:t>Exemplos:</a:t>
            </a:r>
          </a:p>
          <a:p>
            <a:pPr algn="just">
              <a:defRPr/>
            </a:pPr>
            <a:r>
              <a:rPr lang="pt-BR" dirty="0"/>
              <a:t>- Tabelas ou conjunto de tabelas que armazenam dados mantidos pela aplicação, como Cliente, Dados do Pedido.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u="sng" dirty="0" err="1"/>
              <a:t>Contra-Exemplos</a:t>
            </a:r>
            <a:r>
              <a:rPr lang="pt-BR" u="sng" dirty="0"/>
              <a:t>:</a:t>
            </a:r>
          </a:p>
          <a:p>
            <a:pPr algn="just">
              <a:defRPr/>
            </a:pPr>
            <a:r>
              <a:rPr lang="pt-BR" dirty="0"/>
              <a:t>- Arquivos de classificação, tabelas de ligação.</a:t>
            </a:r>
          </a:p>
        </p:txBody>
      </p:sp>
    </p:spTree>
    <p:extLst>
      <p:ext uri="{BB962C8B-B14F-4D97-AF65-F5344CB8AC3E}">
        <p14:creationId xmlns:p14="http://schemas.microsoft.com/office/powerpoint/2010/main" val="38574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39939" name="Group 5"/>
          <p:cNvGrpSpPr>
            <a:grpSpLocks noChangeAspect="1"/>
          </p:cNvGrpSpPr>
          <p:nvPr/>
        </p:nvGrpSpPr>
        <p:grpSpPr bwMode="auto">
          <a:xfrm>
            <a:off x="1560513" y="1358900"/>
            <a:ext cx="5314950" cy="4619625"/>
            <a:chOff x="962" y="856"/>
            <a:chExt cx="3348" cy="2910"/>
          </a:xfrm>
        </p:grpSpPr>
        <p:grpSp>
          <p:nvGrpSpPr>
            <p:cNvPr id="39946" name="Group 206"/>
            <p:cNvGrpSpPr>
              <a:grpSpLocks/>
            </p:cNvGrpSpPr>
            <p:nvPr/>
          </p:nvGrpSpPr>
          <p:grpSpPr bwMode="auto">
            <a:xfrm>
              <a:off x="962" y="856"/>
              <a:ext cx="3348" cy="2910"/>
              <a:chOff x="962" y="856"/>
              <a:chExt cx="3348" cy="2910"/>
            </a:xfrm>
          </p:grpSpPr>
          <p:sp>
            <p:nvSpPr>
              <p:cNvPr id="40063" name="Rectangle 6"/>
              <p:cNvSpPr>
                <a:spLocks noChangeArrowheads="1"/>
              </p:cNvSpPr>
              <p:nvPr/>
            </p:nvSpPr>
            <p:spPr bwMode="auto">
              <a:xfrm>
                <a:off x="962" y="856"/>
                <a:ext cx="3348" cy="2910"/>
              </a:xfrm>
              <a:prstGeom prst="rect">
                <a:avLst/>
              </a:prstGeom>
              <a:noFill/>
              <a:ln w="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64" name="Freeform 7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65" name="Freeform 8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noFill/>
              <a:ln w="0" cap="sq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66" name="Rectangle 9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800" b="1">
                    <a:solidFill>
                      <a:srgbClr val="000000"/>
                    </a:solidFill>
                  </a:rPr>
                  <a:t> </a:t>
                </a:r>
                <a:endParaRPr lang="pt-BR"/>
              </a:p>
            </p:txBody>
          </p:sp>
          <p:sp>
            <p:nvSpPr>
              <p:cNvPr id="40067" name="Rectangle 10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8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/>
                  <a:t>Diagrama de contexto</a:t>
                </a:r>
              </a:p>
            </p:txBody>
          </p:sp>
          <p:sp>
            <p:nvSpPr>
              <p:cNvPr id="40068" name="Rectangle 11"/>
              <p:cNvSpPr>
                <a:spLocks noChangeArrowheads="1"/>
              </p:cNvSpPr>
              <p:nvPr/>
            </p:nvSpPr>
            <p:spPr bwMode="auto">
              <a:xfrm>
                <a:off x="2378" y="2002"/>
                <a:ext cx="12" cy="60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69" name="Rectangle 12"/>
              <p:cNvSpPr>
                <a:spLocks noChangeArrowheads="1"/>
              </p:cNvSpPr>
              <p:nvPr/>
            </p:nvSpPr>
            <p:spPr bwMode="auto">
              <a:xfrm>
                <a:off x="2390" y="2002"/>
                <a:ext cx="12" cy="60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0" name="Rectangle 13"/>
              <p:cNvSpPr>
                <a:spLocks noChangeArrowheads="1"/>
              </p:cNvSpPr>
              <p:nvPr/>
            </p:nvSpPr>
            <p:spPr bwMode="auto">
              <a:xfrm>
                <a:off x="2402" y="2002"/>
                <a:ext cx="12" cy="60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1" name="Rectangle 14"/>
              <p:cNvSpPr>
                <a:spLocks noChangeArrowheads="1"/>
              </p:cNvSpPr>
              <p:nvPr/>
            </p:nvSpPr>
            <p:spPr bwMode="auto">
              <a:xfrm>
                <a:off x="2414" y="2002"/>
                <a:ext cx="12" cy="60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2" name="Rectangle 15"/>
              <p:cNvSpPr>
                <a:spLocks noChangeArrowheads="1"/>
              </p:cNvSpPr>
              <p:nvPr/>
            </p:nvSpPr>
            <p:spPr bwMode="auto">
              <a:xfrm>
                <a:off x="2426" y="2002"/>
                <a:ext cx="12" cy="60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3" name="Rectangle 16"/>
              <p:cNvSpPr>
                <a:spLocks noChangeArrowheads="1"/>
              </p:cNvSpPr>
              <p:nvPr/>
            </p:nvSpPr>
            <p:spPr bwMode="auto">
              <a:xfrm>
                <a:off x="2438" y="2002"/>
                <a:ext cx="12" cy="60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4" name="Rectangle 17"/>
              <p:cNvSpPr>
                <a:spLocks noChangeArrowheads="1"/>
              </p:cNvSpPr>
              <p:nvPr/>
            </p:nvSpPr>
            <p:spPr bwMode="auto">
              <a:xfrm>
                <a:off x="2450" y="2002"/>
                <a:ext cx="12" cy="60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5" name="Rectangle 18"/>
              <p:cNvSpPr>
                <a:spLocks noChangeArrowheads="1"/>
              </p:cNvSpPr>
              <p:nvPr/>
            </p:nvSpPr>
            <p:spPr bwMode="auto">
              <a:xfrm>
                <a:off x="2462" y="2002"/>
                <a:ext cx="12" cy="60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6" name="Rectangle 19"/>
              <p:cNvSpPr>
                <a:spLocks noChangeArrowheads="1"/>
              </p:cNvSpPr>
              <p:nvPr/>
            </p:nvSpPr>
            <p:spPr bwMode="auto">
              <a:xfrm>
                <a:off x="2474" y="2002"/>
                <a:ext cx="12" cy="60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7" name="Rectangle 20"/>
              <p:cNvSpPr>
                <a:spLocks noChangeArrowheads="1"/>
              </p:cNvSpPr>
              <p:nvPr/>
            </p:nvSpPr>
            <p:spPr bwMode="auto">
              <a:xfrm>
                <a:off x="2486" y="2002"/>
                <a:ext cx="12" cy="60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8" name="Rectangle 21"/>
              <p:cNvSpPr>
                <a:spLocks noChangeArrowheads="1"/>
              </p:cNvSpPr>
              <p:nvPr/>
            </p:nvSpPr>
            <p:spPr bwMode="auto">
              <a:xfrm>
                <a:off x="2498" y="2002"/>
                <a:ext cx="12" cy="60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9" name="Rectangle 22"/>
              <p:cNvSpPr>
                <a:spLocks noChangeArrowheads="1"/>
              </p:cNvSpPr>
              <p:nvPr/>
            </p:nvSpPr>
            <p:spPr bwMode="auto">
              <a:xfrm>
                <a:off x="2510" y="2002"/>
                <a:ext cx="12" cy="60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0" name="Rectangle 23"/>
              <p:cNvSpPr>
                <a:spLocks noChangeArrowheads="1"/>
              </p:cNvSpPr>
              <p:nvPr/>
            </p:nvSpPr>
            <p:spPr bwMode="auto">
              <a:xfrm>
                <a:off x="2522" y="2002"/>
                <a:ext cx="18" cy="60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1" name="Rectangle 24"/>
              <p:cNvSpPr>
                <a:spLocks noChangeArrowheads="1"/>
              </p:cNvSpPr>
              <p:nvPr/>
            </p:nvSpPr>
            <p:spPr bwMode="auto">
              <a:xfrm>
                <a:off x="2540" y="2002"/>
                <a:ext cx="18" cy="60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2" name="Rectangle 25"/>
              <p:cNvSpPr>
                <a:spLocks noChangeArrowheads="1"/>
              </p:cNvSpPr>
              <p:nvPr/>
            </p:nvSpPr>
            <p:spPr bwMode="auto">
              <a:xfrm>
                <a:off x="2558" y="2002"/>
                <a:ext cx="18" cy="60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3" name="Rectangle 26"/>
              <p:cNvSpPr>
                <a:spLocks noChangeArrowheads="1"/>
              </p:cNvSpPr>
              <p:nvPr/>
            </p:nvSpPr>
            <p:spPr bwMode="auto">
              <a:xfrm>
                <a:off x="2576" y="2002"/>
                <a:ext cx="12" cy="60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4" name="Rectangle 27"/>
              <p:cNvSpPr>
                <a:spLocks noChangeArrowheads="1"/>
              </p:cNvSpPr>
              <p:nvPr/>
            </p:nvSpPr>
            <p:spPr bwMode="auto">
              <a:xfrm>
                <a:off x="2588" y="2002"/>
                <a:ext cx="12" cy="60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5" name="Rectangle 28"/>
              <p:cNvSpPr>
                <a:spLocks noChangeArrowheads="1"/>
              </p:cNvSpPr>
              <p:nvPr/>
            </p:nvSpPr>
            <p:spPr bwMode="auto">
              <a:xfrm>
                <a:off x="2600" y="2002"/>
                <a:ext cx="12" cy="60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6" name="Rectangle 29"/>
              <p:cNvSpPr>
                <a:spLocks noChangeArrowheads="1"/>
              </p:cNvSpPr>
              <p:nvPr/>
            </p:nvSpPr>
            <p:spPr bwMode="auto">
              <a:xfrm>
                <a:off x="2612" y="2002"/>
                <a:ext cx="12" cy="60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7" name="Rectangle 30"/>
              <p:cNvSpPr>
                <a:spLocks noChangeArrowheads="1"/>
              </p:cNvSpPr>
              <p:nvPr/>
            </p:nvSpPr>
            <p:spPr bwMode="auto">
              <a:xfrm>
                <a:off x="2624" y="2002"/>
                <a:ext cx="12" cy="60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8" name="Rectangle 31"/>
              <p:cNvSpPr>
                <a:spLocks noChangeArrowheads="1"/>
              </p:cNvSpPr>
              <p:nvPr/>
            </p:nvSpPr>
            <p:spPr bwMode="auto">
              <a:xfrm>
                <a:off x="2636" y="2002"/>
                <a:ext cx="12" cy="60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9" name="Rectangle 32"/>
              <p:cNvSpPr>
                <a:spLocks noChangeArrowheads="1"/>
              </p:cNvSpPr>
              <p:nvPr/>
            </p:nvSpPr>
            <p:spPr bwMode="auto">
              <a:xfrm>
                <a:off x="2648" y="2002"/>
                <a:ext cx="12" cy="60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0" name="Rectangle 33"/>
              <p:cNvSpPr>
                <a:spLocks noChangeArrowheads="1"/>
              </p:cNvSpPr>
              <p:nvPr/>
            </p:nvSpPr>
            <p:spPr bwMode="auto">
              <a:xfrm>
                <a:off x="2660" y="2002"/>
                <a:ext cx="12" cy="60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1" name="Rectangle 34"/>
              <p:cNvSpPr>
                <a:spLocks noChangeArrowheads="1"/>
              </p:cNvSpPr>
              <p:nvPr/>
            </p:nvSpPr>
            <p:spPr bwMode="auto">
              <a:xfrm>
                <a:off x="2672" y="2002"/>
                <a:ext cx="306" cy="60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2" name="Freeform 35"/>
              <p:cNvSpPr>
                <a:spLocks/>
              </p:cNvSpPr>
              <p:nvPr/>
            </p:nvSpPr>
            <p:spPr bwMode="auto">
              <a:xfrm>
                <a:off x="2378" y="2002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C0BFC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3" name="Rectangle 36"/>
              <p:cNvSpPr>
                <a:spLocks noChangeArrowheads="1"/>
              </p:cNvSpPr>
              <p:nvPr/>
            </p:nvSpPr>
            <p:spPr bwMode="auto">
              <a:xfrm>
                <a:off x="2360" y="1984"/>
                <a:ext cx="12" cy="600"/>
              </a:xfrm>
              <a:prstGeom prst="rect">
                <a:avLst/>
              </a:prstGeom>
              <a:solidFill>
                <a:srgbClr val="B5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4" name="Rectangle 37"/>
              <p:cNvSpPr>
                <a:spLocks noChangeArrowheads="1"/>
              </p:cNvSpPr>
              <p:nvPr/>
            </p:nvSpPr>
            <p:spPr bwMode="auto">
              <a:xfrm>
                <a:off x="2372" y="1984"/>
                <a:ext cx="12" cy="600"/>
              </a:xfrm>
              <a:prstGeom prst="rect">
                <a:avLst/>
              </a:prstGeom>
              <a:solidFill>
                <a:srgbClr val="B6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5" name="Rectangle 38"/>
              <p:cNvSpPr>
                <a:spLocks noChangeArrowheads="1"/>
              </p:cNvSpPr>
              <p:nvPr/>
            </p:nvSpPr>
            <p:spPr bwMode="auto">
              <a:xfrm>
                <a:off x="2384" y="1984"/>
                <a:ext cx="12" cy="600"/>
              </a:xfrm>
              <a:prstGeom prst="rect">
                <a:avLst/>
              </a:prstGeom>
              <a:solidFill>
                <a:srgbClr val="B7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6" name="Rectangle 39"/>
              <p:cNvSpPr>
                <a:spLocks noChangeArrowheads="1"/>
              </p:cNvSpPr>
              <p:nvPr/>
            </p:nvSpPr>
            <p:spPr bwMode="auto">
              <a:xfrm>
                <a:off x="2396" y="1984"/>
                <a:ext cx="12" cy="600"/>
              </a:xfrm>
              <a:prstGeom prst="rect">
                <a:avLst/>
              </a:prstGeom>
              <a:solidFill>
                <a:srgbClr val="B8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7" name="Rectangle 40"/>
              <p:cNvSpPr>
                <a:spLocks noChangeArrowheads="1"/>
              </p:cNvSpPr>
              <p:nvPr/>
            </p:nvSpPr>
            <p:spPr bwMode="auto">
              <a:xfrm>
                <a:off x="2408" y="1984"/>
                <a:ext cx="12" cy="600"/>
              </a:xfrm>
              <a:prstGeom prst="rect">
                <a:avLst/>
              </a:prstGeom>
              <a:solidFill>
                <a:srgbClr val="B9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8" name="Rectangle 41"/>
              <p:cNvSpPr>
                <a:spLocks noChangeArrowheads="1"/>
              </p:cNvSpPr>
              <p:nvPr/>
            </p:nvSpPr>
            <p:spPr bwMode="auto">
              <a:xfrm>
                <a:off x="2420" y="1984"/>
                <a:ext cx="12" cy="600"/>
              </a:xfrm>
              <a:prstGeom prst="rect">
                <a:avLst/>
              </a:prstGeom>
              <a:solidFill>
                <a:srgbClr val="BA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9" name="Rectangle 42"/>
              <p:cNvSpPr>
                <a:spLocks noChangeArrowheads="1"/>
              </p:cNvSpPr>
              <p:nvPr/>
            </p:nvSpPr>
            <p:spPr bwMode="auto">
              <a:xfrm>
                <a:off x="2432" y="1984"/>
                <a:ext cx="12" cy="600"/>
              </a:xfrm>
              <a:prstGeom prst="rect">
                <a:avLst/>
              </a:prstGeom>
              <a:solidFill>
                <a:srgbClr val="BB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0" name="Rectangle 43"/>
              <p:cNvSpPr>
                <a:spLocks noChangeArrowheads="1"/>
              </p:cNvSpPr>
              <p:nvPr/>
            </p:nvSpPr>
            <p:spPr bwMode="auto">
              <a:xfrm>
                <a:off x="2444" y="1984"/>
                <a:ext cx="12" cy="600"/>
              </a:xfrm>
              <a:prstGeom prst="rect">
                <a:avLst/>
              </a:prstGeom>
              <a:solidFill>
                <a:srgbClr val="BC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1" name="Rectangle 44"/>
              <p:cNvSpPr>
                <a:spLocks noChangeArrowheads="1"/>
              </p:cNvSpPr>
              <p:nvPr/>
            </p:nvSpPr>
            <p:spPr bwMode="auto">
              <a:xfrm>
                <a:off x="2456" y="1984"/>
                <a:ext cx="12" cy="600"/>
              </a:xfrm>
              <a:prstGeom prst="rect">
                <a:avLst/>
              </a:prstGeom>
              <a:solidFill>
                <a:srgbClr val="BD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2" name="Rectangle 45"/>
              <p:cNvSpPr>
                <a:spLocks noChangeArrowheads="1"/>
              </p:cNvSpPr>
              <p:nvPr/>
            </p:nvSpPr>
            <p:spPr bwMode="auto">
              <a:xfrm>
                <a:off x="2468" y="1984"/>
                <a:ext cx="12" cy="600"/>
              </a:xfrm>
              <a:prstGeom prst="rect">
                <a:avLst/>
              </a:prstGeom>
              <a:solidFill>
                <a:srgbClr val="BE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3" name="Rectangle 46"/>
              <p:cNvSpPr>
                <a:spLocks noChangeArrowheads="1"/>
              </p:cNvSpPr>
              <p:nvPr/>
            </p:nvSpPr>
            <p:spPr bwMode="auto">
              <a:xfrm>
                <a:off x="2480" y="1984"/>
                <a:ext cx="12" cy="600"/>
              </a:xfrm>
              <a:prstGeom prst="rect">
                <a:avLst/>
              </a:prstGeom>
              <a:solidFill>
                <a:srgbClr val="BF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4" name="Rectangle 47"/>
              <p:cNvSpPr>
                <a:spLocks noChangeArrowheads="1"/>
              </p:cNvSpPr>
              <p:nvPr/>
            </p:nvSpPr>
            <p:spPr bwMode="auto">
              <a:xfrm>
                <a:off x="2492" y="1984"/>
                <a:ext cx="12" cy="600"/>
              </a:xfrm>
              <a:prstGeom prst="rect">
                <a:avLst/>
              </a:prstGeom>
              <a:solidFill>
                <a:srgbClr val="C0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5" name="Rectangle 48"/>
              <p:cNvSpPr>
                <a:spLocks noChangeArrowheads="1"/>
              </p:cNvSpPr>
              <p:nvPr/>
            </p:nvSpPr>
            <p:spPr bwMode="auto">
              <a:xfrm>
                <a:off x="2504" y="1984"/>
                <a:ext cx="18" cy="600"/>
              </a:xfrm>
              <a:prstGeom prst="rect">
                <a:avLst/>
              </a:prstGeom>
              <a:solidFill>
                <a:srgbClr val="C1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6" name="Rectangle 49"/>
              <p:cNvSpPr>
                <a:spLocks noChangeArrowheads="1"/>
              </p:cNvSpPr>
              <p:nvPr/>
            </p:nvSpPr>
            <p:spPr bwMode="auto">
              <a:xfrm>
                <a:off x="2522" y="1984"/>
                <a:ext cx="18" cy="600"/>
              </a:xfrm>
              <a:prstGeom prst="rect">
                <a:avLst/>
              </a:prstGeom>
              <a:solidFill>
                <a:srgbClr val="C2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7" name="Rectangle 50"/>
              <p:cNvSpPr>
                <a:spLocks noChangeArrowheads="1"/>
              </p:cNvSpPr>
              <p:nvPr/>
            </p:nvSpPr>
            <p:spPr bwMode="auto">
              <a:xfrm>
                <a:off x="2540" y="1984"/>
                <a:ext cx="18" cy="600"/>
              </a:xfrm>
              <a:prstGeom prst="rect">
                <a:avLst/>
              </a:prstGeom>
              <a:solidFill>
                <a:srgbClr val="C3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8" name="Rectangle 51"/>
              <p:cNvSpPr>
                <a:spLocks noChangeArrowheads="1"/>
              </p:cNvSpPr>
              <p:nvPr/>
            </p:nvSpPr>
            <p:spPr bwMode="auto">
              <a:xfrm>
                <a:off x="2558" y="1984"/>
                <a:ext cx="12" cy="600"/>
              </a:xfrm>
              <a:prstGeom prst="rect">
                <a:avLst/>
              </a:prstGeom>
              <a:solidFill>
                <a:srgbClr val="C4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9" name="Rectangle 52"/>
              <p:cNvSpPr>
                <a:spLocks noChangeArrowheads="1"/>
              </p:cNvSpPr>
              <p:nvPr/>
            </p:nvSpPr>
            <p:spPr bwMode="auto">
              <a:xfrm>
                <a:off x="2570" y="1984"/>
                <a:ext cx="12" cy="600"/>
              </a:xfrm>
              <a:prstGeom prst="rect">
                <a:avLst/>
              </a:prstGeom>
              <a:solidFill>
                <a:srgbClr val="C5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0" name="Rectangle 53"/>
              <p:cNvSpPr>
                <a:spLocks noChangeArrowheads="1"/>
              </p:cNvSpPr>
              <p:nvPr/>
            </p:nvSpPr>
            <p:spPr bwMode="auto">
              <a:xfrm>
                <a:off x="2582" y="1984"/>
                <a:ext cx="12" cy="600"/>
              </a:xfrm>
              <a:prstGeom prst="rect">
                <a:avLst/>
              </a:prstGeom>
              <a:solidFill>
                <a:srgbClr val="C6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1" name="Rectangle 54"/>
              <p:cNvSpPr>
                <a:spLocks noChangeArrowheads="1"/>
              </p:cNvSpPr>
              <p:nvPr/>
            </p:nvSpPr>
            <p:spPr bwMode="auto">
              <a:xfrm>
                <a:off x="2594" y="1984"/>
                <a:ext cx="12" cy="600"/>
              </a:xfrm>
              <a:prstGeom prst="rect">
                <a:avLst/>
              </a:prstGeom>
              <a:solidFill>
                <a:srgbClr val="C7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2" name="Rectangle 55"/>
              <p:cNvSpPr>
                <a:spLocks noChangeArrowheads="1"/>
              </p:cNvSpPr>
              <p:nvPr/>
            </p:nvSpPr>
            <p:spPr bwMode="auto">
              <a:xfrm>
                <a:off x="2606" y="1984"/>
                <a:ext cx="12" cy="600"/>
              </a:xfrm>
              <a:prstGeom prst="rect">
                <a:avLst/>
              </a:prstGeom>
              <a:solidFill>
                <a:srgbClr val="C8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3" name="Rectangle 56"/>
              <p:cNvSpPr>
                <a:spLocks noChangeArrowheads="1"/>
              </p:cNvSpPr>
              <p:nvPr/>
            </p:nvSpPr>
            <p:spPr bwMode="auto">
              <a:xfrm>
                <a:off x="2618" y="1984"/>
                <a:ext cx="12" cy="600"/>
              </a:xfrm>
              <a:prstGeom prst="rect">
                <a:avLst/>
              </a:prstGeom>
              <a:solidFill>
                <a:srgbClr val="C9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4" name="Rectangle 57"/>
              <p:cNvSpPr>
                <a:spLocks noChangeArrowheads="1"/>
              </p:cNvSpPr>
              <p:nvPr/>
            </p:nvSpPr>
            <p:spPr bwMode="auto">
              <a:xfrm>
                <a:off x="2630" y="1984"/>
                <a:ext cx="12" cy="600"/>
              </a:xfrm>
              <a:prstGeom prst="rect">
                <a:avLst/>
              </a:prstGeom>
              <a:solidFill>
                <a:srgbClr val="CA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5" name="Rectangle 58"/>
              <p:cNvSpPr>
                <a:spLocks noChangeArrowheads="1"/>
              </p:cNvSpPr>
              <p:nvPr/>
            </p:nvSpPr>
            <p:spPr bwMode="auto">
              <a:xfrm>
                <a:off x="2642" y="1984"/>
                <a:ext cx="12" cy="600"/>
              </a:xfrm>
              <a:prstGeom prst="rect">
                <a:avLst/>
              </a:prstGeom>
              <a:solidFill>
                <a:srgbClr val="CB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6" name="Rectangle 59"/>
              <p:cNvSpPr>
                <a:spLocks noChangeArrowheads="1"/>
              </p:cNvSpPr>
              <p:nvPr/>
            </p:nvSpPr>
            <p:spPr bwMode="auto">
              <a:xfrm>
                <a:off x="2654" y="1984"/>
                <a:ext cx="306" cy="60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7" name="Freeform 60"/>
              <p:cNvSpPr>
                <a:spLocks/>
              </p:cNvSpPr>
              <p:nvPr/>
            </p:nvSpPr>
            <p:spPr bwMode="auto">
              <a:xfrm>
                <a:off x="2360" y="1984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8" name="Rectangle 61"/>
              <p:cNvSpPr>
                <a:spLocks noChangeArrowheads="1"/>
              </p:cNvSpPr>
              <p:nvPr/>
            </p:nvSpPr>
            <p:spPr bwMode="auto">
              <a:xfrm>
                <a:off x="2438" y="2201"/>
                <a:ext cx="4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200">
                    <a:solidFill>
                      <a:srgbClr val="000000"/>
                    </a:solidFill>
                    <a:latin typeface="Arial Black" pitchFamily="34" charset="0"/>
                  </a:rPr>
                  <a:t>Sistema</a:t>
                </a:r>
                <a:endParaRPr lang="pt-BR"/>
              </a:p>
            </p:txBody>
          </p:sp>
          <p:sp>
            <p:nvSpPr>
              <p:cNvPr id="40119" name="Rectangle 62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0" name="Rectangle 63"/>
              <p:cNvSpPr>
                <a:spLocks noChangeArrowheads="1"/>
              </p:cNvSpPr>
              <p:nvPr/>
            </p:nvSpPr>
            <p:spPr bwMode="auto">
              <a:xfrm>
                <a:off x="2390" y="1114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1" name="Rectangle 64"/>
              <p:cNvSpPr>
                <a:spLocks noChangeArrowheads="1"/>
              </p:cNvSpPr>
              <p:nvPr/>
            </p:nvSpPr>
            <p:spPr bwMode="auto">
              <a:xfrm>
                <a:off x="2402" y="1114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2" name="Rectangle 65"/>
              <p:cNvSpPr>
                <a:spLocks noChangeArrowheads="1"/>
              </p:cNvSpPr>
              <p:nvPr/>
            </p:nvSpPr>
            <p:spPr bwMode="auto">
              <a:xfrm>
                <a:off x="2414" y="1114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3" name="Rectangle 66"/>
              <p:cNvSpPr>
                <a:spLocks noChangeArrowheads="1"/>
              </p:cNvSpPr>
              <p:nvPr/>
            </p:nvSpPr>
            <p:spPr bwMode="auto">
              <a:xfrm>
                <a:off x="2426" y="1114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4" name="Rectangle 67"/>
              <p:cNvSpPr>
                <a:spLocks noChangeArrowheads="1"/>
              </p:cNvSpPr>
              <p:nvPr/>
            </p:nvSpPr>
            <p:spPr bwMode="auto">
              <a:xfrm>
                <a:off x="2438" y="1114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5" name="Rectangle 68"/>
              <p:cNvSpPr>
                <a:spLocks noChangeArrowheads="1"/>
              </p:cNvSpPr>
              <p:nvPr/>
            </p:nvSpPr>
            <p:spPr bwMode="auto">
              <a:xfrm>
                <a:off x="2450" y="1114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6" name="Rectangle 69"/>
              <p:cNvSpPr>
                <a:spLocks noChangeArrowheads="1"/>
              </p:cNvSpPr>
              <p:nvPr/>
            </p:nvSpPr>
            <p:spPr bwMode="auto">
              <a:xfrm>
                <a:off x="2462" y="1114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7" name="Rectangle 70"/>
              <p:cNvSpPr>
                <a:spLocks noChangeArrowheads="1"/>
              </p:cNvSpPr>
              <p:nvPr/>
            </p:nvSpPr>
            <p:spPr bwMode="auto">
              <a:xfrm>
                <a:off x="2474" y="1114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8" name="Rectangle 71"/>
              <p:cNvSpPr>
                <a:spLocks noChangeArrowheads="1"/>
              </p:cNvSpPr>
              <p:nvPr/>
            </p:nvSpPr>
            <p:spPr bwMode="auto">
              <a:xfrm>
                <a:off x="2486" y="1114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9" name="Rectangle 72"/>
              <p:cNvSpPr>
                <a:spLocks noChangeArrowheads="1"/>
              </p:cNvSpPr>
              <p:nvPr/>
            </p:nvSpPr>
            <p:spPr bwMode="auto">
              <a:xfrm>
                <a:off x="2498" y="1114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0" name="Rectangle 73"/>
              <p:cNvSpPr>
                <a:spLocks noChangeArrowheads="1"/>
              </p:cNvSpPr>
              <p:nvPr/>
            </p:nvSpPr>
            <p:spPr bwMode="auto">
              <a:xfrm>
                <a:off x="2516" y="1114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1" name="Rectangle 74"/>
              <p:cNvSpPr>
                <a:spLocks noChangeArrowheads="1"/>
              </p:cNvSpPr>
              <p:nvPr/>
            </p:nvSpPr>
            <p:spPr bwMode="auto">
              <a:xfrm>
                <a:off x="2528" y="1114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2" name="Rectangle 75"/>
              <p:cNvSpPr>
                <a:spLocks noChangeArrowheads="1"/>
              </p:cNvSpPr>
              <p:nvPr/>
            </p:nvSpPr>
            <p:spPr bwMode="auto">
              <a:xfrm>
                <a:off x="2540" y="1114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3" name="Rectangle 76"/>
              <p:cNvSpPr>
                <a:spLocks noChangeArrowheads="1"/>
              </p:cNvSpPr>
              <p:nvPr/>
            </p:nvSpPr>
            <p:spPr bwMode="auto">
              <a:xfrm>
                <a:off x="2558" y="1114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4" name="Rectangle 77"/>
              <p:cNvSpPr>
                <a:spLocks noChangeArrowheads="1"/>
              </p:cNvSpPr>
              <p:nvPr/>
            </p:nvSpPr>
            <p:spPr bwMode="auto">
              <a:xfrm>
                <a:off x="2576" y="1114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5" name="Rectangle 78"/>
              <p:cNvSpPr>
                <a:spLocks noChangeArrowheads="1"/>
              </p:cNvSpPr>
              <p:nvPr/>
            </p:nvSpPr>
            <p:spPr bwMode="auto">
              <a:xfrm>
                <a:off x="2588" y="1114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6" name="Rectangle 79"/>
              <p:cNvSpPr>
                <a:spLocks noChangeArrowheads="1"/>
              </p:cNvSpPr>
              <p:nvPr/>
            </p:nvSpPr>
            <p:spPr bwMode="auto">
              <a:xfrm>
                <a:off x="2600" y="1114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7" name="Rectangle 80"/>
              <p:cNvSpPr>
                <a:spLocks noChangeArrowheads="1"/>
              </p:cNvSpPr>
              <p:nvPr/>
            </p:nvSpPr>
            <p:spPr bwMode="auto">
              <a:xfrm>
                <a:off x="2612" y="1114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8" name="Rectangle 81"/>
              <p:cNvSpPr>
                <a:spLocks noChangeArrowheads="1"/>
              </p:cNvSpPr>
              <p:nvPr/>
            </p:nvSpPr>
            <p:spPr bwMode="auto">
              <a:xfrm>
                <a:off x="2630" y="1114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9" name="Rectangle 82"/>
              <p:cNvSpPr>
                <a:spLocks noChangeArrowheads="1"/>
              </p:cNvSpPr>
              <p:nvPr/>
            </p:nvSpPr>
            <p:spPr bwMode="auto">
              <a:xfrm>
                <a:off x="2642" y="1114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0" name="Rectangle 83"/>
              <p:cNvSpPr>
                <a:spLocks noChangeArrowheads="1"/>
              </p:cNvSpPr>
              <p:nvPr/>
            </p:nvSpPr>
            <p:spPr bwMode="auto">
              <a:xfrm>
                <a:off x="2654" y="1114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1" name="Rectangle 84"/>
              <p:cNvSpPr>
                <a:spLocks noChangeArrowheads="1"/>
              </p:cNvSpPr>
              <p:nvPr/>
            </p:nvSpPr>
            <p:spPr bwMode="auto">
              <a:xfrm>
                <a:off x="2666" y="1114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2" name="Rectangle 85"/>
              <p:cNvSpPr>
                <a:spLocks noChangeArrowheads="1"/>
              </p:cNvSpPr>
              <p:nvPr/>
            </p:nvSpPr>
            <p:spPr bwMode="auto">
              <a:xfrm>
                <a:off x="2678" y="1114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3" name="Rectangle 86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4" name="Rectangle 87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5" name="Rectangle 88"/>
              <p:cNvSpPr>
                <a:spLocks noChangeArrowheads="1"/>
              </p:cNvSpPr>
              <p:nvPr/>
            </p:nvSpPr>
            <p:spPr bwMode="auto">
              <a:xfrm>
                <a:off x="2372" y="1096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6" name="Rectangle 89"/>
              <p:cNvSpPr>
                <a:spLocks noChangeArrowheads="1"/>
              </p:cNvSpPr>
              <p:nvPr/>
            </p:nvSpPr>
            <p:spPr bwMode="auto">
              <a:xfrm>
                <a:off x="2384" y="1096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7" name="Rectangle 90"/>
              <p:cNvSpPr>
                <a:spLocks noChangeArrowheads="1"/>
              </p:cNvSpPr>
              <p:nvPr/>
            </p:nvSpPr>
            <p:spPr bwMode="auto">
              <a:xfrm>
                <a:off x="2396" y="1096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8" name="Rectangle 91"/>
              <p:cNvSpPr>
                <a:spLocks noChangeArrowheads="1"/>
              </p:cNvSpPr>
              <p:nvPr/>
            </p:nvSpPr>
            <p:spPr bwMode="auto">
              <a:xfrm>
                <a:off x="2408" y="1096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9" name="Rectangle 92"/>
              <p:cNvSpPr>
                <a:spLocks noChangeArrowheads="1"/>
              </p:cNvSpPr>
              <p:nvPr/>
            </p:nvSpPr>
            <p:spPr bwMode="auto">
              <a:xfrm>
                <a:off x="2420" y="1096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0" name="Rectangle 93"/>
              <p:cNvSpPr>
                <a:spLocks noChangeArrowheads="1"/>
              </p:cNvSpPr>
              <p:nvPr/>
            </p:nvSpPr>
            <p:spPr bwMode="auto">
              <a:xfrm>
                <a:off x="2432" y="1096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1" name="Rectangle 94"/>
              <p:cNvSpPr>
                <a:spLocks noChangeArrowheads="1"/>
              </p:cNvSpPr>
              <p:nvPr/>
            </p:nvSpPr>
            <p:spPr bwMode="auto">
              <a:xfrm>
                <a:off x="2444" y="1096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2" name="Rectangle 95"/>
              <p:cNvSpPr>
                <a:spLocks noChangeArrowheads="1"/>
              </p:cNvSpPr>
              <p:nvPr/>
            </p:nvSpPr>
            <p:spPr bwMode="auto">
              <a:xfrm>
                <a:off x="2456" y="1096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3" name="Rectangle 96"/>
              <p:cNvSpPr>
                <a:spLocks noChangeArrowheads="1"/>
              </p:cNvSpPr>
              <p:nvPr/>
            </p:nvSpPr>
            <p:spPr bwMode="auto">
              <a:xfrm>
                <a:off x="2468" y="1096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4" name="Rectangle 97"/>
              <p:cNvSpPr>
                <a:spLocks noChangeArrowheads="1"/>
              </p:cNvSpPr>
              <p:nvPr/>
            </p:nvSpPr>
            <p:spPr bwMode="auto">
              <a:xfrm>
                <a:off x="2480" y="1096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5" name="Rectangle 98"/>
              <p:cNvSpPr>
                <a:spLocks noChangeArrowheads="1"/>
              </p:cNvSpPr>
              <p:nvPr/>
            </p:nvSpPr>
            <p:spPr bwMode="auto">
              <a:xfrm>
                <a:off x="2498" y="1096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6" name="Rectangle 99"/>
              <p:cNvSpPr>
                <a:spLocks noChangeArrowheads="1"/>
              </p:cNvSpPr>
              <p:nvPr/>
            </p:nvSpPr>
            <p:spPr bwMode="auto">
              <a:xfrm>
                <a:off x="2510" y="1096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7" name="Rectangle 100"/>
              <p:cNvSpPr>
                <a:spLocks noChangeArrowheads="1"/>
              </p:cNvSpPr>
              <p:nvPr/>
            </p:nvSpPr>
            <p:spPr bwMode="auto">
              <a:xfrm>
                <a:off x="2522" y="1096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8" name="Rectangle 101"/>
              <p:cNvSpPr>
                <a:spLocks noChangeArrowheads="1"/>
              </p:cNvSpPr>
              <p:nvPr/>
            </p:nvSpPr>
            <p:spPr bwMode="auto">
              <a:xfrm>
                <a:off x="2540" y="1096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9" name="Rectangle 102"/>
              <p:cNvSpPr>
                <a:spLocks noChangeArrowheads="1"/>
              </p:cNvSpPr>
              <p:nvPr/>
            </p:nvSpPr>
            <p:spPr bwMode="auto">
              <a:xfrm>
                <a:off x="2558" y="1096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0" name="Rectangle 103"/>
              <p:cNvSpPr>
                <a:spLocks noChangeArrowheads="1"/>
              </p:cNvSpPr>
              <p:nvPr/>
            </p:nvSpPr>
            <p:spPr bwMode="auto">
              <a:xfrm>
                <a:off x="2570" y="1096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1" name="Rectangle 104"/>
              <p:cNvSpPr>
                <a:spLocks noChangeArrowheads="1"/>
              </p:cNvSpPr>
              <p:nvPr/>
            </p:nvSpPr>
            <p:spPr bwMode="auto">
              <a:xfrm>
                <a:off x="2582" y="1096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2" name="Rectangle 105"/>
              <p:cNvSpPr>
                <a:spLocks noChangeArrowheads="1"/>
              </p:cNvSpPr>
              <p:nvPr/>
            </p:nvSpPr>
            <p:spPr bwMode="auto">
              <a:xfrm>
                <a:off x="2594" y="1096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3" name="Rectangle 106"/>
              <p:cNvSpPr>
                <a:spLocks noChangeArrowheads="1"/>
              </p:cNvSpPr>
              <p:nvPr/>
            </p:nvSpPr>
            <p:spPr bwMode="auto">
              <a:xfrm>
                <a:off x="2612" y="1096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4" name="Rectangle 107"/>
              <p:cNvSpPr>
                <a:spLocks noChangeArrowheads="1"/>
              </p:cNvSpPr>
              <p:nvPr/>
            </p:nvSpPr>
            <p:spPr bwMode="auto">
              <a:xfrm>
                <a:off x="2624" y="1096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5" name="Rectangle 108"/>
              <p:cNvSpPr>
                <a:spLocks noChangeArrowheads="1"/>
              </p:cNvSpPr>
              <p:nvPr/>
            </p:nvSpPr>
            <p:spPr bwMode="auto">
              <a:xfrm>
                <a:off x="2636" y="1096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6" name="Rectangle 109"/>
              <p:cNvSpPr>
                <a:spLocks noChangeArrowheads="1"/>
              </p:cNvSpPr>
              <p:nvPr/>
            </p:nvSpPr>
            <p:spPr bwMode="auto">
              <a:xfrm>
                <a:off x="2648" y="1096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7" name="Rectangle 110"/>
              <p:cNvSpPr>
                <a:spLocks noChangeArrowheads="1"/>
              </p:cNvSpPr>
              <p:nvPr/>
            </p:nvSpPr>
            <p:spPr bwMode="auto">
              <a:xfrm>
                <a:off x="2660" y="1096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8" name="Rectangle 111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9" name="Rectangle 112"/>
              <p:cNvSpPr>
                <a:spLocks noChangeArrowheads="1"/>
              </p:cNvSpPr>
              <p:nvPr/>
            </p:nvSpPr>
            <p:spPr bwMode="auto">
              <a:xfrm>
                <a:off x="2470" y="1245"/>
                <a:ext cx="3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 b="1">
                    <a:solidFill>
                      <a:srgbClr val="000000"/>
                    </a:solidFill>
                  </a:rPr>
                  <a:t>Sistema Z</a:t>
                </a:r>
                <a:endParaRPr lang="pt-BR"/>
              </a:p>
            </p:txBody>
          </p:sp>
          <p:sp>
            <p:nvSpPr>
              <p:cNvPr id="40170" name="Rectangle 113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1" name="Rectangle 114"/>
              <p:cNvSpPr>
                <a:spLocks noChangeArrowheads="1"/>
              </p:cNvSpPr>
              <p:nvPr/>
            </p:nvSpPr>
            <p:spPr bwMode="auto">
              <a:xfrm>
                <a:off x="1124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2" name="Rectangle 115"/>
              <p:cNvSpPr>
                <a:spLocks noChangeArrowheads="1"/>
              </p:cNvSpPr>
              <p:nvPr/>
            </p:nvSpPr>
            <p:spPr bwMode="auto">
              <a:xfrm>
                <a:off x="1136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3" name="Rectangle 116"/>
              <p:cNvSpPr>
                <a:spLocks noChangeArrowheads="1"/>
              </p:cNvSpPr>
              <p:nvPr/>
            </p:nvSpPr>
            <p:spPr bwMode="auto">
              <a:xfrm>
                <a:off x="1148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4" name="Rectangle 117"/>
              <p:cNvSpPr>
                <a:spLocks noChangeArrowheads="1"/>
              </p:cNvSpPr>
              <p:nvPr/>
            </p:nvSpPr>
            <p:spPr bwMode="auto">
              <a:xfrm>
                <a:off x="1160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5" name="Rectangle 118"/>
              <p:cNvSpPr>
                <a:spLocks noChangeArrowheads="1"/>
              </p:cNvSpPr>
              <p:nvPr/>
            </p:nvSpPr>
            <p:spPr bwMode="auto">
              <a:xfrm>
                <a:off x="1172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6" name="Rectangle 119"/>
              <p:cNvSpPr>
                <a:spLocks noChangeArrowheads="1"/>
              </p:cNvSpPr>
              <p:nvPr/>
            </p:nvSpPr>
            <p:spPr bwMode="auto">
              <a:xfrm>
                <a:off x="1184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7" name="Rectangle 120"/>
              <p:cNvSpPr>
                <a:spLocks noChangeArrowheads="1"/>
              </p:cNvSpPr>
              <p:nvPr/>
            </p:nvSpPr>
            <p:spPr bwMode="auto">
              <a:xfrm>
                <a:off x="1196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8" name="Rectangle 121"/>
              <p:cNvSpPr>
                <a:spLocks noChangeArrowheads="1"/>
              </p:cNvSpPr>
              <p:nvPr/>
            </p:nvSpPr>
            <p:spPr bwMode="auto">
              <a:xfrm>
                <a:off x="1208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9" name="Rectangle 122"/>
              <p:cNvSpPr>
                <a:spLocks noChangeArrowheads="1"/>
              </p:cNvSpPr>
              <p:nvPr/>
            </p:nvSpPr>
            <p:spPr bwMode="auto">
              <a:xfrm>
                <a:off x="1220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0" name="Rectangle 123"/>
              <p:cNvSpPr>
                <a:spLocks noChangeArrowheads="1"/>
              </p:cNvSpPr>
              <p:nvPr/>
            </p:nvSpPr>
            <p:spPr bwMode="auto">
              <a:xfrm>
                <a:off x="1232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1" name="Rectangle 124"/>
              <p:cNvSpPr>
                <a:spLocks noChangeArrowheads="1"/>
              </p:cNvSpPr>
              <p:nvPr/>
            </p:nvSpPr>
            <p:spPr bwMode="auto">
              <a:xfrm>
                <a:off x="1250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2" name="Rectangle 125"/>
              <p:cNvSpPr>
                <a:spLocks noChangeArrowheads="1"/>
              </p:cNvSpPr>
              <p:nvPr/>
            </p:nvSpPr>
            <p:spPr bwMode="auto">
              <a:xfrm>
                <a:off x="1262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3" name="Rectangle 126"/>
              <p:cNvSpPr>
                <a:spLocks noChangeArrowheads="1"/>
              </p:cNvSpPr>
              <p:nvPr/>
            </p:nvSpPr>
            <p:spPr bwMode="auto">
              <a:xfrm>
                <a:off x="1274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4" name="Rectangle 127"/>
              <p:cNvSpPr>
                <a:spLocks noChangeArrowheads="1"/>
              </p:cNvSpPr>
              <p:nvPr/>
            </p:nvSpPr>
            <p:spPr bwMode="auto">
              <a:xfrm>
                <a:off x="1292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5" name="Rectangle 128"/>
              <p:cNvSpPr>
                <a:spLocks noChangeArrowheads="1"/>
              </p:cNvSpPr>
              <p:nvPr/>
            </p:nvSpPr>
            <p:spPr bwMode="auto">
              <a:xfrm>
                <a:off x="1310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6" name="Rectangle 129"/>
              <p:cNvSpPr>
                <a:spLocks noChangeArrowheads="1"/>
              </p:cNvSpPr>
              <p:nvPr/>
            </p:nvSpPr>
            <p:spPr bwMode="auto">
              <a:xfrm>
                <a:off x="1322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7" name="Rectangle 130"/>
              <p:cNvSpPr>
                <a:spLocks noChangeArrowheads="1"/>
              </p:cNvSpPr>
              <p:nvPr/>
            </p:nvSpPr>
            <p:spPr bwMode="auto">
              <a:xfrm>
                <a:off x="1334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8" name="Rectangle 131"/>
              <p:cNvSpPr>
                <a:spLocks noChangeArrowheads="1"/>
              </p:cNvSpPr>
              <p:nvPr/>
            </p:nvSpPr>
            <p:spPr bwMode="auto">
              <a:xfrm>
                <a:off x="1346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9" name="Rectangle 132"/>
              <p:cNvSpPr>
                <a:spLocks noChangeArrowheads="1"/>
              </p:cNvSpPr>
              <p:nvPr/>
            </p:nvSpPr>
            <p:spPr bwMode="auto">
              <a:xfrm>
                <a:off x="1364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0" name="Rectangle 133"/>
              <p:cNvSpPr>
                <a:spLocks noChangeArrowheads="1"/>
              </p:cNvSpPr>
              <p:nvPr/>
            </p:nvSpPr>
            <p:spPr bwMode="auto">
              <a:xfrm>
                <a:off x="1376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1" name="Rectangle 134"/>
              <p:cNvSpPr>
                <a:spLocks noChangeArrowheads="1"/>
              </p:cNvSpPr>
              <p:nvPr/>
            </p:nvSpPr>
            <p:spPr bwMode="auto">
              <a:xfrm>
                <a:off x="1388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2" name="Rectangle 135"/>
              <p:cNvSpPr>
                <a:spLocks noChangeArrowheads="1"/>
              </p:cNvSpPr>
              <p:nvPr/>
            </p:nvSpPr>
            <p:spPr bwMode="auto">
              <a:xfrm>
                <a:off x="1400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3" name="Rectangle 136"/>
              <p:cNvSpPr>
                <a:spLocks noChangeArrowheads="1"/>
              </p:cNvSpPr>
              <p:nvPr/>
            </p:nvSpPr>
            <p:spPr bwMode="auto">
              <a:xfrm>
                <a:off x="1412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4" name="Rectangle 137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5" name="Rectangle 138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6" name="Rectangle 139"/>
              <p:cNvSpPr>
                <a:spLocks noChangeArrowheads="1"/>
              </p:cNvSpPr>
              <p:nvPr/>
            </p:nvSpPr>
            <p:spPr bwMode="auto">
              <a:xfrm>
                <a:off x="1106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7" name="Rectangle 140"/>
              <p:cNvSpPr>
                <a:spLocks noChangeArrowheads="1"/>
              </p:cNvSpPr>
              <p:nvPr/>
            </p:nvSpPr>
            <p:spPr bwMode="auto">
              <a:xfrm>
                <a:off x="1118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8" name="Rectangle 141"/>
              <p:cNvSpPr>
                <a:spLocks noChangeArrowheads="1"/>
              </p:cNvSpPr>
              <p:nvPr/>
            </p:nvSpPr>
            <p:spPr bwMode="auto">
              <a:xfrm>
                <a:off x="1130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9" name="Rectangle 142"/>
              <p:cNvSpPr>
                <a:spLocks noChangeArrowheads="1"/>
              </p:cNvSpPr>
              <p:nvPr/>
            </p:nvSpPr>
            <p:spPr bwMode="auto">
              <a:xfrm>
                <a:off x="1142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0" name="Rectangle 143"/>
              <p:cNvSpPr>
                <a:spLocks noChangeArrowheads="1"/>
              </p:cNvSpPr>
              <p:nvPr/>
            </p:nvSpPr>
            <p:spPr bwMode="auto">
              <a:xfrm>
                <a:off x="1154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1" name="Rectangle 144"/>
              <p:cNvSpPr>
                <a:spLocks noChangeArrowheads="1"/>
              </p:cNvSpPr>
              <p:nvPr/>
            </p:nvSpPr>
            <p:spPr bwMode="auto">
              <a:xfrm>
                <a:off x="1166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2" name="Rectangle 145"/>
              <p:cNvSpPr>
                <a:spLocks noChangeArrowheads="1"/>
              </p:cNvSpPr>
              <p:nvPr/>
            </p:nvSpPr>
            <p:spPr bwMode="auto">
              <a:xfrm>
                <a:off x="1178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3" name="Rectangle 146"/>
              <p:cNvSpPr>
                <a:spLocks noChangeArrowheads="1"/>
              </p:cNvSpPr>
              <p:nvPr/>
            </p:nvSpPr>
            <p:spPr bwMode="auto">
              <a:xfrm>
                <a:off x="1190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4" name="Rectangle 147"/>
              <p:cNvSpPr>
                <a:spLocks noChangeArrowheads="1"/>
              </p:cNvSpPr>
              <p:nvPr/>
            </p:nvSpPr>
            <p:spPr bwMode="auto">
              <a:xfrm>
                <a:off x="1202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5" name="Rectangle 148"/>
              <p:cNvSpPr>
                <a:spLocks noChangeArrowheads="1"/>
              </p:cNvSpPr>
              <p:nvPr/>
            </p:nvSpPr>
            <p:spPr bwMode="auto">
              <a:xfrm>
                <a:off x="1214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6" name="Rectangle 149"/>
              <p:cNvSpPr>
                <a:spLocks noChangeArrowheads="1"/>
              </p:cNvSpPr>
              <p:nvPr/>
            </p:nvSpPr>
            <p:spPr bwMode="auto">
              <a:xfrm>
                <a:off x="1232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7" name="Rectangle 150"/>
              <p:cNvSpPr>
                <a:spLocks noChangeArrowheads="1"/>
              </p:cNvSpPr>
              <p:nvPr/>
            </p:nvSpPr>
            <p:spPr bwMode="auto">
              <a:xfrm>
                <a:off x="1244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8" name="Rectangle 151"/>
              <p:cNvSpPr>
                <a:spLocks noChangeArrowheads="1"/>
              </p:cNvSpPr>
              <p:nvPr/>
            </p:nvSpPr>
            <p:spPr bwMode="auto">
              <a:xfrm>
                <a:off x="1256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9" name="Rectangle 152"/>
              <p:cNvSpPr>
                <a:spLocks noChangeArrowheads="1"/>
              </p:cNvSpPr>
              <p:nvPr/>
            </p:nvSpPr>
            <p:spPr bwMode="auto">
              <a:xfrm>
                <a:off x="1274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0" name="Rectangle 153"/>
              <p:cNvSpPr>
                <a:spLocks noChangeArrowheads="1"/>
              </p:cNvSpPr>
              <p:nvPr/>
            </p:nvSpPr>
            <p:spPr bwMode="auto">
              <a:xfrm>
                <a:off x="1292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1" name="Rectangle 154"/>
              <p:cNvSpPr>
                <a:spLocks noChangeArrowheads="1"/>
              </p:cNvSpPr>
              <p:nvPr/>
            </p:nvSpPr>
            <p:spPr bwMode="auto">
              <a:xfrm>
                <a:off x="1304" y="1678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2" name="Rectangle 155"/>
              <p:cNvSpPr>
                <a:spLocks noChangeArrowheads="1"/>
              </p:cNvSpPr>
              <p:nvPr/>
            </p:nvSpPr>
            <p:spPr bwMode="auto">
              <a:xfrm>
                <a:off x="1316" y="1678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3" name="Rectangle 156"/>
              <p:cNvSpPr>
                <a:spLocks noChangeArrowheads="1"/>
              </p:cNvSpPr>
              <p:nvPr/>
            </p:nvSpPr>
            <p:spPr bwMode="auto">
              <a:xfrm>
                <a:off x="1328" y="1678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4" name="Rectangle 157"/>
              <p:cNvSpPr>
                <a:spLocks noChangeArrowheads="1"/>
              </p:cNvSpPr>
              <p:nvPr/>
            </p:nvSpPr>
            <p:spPr bwMode="auto">
              <a:xfrm>
                <a:off x="1346" y="1678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5" name="Rectangle 158"/>
              <p:cNvSpPr>
                <a:spLocks noChangeArrowheads="1"/>
              </p:cNvSpPr>
              <p:nvPr/>
            </p:nvSpPr>
            <p:spPr bwMode="auto">
              <a:xfrm>
                <a:off x="1358" y="1678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6" name="Rectangle 159"/>
              <p:cNvSpPr>
                <a:spLocks noChangeArrowheads="1"/>
              </p:cNvSpPr>
              <p:nvPr/>
            </p:nvSpPr>
            <p:spPr bwMode="auto">
              <a:xfrm>
                <a:off x="1370" y="1678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7" name="Rectangle 160"/>
              <p:cNvSpPr>
                <a:spLocks noChangeArrowheads="1"/>
              </p:cNvSpPr>
              <p:nvPr/>
            </p:nvSpPr>
            <p:spPr bwMode="auto">
              <a:xfrm>
                <a:off x="1382" y="1678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8" name="Rectangle 161"/>
              <p:cNvSpPr>
                <a:spLocks noChangeArrowheads="1"/>
              </p:cNvSpPr>
              <p:nvPr/>
            </p:nvSpPr>
            <p:spPr bwMode="auto">
              <a:xfrm>
                <a:off x="1394" y="1678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9" name="Rectangle 162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0" name="Rectangle 164"/>
              <p:cNvSpPr>
                <a:spLocks noChangeArrowheads="1"/>
              </p:cNvSpPr>
              <p:nvPr/>
            </p:nvSpPr>
            <p:spPr bwMode="auto">
              <a:xfrm>
                <a:off x="1190" y="1888"/>
                <a:ext cx="4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 b="1"/>
                  <a:t>Sistema X</a:t>
                </a:r>
              </a:p>
            </p:txBody>
          </p:sp>
          <p:sp>
            <p:nvSpPr>
              <p:cNvPr id="40221" name="Rectangle 165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2" name="Rectangle 166"/>
              <p:cNvSpPr>
                <a:spLocks noChangeArrowheads="1"/>
              </p:cNvSpPr>
              <p:nvPr/>
            </p:nvSpPr>
            <p:spPr bwMode="auto">
              <a:xfrm>
                <a:off x="3608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3" name="Rectangle 167"/>
              <p:cNvSpPr>
                <a:spLocks noChangeArrowheads="1"/>
              </p:cNvSpPr>
              <p:nvPr/>
            </p:nvSpPr>
            <p:spPr bwMode="auto">
              <a:xfrm>
                <a:off x="3620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4" name="Rectangle 168"/>
              <p:cNvSpPr>
                <a:spLocks noChangeArrowheads="1"/>
              </p:cNvSpPr>
              <p:nvPr/>
            </p:nvSpPr>
            <p:spPr bwMode="auto">
              <a:xfrm>
                <a:off x="3632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5" name="Rectangle 169"/>
              <p:cNvSpPr>
                <a:spLocks noChangeArrowheads="1"/>
              </p:cNvSpPr>
              <p:nvPr/>
            </p:nvSpPr>
            <p:spPr bwMode="auto">
              <a:xfrm>
                <a:off x="3644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6" name="Rectangle 170"/>
              <p:cNvSpPr>
                <a:spLocks noChangeArrowheads="1"/>
              </p:cNvSpPr>
              <p:nvPr/>
            </p:nvSpPr>
            <p:spPr bwMode="auto">
              <a:xfrm>
                <a:off x="3656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7" name="Rectangle 171"/>
              <p:cNvSpPr>
                <a:spLocks noChangeArrowheads="1"/>
              </p:cNvSpPr>
              <p:nvPr/>
            </p:nvSpPr>
            <p:spPr bwMode="auto">
              <a:xfrm>
                <a:off x="3668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8" name="Rectangle 172"/>
              <p:cNvSpPr>
                <a:spLocks noChangeArrowheads="1"/>
              </p:cNvSpPr>
              <p:nvPr/>
            </p:nvSpPr>
            <p:spPr bwMode="auto">
              <a:xfrm>
                <a:off x="3680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9" name="Rectangle 173"/>
              <p:cNvSpPr>
                <a:spLocks noChangeArrowheads="1"/>
              </p:cNvSpPr>
              <p:nvPr/>
            </p:nvSpPr>
            <p:spPr bwMode="auto">
              <a:xfrm>
                <a:off x="3692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0" name="Rectangle 174"/>
              <p:cNvSpPr>
                <a:spLocks noChangeArrowheads="1"/>
              </p:cNvSpPr>
              <p:nvPr/>
            </p:nvSpPr>
            <p:spPr bwMode="auto">
              <a:xfrm>
                <a:off x="3704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1" name="Rectangle 175"/>
              <p:cNvSpPr>
                <a:spLocks noChangeArrowheads="1"/>
              </p:cNvSpPr>
              <p:nvPr/>
            </p:nvSpPr>
            <p:spPr bwMode="auto">
              <a:xfrm>
                <a:off x="3716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2" name="Rectangle 176"/>
              <p:cNvSpPr>
                <a:spLocks noChangeArrowheads="1"/>
              </p:cNvSpPr>
              <p:nvPr/>
            </p:nvSpPr>
            <p:spPr bwMode="auto">
              <a:xfrm>
                <a:off x="3734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3" name="Rectangle 177"/>
              <p:cNvSpPr>
                <a:spLocks noChangeArrowheads="1"/>
              </p:cNvSpPr>
              <p:nvPr/>
            </p:nvSpPr>
            <p:spPr bwMode="auto">
              <a:xfrm>
                <a:off x="3746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4" name="Rectangle 178"/>
              <p:cNvSpPr>
                <a:spLocks noChangeArrowheads="1"/>
              </p:cNvSpPr>
              <p:nvPr/>
            </p:nvSpPr>
            <p:spPr bwMode="auto">
              <a:xfrm>
                <a:off x="3758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5" name="Rectangle 179"/>
              <p:cNvSpPr>
                <a:spLocks noChangeArrowheads="1"/>
              </p:cNvSpPr>
              <p:nvPr/>
            </p:nvSpPr>
            <p:spPr bwMode="auto">
              <a:xfrm>
                <a:off x="3776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6" name="Rectangle 180"/>
              <p:cNvSpPr>
                <a:spLocks noChangeArrowheads="1"/>
              </p:cNvSpPr>
              <p:nvPr/>
            </p:nvSpPr>
            <p:spPr bwMode="auto">
              <a:xfrm>
                <a:off x="3794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7" name="Rectangle 181"/>
              <p:cNvSpPr>
                <a:spLocks noChangeArrowheads="1"/>
              </p:cNvSpPr>
              <p:nvPr/>
            </p:nvSpPr>
            <p:spPr bwMode="auto">
              <a:xfrm>
                <a:off x="3806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8" name="Rectangle 182"/>
              <p:cNvSpPr>
                <a:spLocks noChangeArrowheads="1"/>
              </p:cNvSpPr>
              <p:nvPr/>
            </p:nvSpPr>
            <p:spPr bwMode="auto">
              <a:xfrm>
                <a:off x="3818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9" name="Rectangle 183"/>
              <p:cNvSpPr>
                <a:spLocks noChangeArrowheads="1"/>
              </p:cNvSpPr>
              <p:nvPr/>
            </p:nvSpPr>
            <p:spPr bwMode="auto">
              <a:xfrm>
                <a:off x="3830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0" name="Rectangle 184"/>
              <p:cNvSpPr>
                <a:spLocks noChangeArrowheads="1"/>
              </p:cNvSpPr>
              <p:nvPr/>
            </p:nvSpPr>
            <p:spPr bwMode="auto">
              <a:xfrm>
                <a:off x="3848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1" name="Rectangle 185"/>
              <p:cNvSpPr>
                <a:spLocks noChangeArrowheads="1"/>
              </p:cNvSpPr>
              <p:nvPr/>
            </p:nvSpPr>
            <p:spPr bwMode="auto">
              <a:xfrm>
                <a:off x="3860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2" name="Rectangle 186"/>
              <p:cNvSpPr>
                <a:spLocks noChangeArrowheads="1"/>
              </p:cNvSpPr>
              <p:nvPr/>
            </p:nvSpPr>
            <p:spPr bwMode="auto">
              <a:xfrm>
                <a:off x="3872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3" name="Rectangle 187"/>
              <p:cNvSpPr>
                <a:spLocks noChangeArrowheads="1"/>
              </p:cNvSpPr>
              <p:nvPr/>
            </p:nvSpPr>
            <p:spPr bwMode="auto">
              <a:xfrm>
                <a:off x="3884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4" name="Rectangle 188"/>
              <p:cNvSpPr>
                <a:spLocks noChangeArrowheads="1"/>
              </p:cNvSpPr>
              <p:nvPr/>
            </p:nvSpPr>
            <p:spPr bwMode="auto">
              <a:xfrm>
                <a:off x="3896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5" name="Rectangle 189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6" name="Rectangle 190"/>
              <p:cNvSpPr>
                <a:spLocks noChangeArrowheads="1"/>
              </p:cNvSpPr>
              <p:nvPr/>
            </p:nvSpPr>
            <p:spPr bwMode="auto">
              <a:xfrm>
                <a:off x="3578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7" name="Rectangle 191"/>
              <p:cNvSpPr>
                <a:spLocks noChangeArrowheads="1"/>
              </p:cNvSpPr>
              <p:nvPr/>
            </p:nvSpPr>
            <p:spPr bwMode="auto">
              <a:xfrm>
                <a:off x="3590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8" name="Rectangle 192"/>
              <p:cNvSpPr>
                <a:spLocks noChangeArrowheads="1"/>
              </p:cNvSpPr>
              <p:nvPr/>
            </p:nvSpPr>
            <p:spPr bwMode="auto">
              <a:xfrm>
                <a:off x="3602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9" name="Rectangle 193"/>
              <p:cNvSpPr>
                <a:spLocks noChangeArrowheads="1"/>
              </p:cNvSpPr>
              <p:nvPr/>
            </p:nvSpPr>
            <p:spPr bwMode="auto">
              <a:xfrm>
                <a:off x="3614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0" name="Rectangle 194"/>
              <p:cNvSpPr>
                <a:spLocks noChangeArrowheads="1"/>
              </p:cNvSpPr>
              <p:nvPr/>
            </p:nvSpPr>
            <p:spPr bwMode="auto">
              <a:xfrm>
                <a:off x="3626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1" name="Rectangle 195"/>
              <p:cNvSpPr>
                <a:spLocks noChangeArrowheads="1"/>
              </p:cNvSpPr>
              <p:nvPr/>
            </p:nvSpPr>
            <p:spPr bwMode="auto">
              <a:xfrm>
                <a:off x="3638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2" name="Rectangle 196"/>
              <p:cNvSpPr>
                <a:spLocks noChangeArrowheads="1"/>
              </p:cNvSpPr>
              <p:nvPr/>
            </p:nvSpPr>
            <p:spPr bwMode="auto">
              <a:xfrm>
                <a:off x="3650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3" name="Rectangle 197"/>
              <p:cNvSpPr>
                <a:spLocks noChangeArrowheads="1"/>
              </p:cNvSpPr>
              <p:nvPr/>
            </p:nvSpPr>
            <p:spPr bwMode="auto">
              <a:xfrm>
                <a:off x="3662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4" name="Rectangle 198"/>
              <p:cNvSpPr>
                <a:spLocks noChangeArrowheads="1"/>
              </p:cNvSpPr>
              <p:nvPr/>
            </p:nvSpPr>
            <p:spPr bwMode="auto">
              <a:xfrm>
                <a:off x="3674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5" name="Rectangle 199"/>
              <p:cNvSpPr>
                <a:spLocks noChangeArrowheads="1"/>
              </p:cNvSpPr>
              <p:nvPr/>
            </p:nvSpPr>
            <p:spPr bwMode="auto">
              <a:xfrm>
                <a:off x="3686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6" name="Rectangle 200"/>
              <p:cNvSpPr>
                <a:spLocks noChangeArrowheads="1"/>
              </p:cNvSpPr>
              <p:nvPr/>
            </p:nvSpPr>
            <p:spPr bwMode="auto">
              <a:xfrm>
                <a:off x="3698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7" name="Rectangle 201"/>
              <p:cNvSpPr>
                <a:spLocks noChangeArrowheads="1"/>
              </p:cNvSpPr>
              <p:nvPr/>
            </p:nvSpPr>
            <p:spPr bwMode="auto">
              <a:xfrm>
                <a:off x="3716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8" name="Rectangle 202"/>
              <p:cNvSpPr>
                <a:spLocks noChangeArrowheads="1"/>
              </p:cNvSpPr>
              <p:nvPr/>
            </p:nvSpPr>
            <p:spPr bwMode="auto">
              <a:xfrm>
                <a:off x="3728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9" name="Rectangle 203"/>
              <p:cNvSpPr>
                <a:spLocks noChangeArrowheads="1"/>
              </p:cNvSpPr>
              <p:nvPr/>
            </p:nvSpPr>
            <p:spPr bwMode="auto">
              <a:xfrm>
                <a:off x="3740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60" name="Rectangle 204"/>
              <p:cNvSpPr>
                <a:spLocks noChangeArrowheads="1"/>
              </p:cNvSpPr>
              <p:nvPr/>
            </p:nvSpPr>
            <p:spPr bwMode="auto">
              <a:xfrm>
                <a:off x="3758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61" name="Rectangle 205"/>
              <p:cNvSpPr>
                <a:spLocks noChangeArrowheads="1"/>
              </p:cNvSpPr>
              <p:nvPr/>
            </p:nvSpPr>
            <p:spPr bwMode="auto">
              <a:xfrm>
                <a:off x="3776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9947" name="Rectangle 207"/>
            <p:cNvSpPr>
              <a:spLocks noChangeArrowheads="1"/>
            </p:cNvSpPr>
            <p:nvPr/>
          </p:nvSpPr>
          <p:spPr bwMode="auto">
            <a:xfrm>
              <a:off x="3788" y="1678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48" name="Rectangle 208"/>
            <p:cNvSpPr>
              <a:spLocks noChangeArrowheads="1"/>
            </p:cNvSpPr>
            <p:nvPr/>
          </p:nvSpPr>
          <p:spPr bwMode="auto">
            <a:xfrm>
              <a:off x="3800" y="1678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49" name="Rectangle 209"/>
            <p:cNvSpPr>
              <a:spLocks noChangeArrowheads="1"/>
            </p:cNvSpPr>
            <p:nvPr/>
          </p:nvSpPr>
          <p:spPr bwMode="auto">
            <a:xfrm>
              <a:off x="3812" y="1678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0" name="Rectangle 210"/>
            <p:cNvSpPr>
              <a:spLocks noChangeArrowheads="1"/>
            </p:cNvSpPr>
            <p:nvPr/>
          </p:nvSpPr>
          <p:spPr bwMode="auto">
            <a:xfrm>
              <a:off x="3830" y="1678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1" name="Rectangle 211"/>
            <p:cNvSpPr>
              <a:spLocks noChangeArrowheads="1"/>
            </p:cNvSpPr>
            <p:nvPr/>
          </p:nvSpPr>
          <p:spPr bwMode="auto">
            <a:xfrm>
              <a:off x="3842" y="1678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2" name="Rectangle 212"/>
            <p:cNvSpPr>
              <a:spLocks noChangeArrowheads="1"/>
            </p:cNvSpPr>
            <p:nvPr/>
          </p:nvSpPr>
          <p:spPr bwMode="auto">
            <a:xfrm>
              <a:off x="3854" y="1678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3" name="Rectangle 213"/>
            <p:cNvSpPr>
              <a:spLocks noChangeArrowheads="1"/>
            </p:cNvSpPr>
            <p:nvPr/>
          </p:nvSpPr>
          <p:spPr bwMode="auto">
            <a:xfrm>
              <a:off x="3866" y="1678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4" name="Rectangle 214"/>
            <p:cNvSpPr>
              <a:spLocks noChangeArrowheads="1"/>
            </p:cNvSpPr>
            <p:nvPr/>
          </p:nvSpPr>
          <p:spPr bwMode="auto">
            <a:xfrm>
              <a:off x="3878" y="1678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5" name="Rectangle 215"/>
            <p:cNvSpPr>
              <a:spLocks noChangeArrowheads="1"/>
            </p:cNvSpPr>
            <p:nvPr/>
          </p:nvSpPr>
          <p:spPr bwMode="auto">
            <a:xfrm>
              <a:off x="3578" y="1678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6" name="Rectangle 218"/>
            <p:cNvSpPr>
              <a:spLocks noChangeArrowheads="1"/>
            </p:cNvSpPr>
            <p:nvPr/>
          </p:nvSpPr>
          <p:spPr bwMode="auto">
            <a:xfrm>
              <a:off x="3596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7" name="Rectangle 219"/>
            <p:cNvSpPr>
              <a:spLocks noChangeArrowheads="1"/>
            </p:cNvSpPr>
            <p:nvPr/>
          </p:nvSpPr>
          <p:spPr bwMode="auto">
            <a:xfrm>
              <a:off x="3608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8" name="Rectangle 220"/>
            <p:cNvSpPr>
              <a:spLocks noChangeArrowheads="1"/>
            </p:cNvSpPr>
            <p:nvPr/>
          </p:nvSpPr>
          <p:spPr bwMode="auto">
            <a:xfrm>
              <a:off x="3620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9" name="Rectangle 221"/>
            <p:cNvSpPr>
              <a:spLocks noChangeArrowheads="1"/>
            </p:cNvSpPr>
            <p:nvPr/>
          </p:nvSpPr>
          <p:spPr bwMode="auto">
            <a:xfrm>
              <a:off x="3632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0" name="Rectangle 222"/>
            <p:cNvSpPr>
              <a:spLocks noChangeArrowheads="1"/>
            </p:cNvSpPr>
            <p:nvPr/>
          </p:nvSpPr>
          <p:spPr bwMode="auto">
            <a:xfrm>
              <a:off x="3644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1" name="Rectangle 223"/>
            <p:cNvSpPr>
              <a:spLocks noChangeArrowheads="1"/>
            </p:cNvSpPr>
            <p:nvPr/>
          </p:nvSpPr>
          <p:spPr bwMode="auto">
            <a:xfrm>
              <a:off x="3656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2" name="Rectangle 224"/>
            <p:cNvSpPr>
              <a:spLocks noChangeArrowheads="1"/>
            </p:cNvSpPr>
            <p:nvPr/>
          </p:nvSpPr>
          <p:spPr bwMode="auto">
            <a:xfrm>
              <a:off x="3668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3" name="Rectangle 225"/>
            <p:cNvSpPr>
              <a:spLocks noChangeArrowheads="1"/>
            </p:cNvSpPr>
            <p:nvPr/>
          </p:nvSpPr>
          <p:spPr bwMode="auto">
            <a:xfrm>
              <a:off x="3680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4" name="Rectangle 226"/>
            <p:cNvSpPr>
              <a:spLocks noChangeArrowheads="1"/>
            </p:cNvSpPr>
            <p:nvPr/>
          </p:nvSpPr>
          <p:spPr bwMode="auto">
            <a:xfrm>
              <a:off x="3692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5" name="Rectangle 227"/>
            <p:cNvSpPr>
              <a:spLocks noChangeArrowheads="1"/>
            </p:cNvSpPr>
            <p:nvPr/>
          </p:nvSpPr>
          <p:spPr bwMode="auto">
            <a:xfrm>
              <a:off x="3704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6" name="Rectangle 228"/>
            <p:cNvSpPr>
              <a:spLocks noChangeArrowheads="1"/>
            </p:cNvSpPr>
            <p:nvPr/>
          </p:nvSpPr>
          <p:spPr bwMode="auto">
            <a:xfrm>
              <a:off x="3716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7" name="Rectangle 229"/>
            <p:cNvSpPr>
              <a:spLocks noChangeArrowheads="1"/>
            </p:cNvSpPr>
            <p:nvPr/>
          </p:nvSpPr>
          <p:spPr bwMode="auto">
            <a:xfrm>
              <a:off x="3734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8" name="Rectangle 230"/>
            <p:cNvSpPr>
              <a:spLocks noChangeArrowheads="1"/>
            </p:cNvSpPr>
            <p:nvPr/>
          </p:nvSpPr>
          <p:spPr bwMode="auto">
            <a:xfrm>
              <a:off x="3746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9" name="Rectangle 231"/>
            <p:cNvSpPr>
              <a:spLocks noChangeArrowheads="1"/>
            </p:cNvSpPr>
            <p:nvPr/>
          </p:nvSpPr>
          <p:spPr bwMode="auto">
            <a:xfrm>
              <a:off x="3758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0" name="Rectangle 232"/>
            <p:cNvSpPr>
              <a:spLocks noChangeArrowheads="1"/>
            </p:cNvSpPr>
            <p:nvPr/>
          </p:nvSpPr>
          <p:spPr bwMode="auto">
            <a:xfrm>
              <a:off x="3776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1" name="Rectangle 233"/>
            <p:cNvSpPr>
              <a:spLocks noChangeArrowheads="1"/>
            </p:cNvSpPr>
            <p:nvPr/>
          </p:nvSpPr>
          <p:spPr bwMode="auto">
            <a:xfrm>
              <a:off x="3794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2" name="Rectangle 234"/>
            <p:cNvSpPr>
              <a:spLocks noChangeArrowheads="1"/>
            </p:cNvSpPr>
            <p:nvPr/>
          </p:nvSpPr>
          <p:spPr bwMode="auto">
            <a:xfrm>
              <a:off x="3806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3" name="Rectangle 235"/>
            <p:cNvSpPr>
              <a:spLocks noChangeArrowheads="1"/>
            </p:cNvSpPr>
            <p:nvPr/>
          </p:nvSpPr>
          <p:spPr bwMode="auto">
            <a:xfrm>
              <a:off x="3818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4" name="Rectangle 236"/>
            <p:cNvSpPr>
              <a:spLocks noChangeArrowheads="1"/>
            </p:cNvSpPr>
            <p:nvPr/>
          </p:nvSpPr>
          <p:spPr bwMode="auto">
            <a:xfrm>
              <a:off x="3830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5" name="Rectangle 237"/>
            <p:cNvSpPr>
              <a:spLocks noChangeArrowheads="1"/>
            </p:cNvSpPr>
            <p:nvPr/>
          </p:nvSpPr>
          <p:spPr bwMode="auto">
            <a:xfrm>
              <a:off x="3848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6" name="Rectangle 238"/>
            <p:cNvSpPr>
              <a:spLocks noChangeArrowheads="1"/>
            </p:cNvSpPr>
            <p:nvPr/>
          </p:nvSpPr>
          <p:spPr bwMode="auto">
            <a:xfrm>
              <a:off x="3860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7" name="Rectangle 239"/>
            <p:cNvSpPr>
              <a:spLocks noChangeArrowheads="1"/>
            </p:cNvSpPr>
            <p:nvPr/>
          </p:nvSpPr>
          <p:spPr bwMode="auto">
            <a:xfrm>
              <a:off x="3872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8" name="Rectangle 240"/>
            <p:cNvSpPr>
              <a:spLocks noChangeArrowheads="1"/>
            </p:cNvSpPr>
            <p:nvPr/>
          </p:nvSpPr>
          <p:spPr bwMode="auto">
            <a:xfrm>
              <a:off x="3884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9" name="Rectangle 241"/>
            <p:cNvSpPr>
              <a:spLocks noChangeArrowheads="1"/>
            </p:cNvSpPr>
            <p:nvPr/>
          </p:nvSpPr>
          <p:spPr bwMode="auto">
            <a:xfrm>
              <a:off x="3896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0" name="Rectangle 242"/>
            <p:cNvSpPr>
              <a:spLocks noChangeArrowheads="1"/>
            </p:cNvSpPr>
            <p:nvPr/>
          </p:nvSpPr>
          <p:spPr bwMode="auto">
            <a:xfrm>
              <a:off x="3596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1" name="Rectangle 243"/>
            <p:cNvSpPr>
              <a:spLocks noChangeArrowheads="1"/>
            </p:cNvSpPr>
            <p:nvPr/>
          </p:nvSpPr>
          <p:spPr bwMode="auto">
            <a:xfrm>
              <a:off x="3578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2" name="Rectangle 244"/>
            <p:cNvSpPr>
              <a:spLocks noChangeArrowheads="1"/>
            </p:cNvSpPr>
            <p:nvPr/>
          </p:nvSpPr>
          <p:spPr bwMode="auto">
            <a:xfrm>
              <a:off x="3590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3" name="Rectangle 245"/>
            <p:cNvSpPr>
              <a:spLocks noChangeArrowheads="1"/>
            </p:cNvSpPr>
            <p:nvPr/>
          </p:nvSpPr>
          <p:spPr bwMode="auto">
            <a:xfrm>
              <a:off x="3602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4" name="Rectangle 246"/>
            <p:cNvSpPr>
              <a:spLocks noChangeArrowheads="1"/>
            </p:cNvSpPr>
            <p:nvPr/>
          </p:nvSpPr>
          <p:spPr bwMode="auto">
            <a:xfrm>
              <a:off x="3614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5" name="Rectangle 247"/>
            <p:cNvSpPr>
              <a:spLocks noChangeArrowheads="1"/>
            </p:cNvSpPr>
            <p:nvPr/>
          </p:nvSpPr>
          <p:spPr bwMode="auto">
            <a:xfrm>
              <a:off x="3626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6" name="Rectangle 248"/>
            <p:cNvSpPr>
              <a:spLocks noChangeArrowheads="1"/>
            </p:cNvSpPr>
            <p:nvPr/>
          </p:nvSpPr>
          <p:spPr bwMode="auto">
            <a:xfrm>
              <a:off x="3638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7" name="Rectangle 249"/>
            <p:cNvSpPr>
              <a:spLocks noChangeArrowheads="1"/>
            </p:cNvSpPr>
            <p:nvPr/>
          </p:nvSpPr>
          <p:spPr bwMode="auto">
            <a:xfrm>
              <a:off x="3650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8" name="Rectangle 250"/>
            <p:cNvSpPr>
              <a:spLocks noChangeArrowheads="1"/>
            </p:cNvSpPr>
            <p:nvPr/>
          </p:nvSpPr>
          <p:spPr bwMode="auto">
            <a:xfrm>
              <a:off x="3662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9" name="Rectangle 251"/>
            <p:cNvSpPr>
              <a:spLocks noChangeArrowheads="1"/>
            </p:cNvSpPr>
            <p:nvPr/>
          </p:nvSpPr>
          <p:spPr bwMode="auto">
            <a:xfrm>
              <a:off x="3674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0" name="Rectangle 252"/>
            <p:cNvSpPr>
              <a:spLocks noChangeArrowheads="1"/>
            </p:cNvSpPr>
            <p:nvPr/>
          </p:nvSpPr>
          <p:spPr bwMode="auto">
            <a:xfrm>
              <a:off x="3686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1" name="Rectangle 253"/>
            <p:cNvSpPr>
              <a:spLocks noChangeArrowheads="1"/>
            </p:cNvSpPr>
            <p:nvPr/>
          </p:nvSpPr>
          <p:spPr bwMode="auto">
            <a:xfrm>
              <a:off x="3698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2" name="Rectangle 254"/>
            <p:cNvSpPr>
              <a:spLocks noChangeArrowheads="1"/>
            </p:cNvSpPr>
            <p:nvPr/>
          </p:nvSpPr>
          <p:spPr bwMode="auto">
            <a:xfrm>
              <a:off x="3716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3" name="Rectangle 255"/>
            <p:cNvSpPr>
              <a:spLocks noChangeArrowheads="1"/>
            </p:cNvSpPr>
            <p:nvPr/>
          </p:nvSpPr>
          <p:spPr bwMode="auto">
            <a:xfrm>
              <a:off x="3728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4" name="Rectangle 256"/>
            <p:cNvSpPr>
              <a:spLocks noChangeArrowheads="1"/>
            </p:cNvSpPr>
            <p:nvPr/>
          </p:nvSpPr>
          <p:spPr bwMode="auto">
            <a:xfrm>
              <a:off x="3740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5" name="Rectangle 257"/>
            <p:cNvSpPr>
              <a:spLocks noChangeArrowheads="1"/>
            </p:cNvSpPr>
            <p:nvPr/>
          </p:nvSpPr>
          <p:spPr bwMode="auto">
            <a:xfrm>
              <a:off x="3758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6" name="Rectangle 258"/>
            <p:cNvSpPr>
              <a:spLocks noChangeArrowheads="1"/>
            </p:cNvSpPr>
            <p:nvPr/>
          </p:nvSpPr>
          <p:spPr bwMode="auto">
            <a:xfrm>
              <a:off x="3776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7" name="Rectangle 259"/>
            <p:cNvSpPr>
              <a:spLocks noChangeArrowheads="1"/>
            </p:cNvSpPr>
            <p:nvPr/>
          </p:nvSpPr>
          <p:spPr bwMode="auto">
            <a:xfrm>
              <a:off x="3788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8" name="Rectangle 260"/>
            <p:cNvSpPr>
              <a:spLocks noChangeArrowheads="1"/>
            </p:cNvSpPr>
            <p:nvPr/>
          </p:nvSpPr>
          <p:spPr bwMode="auto">
            <a:xfrm>
              <a:off x="3800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9" name="Rectangle 261"/>
            <p:cNvSpPr>
              <a:spLocks noChangeArrowheads="1"/>
            </p:cNvSpPr>
            <p:nvPr/>
          </p:nvSpPr>
          <p:spPr bwMode="auto">
            <a:xfrm>
              <a:off x="3812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0" name="Rectangle 262"/>
            <p:cNvSpPr>
              <a:spLocks noChangeArrowheads="1"/>
            </p:cNvSpPr>
            <p:nvPr/>
          </p:nvSpPr>
          <p:spPr bwMode="auto">
            <a:xfrm>
              <a:off x="3830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1" name="Rectangle 263"/>
            <p:cNvSpPr>
              <a:spLocks noChangeArrowheads="1"/>
            </p:cNvSpPr>
            <p:nvPr/>
          </p:nvSpPr>
          <p:spPr bwMode="auto">
            <a:xfrm>
              <a:off x="3842" y="2620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2" name="Rectangle 264"/>
            <p:cNvSpPr>
              <a:spLocks noChangeArrowheads="1"/>
            </p:cNvSpPr>
            <p:nvPr/>
          </p:nvSpPr>
          <p:spPr bwMode="auto">
            <a:xfrm>
              <a:off x="3854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3" name="Rectangle 265"/>
            <p:cNvSpPr>
              <a:spLocks noChangeArrowheads="1"/>
            </p:cNvSpPr>
            <p:nvPr/>
          </p:nvSpPr>
          <p:spPr bwMode="auto">
            <a:xfrm>
              <a:off x="3866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4" name="Rectangle 266"/>
            <p:cNvSpPr>
              <a:spLocks noChangeArrowheads="1"/>
            </p:cNvSpPr>
            <p:nvPr/>
          </p:nvSpPr>
          <p:spPr bwMode="auto">
            <a:xfrm>
              <a:off x="3878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5" name="Rectangle 267"/>
            <p:cNvSpPr>
              <a:spLocks noChangeArrowheads="1"/>
            </p:cNvSpPr>
            <p:nvPr/>
          </p:nvSpPr>
          <p:spPr bwMode="auto">
            <a:xfrm>
              <a:off x="3578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6" name="Rectangle 269"/>
            <p:cNvSpPr>
              <a:spLocks noChangeArrowheads="1"/>
            </p:cNvSpPr>
            <p:nvPr/>
          </p:nvSpPr>
          <p:spPr bwMode="auto">
            <a:xfrm>
              <a:off x="1112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7" name="Rectangle 270"/>
            <p:cNvSpPr>
              <a:spLocks noChangeArrowheads="1"/>
            </p:cNvSpPr>
            <p:nvPr/>
          </p:nvSpPr>
          <p:spPr bwMode="auto">
            <a:xfrm>
              <a:off x="1124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8" name="Rectangle 271"/>
            <p:cNvSpPr>
              <a:spLocks noChangeArrowheads="1"/>
            </p:cNvSpPr>
            <p:nvPr/>
          </p:nvSpPr>
          <p:spPr bwMode="auto">
            <a:xfrm>
              <a:off x="1136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9" name="Rectangle 272"/>
            <p:cNvSpPr>
              <a:spLocks noChangeArrowheads="1"/>
            </p:cNvSpPr>
            <p:nvPr/>
          </p:nvSpPr>
          <p:spPr bwMode="auto">
            <a:xfrm>
              <a:off x="1148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0" name="Rectangle 273"/>
            <p:cNvSpPr>
              <a:spLocks noChangeArrowheads="1"/>
            </p:cNvSpPr>
            <p:nvPr/>
          </p:nvSpPr>
          <p:spPr bwMode="auto">
            <a:xfrm>
              <a:off x="1160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1" name="Rectangle 274"/>
            <p:cNvSpPr>
              <a:spLocks noChangeArrowheads="1"/>
            </p:cNvSpPr>
            <p:nvPr/>
          </p:nvSpPr>
          <p:spPr bwMode="auto">
            <a:xfrm>
              <a:off x="1172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2" name="Rectangle 275"/>
            <p:cNvSpPr>
              <a:spLocks noChangeArrowheads="1"/>
            </p:cNvSpPr>
            <p:nvPr/>
          </p:nvSpPr>
          <p:spPr bwMode="auto">
            <a:xfrm>
              <a:off x="1184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3" name="Rectangle 276"/>
            <p:cNvSpPr>
              <a:spLocks noChangeArrowheads="1"/>
            </p:cNvSpPr>
            <p:nvPr/>
          </p:nvSpPr>
          <p:spPr bwMode="auto">
            <a:xfrm>
              <a:off x="1196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4" name="Rectangle 277"/>
            <p:cNvSpPr>
              <a:spLocks noChangeArrowheads="1"/>
            </p:cNvSpPr>
            <p:nvPr/>
          </p:nvSpPr>
          <p:spPr bwMode="auto">
            <a:xfrm>
              <a:off x="1208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5" name="Rectangle 278"/>
            <p:cNvSpPr>
              <a:spLocks noChangeArrowheads="1"/>
            </p:cNvSpPr>
            <p:nvPr/>
          </p:nvSpPr>
          <p:spPr bwMode="auto">
            <a:xfrm>
              <a:off x="1220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6" name="Rectangle 279"/>
            <p:cNvSpPr>
              <a:spLocks noChangeArrowheads="1"/>
            </p:cNvSpPr>
            <p:nvPr/>
          </p:nvSpPr>
          <p:spPr bwMode="auto">
            <a:xfrm>
              <a:off x="1232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7" name="Rectangle 280"/>
            <p:cNvSpPr>
              <a:spLocks noChangeArrowheads="1"/>
            </p:cNvSpPr>
            <p:nvPr/>
          </p:nvSpPr>
          <p:spPr bwMode="auto">
            <a:xfrm>
              <a:off x="1250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8" name="Rectangle 281"/>
            <p:cNvSpPr>
              <a:spLocks noChangeArrowheads="1"/>
            </p:cNvSpPr>
            <p:nvPr/>
          </p:nvSpPr>
          <p:spPr bwMode="auto">
            <a:xfrm>
              <a:off x="1262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9" name="Rectangle 282"/>
            <p:cNvSpPr>
              <a:spLocks noChangeArrowheads="1"/>
            </p:cNvSpPr>
            <p:nvPr/>
          </p:nvSpPr>
          <p:spPr bwMode="auto">
            <a:xfrm>
              <a:off x="1274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0" name="Rectangle 283"/>
            <p:cNvSpPr>
              <a:spLocks noChangeArrowheads="1"/>
            </p:cNvSpPr>
            <p:nvPr/>
          </p:nvSpPr>
          <p:spPr bwMode="auto">
            <a:xfrm>
              <a:off x="1292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1" name="Rectangle 284"/>
            <p:cNvSpPr>
              <a:spLocks noChangeArrowheads="1"/>
            </p:cNvSpPr>
            <p:nvPr/>
          </p:nvSpPr>
          <p:spPr bwMode="auto">
            <a:xfrm>
              <a:off x="1310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2" name="Rectangle 285"/>
            <p:cNvSpPr>
              <a:spLocks noChangeArrowheads="1"/>
            </p:cNvSpPr>
            <p:nvPr/>
          </p:nvSpPr>
          <p:spPr bwMode="auto">
            <a:xfrm>
              <a:off x="1322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3" name="Rectangle 286"/>
            <p:cNvSpPr>
              <a:spLocks noChangeArrowheads="1"/>
            </p:cNvSpPr>
            <p:nvPr/>
          </p:nvSpPr>
          <p:spPr bwMode="auto">
            <a:xfrm>
              <a:off x="1334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4" name="Rectangle 287"/>
            <p:cNvSpPr>
              <a:spLocks noChangeArrowheads="1"/>
            </p:cNvSpPr>
            <p:nvPr/>
          </p:nvSpPr>
          <p:spPr bwMode="auto">
            <a:xfrm>
              <a:off x="1346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5" name="Rectangle 288"/>
            <p:cNvSpPr>
              <a:spLocks noChangeArrowheads="1"/>
            </p:cNvSpPr>
            <p:nvPr/>
          </p:nvSpPr>
          <p:spPr bwMode="auto">
            <a:xfrm>
              <a:off x="1364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6" name="Rectangle 289"/>
            <p:cNvSpPr>
              <a:spLocks noChangeArrowheads="1"/>
            </p:cNvSpPr>
            <p:nvPr/>
          </p:nvSpPr>
          <p:spPr bwMode="auto">
            <a:xfrm>
              <a:off x="1376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7" name="Rectangle 290"/>
            <p:cNvSpPr>
              <a:spLocks noChangeArrowheads="1"/>
            </p:cNvSpPr>
            <p:nvPr/>
          </p:nvSpPr>
          <p:spPr bwMode="auto">
            <a:xfrm>
              <a:off x="1388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8" name="Rectangle 291"/>
            <p:cNvSpPr>
              <a:spLocks noChangeArrowheads="1"/>
            </p:cNvSpPr>
            <p:nvPr/>
          </p:nvSpPr>
          <p:spPr bwMode="auto">
            <a:xfrm>
              <a:off x="1400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9" name="Rectangle 292"/>
            <p:cNvSpPr>
              <a:spLocks noChangeArrowheads="1"/>
            </p:cNvSpPr>
            <p:nvPr/>
          </p:nvSpPr>
          <p:spPr bwMode="auto">
            <a:xfrm>
              <a:off x="1412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0" name="Rectangle 293"/>
            <p:cNvSpPr>
              <a:spLocks noChangeArrowheads="1"/>
            </p:cNvSpPr>
            <p:nvPr/>
          </p:nvSpPr>
          <p:spPr bwMode="auto">
            <a:xfrm>
              <a:off x="1112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1" name="Rectangle 294"/>
            <p:cNvSpPr>
              <a:spLocks noChangeArrowheads="1"/>
            </p:cNvSpPr>
            <p:nvPr/>
          </p:nvSpPr>
          <p:spPr bwMode="auto">
            <a:xfrm>
              <a:off x="1094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2" name="Rectangle 295"/>
            <p:cNvSpPr>
              <a:spLocks noChangeArrowheads="1"/>
            </p:cNvSpPr>
            <p:nvPr/>
          </p:nvSpPr>
          <p:spPr bwMode="auto">
            <a:xfrm>
              <a:off x="1106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3" name="Rectangle 296"/>
            <p:cNvSpPr>
              <a:spLocks noChangeArrowheads="1"/>
            </p:cNvSpPr>
            <p:nvPr/>
          </p:nvSpPr>
          <p:spPr bwMode="auto">
            <a:xfrm>
              <a:off x="1118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4" name="Rectangle 297"/>
            <p:cNvSpPr>
              <a:spLocks noChangeArrowheads="1"/>
            </p:cNvSpPr>
            <p:nvPr/>
          </p:nvSpPr>
          <p:spPr bwMode="auto">
            <a:xfrm>
              <a:off x="1130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5" name="Rectangle 298"/>
            <p:cNvSpPr>
              <a:spLocks noChangeArrowheads="1"/>
            </p:cNvSpPr>
            <p:nvPr/>
          </p:nvSpPr>
          <p:spPr bwMode="auto">
            <a:xfrm>
              <a:off x="1142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6" name="Rectangle 299"/>
            <p:cNvSpPr>
              <a:spLocks noChangeArrowheads="1"/>
            </p:cNvSpPr>
            <p:nvPr/>
          </p:nvSpPr>
          <p:spPr bwMode="auto">
            <a:xfrm>
              <a:off x="1154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7" name="Rectangle 300"/>
            <p:cNvSpPr>
              <a:spLocks noChangeArrowheads="1"/>
            </p:cNvSpPr>
            <p:nvPr/>
          </p:nvSpPr>
          <p:spPr bwMode="auto">
            <a:xfrm>
              <a:off x="1166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8" name="Rectangle 301"/>
            <p:cNvSpPr>
              <a:spLocks noChangeArrowheads="1"/>
            </p:cNvSpPr>
            <p:nvPr/>
          </p:nvSpPr>
          <p:spPr bwMode="auto">
            <a:xfrm>
              <a:off x="1178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9" name="Rectangle 302"/>
            <p:cNvSpPr>
              <a:spLocks noChangeArrowheads="1"/>
            </p:cNvSpPr>
            <p:nvPr/>
          </p:nvSpPr>
          <p:spPr bwMode="auto">
            <a:xfrm>
              <a:off x="1190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0" name="Rectangle 303"/>
            <p:cNvSpPr>
              <a:spLocks noChangeArrowheads="1"/>
            </p:cNvSpPr>
            <p:nvPr/>
          </p:nvSpPr>
          <p:spPr bwMode="auto">
            <a:xfrm>
              <a:off x="1202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1" name="Rectangle 304"/>
            <p:cNvSpPr>
              <a:spLocks noChangeArrowheads="1"/>
            </p:cNvSpPr>
            <p:nvPr/>
          </p:nvSpPr>
          <p:spPr bwMode="auto">
            <a:xfrm>
              <a:off x="1214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2" name="Rectangle 305"/>
            <p:cNvSpPr>
              <a:spLocks noChangeArrowheads="1"/>
            </p:cNvSpPr>
            <p:nvPr/>
          </p:nvSpPr>
          <p:spPr bwMode="auto">
            <a:xfrm>
              <a:off x="1232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3" name="Rectangle 306"/>
            <p:cNvSpPr>
              <a:spLocks noChangeArrowheads="1"/>
            </p:cNvSpPr>
            <p:nvPr/>
          </p:nvSpPr>
          <p:spPr bwMode="auto">
            <a:xfrm>
              <a:off x="1244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4" name="Rectangle 307"/>
            <p:cNvSpPr>
              <a:spLocks noChangeArrowheads="1"/>
            </p:cNvSpPr>
            <p:nvPr/>
          </p:nvSpPr>
          <p:spPr bwMode="auto">
            <a:xfrm>
              <a:off x="1256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5" name="Rectangle 308"/>
            <p:cNvSpPr>
              <a:spLocks noChangeArrowheads="1"/>
            </p:cNvSpPr>
            <p:nvPr/>
          </p:nvSpPr>
          <p:spPr bwMode="auto">
            <a:xfrm>
              <a:off x="1274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6" name="Rectangle 309"/>
            <p:cNvSpPr>
              <a:spLocks noChangeArrowheads="1"/>
            </p:cNvSpPr>
            <p:nvPr/>
          </p:nvSpPr>
          <p:spPr bwMode="auto">
            <a:xfrm>
              <a:off x="1292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7" name="Rectangle 310"/>
            <p:cNvSpPr>
              <a:spLocks noChangeArrowheads="1"/>
            </p:cNvSpPr>
            <p:nvPr/>
          </p:nvSpPr>
          <p:spPr bwMode="auto">
            <a:xfrm>
              <a:off x="1304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8" name="Rectangle 311"/>
            <p:cNvSpPr>
              <a:spLocks noChangeArrowheads="1"/>
            </p:cNvSpPr>
            <p:nvPr/>
          </p:nvSpPr>
          <p:spPr bwMode="auto">
            <a:xfrm>
              <a:off x="1316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9" name="Rectangle 312"/>
            <p:cNvSpPr>
              <a:spLocks noChangeArrowheads="1"/>
            </p:cNvSpPr>
            <p:nvPr/>
          </p:nvSpPr>
          <p:spPr bwMode="auto">
            <a:xfrm>
              <a:off x="1328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0" name="Rectangle 313"/>
            <p:cNvSpPr>
              <a:spLocks noChangeArrowheads="1"/>
            </p:cNvSpPr>
            <p:nvPr/>
          </p:nvSpPr>
          <p:spPr bwMode="auto">
            <a:xfrm>
              <a:off x="1346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1" name="Rectangle 314"/>
            <p:cNvSpPr>
              <a:spLocks noChangeArrowheads="1"/>
            </p:cNvSpPr>
            <p:nvPr/>
          </p:nvSpPr>
          <p:spPr bwMode="auto">
            <a:xfrm>
              <a:off x="1358" y="2662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2" name="Rectangle 315"/>
            <p:cNvSpPr>
              <a:spLocks noChangeArrowheads="1"/>
            </p:cNvSpPr>
            <p:nvPr/>
          </p:nvSpPr>
          <p:spPr bwMode="auto">
            <a:xfrm>
              <a:off x="1370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3" name="Rectangle 316"/>
            <p:cNvSpPr>
              <a:spLocks noChangeArrowheads="1"/>
            </p:cNvSpPr>
            <p:nvPr/>
          </p:nvSpPr>
          <p:spPr bwMode="auto">
            <a:xfrm>
              <a:off x="1382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4" name="Rectangle 317"/>
            <p:cNvSpPr>
              <a:spLocks noChangeArrowheads="1"/>
            </p:cNvSpPr>
            <p:nvPr/>
          </p:nvSpPr>
          <p:spPr bwMode="auto">
            <a:xfrm>
              <a:off x="1394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5" name="Rectangle 318"/>
            <p:cNvSpPr>
              <a:spLocks noChangeArrowheads="1"/>
            </p:cNvSpPr>
            <p:nvPr/>
          </p:nvSpPr>
          <p:spPr bwMode="auto">
            <a:xfrm>
              <a:off x="1094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6" name="Freeform 325"/>
            <p:cNvSpPr>
              <a:spLocks/>
            </p:cNvSpPr>
            <p:nvPr/>
          </p:nvSpPr>
          <p:spPr bwMode="auto">
            <a:xfrm>
              <a:off x="3152" y="3208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72 w 72"/>
                <a:gd name="T5" fmla="*/ 72 h 72"/>
                <a:gd name="T6" fmla="*/ 0 w 72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72"/>
                <a:gd name="T14" fmla="*/ 72 w 7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72">
                  <a:moveTo>
                    <a:pt x="0" y="0"/>
                  </a:moveTo>
                  <a:lnTo>
                    <a:pt x="0" y="72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7" name="Rectangle 328"/>
            <p:cNvSpPr>
              <a:spLocks noChangeArrowheads="1"/>
            </p:cNvSpPr>
            <p:nvPr/>
          </p:nvSpPr>
          <p:spPr bwMode="auto">
            <a:xfrm>
              <a:off x="2126" y="337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/>
            </a:p>
          </p:txBody>
        </p:sp>
        <p:sp>
          <p:nvSpPr>
            <p:cNvPr id="40058" name="Freeform 329"/>
            <p:cNvSpPr>
              <a:spLocks/>
            </p:cNvSpPr>
            <p:nvPr/>
          </p:nvSpPr>
          <p:spPr bwMode="auto">
            <a:xfrm>
              <a:off x="2834" y="2584"/>
              <a:ext cx="744" cy="378"/>
            </a:xfrm>
            <a:custGeom>
              <a:avLst/>
              <a:gdLst>
                <a:gd name="T0" fmla="*/ 744 w 744"/>
                <a:gd name="T1" fmla="*/ 228 h 378"/>
                <a:gd name="T2" fmla="*/ 0 w 744"/>
                <a:gd name="T3" fmla="*/ 0 h 378"/>
                <a:gd name="T4" fmla="*/ 0 60000 65536"/>
                <a:gd name="T5" fmla="*/ 0 60000 65536"/>
                <a:gd name="T6" fmla="*/ 0 w 744"/>
                <a:gd name="T7" fmla="*/ 0 h 378"/>
                <a:gd name="T8" fmla="*/ 744 w 744"/>
                <a:gd name="T9" fmla="*/ 378 h 3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378">
                  <a:moveTo>
                    <a:pt x="744" y="228"/>
                  </a:moveTo>
                  <a:cubicBezTo>
                    <a:pt x="480" y="378"/>
                    <a:pt x="156" y="276"/>
                    <a:pt x="0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9" name="Freeform 353"/>
            <p:cNvSpPr>
              <a:spLocks/>
            </p:cNvSpPr>
            <p:nvPr/>
          </p:nvSpPr>
          <p:spPr bwMode="auto">
            <a:xfrm>
              <a:off x="2960" y="1768"/>
              <a:ext cx="618" cy="396"/>
            </a:xfrm>
            <a:custGeom>
              <a:avLst/>
              <a:gdLst>
                <a:gd name="T0" fmla="*/ 618 w 618"/>
                <a:gd name="T1" fmla="*/ 108 h 396"/>
                <a:gd name="T2" fmla="*/ 0 w 618"/>
                <a:gd name="T3" fmla="*/ 396 h 396"/>
                <a:gd name="T4" fmla="*/ 0 60000 65536"/>
                <a:gd name="T5" fmla="*/ 0 60000 65536"/>
                <a:gd name="T6" fmla="*/ 0 w 618"/>
                <a:gd name="T7" fmla="*/ 0 h 396"/>
                <a:gd name="T8" fmla="*/ 618 w 618"/>
                <a:gd name="T9" fmla="*/ 396 h 3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8" h="396">
                  <a:moveTo>
                    <a:pt x="618" y="108"/>
                  </a:moveTo>
                  <a:cubicBezTo>
                    <a:pt x="366" y="0"/>
                    <a:pt x="96" y="126"/>
                    <a:pt x="0" y="396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60" name="Freeform 356"/>
            <p:cNvSpPr>
              <a:spLocks/>
            </p:cNvSpPr>
            <p:nvPr/>
          </p:nvSpPr>
          <p:spPr bwMode="auto">
            <a:xfrm>
              <a:off x="1694" y="1744"/>
              <a:ext cx="666" cy="420"/>
            </a:xfrm>
            <a:custGeom>
              <a:avLst/>
              <a:gdLst>
                <a:gd name="T0" fmla="*/ 0 w 666"/>
                <a:gd name="T1" fmla="*/ 198 h 420"/>
                <a:gd name="T2" fmla="*/ 666 w 666"/>
                <a:gd name="T3" fmla="*/ 420 h 420"/>
                <a:gd name="T4" fmla="*/ 0 60000 65536"/>
                <a:gd name="T5" fmla="*/ 0 60000 65536"/>
                <a:gd name="T6" fmla="*/ 0 w 666"/>
                <a:gd name="T7" fmla="*/ 0 h 420"/>
                <a:gd name="T8" fmla="*/ 666 w 666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420">
                  <a:moveTo>
                    <a:pt x="0" y="198"/>
                  </a:moveTo>
                  <a:cubicBezTo>
                    <a:pt x="330" y="0"/>
                    <a:pt x="618" y="96"/>
                    <a:pt x="666" y="42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61" name="Freeform 361"/>
            <p:cNvSpPr>
              <a:spLocks/>
            </p:cNvSpPr>
            <p:nvPr/>
          </p:nvSpPr>
          <p:spPr bwMode="auto">
            <a:xfrm>
              <a:off x="2660" y="1516"/>
              <a:ext cx="0" cy="468"/>
            </a:xfrm>
            <a:custGeom>
              <a:avLst/>
              <a:gdLst>
                <a:gd name="T0" fmla="*/ 0 h 468"/>
                <a:gd name="T1" fmla="*/ 468 h 468"/>
                <a:gd name="T2" fmla="*/ 0 60000 65536"/>
                <a:gd name="T3" fmla="*/ 0 60000 65536"/>
                <a:gd name="T4" fmla="*/ 0 h 468"/>
                <a:gd name="T5" fmla="*/ 468 h 468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468">
                  <a:moveTo>
                    <a:pt x="0" y="0"/>
                  </a:moveTo>
                  <a:cubicBezTo>
                    <a:pt x="0" y="96"/>
                    <a:pt x="0" y="300"/>
                    <a:pt x="0" y="468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62" name="Freeform 364"/>
            <p:cNvSpPr>
              <a:spLocks/>
            </p:cNvSpPr>
            <p:nvPr/>
          </p:nvSpPr>
          <p:spPr bwMode="auto">
            <a:xfrm>
              <a:off x="1694" y="2584"/>
              <a:ext cx="798" cy="384"/>
            </a:xfrm>
            <a:custGeom>
              <a:avLst/>
              <a:gdLst>
                <a:gd name="T0" fmla="*/ 0 w 798"/>
                <a:gd name="T1" fmla="*/ 252 h 384"/>
                <a:gd name="T2" fmla="*/ 798 w 798"/>
                <a:gd name="T3" fmla="*/ 0 h 384"/>
                <a:gd name="T4" fmla="*/ 0 60000 65536"/>
                <a:gd name="T5" fmla="*/ 0 60000 65536"/>
                <a:gd name="T6" fmla="*/ 0 w 798"/>
                <a:gd name="T7" fmla="*/ 0 h 384"/>
                <a:gd name="T8" fmla="*/ 798 w 79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8" h="384">
                  <a:moveTo>
                    <a:pt x="0" y="252"/>
                  </a:moveTo>
                  <a:cubicBezTo>
                    <a:pt x="306" y="384"/>
                    <a:pt x="654" y="276"/>
                    <a:pt x="798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9940" name="Rectangle 164"/>
          <p:cNvSpPr>
            <a:spLocks noChangeArrowheads="1"/>
          </p:cNvSpPr>
          <p:nvPr/>
        </p:nvSpPr>
        <p:spPr bwMode="auto">
          <a:xfrm>
            <a:off x="1900238" y="4378325"/>
            <a:ext cx="67468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100" b="1"/>
              <a:t>Sistema Y</a:t>
            </a:r>
          </a:p>
        </p:txBody>
      </p:sp>
      <p:sp>
        <p:nvSpPr>
          <p:cNvPr id="39941" name="Rectangle 112"/>
          <p:cNvSpPr>
            <a:spLocks noChangeArrowheads="1"/>
          </p:cNvSpPr>
          <p:nvPr/>
        </p:nvSpPr>
        <p:spPr bwMode="auto">
          <a:xfrm>
            <a:off x="5826125" y="2924175"/>
            <a:ext cx="6524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䄐</a:t>
            </a:r>
            <a:endParaRPr lang="pt-BR"/>
          </a:p>
        </p:txBody>
      </p:sp>
      <p:sp>
        <p:nvSpPr>
          <p:cNvPr id="39942" name="Rectangle 112"/>
          <p:cNvSpPr>
            <a:spLocks noChangeArrowheads="1"/>
          </p:cNvSpPr>
          <p:nvPr/>
        </p:nvSpPr>
        <p:spPr bwMode="auto">
          <a:xfrm>
            <a:off x="5845175" y="4433888"/>
            <a:ext cx="6524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揘</a:t>
            </a:r>
            <a:endParaRPr lang="pt-BR"/>
          </a:p>
        </p:txBody>
      </p:sp>
      <p:sp>
        <p:nvSpPr>
          <p:cNvPr id="39943" name="Rectangle 112"/>
          <p:cNvSpPr>
            <a:spLocks noChangeArrowheads="1"/>
          </p:cNvSpPr>
          <p:nvPr/>
        </p:nvSpPr>
        <p:spPr bwMode="auto">
          <a:xfrm>
            <a:off x="5205413" y="1768475"/>
            <a:ext cx="1489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Externo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39944" name="Rectangle 112"/>
          <p:cNvSpPr>
            <a:spLocks noChangeArrowheads="1"/>
          </p:cNvSpPr>
          <p:nvPr/>
        </p:nvSpPr>
        <p:spPr bwMode="auto">
          <a:xfrm>
            <a:off x="3806825" y="3678238"/>
            <a:ext cx="909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Interno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59300" y="3681413"/>
            <a:ext cx="933450" cy="65881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ALI</a:t>
            </a:r>
          </a:p>
        </p:txBody>
      </p:sp>
    </p:spTree>
    <p:extLst>
      <p:ext uri="{BB962C8B-B14F-4D97-AF65-F5344CB8AC3E}">
        <p14:creationId xmlns:p14="http://schemas.microsoft.com/office/powerpoint/2010/main" val="30350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87450" y="1444625"/>
            <a:ext cx="7129463" cy="39687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Função do Tipo Dado: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Arquivo Interface Externa (AIE/EIF)</a:t>
            </a:r>
          </a:p>
          <a:p>
            <a:pPr>
              <a:defRPr/>
            </a:pPr>
            <a:endParaRPr lang="pt-BR" b="1" dirty="0"/>
          </a:p>
          <a:p>
            <a:pPr algn="just">
              <a:defRPr/>
            </a:pPr>
            <a:r>
              <a:rPr lang="pt-BR" dirty="0"/>
              <a:t>• Um grupo de dados ou informações de controle logicamente relacionados.</a:t>
            </a:r>
          </a:p>
          <a:p>
            <a:pPr algn="just">
              <a:defRPr/>
            </a:pPr>
            <a:r>
              <a:rPr lang="pt-BR" dirty="0"/>
              <a:t>• Identificável pelo usuário.</a:t>
            </a:r>
          </a:p>
          <a:p>
            <a:pPr algn="just">
              <a:defRPr/>
            </a:pPr>
            <a:r>
              <a:rPr lang="pt-BR" dirty="0"/>
              <a:t>• Referenciado (lido) pela aplicação.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 principal intenção de um AIE/EIF é armazenar dados referenciados por meio de um ou mais processos elementares dentro da fronteira da aplicação sendo contada. </a:t>
            </a:r>
          </a:p>
          <a:p>
            <a:pPr algn="just">
              <a:defRPr/>
            </a:pPr>
            <a:r>
              <a:rPr lang="pt-BR" dirty="0"/>
              <a:t>O AIE deve obrigatoriamente ser um ALI/ILF de outra aplicação. 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16013" y="1700213"/>
            <a:ext cx="7127875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b="1" dirty="0"/>
              <a:t>Função do Tipo Dado: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Arquivo Interface Externa (AIE/EIF)</a:t>
            </a:r>
          </a:p>
          <a:p>
            <a:pPr algn="just">
              <a:defRPr/>
            </a:pPr>
            <a:endParaRPr lang="pt-BR" u="sng" dirty="0"/>
          </a:p>
          <a:p>
            <a:pPr algn="just">
              <a:defRPr/>
            </a:pPr>
            <a:r>
              <a:rPr lang="pt-BR" u="sng" dirty="0"/>
              <a:t>Exemplos:</a:t>
            </a:r>
          </a:p>
          <a:p>
            <a:pPr algn="just">
              <a:defRPr/>
            </a:pPr>
            <a:r>
              <a:rPr lang="pt-BR" dirty="0"/>
              <a:t>- Dados externos consultados pela aplicação, como o SERASA para os sistemas de Varejo.</a:t>
            </a:r>
          </a:p>
          <a:p>
            <a:pPr algn="just">
              <a:defRPr/>
            </a:pPr>
            <a:endParaRPr lang="pt-BR" u="sng" dirty="0"/>
          </a:p>
          <a:p>
            <a:pPr algn="just">
              <a:defRPr/>
            </a:pPr>
            <a:r>
              <a:rPr lang="pt-BR" u="sng" dirty="0" err="1"/>
              <a:t>Contra-Exemplos</a:t>
            </a:r>
            <a:r>
              <a:rPr lang="pt-BR" u="sng" dirty="0"/>
              <a:t> :</a:t>
            </a:r>
          </a:p>
          <a:p>
            <a:pPr algn="just">
              <a:defRPr/>
            </a:pPr>
            <a:r>
              <a:rPr lang="pt-BR" dirty="0"/>
              <a:t>- Arquivos que são consultados, mas não são mantidos por nenhuma outra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5989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82625" y="311150"/>
            <a:ext cx="82105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>
              <a:defRPr/>
            </a:pP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>
              <a:defRPr/>
            </a:pP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Processo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medição</a:t>
            </a:r>
          </a:p>
        </p:txBody>
      </p:sp>
      <p:grpSp>
        <p:nvGrpSpPr>
          <p:cNvPr id="6147" name="Grupo 2"/>
          <p:cNvGrpSpPr>
            <a:grpSpLocks/>
          </p:cNvGrpSpPr>
          <p:nvPr/>
        </p:nvGrpSpPr>
        <p:grpSpPr bwMode="auto">
          <a:xfrm>
            <a:off x="1001247" y="1567394"/>
            <a:ext cx="6003925" cy="1684338"/>
            <a:chOff x="1039362" y="1002947"/>
            <a:chExt cx="6003666" cy="1685404"/>
          </a:xfrm>
        </p:grpSpPr>
        <p:sp>
          <p:nvSpPr>
            <p:cNvPr id="54" name="Divisa 53"/>
            <p:cNvSpPr/>
            <p:nvPr/>
          </p:nvSpPr>
          <p:spPr bwMode="auto">
            <a:xfrm>
              <a:off x="1488668" y="1392208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Definir Objetivos</a:t>
              </a:r>
            </a:p>
          </p:txBody>
        </p:sp>
        <p:sp>
          <p:nvSpPr>
            <p:cNvPr id="55" name="Divisa 54"/>
            <p:cNvSpPr/>
            <p:nvPr/>
          </p:nvSpPr>
          <p:spPr bwMode="auto">
            <a:xfrm>
              <a:off x="3203848" y="138389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Definir as métricas</a:t>
              </a:r>
            </a:p>
          </p:txBody>
        </p:sp>
        <p:sp>
          <p:nvSpPr>
            <p:cNvPr id="6170" name="Retângulo 56"/>
            <p:cNvSpPr>
              <a:spLocks noChangeArrowheads="1"/>
            </p:cNvSpPr>
            <p:nvPr/>
          </p:nvSpPr>
          <p:spPr bwMode="auto">
            <a:xfrm>
              <a:off x="1039362" y="1002947"/>
              <a:ext cx="10278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pt-BR" b="1">
                  <a:cs typeface="Arial" charset="0"/>
                </a:rPr>
                <a:t>Planeja:</a:t>
              </a:r>
              <a:endParaRPr lang="pt-BR">
                <a:cs typeface="Arial" charset="0"/>
              </a:endParaRPr>
            </a:p>
          </p:txBody>
        </p:sp>
        <p:sp>
          <p:nvSpPr>
            <p:cNvPr id="21" name="Divisa 20"/>
            <p:cNvSpPr/>
            <p:nvPr/>
          </p:nvSpPr>
          <p:spPr bwMode="auto">
            <a:xfrm>
              <a:off x="4932040" y="139220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Definir  coleta</a:t>
              </a:r>
            </a:p>
          </p:txBody>
        </p:sp>
      </p:grpSp>
      <p:grpSp>
        <p:nvGrpSpPr>
          <p:cNvPr id="6148" name="Grupo 3"/>
          <p:cNvGrpSpPr>
            <a:grpSpLocks/>
          </p:cNvGrpSpPr>
          <p:nvPr/>
        </p:nvGrpSpPr>
        <p:grpSpPr bwMode="auto">
          <a:xfrm>
            <a:off x="1023469" y="3170944"/>
            <a:ext cx="4222750" cy="1665287"/>
            <a:chOff x="1075540" y="2777025"/>
            <a:chExt cx="4223568" cy="1665475"/>
          </a:xfrm>
        </p:grpSpPr>
        <p:sp>
          <p:nvSpPr>
            <p:cNvPr id="59" name="Divisa 58"/>
            <p:cNvSpPr/>
            <p:nvPr/>
          </p:nvSpPr>
          <p:spPr bwMode="auto">
            <a:xfrm>
              <a:off x="1075540" y="314635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Coletar</a:t>
              </a:r>
            </a:p>
          </p:txBody>
        </p:sp>
        <p:sp>
          <p:nvSpPr>
            <p:cNvPr id="62" name="Divisa 61"/>
            <p:cNvSpPr/>
            <p:nvPr/>
          </p:nvSpPr>
          <p:spPr bwMode="auto">
            <a:xfrm>
              <a:off x="3037582" y="3140217"/>
              <a:ext cx="2261526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Armazenar (base histórica)</a:t>
              </a:r>
            </a:p>
          </p:txBody>
        </p:sp>
        <p:sp>
          <p:nvSpPr>
            <p:cNvPr id="6163" name="Retângulo 16"/>
            <p:cNvSpPr>
              <a:spLocks noChangeArrowheads="1"/>
            </p:cNvSpPr>
            <p:nvPr/>
          </p:nvSpPr>
          <p:spPr bwMode="auto">
            <a:xfrm>
              <a:off x="1290194" y="2777025"/>
              <a:ext cx="624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pt-BR" b="1">
                  <a:cs typeface="Arial" charset="0"/>
                </a:rPr>
                <a:t>Faz:</a:t>
              </a:r>
              <a:endParaRPr lang="pt-BR">
                <a:cs typeface="Arial" charset="0"/>
              </a:endParaRPr>
            </a:p>
          </p:txBody>
        </p:sp>
      </p:grpSp>
      <p:sp>
        <p:nvSpPr>
          <p:cNvPr id="60" name="Divisa 59"/>
          <p:cNvSpPr/>
          <p:nvPr/>
        </p:nvSpPr>
        <p:spPr bwMode="auto">
          <a:xfrm>
            <a:off x="5166928" y="3586783"/>
            <a:ext cx="2765211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Analisar Medidas e indicadores e processo de medição	</a:t>
            </a:r>
          </a:p>
        </p:txBody>
      </p:sp>
      <p:sp>
        <p:nvSpPr>
          <p:cNvPr id="6152" name="Retângulo 60"/>
          <p:cNvSpPr>
            <a:spLocks noChangeArrowheads="1"/>
          </p:cNvSpPr>
          <p:nvPr/>
        </p:nvSpPr>
        <p:spPr bwMode="auto">
          <a:xfrm>
            <a:off x="5702299" y="3164208"/>
            <a:ext cx="923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 dirty="0">
                <a:cs typeface="Arial" charset="0"/>
              </a:rPr>
              <a:t>Checa:</a:t>
            </a:r>
            <a:endParaRPr lang="pt-BR" dirty="0">
              <a:cs typeface="Arial" charset="0"/>
            </a:endParaRPr>
          </a:p>
        </p:txBody>
      </p:sp>
      <p:sp>
        <p:nvSpPr>
          <p:cNvPr id="6153" name="Retângulo 15"/>
          <p:cNvSpPr>
            <a:spLocks noChangeArrowheads="1"/>
          </p:cNvSpPr>
          <p:nvPr/>
        </p:nvSpPr>
        <p:spPr bwMode="auto">
          <a:xfrm>
            <a:off x="1176338" y="4724400"/>
            <a:ext cx="776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Atua:</a:t>
            </a:r>
            <a:endParaRPr lang="pt-BR">
              <a:cs typeface="Arial" charset="0"/>
            </a:endParaRPr>
          </a:p>
        </p:txBody>
      </p:sp>
      <p:sp>
        <p:nvSpPr>
          <p:cNvPr id="18" name="Divisa 17"/>
          <p:cNvSpPr/>
          <p:nvPr/>
        </p:nvSpPr>
        <p:spPr bwMode="auto">
          <a:xfrm>
            <a:off x="1210524" y="5301208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Implantar melhorias</a:t>
            </a:r>
          </a:p>
        </p:txBody>
      </p:sp>
    </p:spTree>
    <p:extLst>
      <p:ext uri="{BB962C8B-B14F-4D97-AF65-F5344CB8AC3E}">
        <p14:creationId xmlns:p14="http://schemas.microsoft.com/office/powerpoint/2010/main" val="39670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0"/>
            <a:ext cx="84597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43011" name="Group 5"/>
          <p:cNvGrpSpPr>
            <a:grpSpLocks noChangeAspect="1"/>
          </p:cNvGrpSpPr>
          <p:nvPr/>
        </p:nvGrpSpPr>
        <p:grpSpPr bwMode="auto">
          <a:xfrm>
            <a:off x="1560513" y="1358900"/>
            <a:ext cx="5314950" cy="4619625"/>
            <a:chOff x="962" y="856"/>
            <a:chExt cx="3348" cy="2910"/>
          </a:xfrm>
        </p:grpSpPr>
        <p:grpSp>
          <p:nvGrpSpPr>
            <p:cNvPr id="43023" name="Group 206"/>
            <p:cNvGrpSpPr>
              <a:grpSpLocks/>
            </p:cNvGrpSpPr>
            <p:nvPr/>
          </p:nvGrpSpPr>
          <p:grpSpPr bwMode="auto">
            <a:xfrm>
              <a:off x="962" y="856"/>
              <a:ext cx="3348" cy="2910"/>
              <a:chOff x="962" y="856"/>
              <a:chExt cx="3348" cy="2910"/>
            </a:xfrm>
          </p:grpSpPr>
          <p:sp>
            <p:nvSpPr>
              <p:cNvPr id="43140" name="Rectangle 6"/>
              <p:cNvSpPr>
                <a:spLocks noChangeArrowheads="1"/>
              </p:cNvSpPr>
              <p:nvPr/>
            </p:nvSpPr>
            <p:spPr bwMode="auto">
              <a:xfrm>
                <a:off x="962" y="856"/>
                <a:ext cx="3348" cy="2910"/>
              </a:xfrm>
              <a:prstGeom prst="rect">
                <a:avLst/>
              </a:prstGeom>
              <a:noFill/>
              <a:ln w="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1" name="Freeform 7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2" name="Freeform 8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noFill/>
              <a:ln w="0" cap="sq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3" name="Rectangle 9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800" b="1">
                    <a:solidFill>
                      <a:srgbClr val="000000"/>
                    </a:solidFill>
                  </a:rPr>
                  <a:t> </a:t>
                </a:r>
                <a:endParaRPr lang="pt-BR"/>
              </a:p>
            </p:txBody>
          </p:sp>
          <p:sp>
            <p:nvSpPr>
              <p:cNvPr id="43144" name="Rectangle 10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8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/>
                  <a:t>Diagrama de contexto</a:t>
                </a:r>
              </a:p>
            </p:txBody>
          </p:sp>
          <p:sp>
            <p:nvSpPr>
              <p:cNvPr id="43145" name="Rectangle 11"/>
              <p:cNvSpPr>
                <a:spLocks noChangeArrowheads="1"/>
              </p:cNvSpPr>
              <p:nvPr/>
            </p:nvSpPr>
            <p:spPr bwMode="auto">
              <a:xfrm>
                <a:off x="2378" y="2002"/>
                <a:ext cx="12" cy="60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6" name="Rectangle 12"/>
              <p:cNvSpPr>
                <a:spLocks noChangeArrowheads="1"/>
              </p:cNvSpPr>
              <p:nvPr/>
            </p:nvSpPr>
            <p:spPr bwMode="auto">
              <a:xfrm>
                <a:off x="2390" y="2002"/>
                <a:ext cx="12" cy="60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7" name="Rectangle 13"/>
              <p:cNvSpPr>
                <a:spLocks noChangeArrowheads="1"/>
              </p:cNvSpPr>
              <p:nvPr/>
            </p:nvSpPr>
            <p:spPr bwMode="auto">
              <a:xfrm>
                <a:off x="2402" y="2002"/>
                <a:ext cx="12" cy="60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8" name="Rectangle 14"/>
              <p:cNvSpPr>
                <a:spLocks noChangeArrowheads="1"/>
              </p:cNvSpPr>
              <p:nvPr/>
            </p:nvSpPr>
            <p:spPr bwMode="auto">
              <a:xfrm>
                <a:off x="2414" y="2002"/>
                <a:ext cx="12" cy="60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9" name="Rectangle 15"/>
              <p:cNvSpPr>
                <a:spLocks noChangeArrowheads="1"/>
              </p:cNvSpPr>
              <p:nvPr/>
            </p:nvSpPr>
            <p:spPr bwMode="auto">
              <a:xfrm>
                <a:off x="2426" y="2002"/>
                <a:ext cx="12" cy="60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0" name="Rectangle 16"/>
              <p:cNvSpPr>
                <a:spLocks noChangeArrowheads="1"/>
              </p:cNvSpPr>
              <p:nvPr/>
            </p:nvSpPr>
            <p:spPr bwMode="auto">
              <a:xfrm>
                <a:off x="2438" y="2002"/>
                <a:ext cx="12" cy="60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1" name="Rectangle 17"/>
              <p:cNvSpPr>
                <a:spLocks noChangeArrowheads="1"/>
              </p:cNvSpPr>
              <p:nvPr/>
            </p:nvSpPr>
            <p:spPr bwMode="auto">
              <a:xfrm>
                <a:off x="2450" y="2002"/>
                <a:ext cx="12" cy="60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2" name="Rectangle 18"/>
              <p:cNvSpPr>
                <a:spLocks noChangeArrowheads="1"/>
              </p:cNvSpPr>
              <p:nvPr/>
            </p:nvSpPr>
            <p:spPr bwMode="auto">
              <a:xfrm>
                <a:off x="2462" y="2002"/>
                <a:ext cx="12" cy="60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3" name="Rectangle 19"/>
              <p:cNvSpPr>
                <a:spLocks noChangeArrowheads="1"/>
              </p:cNvSpPr>
              <p:nvPr/>
            </p:nvSpPr>
            <p:spPr bwMode="auto">
              <a:xfrm>
                <a:off x="2474" y="2002"/>
                <a:ext cx="12" cy="60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4" name="Rectangle 20"/>
              <p:cNvSpPr>
                <a:spLocks noChangeArrowheads="1"/>
              </p:cNvSpPr>
              <p:nvPr/>
            </p:nvSpPr>
            <p:spPr bwMode="auto">
              <a:xfrm>
                <a:off x="2486" y="2002"/>
                <a:ext cx="12" cy="60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5" name="Rectangle 21"/>
              <p:cNvSpPr>
                <a:spLocks noChangeArrowheads="1"/>
              </p:cNvSpPr>
              <p:nvPr/>
            </p:nvSpPr>
            <p:spPr bwMode="auto">
              <a:xfrm>
                <a:off x="2498" y="2002"/>
                <a:ext cx="12" cy="60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6" name="Rectangle 22"/>
              <p:cNvSpPr>
                <a:spLocks noChangeArrowheads="1"/>
              </p:cNvSpPr>
              <p:nvPr/>
            </p:nvSpPr>
            <p:spPr bwMode="auto">
              <a:xfrm>
                <a:off x="2510" y="2002"/>
                <a:ext cx="12" cy="60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7" name="Rectangle 23"/>
              <p:cNvSpPr>
                <a:spLocks noChangeArrowheads="1"/>
              </p:cNvSpPr>
              <p:nvPr/>
            </p:nvSpPr>
            <p:spPr bwMode="auto">
              <a:xfrm>
                <a:off x="2522" y="2002"/>
                <a:ext cx="18" cy="60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8" name="Rectangle 24"/>
              <p:cNvSpPr>
                <a:spLocks noChangeArrowheads="1"/>
              </p:cNvSpPr>
              <p:nvPr/>
            </p:nvSpPr>
            <p:spPr bwMode="auto">
              <a:xfrm>
                <a:off x="2540" y="2002"/>
                <a:ext cx="18" cy="60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9" name="Rectangle 25"/>
              <p:cNvSpPr>
                <a:spLocks noChangeArrowheads="1"/>
              </p:cNvSpPr>
              <p:nvPr/>
            </p:nvSpPr>
            <p:spPr bwMode="auto">
              <a:xfrm>
                <a:off x="2558" y="2002"/>
                <a:ext cx="18" cy="60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0" name="Rectangle 26"/>
              <p:cNvSpPr>
                <a:spLocks noChangeArrowheads="1"/>
              </p:cNvSpPr>
              <p:nvPr/>
            </p:nvSpPr>
            <p:spPr bwMode="auto">
              <a:xfrm>
                <a:off x="2576" y="2002"/>
                <a:ext cx="12" cy="60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1" name="Rectangle 27"/>
              <p:cNvSpPr>
                <a:spLocks noChangeArrowheads="1"/>
              </p:cNvSpPr>
              <p:nvPr/>
            </p:nvSpPr>
            <p:spPr bwMode="auto">
              <a:xfrm>
                <a:off x="2588" y="2002"/>
                <a:ext cx="12" cy="60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2" name="Rectangle 28"/>
              <p:cNvSpPr>
                <a:spLocks noChangeArrowheads="1"/>
              </p:cNvSpPr>
              <p:nvPr/>
            </p:nvSpPr>
            <p:spPr bwMode="auto">
              <a:xfrm>
                <a:off x="2600" y="2002"/>
                <a:ext cx="12" cy="60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3" name="Rectangle 29"/>
              <p:cNvSpPr>
                <a:spLocks noChangeArrowheads="1"/>
              </p:cNvSpPr>
              <p:nvPr/>
            </p:nvSpPr>
            <p:spPr bwMode="auto">
              <a:xfrm>
                <a:off x="2612" y="2002"/>
                <a:ext cx="12" cy="60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4" name="Rectangle 30"/>
              <p:cNvSpPr>
                <a:spLocks noChangeArrowheads="1"/>
              </p:cNvSpPr>
              <p:nvPr/>
            </p:nvSpPr>
            <p:spPr bwMode="auto">
              <a:xfrm>
                <a:off x="2624" y="2002"/>
                <a:ext cx="12" cy="60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5" name="Rectangle 31"/>
              <p:cNvSpPr>
                <a:spLocks noChangeArrowheads="1"/>
              </p:cNvSpPr>
              <p:nvPr/>
            </p:nvSpPr>
            <p:spPr bwMode="auto">
              <a:xfrm>
                <a:off x="2636" y="2002"/>
                <a:ext cx="12" cy="60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6" name="Rectangle 32"/>
              <p:cNvSpPr>
                <a:spLocks noChangeArrowheads="1"/>
              </p:cNvSpPr>
              <p:nvPr/>
            </p:nvSpPr>
            <p:spPr bwMode="auto">
              <a:xfrm>
                <a:off x="2648" y="2002"/>
                <a:ext cx="12" cy="60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7" name="Rectangle 33"/>
              <p:cNvSpPr>
                <a:spLocks noChangeArrowheads="1"/>
              </p:cNvSpPr>
              <p:nvPr/>
            </p:nvSpPr>
            <p:spPr bwMode="auto">
              <a:xfrm>
                <a:off x="2660" y="2002"/>
                <a:ext cx="12" cy="60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8" name="Rectangle 34"/>
              <p:cNvSpPr>
                <a:spLocks noChangeArrowheads="1"/>
              </p:cNvSpPr>
              <p:nvPr/>
            </p:nvSpPr>
            <p:spPr bwMode="auto">
              <a:xfrm>
                <a:off x="2672" y="2002"/>
                <a:ext cx="306" cy="60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9" name="Freeform 35"/>
              <p:cNvSpPr>
                <a:spLocks/>
              </p:cNvSpPr>
              <p:nvPr/>
            </p:nvSpPr>
            <p:spPr bwMode="auto">
              <a:xfrm>
                <a:off x="2378" y="2002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C0BFC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0" name="Rectangle 36"/>
              <p:cNvSpPr>
                <a:spLocks noChangeArrowheads="1"/>
              </p:cNvSpPr>
              <p:nvPr/>
            </p:nvSpPr>
            <p:spPr bwMode="auto">
              <a:xfrm>
                <a:off x="2360" y="1984"/>
                <a:ext cx="12" cy="600"/>
              </a:xfrm>
              <a:prstGeom prst="rect">
                <a:avLst/>
              </a:prstGeom>
              <a:solidFill>
                <a:srgbClr val="B5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1" name="Rectangle 37"/>
              <p:cNvSpPr>
                <a:spLocks noChangeArrowheads="1"/>
              </p:cNvSpPr>
              <p:nvPr/>
            </p:nvSpPr>
            <p:spPr bwMode="auto">
              <a:xfrm>
                <a:off x="2372" y="1984"/>
                <a:ext cx="12" cy="600"/>
              </a:xfrm>
              <a:prstGeom prst="rect">
                <a:avLst/>
              </a:prstGeom>
              <a:solidFill>
                <a:srgbClr val="B6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2" name="Rectangle 38"/>
              <p:cNvSpPr>
                <a:spLocks noChangeArrowheads="1"/>
              </p:cNvSpPr>
              <p:nvPr/>
            </p:nvSpPr>
            <p:spPr bwMode="auto">
              <a:xfrm>
                <a:off x="2384" y="1984"/>
                <a:ext cx="12" cy="600"/>
              </a:xfrm>
              <a:prstGeom prst="rect">
                <a:avLst/>
              </a:prstGeom>
              <a:solidFill>
                <a:srgbClr val="B7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3" name="Rectangle 39"/>
              <p:cNvSpPr>
                <a:spLocks noChangeArrowheads="1"/>
              </p:cNvSpPr>
              <p:nvPr/>
            </p:nvSpPr>
            <p:spPr bwMode="auto">
              <a:xfrm>
                <a:off x="2396" y="1984"/>
                <a:ext cx="12" cy="600"/>
              </a:xfrm>
              <a:prstGeom prst="rect">
                <a:avLst/>
              </a:prstGeom>
              <a:solidFill>
                <a:srgbClr val="B8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4" name="Rectangle 40"/>
              <p:cNvSpPr>
                <a:spLocks noChangeArrowheads="1"/>
              </p:cNvSpPr>
              <p:nvPr/>
            </p:nvSpPr>
            <p:spPr bwMode="auto">
              <a:xfrm>
                <a:off x="2408" y="1984"/>
                <a:ext cx="12" cy="600"/>
              </a:xfrm>
              <a:prstGeom prst="rect">
                <a:avLst/>
              </a:prstGeom>
              <a:solidFill>
                <a:srgbClr val="B9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5" name="Rectangle 41"/>
              <p:cNvSpPr>
                <a:spLocks noChangeArrowheads="1"/>
              </p:cNvSpPr>
              <p:nvPr/>
            </p:nvSpPr>
            <p:spPr bwMode="auto">
              <a:xfrm>
                <a:off x="2420" y="1984"/>
                <a:ext cx="12" cy="600"/>
              </a:xfrm>
              <a:prstGeom prst="rect">
                <a:avLst/>
              </a:prstGeom>
              <a:solidFill>
                <a:srgbClr val="BA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6" name="Rectangle 42"/>
              <p:cNvSpPr>
                <a:spLocks noChangeArrowheads="1"/>
              </p:cNvSpPr>
              <p:nvPr/>
            </p:nvSpPr>
            <p:spPr bwMode="auto">
              <a:xfrm>
                <a:off x="2432" y="1984"/>
                <a:ext cx="12" cy="600"/>
              </a:xfrm>
              <a:prstGeom prst="rect">
                <a:avLst/>
              </a:prstGeom>
              <a:solidFill>
                <a:srgbClr val="BB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7" name="Rectangle 43"/>
              <p:cNvSpPr>
                <a:spLocks noChangeArrowheads="1"/>
              </p:cNvSpPr>
              <p:nvPr/>
            </p:nvSpPr>
            <p:spPr bwMode="auto">
              <a:xfrm>
                <a:off x="2444" y="1984"/>
                <a:ext cx="12" cy="600"/>
              </a:xfrm>
              <a:prstGeom prst="rect">
                <a:avLst/>
              </a:prstGeom>
              <a:solidFill>
                <a:srgbClr val="BC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8" name="Rectangle 44"/>
              <p:cNvSpPr>
                <a:spLocks noChangeArrowheads="1"/>
              </p:cNvSpPr>
              <p:nvPr/>
            </p:nvSpPr>
            <p:spPr bwMode="auto">
              <a:xfrm>
                <a:off x="2456" y="1984"/>
                <a:ext cx="12" cy="600"/>
              </a:xfrm>
              <a:prstGeom prst="rect">
                <a:avLst/>
              </a:prstGeom>
              <a:solidFill>
                <a:srgbClr val="BD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9" name="Rectangle 45"/>
              <p:cNvSpPr>
                <a:spLocks noChangeArrowheads="1"/>
              </p:cNvSpPr>
              <p:nvPr/>
            </p:nvSpPr>
            <p:spPr bwMode="auto">
              <a:xfrm>
                <a:off x="2468" y="1984"/>
                <a:ext cx="12" cy="600"/>
              </a:xfrm>
              <a:prstGeom prst="rect">
                <a:avLst/>
              </a:prstGeom>
              <a:solidFill>
                <a:srgbClr val="BE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0" name="Rectangle 46"/>
              <p:cNvSpPr>
                <a:spLocks noChangeArrowheads="1"/>
              </p:cNvSpPr>
              <p:nvPr/>
            </p:nvSpPr>
            <p:spPr bwMode="auto">
              <a:xfrm>
                <a:off x="2480" y="1984"/>
                <a:ext cx="12" cy="600"/>
              </a:xfrm>
              <a:prstGeom prst="rect">
                <a:avLst/>
              </a:prstGeom>
              <a:solidFill>
                <a:srgbClr val="BF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1" name="Rectangle 47"/>
              <p:cNvSpPr>
                <a:spLocks noChangeArrowheads="1"/>
              </p:cNvSpPr>
              <p:nvPr/>
            </p:nvSpPr>
            <p:spPr bwMode="auto">
              <a:xfrm>
                <a:off x="2492" y="1984"/>
                <a:ext cx="12" cy="600"/>
              </a:xfrm>
              <a:prstGeom prst="rect">
                <a:avLst/>
              </a:prstGeom>
              <a:solidFill>
                <a:srgbClr val="C0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2" name="Rectangle 48"/>
              <p:cNvSpPr>
                <a:spLocks noChangeArrowheads="1"/>
              </p:cNvSpPr>
              <p:nvPr/>
            </p:nvSpPr>
            <p:spPr bwMode="auto">
              <a:xfrm>
                <a:off x="2504" y="1984"/>
                <a:ext cx="18" cy="600"/>
              </a:xfrm>
              <a:prstGeom prst="rect">
                <a:avLst/>
              </a:prstGeom>
              <a:solidFill>
                <a:srgbClr val="C1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3" name="Rectangle 49"/>
              <p:cNvSpPr>
                <a:spLocks noChangeArrowheads="1"/>
              </p:cNvSpPr>
              <p:nvPr/>
            </p:nvSpPr>
            <p:spPr bwMode="auto">
              <a:xfrm>
                <a:off x="2522" y="1984"/>
                <a:ext cx="18" cy="600"/>
              </a:xfrm>
              <a:prstGeom prst="rect">
                <a:avLst/>
              </a:prstGeom>
              <a:solidFill>
                <a:srgbClr val="C2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4" name="Rectangle 50"/>
              <p:cNvSpPr>
                <a:spLocks noChangeArrowheads="1"/>
              </p:cNvSpPr>
              <p:nvPr/>
            </p:nvSpPr>
            <p:spPr bwMode="auto">
              <a:xfrm>
                <a:off x="2540" y="1984"/>
                <a:ext cx="18" cy="600"/>
              </a:xfrm>
              <a:prstGeom prst="rect">
                <a:avLst/>
              </a:prstGeom>
              <a:solidFill>
                <a:srgbClr val="C3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5" name="Rectangle 51"/>
              <p:cNvSpPr>
                <a:spLocks noChangeArrowheads="1"/>
              </p:cNvSpPr>
              <p:nvPr/>
            </p:nvSpPr>
            <p:spPr bwMode="auto">
              <a:xfrm>
                <a:off x="2558" y="1984"/>
                <a:ext cx="12" cy="600"/>
              </a:xfrm>
              <a:prstGeom prst="rect">
                <a:avLst/>
              </a:prstGeom>
              <a:solidFill>
                <a:srgbClr val="C4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6" name="Rectangle 52"/>
              <p:cNvSpPr>
                <a:spLocks noChangeArrowheads="1"/>
              </p:cNvSpPr>
              <p:nvPr/>
            </p:nvSpPr>
            <p:spPr bwMode="auto">
              <a:xfrm>
                <a:off x="2570" y="1984"/>
                <a:ext cx="12" cy="600"/>
              </a:xfrm>
              <a:prstGeom prst="rect">
                <a:avLst/>
              </a:prstGeom>
              <a:solidFill>
                <a:srgbClr val="C5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7" name="Rectangle 53"/>
              <p:cNvSpPr>
                <a:spLocks noChangeArrowheads="1"/>
              </p:cNvSpPr>
              <p:nvPr/>
            </p:nvSpPr>
            <p:spPr bwMode="auto">
              <a:xfrm>
                <a:off x="2582" y="1984"/>
                <a:ext cx="12" cy="600"/>
              </a:xfrm>
              <a:prstGeom prst="rect">
                <a:avLst/>
              </a:prstGeom>
              <a:solidFill>
                <a:srgbClr val="C6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8" name="Rectangle 54"/>
              <p:cNvSpPr>
                <a:spLocks noChangeArrowheads="1"/>
              </p:cNvSpPr>
              <p:nvPr/>
            </p:nvSpPr>
            <p:spPr bwMode="auto">
              <a:xfrm>
                <a:off x="2594" y="1984"/>
                <a:ext cx="12" cy="600"/>
              </a:xfrm>
              <a:prstGeom prst="rect">
                <a:avLst/>
              </a:prstGeom>
              <a:solidFill>
                <a:srgbClr val="C7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9" name="Rectangle 55"/>
              <p:cNvSpPr>
                <a:spLocks noChangeArrowheads="1"/>
              </p:cNvSpPr>
              <p:nvPr/>
            </p:nvSpPr>
            <p:spPr bwMode="auto">
              <a:xfrm>
                <a:off x="2606" y="1984"/>
                <a:ext cx="12" cy="600"/>
              </a:xfrm>
              <a:prstGeom prst="rect">
                <a:avLst/>
              </a:prstGeom>
              <a:solidFill>
                <a:srgbClr val="C8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0" name="Rectangle 56"/>
              <p:cNvSpPr>
                <a:spLocks noChangeArrowheads="1"/>
              </p:cNvSpPr>
              <p:nvPr/>
            </p:nvSpPr>
            <p:spPr bwMode="auto">
              <a:xfrm>
                <a:off x="2618" y="1984"/>
                <a:ext cx="12" cy="600"/>
              </a:xfrm>
              <a:prstGeom prst="rect">
                <a:avLst/>
              </a:prstGeom>
              <a:solidFill>
                <a:srgbClr val="C9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1" name="Rectangle 57"/>
              <p:cNvSpPr>
                <a:spLocks noChangeArrowheads="1"/>
              </p:cNvSpPr>
              <p:nvPr/>
            </p:nvSpPr>
            <p:spPr bwMode="auto">
              <a:xfrm>
                <a:off x="2630" y="1984"/>
                <a:ext cx="12" cy="600"/>
              </a:xfrm>
              <a:prstGeom prst="rect">
                <a:avLst/>
              </a:prstGeom>
              <a:solidFill>
                <a:srgbClr val="CA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2" name="Rectangle 58"/>
              <p:cNvSpPr>
                <a:spLocks noChangeArrowheads="1"/>
              </p:cNvSpPr>
              <p:nvPr/>
            </p:nvSpPr>
            <p:spPr bwMode="auto">
              <a:xfrm>
                <a:off x="2642" y="1984"/>
                <a:ext cx="12" cy="600"/>
              </a:xfrm>
              <a:prstGeom prst="rect">
                <a:avLst/>
              </a:prstGeom>
              <a:solidFill>
                <a:srgbClr val="CB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3" name="Rectangle 59"/>
              <p:cNvSpPr>
                <a:spLocks noChangeArrowheads="1"/>
              </p:cNvSpPr>
              <p:nvPr/>
            </p:nvSpPr>
            <p:spPr bwMode="auto">
              <a:xfrm>
                <a:off x="2654" y="1984"/>
                <a:ext cx="306" cy="60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4" name="Freeform 60"/>
              <p:cNvSpPr>
                <a:spLocks/>
              </p:cNvSpPr>
              <p:nvPr/>
            </p:nvSpPr>
            <p:spPr bwMode="auto">
              <a:xfrm>
                <a:off x="2360" y="1984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5" name="Rectangle 61"/>
              <p:cNvSpPr>
                <a:spLocks noChangeArrowheads="1"/>
              </p:cNvSpPr>
              <p:nvPr/>
            </p:nvSpPr>
            <p:spPr bwMode="auto">
              <a:xfrm>
                <a:off x="2438" y="2201"/>
                <a:ext cx="4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200">
                    <a:solidFill>
                      <a:srgbClr val="000000"/>
                    </a:solidFill>
                    <a:latin typeface="Arial Black" pitchFamily="34" charset="0"/>
                  </a:rPr>
                  <a:t>Sistema</a:t>
                </a:r>
                <a:endParaRPr lang="pt-BR"/>
              </a:p>
            </p:txBody>
          </p:sp>
          <p:sp>
            <p:nvSpPr>
              <p:cNvPr id="43196" name="Rectangle 62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7" name="Rectangle 63"/>
              <p:cNvSpPr>
                <a:spLocks noChangeArrowheads="1"/>
              </p:cNvSpPr>
              <p:nvPr/>
            </p:nvSpPr>
            <p:spPr bwMode="auto">
              <a:xfrm>
                <a:off x="2390" y="1114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8" name="Rectangle 64"/>
              <p:cNvSpPr>
                <a:spLocks noChangeArrowheads="1"/>
              </p:cNvSpPr>
              <p:nvPr/>
            </p:nvSpPr>
            <p:spPr bwMode="auto">
              <a:xfrm>
                <a:off x="2402" y="1114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9" name="Rectangle 65"/>
              <p:cNvSpPr>
                <a:spLocks noChangeArrowheads="1"/>
              </p:cNvSpPr>
              <p:nvPr/>
            </p:nvSpPr>
            <p:spPr bwMode="auto">
              <a:xfrm>
                <a:off x="2414" y="1114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0" name="Rectangle 66"/>
              <p:cNvSpPr>
                <a:spLocks noChangeArrowheads="1"/>
              </p:cNvSpPr>
              <p:nvPr/>
            </p:nvSpPr>
            <p:spPr bwMode="auto">
              <a:xfrm>
                <a:off x="2426" y="1114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1" name="Rectangle 67"/>
              <p:cNvSpPr>
                <a:spLocks noChangeArrowheads="1"/>
              </p:cNvSpPr>
              <p:nvPr/>
            </p:nvSpPr>
            <p:spPr bwMode="auto">
              <a:xfrm>
                <a:off x="2438" y="1114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2" name="Rectangle 68"/>
              <p:cNvSpPr>
                <a:spLocks noChangeArrowheads="1"/>
              </p:cNvSpPr>
              <p:nvPr/>
            </p:nvSpPr>
            <p:spPr bwMode="auto">
              <a:xfrm>
                <a:off x="2450" y="1114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3" name="Rectangle 69"/>
              <p:cNvSpPr>
                <a:spLocks noChangeArrowheads="1"/>
              </p:cNvSpPr>
              <p:nvPr/>
            </p:nvSpPr>
            <p:spPr bwMode="auto">
              <a:xfrm>
                <a:off x="2462" y="1114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4" name="Rectangle 70"/>
              <p:cNvSpPr>
                <a:spLocks noChangeArrowheads="1"/>
              </p:cNvSpPr>
              <p:nvPr/>
            </p:nvSpPr>
            <p:spPr bwMode="auto">
              <a:xfrm>
                <a:off x="2474" y="1114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5" name="Rectangle 71"/>
              <p:cNvSpPr>
                <a:spLocks noChangeArrowheads="1"/>
              </p:cNvSpPr>
              <p:nvPr/>
            </p:nvSpPr>
            <p:spPr bwMode="auto">
              <a:xfrm>
                <a:off x="2486" y="1114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6" name="Rectangle 72"/>
              <p:cNvSpPr>
                <a:spLocks noChangeArrowheads="1"/>
              </p:cNvSpPr>
              <p:nvPr/>
            </p:nvSpPr>
            <p:spPr bwMode="auto">
              <a:xfrm>
                <a:off x="2498" y="1114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7" name="Rectangle 73"/>
              <p:cNvSpPr>
                <a:spLocks noChangeArrowheads="1"/>
              </p:cNvSpPr>
              <p:nvPr/>
            </p:nvSpPr>
            <p:spPr bwMode="auto">
              <a:xfrm>
                <a:off x="2516" y="1114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8" name="Rectangle 74"/>
              <p:cNvSpPr>
                <a:spLocks noChangeArrowheads="1"/>
              </p:cNvSpPr>
              <p:nvPr/>
            </p:nvSpPr>
            <p:spPr bwMode="auto">
              <a:xfrm>
                <a:off x="2528" y="1114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9" name="Rectangle 75"/>
              <p:cNvSpPr>
                <a:spLocks noChangeArrowheads="1"/>
              </p:cNvSpPr>
              <p:nvPr/>
            </p:nvSpPr>
            <p:spPr bwMode="auto">
              <a:xfrm>
                <a:off x="2540" y="1114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0" name="Rectangle 76"/>
              <p:cNvSpPr>
                <a:spLocks noChangeArrowheads="1"/>
              </p:cNvSpPr>
              <p:nvPr/>
            </p:nvSpPr>
            <p:spPr bwMode="auto">
              <a:xfrm>
                <a:off x="2558" y="1114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1" name="Rectangle 77"/>
              <p:cNvSpPr>
                <a:spLocks noChangeArrowheads="1"/>
              </p:cNvSpPr>
              <p:nvPr/>
            </p:nvSpPr>
            <p:spPr bwMode="auto">
              <a:xfrm>
                <a:off x="2576" y="1114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2" name="Rectangle 78"/>
              <p:cNvSpPr>
                <a:spLocks noChangeArrowheads="1"/>
              </p:cNvSpPr>
              <p:nvPr/>
            </p:nvSpPr>
            <p:spPr bwMode="auto">
              <a:xfrm>
                <a:off x="2588" y="1114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3" name="Rectangle 79"/>
              <p:cNvSpPr>
                <a:spLocks noChangeArrowheads="1"/>
              </p:cNvSpPr>
              <p:nvPr/>
            </p:nvSpPr>
            <p:spPr bwMode="auto">
              <a:xfrm>
                <a:off x="2600" y="1114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4" name="Rectangle 80"/>
              <p:cNvSpPr>
                <a:spLocks noChangeArrowheads="1"/>
              </p:cNvSpPr>
              <p:nvPr/>
            </p:nvSpPr>
            <p:spPr bwMode="auto">
              <a:xfrm>
                <a:off x="2612" y="1114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5" name="Rectangle 81"/>
              <p:cNvSpPr>
                <a:spLocks noChangeArrowheads="1"/>
              </p:cNvSpPr>
              <p:nvPr/>
            </p:nvSpPr>
            <p:spPr bwMode="auto">
              <a:xfrm>
                <a:off x="2630" y="1114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6" name="Rectangle 82"/>
              <p:cNvSpPr>
                <a:spLocks noChangeArrowheads="1"/>
              </p:cNvSpPr>
              <p:nvPr/>
            </p:nvSpPr>
            <p:spPr bwMode="auto">
              <a:xfrm>
                <a:off x="2642" y="1114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7" name="Rectangle 83"/>
              <p:cNvSpPr>
                <a:spLocks noChangeArrowheads="1"/>
              </p:cNvSpPr>
              <p:nvPr/>
            </p:nvSpPr>
            <p:spPr bwMode="auto">
              <a:xfrm>
                <a:off x="2654" y="1114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8" name="Rectangle 84"/>
              <p:cNvSpPr>
                <a:spLocks noChangeArrowheads="1"/>
              </p:cNvSpPr>
              <p:nvPr/>
            </p:nvSpPr>
            <p:spPr bwMode="auto">
              <a:xfrm>
                <a:off x="2666" y="1114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9" name="Rectangle 85"/>
              <p:cNvSpPr>
                <a:spLocks noChangeArrowheads="1"/>
              </p:cNvSpPr>
              <p:nvPr/>
            </p:nvSpPr>
            <p:spPr bwMode="auto">
              <a:xfrm>
                <a:off x="2678" y="1114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0" name="Rectangle 86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1" name="Rectangle 87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2" name="Rectangle 88"/>
              <p:cNvSpPr>
                <a:spLocks noChangeArrowheads="1"/>
              </p:cNvSpPr>
              <p:nvPr/>
            </p:nvSpPr>
            <p:spPr bwMode="auto">
              <a:xfrm>
                <a:off x="2372" y="1096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3" name="Rectangle 89"/>
              <p:cNvSpPr>
                <a:spLocks noChangeArrowheads="1"/>
              </p:cNvSpPr>
              <p:nvPr/>
            </p:nvSpPr>
            <p:spPr bwMode="auto">
              <a:xfrm>
                <a:off x="2384" y="1096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4" name="Rectangle 90"/>
              <p:cNvSpPr>
                <a:spLocks noChangeArrowheads="1"/>
              </p:cNvSpPr>
              <p:nvPr/>
            </p:nvSpPr>
            <p:spPr bwMode="auto">
              <a:xfrm>
                <a:off x="2396" y="1096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5" name="Rectangle 91"/>
              <p:cNvSpPr>
                <a:spLocks noChangeArrowheads="1"/>
              </p:cNvSpPr>
              <p:nvPr/>
            </p:nvSpPr>
            <p:spPr bwMode="auto">
              <a:xfrm>
                <a:off x="2408" y="1096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6" name="Rectangle 92"/>
              <p:cNvSpPr>
                <a:spLocks noChangeArrowheads="1"/>
              </p:cNvSpPr>
              <p:nvPr/>
            </p:nvSpPr>
            <p:spPr bwMode="auto">
              <a:xfrm>
                <a:off x="2420" y="1096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7" name="Rectangle 93"/>
              <p:cNvSpPr>
                <a:spLocks noChangeArrowheads="1"/>
              </p:cNvSpPr>
              <p:nvPr/>
            </p:nvSpPr>
            <p:spPr bwMode="auto">
              <a:xfrm>
                <a:off x="2432" y="1096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8" name="Rectangle 94"/>
              <p:cNvSpPr>
                <a:spLocks noChangeArrowheads="1"/>
              </p:cNvSpPr>
              <p:nvPr/>
            </p:nvSpPr>
            <p:spPr bwMode="auto">
              <a:xfrm>
                <a:off x="2444" y="1096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9" name="Rectangle 95"/>
              <p:cNvSpPr>
                <a:spLocks noChangeArrowheads="1"/>
              </p:cNvSpPr>
              <p:nvPr/>
            </p:nvSpPr>
            <p:spPr bwMode="auto">
              <a:xfrm>
                <a:off x="2456" y="1096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0" name="Rectangle 96"/>
              <p:cNvSpPr>
                <a:spLocks noChangeArrowheads="1"/>
              </p:cNvSpPr>
              <p:nvPr/>
            </p:nvSpPr>
            <p:spPr bwMode="auto">
              <a:xfrm>
                <a:off x="2468" y="1096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1" name="Rectangle 97"/>
              <p:cNvSpPr>
                <a:spLocks noChangeArrowheads="1"/>
              </p:cNvSpPr>
              <p:nvPr/>
            </p:nvSpPr>
            <p:spPr bwMode="auto">
              <a:xfrm>
                <a:off x="2480" y="1096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2" name="Rectangle 98"/>
              <p:cNvSpPr>
                <a:spLocks noChangeArrowheads="1"/>
              </p:cNvSpPr>
              <p:nvPr/>
            </p:nvSpPr>
            <p:spPr bwMode="auto">
              <a:xfrm>
                <a:off x="2498" y="1096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3" name="Rectangle 99"/>
              <p:cNvSpPr>
                <a:spLocks noChangeArrowheads="1"/>
              </p:cNvSpPr>
              <p:nvPr/>
            </p:nvSpPr>
            <p:spPr bwMode="auto">
              <a:xfrm>
                <a:off x="2510" y="1096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4" name="Rectangle 100"/>
              <p:cNvSpPr>
                <a:spLocks noChangeArrowheads="1"/>
              </p:cNvSpPr>
              <p:nvPr/>
            </p:nvSpPr>
            <p:spPr bwMode="auto">
              <a:xfrm>
                <a:off x="2522" y="1096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5" name="Rectangle 101"/>
              <p:cNvSpPr>
                <a:spLocks noChangeArrowheads="1"/>
              </p:cNvSpPr>
              <p:nvPr/>
            </p:nvSpPr>
            <p:spPr bwMode="auto">
              <a:xfrm>
                <a:off x="2540" y="1096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6" name="Rectangle 102"/>
              <p:cNvSpPr>
                <a:spLocks noChangeArrowheads="1"/>
              </p:cNvSpPr>
              <p:nvPr/>
            </p:nvSpPr>
            <p:spPr bwMode="auto">
              <a:xfrm>
                <a:off x="2558" y="1096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7" name="Rectangle 103"/>
              <p:cNvSpPr>
                <a:spLocks noChangeArrowheads="1"/>
              </p:cNvSpPr>
              <p:nvPr/>
            </p:nvSpPr>
            <p:spPr bwMode="auto">
              <a:xfrm>
                <a:off x="2570" y="1096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8" name="Rectangle 104"/>
              <p:cNvSpPr>
                <a:spLocks noChangeArrowheads="1"/>
              </p:cNvSpPr>
              <p:nvPr/>
            </p:nvSpPr>
            <p:spPr bwMode="auto">
              <a:xfrm>
                <a:off x="2582" y="1096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9" name="Rectangle 105"/>
              <p:cNvSpPr>
                <a:spLocks noChangeArrowheads="1"/>
              </p:cNvSpPr>
              <p:nvPr/>
            </p:nvSpPr>
            <p:spPr bwMode="auto">
              <a:xfrm>
                <a:off x="2594" y="1096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0" name="Rectangle 106"/>
              <p:cNvSpPr>
                <a:spLocks noChangeArrowheads="1"/>
              </p:cNvSpPr>
              <p:nvPr/>
            </p:nvSpPr>
            <p:spPr bwMode="auto">
              <a:xfrm>
                <a:off x="2612" y="1096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1" name="Rectangle 107"/>
              <p:cNvSpPr>
                <a:spLocks noChangeArrowheads="1"/>
              </p:cNvSpPr>
              <p:nvPr/>
            </p:nvSpPr>
            <p:spPr bwMode="auto">
              <a:xfrm>
                <a:off x="2624" y="1096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2" name="Rectangle 108"/>
              <p:cNvSpPr>
                <a:spLocks noChangeArrowheads="1"/>
              </p:cNvSpPr>
              <p:nvPr/>
            </p:nvSpPr>
            <p:spPr bwMode="auto">
              <a:xfrm>
                <a:off x="2636" y="1096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3" name="Rectangle 109"/>
              <p:cNvSpPr>
                <a:spLocks noChangeArrowheads="1"/>
              </p:cNvSpPr>
              <p:nvPr/>
            </p:nvSpPr>
            <p:spPr bwMode="auto">
              <a:xfrm>
                <a:off x="2648" y="1096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4" name="Rectangle 110"/>
              <p:cNvSpPr>
                <a:spLocks noChangeArrowheads="1"/>
              </p:cNvSpPr>
              <p:nvPr/>
            </p:nvSpPr>
            <p:spPr bwMode="auto">
              <a:xfrm>
                <a:off x="2660" y="1096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5" name="Rectangle 111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6" name="Rectangle 112"/>
              <p:cNvSpPr>
                <a:spLocks noChangeArrowheads="1"/>
              </p:cNvSpPr>
              <p:nvPr/>
            </p:nvSpPr>
            <p:spPr bwMode="auto">
              <a:xfrm>
                <a:off x="2470" y="1245"/>
                <a:ext cx="3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 b="1">
                    <a:solidFill>
                      <a:srgbClr val="000000"/>
                    </a:solidFill>
                  </a:rPr>
                  <a:t>Sistema Z</a:t>
                </a:r>
                <a:endParaRPr lang="pt-BR"/>
              </a:p>
            </p:txBody>
          </p:sp>
          <p:sp>
            <p:nvSpPr>
              <p:cNvPr id="43247" name="Rectangle 113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8" name="Rectangle 114"/>
              <p:cNvSpPr>
                <a:spLocks noChangeArrowheads="1"/>
              </p:cNvSpPr>
              <p:nvPr/>
            </p:nvSpPr>
            <p:spPr bwMode="auto">
              <a:xfrm>
                <a:off x="1124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9" name="Rectangle 115"/>
              <p:cNvSpPr>
                <a:spLocks noChangeArrowheads="1"/>
              </p:cNvSpPr>
              <p:nvPr/>
            </p:nvSpPr>
            <p:spPr bwMode="auto">
              <a:xfrm>
                <a:off x="1136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0" name="Rectangle 116"/>
              <p:cNvSpPr>
                <a:spLocks noChangeArrowheads="1"/>
              </p:cNvSpPr>
              <p:nvPr/>
            </p:nvSpPr>
            <p:spPr bwMode="auto">
              <a:xfrm>
                <a:off x="1148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1" name="Rectangle 117"/>
              <p:cNvSpPr>
                <a:spLocks noChangeArrowheads="1"/>
              </p:cNvSpPr>
              <p:nvPr/>
            </p:nvSpPr>
            <p:spPr bwMode="auto">
              <a:xfrm>
                <a:off x="1160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2" name="Rectangle 118"/>
              <p:cNvSpPr>
                <a:spLocks noChangeArrowheads="1"/>
              </p:cNvSpPr>
              <p:nvPr/>
            </p:nvSpPr>
            <p:spPr bwMode="auto">
              <a:xfrm>
                <a:off x="1172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3" name="Rectangle 119"/>
              <p:cNvSpPr>
                <a:spLocks noChangeArrowheads="1"/>
              </p:cNvSpPr>
              <p:nvPr/>
            </p:nvSpPr>
            <p:spPr bwMode="auto">
              <a:xfrm>
                <a:off x="1184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4" name="Rectangle 120"/>
              <p:cNvSpPr>
                <a:spLocks noChangeArrowheads="1"/>
              </p:cNvSpPr>
              <p:nvPr/>
            </p:nvSpPr>
            <p:spPr bwMode="auto">
              <a:xfrm>
                <a:off x="1196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5" name="Rectangle 121"/>
              <p:cNvSpPr>
                <a:spLocks noChangeArrowheads="1"/>
              </p:cNvSpPr>
              <p:nvPr/>
            </p:nvSpPr>
            <p:spPr bwMode="auto">
              <a:xfrm>
                <a:off x="1208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6" name="Rectangle 122"/>
              <p:cNvSpPr>
                <a:spLocks noChangeArrowheads="1"/>
              </p:cNvSpPr>
              <p:nvPr/>
            </p:nvSpPr>
            <p:spPr bwMode="auto">
              <a:xfrm>
                <a:off x="1220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7" name="Rectangle 123"/>
              <p:cNvSpPr>
                <a:spLocks noChangeArrowheads="1"/>
              </p:cNvSpPr>
              <p:nvPr/>
            </p:nvSpPr>
            <p:spPr bwMode="auto">
              <a:xfrm>
                <a:off x="1232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8" name="Rectangle 124"/>
              <p:cNvSpPr>
                <a:spLocks noChangeArrowheads="1"/>
              </p:cNvSpPr>
              <p:nvPr/>
            </p:nvSpPr>
            <p:spPr bwMode="auto">
              <a:xfrm>
                <a:off x="1250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9" name="Rectangle 125"/>
              <p:cNvSpPr>
                <a:spLocks noChangeArrowheads="1"/>
              </p:cNvSpPr>
              <p:nvPr/>
            </p:nvSpPr>
            <p:spPr bwMode="auto">
              <a:xfrm>
                <a:off x="1262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0" name="Rectangle 126"/>
              <p:cNvSpPr>
                <a:spLocks noChangeArrowheads="1"/>
              </p:cNvSpPr>
              <p:nvPr/>
            </p:nvSpPr>
            <p:spPr bwMode="auto">
              <a:xfrm>
                <a:off x="1274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1" name="Rectangle 127"/>
              <p:cNvSpPr>
                <a:spLocks noChangeArrowheads="1"/>
              </p:cNvSpPr>
              <p:nvPr/>
            </p:nvSpPr>
            <p:spPr bwMode="auto">
              <a:xfrm>
                <a:off x="1292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2" name="Rectangle 128"/>
              <p:cNvSpPr>
                <a:spLocks noChangeArrowheads="1"/>
              </p:cNvSpPr>
              <p:nvPr/>
            </p:nvSpPr>
            <p:spPr bwMode="auto">
              <a:xfrm>
                <a:off x="1310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3" name="Rectangle 129"/>
              <p:cNvSpPr>
                <a:spLocks noChangeArrowheads="1"/>
              </p:cNvSpPr>
              <p:nvPr/>
            </p:nvSpPr>
            <p:spPr bwMode="auto">
              <a:xfrm>
                <a:off x="1322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4" name="Rectangle 130"/>
              <p:cNvSpPr>
                <a:spLocks noChangeArrowheads="1"/>
              </p:cNvSpPr>
              <p:nvPr/>
            </p:nvSpPr>
            <p:spPr bwMode="auto">
              <a:xfrm>
                <a:off x="1334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5" name="Rectangle 131"/>
              <p:cNvSpPr>
                <a:spLocks noChangeArrowheads="1"/>
              </p:cNvSpPr>
              <p:nvPr/>
            </p:nvSpPr>
            <p:spPr bwMode="auto">
              <a:xfrm>
                <a:off x="1346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6" name="Rectangle 132"/>
              <p:cNvSpPr>
                <a:spLocks noChangeArrowheads="1"/>
              </p:cNvSpPr>
              <p:nvPr/>
            </p:nvSpPr>
            <p:spPr bwMode="auto">
              <a:xfrm>
                <a:off x="1364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7" name="Rectangle 133"/>
              <p:cNvSpPr>
                <a:spLocks noChangeArrowheads="1"/>
              </p:cNvSpPr>
              <p:nvPr/>
            </p:nvSpPr>
            <p:spPr bwMode="auto">
              <a:xfrm>
                <a:off x="1376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8" name="Rectangle 134"/>
              <p:cNvSpPr>
                <a:spLocks noChangeArrowheads="1"/>
              </p:cNvSpPr>
              <p:nvPr/>
            </p:nvSpPr>
            <p:spPr bwMode="auto">
              <a:xfrm>
                <a:off x="1388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9" name="Rectangle 135"/>
              <p:cNvSpPr>
                <a:spLocks noChangeArrowheads="1"/>
              </p:cNvSpPr>
              <p:nvPr/>
            </p:nvSpPr>
            <p:spPr bwMode="auto">
              <a:xfrm>
                <a:off x="1400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0" name="Rectangle 136"/>
              <p:cNvSpPr>
                <a:spLocks noChangeArrowheads="1"/>
              </p:cNvSpPr>
              <p:nvPr/>
            </p:nvSpPr>
            <p:spPr bwMode="auto">
              <a:xfrm>
                <a:off x="1412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1" name="Rectangle 137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2" name="Rectangle 138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3" name="Rectangle 139"/>
              <p:cNvSpPr>
                <a:spLocks noChangeArrowheads="1"/>
              </p:cNvSpPr>
              <p:nvPr/>
            </p:nvSpPr>
            <p:spPr bwMode="auto">
              <a:xfrm>
                <a:off x="1106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4" name="Rectangle 140"/>
              <p:cNvSpPr>
                <a:spLocks noChangeArrowheads="1"/>
              </p:cNvSpPr>
              <p:nvPr/>
            </p:nvSpPr>
            <p:spPr bwMode="auto">
              <a:xfrm>
                <a:off x="1118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5" name="Rectangle 141"/>
              <p:cNvSpPr>
                <a:spLocks noChangeArrowheads="1"/>
              </p:cNvSpPr>
              <p:nvPr/>
            </p:nvSpPr>
            <p:spPr bwMode="auto">
              <a:xfrm>
                <a:off x="1130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6" name="Rectangle 142"/>
              <p:cNvSpPr>
                <a:spLocks noChangeArrowheads="1"/>
              </p:cNvSpPr>
              <p:nvPr/>
            </p:nvSpPr>
            <p:spPr bwMode="auto">
              <a:xfrm>
                <a:off x="1142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7" name="Rectangle 143"/>
              <p:cNvSpPr>
                <a:spLocks noChangeArrowheads="1"/>
              </p:cNvSpPr>
              <p:nvPr/>
            </p:nvSpPr>
            <p:spPr bwMode="auto">
              <a:xfrm>
                <a:off x="1154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8" name="Rectangle 144"/>
              <p:cNvSpPr>
                <a:spLocks noChangeArrowheads="1"/>
              </p:cNvSpPr>
              <p:nvPr/>
            </p:nvSpPr>
            <p:spPr bwMode="auto">
              <a:xfrm>
                <a:off x="1166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9" name="Rectangle 145"/>
              <p:cNvSpPr>
                <a:spLocks noChangeArrowheads="1"/>
              </p:cNvSpPr>
              <p:nvPr/>
            </p:nvSpPr>
            <p:spPr bwMode="auto">
              <a:xfrm>
                <a:off x="1178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0" name="Rectangle 146"/>
              <p:cNvSpPr>
                <a:spLocks noChangeArrowheads="1"/>
              </p:cNvSpPr>
              <p:nvPr/>
            </p:nvSpPr>
            <p:spPr bwMode="auto">
              <a:xfrm>
                <a:off x="1190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1" name="Rectangle 147"/>
              <p:cNvSpPr>
                <a:spLocks noChangeArrowheads="1"/>
              </p:cNvSpPr>
              <p:nvPr/>
            </p:nvSpPr>
            <p:spPr bwMode="auto">
              <a:xfrm>
                <a:off x="1202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2" name="Rectangle 148"/>
              <p:cNvSpPr>
                <a:spLocks noChangeArrowheads="1"/>
              </p:cNvSpPr>
              <p:nvPr/>
            </p:nvSpPr>
            <p:spPr bwMode="auto">
              <a:xfrm>
                <a:off x="1214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3" name="Rectangle 149"/>
              <p:cNvSpPr>
                <a:spLocks noChangeArrowheads="1"/>
              </p:cNvSpPr>
              <p:nvPr/>
            </p:nvSpPr>
            <p:spPr bwMode="auto">
              <a:xfrm>
                <a:off x="1232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4" name="Rectangle 150"/>
              <p:cNvSpPr>
                <a:spLocks noChangeArrowheads="1"/>
              </p:cNvSpPr>
              <p:nvPr/>
            </p:nvSpPr>
            <p:spPr bwMode="auto">
              <a:xfrm>
                <a:off x="1244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5" name="Rectangle 151"/>
              <p:cNvSpPr>
                <a:spLocks noChangeArrowheads="1"/>
              </p:cNvSpPr>
              <p:nvPr/>
            </p:nvSpPr>
            <p:spPr bwMode="auto">
              <a:xfrm>
                <a:off x="1256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6" name="Rectangle 152"/>
              <p:cNvSpPr>
                <a:spLocks noChangeArrowheads="1"/>
              </p:cNvSpPr>
              <p:nvPr/>
            </p:nvSpPr>
            <p:spPr bwMode="auto">
              <a:xfrm>
                <a:off x="1274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7" name="Rectangle 153"/>
              <p:cNvSpPr>
                <a:spLocks noChangeArrowheads="1"/>
              </p:cNvSpPr>
              <p:nvPr/>
            </p:nvSpPr>
            <p:spPr bwMode="auto">
              <a:xfrm>
                <a:off x="1292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8" name="Rectangle 154"/>
              <p:cNvSpPr>
                <a:spLocks noChangeArrowheads="1"/>
              </p:cNvSpPr>
              <p:nvPr/>
            </p:nvSpPr>
            <p:spPr bwMode="auto">
              <a:xfrm>
                <a:off x="1304" y="1678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9" name="Rectangle 155"/>
              <p:cNvSpPr>
                <a:spLocks noChangeArrowheads="1"/>
              </p:cNvSpPr>
              <p:nvPr/>
            </p:nvSpPr>
            <p:spPr bwMode="auto">
              <a:xfrm>
                <a:off x="1316" y="1678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0" name="Rectangle 156"/>
              <p:cNvSpPr>
                <a:spLocks noChangeArrowheads="1"/>
              </p:cNvSpPr>
              <p:nvPr/>
            </p:nvSpPr>
            <p:spPr bwMode="auto">
              <a:xfrm>
                <a:off x="1328" y="1678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1" name="Rectangle 157"/>
              <p:cNvSpPr>
                <a:spLocks noChangeArrowheads="1"/>
              </p:cNvSpPr>
              <p:nvPr/>
            </p:nvSpPr>
            <p:spPr bwMode="auto">
              <a:xfrm>
                <a:off x="1346" y="1678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2" name="Rectangle 158"/>
              <p:cNvSpPr>
                <a:spLocks noChangeArrowheads="1"/>
              </p:cNvSpPr>
              <p:nvPr/>
            </p:nvSpPr>
            <p:spPr bwMode="auto">
              <a:xfrm>
                <a:off x="1358" y="1678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3" name="Rectangle 159"/>
              <p:cNvSpPr>
                <a:spLocks noChangeArrowheads="1"/>
              </p:cNvSpPr>
              <p:nvPr/>
            </p:nvSpPr>
            <p:spPr bwMode="auto">
              <a:xfrm>
                <a:off x="1370" y="1678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4" name="Rectangle 160"/>
              <p:cNvSpPr>
                <a:spLocks noChangeArrowheads="1"/>
              </p:cNvSpPr>
              <p:nvPr/>
            </p:nvSpPr>
            <p:spPr bwMode="auto">
              <a:xfrm>
                <a:off x="1382" y="1678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5" name="Rectangle 161"/>
              <p:cNvSpPr>
                <a:spLocks noChangeArrowheads="1"/>
              </p:cNvSpPr>
              <p:nvPr/>
            </p:nvSpPr>
            <p:spPr bwMode="auto">
              <a:xfrm>
                <a:off x="1394" y="1678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6" name="Rectangle 162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7" name="Rectangle 164"/>
              <p:cNvSpPr>
                <a:spLocks noChangeArrowheads="1"/>
              </p:cNvSpPr>
              <p:nvPr/>
            </p:nvSpPr>
            <p:spPr bwMode="auto">
              <a:xfrm>
                <a:off x="1190" y="1888"/>
                <a:ext cx="4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 b="1"/>
                  <a:t>Sistema X</a:t>
                </a:r>
              </a:p>
            </p:txBody>
          </p:sp>
          <p:sp>
            <p:nvSpPr>
              <p:cNvPr id="43298" name="Rectangle 165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9" name="Rectangle 166"/>
              <p:cNvSpPr>
                <a:spLocks noChangeArrowheads="1"/>
              </p:cNvSpPr>
              <p:nvPr/>
            </p:nvSpPr>
            <p:spPr bwMode="auto">
              <a:xfrm>
                <a:off x="3608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0" name="Rectangle 167"/>
              <p:cNvSpPr>
                <a:spLocks noChangeArrowheads="1"/>
              </p:cNvSpPr>
              <p:nvPr/>
            </p:nvSpPr>
            <p:spPr bwMode="auto">
              <a:xfrm>
                <a:off x="3620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1" name="Rectangle 168"/>
              <p:cNvSpPr>
                <a:spLocks noChangeArrowheads="1"/>
              </p:cNvSpPr>
              <p:nvPr/>
            </p:nvSpPr>
            <p:spPr bwMode="auto">
              <a:xfrm>
                <a:off x="3632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2" name="Rectangle 169"/>
              <p:cNvSpPr>
                <a:spLocks noChangeArrowheads="1"/>
              </p:cNvSpPr>
              <p:nvPr/>
            </p:nvSpPr>
            <p:spPr bwMode="auto">
              <a:xfrm>
                <a:off x="3644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3" name="Rectangle 170"/>
              <p:cNvSpPr>
                <a:spLocks noChangeArrowheads="1"/>
              </p:cNvSpPr>
              <p:nvPr/>
            </p:nvSpPr>
            <p:spPr bwMode="auto">
              <a:xfrm>
                <a:off x="3656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4" name="Rectangle 171"/>
              <p:cNvSpPr>
                <a:spLocks noChangeArrowheads="1"/>
              </p:cNvSpPr>
              <p:nvPr/>
            </p:nvSpPr>
            <p:spPr bwMode="auto">
              <a:xfrm>
                <a:off x="3668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5" name="Rectangle 172"/>
              <p:cNvSpPr>
                <a:spLocks noChangeArrowheads="1"/>
              </p:cNvSpPr>
              <p:nvPr/>
            </p:nvSpPr>
            <p:spPr bwMode="auto">
              <a:xfrm>
                <a:off x="3680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6" name="Rectangle 173"/>
              <p:cNvSpPr>
                <a:spLocks noChangeArrowheads="1"/>
              </p:cNvSpPr>
              <p:nvPr/>
            </p:nvSpPr>
            <p:spPr bwMode="auto">
              <a:xfrm>
                <a:off x="3692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7" name="Rectangle 174"/>
              <p:cNvSpPr>
                <a:spLocks noChangeArrowheads="1"/>
              </p:cNvSpPr>
              <p:nvPr/>
            </p:nvSpPr>
            <p:spPr bwMode="auto">
              <a:xfrm>
                <a:off x="3704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8" name="Rectangle 175"/>
              <p:cNvSpPr>
                <a:spLocks noChangeArrowheads="1"/>
              </p:cNvSpPr>
              <p:nvPr/>
            </p:nvSpPr>
            <p:spPr bwMode="auto">
              <a:xfrm>
                <a:off x="3716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9" name="Rectangle 176"/>
              <p:cNvSpPr>
                <a:spLocks noChangeArrowheads="1"/>
              </p:cNvSpPr>
              <p:nvPr/>
            </p:nvSpPr>
            <p:spPr bwMode="auto">
              <a:xfrm>
                <a:off x="3734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0" name="Rectangle 177"/>
              <p:cNvSpPr>
                <a:spLocks noChangeArrowheads="1"/>
              </p:cNvSpPr>
              <p:nvPr/>
            </p:nvSpPr>
            <p:spPr bwMode="auto">
              <a:xfrm>
                <a:off x="3746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1" name="Rectangle 178"/>
              <p:cNvSpPr>
                <a:spLocks noChangeArrowheads="1"/>
              </p:cNvSpPr>
              <p:nvPr/>
            </p:nvSpPr>
            <p:spPr bwMode="auto">
              <a:xfrm>
                <a:off x="3758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2" name="Rectangle 179"/>
              <p:cNvSpPr>
                <a:spLocks noChangeArrowheads="1"/>
              </p:cNvSpPr>
              <p:nvPr/>
            </p:nvSpPr>
            <p:spPr bwMode="auto">
              <a:xfrm>
                <a:off x="3776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3" name="Rectangle 180"/>
              <p:cNvSpPr>
                <a:spLocks noChangeArrowheads="1"/>
              </p:cNvSpPr>
              <p:nvPr/>
            </p:nvSpPr>
            <p:spPr bwMode="auto">
              <a:xfrm>
                <a:off x="3794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4" name="Rectangle 181"/>
              <p:cNvSpPr>
                <a:spLocks noChangeArrowheads="1"/>
              </p:cNvSpPr>
              <p:nvPr/>
            </p:nvSpPr>
            <p:spPr bwMode="auto">
              <a:xfrm>
                <a:off x="3806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5" name="Rectangle 182"/>
              <p:cNvSpPr>
                <a:spLocks noChangeArrowheads="1"/>
              </p:cNvSpPr>
              <p:nvPr/>
            </p:nvSpPr>
            <p:spPr bwMode="auto">
              <a:xfrm>
                <a:off x="3818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6" name="Rectangle 183"/>
              <p:cNvSpPr>
                <a:spLocks noChangeArrowheads="1"/>
              </p:cNvSpPr>
              <p:nvPr/>
            </p:nvSpPr>
            <p:spPr bwMode="auto">
              <a:xfrm>
                <a:off x="3830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7" name="Rectangle 184"/>
              <p:cNvSpPr>
                <a:spLocks noChangeArrowheads="1"/>
              </p:cNvSpPr>
              <p:nvPr/>
            </p:nvSpPr>
            <p:spPr bwMode="auto">
              <a:xfrm>
                <a:off x="3848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8" name="Rectangle 185"/>
              <p:cNvSpPr>
                <a:spLocks noChangeArrowheads="1"/>
              </p:cNvSpPr>
              <p:nvPr/>
            </p:nvSpPr>
            <p:spPr bwMode="auto">
              <a:xfrm>
                <a:off x="3860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9" name="Rectangle 186"/>
              <p:cNvSpPr>
                <a:spLocks noChangeArrowheads="1"/>
              </p:cNvSpPr>
              <p:nvPr/>
            </p:nvSpPr>
            <p:spPr bwMode="auto">
              <a:xfrm>
                <a:off x="3872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0" name="Rectangle 187"/>
              <p:cNvSpPr>
                <a:spLocks noChangeArrowheads="1"/>
              </p:cNvSpPr>
              <p:nvPr/>
            </p:nvSpPr>
            <p:spPr bwMode="auto">
              <a:xfrm>
                <a:off x="3884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1" name="Rectangle 188"/>
              <p:cNvSpPr>
                <a:spLocks noChangeArrowheads="1"/>
              </p:cNvSpPr>
              <p:nvPr/>
            </p:nvSpPr>
            <p:spPr bwMode="auto">
              <a:xfrm>
                <a:off x="3896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2" name="Rectangle 189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3" name="Rectangle 190"/>
              <p:cNvSpPr>
                <a:spLocks noChangeArrowheads="1"/>
              </p:cNvSpPr>
              <p:nvPr/>
            </p:nvSpPr>
            <p:spPr bwMode="auto">
              <a:xfrm>
                <a:off x="3578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4" name="Rectangle 191"/>
              <p:cNvSpPr>
                <a:spLocks noChangeArrowheads="1"/>
              </p:cNvSpPr>
              <p:nvPr/>
            </p:nvSpPr>
            <p:spPr bwMode="auto">
              <a:xfrm>
                <a:off x="3590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5" name="Rectangle 192"/>
              <p:cNvSpPr>
                <a:spLocks noChangeArrowheads="1"/>
              </p:cNvSpPr>
              <p:nvPr/>
            </p:nvSpPr>
            <p:spPr bwMode="auto">
              <a:xfrm>
                <a:off x="3602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6" name="Rectangle 193"/>
              <p:cNvSpPr>
                <a:spLocks noChangeArrowheads="1"/>
              </p:cNvSpPr>
              <p:nvPr/>
            </p:nvSpPr>
            <p:spPr bwMode="auto">
              <a:xfrm>
                <a:off x="3614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7" name="Rectangle 194"/>
              <p:cNvSpPr>
                <a:spLocks noChangeArrowheads="1"/>
              </p:cNvSpPr>
              <p:nvPr/>
            </p:nvSpPr>
            <p:spPr bwMode="auto">
              <a:xfrm>
                <a:off x="3626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8" name="Rectangle 195"/>
              <p:cNvSpPr>
                <a:spLocks noChangeArrowheads="1"/>
              </p:cNvSpPr>
              <p:nvPr/>
            </p:nvSpPr>
            <p:spPr bwMode="auto">
              <a:xfrm>
                <a:off x="3638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9" name="Rectangle 196"/>
              <p:cNvSpPr>
                <a:spLocks noChangeArrowheads="1"/>
              </p:cNvSpPr>
              <p:nvPr/>
            </p:nvSpPr>
            <p:spPr bwMode="auto">
              <a:xfrm>
                <a:off x="3650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0" name="Rectangle 197"/>
              <p:cNvSpPr>
                <a:spLocks noChangeArrowheads="1"/>
              </p:cNvSpPr>
              <p:nvPr/>
            </p:nvSpPr>
            <p:spPr bwMode="auto">
              <a:xfrm>
                <a:off x="3662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1" name="Rectangle 198"/>
              <p:cNvSpPr>
                <a:spLocks noChangeArrowheads="1"/>
              </p:cNvSpPr>
              <p:nvPr/>
            </p:nvSpPr>
            <p:spPr bwMode="auto">
              <a:xfrm>
                <a:off x="3674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2" name="Rectangle 199"/>
              <p:cNvSpPr>
                <a:spLocks noChangeArrowheads="1"/>
              </p:cNvSpPr>
              <p:nvPr/>
            </p:nvSpPr>
            <p:spPr bwMode="auto">
              <a:xfrm>
                <a:off x="3686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3" name="Rectangle 200"/>
              <p:cNvSpPr>
                <a:spLocks noChangeArrowheads="1"/>
              </p:cNvSpPr>
              <p:nvPr/>
            </p:nvSpPr>
            <p:spPr bwMode="auto">
              <a:xfrm>
                <a:off x="3698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4" name="Rectangle 201"/>
              <p:cNvSpPr>
                <a:spLocks noChangeArrowheads="1"/>
              </p:cNvSpPr>
              <p:nvPr/>
            </p:nvSpPr>
            <p:spPr bwMode="auto">
              <a:xfrm>
                <a:off x="3716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5" name="Rectangle 202"/>
              <p:cNvSpPr>
                <a:spLocks noChangeArrowheads="1"/>
              </p:cNvSpPr>
              <p:nvPr/>
            </p:nvSpPr>
            <p:spPr bwMode="auto">
              <a:xfrm>
                <a:off x="3728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6" name="Rectangle 203"/>
              <p:cNvSpPr>
                <a:spLocks noChangeArrowheads="1"/>
              </p:cNvSpPr>
              <p:nvPr/>
            </p:nvSpPr>
            <p:spPr bwMode="auto">
              <a:xfrm>
                <a:off x="3740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7" name="Rectangle 204"/>
              <p:cNvSpPr>
                <a:spLocks noChangeArrowheads="1"/>
              </p:cNvSpPr>
              <p:nvPr/>
            </p:nvSpPr>
            <p:spPr bwMode="auto">
              <a:xfrm>
                <a:off x="3758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8" name="Rectangle 205"/>
              <p:cNvSpPr>
                <a:spLocks noChangeArrowheads="1"/>
              </p:cNvSpPr>
              <p:nvPr/>
            </p:nvSpPr>
            <p:spPr bwMode="auto">
              <a:xfrm>
                <a:off x="3776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3024" name="Rectangle 207"/>
            <p:cNvSpPr>
              <a:spLocks noChangeArrowheads="1"/>
            </p:cNvSpPr>
            <p:nvPr/>
          </p:nvSpPr>
          <p:spPr bwMode="auto">
            <a:xfrm>
              <a:off x="3788" y="1678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25" name="Rectangle 208"/>
            <p:cNvSpPr>
              <a:spLocks noChangeArrowheads="1"/>
            </p:cNvSpPr>
            <p:nvPr/>
          </p:nvSpPr>
          <p:spPr bwMode="auto">
            <a:xfrm>
              <a:off x="3800" y="1678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26" name="Rectangle 209"/>
            <p:cNvSpPr>
              <a:spLocks noChangeArrowheads="1"/>
            </p:cNvSpPr>
            <p:nvPr/>
          </p:nvSpPr>
          <p:spPr bwMode="auto">
            <a:xfrm>
              <a:off x="3812" y="1678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27" name="Rectangle 210"/>
            <p:cNvSpPr>
              <a:spLocks noChangeArrowheads="1"/>
            </p:cNvSpPr>
            <p:nvPr/>
          </p:nvSpPr>
          <p:spPr bwMode="auto">
            <a:xfrm>
              <a:off x="3830" y="1678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28" name="Rectangle 211"/>
            <p:cNvSpPr>
              <a:spLocks noChangeArrowheads="1"/>
            </p:cNvSpPr>
            <p:nvPr/>
          </p:nvSpPr>
          <p:spPr bwMode="auto">
            <a:xfrm>
              <a:off x="3842" y="1678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29" name="Rectangle 212"/>
            <p:cNvSpPr>
              <a:spLocks noChangeArrowheads="1"/>
            </p:cNvSpPr>
            <p:nvPr/>
          </p:nvSpPr>
          <p:spPr bwMode="auto">
            <a:xfrm>
              <a:off x="3854" y="1678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0" name="Rectangle 213"/>
            <p:cNvSpPr>
              <a:spLocks noChangeArrowheads="1"/>
            </p:cNvSpPr>
            <p:nvPr/>
          </p:nvSpPr>
          <p:spPr bwMode="auto">
            <a:xfrm>
              <a:off x="3866" y="1678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1" name="Rectangle 214"/>
            <p:cNvSpPr>
              <a:spLocks noChangeArrowheads="1"/>
            </p:cNvSpPr>
            <p:nvPr/>
          </p:nvSpPr>
          <p:spPr bwMode="auto">
            <a:xfrm>
              <a:off x="3878" y="1678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2" name="Rectangle 215"/>
            <p:cNvSpPr>
              <a:spLocks noChangeArrowheads="1"/>
            </p:cNvSpPr>
            <p:nvPr/>
          </p:nvSpPr>
          <p:spPr bwMode="auto">
            <a:xfrm>
              <a:off x="3578" y="1678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3" name="Rectangle 218"/>
            <p:cNvSpPr>
              <a:spLocks noChangeArrowheads="1"/>
            </p:cNvSpPr>
            <p:nvPr/>
          </p:nvSpPr>
          <p:spPr bwMode="auto">
            <a:xfrm>
              <a:off x="3596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4" name="Rectangle 219"/>
            <p:cNvSpPr>
              <a:spLocks noChangeArrowheads="1"/>
            </p:cNvSpPr>
            <p:nvPr/>
          </p:nvSpPr>
          <p:spPr bwMode="auto">
            <a:xfrm>
              <a:off x="3608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5" name="Rectangle 220"/>
            <p:cNvSpPr>
              <a:spLocks noChangeArrowheads="1"/>
            </p:cNvSpPr>
            <p:nvPr/>
          </p:nvSpPr>
          <p:spPr bwMode="auto">
            <a:xfrm>
              <a:off x="3620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6" name="Rectangle 221"/>
            <p:cNvSpPr>
              <a:spLocks noChangeArrowheads="1"/>
            </p:cNvSpPr>
            <p:nvPr/>
          </p:nvSpPr>
          <p:spPr bwMode="auto">
            <a:xfrm>
              <a:off x="3632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7" name="Rectangle 222"/>
            <p:cNvSpPr>
              <a:spLocks noChangeArrowheads="1"/>
            </p:cNvSpPr>
            <p:nvPr/>
          </p:nvSpPr>
          <p:spPr bwMode="auto">
            <a:xfrm>
              <a:off x="3644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8" name="Rectangle 223"/>
            <p:cNvSpPr>
              <a:spLocks noChangeArrowheads="1"/>
            </p:cNvSpPr>
            <p:nvPr/>
          </p:nvSpPr>
          <p:spPr bwMode="auto">
            <a:xfrm>
              <a:off x="3656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9" name="Rectangle 224"/>
            <p:cNvSpPr>
              <a:spLocks noChangeArrowheads="1"/>
            </p:cNvSpPr>
            <p:nvPr/>
          </p:nvSpPr>
          <p:spPr bwMode="auto">
            <a:xfrm>
              <a:off x="3668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0" name="Rectangle 225"/>
            <p:cNvSpPr>
              <a:spLocks noChangeArrowheads="1"/>
            </p:cNvSpPr>
            <p:nvPr/>
          </p:nvSpPr>
          <p:spPr bwMode="auto">
            <a:xfrm>
              <a:off x="3680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1" name="Rectangle 226"/>
            <p:cNvSpPr>
              <a:spLocks noChangeArrowheads="1"/>
            </p:cNvSpPr>
            <p:nvPr/>
          </p:nvSpPr>
          <p:spPr bwMode="auto">
            <a:xfrm>
              <a:off x="3692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2" name="Rectangle 227"/>
            <p:cNvSpPr>
              <a:spLocks noChangeArrowheads="1"/>
            </p:cNvSpPr>
            <p:nvPr/>
          </p:nvSpPr>
          <p:spPr bwMode="auto">
            <a:xfrm>
              <a:off x="3704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3" name="Rectangle 228"/>
            <p:cNvSpPr>
              <a:spLocks noChangeArrowheads="1"/>
            </p:cNvSpPr>
            <p:nvPr/>
          </p:nvSpPr>
          <p:spPr bwMode="auto">
            <a:xfrm>
              <a:off x="3716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4" name="Rectangle 229"/>
            <p:cNvSpPr>
              <a:spLocks noChangeArrowheads="1"/>
            </p:cNvSpPr>
            <p:nvPr/>
          </p:nvSpPr>
          <p:spPr bwMode="auto">
            <a:xfrm>
              <a:off x="3734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5" name="Rectangle 230"/>
            <p:cNvSpPr>
              <a:spLocks noChangeArrowheads="1"/>
            </p:cNvSpPr>
            <p:nvPr/>
          </p:nvSpPr>
          <p:spPr bwMode="auto">
            <a:xfrm>
              <a:off x="3746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6" name="Rectangle 231"/>
            <p:cNvSpPr>
              <a:spLocks noChangeArrowheads="1"/>
            </p:cNvSpPr>
            <p:nvPr/>
          </p:nvSpPr>
          <p:spPr bwMode="auto">
            <a:xfrm>
              <a:off x="3758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7" name="Rectangle 232"/>
            <p:cNvSpPr>
              <a:spLocks noChangeArrowheads="1"/>
            </p:cNvSpPr>
            <p:nvPr/>
          </p:nvSpPr>
          <p:spPr bwMode="auto">
            <a:xfrm>
              <a:off x="3776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8" name="Rectangle 233"/>
            <p:cNvSpPr>
              <a:spLocks noChangeArrowheads="1"/>
            </p:cNvSpPr>
            <p:nvPr/>
          </p:nvSpPr>
          <p:spPr bwMode="auto">
            <a:xfrm>
              <a:off x="3794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9" name="Rectangle 234"/>
            <p:cNvSpPr>
              <a:spLocks noChangeArrowheads="1"/>
            </p:cNvSpPr>
            <p:nvPr/>
          </p:nvSpPr>
          <p:spPr bwMode="auto">
            <a:xfrm>
              <a:off x="3806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0" name="Rectangle 235"/>
            <p:cNvSpPr>
              <a:spLocks noChangeArrowheads="1"/>
            </p:cNvSpPr>
            <p:nvPr/>
          </p:nvSpPr>
          <p:spPr bwMode="auto">
            <a:xfrm>
              <a:off x="3818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1" name="Rectangle 236"/>
            <p:cNvSpPr>
              <a:spLocks noChangeArrowheads="1"/>
            </p:cNvSpPr>
            <p:nvPr/>
          </p:nvSpPr>
          <p:spPr bwMode="auto">
            <a:xfrm>
              <a:off x="3830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2" name="Rectangle 237"/>
            <p:cNvSpPr>
              <a:spLocks noChangeArrowheads="1"/>
            </p:cNvSpPr>
            <p:nvPr/>
          </p:nvSpPr>
          <p:spPr bwMode="auto">
            <a:xfrm>
              <a:off x="3848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3" name="Rectangle 238"/>
            <p:cNvSpPr>
              <a:spLocks noChangeArrowheads="1"/>
            </p:cNvSpPr>
            <p:nvPr/>
          </p:nvSpPr>
          <p:spPr bwMode="auto">
            <a:xfrm>
              <a:off x="3860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4" name="Rectangle 239"/>
            <p:cNvSpPr>
              <a:spLocks noChangeArrowheads="1"/>
            </p:cNvSpPr>
            <p:nvPr/>
          </p:nvSpPr>
          <p:spPr bwMode="auto">
            <a:xfrm>
              <a:off x="3872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5" name="Rectangle 240"/>
            <p:cNvSpPr>
              <a:spLocks noChangeArrowheads="1"/>
            </p:cNvSpPr>
            <p:nvPr/>
          </p:nvSpPr>
          <p:spPr bwMode="auto">
            <a:xfrm>
              <a:off x="3884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6" name="Rectangle 241"/>
            <p:cNvSpPr>
              <a:spLocks noChangeArrowheads="1"/>
            </p:cNvSpPr>
            <p:nvPr/>
          </p:nvSpPr>
          <p:spPr bwMode="auto">
            <a:xfrm>
              <a:off x="3896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7" name="Rectangle 242"/>
            <p:cNvSpPr>
              <a:spLocks noChangeArrowheads="1"/>
            </p:cNvSpPr>
            <p:nvPr/>
          </p:nvSpPr>
          <p:spPr bwMode="auto">
            <a:xfrm>
              <a:off x="3596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8" name="Rectangle 243"/>
            <p:cNvSpPr>
              <a:spLocks noChangeArrowheads="1"/>
            </p:cNvSpPr>
            <p:nvPr/>
          </p:nvSpPr>
          <p:spPr bwMode="auto">
            <a:xfrm>
              <a:off x="3578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9" name="Rectangle 244"/>
            <p:cNvSpPr>
              <a:spLocks noChangeArrowheads="1"/>
            </p:cNvSpPr>
            <p:nvPr/>
          </p:nvSpPr>
          <p:spPr bwMode="auto">
            <a:xfrm>
              <a:off x="3590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0" name="Rectangle 245"/>
            <p:cNvSpPr>
              <a:spLocks noChangeArrowheads="1"/>
            </p:cNvSpPr>
            <p:nvPr/>
          </p:nvSpPr>
          <p:spPr bwMode="auto">
            <a:xfrm>
              <a:off x="3602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1" name="Rectangle 246"/>
            <p:cNvSpPr>
              <a:spLocks noChangeArrowheads="1"/>
            </p:cNvSpPr>
            <p:nvPr/>
          </p:nvSpPr>
          <p:spPr bwMode="auto">
            <a:xfrm>
              <a:off x="3614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2" name="Rectangle 247"/>
            <p:cNvSpPr>
              <a:spLocks noChangeArrowheads="1"/>
            </p:cNvSpPr>
            <p:nvPr/>
          </p:nvSpPr>
          <p:spPr bwMode="auto">
            <a:xfrm>
              <a:off x="3626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3" name="Rectangle 248"/>
            <p:cNvSpPr>
              <a:spLocks noChangeArrowheads="1"/>
            </p:cNvSpPr>
            <p:nvPr/>
          </p:nvSpPr>
          <p:spPr bwMode="auto">
            <a:xfrm>
              <a:off x="3638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4" name="Rectangle 249"/>
            <p:cNvSpPr>
              <a:spLocks noChangeArrowheads="1"/>
            </p:cNvSpPr>
            <p:nvPr/>
          </p:nvSpPr>
          <p:spPr bwMode="auto">
            <a:xfrm>
              <a:off x="3650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5" name="Rectangle 250"/>
            <p:cNvSpPr>
              <a:spLocks noChangeArrowheads="1"/>
            </p:cNvSpPr>
            <p:nvPr/>
          </p:nvSpPr>
          <p:spPr bwMode="auto">
            <a:xfrm>
              <a:off x="3662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6" name="Rectangle 251"/>
            <p:cNvSpPr>
              <a:spLocks noChangeArrowheads="1"/>
            </p:cNvSpPr>
            <p:nvPr/>
          </p:nvSpPr>
          <p:spPr bwMode="auto">
            <a:xfrm>
              <a:off x="3674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7" name="Rectangle 252"/>
            <p:cNvSpPr>
              <a:spLocks noChangeArrowheads="1"/>
            </p:cNvSpPr>
            <p:nvPr/>
          </p:nvSpPr>
          <p:spPr bwMode="auto">
            <a:xfrm>
              <a:off x="3686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8" name="Rectangle 253"/>
            <p:cNvSpPr>
              <a:spLocks noChangeArrowheads="1"/>
            </p:cNvSpPr>
            <p:nvPr/>
          </p:nvSpPr>
          <p:spPr bwMode="auto">
            <a:xfrm>
              <a:off x="3698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9" name="Rectangle 254"/>
            <p:cNvSpPr>
              <a:spLocks noChangeArrowheads="1"/>
            </p:cNvSpPr>
            <p:nvPr/>
          </p:nvSpPr>
          <p:spPr bwMode="auto">
            <a:xfrm>
              <a:off x="3716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0" name="Rectangle 255"/>
            <p:cNvSpPr>
              <a:spLocks noChangeArrowheads="1"/>
            </p:cNvSpPr>
            <p:nvPr/>
          </p:nvSpPr>
          <p:spPr bwMode="auto">
            <a:xfrm>
              <a:off x="3728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1" name="Rectangle 256"/>
            <p:cNvSpPr>
              <a:spLocks noChangeArrowheads="1"/>
            </p:cNvSpPr>
            <p:nvPr/>
          </p:nvSpPr>
          <p:spPr bwMode="auto">
            <a:xfrm>
              <a:off x="3740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2" name="Rectangle 257"/>
            <p:cNvSpPr>
              <a:spLocks noChangeArrowheads="1"/>
            </p:cNvSpPr>
            <p:nvPr/>
          </p:nvSpPr>
          <p:spPr bwMode="auto">
            <a:xfrm>
              <a:off x="3758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3" name="Rectangle 258"/>
            <p:cNvSpPr>
              <a:spLocks noChangeArrowheads="1"/>
            </p:cNvSpPr>
            <p:nvPr/>
          </p:nvSpPr>
          <p:spPr bwMode="auto">
            <a:xfrm>
              <a:off x="3776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4" name="Rectangle 259"/>
            <p:cNvSpPr>
              <a:spLocks noChangeArrowheads="1"/>
            </p:cNvSpPr>
            <p:nvPr/>
          </p:nvSpPr>
          <p:spPr bwMode="auto">
            <a:xfrm>
              <a:off x="3788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5" name="Rectangle 260"/>
            <p:cNvSpPr>
              <a:spLocks noChangeArrowheads="1"/>
            </p:cNvSpPr>
            <p:nvPr/>
          </p:nvSpPr>
          <p:spPr bwMode="auto">
            <a:xfrm>
              <a:off x="3800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6" name="Rectangle 261"/>
            <p:cNvSpPr>
              <a:spLocks noChangeArrowheads="1"/>
            </p:cNvSpPr>
            <p:nvPr/>
          </p:nvSpPr>
          <p:spPr bwMode="auto">
            <a:xfrm>
              <a:off x="3812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7" name="Rectangle 262"/>
            <p:cNvSpPr>
              <a:spLocks noChangeArrowheads="1"/>
            </p:cNvSpPr>
            <p:nvPr/>
          </p:nvSpPr>
          <p:spPr bwMode="auto">
            <a:xfrm>
              <a:off x="3830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8" name="Rectangle 263"/>
            <p:cNvSpPr>
              <a:spLocks noChangeArrowheads="1"/>
            </p:cNvSpPr>
            <p:nvPr/>
          </p:nvSpPr>
          <p:spPr bwMode="auto">
            <a:xfrm>
              <a:off x="3842" y="2620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9" name="Rectangle 264"/>
            <p:cNvSpPr>
              <a:spLocks noChangeArrowheads="1"/>
            </p:cNvSpPr>
            <p:nvPr/>
          </p:nvSpPr>
          <p:spPr bwMode="auto">
            <a:xfrm>
              <a:off x="3854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0" name="Rectangle 265"/>
            <p:cNvSpPr>
              <a:spLocks noChangeArrowheads="1"/>
            </p:cNvSpPr>
            <p:nvPr/>
          </p:nvSpPr>
          <p:spPr bwMode="auto">
            <a:xfrm>
              <a:off x="3866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1" name="Rectangle 266"/>
            <p:cNvSpPr>
              <a:spLocks noChangeArrowheads="1"/>
            </p:cNvSpPr>
            <p:nvPr/>
          </p:nvSpPr>
          <p:spPr bwMode="auto">
            <a:xfrm>
              <a:off x="3878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2" name="Rectangle 267"/>
            <p:cNvSpPr>
              <a:spLocks noChangeArrowheads="1"/>
            </p:cNvSpPr>
            <p:nvPr/>
          </p:nvSpPr>
          <p:spPr bwMode="auto">
            <a:xfrm>
              <a:off x="3578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3" name="Rectangle 269"/>
            <p:cNvSpPr>
              <a:spLocks noChangeArrowheads="1"/>
            </p:cNvSpPr>
            <p:nvPr/>
          </p:nvSpPr>
          <p:spPr bwMode="auto">
            <a:xfrm>
              <a:off x="1112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4" name="Rectangle 270"/>
            <p:cNvSpPr>
              <a:spLocks noChangeArrowheads="1"/>
            </p:cNvSpPr>
            <p:nvPr/>
          </p:nvSpPr>
          <p:spPr bwMode="auto">
            <a:xfrm>
              <a:off x="1124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5" name="Rectangle 271"/>
            <p:cNvSpPr>
              <a:spLocks noChangeArrowheads="1"/>
            </p:cNvSpPr>
            <p:nvPr/>
          </p:nvSpPr>
          <p:spPr bwMode="auto">
            <a:xfrm>
              <a:off x="1136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6" name="Rectangle 272"/>
            <p:cNvSpPr>
              <a:spLocks noChangeArrowheads="1"/>
            </p:cNvSpPr>
            <p:nvPr/>
          </p:nvSpPr>
          <p:spPr bwMode="auto">
            <a:xfrm>
              <a:off x="1148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7" name="Rectangle 273"/>
            <p:cNvSpPr>
              <a:spLocks noChangeArrowheads="1"/>
            </p:cNvSpPr>
            <p:nvPr/>
          </p:nvSpPr>
          <p:spPr bwMode="auto">
            <a:xfrm>
              <a:off x="1160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8" name="Rectangle 274"/>
            <p:cNvSpPr>
              <a:spLocks noChangeArrowheads="1"/>
            </p:cNvSpPr>
            <p:nvPr/>
          </p:nvSpPr>
          <p:spPr bwMode="auto">
            <a:xfrm>
              <a:off x="1172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9" name="Rectangle 275"/>
            <p:cNvSpPr>
              <a:spLocks noChangeArrowheads="1"/>
            </p:cNvSpPr>
            <p:nvPr/>
          </p:nvSpPr>
          <p:spPr bwMode="auto">
            <a:xfrm>
              <a:off x="1184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0" name="Rectangle 276"/>
            <p:cNvSpPr>
              <a:spLocks noChangeArrowheads="1"/>
            </p:cNvSpPr>
            <p:nvPr/>
          </p:nvSpPr>
          <p:spPr bwMode="auto">
            <a:xfrm>
              <a:off x="1196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1" name="Rectangle 277"/>
            <p:cNvSpPr>
              <a:spLocks noChangeArrowheads="1"/>
            </p:cNvSpPr>
            <p:nvPr/>
          </p:nvSpPr>
          <p:spPr bwMode="auto">
            <a:xfrm>
              <a:off x="1208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2" name="Rectangle 278"/>
            <p:cNvSpPr>
              <a:spLocks noChangeArrowheads="1"/>
            </p:cNvSpPr>
            <p:nvPr/>
          </p:nvSpPr>
          <p:spPr bwMode="auto">
            <a:xfrm>
              <a:off x="1220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3" name="Rectangle 279"/>
            <p:cNvSpPr>
              <a:spLocks noChangeArrowheads="1"/>
            </p:cNvSpPr>
            <p:nvPr/>
          </p:nvSpPr>
          <p:spPr bwMode="auto">
            <a:xfrm>
              <a:off x="1232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4" name="Rectangle 280"/>
            <p:cNvSpPr>
              <a:spLocks noChangeArrowheads="1"/>
            </p:cNvSpPr>
            <p:nvPr/>
          </p:nvSpPr>
          <p:spPr bwMode="auto">
            <a:xfrm>
              <a:off x="1250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5" name="Rectangle 281"/>
            <p:cNvSpPr>
              <a:spLocks noChangeArrowheads="1"/>
            </p:cNvSpPr>
            <p:nvPr/>
          </p:nvSpPr>
          <p:spPr bwMode="auto">
            <a:xfrm>
              <a:off x="1262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6" name="Rectangle 282"/>
            <p:cNvSpPr>
              <a:spLocks noChangeArrowheads="1"/>
            </p:cNvSpPr>
            <p:nvPr/>
          </p:nvSpPr>
          <p:spPr bwMode="auto">
            <a:xfrm>
              <a:off x="1274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7" name="Rectangle 283"/>
            <p:cNvSpPr>
              <a:spLocks noChangeArrowheads="1"/>
            </p:cNvSpPr>
            <p:nvPr/>
          </p:nvSpPr>
          <p:spPr bwMode="auto">
            <a:xfrm>
              <a:off x="1292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8" name="Rectangle 284"/>
            <p:cNvSpPr>
              <a:spLocks noChangeArrowheads="1"/>
            </p:cNvSpPr>
            <p:nvPr/>
          </p:nvSpPr>
          <p:spPr bwMode="auto">
            <a:xfrm>
              <a:off x="1310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9" name="Rectangle 285"/>
            <p:cNvSpPr>
              <a:spLocks noChangeArrowheads="1"/>
            </p:cNvSpPr>
            <p:nvPr/>
          </p:nvSpPr>
          <p:spPr bwMode="auto">
            <a:xfrm>
              <a:off x="1322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0" name="Rectangle 286"/>
            <p:cNvSpPr>
              <a:spLocks noChangeArrowheads="1"/>
            </p:cNvSpPr>
            <p:nvPr/>
          </p:nvSpPr>
          <p:spPr bwMode="auto">
            <a:xfrm>
              <a:off x="1334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1" name="Rectangle 287"/>
            <p:cNvSpPr>
              <a:spLocks noChangeArrowheads="1"/>
            </p:cNvSpPr>
            <p:nvPr/>
          </p:nvSpPr>
          <p:spPr bwMode="auto">
            <a:xfrm>
              <a:off x="1346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2" name="Rectangle 288"/>
            <p:cNvSpPr>
              <a:spLocks noChangeArrowheads="1"/>
            </p:cNvSpPr>
            <p:nvPr/>
          </p:nvSpPr>
          <p:spPr bwMode="auto">
            <a:xfrm>
              <a:off x="1364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3" name="Rectangle 289"/>
            <p:cNvSpPr>
              <a:spLocks noChangeArrowheads="1"/>
            </p:cNvSpPr>
            <p:nvPr/>
          </p:nvSpPr>
          <p:spPr bwMode="auto">
            <a:xfrm>
              <a:off x="1376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4" name="Rectangle 290"/>
            <p:cNvSpPr>
              <a:spLocks noChangeArrowheads="1"/>
            </p:cNvSpPr>
            <p:nvPr/>
          </p:nvSpPr>
          <p:spPr bwMode="auto">
            <a:xfrm>
              <a:off x="1388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5" name="Rectangle 291"/>
            <p:cNvSpPr>
              <a:spLocks noChangeArrowheads="1"/>
            </p:cNvSpPr>
            <p:nvPr/>
          </p:nvSpPr>
          <p:spPr bwMode="auto">
            <a:xfrm>
              <a:off x="1400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6" name="Rectangle 292"/>
            <p:cNvSpPr>
              <a:spLocks noChangeArrowheads="1"/>
            </p:cNvSpPr>
            <p:nvPr/>
          </p:nvSpPr>
          <p:spPr bwMode="auto">
            <a:xfrm>
              <a:off x="1412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7" name="Rectangle 293"/>
            <p:cNvSpPr>
              <a:spLocks noChangeArrowheads="1"/>
            </p:cNvSpPr>
            <p:nvPr/>
          </p:nvSpPr>
          <p:spPr bwMode="auto">
            <a:xfrm>
              <a:off x="1112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8" name="Rectangle 294"/>
            <p:cNvSpPr>
              <a:spLocks noChangeArrowheads="1"/>
            </p:cNvSpPr>
            <p:nvPr/>
          </p:nvSpPr>
          <p:spPr bwMode="auto">
            <a:xfrm>
              <a:off x="1094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9" name="Rectangle 295"/>
            <p:cNvSpPr>
              <a:spLocks noChangeArrowheads="1"/>
            </p:cNvSpPr>
            <p:nvPr/>
          </p:nvSpPr>
          <p:spPr bwMode="auto">
            <a:xfrm>
              <a:off x="1106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0" name="Rectangle 296"/>
            <p:cNvSpPr>
              <a:spLocks noChangeArrowheads="1"/>
            </p:cNvSpPr>
            <p:nvPr/>
          </p:nvSpPr>
          <p:spPr bwMode="auto">
            <a:xfrm>
              <a:off x="1118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1" name="Rectangle 297"/>
            <p:cNvSpPr>
              <a:spLocks noChangeArrowheads="1"/>
            </p:cNvSpPr>
            <p:nvPr/>
          </p:nvSpPr>
          <p:spPr bwMode="auto">
            <a:xfrm>
              <a:off x="1130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2" name="Rectangle 298"/>
            <p:cNvSpPr>
              <a:spLocks noChangeArrowheads="1"/>
            </p:cNvSpPr>
            <p:nvPr/>
          </p:nvSpPr>
          <p:spPr bwMode="auto">
            <a:xfrm>
              <a:off x="1142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3" name="Rectangle 299"/>
            <p:cNvSpPr>
              <a:spLocks noChangeArrowheads="1"/>
            </p:cNvSpPr>
            <p:nvPr/>
          </p:nvSpPr>
          <p:spPr bwMode="auto">
            <a:xfrm>
              <a:off x="1154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4" name="Rectangle 300"/>
            <p:cNvSpPr>
              <a:spLocks noChangeArrowheads="1"/>
            </p:cNvSpPr>
            <p:nvPr/>
          </p:nvSpPr>
          <p:spPr bwMode="auto">
            <a:xfrm>
              <a:off x="1166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5" name="Rectangle 301"/>
            <p:cNvSpPr>
              <a:spLocks noChangeArrowheads="1"/>
            </p:cNvSpPr>
            <p:nvPr/>
          </p:nvSpPr>
          <p:spPr bwMode="auto">
            <a:xfrm>
              <a:off x="1178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6" name="Rectangle 302"/>
            <p:cNvSpPr>
              <a:spLocks noChangeArrowheads="1"/>
            </p:cNvSpPr>
            <p:nvPr/>
          </p:nvSpPr>
          <p:spPr bwMode="auto">
            <a:xfrm>
              <a:off x="1190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7" name="Rectangle 303"/>
            <p:cNvSpPr>
              <a:spLocks noChangeArrowheads="1"/>
            </p:cNvSpPr>
            <p:nvPr/>
          </p:nvSpPr>
          <p:spPr bwMode="auto">
            <a:xfrm>
              <a:off x="1202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8" name="Rectangle 304"/>
            <p:cNvSpPr>
              <a:spLocks noChangeArrowheads="1"/>
            </p:cNvSpPr>
            <p:nvPr/>
          </p:nvSpPr>
          <p:spPr bwMode="auto">
            <a:xfrm>
              <a:off x="1214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9" name="Rectangle 305"/>
            <p:cNvSpPr>
              <a:spLocks noChangeArrowheads="1"/>
            </p:cNvSpPr>
            <p:nvPr/>
          </p:nvSpPr>
          <p:spPr bwMode="auto">
            <a:xfrm>
              <a:off x="1232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0" name="Rectangle 306"/>
            <p:cNvSpPr>
              <a:spLocks noChangeArrowheads="1"/>
            </p:cNvSpPr>
            <p:nvPr/>
          </p:nvSpPr>
          <p:spPr bwMode="auto">
            <a:xfrm>
              <a:off x="1244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1" name="Rectangle 307"/>
            <p:cNvSpPr>
              <a:spLocks noChangeArrowheads="1"/>
            </p:cNvSpPr>
            <p:nvPr/>
          </p:nvSpPr>
          <p:spPr bwMode="auto">
            <a:xfrm>
              <a:off x="1256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2" name="Rectangle 308"/>
            <p:cNvSpPr>
              <a:spLocks noChangeArrowheads="1"/>
            </p:cNvSpPr>
            <p:nvPr/>
          </p:nvSpPr>
          <p:spPr bwMode="auto">
            <a:xfrm>
              <a:off x="1274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3" name="Rectangle 309"/>
            <p:cNvSpPr>
              <a:spLocks noChangeArrowheads="1"/>
            </p:cNvSpPr>
            <p:nvPr/>
          </p:nvSpPr>
          <p:spPr bwMode="auto">
            <a:xfrm>
              <a:off x="1292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4" name="Rectangle 310"/>
            <p:cNvSpPr>
              <a:spLocks noChangeArrowheads="1"/>
            </p:cNvSpPr>
            <p:nvPr/>
          </p:nvSpPr>
          <p:spPr bwMode="auto">
            <a:xfrm>
              <a:off x="1304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5" name="Rectangle 311"/>
            <p:cNvSpPr>
              <a:spLocks noChangeArrowheads="1"/>
            </p:cNvSpPr>
            <p:nvPr/>
          </p:nvSpPr>
          <p:spPr bwMode="auto">
            <a:xfrm>
              <a:off x="1316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6" name="Rectangle 312"/>
            <p:cNvSpPr>
              <a:spLocks noChangeArrowheads="1"/>
            </p:cNvSpPr>
            <p:nvPr/>
          </p:nvSpPr>
          <p:spPr bwMode="auto">
            <a:xfrm>
              <a:off x="1328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7" name="Rectangle 313"/>
            <p:cNvSpPr>
              <a:spLocks noChangeArrowheads="1"/>
            </p:cNvSpPr>
            <p:nvPr/>
          </p:nvSpPr>
          <p:spPr bwMode="auto">
            <a:xfrm>
              <a:off x="1346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8" name="Rectangle 314"/>
            <p:cNvSpPr>
              <a:spLocks noChangeArrowheads="1"/>
            </p:cNvSpPr>
            <p:nvPr/>
          </p:nvSpPr>
          <p:spPr bwMode="auto">
            <a:xfrm>
              <a:off x="1358" y="2662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9" name="Rectangle 315"/>
            <p:cNvSpPr>
              <a:spLocks noChangeArrowheads="1"/>
            </p:cNvSpPr>
            <p:nvPr/>
          </p:nvSpPr>
          <p:spPr bwMode="auto">
            <a:xfrm>
              <a:off x="1370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0" name="Rectangle 316"/>
            <p:cNvSpPr>
              <a:spLocks noChangeArrowheads="1"/>
            </p:cNvSpPr>
            <p:nvPr/>
          </p:nvSpPr>
          <p:spPr bwMode="auto">
            <a:xfrm>
              <a:off x="1382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1" name="Rectangle 317"/>
            <p:cNvSpPr>
              <a:spLocks noChangeArrowheads="1"/>
            </p:cNvSpPr>
            <p:nvPr/>
          </p:nvSpPr>
          <p:spPr bwMode="auto">
            <a:xfrm>
              <a:off x="1394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2" name="Rectangle 318"/>
            <p:cNvSpPr>
              <a:spLocks noChangeArrowheads="1"/>
            </p:cNvSpPr>
            <p:nvPr/>
          </p:nvSpPr>
          <p:spPr bwMode="auto">
            <a:xfrm>
              <a:off x="1094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3" name="Freeform 325"/>
            <p:cNvSpPr>
              <a:spLocks/>
            </p:cNvSpPr>
            <p:nvPr/>
          </p:nvSpPr>
          <p:spPr bwMode="auto">
            <a:xfrm>
              <a:off x="3152" y="3208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72 w 72"/>
                <a:gd name="T5" fmla="*/ 72 h 72"/>
                <a:gd name="T6" fmla="*/ 0 w 72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72"/>
                <a:gd name="T14" fmla="*/ 72 w 7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72">
                  <a:moveTo>
                    <a:pt x="0" y="0"/>
                  </a:moveTo>
                  <a:lnTo>
                    <a:pt x="0" y="72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4" name="Rectangle 328"/>
            <p:cNvSpPr>
              <a:spLocks noChangeArrowheads="1"/>
            </p:cNvSpPr>
            <p:nvPr/>
          </p:nvSpPr>
          <p:spPr bwMode="auto">
            <a:xfrm>
              <a:off x="2126" y="337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/>
            </a:p>
          </p:txBody>
        </p:sp>
        <p:sp>
          <p:nvSpPr>
            <p:cNvPr id="43135" name="Freeform 329"/>
            <p:cNvSpPr>
              <a:spLocks/>
            </p:cNvSpPr>
            <p:nvPr/>
          </p:nvSpPr>
          <p:spPr bwMode="auto">
            <a:xfrm>
              <a:off x="2834" y="2584"/>
              <a:ext cx="744" cy="378"/>
            </a:xfrm>
            <a:custGeom>
              <a:avLst/>
              <a:gdLst>
                <a:gd name="T0" fmla="*/ 744 w 744"/>
                <a:gd name="T1" fmla="*/ 228 h 378"/>
                <a:gd name="T2" fmla="*/ 0 w 744"/>
                <a:gd name="T3" fmla="*/ 0 h 378"/>
                <a:gd name="T4" fmla="*/ 0 60000 65536"/>
                <a:gd name="T5" fmla="*/ 0 60000 65536"/>
                <a:gd name="T6" fmla="*/ 0 w 744"/>
                <a:gd name="T7" fmla="*/ 0 h 378"/>
                <a:gd name="T8" fmla="*/ 744 w 744"/>
                <a:gd name="T9" fmla="*/ 378 h 3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378">
                  <a:moveTo>
                    <a:pt x="744" y="228"/>
                  </a:moveTo>
                  <a:cubicBezTo>
                    <a:pt x="480" y="378"/>
                    <a:pt x="156" y="276"/>
                    <a:pt x="0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6" name="Freeform 353"/>
            <p:cNvSpPr>
              <a:spLocks/>
            </p:cNvSpPr>
            <p:nvPr/>
          </p:nvSpPr>
          <p:spPr bwMode="auto">
            <a:xfrm>
              <a:off x="2960" y="1768"/>
              <a:ext cx="618" cy="396"/>
            </a:xfrm>
            <a:custGeom>
              <a:avLst/>
              <a:gdLst>
                <a:gd name="T0" fmla="*/ 618 w 618"/>
                <a:gd name="T1" fmla="*/ 108 h 396"/>
                <a:gd name="T2" fmla="*/ 0 w 618"/>
                <a:gd name="T3" fmla="*/ 396 h 396"/>
                <a:gd name="T4" fmla="*/ 0 60000 65536"/>
                <a:gd name="T5" fmla="*/ 0 60000 65536"/>
                <a:gd name="T6" fmla="*/ 0 w 618"/>
                <a:gd name="T7" fmla="*/ 0 h 396"/>
                <a:gd name="T8" fmla="*/ 618 w 618"/>
                <a:gd name="T9" fmla="*/ 396 h 3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8" h="396">
                  <a:moveTo>
                    <a:pt x="618" y="108"/>
                  </a:moveTo>
                  <a:cubicBezTo>
                    <a:pt x="366" y="0"/>
                    <a:pt x="96" y="126"/>
                    <a:pt x="0" y="396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7" name="Freeform 356"/>
            <p:cNvSpPr>
              <a:spLocks/>
            </p:cNvSpPr>
            <p:nvPr/>
          </p:nvSpPr>
          <p:spPr bwMode="auto">
            <a:xfrm>
              <a:off x="1694" y="1744"/>
              <a:ext cx="666" cy="420"/>
            </a:xfrm>
            <a:custGeom>
              <a:avLst/>
              <a:gdLst>
                <a:gd name="T0" fmla="*/ 0 w 666"/>
                <a:gd name="T1" fmla="*/ 198 h 420"/>
                <a:gd name="T2" fmla="*/ 666 w 666"/>
                <a:gd name="T3" fmla="*/ 420 h 420"/>
                <a:gd name="T4" fmla="*/ 0 60000 65536"/>
                <a:gd name="T5" fmla="*/ 0 60000 65536"/>
                <a:gd name="T6" fmla="*/ 0 w 666"/>
                <a:gd name="T7" fmla="*/ 0 h 420"/>
                <a:gd name="T8" fmla="*/ 666 w 666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420">
                  <a:moveTo>
                    <a:pt x="0" y="198"/>
                  </a:moveTo>
                  <a:cubicBezTo>
                    <a:pt x="330" y="0"/>
                    <a:pt x="618" y="96"/>
                    <a:pt x="666" y="42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8" name="Freeform 361"/>
            <p:cNvSpPr>
              <a:spLocks/>
            </p:cNvSpPr>
            <p:nvPr/>
          </p:nvSpPr>
          <p:spPr bwMode="auto">
            <a:xfrm>
              <a:off x="2660" y="1516"/>
              <a:ext cx="0" cy="468"/>
            </a:xfrm>
            <a:custGeom>
              <a:avLst/>
              <a:gdLst>
                <a:gd name="T0" fmla="*/ 0 h 468"/>
                <a:gd name="T1" fmla="*/ 468 h 468"/>
                <a:gd name="T2" fmla="*/ 0 60000 65536"/>
                <a:gd name="T3" fmla="*/ 0 60000 65536"/>
                <a:gd name="T4" fmla="*/ 0 h 468"/>
                <a:gd name="T5" fmla="*/ 468 h 468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468">
                  <a:moveTo>
                    <a:pt x="0" y="0"/>
                  </a:moveTo>
                  <a:cubicBezTo>
                    <a:pt x="0" y="96"/>
                    <a:pt x="0" y="300"/>
                    <a:pt x="0" y="468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9" name="Freeform 364"/>
            <p:cNvSpPr>
              <a:spLocks/>
            </p:cNvSpPr>
            <p:nvPr/>
          </p:nvSpPr>
          <p:spPr bwMode="auto">
            <a:xfrm>
              <a:off x="1694" y="2584"/>
              <a:ext cx="798" cy="384"/>
            </a:xfrm>
            <a:custGeom>
              <a:avLst/>
              <a:gdLst>
                <a:gd name="T0" fmla="*/ 0 w 798"/>
                <a:gd name="T1" fmla="*/ 252 h 384"/>
                <a:gd name="T2" fmla="*/ 798 w 798"/>
                <a:gd name="T3" fmla="*/ 0 h 384"/>
                <a:gd name="T4" fmla="*/ 0 60000 65536"/>
                <a:gd name="T5" fmla="*/ 0 60000 65536"/>
                <a:gd name="T6" fmla="*/ 0 w 798"/>
                <a:gd name="T7" fmla="*/ 0 h 384"/>
                <a:gd name="T8" fmla="*/ 798 w 79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8" h="384">
                  <a:moveTo>
                    <a:pt x="0" y="252"/>
                  </a:moveTo>
                  <a:cubicBezTo>
                    <a:pt x="306" y="384"/>
                    <a:pt x="654" y="276"/>
                    <a:pt x="798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3012" name="Rectangle 164"/>
          <p:cNvSpPr>
            <a:spLocks noChangeArrowheads="1"/>
          </p:cNvSpPr>
          <p:nvPr/>
        </p:nvSpPr>
        <p:spPr bwMode="auto">
          <a:xfrm>
            <a:off x="1900238" y="4378325"/>
            <a:ext cx="67468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100" b="1"/>
              <a:t>Sistema Y</a:t>
            </a:r>
          </a:p>
        </p:txBody>
      </p:sp>
      <p:sp>
        <p:nvSpPr>
          <p:cNvPr id="43013" name="Rectangle 112"/>
          <p:cNvSpPr>
            <a:spLocks noChangeArrowheads="1"/>
          </p:cNvSpPr>
          <p:nvPr/>
        </p:nvSpPr>
        <p:spPr bwMode="auto">
          <a:xfrm>
            <a:off x="5826125" y="2924175"/>
            <a:ext cx="6524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䄐</a:t>
            </a:r>
            <a:endParaRPr lang="pt-BR"/>
          </a:p>
        </p:txBody>
      </p:sp>
      <p:sp>
        <p:nvSpPr>
          <p:cNvPr id="43014" name="Rectangle 112"/>
          <p:cNvSpPr>
            <a:spLocks noChangeArrowheads="1"/>
          </p:cNvSpPr>
          <p:nvPr/>
        </p:nvSpPr>
        <p:spPr bwMode="auto">
          <a:xfrm>
            <a:off x="5845175" y="4433888"/>
            <a:ext cx="6524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揘</a:t>
            </a:r>
            <a:endParaRPr lang="pt-BR"/>
          </a:p>
        </p:txBody>
      </p:sp>
      <p:sp>
        <p:nvSpPr>
          <p:cNvPr id="43015" name="Rectangle 112"/>
          <p:cNvSpPr>
            <a:spLocks noChangeArrowheads="1"/>
          </p:cNvSpPr>
          <p:nvPr/>
        </p:nvSpPr>
        <p:spPr bwMode="auto">
          <a:xfrm>
            <a:off x="5205413" y="1768475"/>
            <a:ext cx="1489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Externo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43016" name="Rectangle 112"/>
          <p:cNvSpPr>
            <a:spLocks noChangeArrowheads="1"/>
          </p:cNvSpPr>
          <p:nvPr/>
        </p:nvSpPr>
        <p:spPr bwMode="auto">
          <a:xfrm>
            <a:off x="3806825" y="3678238"/>
            <a:ext cx="909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Interno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5837238" y="3097213"/>
            <a:ext cx="933450" cy="65881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6" name="Elipse 325"/>
          <p:cNvSpPr/>
          <p:nvPr/>
        </p:nvSpPr>
        <p:spPr>
          <a:xfrm>
            <a:off x="5867400" y="4610100"/>
            <a:ext cx="933450" cy="658813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7" name="Elipse 326"/>
          <p:cNvSpPr/>
          <p:nvPr/>
        </p:nvSpPr>
        <p:spPr>
          <a:xfrm>
            <a:off x="4338638" y="2039938"/>
            <a:ext cx="933450" cy="65881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8" name="Elipse 327"/>
          <p:cNvSpPr/>
          <p:nvPr/>
        </p:nvSpPr>
        <p:spPr>
          <a:xfrm>
            <a:off x="2322513" y="2370138"/>
            <a:ext cx="933450" cy="65722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9" name="Elipse 328"/>
          <p:cNvSpPr/>
          <p:nvPr/>
        </p:nvSpPr>
        <p:spPr>
          <a:xfrm>
            <a:off x="2209800" y="4497388"/>
            <a:ext cx="933450" cy="65722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30" name="Elipse 329"/>
          <p:cNvSpPr/>
          <p:nvPr/>
        </p:nvSpPr>
        <p:spPr>
          <a:xfrm>
            <a:off x="3857625" y="4003675"/>
            <a:ext cx="933450" cy="658813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ALI</a:t>
            </a:r>
          </a:p>
        </p:txBody>
      </p:sp>
    </p:spTree>
    <p:extLst>
      <p:ext uri="{BB962C8B-B14F-4D97-AF65-F5344CB8AC3E}">
        <p14:creationId xmlns:p14="http://schemas.microsoft.com/office/powerpoint/2010/main" val="3013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916832"/>
            <a:ext cx="7559675" cy="4432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dirty="0">
                <a:latin typeface="Arial" pitchFamily="34" charset="0"/>
              </a:rPr>
              <a:t>Determinação da Complexidade: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b="1" dirty="0"/>
              <a:t>Arquivo Lógico Interno(ALI)  e Arquivo Interface Externa(AIE)</a:t>
            </a:r>
          </a:p>
          <a:p>
            <a:pPr algn="just">
              <a:defRPr/>
            </a:pPr>
            <a:endParaRPr lang="pt-BR" u="sng" dirty="0">
              <a:latin typeface="Arial" pitchFamily="34" charset="0"/>
            </a:endParaRPr>
          </a:p>
          <a:p>
            <a:pPr algn="just">
              <a:defRPr/>
            </a:pPr>
            <a:r>
              <a:rPr lang="pt-BR" u="sng" dirty="0">
                <a:latin typeface="Arial" pitchFamily="34" charset="0"/>
              </a:rPr>
              <a:t>Tipo de Registro (TR/RET)</a:t>
            </a:r>
          </a:p>
          <a:p>
            <a:pPr algn="just">
              <a:defRPr/>
            </a:pPr>
            <a:endParaRPr lang="pt-BR" u="sng" dirty="0">
              <a:latin typeface="Arial" pitchFamily="34" charset="0"/>
            </a:endParaRP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Um tipo de registro é um subgrupo de tipos de dados, reconhecido pelo usuário, componente de um Arquivo Lógico Interno ou Arquivo de Interface Externa.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>
              <a:latin typeface="Arial" pitchFamily="34" charset="0"/>
            </a:endParaRPr>
          </a:p>
          <a:p>
            <a:pPr marL="285750" indent="-285750" algn="just">
              <a:buFontTx/>
              <a:buChar char="-"/>
              <a:defRPr/>
            </a:pPr>
            <a:r>
              <a:rPr lang="pt-BR" sz="1600" dirty="0"/>
              <a:t>Ex.: Funcionário (ALI/ILF)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sz="1600" dirty="0"/>
              <a:t>            PJ/CLT (TR/RET)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sz="1600" dirty="0"/>
              <a:t>            Dependente (TR/RET)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391912" y="1270056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complexidade de Arquivos Lógicos</a:t>
            </a: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95288" y="0"/>
            <a:ext cx="84597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5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95288" y="1089818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complexidade de Arquivos Lógicos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1363" y="1412875"/>
            <a:ext cx="7705725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b="1" dirty="0"/>
              <a:t>Arquivo Lógico Interno(ALI/ILF)  e Arquivo Interface Externa(AIE/EIF)</a:t>
            </a:r>
          </a:p>
          <a:p>
            <a:pPr algn="just">
              <a:defRPr/>
            </a:pPr>
            <a:endParaRPr lang="pt-BR" u="sng" dirty="0">
              <a:latin typeface="Arial" pitchFamily="34" charset="0"/>
            </a:endParaRPr>
          </a:p>
          <a:p>
            <a:pPr algn="just">
              <a:defRPr/>
            </a:pPr>
            <a:r>
              <a:rPr lang="pt-BR" u="sng" dirty="0">
                <a:latin typeface="Arial" pitchFamily="34" charset="0"/>
              </a:rPr>
              <a:t>Tipo de Registro (TR/RET)</a:t>
            </a:r>
          </a:p>
          <a:p>
            <a:pPr algn="just">
              <a:defRPr/>
            </a:pPr>
            <a:endParaRPr lang="pt-BR" u="sng" dirty="0">
              <a:latin typeface="Arial" pitchFamily="34" charset="0"/>
            </a:endParaRP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Possui dois tipos: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>
              <a:latin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u="sng" dirty="0">
                <a:latin typeface="Arial" pitchFamily="34" charset="0"/>
              </a:rPr>
              <a:t>Opcional</a:t>
            </a:r>
            <a:r>
              <a:rPr lang="pt-BR" dirty="0">
                <a:latin typeface="Arial" pitchFamily="34" charset="0"/>
              </a:rPr>
              <a:t>: o usuário tem a opção de utilizar um ou nenhum dos subgrupos durante um processo elementar que adiciona ou cria uma instância de dados.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dirty="0">
                <a:latin typeface="Arial" pitchFamily="34" charset="0"/>
              </a:rPr>
              <a:t>Ex.: Informações de Dependente para o Arquivo Lógico Funcionário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u="sng" dirty="0">
                <a:latin typeface="Arial" pitchFamily="34" charset="0"/>
              </a:rPr>
              <a:t>Obrigatório</a:t>
            </a:r>
            <a:r>
              <a:rPr lang="pt-BR" dirty="0">
                <a:latin typeface="Arial" pitchFamily="34" charset="0"/>
              </a:rPr>
              <a:t>: subgrupo que o usuário deve utilizar ao menos um durante um processo elementar.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dirty="0">
                <a:latin typeface="Arial" pitchFamily="34" charset="0"/>
              </a:rPr>
              <a:t>Ex.: Tipo de contrato PJ/CLT para o Arquivo Lógico Funcionário</a:t>
            </a: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95288" y="1920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45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750" y="1700808"/>
            <a:ext cx="7775575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b="1" dirty="0"/>
              <a:t>Arquivo Lógico Interno(ALI/ILF)  e Arquivo Interface Externa(AIE/EIF)</a:t>
            </a:r>
          </a:p>
          <a:p>
            <a:pPr algn="just">
              <a:defRPr/>
            </a:pPr>
            <a:endParaRPr lang="pt-BR" u="sng" dirty="0"/>
          </a:p>
          <a:p>
            <a:pPr algn="just">
              <a:defRPr/>
            </a:pPr>
            <a:r>
              <a:rPr lang="pt-BR" u="sng" dirty="0"/>
              <a:t>Tipo de Registro (TR/RET)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a) contar um TR para cada função de dados (i.e., por default, cada função de dados possui um subgrupo de </a:t>
            </a:r>
            <a:r>
              <a:rPr lang="pt-BR" dirty="0" err="1"/>
              <a:t>TDs</a:t>
            </a:r>
            <a:r>
              <a:rPr lang="pt-BR" dirty="0"/>
              <a:t> que é contado como um TR), </a:t>
            </a:r>
          </a:p>
          <a:p>
            <a:pPr algn="just">
              <a:defRPr/>
            </a:pPr>
            <a:r>
              <a:rPr lang="pt-BR" dirty="0"/>
              <a:t>b) contar um TR adicional para cada um dos seguintes subgrupos lógicos de </a:t>
            </a:r>
            <a:r>
              <a:rPr lang="pt-BR" dirty="0" err="1"/>
              <a:t>TDs</a:t>
            </a:r>
            <a:r>
              <a:rPr lang="pt-BR" dirty="0"/>
              <a:t> (dentro da função de dados) que contenham mais de um TD: 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t-BR" dirty="0"/>
              <a:t>entidade associativa com atributos não-chave; 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t-BR" dirty="0"/>
              <a:t>subtipo (sem ser o primeiro subtipo); 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t-BR" dirty="0"/>
              <a:t>entidade atributiva, em um relacionamento que não seja 1-1 obrigatório </a:t>
            </a:r>
          </a:p>
          <a:p>
            <a:pPr algn="just">
              <a:defRPr/>
            </a:pPr>
            <a:r>
              <a:rPr lang="pt-BR" dirty="0"/>
              <a:t>- Conte um </a:t>
            </a:r>
            <a:r>
              <a:rPr lang="pt-BR" b="1" dirty="0"/>
              <a:t>tipo de registro </a:t>
            </a:r>
            <a:r>
              <a:rPr lang="pt-BR" dirty="0"/>
              <a:t>para cada subgrupo opcional ou obrigatório de um ALI/ILF ou AIE/EIF.</a:t>
            </a:r>
          </a:p>
          <a:p>
            <a:pPr algn="just">
              <a:defRPr/>
            </a:pPr>
            <a:r>
              <a:rPr lang="pt-BR" dirty="0"/>
              <a:t>- Se não houver subgrupos, conte um ALI/ILF ou AIE/EIF com um </a:t>
            </a:r>
            <a:r>
              <a:rPr lang="pt-BR" b="1" dirty="0"/>
              <a:t>tipo de registro</a:t>
            </a:r>
            <a:r>
              <a:rPr lang="pt-BR" dirty="0"/>
              <a:t> (TR).</a:t>
            </a:r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197643" y="1154906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complexidade de Arquivos Lógicos</a:t>
            </a: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95288" y="0"/>
            <a:ext cx="84597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>
              <a:defRPr/>
            </a:pP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>
              <a:defRPr/>
            </a:pP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                                    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06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                    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16013" y="1412875"/>
          <a:ext cx="6908800" cy="4480560"/>
        </p:xfrm>
        <a:graphic>
          <a:graphicData uri="http://schemas.openxmlformats.org/drawingml/2006/table">
            <a:tbl>
              <a:tblPr/>
              <a:tblGrid>
                <a:gridCol w="792029"/>
                <a:gridCol w="3672134"/>
                <a:gridCol w="2444637"/>
              </a:tblGrid>
              <a:tr h="10666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/>
                          <a:ea typeface="Times New Roman"/>
                        </a:rPr>
                        <a:t>Relacionamento entre duas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/>
                          <a:ea typeface="Times New Roman"/>
                        </a:rPr>
                        <a:t>entidades, A 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/>
                          <a:ea typeface="Times New Roman"/>
                        </a:rPr>
                        <a:t>Quando estas Condições Existem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/>
                          <a:ea typeface="Times New Roman"/>
                        </a:rPr>
                        <a:t>Então conte como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/>
                          <a:ea typeface="Times New Roman"/>
                        </a:rPr>
                        <a:t>Arquivo Lógico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/>
                          <a:ea typeface="Times New Roman"/>
                        </a:rPr>
                        <a:t>(AL)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Times New Roman"/>
                        </a:rPr>
                        <a:t>(1):(N)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(A e B são independentes)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1 TR</a:t>
                      </a:r>
                      <a:r>
                        <a:rPr lang="pt-BR" sz="1400" baseline="0" dirty="0" smtClean="0">
                          <a:effectLst/>
                          <a:latin typeface="Arial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Arial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Arial"/>
                          <a:ea typeface="Times New Roman"/>
                        </a:rPr>
                        <a:t> para cada</a:t>
                      </a: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1 : N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AL, </a:t>
                      </a: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+mn-cs"/>
                        </a:rPr>
                        <a:t>2 TRs, soma de TDs </a:t>
                      </a: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independente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1 : (N)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AL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, </a:t>
                      </a: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2 TRs, soma de TDs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independente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 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(1): N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A é entidade dependente de B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AL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, </a:t>
                      </a: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2 TRs, soma de TDs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A é entidade independente de B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(1):(1)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(A e B são independentes)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1 : 1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(A e B são dependentes)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AL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, </a:t>
                      </a: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2 TRs, soma de TDs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1 :(1)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AL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, </a:t>
                      </a: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2 TRs, soma de TDs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independente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(N):(M)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(A e B são independentes)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N : M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AL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, </a:t>
                      </a: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2 TRs, soma de TDs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independente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N :(M)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AL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, </a:t>
                      </a: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2 TRs, soma de TDs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independente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6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9083" y="2132856"/>
            <a:ext cx="7667625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endParaRPr lang="pt-BR" dirty="0"/>
          </a:p>
          <a:p>
            <a:pPr algn="just">
              <a:defRPr/>
            </a:pPr>
            <a:r>
              <a:rPr lang="pt-BR" b="1" dirty="0"/>
              <a:t>Arquivo Lógico Interno(ALI/ILF)  e Arquivo Interface Externa(AIE/EIF)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u="sng" dirty="0"/>
              <a:t>Tipo de Dado (TD/DET)</a:t>
            </a:r>
          </a:p>
          <a:p>
            <a:pPr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Um tipo de dado é um campo único, reconhecido pelo usuário, não repetido.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 err="1"/>
              <a:t>Exs</a:t>
            </a:r>
            <a:r>
              <a:rPr lang="pt-BR" dirty="0"/>
              <a:t>.: Nome, RG, CPF, Endereço, data de nascimento.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395288" y="1477300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complexidade de Arquivos Lógicos</a:t>
            </a: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95288" y="1920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23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tângulo 1"/>
          <p:cNvSpPr>
            <a:spLocks noChangeArrowheads="1"/>
          </p:cNvSpPr>
          <p:nvPr/>
        </p:nvSpPr>
        <p:spPr bwMode="auto">
          <a:xfrm>
            <a:off x="546109" y="2276872"/>
            <a:ext cx="8027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 b="1" dirty="0"/>
              <a:t>Arquivo Lógico Interno(ALI/ILF)  e Arquivo Interface Externa(AIE/EIF)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99310"/>
              </p:ext>
            </p:extLst>
          </p:nvPr>
        </p:nvGraphicFramePr>
        <p:xfrm>
          <a:off x="363705" y="3212976"/>
          <a:ext cx="8137526" cy="256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28"/>
                <a:gridCol w="1440160"/>
                <a:gridCol w="1512168"/>
                <a:gridCol w="1656184"/>
                <a:gridCol w="2068786"/>
              </a:tblGrid>
              <a:tr h="365794">
                <a:tc rowSpan="5">
                  <a:txBody>
                    <a:bodyPr/>
                    <a:lstStyle/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Tipos de Registros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5" marB="45705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 de Dados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5" marB="4570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7" marR="91447" marT="45695" marB="4569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7236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695" marB="45695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&lt;20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20 -</a:t>
                      </a:r>
                      <a:r>
                        <a:rPr lang="pt-BR" sz="1600" baseline="0" dirty="0" smtClean="0"/>
                        <a:t> 50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&gt; 50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Baixa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Baixa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Média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2-5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Baixa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Média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Alta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&gt; 5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Média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Alta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Alta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</a:tr>
            </a:tbl>
          </a:graphicData>
        </a:graphic>
      </p:graphicFrame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300054" y="1307702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</a:t>
            </a:r>
            <a:r>
              <a:rPr lang="pt-BR" sz="24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complexidade </a:t>
            </a: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Arquivos Lógicos</a:t>
            </a:r>
          </a:p>
        </p:txBody>
      </p:sp>
      <p:sp>
        <p:nvSpPr>
          <p:cNvPr id="7" name="Retângulo 2"/>
          <p:cNvSpPr>
            <a:spLocks noChangeArrowheads="1"/>
          </p:cNvSpPr>
          <p:nvPr/>
        </p:nvSpPr>
        <p:spPr bwMode="auto">
          <a:xfrm>
            <a:off x="395288" y="1920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40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0"/>
            <a:ext cx="84597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011" name="Retângulo 1"/>
          <p:cNvSpPr>
            <a:spLocks noChangeArrowheads="1"/>
          </p:cNvSpPr>
          <p:nvPr/>
        </p:nvSpPr>
        <p:spPr bwMode="auto">
          <a:xfrm>
            <a:off x="1116013" y="1628775"/>
            <a:ext cx="7272337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u="sng" dirty="0"/>
              <a:t>Exemplos:</a:t>
            </a:r>
          </a:p>
          <a:p>
            <a:pPr algn="just">
              <a:defRPr/>
            </a:pPr>
            <a:endParaRPr lang="pt-BR" u="sng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Sistema de folha de pagamento, sistema de RH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Sistema de vendas, sistema de cadastro de clientes</a:t>
            </a:r>
          </a:p>
        </p:txBody>
      </p:sp>
    </p:spTree>
    <p:extLst>
      <p:ext uri="{BB962C8B-B14F-4D97-AF65-F5344CB8AC3E}">
        <p14:creationId xmlns:p14="http://schemas.microsoft.com/office/powerpoint/2010/main" val="41676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6096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pt-BR" sz="2800">
              <a:latin typeface="Calibri" pitchFamily="34" charset="0"/>
            </a:endParaRPr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642938" y="1749425"/>
            <a:ext cx="845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b="1" dirty="0"/>
              <a:t>Contagem de pontos de função detalhada (Reconhecida pelo IFPUG – CPM 4.3)</a:t>
            </a:r>
          </a:p>
        </p:txBody>
      </p:sp>
      <p:sp>
        <p:nvSpPr>
          <p:cNvPr id="45060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5061" name="Group 8"/>
          <p:cNvGrpSpPr>
            <a:grpSpLocks/>
          </p:cNvGrpSpPr>
          <p:nvPr/>
        </p:nvGrpSpPr>
        <p:grpSpPr bwMode="auto">
          <a:xfrm>
            <a:off x="-46038" y="3276600"/>
            <a:ext cx="8855076" cy="2678113"/>
            <a:chOff x="-53" y="2064"/>
            <a:chExt cx="5578" cy="1687"/>
          </a:xfrm>
        </p:grpSpPr>
        <p:grpSp>
          <p:nvGrpSpPr>
            <p:cNvPr id="45066" name="Group 9"/>
            <p:cNvGrpSpPr>
              <a:grpSpLocks/>
            </p:cNvGrpSpPr>
            <p:nvPr/>
          </p:nvGrpSpPr>
          <p:grpSpPr bwMode="auto">
            <a:xfrm>
              <a:off x="-53" y="2592"/>
              <a:ext cx="965" cy="672"/>
              <a:chOff x="-53" y="2592"/>
              <a:chExt cx="965" cy="672"/>
            </a:xfrm>
          </p:grpSpPr>
          <p:sp>
            <p:nvSpPr>
              <p:cNvPr id="45090" name="AutoShape 10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912" cy="672"/>
              </a:xfrm>
              <a:prstGeom prst="cube">
                <a:avLst>
                  <a:gd name="adj" fmla="val 8931"/>
                </a:avLst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91" name="Text Box 11"/>
              <p:cNvSpPr txBox="1">
                <a:spLocks noChangeArrowheads="1"/>
              </p:cNvSpPr>
              <p:nvPr/>
            </p:nvSpPr>
            <p:spPr bwMode="auto">
              <a:xfrm>
                <a:off x="-53" y="2640"/>
                <a:ext cx="94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Reunir a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documentação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disponível</a:t>
                </a:r>
              </a:p>
            </p:txBody>
          </p:sp>
        </p:grpSp>
        <p:grpSp>
          <p:nvGrpSpPr>
            <p:cNvPr id="45067" name="Group 12"/>
            <p:cNvGrpSpPr>
              <a:grpSpLocks/>
            </p:cNvGrpSpPr>
            <p:nvPr/>
          </p:nvGrpSpPr>
          <p:grpSpPr bwMode="auto">
            <a:xfrm>
              <a:off x="1084" y="2256"/>
              <a:ext cx="910" cy="1495"/>
              <a:chOff x="1084" y="2256"/>
              <a:chExt cx="910" cy="1495"/>
            </a:xfrm>
          </p:grpSpPr>
          <p:sp>
            <p:nvSpPr>
              <p:cNvPr id="45088" name="AutoShape 13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890" cy="1344"/>
              </a:xfrm>
              <a:prstGeom prst="cube">
                <a:avLst>
                  <a:gd name="adj" fmla="val 8931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89" name="Text Box 14"/>
              <p:cNvSpPr txBox="1">
                <a:spLocks noChangeArrowheads="1"/>
              </p:cNvSpPr>
              <p:nvPr/>
            </p:nvSpPr>
            <p:spPr bwMode="auto">
              <a:xfrm>
                <a:off x="1084" y="2297"/>
                <a:ext cx="886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Determinar 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Escopo e 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Fronteira da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Contagem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Identificando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os requisitos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funcionais do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usuário.</a:t>
                </a:r>
              </a:p>
              <a:p>
                <a:pPr algn="ctr"/>
                <a:r>
                  <a:rPr lang="pt-BR" sz="160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45068" name="Group 15"/>
            <p:cNvGrpSpPr>
              <a:grpSpLocks/>
            </p:cNvGrpSpPr>
            <p:nvPr/>
          </p:nvGrpSpPr>
          <p:grpSpPr bwMode="auto">
            <a:xfrm>
              <a:off x="2422" y="2064"/>
              <a:ext cx="890" cy="672"/>
              <a:chOff x="2422" y="2064"/>
              <a:chExt cx="890" cy="672"/>
            </a:xfrm>
          </p:grpSpPr>
          <p:sp>
            <p:nvSpPr>
              <p:cNvPr id="45086" name="AutoShape 16"/>
              <p:cNvSpPr>
                <a:spLocks noChangeArrowheads="1"/>
              </p:cNvSpPr>
              <p:nvPr/>
            </p:nvSpPr>
            <p:spPr bwMode="auto">
              <a:xfrm>
                <a:off x="2422" y="2064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FFCC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87" name="Text Box 17"/>
              <p:cNvSpPr txBox="1">
                <a:spLocks noChangeArrowheads="1"/>
              </p:cNvSpPr>
              <p:nvPr/>
            </p:nvSpPr>
            <p:spPr bwMode="auto">
              <a:xfrm>
                <a:off x="2490" y="2112"/>
                <a:ext cx="6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de Dados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45069" name="Group 18"/>
            <p:cNvGrpSpPr>
              <a:grpSpLocks/>
            </p:cNvGrpSpPr>
            <p:nvPr/>
          </p:nvGrpSpPr>
          <p:grpSpPr bwMode="auto">
            <a:xfrm>
              <a:off x="2333" y="2832"/>
              <a:ext cx="978" cy="687"/>
              <a:chOff x="2333" y="2832"/>
              <a:chExt cx="978" cy="687"/>
            </a:xfrm>
          </p:grpSpPr>
          <p:sp>
            <p:nvSpPr>
              <p:cNvPr id="45084" name="AutoShape 19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85" name="Text Box 20"/>
              <p:cNvSpPr txBox="1">
                <a:spLocks noChangeArrowheads="1"/>
              </p:cNvSpPr>
              <p:nvPr/>
            </p:nvSpPr>
            <p:spPr bwMode="auto">
              <a:xfrm>
                <a:off x="2333" y="2879"/>
                <a:ext cx="978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Transacionais</a:t>
                </a:r>
                <a:endParaRPr lang="pt-BR" sz="24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5070" name="Line 21"/>
            <p:cNvSpPr>
              <a:spLocks noChangeShapeType="1"/>
            </p:cNvSpPr>
            <p:nvPr/>
          </p:nvSpPr>
          <p:spPr bwMode="auto">
            <a:xfrm flipV="1">
              <a:off x="2160" y="2443"/>
              <a:ext cx="262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71" name="Line 22"/>
            <p:cNvSpPr>
              <a:spLocks noChangeShapeType="1"/>
            </p:cNvSpPr>
            <p:nvPr/>
          </p:nvSpPr>
          <p:spPr bwMode="auto">
            <a:xfrm>
              <a:off x="1968" y="292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72" name="Line 23"/>
            <p:cNvSpPr>
              <a:spLocks noChangeShapeType="1"/>
            </p:cNvSpPr>
            <p:nvPr/>
          </p:nvSpPr>
          <p:spPr bwMode="auto">
            <a:xfrm flipH="1">
              <a:off x="2160" y="2447"/>
              <a:ext cx="0" cy="7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73" name="Line 24"/>
            <p:cNvSpPr>
              <a:spLocks noChangeShapeType="1"/>
            </p:cNvSpPr>
            <p:nvPr/>
          </p:nvSpPr>
          <p:spPr bwMode="auto">
            <a:xfrm>
              <a:off x="2160" y="316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74" name="Line 26"/>
            <p:cNvSpPr>
              <a:spLocks noChangeShapeType="1"/>
            </p:cNvSpPr>
            <p:nvPr/>
          </p:nvSpPr>
          <p:spPr bwMode="auto">
            <a:xfrm flipV="1">
              <a:off x="3312" y="2399"/>
              <a:ext cx="2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75" name="Line 27"/>
            <p:cNvSpPr>
              <a:spLocks noChangeShapeType="1"/>
            </p:cNvSpPr>
            <p:nvPr/>
          </p:nvSpPr>
          <p:spPr bwMode="auto">
            <a:xfrm flipV="1">
              <a:off x="3264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76" name="Line 28"/>
            <p:cNvSpPr>
              <a:spLocks noChangeShapeType="1"/>
            </p:cNvSpPr>
            <p:nvPr/>
          </p:nvSpPr>
          <p:spPr bwMode="auto">
            <a:xfrm>
              <a:off x="3552" y="27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5077" name="Group 29"/>
            <p:cNvGrpSpPr>
              <a:grpSpLocks/>
            </p:cNvGrpSpPr>
            <p:nvPr/>
          </p:nvGrpSpPr>
          <p:grpSpPr bwMode="auto">
            <a:xfrm>
              <a:off x="3780" y="2443"/>
              <a:ext cx="816" cy="672"/>
              <a:chOff x="3780" y="2443"/>
              <a:chExt cx="816" cy="672"/>
            </a:xfrm>
          </p:grpSpPr>
          <p:sp>
            <p:nvSpPr>
              <p:cNvPr id="45082" name="AutoShape 30"/>
              <p:cNvSpPr>
                <a:spLocks noChangeArrowheads="1"/>
              </p:cNvSpPr>
              <p:nvPr/>
            </p:nvSpPr>
            <p:spPr bwMode="auto">
              <a:xfrm>
                <a:off x="3780" y="2443"/>
                <a:ext cx="816" cy="672"/>
              </a:xfrm>
              <a:prstGeom prst="cube">
                <a:avLst>
                  <a:gd name="adj" fmla="val 8931"/>
                </a:avLst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83" name="Text Box 31"/>
              <p:cNvSpPr txBox="1">
                <a:spLocks noChangeArrowheads="1"/>
              </p:cNvSpPr>
              <p:nvPr/>
            </p:nvSpPr>
            <p:spPr bwMode="auto">
              <a:xfrm>
                <a:off x="3780" y="2516"/>
                <a:ext cx="764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Calcular o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Tamanho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funcional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45078" name="Line 38"/>
            <p:cNvSpPr>
              <a:spLocks noChangeShapeType="1"/>
            </p:cNvSpPr>
            <p:nvPr/>
          </p:nvSpPr>
          <p:spPr bwMode="auto">
            <a:xfrm flipV="1">
              <a:off x="4596" y="2777"/>
              <a:ext cx="1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5079" name="Group 39"/>
            <p:cNvGrpSpPr>
              <a:grpSpLocks/>
            </p:cNvGrpSpPr>
            <p:nvPr/>
          </p:nvGrpSpPr>
          <p:grpSpPr bwMode="auto">
            <a:xfrm>
              <a:off x="4713" y="2472"/>
              <a:ext cx="812" cy="672"/>
              <a:chOff x="4713" y="2472"/>
              <a:chExt cx="812" cy="672"/>
            </a:xfrm>
          </p:grpSpPr>
          <p:sp>
            <p:nvSpPr>
              <p:cNvPr id="45080" name="AutoShape 40"/>
              <p:cNvSpPr>
                <a:spLocks noChangeArrowheads="1"/>
              </p:cNvSpPr>
              <p:nvPr/>
            </p:nvSpPr>
            <p:spPr bwMode="auto">
              <a:xfrm>
                <a:off x="4788" y="2472"/>
                <a:ext cx="720" cy="672"/>
              </a:xfrm>
              <a:prstGeom prst="cube">
                <a:avLst>
                  <a:gd name="adj" fmla="val 8931"/>
                </a:avLst>
              </a:prstGeom>
              <a:solidFill>
                <a:srgbClr val="33CC33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81" name="Text Box 41"/>
              <p:cNvSpPr txBox="1">
                <a:spLocks noChangeArrowheads="1"/>
              </p:cNvSpPr>
              <p:nvPr/>
            </p:nvSpPr>
            <p:spPr bwMode="auto">
              <a:xfrm>
                <a:off x="4713" y="2649"/>
                <a:ext cx="8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Documentar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 reportar</a:t>
                </a:r>
              </a:p>
            </p:txBody>
          </p:sp>
        </p:grpSp>
      </p:grpSp>
      <p:sp>
        <p:nvSpPr>
          <p:cNvPr id="45062" name="Line 42"/>
          <p:cNvSpPr>
            <a:spLocks noChangeShapeType="1"/>
          </p:cNvSpPr>
          <p:nvPr/>
        </p:nvSpPr>
        <p:spPr bwMode="auto">
          <a:xfrm flipH="1">
            <a:off x="5676900" y="3808413"/>
            <a:ext cx="0" cy="129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063" name="Line 43"/>
          <p:cNvSpPr>
            <a:spLocks noChangeShapeType="1"/>
          </p:cNvSpPr>
          <p:nvPr/>
        </p:nvSpPr>
        <p:spPr bwMode="auto">
          <a:xfrm>
            <a:off x="1371600" y="46466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571500" y="1390650"/>
            <a:ext cx="78486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Passos para realização de APF</a:t>
            </a:r>
          </a:p>
        </p:txBody>
      </p:sp>
      <p:sp>
        <p:nvSpPr>
          <p:cNvPr id="36" name="Retângulo 2"/>
          <p:cNvSpPr>
            <a:spLocks noChangeArrowheads="1"/>
          </p:cNvSpPr>
          <p:nvPr/>
        </p:nvSpPr>
        <p:spPr bwMode="auto">
          <a:xfrm>
            <a:off x="395288" y="1920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56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43608" y="1988840"/>
            <a:ext cx="6048375" cy="1754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b="1" dirty="0"/>
              <a:t>Processo Elementar</a:t>
            </a:r>
            <a:r>
              <a:rPr lang="pt-BR" dirty="0"/>
              <a:t>: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Menor Atividade que tem significado para o usuário.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 É </a:t>
            </a:r>
            <a:r>
              <a:rPr lang="pt-BR" dirty="0" err="1"/>
              <a:t>auto-contido</a:t>
            </a:r>
            <a:r>
              <a:rPr lang="pt-BR" dirty="0"/>
              <a:t>, deixando o negócio da aplicação em um estado consistente.</a:t>
            </a:r>
          </a:p>
        </p:txBody>
      </p:sp>
    </p:spTree>
    <p:extLst>
      <p:ext uri="{BB962C8B-B14F-4D97-AF65-F5344CB8AC3E}">
        <p14:creationId xmlns:p14="http://schemas.microsoft.com/office/powerpoint/2010/main" val="10552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755649" y="390525"/>
            <a:ext cx="8388351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- Plano de Medição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1484313"/>
            <a:ext cx="7921625" cy="4248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Medidas Básicas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Fontes de Dados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Ferramenta de Coleta e Recuperação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Medidas básicas e derivadas a armazenar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Verificação e revisão dos resultados e geração de indicadores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Frequência de Coleta e de Análise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Fases e Atividades Aplicáveis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Responsabilidades</a:t>
            </a:r>
          </a:p>
        </p:txBody>
      </p:sp>
    </p:spTree>
    <p:extLst>
      <p:ext uri="{BB962C8B-B14F-4D97-AF65-F5344CB8AC3E}">
        <p14:creationId xmlns:p14="http://schemas.microsoft.com/office/powerpoint/2010/main" val="151269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71550" y="1844675"/>
            <a:ext cx="7272338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Funções do Tipo Transação: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Entrada Externa (EE/EI)</a:t>
            </a:r>
          </a:p>
          <a:p>
            <a:pPr>
              <a:defRPr/>
            </a:pPr>
            <a:r>
              <a:rPr lang="pt-BR" dirty="0"/>
              <a:t>Consulta Externa (CE/EQ)</a:t>
            </a:r>
          </a:p>
          <a:p>
            <a:pPr>
              <a:defRPr/>
            </a:pPr>
            <a:r>
              <a:rPr lang="pt-BR" dirty="0"/>
              <a:t>Saída Externa (SE/EO)</a:t>
            </a:r>
          </a:p>
          <a:p>
            <a:pPr>
              <a:defRPr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956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27088" y="1412875"/>
            <a:ext cx="7273925" cy="5078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Função do Tipo Transação: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Entrada Externa (EE/EI)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dirty="0"/>
              <a:t>- Um processo elementar que processa dados ou informações de controle recebido de fora da fronteira da aplicação.</a:t>
            </a:r>
          </a:p>
          <a:p>
            <a:pPr>
              <a:defRPr/>
            </a:pPr>
            <a:r>
              <a:rPr lang="pt-BR" dirty="0"/>
              <a:t>- Sua principal intenção é manter um ou mais Arquivos Lógicos Internos (</a:t>
            </a:r>
            <a:r>
              <a:rPr lang="pt-BR" dirty="0" err="1"/>
              <a:t>ALIs</a:t>
            </a:r>
            <a:r>
              <a:rPr lang="pt-BR" dirty="0"/>
              <a:t>) e/ou modificar o comportamento do sistema.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>
              <a:defRPr/>
            </a:pPr>
            <a:r>
              <a:rPr lang="pt-BR" u="sng" dirty="0"/>
              <a:t>Exemplos: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- Funcionalidades que recebem dados externos para manutenção de </a:t>
            </a:r>
            <a:r>
              <a:rPr lang="pt-BR" dirty="0" err="1"/>
              <a:t>ALI’s</a:t>
            </a:r>
            <a:r>
              <a:rPr lang="pt-BR" dirty="0"/>
              <a:t>, como cadastros de clientes, usuários.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u="sng" dirty="0" err="1"/>
              <a:t>Contra-Exemplos</a:t>
            </a:r>
            <a:r>
              <a:rPr lang="pt-BR" u="sng" dirty="0"/>
              <a:t>:</a:t>
            </a:r>
          </a:p>
          <a:p>
            <a:pPr>
              <a:defRPr/>
            </a:pPr>
            <a:endParaRPr lang="pt-BR" u="sng" dirty="0"/>
          </a:p>
          <a:p>
            <a:pPr>
              <a:defRPr/>
            </a:pPr>
            <a:r>
              <a:rPr lang="pt-BR" dirty="0"/>
              <a:t>- Telas de filtro de consulta e relatórios.</a:t>
            </a:r>
          </a:p>
          <a:p>
            <a:pPr>
              <a:defRPr/>
            </a:pPr>
            <a:r>
              <a:rPr lang="pt-BR" dirty="0"/>
              <a:t>- Menus estáticos.</a:t>
            </a:r>
          </a:p>
        </p:txBody>
      </p:sp>
    </p:spTree>
    <p:extLst>
      <p:ext uri="{BB962C8B-B14F-4D97-AF65-F5344CB8AC3E}">
        <p14:creationId xmlns:p14="http://schemas.microsoft.com/office/powerpoint/2010/main" val="21939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27088" y="1268413"/>
            <a:ext cx="7345362" cy="4248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dirty="0"/>
              <a:t>Função do Tipo Transação: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endParaRPr lang="pt-BR" dirty="0"/>
          </a:p>
          <a:p>
            <a:pPr algn="just">
              <a:defRPr/>
            </a:pPr>
            <a:r>
              <a:rPr lang="pt-BR" b="1" dirty="0"/>
              <a:t>Saída Externa (SE/EO)</a:t>
            </a:r>
          </a:p>
          <a:p>
            <a:pPr algn="just">
              <a:defRPr/>
            </a:pPr>
            <a:endParaRPr lang="pt-BR" b="1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Um processo elementar que envia dados ou informações de controle para fora da fronteira da aplicação.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Sua principal intenção é apresentar informação ao usuário por meio de lógica de processamento que não seja apenas a recuperação de dados ou informações de controle.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 lógica de processamento deve obrigatoriamente conter ao menos uma fórmula matemática ou cálculo, ou criar dados derivados. Pode também manter um ou mais Arquivos Lógicos Internos e/ou alterar o comportamento do sistema.</a:t>
            </a:r>
          </a:p>
        </p:txBody>
      </p:sp>
    </p:spTree>
    <p:extLst>
      <p:ext uri="{BB962C8B-B14F-4D97-AF65-F5344CB8AC3E}">
        <p14:creationId xmlns:p14="http://schemas.microsoft.com/office/powerpoint/2010/main" val="38794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0"/>
            <a:ext cx="84597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55576" y="1340768"/>
            <a:ext cx="7559675" cy="53546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Função do Tipo Transação: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b="1" dirty="0"/>
              <a:t>Saída Externa (SE/EO)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u="sng" dirty="0"/>
              <a:t>Exemplos: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Relatório com totalização de dados.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Relatórios que atualizam arquivos.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Consultas que atualizam logs.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Consultas com cálculos matemáticos / financeiros.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Arquivos gerados para outras aplicações.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Informações em formato gráfico.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Menus dinâmicos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>
              <a:defRPr/>
            </a:pPr>
            <a:r>
              <a:rPr lang="pt-BR" dirty="0" err="1"/>
              <a:t>Contra-Exemplos</a:t>
            </a:r>
            <a:r>
              <a:rPr lang="pt-BR" dirty="0"/>
              <a:t>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Telas de help.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Consulta ou relatórios sem totalizadores.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Combos, listas</a:t>
            </a:r>
          </a:p>
        </p:txBody>
      </p:sp>
    </p:spTree>
    <p:extLst>
      <p:ext uri="{BB962C8B-B14F-4D97-AF65-F5344CB8AC3E}">
        <p14:creationId xmlns:p14="http://schemas.microsoft.com/office/powerpoint/2010/main" val="21369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0"/>
            <a:ext cx="84597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16013" y="1700213"/>
            <a:ext cx="6911975" cy="4248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dirty="0"/>
              <a:t>Função do Tipo Transação: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endParaRPr lang="pt-BR" dirty="0"/>
          </a:p>
          <a:p>
            <a:pPr algn="just">
              <a:defRPr/>
            </a:pPr>
            <a:r>
              <a:rPr lang="pt-BR" b="1" dirty="0"/>
              <a:t>Consulta Externa (CE/EQ)</a:t>
            </a:r>
          </a:p>
          <a:p>
            <a:pPr algn="just">
              <a:defRPr/>
            </a:pPr>
            <a:r>
              <a:rPr lang="pt-BR" dirty="0"/>
              <a:t> 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Um processo elementar que envia dados ou informações de controle para fora da fronteira da aplicação.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Sua principal intenção é apresentar informação ao usuário por meio de uma simples recuperação de dados ou informações de controle de um ALI ou AIE.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 lógica de processamento não deve conter fórmula matemática ou cálculo, nem tão pouco criar dados derivados.</a:t>
            </a:r>
          </a:p>
          <a:p>
            <a:pPr algn="just">
              <a:defRPr/>
            </a:pPr>
            <a:r>
              <a:rPr lang="pt-BR" dirty="0"/>
              <a:t>Nenhum ALI é mantido durante seu processamento, nem o comportamento do sistema é alterado.</a:t>
            </a:r>
          </a:p>
        </p:txBody>
      </p:sp>
    </p:spTree>
    <p:extLst>
      <p:ext uri="{BB962C8B-B14F-4D97-AF65-F5344CB8AC3E}">
        <p14:creationId xmlns:p14="http://schemas.microsoft.com/office/powerpoint/2010/main" val="37575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58888" y="1628775"/>
            <a:ext cx="6337300" cy="4246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dirty="0"/>
              <a:t>Função do Tipo Transação: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b="1" dirty="0"/>
              <a:t>Consulta Externa (CE/EQ)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u="sng" dirty="0"/>
              <a:t>Exemplos:</a:t>
            </a:r>
          </a:p>
          <a:p>
            <a:pPr algn="just">
              <a:defRPr/>
            </a:pPr>
            <a:r>
              <a:rPr lang="pt-BR" dirty="0"/>
              <a:t>- Telas de help.</a:t>
            </a:r>
          </a:p>
          <a:p>
            <a:pPr algn="just">
              <a:defRPr/>
            </a:pPr>
            <a:r>
              <a:rPr lang="pt-BR" dirty="0"/>
              <a:t>- Consultas que não requerem cálculo ou atualização de </a:t>
            </a:r>
            <a:r>
              <a:rPr lang="pt-BR" dirty="0" err="1"/>
              <a:t>ALI’s</a:t>
            </a:r>
            <a:r>
              <a:rPr lang="pt-BR" dirty="0"/>
              <a:t>.</a:t>
            </a:r>
          </a:p>
          <a:p>
            <a:pPr algn="just">
              <a:defRPr/>
            </a:pPr>
            <a:r>
              <a:rPr lang="pt-BR" dirty="0"/>
              <a:t>- Combos que recuperem dados de arquivos.</a:t>
            </a:r>
          </a:p>
          <a:p>
            <a:pPr algn="just">
              <a:defRPr/>
            </a:pPr>
            <a:r>
              <a:rPr lang="pt-BR" dirty="0"/>
              <a:t>- Consultas dinâmicas, etc.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 err="1"/>
              <a:t>Contra-Exemplos</a:t>
            </a:r>
            <a:r>
              <a:rPr lang="pt-BR" dirty="0"/>
              <a:t>: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Menus estáticos.</a:t>
            </a:r>
          </a:p>
          <a:p>
            <a:pPr algn="just">
              <a:defRPr/>
            </a:pPr>
            <a:r>
              <a:rPr lang="pt-BR" dirty="0"/>
              <a:t>- Relatórios com cálculo ou atualização de arquivos.</a:t>
            </a:r>
          </a:p>
        </p:txBody>
      </p:sp>
    </p:spTree>
    <p:extLst>
      <p:ext uri="{BB962C8B-B14F-4D97-AF65-F5344CB8AC3E}">
        <p14:creationId xmlns:p14="http://schemas.microsoft.com/office/powerpoint/2010/main" val="13927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0"/>
            <a:ext cx="84597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55299" name="Group 5"/>
          <p:cNvGrpSpPr>
            <a:grpSpLocks noChangeAspect="1"/>
          </p:cNvGrpSpPr>
          <p:nvPr/>
        </p:nvGrpSpPr>
        <p:grpSpPr bwMode="auto">
          <a:xfrm>
            <a:off x="1560513" y="1358900"/>
            <a:ext cx="5314950" cy="4619625"/>
            <a:chOff x="962" y="856"/>
            <a:chExt cx="3348" cy="2910"/>
          </a:xfrm>
        </p:grpSpPr>
        <p:grpSp>
          <p:nvGrpSpPr>
            <p:cNvPr id="55314" name="Group 206"/>
            <p:cNvGrpSpPr>
              <a:grpSpLocks/>
            </p:cNvGrpSpPr>
            <p:nvPr/>
          </p:nvGrpSpPr>
          <p:grpSpPr bwMode="auto">
            <a:xfrm>
              <a:off x="962" y="856"/>
              <a:ext cx="3348" cy="2910"/>
              <a:chOff x="962" y="856"/>
              <a:chExt cx="3348" cy="2910"/>
            </a:xfrm>
          </p:grpSpPr>
          <p:sp>
            <p:nvSpPr>
              <p:cNvPr id="55431" name="Rectangle 6"/>
              <p:cNvSpPr>
                <a:spLocks noChangeArrowheads="1"/>
              </p:cNvSpPr>
              <p:nvPr/>
            </p:nvSpPr>
            <p:spPr bwMode="auto">
              <a:xfrm>
                <a:off x="962" y="856"/>
                <a:ext cx="3348" cy="2910"/>
              </a:xfrm>
              <a:prstGeom prst="rect">
                <a:avLst/>
              </a:prstGeom>
              <a:noFill/>
              <a:ln w="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32" name="Freeform 7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33" name="Freeform 8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noFill/>
              <a:ln w="0" cap="sq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34" name="Rectangle 9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800" b="1">
                    <a:solidFill>
                      <a:srgbClr val="000000"/>
                    </a:solidFill>
                  </a:rPr>
                  <a:t> </a:t>
                </a:r>
                <a:endParaRPr lang="pt-BR"/>
              </a:p>
            </p:txBody>
          </p:sp>
          <p:sp>
            <p:nvSpPr>
              <p:cNvPr id="55435" name="Rectangle 10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8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/>
                  <a:t>Diagrama de contexto</a:t>
                </a:r>
              </a:p>
            </p:txBody>
          </p:sp>
          <p:sp>
            <p:nvSpPr>
              <p:cNvPr id="55436" name="Rectangle 11"/>
              <p:cNvSpPr>
                <a:spLocks noChangeArrowheads="1"/>
              </p:cNvSpPr>
              <p:nvPr/>
            </p:nvSpPr>
            <p:spPr bwMode="auto">
              <a:xfrm>
                <a:off x="2378" y="2002"/>
                <a:ext cx="12" cy="60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37" name="Rectangle 12"/>
              <p:cNvSpPr>
                <a:spLocks noChangeArrowheads="1"/>
              </p:cNvSpPr>
              <p:nvPr/>
            </p:nvSpPr>
            <p:spPr bwMode="auto">
              <a:xfrm>
                <a:off x="2390" y="2002"/>
                <a:ext cx="12" cy="60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38" name="Rectangle 13"/>
              <p:cNvSpPr>
                <a:spLocks noChangeArrowheads="1"/>
              </p:cNvSpPr>
              <p:nvPr/>
            </p:nvSpPr>
            <p:spPr bwMode="auto">
              <a:xfrm>
                <a:off x="2402" y="2002"/>
                <a:ext cx="12" cy="60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39" name="Rectangle 14"/>
              <p:cNvSpPr>
                <a:spLocks noChangeArrowheads="1"/>
              </p:cNvSpPr>
              <p:nvPr/>
            </p:nvSpPr>
            <p:spPr bwMode="auto">
              <a:xfrm>
                <a:off x="2414" y="2002"/>
                <a:ext cx="12" cy="60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0" name="Rectangle 15"/>
              <p:cNvSpPr>
                <a:spLocks noChangeArrowheads="1"/>
              </p:cNvSpPr>
              <p:nvPr/>
            </p:nvSpPr>
            <p:spPr bwMode="auto">
              <a:xfrm>
                <a:off x="2426" y="2002"/>
                <a:ext cx="12" cy="60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1" name="Rectangle 16"/>
              <p:cNvSpPr>
                <a:spLocks noChangeArrowheads="1"/>
              </p:cNvSpPr>
              <p:nvPr/>
            </p:nvSpPr>
            <p:spPr bwMode="auto">
              <a:xfrm>
                <a:off x="2438" y="2002"/>
                <a:ext cx="12" cy="60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2" name="Rectangle 17"/>
              <p:cNvSpPr>
                <a:spLocks noChangeArrowheads="1"/>
              </p:cNvSpPr>
              <p:nvPr/>
            </p:nvSpPr>
            <p:spPr bwMode="auto">
              <a:xfrm>
                <a:off x="2450" y="2002"/>
                <a:ext cx="12" cy="60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3" name="Rectangle 18"/>
              <p:cNvSpPr>
                <a:spLocks noChangeArrowheads="1"/>
              </p:cNvSpPr>
              <p:nvPr/>
            </p:nvSpPr>
            <p:spPr bwMode="auto">
              <a:xfrm>
                <a:off x="2462" y="2002"/>
                <a:ext cx="12" cy="60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4" name="Rectangle 19"/>
              <p:cNvSpPr>
                <a:spLocks noChangeArrowheads="1"/>
              </p:cNvSpPr>
              <p:nvPr/>
            </p:nvSpPr>
            <p:spPr bwMode="auto">
              <a:xfrm>
                <a:off x="2474" y="2002"/>
                <a:ext cx="12" cy="60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5" name="Rectangle 20"/>
              <p:cNvSpPr>
                <a:spLocks noChangeArrowheads="1"/>
              </p:cNvSpPr>
              <p:nvPr/>
            </p:nvSpPr>
            <p:spPr bwMode="auto">
              <a:xfrm>
                <a:off x="2486" y="2002"/>
                <a:ext cx="12" cy="60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6" name="Rectangle 21"/>
              <p:cNvSpPr>
                <a:spLocks noChangeArrowheads="1"/>
              </p:cNvSpPr>
              <p:nvPr/>
            </p:nvSpPr>
            <p:spPr bwMode="auto">
              <a:xfrm>
                <a:off x="2498" y="2002"/>
                <a:ext cx="12" cy="60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7" name="Rectangle 22"/>
              <p:cNvSpPr>
                <a:spLocks noChangeArrowheads="1"/>
              </p:cNvSpPr>
              <p:nvPr/>
            </p:nvSpPr>
            <p:spPr bwMode="auto">
              <a:xfrm>
                <a:off x="2510" y="2002"/>
                <a:ext cx="12" cy="60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8" name="Rectangle 23"/>
              <p:cNvSpPr>
                <a:spLocks noChangeArrowheads="1"/>
              </p:cNvSpPr>
              <p:nvPr/>
            </p:nvSpPr>
            <p:spPr bwMode="auto">
              <a:xfrm>
                <a:off x="2522" y="2002"/>
                <a:ext cx="18" cy="60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9" name="Rectangle 24"/>
              <p:cNvSpPr>
                <a:spLocks noChangeArrowheads="1"/>
              </p:cNvSpPr>
              <p:nvPr/>
            </p:nvSpPr>
            <p:spPr bwMode="auto">
              <a:xfrm>
                <a:off x="2540" y="2002"/>
                <a:ext cx="18" cy="60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0" name="Rectangle 25"/>
              <p:cNvSpPr>
                <a:spLocks noChangeArrowheads="1"/>
              </p:cNvSpPr>
              <p:nvPr/>
            </p:nvSpPr>
            <p:spPr bwMode="auto">
              <a:xfrm>
                <a:off x="2558" y="2002"/>
                <a:ext cx="18" cy="60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1" name="Rectangle 26"/>
              <p:cNvSpPr>
                <a:spLocks noChangeArrowheads="1"/>
              </p:cNvSpPr>
              <p:nvPr/>
            </p:nvSpPr>
            <p:spPr bwMode="auto">
              <a:xfrm>
                <a:off x="2576" y="2002"/>
                <a:ext cx="12" cy="60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2" name="Rectangle 27"/>
              <p:cNvSpPr>
                <a:spLocks noChangeArrowheads="1"/>
              </p:cNvSpPr>
              <p:nvPr/>
            </p:nvSpPr>
            <p:spPr bwMode="auto">
              <a:xfrm>
                <a:off x="2588" y="2002"/>
                <a:ext cx="12" cy="60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3" name="Rectangle 28"/>
              <p:cNvSpPr>
                <a:spLocks noChangeArrowheads="1"/>
              </p:cNvSpPr>
              <p:nvPr/>
            </p:nvSpPr>
            <p:spPr bwMode="auto">
              <a:xfrm>
                <a:off x="2600" y="2002"/>
                <a:ext cx="12" cy="60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4" name="Rectangle 29"/>
              <p:cNvSpPr>
                <a:spLocks noChangeArrowheads="1"/>
              </p:cNvSpPr>
              <p:nvPr/>
            </p:nvSpPr>
            <p:spPr bwMode="auto">
              <a:xfrm>
                <a:off x="2612" y="2002"/>
                <a:ext cx="12" cy="60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5" name="Rectangle 30"/>
              <p:cNvSpPr>
                <a:spLocks noChangeArrowheads="1"/>
              </p:cNvSpPr>
              <p:nvPr/>
            </p:nvSpPr>
            <p:spPr bwMode="auto">
              <a:xfrm>
                <a:off x="2624" y="2002"/>
                <a:ext cx="12" cy="60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6" name="Rectangle 31"/>
              <p:cNvSpPr>
                <a:spLocks noChangeArrowheads="1"/>
              </p:cNvSpPr>
              <p:nvPr/>
            </p:nvSpPr>
            <p:spPr bwMode="auto">
              <a:xfrm>
                <a:off x="2636" y="2002"/>
                <a:ext cx="12" cy="60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7" name="Rectangle 32"/>
              <p:cNvSpPr>
                <a:spLocks noChangeArrowheads="1"/>
              </p:cNvSpPr>
              <p:nvPr/>
            </p:nvSpPr>
            <p:spPr bwMode="auto">
              <a:xfrm>
                <a:off x="2648" y="2002"/>
                <a:ext cx="12" cy="60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8" name="Rectangle 33"/>
              <p:cNvSpPr>
                <a:spLocks noChangeArrowheads="1"/>
              </p:cNvSpPr>
              <p:nvPr/>
            </p:nvSpPr>
            <p:spPr bwMode="auto">
              <a:xfrm>
                <a:off x="2660" y="2002"/>
                <a:ext cx="12" cy="60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9" name="Rectangle 34"/>
              <p:cNvSpPr>
                <a:spLocks noChangeArrowheads="1"/>
              </p:cNvSpPr>
              <p:nvPr/>
            </p:nvSpPr>
            <p:spPr bwMode="auto">
              <a:xfrm>
                <a:off x="2672" y="2002"/>
                <a:ext cx="306" cy="60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0" name="Freeform 35"/>
              <p:cNvSpPr>
                <a:spLocks/>
              </p:cNvSpPr>
              <p:nvPr/>
            </p:nvSpPr>
            <p:spPr bwMode="auto">
              <a:xfrm>
                <a:off x="2378" y="2002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C0BFC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1" name="Rectangle 36"/>
              <p:cNvSpPr>
                <a:spLocks noChangeArrowheads="1"/>
              </p:cNvSpPr>
              <p:nvPr/>
            </p:nvSpPr>
            <p:spPr bwMode="auto">
              <a:xfrm>
                <a:off x="2360" y="1984"/>
                <a:ext cx="12" cy="600"/>
              </a:xfrm>
              <a:prstGeom prst="rect">
                <a:avLst/>
              </a:prstGeom>
              <a:solidFill>
                <a:srgbClr val="B5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2" name="Rectangle 37"/>
              <p:cNvSpPr>
                <a:spLocks noChangeArrowheads="1"/>
              </p:cNvSpPr>
              <p:nvPr/>
            </p:nvSpPr>
            <p:spPr bwMode="auto">
              <a:xfrm>
                <a:off x="2372" y="1984"/>
                <a:ext cx="12" cy="600"/>
              </a:xfrm>
              <a:prstGeom prst="rect">
                <a:avLst/>
              </a:prstGeom>
              <a:solidFill>
                <a:srgbClr val="B6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3" name="Rectangle 38"/>
              <p:cNvSpPr>
                <a:spLocks noChangeArrowheads="1"/>
              </p:cNvSpPr>
              <p:nvPr/>
            </p:nvSpPr>
            <p:spPr bwMode="auto">
              <a:xfrm>
                <a:off x="2384" y="1984"/>
                <a:ext cx="12" cy="600"/>
              </a:xfrm>
              <a:prstGeom prst="rect">
                <a:avLst/>
              </a:prstGeom>
              <a:solidFill>
                <a:srgbClr val="B7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4" name="Rectangle 39"/>
              <p:cNvSpPr>
                <a:spLocks noChangeArrowheads="1"/>
              </p:cNvSpPr>
              <p:nvPr/>
            </p:nvSpPr>
            <p:spPr bwMode="auto">
              <a:xfrm>
                <a:off x="2396" y="1984"/>
                <a:ext cx="12" cy="600"/>
              </a:xfrm>
              <a:prstGeom prst="rect">
                <a:avLst/>
              </a:prstGeom>
              <a:solidFill>
                <a:srgbClr val="B8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5" name="Rectangle 40"/>
              <p:cNvSpPr>
                <a:spLocks noChangeArrowheads="1"/>
              </p:cNvSpPr>
              <p:nvPr/>
            </p:nvSpPr>
            <p:spPr bwMode="auto">
              <a:xfrm>
                <a:off x="2408" y="1984"/>
                <a:ext cx="12" cy="600"/>
              </a:xfrm>
              <a:prstGeom prst="rect">
                <a:avLst/>
              </a:prstGeom>
              <a:solidFill>
                <a:srgbClr val="B9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6" name="Rectangle 41"/>
              <p:cNvSpPr>
                <a:spLocks noChangeArrowheads="1"/>
              </p:cNvSpPr>
              <p:nvPr/>
            </p:nvSpPr>
            <p:spPr bwMode="auto">
              <a:xfrm>
                <a:off x="2420" y="1984"/>
                <a:ext cx="12" cy="600"/>
              </a:xfrm>
              <a:prstGeom prst="rect">
                <a:avLst/>
              </a:prstGeom>
              <a:solidFill>
                <a:srgbClr val="BA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7" name="Rectangle 42"/>
              <p:cNvSpPr>
                <a:spLocks noChangeArrowheads="1"/>
              </p:cNvSpPr>
              <p:nvPr/>
            </p:nvSpPr>
            <p:spPr bwMode="auto">
              <a:xfrm>
                <a:off x="2432" y="1984"/>
                <a:ext cx="12" cy="600"/>
              </a:xfrm>
              <a:prstGeom prst="rect">
                <a:avLst/>
              </a:prstGeom>
              <a:solidFill>
                <a:srgbClr val="BB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8" name="Rectangle 43"/>
              <p:cNvSpPr>
                <a:spLocks noChangeArrowheads="1"/>
              </p:cNvSpPr>
              <p:nvPr/>
            </p:nvSpPr>
            <p:spPr bwMode="auto">
              <a:xfrm>
                <a:off x="2444" y="1984"/>
                <a:ext cx="12" cy="600"/>
              </a:xfrm>
              <a:prstGeom prst="rect">
                <a:avLst/>
              </a:prstGeom>
              <a:solidFill>
                <a:srgbClr val="BC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9" name="Rectangle 44"/>
              <p:cNvSpPr>
                <a:spLocks noChangeArrowheads="1"/>
              </p:cNvSpPr>
              <p:nvPr/>
            </p:nvSpPr>
            <p:spPr bwMode="auto">
              <a:xfrm>
                <a:off x="2456" y="1984"/>
                <a:ext cx="12" cy="600"/>
              </a:xfrm>
              <a:prstGeom prst="rect">
                <a:avLst/>
              </a:prstGeom>
              <a:solidFill>
                <a:srgbClr val="BD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0" name="Rectangle 45"/>
              <p:cNvSpPr>
                <a:spLocks noChangeArrowheads="1"/>
              </p:cNvSpPr>
              <p:nvPr/>
            </p:nvSpPr>
            <p:spPr bwMode="auto">
              <a:xfrm>
                <a:off x="2468" y="1984"/>
                <a:ext cx="12" cy="600"/>
              </a:xfrm>
              <a:prstGeom prst="rect">
                <a:avLst/>
              </a:prstGeom>
              <a:solidFill>
                <a:srgbClr val="BE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1" name="Rectangle 46"/>
              <p:cNvSpPr>
                <a:spLocks noChangeArrowheads="1"/>
              </p:cNvSpPr>
              <p:nvPr/>
            </p:nvSpPr>
            <p:spPr bwMode="auto">
              <a:xfrm>
                <a:off x="2480" y="1984"/>
                <a:ext cx="12" cy="600"/>
              </a:xfrm>
              <a:prstGeom prst="rect">
                <a:avLst/>
              </a:prstGeom>
              <a:solidFill>
                <a:srgbClr val="BF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2" name="Rectangle 47"/>
              <p:cNvSpPr>
                <a:spLocks noChangeArrowheads="1"/>
              </p:cNvSpPr>
              <p:nvPr/>
            </p:nvSpPr>
            <p:spPr bwMode="auto">
              <a:xfrm>
                <a:off x="2492" y="1984"/>
                <a:ext cx="12" cy="600"/>
              </a:xfrm>
              <a:prstGeom prst="rect">
                <a:avLst/>
              </a:prstGeom>
              <a:solidFill>
                <a:srgbClr val="C0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3" name="Rectangle 48"/>
              <p:cNvSpPr>
                <a:spLocks noChangeArrowheads="1"/>
              </p:cNvSpPr>
              <p:nvPr/>
            </p:nvSpPr>
            <p:spPr bwMode="auto">
              <a:xfrm>
                <a:off x="2504" y="1984"/>
                <a:ext cx="18" cy="600"/>
              </a:xfrm>
              <a:prstGeom prst="rect">
                <a:avLst/>
              </a:prstGeom>
              <a:solidFill>
                <a:srgbClr val="C1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4" name="Rectangle 49"/>
              <p:cNvSpPr>
                <a:spLocks noChangeArrowheads="1"/>
              </p:cNvSpPr>
              <p:nvPr/>
            </p:nvSpPr>
            <p:spPr bwMode="auto">
              <a:xfrm>
                <a:off x="2522" y="1984"/>
                <a:ext cx="18" cy="600"/>
              </a:xfrm>
              <a:prstGeom prst="rect">
                <a:avLst/>
              </a:prstGeom>
              <a:solidFill>
                <a:srgbClr val="C2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5" name="Rectangle 50"/>
              <p:cNvSpPr>
                <a:spLocks noChangeArrowheads="1"/>
              </p:cNvSpPr>
              <p:nvPr/>
            </p:nvSpPr>
            <p:spPr bwMode="auto">
              <a:xfrm>
                <a:off x="2540" y="1984"/>
                <a:ext cx="18" cy="600"/>
              </a:xfrm>
              <a:prstGeom prst="rect">
                <a:avLst/>
              </a:prstGeom>
              <a:solidFill>
                <a:srgbClr val="C3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6" name="Rectangle 51"/>
              <p:cNvSpPr>
                <a:spLocks noChangeArrowheads="1"/>
              </p:cNvSpPr>
              <p:nvPr/>
            </p:nvSpPr>
            <p:spPr bwMode="auto">
              <a:xfrm>
                <a:off x="2558" y="1984"/>
                <a:ext cx="12" cy="600"/>
              </a:xfrm>
              <a:prstGeom prst="rect">
                <a:avLst/>
              </a:prstGeom>
              <a:solidFill>
                <a:srgbClr val="C4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7" name="Rectangle 52"/>
              <p:cNvSpPr>
                <a:spLocks noChangeArrowheads="1"/>
              </p:cNvSpPr>
              <p:nvPr/>
            </p:nvSpPr>
            <p:spPr bwMode="auto">
              <a:xfrm>
                <a:off x="2570" y="1984"/>
                <a:ext cx="12" cy="600"/>
              </a:xfrm>
              <a:prstGeom prst="rect">
                <a:avLst/>
              </a:prstGeom>
              <a:solidFill>
                <a:srgbClr val="C5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8" name="Rectangle 53"/>
              <p:cNvSpPr>
                <a:spLocks noChangeArrowheads="1"/>
              </p:cNvSpPr>
              <p:nvPr/>
            </p:nvSpPr>
            <p:spPr bwMode="auto">
              <a:xfrm>
                <a:off x="2582" y="1984"/>
                <a:ext cx="12" cy="600"/>
              </a:xfrm>
              <a:prstGeom prst="rect">
                <a:avLst/>
              </a:prstGeom>
              <a:solidFill>
                <a:srgbClr val="C6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9" name="Rectangle 54"/>
              <p:cNvSpPr>
                <a:spLocks noChangeArrowheads="1"/>
              </p:cNvSpPr>
              <p:nvPr/>
            </p:nvSpPr>
            <p:spPr bwMode="auto">
              <a:xfrm>
                <a:off x="2594" y="1984"/>
                <a:ext cx="12" cy="600"/>
              </a:xfrm>
              <a:prstGeom prst="rect">
                <a:avLst/>
              </a:prstGeom>
              <a:solidFill>
                <a:srgbClr val="C7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0" name="Rectangle 55"/>
              <p:cNvSpPr>
                <a:spLocks noChangeArrowheads="1"/>
              </p:cNvSpPr>
              <p:nvPr/>
            </p:nvSpPr>
            <p:spPr bwMode="auto">
              <a:xfrm>
                <a:off x="2606" y="1984"/>
                <a:ext cx="12" cy="600"/>
              </a:xfrm>
              <a:prstGeom prst="rect">
                <a:avLst/>
              </a:prstGeom>
              <a:solidFill>
                <a:srgbClr val="C8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1" name="Rectangle 56"/>
              <p:cNvSpPr>
                <a:spLocks noChangeArrowheads="1"/>
              </p:cNvSpPr>
              <p:nvPr/>
            </p:nvSpPr>
            <p:spPr bwMode="auto">
              <a:xfrm>
                <a:off x="2618" y="1984"/>
                <a:ext cx="12" cy="600"/>
              </a:xfrm>
              <a:prstGeom prst="rect">
                <a:avLst/>
              </a:prstGeom>
              <a:solidFill>
                <a:srgbClr val="C9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2" name="Rectangle 57"/>
              <p:cNvSpPr>
                <a:spLocks noChangeArrowheads="1"/>
              </p:cNvSpPr>
              <p:nvPr/>
            </p:nvSpPr>
            <p:spPr bwMode="auto">
              <a:xfrm>
                <a:off x="2630" y="1984"/>
                <a:ext cx="12" cy="600"/>
              </a:xfrm>
              <a:prstGeom prst="rect">
                <a:avLst/>
              </a:prstGeom>
              <a:solidFill>
                <a:srgbClr val="CA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3" name="Rectangle 58"/>
              <p:cNvSpPr>
                <a:spLocks noChangeArrowheads="1"/>
              </p:cNvSpPr>
              <p:nvPr/>
            </p:nvSpPr>
            <p:spPr bwMode="auto">
              <a:xfrm>
                <a:off x="2642" y="1984"/>
                <a:ext cx="12" cy="600"/>
              </a:xfrm>
              <a:prstGeom prst="rect">
                <a:avLst/>
              </a:prstGeom>
              <a:solidFill>
                <a:srgbClr val="CB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4" name="Rectangle 59"/>
              <p:cNvSpPr>
                <a:spLocks noChangeArrowheads="1"/>
              </p:cNvSpPr>
              <p:nvPr/>
            </p:nvSpPr>
            <p:spPr bwMode="auto">
              <a:xfrm>
                <a:off x="2654" y="1984"/>
                <a:ext cx="306" cy="60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5" name="Freeform 60"/>
              <p:cNvSpPr>
                <a:spLocks/>
              </p:cNvSpPr>
              <p:nvPr/>
            </p:nvSpPr>
            <p:spPr bwMode="auto">
              <a:xfrm>
                <a:off x="2360" y="1984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6" name="Rectangle 61"/>
              <p:cNvSpPr>
                <a:spLocks noChangeArrowheads="1"/>
              </p:cNvSpPr>
              <p:nvPr/>
            </p:nvSpPr>
            <p:spPr bwMode="auto">
              <a:xfrm>
                <a:off x="2438" y="2201"/>
                <a:ext cx="4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200">
                    <a:solidFill>
                      <a:srgbClr val="000000"/>
                    </a:solidFill>
                    <a:latin typeface="Arial Black" pitchFamily="34" charset="0"/>
                  </a:rPr>
                  <a:t>Sistema</a:t>
                </a:r>
                <a:endParaRPr lang="pt-BR"/>
              </a:p>
            </p:txBody>
          </p:sp>
          <p:sp>
            <p:nvSpPr>
              <p:cNvPr id="55487" name="Rectangle 62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8" name="Rectangle 63"/>
              <p:cNvSpPr>
                <a:spLocks noChangeArrowheads="1"/>
              </p:cNvSpPr>
              <p:nvPr/>
            </p:nvSpPr>
            <p:spPr bwMode="auto">
              <a:xfrm>
                <a:off x="2390" y="1114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9" name="Rectangle 64"/>
              <p:cNvSpPr>
                <a:spLocks noChangeArrowheads="1"/>
              </p:cNvSpPr>
              <p:nvPr/>
            </p:nvSpPr>
            <p:spPr bwMode="auto">
              <a:xfrm>
                <a:off x="2402" y="1114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0" name="Rectangle 65"/>
              <p:cNvSpPr>
                <a:spLocks noChangeArrowheads="1"/>
              </p:cNvSpPr>
              <p:nvPr/>
            </p:nvSpPr>
            <p:spPr bwMode="auto">
              <a:xfrm>
                <a:off x="2414" y="1114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1" name="Rectangle 66"/>
              <p:cNvSpPr>
                <a:spLocks noChangeArrowheads="1"/>
              </p:cNvSpPr>
              <p:nvPr/>
            </p:nvSpPr>
            <p:spPr bwMode="auto">
              <a:xfrm>
                <a:off x="2426" y="1114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2" name="Rectangle 67"/>
              <p:cNvSpPr>
                <a:spLocks noChangeArrowheads="1"/>
              </p:cNvSpPr>
              <p:nvPr/>
            </p:nvSpPr>
            <p:spPr bwMode="auto">
              <a:xfrm>
                <a:off x="2438" y="1114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3" name="Rectangle 68"/>
              <p:cNvSpPr>
                <a:spLocks noChangeArrowheads="1"/>
              </p:cNvSpPr>
              <p:nvPr/>
            </p:nvSpPr>
            <p:spPr bwMode="auto">
              <a:xfrm>
                <a:off x="2450" y="1114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4" name="Rectangle 69"/>
              <p:cNvSpPr>
                <a:spLocks noChangeArrowheads="1"/>
              </p:cNvSpPr>
              <p:nvPr/>
            </p:nvSpPr>
            <p:spPr bwMode="auto">
              <a:xfrm>
                <a:off x="2462" y="1114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5" name="Rectangle 70"/>
              <p:cNvSpPr>
                <a:spLocks noChangeArrowheads="1"/>
              </p:cNvSpPr>
              <p:nvPr/>
            </p:nvSpPr>
            <p:spPr bwMode="auto">
              <a:xfrm>
                <a:off x="2474" y="1114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6" name="Rectangle 71"/>
              <p:cNvSpPr>
                <a:spLocks noChangeArrowheads="1"/>
              </p:cNvSpPr>
              <p:nvPr/>
            </p:nvSpPr>
            <p:spPr bwMode="auto">
              <a:xfrm>
                <a:off x="2486" y="1114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7" name="Rectangle 72"/>
              <p:cNvSpPr>
                <a:spLocks noChangeArrowheads="1"/>
              </p:cNvSpPr>
              <p:nvPr/>
            </p:nvSpPr>
            <p:spPr bwMode="auto">
              <a:xfrm>
                <a:off x="2498" y="1114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8" name="Rectangle 73"/>
              <p:cNvSpPr>
                <a:spLocks noChangeArrowheads="1"/>
              </p:cNvSpPr>
              <p:nvPr/>
            </p:nvSpPr>
            <p:spPr bwMode="auto">
              <a:xfrm>
                <a:off x="2516" y="1114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9" name="Rectangle 74"/>
              <p:cNvSpPr>
                <a:spLocks noChangeArrowheads="1"/>
              </p:cNvSpPr>
              <p:nvPr/>
            </p:nvSpPr>
            <p:spPr bwMode="auto">
              <a:xfrm>
                <a:off x="2528" y="1114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0" name="Rectangle 75"/>
              <p:cNvSpPr>
                <a:spLocks noChangeArrowheads="1"/>
              </p:cNvSpPr>
              <p:nvPr/>
            </p:nvSpPr>
            <p:spPr bwMode="auto">
              <a:xfrm>
                <a:off x="2540" y="1114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1" name="Rectangle 76"/>
              <p:cNvSpPr>
                <a:spLocks noChangeArrowheads="1"/>
              </p:cNvSpPr>
              <p:nvPr/>
            </p:nvSpPr>
            <p:spPr bwMode="auto">
              <a:xfrm>
                <a:off x="2558" y="1114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2" name="Rectangle 77"/>
              <p:cNvSpPr>
                <a:spLocks noChangeArrowheads="1"/>
              </p:cNvSpPr>
              <p:nvPr/>
            </p:nvSpPr>
            <p:spPr bwMode="auto">
              <a:xfrm>
                <a:off x="2576" y="1114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3" name="Rectangle 78"/>
              <p:cNvSpPr>
                <a:spLocks noChangeArrowheads="1"/>
              </p:cNvSpPr>
              <p:nvPr/>
            </p:nvSpPr>
            <p:spPr bwMode="auto">
              <a:xfrm>
                <a:off x="2588" y="1114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4" name="Rectangle 79"/>
              <p:cNvSpPr>
                <a:spLocks noChangeArrowheads="1"/>
              </p:cNvSpPr>
              <p:nvPr/>
            </p:nvSpPr>
            <p:spPr bwMode="auto">
              <a:xfrm>
                <a:off x="2600" y="1114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5" name="Rectangle 80"/>
              <p:cNvSpPr>
                <a:spLocks noChangeArrowheads="1"/>
              </p:cNvSpPr>
              <p:nvPr/>
            </p:nvSpPr>
            <p:spPr bwMode="auto">
              <a:xfrm>
                <a:off x="2612" y="1114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6" name="Rectangle 81"/>
              <p:cNvSpPr>
                <a:spLocks noChangeArrowheads="1"/>
              </p:cNvSpPr>
              <p:nvPr/>
            </p:nvSpPr>
            <p:spPr bwMode="auto">
              <a:xfrm>
                <a:off x="2630" y="1114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7" name="Rectangle 82"/>
              <p:cNvSpPr>
                <a:spLocks noChangeArrowheads="1"/>
              </p:cNvSpPr>
              <p:nvPr/>
            </p:nvSpPr>
            <p:spPr bwMode="auto">
              <a:xfrm>
                <a:off x="2642" y="1114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8" name="Rectangle 83"/>
              <p:cNvSpPr>
                <a:spLocks noChangeArrowheads="1"/>
              </p:cNvSpPr>
              <p:nvPr/>
            </p:nvSpPr>
            <p:spPr bwMode="auto">
              <a:xfrm>
                <a:off x="2654" y="1114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9" name="Rectangle 84"/>
              <p:cNvSpPr>
                <a:spLocks noChangeArrowheads="1"/>
              </p:cNvSpPr>
              <p:nvPr/>
            </p:nvSpPr>
            <p:spPr bwMode="auto">
              <a:xfrm>
                <a:off x="2666" y="1114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0" name="Rectangle 85"/>
              <p:cNvSpPr>
                <a:spLocks noChangeArrowheads="1"/>
              </p:cNvSpPr>
              <p:nvPr/>
            </p:nvSpPr>
            <p:spPr bwMode="auto">
              <a:xfrm>
                <a:off x="2678" y="1114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1" name="Rectangle 86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2" name="Rectangle 87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3" name="Rectangle 88"/>
              <p:cNvSpPr>
                <a:spLocks noChangeArrowheads="1"/>
              </p:cNvSpPr>
              <p:nvPr/>
            </p:nvSpPr>
            <p:spPr bwMode="auto">
              <a:xfrm>
                <a:off x="2372" y="1096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4" name="Rectangle 89"/>
              <p:cNvSpPr>
                <a:spLocks noChangeArrowheads="1"/>
              </p:cNvSpPr>
              <p:nvPr/>
            </p:nvSpPr>
            <p:spPr bwMode="auto">
              <a:xfrm>
                <a:off x="2384" y="1096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5" name="Rectangle 90"/>
              <p:cNvSpPr>
                <a:spLocks noChangeArrowheads="1"/>
              </p:cNvSpPr>
              <p:nvPr/>
            </p:nvSpPr>
            <p:spPr bwMode="auto">
              <a:xfrm>
                <a:off x="2396" y="1096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6" name="Rectangle 91"/>
              <p:cNvSpPr>
                <a:spLocks noChangeArrowheads="1"/>
              </p:cNvSpPr>
              <p:nvPr/>
            </p:nvSpPr>
            <p:spPr bwMode="auto">
              <a:xfrm>
                <a:off x="2408" y="1096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7" name="Rectangle 92"/>
              <p:cNvSpPr>
                <a:spLocks noChangeArrowheads="1"/>
              </p:cNvSpPr>
              <p:nvPr/>
            </p:nvSpPr>
            <p:spPr bwMode="auto">
              <a:xfrm>
                <a:off x="2420" y="1096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8" name="Rectangle 93"/>
              <p:cNvSpPr>
                <a:spLocks noChangeArrowheads="1"/>
              </p:cNvSpPr>
              <p:nvPr/>
            </p:nvSpPr>
            <p:spPr bwMode="auto">
              <a:xfrm>
                <a:off x="2432" y="1096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9" name="Rectangle 94"/>
              <p:cNvSpPr>
                <a:spLocks noChangeArrowheads="1"/>
              </p:cNvSpPr>
              <p:nvPr/>
            </p:nvSpPr>
            <p:spPr bwMode="auto">
              <a:xfrm>
                <a:off x="2444" y="1096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0" name="Rectangle 95"/>
              <p:cNvSpPr>
                <a:spLocks noChangeArrowheads="1"/>
              </p:cNvSpPr>
              <p:nvPr/>
            </p:nvSpPr>
            <p:spPr bwMode="auto">
              <a:xfrm>
                <a:off x="2456" y="1096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1" name="Rectangle 96"/>
              <p:cNvSpPr>
                <a:spLocks noChangeArrowheads="1"/>
              </p:cNvSpPr>
              <p:nvPr/>
            </p:nvSpPr>
            <p:spPr bwMode="auto">
              <a:xfrm>
                <a:off x="2468" y="1096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2" name="Rectangle 97"/>
              <p:cNvSpPr>
                <a:spLocks noChangeArrowheads="1"/>
              </p:cNvSpPr>
              <p:nvPr/>
            </p:nvSpPr>
            <p:spPr bwMode="auto">
              <a:xfrm>
                <a:off x="2480" y="1096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3" name="Rectangle 98"/>
              <p:cNvSpPr>
                <a:spLocks noChangeArrowheads="1"/>
              </p:cNvSpPr>
              <p:nvPr/>
            </p:nvSpPr>
            <p:spPr bwMode="auto">
              <a:xfrm>
                <a:off x="2498" y="1096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4" name="Rectangle 99"/>
              <p:cNvSpPr>
                <a:spLocks noChangeArrowheads="1"/>
              </p:cNvSpPr>
              <p:nvPr/>
            </p:nvSpPr>
            <p:spPr bwMode="auto">
              <a:xfrm>
                <a:off x="2510" y="1096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5" name="Rectangle 100"/>
              <p:cNvSpPr>
                <a:spLocks noChangeArrowheads="1"/>
              </p:cNvSpPr>
              <p:nvPr/>
            </p:nvSpPr>
            <p:spPr bwMode="auto">
              <a:xfrm>
                <a:off x="2522" y="1096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6" name="Rectangle 101"/>
              <p:cNvSpPr>
                <a:spLocks noChangeArrowheads="1"/>
              </p:cNvSpPr>
              <p:nvPr/>
            </p:nvSpPr>
            <p:spPr bwMode="auto">
              <a:xfrm>
                <a:off x="2540" y="1096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7" name="Rectangle 102"/>
              <p:cNvSpPr>
                <a:spLocks noChangeArrowheads="1"/>
              </p:cNvSpPr>
              <p:nvPr/>
            </p:nvSpPr>
            <p:spPr bwMode="auto">
              <a:xfrm>
                <a:off x="2558" y="1096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8" name="Rectangle 103"/>
              <p:cNvSpPr>
                <a:spLocks noChangeArrowheads="1"/>
              </p:cNvSpPr>
              <p:nvPr/>
            </p:nvSpPr>
            <p:spPr bwMode="auto">
              <a:xfrm>
                <a:off x="2570" y="1096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9" name="Rectangle 104"/>
              <p:cNvSpPr>
                <a:spLocks noChangeArrowheads="1"/>
              </p:cNvSpPr>
              <p:nvPr/>
            </p:nvSpPr>
            <p:spPr bwMode="auto">
              <a:xfrm>
                <a:off x="2582" y="1096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0" name="Rectangle 105"/>
              <p:cNvSpPr>
                <a:spLocks noChangeArrowheads="1"/>
              </p:cNvSpPr>
              <p:nvPr/>
            </p:nvSpPr>
            <p:spPr bwMode="auto">
              <a:xfrm>
                <a:off x="2594" y="1096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1" name="Rectangle 106"/>
              <p:cNvSpPr>
                <a:spLocks noChangeArrowheads="1"/>
              </p:cNvSpPr>
              <p:nvPr/>
            </p:nvSpPr>
            <p:spPr bwMode="auto">
              <a:xfrm>
                <a:off x="2612" y="1096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2" name="Rectangle 107"/>
              <p:cNvSpPr>
                <a:spLocks noChangeArrowheads="1"/>
              </p:cNvSpPr>
              <p:nvPr/>
            </p:nvSpPr>
            <p:spPr bwMode="auto">
              <a:xfrm>
                <a:off x="2624" y="1096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3" name="Rectangle 108"/>
              <p:cNvSpPr>
                <a:spLocks noChangeArrowheads="1"/>
              </p:cNvSpPr>
              <p:nvPr/>
            </p:nvSpPr>
            <p:spPr bwMode="auto">
              <a:xfrm>
                <a:off x="2636" y="1096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4" name="Rectangle 109"/>
              <p:cNvSpPr>
                <a:spLocks noChangeArrowheads="1"/>
              </p:cNvSpPr>
              <p:nvPr/>
            </p:nvSpPr>
            <p:spPr bwMode="auto">
              <a:xfrm>
                <a:off x="2648" y="1096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5" name="Rectangle 110"/>
              <p:cNvSpPr>
                <a:spLocks noChangeArrowheads="1"/>
              </p:cNvSpPr>
              <p:nvPr/>
            </p:nvSpPr>
            <p:spPr bwMode="auto">
              <a:xfrm>
                <a:off x="2660" y="1096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6" name="Rectangle 111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7" name="Rectangle 112"/>
              <p:cNvSpPr>
                <a:spLocks noChangeArrowheads="1"/>
              </p:cNvSpPr>
              <p:nvPr/>
            </p:nvSpPr>
            <p:spPr bwMode="auto">
              <a:xfrm>
                <a:off x="2470" y="1245"/>
                <a:ext cx="3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 b="1">
                    <a:solidFill>
                      <a:srgbClr val="000000"/>
                    </a:solidFill>
                  </a:rPr>
                  <a:t>Sistema Z</a:t>
                </a:r>
                <a:endParaRPr lang="pt-BR"/>
              </a:p>
            </p:txBody>
          </p:sp>
          <p:sp>
            <p:nvSpPr>
              <p:cNvPr id="55538" name="Rectangle 113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9" name="Rectangle 114"/>
              <p:cNvSpPr>
                <a:spLocks noChangeArrowheads="1"/>
              </p:cNvSpPr>
              <p:nvPr/>
            </p:nvSpPr>
            <p:spPr bwMode="auto">
              <a:xfrm>
                <a:off x="1124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0" name="Rectangle 115"/>
              <p:cNvSpPr>
                <a:spLocks noChangeArrowheads="1"/>
              </p:cNvSpPr>
              <p:nvPr/>
            </p:nvSpPr>
            <p:spPr bwMode="auto">
              <a:xfrm>
                <a:off x="1136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1" name="Rectangle 116"/>
              <p:cNvSpPr>
                <a:spLocks noChangeArrowheads="1"/>
              </p:cNvSpPr>
              <p:nvPr/>
            </p:nvSpPr>
            <p:spPr bwMode="auto">
              <a:xfrm>
                <a:off x="1148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2" name="Rectangle 117"/>
              <p:cNvSpPr>
                <a:spLocks noChangeArrowheads="1"/>
              </p:cNvSpPr>
              <p:nvPr/>
            </p:nvSpPr>
            <p:spPr bwMode="auto">
              <a:xfrm>
                <a:off x="1160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3" name="Rectangle 118"/>
              <p:cNvSpPr>
                <a:spLocks noChangeArrowheads="1"/>
              </p:cNvSpPr>
              <p:nvPr/>
            </p:nvSpPr>
            <p:spPr bwMode="auto">
              <a:xfrm>
                <a:off x="1172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4" name="Rectangle 119"/>
              <p:cNvSpPr>
                <a:spLocks noChangeArrowheads="1"/>
              </p:cNvSpPr>
              <p:nvPr/>
            </p:nvSpPr>
            <p:spPr bwMode="auto">
              <a:xfrm>
                <a:off x="1184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5" name="Rectangle 120"/>
              <p:cNvSpPr>
                <a:spLocks noChangeArrowheads="1"/>
              </p:cNvSpPr>
              <p:nvPr/>
            </p:nvSpPr>
            <p:spPr bwMode="auto">
              <a:xfrm>
                <a:off x="1196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6" name="Rectangle 121"/>
              <p:cNvSpPr>
                <a:spLocks noChangeArrowheads="1"/>
              </p:cNvSpPr>
              <p:nvPr/>
            </p:nvSpPr>
            <p:spPr bwMode="auto">
              <a:xfrm>
                <a:off x="1208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7" name="Rectangle 122"/>
              <p:cNvSpPr>
                <a:spLocks noChangeArrowheads="1"/>
              </p:cNvSpPr>
              <p:nvPr/>
            </p:nvSpPr>
            <p:spPr bwMode="auto">
              <a:xfrm>
                <a:off x="1220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8" name="Rectangle 123"/>
              <p:cNvSpPr>
                <a:spLocks noChangeArrowheads="1"/>
              </p:cNvSpPr>
              <p:nvPr/>
            </p:nvSpPr>
            <p:spPr bwMode="auto">
              <a:xfrm>
                <a:off x="1232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9" name="Rectangle 124"/>
              <p:cNvSpPr>
                <a:spLocks noChangeArrowheads="1"/>
              </p:cNvSpPr>
              <p:nvPr/>
            </p:nvSpPr>
            <p:spPr bwMode="auto">
              <a:xfrm>
                <a:off x="1250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0" name="Rectangle 125"/>
              <p:cNvSpPr>
                <a:spLocks noChangeArrowheads="1"/>
              </p:cNvSpPr>
              <p:nvPr/>
            </p:nvSpPr>
            <p:spPr bwMode="auto">
              <a:xfrm>
                <a:off x="1262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1" name="Rectangle 126"/>
              <p:cNvSpPr>
                <a:spLocks noChangeArrowheads="1"/>
              </p:cNvSpPr>
              <p:nvPr/>
            </p:nvSpPr>
            <p:spPr bwMode="auto">
              <a:xfrm>
                <a:off x="1274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2" name="Rectangle 127"/>
              <p:cNvSpPr>
                <a:spLocks noChangeArrowheads="1"/>
              </p:cNvSpPr>
              <p:nvPr/>
            </p:nvSpPr>
            <p:spPr bwMode="auto">
              <a:xfrm>
                <a:off x="1292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3" name="Rectangle 128"/>
              <p:cNvSpPr>
                <a:spLocks noChangeArrowheads="1"/>
              </p:cNvSpPr>
              <p:nvPr/>
            </p:nvSpPr>
            <p:spPr bwMode="auto">
              <a:xfrm>
                <a:off x="1310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4" name="Rectangle 129"/>
              <p:cNvSpPr>
                <a:spLocks noChangeArrowheads="1"/>
              </p:cNvSpPr>
              <p:nvPr/>
            </p:nvSpPr>
            <p:spPr bwMode="auto">
              <a:xfrm>
                <a:off x="1322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5" name="Rectangle 130"/>
              <p:cNvSpPr>
                <a:spLocks noChangeArrowheads="1"/>
              </p:cNvSpPr>
              <p:nvPr/>
            </p:nvSpPr>
            <p:spPr bwMode="auto">
              <a:xfrm>
                <a:off x="1334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6" name="Rectangle 131"/>
              <p:cNvSpPr>
                <a:spLocks noChangeArrowheads="1"/>
              </p:cNvSpPr>
              <p:nvPr/>
            </p:nvSpPr>
            <p:spPr bwMode="auto">
              <a:xfrm>
                <a:off x="1346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7" name="Rectangle 132"/>
              <p:cNvSpPr>
                <a:spLocks noChangeArrowheads="1"/>
              </p:cNvSpPr>
              <p:nvPr/>
            </p:nvSpPr>
            <p:spPr bwMode="auto">
              <a:xfrm>
                <a:off x="1364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8" name="Rectangle 133"/>
              <p:cNvSpPr>
                <a:spLocks noChangeArrowheads="1"/>
              </p:cNvSpPr>
              <p:nvPr/>
            </p:nvSpPr>
            <p:spPr bwMode="auto">
              <a:xfrm>
                <a:off x="1376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9" name="Rectangle 134"/>
              <p:cNvSpPr>
                <a:spLocks noChangeArrowheads="1"/>
              </p:cNvSpPr>
              <p:nvPr/>
            </p:nvSpPr>
            <p:spPr bwMode="auto">
              <a:xfrm>
                <a:off x="1388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0" name="Rectangle 135"/>
              <p:cNvSpPr>
                <a:spLocks noChangeArrowheads="1"/>
              </p:cNvSpPr>
              <p:nvPr/>
            </p:nvSpPr>
            <p:spPr bwMode="auto">
              <a:xfrm>
                <a:off x="1400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1" name="Rectangle 136"/>
              <p:cNvSpPr>
                <a:spLocks noChangeArrowheads="1"/>
              </p:cNvSpPr>
              <p:nvPr/>
            </p:nvSpPr>
            <p:spPr bwMode="auto">
              <a:xfrm>
                <a:off x="1412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2" name="Rectangle 137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3" name="Rectangle 138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4" name="Rectangle 139"/>
              <p:cNvSpPr>
                <a:spLocks noChangeArrowheads="1"/>
              </p:cNvSpPr>
              <p:nvPr/>
            </p:nvSpPr>
            <p:spPr bwMode="auto">
              <a:xfrm>
                <a:off x="1106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5" name="Rectangle 140"/>
              <p:cNvSpPr>
                <a:spLocks noChangeArrowheads="1"/>
              </p:cNvSpPr>
              <p:nvPr/>
            </p:nvSpPr>
            <p:spPr bwMode="auto">
              <a:xfrm>
                <a:off x="1118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6" name="Rectangle 141"/>
              <p:cNvSpPr>
                <a:spLocks noChangeArrowheads="1"/>
              </p:cNvSpPr>
              <p:nvPr/>
            </p:nvSpPr>
            <p:spPr bwMode="auto">
              <a:xfrm>
                <a:off x="1130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7" name="Rectangle 142"/>
              <p:cNvSpPr>
                <a:spLocks noChangeArrowheads="1"/>
              </p:cNvSpPr>
              <p:nvPr/>
            </p:nvSpPr>
            <p:spPr bwMode="auto">
              <a:xfrm>
                <a:off x="1142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8" name="Rectangle 143"/>
              <p:cNvSpPr>
                <a:spLocks noChangeArrowheads="1"/>
              </p:cNvSpPr>
              <p:nvPr/>
            </p:nvSpPr>
            <p:spPr bwMode="auto">
              <a:xfrm>
                <a:off x="1154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9" name="Rectangle 144"/>
              <p:cNvSpPr>
                <a:spLocks noChangeArrowheads="1"/>
              </p:cNvSpPr>
              <p:nvPr/>
            </p:nvSpPr>
            <p:spPr bwMode="auto">
              <a:xfrm>
                <a:off x="1166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0" name="Rectangle 145"/>
              <p:cNvSpPr>
                <a:spLocks noChangeArrowheads="1"/>
              </p:cNvSpPr>
              <p:nvPr/>
            </p:nvSpPr>
            <p:spPr bwMode="auto">
              <a:xfrm>
                <a:off x="1178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1" name="Rectangle 146"/>
              <p:cNvSpPr>
                <a:spLocks noChangeArrowheads="1"/>
              </p:cNvSpPr>
              <p:nvPr/>
            </p:nvSpPr>
            <p:spPr bwMode="auto">
              <a:xfrm>
                <a:off x="1190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2" name="Rectangle 147"/>
              <p:cNvSpPr>
                <a:spLocks noChangeArrowheads="1"/>
              </p:cNvSpPr>
              <p:nvPr/>
            </p:nvSpPr>
            <p:spPr bwMode="auto">
              <a:xfrm>
                <a:off x="1202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3" name="Rectangle 148"/>
              <p:cNvSpPr>
                <a:spLocks noChangeArrowheads="1"/>
              </p:cNvSpPr>
              <p:nvPr/>
            </p:nvSpPr>
            <p:spPr bwMode="auto">
              <a:xfrm>
                <a:off x="1214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4" name="Rectangle 149"/>
              <p:cNvSpPr>
                <a:spLocks noChangeArrowheads="1"/>
              </p:cNvSpPr>
              <p:nvPr/>
            </p:nvSpPr>
            <p:spPr bwMode="auto">
              <a:xfrm>
                <a:off x="1232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5" name="Rectangle 150"/>
              <p:cNvSpPr>
                <a:spLocks noChangeArrowheads="1"/>
              </p:cNvSpPr>
              <p:nvPr/>
            </p:nvSpPr>
            <p:spPr bwMode="auto">
              <a:xfrm>
                <a:off x="1244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6" name="Rectangle 151"/>
              <p:cNvSpPr>
                <a:spLocks noChangeArrowheads="1"/>
              </p:cNvSpPr>
              <p:nvPr/>
            </p:nvSpPr>
            <p:spPr bwMode="auto">
              <a:xfrm>
                <a:off x="1256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7" name="Rectangle 152"/>
              <p:cNvSpPr>
                <a:spLocks noChangeArrowheads="1"/>
              </p:cNvSpPr>
              <p:nvPr/>
            </p:nvSpPr>
            <p:spPr bwMode="auto">
              <a:xfrm>
                <a:off x="1274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8" name="Rectangle 153"/>
              <p:cNvSpPr>
                <a:spLocks noChangeArrowheads="1"/>
              </p:cNvSpPr>
              <p:nvPr/>
            </p:nvSpPr>
            <p:spPr bwMode="auto">
              <a:xfrm>
                <a:off x="1292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9" name="Rectangle 154"/>
              <p:cNvSpPr>
                <a:spLocks noChangeArrowheads="1"/>
              </p:cNvSpPr>
              <p:nvPr/>
            </p:nvSpPr>
            <p:spPr bwMode="auto">
              <a:xfrm>
                <a:off x="1304" y="1678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0" name="Rectangle 155"/>
              <p:cNvSpPr>
                <a:spLocks noChangeArrowheads="1"/>
              </p:cNvSpPr>
              <p:nvPr/>
            </p:nvSpPr>
            <p:spPr bwMode="auto">
              <a:xfrm>
                <a:off x="1316" y="1678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1" name="Rectangle 156"/>
              <p:cNvSpPr>
                <a:spLocks noChangeArrowheads="1"/>
              </p:cNvSpPr>
              <p:nvPr/>
            </p:nvSpPr>
            <p:spPr bwMode="auto">
              <a:xfrm>
                <a:off x="1328" y="1678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2" name="Rectangle 157"/>
              <p:cNvSpPr>
                <a:spLocks noChangeArrowheads="1"/>
              </p:cNvSpPr>
              <p:nvPr/>
            </p:nvSpPr>
            <p:spPr bwMode="auto">
              <a:xfrm>
                <a:off x="1346" y="1678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3" name="Rectangle 158"/>
              <p:cNvSpPr>
                <a:spLocks noChangeArrowheads="1"/>
              </p:cNvSpPr>
              <p:nvPr/>
            </p:nvSpPr>
            <p:spPr bwMode="auto">
              <a:xfrm>
                <a:off x="1358" y="1678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4" name="Rectangle 159"/>
              <p:cNvSpPr>
                <a:spLocks noChangeArrowheads="1"/>
              </p:cNvSpPr>
              <p:nvPr/>
            </p:nvSpPr>
            <p:spPr bwMode="auto">
              <a:xfrm>
                <a:off x="1370" y="1678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5" name="Rectangle 160"/>
              <p:cNvSpPr>
                <a:spLocks noChangeArrowheads="1"/>
              </p:cNvSpPr>
              <p:nvPr/>
            </p:nvSpPr>
            <p:spPr bwMode="auto">
              <a:xfrm>
                <a:off x="1382" y="1678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6" name="Rectangle 161"/>
              <p:cNvSpPr>
                <a:spLocks noChangeArrowheads="1"/>
              </p:cNvSpPr>
              <p:nvPr/>
            </p:nvSpPr>
            <p:spPr bwMode="auto">
              <a:xfrm>
                <a:off x="1394" y="1678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7" name="Rectangle 162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8" name="Rectangle 164"/>
              <p:cNvSpPr>
                <a:spLocks noChangeArrowheads="1"/>
              </p:cNvSpPr>
              <p:nvPr/>
            </p:nvSpPr>
            <p:spPr bwMode="auto">
              <a:xfrm>
                <a:off x="1190" y="1888"/>
                <a:ext cx="4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 b="1"/>
                  <a:t>Sistema X</a:t>
                </a:r>
              </a:p>
            </p:txBody>
          </p:sp>
          <p:sp>
            <p:nvSpPr>
              <p:cNvPr id="55589" name="Rectangle 165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0" name="Rectangle 166"/>
              <p:cNvSpPr>
                <a:spLocks noChangeArrowheads="1"/>
              </p:cNvSpPr>
              <p:nvPr/>
            </p:nvSpPr>
            <p:spPr bwMode="auto">
              <a:xfrm>
                <a:off x="3608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1" name="Rectangle 167"/>
              <p:cNvSpPr>
                <a:spLocks noChangeArrowheads="1"/>
              </p:cNvSpPr>
              <p:nvPr/>
            </p:nvSpPr>
            <p:spPr bwMode="auto">
              <a:xfrm>
                <a:off x="3620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2" name="Rectangle 168"/>
              <p:cNvSpPr>
                <a:spLocks noChangeArrowheads="1"/>
              </p:cNvSpPr>
              <p:nvPr/>
            </p:nvSpPr>
            <p:spPr bwMode="auto">
              <a:xfrm>
                <a:off x="3632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3" name="Rectangle 169"/>
              <p:cNvSpPr>
                <a:spLocks noChangeArrowheads="1"/>
              </p:cNvSpPr>
              <p:nvPr/>
            </p:nvSpPr>
            <p:spPr bwMode="auto">
              <a:xfrm>
                <a:off x="3644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4" name="Rectangle 170"/>
              <p:cNvSpPr>
                <a:spLocks noChangeArrowheads="1"/>
              </p:cNvSpPr>
              <p:nvPr/>
            </p:nvSpPr>
            <p:spPr bwMode="auto">
              <a:xfrm>
                <a:off x="3656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5" name="Rectangle 171"/>
              <p:cNvSpPr>
                <a:spLocks noChangeArrowheads="1"/>
              </p:cNvSpPr>
              <p:nvPr/>
            </p:nvSpPr>
            <p:spPr bwMode="auto">
              <a:xfrm>
                <a:off x="3668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6" name="Rectangle 172"/>
              <p:cNvSpPr>
                <a:spLocks noChangeArrowheads="1"/>
              </p:cNvSpPr>
              <p:nvPr/>
            </p:nvSpPr>
            <p:spPr bwMode="auto">
              <a:xfrm>
                <a:off x="3680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7" name="Rectangle 173"/>
              <p:cNvSpPr>
                <a:spLocks noChangeArrowheads="1"/>
              </p:cNvSpPr>
              <p:nvPr/>
            </p:nvSpPr>
            <p:spPr bwMode="auto">
              <a:xfrm>
                <a:off x="3692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8" name="Rectangle 174"/>
              <p:cNvSpPr>
                <a:spLocks noChangeArrowheads="1"/>
              </p:cNvSpPr>
              <p:nvPr/>
            </p:nvSpPr>
            <p:spPr bwMode="auto">
              <a:xfrm>
                <a:off x="3704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9" name="Rectangle 175"/>
              <p:cNvSpPr>
                <a:spLocks noChangeArrowheads="1"/>
              </p:cNvSpPr>
              <p:nvPr/>
            </p:nvSpPr>
            <p:spPr bwMode="auto">
              <a:xfrm>
                <a:off x="3716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0" name="Rectangle 176"/>
              <p:cNvSpPr>
                <a:spLocks noChangeArrowheads="1"/>
              </p:cNvSpPr>
              <p:nvPr/>
            </p:nvSpPr>
            <p:spPr bwMode="auto">
              <a:xfrm>
                <a:off x="3734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1" name="Rectangle 177"/>
              <p:cNvSpPr>
                <a:spLocks noChangeArrowheads="1"/>
              </p:cNvSpPr>
              <p:nvPr/>
            </p:nvSpPr>
            <p:spPr bwMode="auto">
              <a:xfrm>
                <a:off x="3746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2" name="Rectangle 178"/>
              <p:cNvSpPr>
                <a:spLocks noChangeArrowheads="1"/>
              </p:cNvSpPr>
              <p:nvPr/>
            </p:nvSpPr>
            <p:spPr bwMode="auto">
              <a:xfrm>
                <a:off x="3758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3" name="Rectangle 179"/>
              <p:cNvSpPr>
                <a:spLocks noChangeArrowheads="1"/>
              </p:cNvSpPr>
              <p:nvPr/>
            </p:nvSpPr>
            <p:spPr bwMode="auto">
              <a:xfrm>
                <a:off x="3776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4" name="Rectangle 180"/>
              <p:cNvSpPr>
                <a:spLocks noChangeArrowheads="1"/>
              </p:cNvSpPr>
              <p:nvPr/>
            </p:nvSpPr>
            <p:spPr bwMode="auto">
              <a:xfrm>
                <a:off x="3794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5" name="Rectangle 181"/>
              <p:cNvSpPr>
                <a:spLocks noChangeArrowheads="1"/>
              </p:cNvSpPr>
              <p:nvPr/>
            </p:nvSpPr>
            <p:spPr bwMode="auto">
              <a:xfrm>
                <a:off x="3806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6" name="Rectangle 182"/>
              <p:cNvSpPr>
                <a:spLocks noChangeArrowheads="1"/>
              </p:cNvSpPr>
              <p:nvPr/>
            </p:nvSpPr>
            <p:spPr bwMode="auto">
              <a:xfrm>
                <a:off x="3818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7" name="Rectangle 183"/>
              <p:cNvSpPr>
                <a:spLocks noChangeArrowheads="1"/>
              </p:cNvSpPr>
              <p:nvPr/>
            </p:nvSpPr>
            <p:spPr bwMode="auto">
              <a:xfrm>
                <a:off x="3830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8" name="Rectangle 184"/>
              <p:cNvSpPr>
                <a:spLocks noChangeArrowheads="1"/>
              </p:cNvSpPr>
              <p:nvPr/>
            </p:nvSpPr>
            <p:spPr bwMode="auto">
              <a:xfrm>
                <a:off x="3848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9" name="Rectangle 185"/>
              <p:cNvSpPr>
                <a:spLocks noChangeArrowheads="1"/>
              </p:cNvSpPr>
              <p:nvPr/>
            </p:nvSpPr>
            <p:spPr bwMode="auto">
              <a:xfrm>
                <a:off x="3860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0" name="Rectangle 186"/>
              <p:cNvSpPr>
                <a:spLocks noChangeArrowheads="1"/>
              </p:cNvSpPr>
              <p:nvPr/>
            </p:nvSpPr>
            <p:spPr bwMode="auto">
              <a:xfrm>
                <a:off x="3872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1" name="Rectangle 187"/>
              <p:cNvSpPr>
                <a:spLocks noChangeArrowheads="1"/>
              </p:cNvSpPr>
              <p:nvPr/>
            </p:nvSpPr>
            <p:spPr bwMode="auto">
              <a:xfrm>
                <a:off x="3884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2" name="Rectangle 188"/>
              <p:cNvSpPr>
                <a:spLocks noChangeArrowheads="1"/>
              </p:cNvSpPr>
              <p:nvPr/>
            </p:nvSpPr>
            <p:spPr bwMode="auto">
              <a:xfrm>
                <a:off x="3896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3" name="Rectangle 189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4" name="Rectangle 190"/>
              <p:cNvSpPr>
                <a:spLocks noChangeArrowheads="1"/>
              </p:cNvSpPr>
              <p:nvPr/>
            </p:nvSpPr>
            <p:spPr bwMode="auto">
              <a:xfrm>
                <a:off x="3578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5" name="Rectangle 191"/>
              <p:cNvSpPr>
                <a:spLocks noChangeArrowheads="1"/>
              </p:cNvSpPr>
              <p:nvPr/>
            </p:nvSpPr>
            <p:spPr bwMode="auto">
              <a:xfrm>
                <a:off x="3590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6" name="Rectangle 192"/>
              <p:cNvSpPr>
                <a:spLocks noChangeArrowheads="1"/>
              </p:cNvSpPr>
              <p:nvPr/>
            </p:nvSpPr>
            <p:spPr bwMode="auto">
              <a:xfrm>
                <a:off x="3602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7" name="Rectangle 193"/>
              <p:cNvSpPr>
                <a:spLocks noChangeArrowheads="1"/>
              </p:cNvSpPr>
              <p:nvPr/>
            </p:nvSpPr>
            <p:spPr bwMode="auto">
              <a:xfrm>
                <a:off x="3614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8" name="Rectangle 194"/>
              <p:cNvSpPr>
                <a:spLocks noChangeArrowheads="1"/>
              </p:cNvSpPr>
              <p:nvPr/>
            </p:nvSpPr>
            <p:spPr bwMode="auto">
              <a:xfrm>
                <a:off x="3626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9" name="Rectangle 195"/>
              <p:cNvSpPr>
                <a:spLocks noChangeArrowheads="1"/>
              </p:cNvSpPr>
              <p:nvPr/>
            </p:nvSpPr>
            <p:spPr bwMode="auto">
              <a:xfrm>
                <a:off x="3638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0" name="Rectangle 196"/>
              <p:cNvSpPr>
                <a:spLocks noChangeArrowheads="1"/>
              </p:cNvSpPr>
              <p:nvPr/>
            </p:nvSpPr>
            <p:spPr bwMode="auto">
              <a:xfrm>
                <a:off x="3650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1" name="Rectangle 197"/>
              <p:cNvSpPr>
                <a:spLocks noChangeArrowheads="1"/>
              </p:cNvSpPr>
              <p:nvPr/>
            </p:nvSpPr>
            <p:spPr bwMode="auto">
              <a:xfrm>
                <a:off x="3662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2" name="Rectangle 198"/>
              <p:cNvSpPr>
                <a:spLocks noChangeArrowheads="1"/>
              </p:cNvSpPr>
              <p:nvPr/>
            </p:nvSpPr>
            <p:spPr bwMode="auto">
              <a:xfrm>
                <a:off x="3674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3" name="Rectangle 199"/>
              <p:cNvSpPr>
                <a:spLocks noChangeArrowheads="1"/>
              </p:cNvSpPr>
              <p:nvPr/>
            </p:nvSpPr>
            <p:spPr bwMode="auto">
              <a:xfrm>
                <a:off x="3686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4" name="Rectangle 200"/>
              <p:cNvSpPr>
                <a:spLocks noChangeArrowheads="1"/>
              </p:cNvSpPr>
              <p:nvPr/>
            </p:nvSpPr>
            <p:spPr bwMode="auto">
              <a:xfrm>
                <a:off x="3698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5" name="Rectangle 201"/>
              <p:cNvSpPr>
                <a:spLocks noChangeArrowheads="1"/>
              </p:cNvSpPr>
              <p:nvPr/>
            </p:nvSpPr>
            <p:spPr bwMode="auto">
              <a:xfrm>
                <a:off x="3716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6" name="Rectangle 202"/>
              <p:cNvSpPr>
                <a:spLocks noChangeArrowheads="1"/>
              </p:cNvSpPr>
              <p:nvPr/>
            </p:nvSpPr>
            <p:spPr bwMode="auto">
              <a:xfrm>
                <a:off x="3728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7" name="Rectangle 203"/>
              <p:cNvSpPr>
                <a:spLocks noChangeArrowheads="1"/>
              </p:cNvSpPr>
              <p:nvPr/>
            </p:nvSpPr>
            <p:spPr bwMode="auto">
              <a:xfrm>
                <a:off x="3740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8" name="Rectangle 204"/>
              <p:cNvSpPr>
                <a:spLocks noChangeArrowheads="1"/>
              </p:cNvSpPr>
              <p:nvPr/>
            </p:nvSpPr>
            <p:spPr bwMode="auto">
              <a:xfrm>
                <a:off x="3758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9" name="Rectangle 205"/>
              <p:cNvSpPr>
                <a:spLocks noChangeArrowheads="1"/>
              </p:cNvSpPr>
              <p:nvPr/>
            </p:nvSpPr>
            <p:spPr bwMode="auto">
              <a:xfrm>
                <a:off x="3776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5315" name="Rectangle 207"/>
            <p:cNvSpPr>
              <a:spLocks noChangeArrowheads="1"/>
            </p:cNvSpPr>
            <p:nvPr/>
          </p:nvSpPr>
          <p:spPr bwMode="auto">
            <a:xfrm>
              <a:off x="3788" y="1678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6" name="Rectangle 208"/>
            <p:cNvSpPr>
              <a:spLocks noChangeArrowheads="1"/>
            </p:cNvSpPr>
            <p:nvPr/>
          </p:nvSpPr>
          <p:spPr bwMode="auto">
            <a:xfrm>
              <a:off x="3800" y="1678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7" name="Rectangle 209"/>
            <p:cNvSpPr>
              <a:spLocks noChangeArrowheads="1"/>
            </p:cNvSpPr>
            <p:nvPr/>
          </p:nvSpPr>
          <p:spPr bwMode="auto">
            <a:xfrm>
              <a:off x="3812" y="1678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8" name="Rectangle 210"/>
            <p:cNvSpPr>
              <a:spLocks noChangeArrowheads="1"/>
            </p:cNvSpPr>
            <p:nvPr/>
          </p:nvSpPr>
          <p:spPr bwMode="auto">
            <a:xfrm>
              <a:off x="3830" y="1678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9" name="Rectangle 211"/>
            <p:cNvSpPr>
              <a:spLocks noChangeArrowheads="1"/>
            </p:cNvSpPr>
            <p:nvPr/>
          </p:nvSpPr>
          <p:spPr bwMode="auto">
            <a:xfrm>
              <a:off x="3842" y="1678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0" name="Rectangle 212"/>
            <p:cNvSpPr>
              <a:spLocks noChangeArrowheads="1"/>
            </p:cNvSpPr>
            <p:nvPr/>
          </p:nvSpPr>
          <p:spPr bwMode="auto">
            <a:xfrm>
              <a:off x="3854" y="1678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1" name="Rectangle 213"/>
            <p:cNvSpPr>
              <a:spLocks noChangeArrowheads="1"/>
            </p:cNvSpPr>
            <p:nvPr/>
          </p:nvSpPr>
          <p:spPr bwMode="auto">
            <a:xfrm>
              <a:off x="3866" y="1678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2" name="Rectangle 214"/>
            <p:cNvSpPr>
              <a:spLocks noChangeArrowheads="1"/>
            </p:cNvSpPr>
            <p:nvPr/>
          </p:nvSpPr>
          <p:spPr bwMode="auto">
            <a:xfrm>
              <a:off x="3878" y="1678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3" name="Rectangle 215"/>
            <p:cNvSpPr>
              <a:spLocks noChangeArrowheads="1"/>
            </p:cNvSpPr>
            <p:nvPr/>
          </p:nvSpPr>
          <p:spPr bwMode="auto">
            <a:xfrm>
              <a:off x="3578" y="1678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4" name="Rectangle 218"/>
            <p:cNvSpPr>
              <a:spLocks noChangeArrowheads="1"/>
            </p:cNvSpPr>
            <p:nvPr/>
          </p:nvSpPr>
          <p:spPr bwMode="auto">
            <a:xfrm>
              <a:off x="3596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5" name="Rectangle 219"/>
            <p:cNvSpPr>
              <a:spLocks noChangeArrowheads="1"/>
            </p:cNvSpPr>
            <p:nvPr/>
          </p:nvSpPr>
          <p:spPr bwMode="auto">
            <a:xfrm>
              <a:off x="3608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6" name="Rectangle 220"/>
            <p:cNvSpPr>
              <a:spLocks noChangeArrowheads="1"/>
            </p:cNvSpPr>
            <p:nvPr/>
          </p:nvSpPr>
          <p:spPr bwMode="auto">
            <a:xfrm>
              <a:off x="3620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7" name="Rectangle 221"/>
            <p:cNvSpPr>
              <a:spLocks noChangeArrowheads="1"/>
            </p:cNvSpPr>
            <p:nvPr/>
          </p:nvSpPr>
          <p:spPr bwMode="auto">
            <a:xfrm>
              <a:off x="3632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8" name="Rectangle 222"/>
            <p:cNvSpPr>
              <a:spLocks noChangeArrowheads="1"/>
            </p:cNvSpPr>
            <p:nvPr/>
          </p:nvSpPr>
          <p:spPr bwMode="auto">
            <a:xfrm>
              <a:off x="3644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9" name="Rectangle 223"/>
            <p:cNvSpPr>
              <a:spLocks noChangeArrowheads="1"/>
            </p:cNvSpPr>
            <p:nvPr/>
          </p:nvSpPr>
          <p:spPr bwMode="auto">
            <a:xfrm>
              <a:off x="3656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0" name="Rectangle 224"/>
            <p:cNvSpPr>
              <a:spLocks noChangeArrowheads="1"/>
            </p:cNvSpPr>
            <p:nvPr/>
          </p:nvSpPr>
          <p:spPr bwMode="auto">
            <a:xfrm>
              <a:off x="3668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1" name="Rectangle 225"/>
            <p:cNvSpPr>
              <a:spLocks noChangeArrowheads="1"/>
            </p:cNvSpPr>
            <p:nvPr/>
          </p:nvSpPr>
          <p:spPr bwMode="auto">
            <a:xfrm>
              <a:off x="3680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2" name="Rectangle 226"/>
            <p:cNvSpPr>
              <a:spLocks noChangeArrowheads="1"/>
            </p:cNvSpPr>
            <p:nvPr/>
          </p:nvSpPr>
          <p:spPr bwMode="auto">
            <a:xfrm>
              <a:off x="3692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3" name="Rectangle 227"/>
            <p:cNvSpPr>
              <a:spLocks noChangeArrowheads="1"/>
            </p:cNvSpPr>
            <p:nvPr/>
          </p:nvSpPr>
          <p:spPr bwMode="auto">
            <a:xfrm>
              <a:off x="3704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4" name="Rectangle 228"/>
            <p:cNvSpPr>
              <a:spLocks noChangeArrowheads="1"/>
            </p:cNvSpPr>
            <p:nvPr/>
          </p:nvSpPr>
          <p:spPr bwMode="auto">
            <a:xfrm>
              <a:off x="3716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5" name="Rectangle 229"/>
            <p:cNvSpPr>
              <a:spLocks noChangeArrowheads="1"/>
            </p:cNvSpPr>
            <p:nvPr/>
          </p:nvSpPr>
          <p:spPr bwMode="auto">
            <a:xfrm>
              <a:off x="3734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6" name="Rectangle 230"/>
            <p:cNvSpPr>
              <a:spLocks noChangeArrowheads="1"/>
            </p:cNvSpPr>
            <p:nvPr/>
          </p:nvSpPr>
          <p:spPr bwMode="auto">
            <a:xfrm>
              <a:off x="3746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7" name="Rectangle 231"/>
            <p:cNvSpPr>
              <a:spLocks noChangeArrowheads="1"/>
            </p:cNvSpPr>
            <p:nvPr/>
          </p:nvSpPr>
          <p:spPr bwMode="auto">
            <a:xfrm>
              <a:off x="3758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8" name="Rectangle 232"/>
            <p:cNvSpPr>
              <a:spLocks noChangeArrowheads="1"/>
            </p:cNvSpPr>
            <p:nvPr/>
          </p:nvSpPr>
          <p:spPr bwMode="auto">
            <a:xfrm>
              <a:off x="3776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9" name="Rectangle 233"/>
            <p:cNvSpPr>
              <a:spLocks noChangeArrowheads="1"/>
            </p:cNvSpPr>
            <p:nvPr/>
          </p:nvSpPr>
          <p:spPr bwMode="auto">
            <a:xfrm>
              <a:off x="3794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0" name="Rectangle 234"/>
            <p:cNvSpPr>
              <a:spLocks noChangeArrowheads="1"/>
            </p:cNvSpPr>
            <p:nvPr/>
          </p:nvSpPr>
          <p:spPr bwMode="auto">
            <a:xfrm>
              <a:off x="3806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1" name="Rectangle 235"/>
            <p:cNvSpPr>
              <a:spLocks noChangeArrowheads="1"/>
            </p:cNvSpPr>
            <p:nvPr/>
          </p:nvSpPr>
          <p:spPr bwMode="auto">
            <a:xfrm>
              <a:off x="3818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2" name="Rectangle 236"/>
            <p:cNvSpPr>
              <a:spLocks noChangeArrowheads="1"/>
            </p:cNvSpPr>
            <p:nvPr/>
          </p:nvSpPr>
          <p:spPr bwMode="auto">
            <a:xfrm>
              <a:off x="3830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3" name="Rectangle 237"/>
            <p:cNvSpPr>
              <a:spLocks noChangeArrowheads="1"/>
            </p:cNvSpPr>
            <p:nvPr/>
          </p:nvSpPr>
          <p:spPr bwMode="auto">
            <a:xfrm>
              <a:off x="3848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4" name="Rectangle 238"/>
            <p:cNvSpPr>
              <a:spLocks noChangeArrowheads="1"/>
            </p:cNvSpPr>
            <p:nvPr/>
          </p:nvSpPr>
          <p:spPr bwMode="auto">
            <a:xfrm>
              <a:off x="3860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5" name="Rectangle 239"/>
            <p:cNvSpPr>
              <a:spLocks noChangeArrowheads="1"/>
            </p:cNvSpPr>
            <p:nvPr/>
          </p:nvSpPr>
          <p:spPr bwMode="auto">
            <a:xfrm>
              <a:off x="3872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6" name="Rectangle 240"/>
            <p:cNvSpPr>
              <a:spLocks noChangeArrowheads="1"/>
            </p:cNvSpPr>
            <p:nvPr/>
          </p:nvSpPr>
          <p:spPr bwMode="auto">
            <a:xfrm>
              <a:off x="3884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7" name="Rectangle 241"/>
            <p:cNvSpPr>
              <a:spLocks noChangeArrowheads="1"/>
            </p:cNvSpPr>
            <p:nvPr/>
          </p:nvSpPr>
          <p:spPr bwMode="auto">
            <a:xfrm>
              <a:off x="3896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8" name="Rectangle 242"/>
            <p:cNvSpPr>
              <a:spLocks noChangeArrowheads="1"/>
            </p:cNvSpPr>
            <p:nvPr/>
          </p:nvSpPr>
          <p:spPr bwMode="auto">
            <a:xfrm>
              <a:off x="3596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9" name="Rectangle 243"/>
            <p:cNvSpPr>
              <a:spLocks noChangeArrowheads="1"/>
            </p:cNvSpPr>
            <p:nvPr/>
          </p:nvSpPr>
          <p:spPr bwMode="auto">
            <a:xfrm>
              <a:off x="3578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0" name="Rectangle 244"/>
            <p:cNvSpPr>
              <a:spLocks noChangeArrowheads="1"/>
            </p:cNvSpPr>
            <p:nvPr/>
          </p:nvSpPr>
          <p:spPr bwMode="auto">
            <a:xfrm>
              <a:off x="3590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1" name="Rectangle 245"/>
            <p:cNvSpPr>
              <a:spLocks noChangeArrowheads="1"/>
            </p:cNvSpPr>
            <p:nvPr/>
          </p:nvSpPr>
          <p:spPr bwMode="auto">
            <a:xfrm>
              <a:off x="3602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2" name="Rectangle 246"/>
            <p:cNvSpPr>
              <a:spLocks noChangeArrowheads="1"/>
            </p:cNvSpPr>
            <p:nvPr/>
          </p:nvSpPr>
          <p:spPr bwMode="auto">
            <a:xfrm>
              <a:off x="3614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3" name="Rectangle 247"/>
            <p:cNvSpPr>
              <a:spLocks noChangeArrowheads="1"/>
            </p:cNvSpPr>
            <p:nvPr/>
          </p:nvSpPr>
          <p:spPr bwMode="auto">
            <a:xfrm>
              <a:off x="3626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4" name="Rectangle 248"/>
            <p:cNvSpPr>
              <a:spLocks noChangeArrowheads="1"/>
            </p:cNvSpPr>
            <p:nvPr/>
          </p:nvSpPr>
          <p:spPr bwMode="auto">
            <a:xfrm>
              <a:off x="3638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5" name="Rectangle 249"/>
            <p:cNvSpPr>
              <a:spLocks noChangeArrowheads="1"/>
            </p:cNvSpPr>
            <p:nvPr/>
          </p:nvSpPr>
          <p:spPr bwMode="auto">
            <a:xfrm>
              <a:off x="3650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6" name="Rectangle 250"/>
            <p:cNvSpPr>
              <a:spLocks noChangeArrowheads="1"/>
            </p:cNvSpPr>
            <p:nvPr/>
          </p:nvSpPr>
          <p:spPr bwMode="auto">
            <a:xfrm>
              <a:off x="3662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7" name="Rectangle 251"/>
            <p:cNvSpPr>
              <a:spLocks noChangeArrowheads="1"/>
            </p:cNvSpPr>
            <p:nvPr/>
          </p:nvSpPr>
          <p:spPr bwMode="auto">
            <a:xfrm>
              <a:off x="3674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8" name="Rectangle 252"/>
            <p:cNvSpPr>
              <a:spLocks noChangeArrowheads="1"/>
            </p:cNvSpPr>
            <p:nvPr/>
          </p:nvSpPr>
          <p:spPr bwMode="auto">
            <a:xfrm>
              <a:off x="3686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9" name="Rectangle 253"/>
            <p:cNvSpPr>
              <a:spLocks noChangeArrowheads="1"/>
            </p:cNvSpPr>
            <p:nvPr/>
          </p:nvSpPr>
          <p:spPr bwMode="auto">
            <a:xfrm>
              <a:off x="3698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0" name="Rectangle 254"/>
            <p:cNvSpPr>
              <a:spLocks noChangeArrowheads="1"/>
            </p:cNvSpPr>
            <p:nvPr/>
          </p:nvSpPr>
          <p:spPr bwMode="auto">
            <a:xfrm>
              <a:off x="3716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1" name="Rectangle 255"/>
            <p:cNvSpPr>
              <a:spLocks noChangeArrowheads="1"/>
            </p:cNvSpPr>
            <p:nvPr/>
          </p:nvSpPr>
          <p:spPr bwMode="auto">
            <a:xfrm>
              <a:off x="3728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2" name="Rectangle 256"/>
            <p:cNvSpPr>
              <a:spLocks noChangeArrowheads="1"/>
            </p:cNvSpPr>
            <p:nvPr/>
          </p:nvSpPr>
          <p:spPr bwMode="auto">
            <a:xfrm>
              <a:off x="3740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3" name="Rectangle 257"/>
            <p:cNvSpPr>
              <a:spLocks noChangeArrowheads="1"/>
            </p:cNvSpPr>
            <p:nvPr/>
          </p:nvSpPr>
          <p:spPr bwMode="auto">
            <a:xfrm>
              <a:off x="3758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4" name="Rectangle 258"/>
            <p:cNvSpPr>
              <a:spLocks noChangeArrowheads="1"/>
            </p:cNvSpPr>
            <p:nvPr/>
          </p:nvSpPr>
          <p:spPr bwMode="auto">
            <a:xfrm>
              <a:off x="3776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5" name="Rectangle 259"/>
            <p:cNvSpPr>
              <a:spLocks noChangeArrowheads="1"/>
            </p:cNvSpPr>
            <p:nvPr/>
          </p:nvSpPr>
          <p:spPr bwMode="auto">
            <a:xfrm>
              <a:off x="3788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6" name="Rectangle 260"/>
            <p:cNvSpPr>
              <a:spLocks noChangeArrowheads="1"/>
            </p:cNvSpPr>
            <p:nvPr/>
          </p:nvSpPr>
          <p:spPr bwMode="auto">
            <a:xfrm>
              <a:off x="3800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7" name="Rectangle 261"/>
            <p:cNvSpPr>
              <a:spLocks noChangeArrowheads="1"/>
            </p:cNvSpPr>
            <p:nvPr/>
          </p:nvSpPr>
          <p:spPr bwMode="auto">
            <a:xfrm>
              <a:off x="3812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8" name="Rectangle 262"/>
            <p:cNvSpPr>
              <a:spLocks noChangeArrowheads="1"/>
            </p:cNvSpPr>
            <p:nvPr/>
          </p:nvSpPr>
          <p:spPr bwMode="auto">
            <a:xfrm>
              <a:off x="3830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9" name="Rectangle 263"/>
            <p:cNvSpPr>
              <a:spLocks noChangeArrowheads="1"/>
            </p:cNvSpPr>
            <p:nvPr/>
          </p:nvSpPr>
          <p:spPr bwMode="auto">
            <a:xfrm>
              <a:off x="3842" y="2620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0" name="Rectangle 264"/>
            <p:cNvSpPr>
              <a:spLocks noChangeArrowheads="1"/>
            </p:cNvSpPr>
            <p:nvPr/>
          </p:nvSpPr>
          <p:spPr bwMode="auto">
            <a:xfrm>
              <a:off x="3854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1" name="Rectangle 265"/>
            <p:cNvSpPr>
              <a:spLocks noChangeArrowheads="1"/>
            </p:cNvSpPr>
            <p:nvPr/>
          </p:nvSpPr>
          <p:spPr bwMode="auto">
            <a:xfrm>
              <a:off x="3866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2" name="Rectangle 266"/>
            <p:cNvSpPr>
              <a:spLocks noChangeArrowheads="1"/>
            </p:cNvSpPr>
            <p:nvPr/>
          </p:nvSpPr>
          <p:spPr bwMode="auto">
            <a:xfrm>
              <a:off x="3878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3" name="Rectangle 267"/>
            <p:cNvSpPr>
              <a:spLocks noChangeArrowheads="1"/>
            </p:cNvSpPr>
            <p:nvPr/>
          </p:nvSpPr>
          <p:spPr bwMode="auto">
            <a:xfrm>
              <a:off x="3578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4" name="Rectangle 269"/>
            <p:cNvSpPr>
              <a:spLocks noChangeArrowheads="1"/>
            </p:cNvSpPr>
            <p:nvPr/>
          </p:nvSpPr>
          <p:spPr bwMode="auto">
            <a:xfrm>
              <a:off x="1112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5" name="Rectangle 270"/>
            <p:cNvSpPr>
              <a:spLocks noChangeArrowheads="1"/>
            </p:cNvSpPr>
            <p:nvPr/>
          </p:nvSpPr>
          <p:spPr bwMode="auto">
            <a:xfrm>
              <a:off x="1124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6" name="Rectangle 271"/>
            <p:cNvSpPr>
              <a:spLocks noChangeArrowheads="1"/>
            </p:cNvSpPr>
            <p:nvPr/>
          </p:nvSpPr>
          <p:spPr bwMode="auto">
            <a:xfrm>
              <a:off x="1136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7" name="Rectangle 272"/>
            <p:cNvSpPr>
              <a:spLocks noChangeArrowheads="1"/>
            </p:cNvSpPr>
            <p:nvPr/>
          </p:nvSpPr>
          <p:spPr bwMode="auto">
            <a:xfrm>
              <a:off x="1148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8" name="Rectangle 273"/>
            <p:cNvSpPr>
              <a:spLocks noChangeArrowheads="1"/>
            </p:cNvSpPr>
            <p:nvPr/>
          </p:nvSpPr>
          <p:spPr bwMode="auto">
            <a:xfrm>
              <a:off x="1160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9" name="Rectangle 274"/>
            <p:cNvSpPr>
              <a:spLocks noChangeArrowheads="1"/>
            </p:cNvSpPr>
            <p:nvPr/>
          </p:nvSpPr>
          <p:spPr bwMode="auto">
            <a:xfrm>
              <a:off x="1172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0" name="Rectangle 275"/>
            <p:cNvSpPr>
              <a:spLocks noChangeArrowheads="1"/>
            </p:cNvSpPr>
            <p:nvPr/>
          </p:nvSpPr>
          <p:spPr bwMode="auto">
            <a:xfrm>
              <a:off x="1184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1" name="Rectangle 276"/>
            <p:cNvSpPr>
              <a:spLocks noChangeArrowheads="1"/>
            </p:cNvSpPr>
            <p:nvPr/>
          </p:nvSpPr>
          <p:spPr bwMode="auto">
            <a:xfrm>
              <a:off x="1196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2" name="Rectangle 277"/>
            <p:cNvSpPr>
              <a:spLocks noChangeArrowheads="1"/>
            </p:cNvSpPr>
            <p:nvPr/>
          </p:nvSpPr>
          <p:spPr bwMode="auto">
            <a:xfrm>
              <a:off x="1208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3" name="Rectangle 278"/>
            <p:cNvSpPr>
              <a:spLocks noChangeArrowheads="1"/>
            </p:cNvSpPr>
            <p:nvPr/>
          </p:nvSpPr>
          <p:spPr bwMode="auto">
            <a:xfrm>
              <a:off x="1220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4" name="Rectangle 279"/>
            <p:cNvSpPr>
              <a:spLocks noChangeArrowheads="1"/>
            </p:cNvSpPr>
            <p:nvPr/>
          </p:nvSpPr>
          <p:spPr bwMode="auto">
            <a:xfrm>
              <a:off x="1232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5" name="Rectangle 280"/>
            <p:cNvSpPr>
              <a:spLocks noChangeArrowheads="1"/>
            </p:cNvSpPr>
            <p:nvPr/>
          </p:nvSpPr>
          <p:spPr bwMode="auto">
            <a:xfrm>
              <a:off x="1250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6" name="Rectangle 281"/>
            <p:cNvSpPr>
              <a:spLocks noChangeArrowheads="1"/>
            </p:cNvSpPr>
            <p:nvPr/>
          </p:nvSpPr>
          <p:spPr bwMode="auto">
            <a:xfrm>
              <a:off x="1262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7" name="Rectangle 282"/>
            <p:cNvSpPr>
              <a:spLocks noChangeArrowheads="1"/>
            </p:cNvSpPr>
            <p:nvPr/>
          </p:nvSpPr>
          <p:spPr bwMode="auto">
            <a:xfrm>
              <a:off x="1274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8" name="Rectangle 283"/>
            <p:cNvSpPr>
              <a:spLocks noChangeArrowheads="1"/>
            </p:cNvSpPr>
            <p:nvPr/>
          </p:nvSpPr>
          <p:spPr bwMode="auto">
            <a:xfrm>
              <a:off x="1292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9" name="Rectangle 284"/>
            <p:cNvSpPr>
              <a:spLocks noChangeArrowheads="1"/>
            </p:cNvSpPr>
            <p:nvPr/>
          </p:nvSpPr>
          <p:spPr bwMode="auto">
            <a:xfrm>
              <a:off x="1310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0" name="Rectangle 285"/>
            <p:cNvSpPr>
              <a:spLocks noChangeArrowheads="1"/>
            </p:cNvSpPr>
            <p:nvPr/>
          </p:nvSpPr>
          <p:spPr bwMode="auto">
            <a:xfrm>
              <a:off x="1322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1" name="Rectangle 286"/>
            <p:cNvSpPr>
              <a:spLocks noChangeArrowheads="1"/>
            </p:cNvSpPr>
            <p:nvPr/>
          </p:nvSpPr>
          <p:spPr bwMode="auto">
            <a:xfrm>
              <a:off x="1334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2" name="Rectangle 287"/>
            <p:cNvSpPr>
              <a:spLocks noChangeArrowheads="1"/>
            </p:cNvSpPr>
            <p:nvPr/>
          </p:nvSpPr>
          <p:spPr bwMode="auto">
            <a:xfrm>
              <a:off x="1346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3" name="Rectangle 288"/>
            <p:cNvSpPr>
              <a:spLocks noChangeArrowheads="1"/>
            </p:cNvSpPr>
            <p:nvPr/>
          </p:nvSpPr>
          <p:spPr bwMode="auto">
            <a:xfrm>
              <a:off x="1364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4" name="Rectangle 289"/>
            <p:cNvSpPr>
              <a:spLocks noChangeArrowheads="1"/>
            </p:cNvSpPr>
            <p:nvPr/>
          </p:nvSpPr>
          <p:spPr bwMode="auto">
            <a:xfrm>
              <a:off x="1376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5" name="Rectangle 290"/>
            <p:cNvSpPr>
              <a:spLocks noChangeArrowheads="1"/>
            </p:cNvSpPr>
            <p:nvPr/>
          </p:nvSpPr>
          <p:spPr bwMode="auto">
            <a:xfrm>
              <a:off x="1388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6" name="Rectangle 291"/>
            <p:cNvSpPr>
              <a:spLocks noChangeArrowheads="1"/>
            </p:cNvSpPr>
            <p:nvPr/>
          </p:nvSpPr>
          <p:spPr bwMode="auto">
            <a:xfrm>
              <a:off x="1400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7" name="Rectangle 292"/>
            <p:cNvSpPr>
              <a:spLocks noChangeArrowheads="1"/>
            </p:cNvSpPr>
            <p:nvPr/>
          </p:nvSpPr>
          <p:spPr bwMode="auto">
            <a:xfrm>
              <a:off x="1412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8" name="Rectangle 293"/>
            <p:cNvSpPr>
              <a:spLocks noChangeArrowheads="1"/>
            </p:cNvSpPr>
            <p:nvPr/>
          </p:nvSpPr>
          <p:spPr bwMode="auto">
            <a:xfrm>
              <a:off x="1112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9" name="Rectangle 294"/>
            <p:cNvSpPr>
              <a:spLocks noChangeArrowheads="1"/>
            </p:cNvSpPr>
            <p:nvPr/>
          </p:nvSpPr>
          <p:spPr bwMode="auto">
            <a:xfrm>
              <a:off x="1094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0" name="Rectangle 295"/>
            <p:cNvSpPr>
              <a:spLocks noChangeArrowheads="1"/>
            </p:cNvSpPr>
            <p:nvPr/>
          </p:nvSpPr>
          <p:spPr bwMode="auto">
            <a:xfrm>
              <a:off x="1106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1" name="Rectangle 296"/>
            <p:cNvSpPr>
              <a:spLocks noChangeArrowheads="1"/>
            </p:cNvSpPr>
            <p:nvPr/>
          </p:nvSpPr>
          <p:spPr bwMode="auto">
            <a:xfrm>
              <a:off x="1118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2" name="Rectangle 297"/>
            <p:cNvSpPr>
              <a:spLocks noChangeArrowheads="1"/>
            </p:cNvSpPr>
            <p:nvPr/>
          </p:nvSpPr>
          <p:spPr bwMode="auto">
            <a:xfrm>
              <a:off x="1130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3" name="Rectangle 298"/>
            <p:cNvSpPr>
              <a:spLocks noChangeArrowheads="1"/>
            </p:cNvSpPr>
            <p:nvPr/>
          </p:nvSpPr>
          <p:spPr bwMode="auto">
            <a:xfrm>
              <a:off x="1142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4" name="Rectangle 299"/>
            <p:cNvSpPr>
              <a:spLocks noChangeArrowheads="1"/>
            </p:cNvSpPr>
            <p:nvPr/>
          </p:nvSpPr>
          <p:spPr bwMode="auto">
            <a:xfrm>
              <a:off x="1154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5" name="Rectangle 300"/>
            <p:cNvSpPr>
              <a:spLocks noChangeArrowheads="1"/>
            </p:cNvSpPr>
            <p:nvPr/>
          </p:nvSpPr>
          <p:spPr bwMode="auto">
            <a:xfrm>
              <a:off x="1166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6" name="Rectangle 301"/>
            <p:cNvSpPr>
              <a:spLocks noChangeArrowheads="1"/>
            </p:cNvSpPr>
            <p:nvPr/>
          </p:nvSpPr>
          <p:spPr bwMode="auto">
            <a:xfrm>
              <a:off x="1178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7" name="Rectangle 302"/>
            <p:cNvSpPr>
              <a:spLocks noChangeArrowheads="1"/>
            </p:cNvSpPr>
            <p:nvPr/>
          </p:nvSpPr>
          <p:spPr bwMode="auto">
            <a:xfrm>
              <a:off x="1190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8" name="Rectangle 303"/>
            <p:cNvSpPr>
              <a:spLocks noChangeArrowheads="1"/>
            </p:cNvSpPr>
            <p:nvPr/>
          </p:nvSpPr>
          <p:spPr bwMode="auto">
            <a:xfrm>
              <a:off x="1202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9" name="Rectangle 304"/>
            <p:cNvSpPr>
              <a:spLocks noChangeArrowheads="1"/>
            </p:cNvSpPr>
            <p:nvPr/>
          </p:nvSpPr>
          <p:spPr bwMode="auto">
            <a:xfrm>
              <a:off x="1214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0" name="Rectangle 305"/>
            <p:cNvSpPr>
              <a:spLocks noChangeArrowheads="1"/>
            </p:cNvSpPr>
            <p:nvPr/>
          </p:nvSpPr>
          <p:spPr bwMode="auto">
            <a:xfrm>
              <a:off x="1232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1" name="Rectangle 306"/>
            <p:cNvSpPr>
              <a:spLocks noChangeArrowheads="1"/>
            </p:cNvSpPr>
            <p:nvPr/>
          </p:nvSpPr>
          <p:spPr bwMode="auto">
            <a:xfrm>
              <a:off x="1244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2" name="Rectangle 307"/>
            <p:cNvSpPr>
              <a:spLocks noChangeArrowheads="1"/>
            </p:cNvSpPr>
            <p:nvPr/>
          </p:nvSpPr>
          <p:spPr bwMode="auto">
            <a:xfrm>
              <a:off x="1256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3" name="Rectangle 308"/>
            <p:cNvSpPr>
              <a:spLocks noChangeArrowheads="1"/>
            </p:cNvSpPr>
            <p:nvPr/>
          </p:nvSpPr>
          <p:spPr bwMode="auto">
            <a:xfrm>
              <a:off x="1274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4" name="Rectangle 309"/>
            <p:cNvSpPr>
              <a:spLocks noChangeArrowheads="1"/>
            </p:cNvSpPr>
            <p:nvPr/>
          </p:nvSpPr>
          <p:spPr bwMode="auto">
            <a:xfrm>
              <a:off x="1292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5" name="Rectangle 310"/>
            <p:cNvSpPr>
              <a:spLocks noChangeArrowheads="1"/>
            </p:cNvSpPr>
            <p:nvPr/>
          </p:nvSpPr>
          <p:spPr bwMode="auto">
            <a:xfrm>
              <a:off x="1304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6" name="Rectangle 311"/>
            <p:cNvSpPr>
              <a:spLocks noChangeArrowheads="1"/>
            </p:cNvSpPr>
            <p:nvPr/>
          </p:nvSpPr>
          <p:spPr bwMode="auto">
            <a:xfrm>
              <a:off x="1316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7" name="Rectangle 312"/>
            <p:cNvSpPr>
              <a:spLocks noChangeArrowheads="1"/>
            </p:cNvSpPr>
            <p:nvPr/>
          </p:nvSpPr>
          <p:spPr bwMode="auto">
            <a:xfrm>
              <a:off x="1328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8" name="Rectangle 313"/>
            <p:cNvSpPr>
              <a:spLocks noChangeArrowheads="1"/>
            </p:cNvSpPr>
            <p:nvPr/>
          </p:nvSpPr>
          <p:spPr bwMode="auto">
            <a:xfrm>
              <a:off x="1346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9" name="Rectangle 314"/>
            <p:cNvSpPr>
              <a:spLocks noChangeArrowheads="1"/>
            </p:cNvSpPr>
            <p:nvPr/>
          </p:nvSpPr>
          <p:spPr bwMode="auto">
            <a:xfrm>
              <a:off x="1358" y="2662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0" name="Rectangle 315"/>
            <p:cNvSpPr>
              <a:spLocks noChangeArrowheads="1"/>
            </p:cNvSpPr>
            <p:nvPr/>
          </p:nvSpPr>
          <p:spPr bwMode="auto">
            <a:xfrm>
              <a:off x="1370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1" name="Rectangle 316"/>
            <p:cNvSpPr>
              <a:spLocks noChangeArrowheads="1"/>
            </p:cNvSpPr>
            <p:nvPr/>
          </p:nvSpPr>
          <p:spPr bwMode="auto">
            <a:xfrm>
              <a:off x="1382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2" name="Rectangle 317"/>
            <p:cNvSpPr>
              <a:spLocks noChangeArrowheads="1"/>
            </p:cNvSpPr>
            <p:nvPr/>
          </p:nvSpPr>
          <p:spPr bwMode="auto">
            <a:xfrm>
              <a:off x="1394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3" name="Rectangle 318"/>
            <p:cNvSpPr>
              <a:spLocks noChangeArrowheads="1"/>
            </p:cNvSpPr>
            <p:nvPr/>
          </p:nvSpPr>
          <p:spPr bwMode="auto">
            <a:xfrm>
              <a:off x="1094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4" name="Freeform 325"/>
            <p:cNvSpPr>
              <a:spLocks/>
            </p:cNvSpPr>
            <p:nvPr/>
          </p:nvSpPr>
          <p:spPr bwMode="auto">
            <a:xfrm>
              <a:off x="3152" y="3208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72 w 72"/>
                <a:gd name="T5" fmla="*/ 72 h 72"/>
                <a:gd name="T6" fmla="*/ 0 w 72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72"/>
                <a:gd name="T14" fmla="*/ 72 w 7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72">
                  <a:moveTo>
                    <a:pt x="0" y="0"/>
                  </a:moveTo>
                  <a:lnTo>
                    <a:pt x="0" y="72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5" name="Rectangle 328"/>
            <p:cNvSpPr>
              <a:spLocks noChangeArrowheads="1"/>
            </p:cNvSpPr>
            <p:nvPr/>
          </p:nvSpPr>
          <p:spPr bwMode="auto">
            <a:xfrm>
              <a:off x="2126" y="337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/>
            </a:p>
          </p:txBody>
        </p:sp>
        <p:sp>
          <p:nvSpPr>
            <p:cNvPr id="55426" name="Freeform 329"/>
            <p:cNvSpPr>
              <a:spLocks/>
            </p:cNvSpPr>
            <p:nvPr/>
          </p:nvSpPr>
          <p:spPr bwMode="auto">
            <a:xfrm>
              <a:off x="2834" y="2584"/>
              <a:ext cx="744" cy="378"/>
            </a:xfrm>
            <a:custGeom>
              <a:avLst/>
              <a:gdLst>
                <a:gd name="T0" fmla="*/ 744 w 744"/>
                <a:gd name="T1" fmla="*/ 228 h 378"/>
                <a:gd name="T2" fmla="*/ 0 w 744"/>
                <a:gd name="T3" fmla="*/ 0 h 378"/>
                <a:gd name="T4" fmla="*/ 0 60000 65536"/>
                <a:gd name="T5" fmla="*/ 0 60000 65536"/>
                <a:gd name="T6" fmla="*/ 0 w 744"/>
                <a:gd name="T7" fmla="*/ 0 h 378"/>
                <a:gd name="T8" fmla="*/ 744 w 744"/>
                <a:gd name="T9" fmla="*/ 378 h 3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378">
                  <a:moveTo>
                    <a:pt x="744" y="228"/>
                  </a:moveTo>
                  <a:cubicBezTo>
                    <a:pt x="480" y="378"/>
                    <a:pt x="156" y="276"/>
                    <a:pt x="0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7" name="Freeform 353"/>
            <p:cNvSpPr>
              <a:spLocks/>
            </p:cNvSpPr>
            <p:nvPr/>
          </p:nvSpPr>
          <p:spPr bwMode="auto">
            <a:xfrm>
              <a:off x="2960" y="1768"/>
              <a:ext cx="618" cy="396"/>
            </a:xfrm>
            <a:custGeom>
              <a:avLst/>
              <a:gdLst>
                <a:gd name="T0" fmla="*/ 618 w 618"/>
                <a:gd name="T1" fmla="*/ 108 h 396"/>
                <a:gd name="T2" fmla="*/ 0 w 618"/>
                <a:gd name="T3" fmla="*/ 396 h 396"/>
                <a:gd name="T4" fmla="*/ 0 60000 65536"/>
                <a:gd name="T5" fmla="*/ 0 60000 65536"/>
                <a:gd name="T6" fmla="*/ 0 w 618"/>
                <a:gd name="T7" fmla="*/ 0 h 396"/>
                <a:gd name="T8" fmla="*/ 618 w 618"/>
                <a:gd name="T9" fmla="*/ 396 h 3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8" h="396">
                  <a:moveTo>
                    <a:pt x="618" y="108"/>
                  </a:moveTo>
                  <a:cubicBezTo>
                    <a:pt x="366" y="0"/>
                    <a:pt x="96" y="126"/>
                    <a:pt x="0" y="396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8" name="Freeform 356"/>
            <p:cNvSpPr>
              <a:spLocks/>
            </p:cNvSpPr>
            <p:nvPr/>
          </p:nvSpPr>
          <p:spPr bwMode="auto">
            <a:xfrm>
              <a:off x="1694" y="1744"/>
              <a:ext cx="666" cy="420"/>
            </a:xfrm>
            <a:custGeom>
              <a:avLst/>
              <a:gdLst>
                <a:gd name="T0" fmla="*/ 0 w 666"/>
                <a:gd name="T1" fmla="*/ 198 h 420"/>
                <a:gd name="T2" fmla="*/ 666 w 666"/>
                <a:gd name="T3" fmla="*/ 420 h 420"/>
                <a:gd name="T4" fmla="*/ 0 60000 65536"/>
                <a:gd name="T5" fmla="*/ 0 60000 65536"/>
                <a:gd name="T6" fmla="*/ 0 w 666"/>
                <a:gd name="T7" fmla="*/ 0 h 420"/>
                <a:gd name="T8" fmla="*/ 666 w 666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420">
                  <a:moveTo>
                    <a:pt x="0" y="198"/>
                  </a:moveTo>
                  <a:cubicBezTo>
                    <a:pt x="330" y="0"/>
                    <a:pt x="618" y="96"/>
                    <a:pt x="666" y="42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9" name="Freeform 361"/>
            <p:cNvSpPr>
              <a:spLocks/>
            </p:cNvSpPr>
            <p:nvPr/>
          </p:nvSpPr>
          <p:spPr bwMode="auto">
            <a:xfrm>
              <a:off x="2660" y="1516"/>
              <a:ext cx="0" cy="468"/>
            </a:xfrm>
            <a:custGeom>
              <a:avLst/>
              <a:gdLst>
                <a:gd name="T0" fmla="*/ 0 h 468"/>
                <a:gd name="T1" fmla="*/ 468 h 468"/>
                <a:gd name="T2" fmla="*/ 0 60000 65536"/>
                <a:gd name="T3" fmla="*/ 0 60000 65536"/>
                <a:gd name="T4" fmla="*/ 0 h 468"/>
                <a:gd name="T5" fmla="*/ 468 h 468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468">
                  <a:moveTo>
                    <a:pt x="0" y="0"/>
                  </a:moveTo>
                  <a:cubicBezTo>
                    <a:pt x="0" y="96"/>
                    <a:pt x="0" y="300"/>
                    <a:pt x="0" y="468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30" name="Freeform 364"/>
            <p:cNvSpPr>
              <a:spLocks/>
            </p:cNvSpPr>
            <p:nvPr/>
          </p:nvSpPr>
          <p:spPr bwMode="auto">
            <a:xfrm>
              <a:off x="1694" y="2584"/>
              <a:ext cx="798" cy="384"/>
            </a:xfrm>
            <a:custGeom>
              <a:avLst/>
              <a:gdLst>
                <a:gd name="T0" fmla="*/ 0 w 798"/>
                <a:gd name="T1" fmla="*/ 252 h 384"/>
                <a:gd name="T2" fmla="*/ 798 w 798"/>
                <a:gd name="T3" fmla="*/ 0 h 384"/>
                <a:gd name="T4" fmla="*/ 0 60000 65536"/>
                <a:gd name="T5" fmla="*/ 0 60000 65536"/>
                <a:gd name="T6" fmla="*/ 0 w 798"/>
                <a:gd name="T7" fmla="*/ 0 h 384"/>
                <a:gd name="T8" fmla="*/ 798 w 79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8" h="384">
                  <a:moveTo>
                    <a:pt x="0" y="252"/>
                  </a:moveTo>
                  <a:cubicBezTo>
                    <a:pt x="306" y="384"/>
                    <a:pt x="654" y="276"/>
                    <a:pt x="798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5300" name="Rectangle 164"/>
          <p:cNvSpPr>
            <a:spLocks noChangeArrowheads="1"/>
          </p:cNvSpPr>
          <p:nvPr/>
        </p:nvSpPr>
        <p:spPr bwMode="auto">
          <a:xfrm>
            <a:off x="1900238" y="4378325"/>
            <a:ext cx="67468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100" b="1"/>
              <a:t>Sistema Y</a:t>
            </a:r>
          </a:p>
        </p:txBody>
      </p:sp>
      <p:sp>
        <p:nvSpPr>
          <p:cNvPr id="55301" name="Rectangle 112"/>
          <p:cNvSpPr>
            <a:spLocks noChangeArrowheads="1"/>
          </p:cNvSpPr>
          <p:nvPr/>
        </p:nvSpPr>
        <p:spPr bwMode="auto">
          <a:xfrm>
            <a:off x="5826125" y="2924175"/>
            <a:ext cx="6524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䄐</a:t>
            </a:r>
            <a:endParaRPr lang="pt-BR"/>
          </a:p>
        </p:txBody>
      </p:sp>
      <p:sp>
        <p:nvSpPr>
          <p:cNvPr id="55302" name="Rectangle 112"/>
          <p:cNvSpPr>
            <a:spLocks noChangeArrowheads="1"/>
          </p:cNvSpPr>
          <p:nvPr/>
        </p:nvSpPr>
        <p:spPr bwMode="auto">
          <a:xfrm>
            <a:off x="5845175" y="4433888"/>
            <a:ext cx="6524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揘</a:t>
            </a:r>
            <a:endParaRPr lang="pt-BR"/>
          </a:p>
        </p:txBody>
      </p:sp>
      <p:sp>
        <p:nvSpPr>
          <p:cNvPr id="55303" name="Rectangle 112"/>
          <p:cNvSpPr>
            <a:spLocks noChangeArrowheads="1"/>
          </p:cNvSpPr>
          <p:nvPr/>
        </p:nvSpPr>
        <p:spPr bwMode="auto">
          <a:xfrm>
            <a:off x="5205413" y="1768475"/>
            <a:ext cx="1489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Externo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55304" name="Rectangle 112"/>
          <p:cNvSpPr>
            <a:spLocks noChangeArrowheads="1"/>
          </p:cNvSpPr>
          <p:nvPr/>
        </p:nvSpPr>
        <p:spPr bwMode="auto">
          <a:xfrm>
            <a:off x="3806825" y="3678238"/>
            <a:ext cx="909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Interno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5837238" y="3097213"/>
            <a:ext cx="933450" cy="65881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6" name="Elipse 325"/>
          <p:cNvSpPr/>
          <p:nvPr/>
        </p:nvSpPr>
        <p:spPr>
          <a:xfrm>
            <a:off x="5867400" y="4610100"/>
            <a:ext cx="933450" cy="658813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7" name="Elipse 326"/>
          <p:cNvSpPr/>
          <p:nvPr/>
        </p:nvSpPr>
        <p:spPr>
          <a:xfrm>
            <a:off x="4338638" y="2039938"/>
            <a:ext cx="933450" cy="65881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8" name="Elipse 327"/>
          <p:cNvSpPr/>
          <p:nvPr/>
        </p:nvSpPr>
        <p:spPr>
          <a:xfrm>
            <a:off x="2322513" y="2370138"/>
            <a:ext cx="933450" cy="65722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9" name="Elipse 328"/>
          <p:cNvSpPr/>
          <p:nvPr/>
        </p:nvSpPr>
        <p:spPr>
          <a:xfrm>
            <a:off x="2209800" y="4497388"/>
            <a:ext cx="933450" cy="65722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30" name="Elipse 329"/>
          <p:cNvSpPr/>
          <p:nvPr/>
        </p:nvSpPr>
        <p:spPr>
          <a:xfrm>
            <a:off x="3703638" y="3670300"/>
            <a:ext cx="933450" cy="658813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ALI</a:t>
            </a:r>
          </a:p>
        </p:txBody>
      </p:sp>
      <p:sp>
        <p:nvSpPr>
          <p:cNvPr id="15" name="Seta para a direita 14"/>
          <p:cNvSpPr/>
          <p:nvPr/>
        </p:nvSpPr>
        <p:spPr>
          <a:xfrm>
            <a:off x="2917825" y="3700463"/>
            <a:ext cx="990600" cy="59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EE</a:t>
            </a:r>
          </a:p>
        </p:txBody>
      </p:sp>
      <p:sp>
        <p:nvSpPr>
          <p:cNvPr id="332" name="Seta para a direita 331"/>
          <p:cNvSpPr/>
          <p:nvPr/>
        </p:nvSpPr>
        <p:spPr>
          <a:xfrm>
            <a:off x="4338638" y="3560763"/>
            <a:ext cx="992187" cy="59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33" name="Seta para a direita 332"/>
          <p:cNvSpPr/>
          <p:nvPr/>
        </p:nvSpPr>
        <p:spPr>
          <a:xfrm>
            <a:off x="4352925" y="3960813"/>
            <a:ext cx="990600" cy="59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CE</a:t>
            </a:r>
          </a:p>
        </p:txBody>
      </p:sp>
    </p:spTree>
    <p:extLst>
      <p:ext uri="{BB962C8B-B14F-4D97-AF65-F5344CB8AC3E}">
        <p14:creationId xmlns:p14="http://schemas.microsoft.com/office/powerpoint/2010/main" val="16661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87375" y="676094"/>
            <a:ext cx="8459788" cy="11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Resumo das lógicas de Processamento</a:t>
            </a:r>
          </a:p>
          <a:p>
            <a:pPr algn="r"/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6323" name="Rectangle 1"/>
          <p:cNvSpPr>
            <a:spLocks noChangeArrowheads="1"/>
          </p:cNvSpPr>
          <p:nvPr/>
        </p:nvSpPr>
        <p:spPr bwMode="auto">
          <a:xfrm>
            <a:off x="2432050" y="2366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>
              <a:cs typeface="Arial" charset="0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6267450" cy="556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978" y="1196752"/>
            <a:ext cx="2249488" cy="543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8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8933" y="1628800"/>
            <a:ext cx="7775575" cy="47402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b="1" dirty="0">
                <a:latin typeface="Arial" pitchFamily="34" charset="0"/>
              </a:rPr>
              <a:t>Entrada Externa (EE/EI) e Saída Externa (SE/EO)</a:t>
            </a:r>
          </a:p>
          <a:p>
            <a:pPr algn="just">
              <a:defRPr/>
            </a:pPr>
            <a:endParaRPr lang="pt-BR" b="1" dirty="0">
              <a:latin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u="sng" dirty="0">
                <a:latin typeface="Arial" pitchFamily="34" charset="0"/>
              </a:rPr>
              <a:t>Quantidade de Arquivos Referenciados (AR/ALR/FTR):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dirty="0">
                <a:latin typeface="Arial" pitchFamily="34" charset="0"/>
              </a:rPr>
              <a:t>Arquivos lidos e/ou atualizados durante a execução do processo.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dirty="0" err="1">
                <a:latin typeface="Arial" pitchFamily="34" charset="0"/>
              </a:rPr>
              <a:t>Exs</a:t>
            </a:r>
            <a:r>
              <a:rPr lang="pt-BR" dirty="0">
                <a:latin typeface="Arial" pitchFamily="34" charset="0"/>
              </a:rPr>
              <a:t>.: Funcionário, usuário, log.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u="sng" dirty="0">
                <a:latin typeface="Arial" pitchFamily="34" charset="0"/>
              </a:rPr>
              <a:t>Quantidade de Tipos de dado (TD/DET):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dirty="0">
                <a:latin typeface="Arial" pitchFamily="34" charset="0"/>
              </a:rPr>
              <a:t>Campo único, não repetido e reconhecido pelo usuário.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sz="1600" dirty="0" err="1"/>
              <a:t>Exs</a:t>
            </a:r>
            <a:r>
              <a:rPr lang="pt-BR" sz="1600" dirty="0"/>
              <a:t>.: Nome, RG, CPF, Endereço, data de nascimento, botão de ação (consultar, salvar, excluir) mensagem de falha ou sucesso da operação.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395287" y="1154906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complexidade de Processos Elementares</a:t>
            </a:r>
          </a:p>
        </p:txBody>
      </p:sp>
      <p:sp>
        <p:nvSpPr>
          <p:cNvPr id="6" name="Retângulo 2"/>
          <p:cNvSpPr>
            <a:spLocks noChangeArrowheads="1"/>
          </p:cNvSpPr>
          <p:nvPr/>
        </p:nvSpPr>
        <p:spPr bwMode="auto">
          <a:xfrm>
            <a:off x="395288" y="1920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30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tângulo 1"/>
          <p:cNvSpPr>
            <a:spLocks noChangeArrowheads="1"/>
          </p:cNvSpPr>
          <p:nvPr/>
        </p:nvSpPr>
        <p:spPr bwMode="auto">
          <a:xfrm>
            <a:off x="251520" y="1844824"/>
            <a:ext cx="7775575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endParaRPr lang="pt-BR" dirty="0"/>
          </a:p>
          <a:p>
            <a:pPr algn="just"/>
            <a:r>
              <a:rPr lang="pt-BR" b="1" dirty="0"/>
              <a:t>Entrada Externa e Saída Externa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- </a:t>
            </a:r>
            <a:r>
              <a:rPr lang="pt-BR" u="sng" dirty="0"/>
              <a:t>Arquivos Referenciados (AR/ALR/FTR):</a:t>
            </a:r>
          </a:p>
          <a:p>
            <a:pPr algn="just"/>
            <a:r>
              <a:rPr lang="pt-BR" dirty="0"/>
              <a:t>- Contar um Arquivo Referenciado para cada ALI mantido.</a:t>
            </a:r>
          </a:p>
          <a:p>
            <a:pPr algn="just"/>
            <a:r>
              <a:rPr lang="pt-BR" dirty="0"/>
              <a:t>- Contar um Arquivo Referenciado para cada AIE e ALI lido.</a:t>
            </a:r>
          </a:p>
          <a:p>
            <a:pPr algn="just"/>
            <a:r>
              <a:rPr lang="pt-BR" dirty="0"/>
              <a:t>- Contar somente um Arquivo Referenciado para cada ALI mantido e lido na mesma transação.</a:t>
            </a:r>
          </a:p>
          <a:p>
            <a:pPr algn="just"/>
            <a:r>
              <a:rPr lang="pt-BR" dirty="0"/>
              <a:t>- </a:t>
            </a:r>
            <a:r>
              <a:rPr lang="pt-BR" u="sng" dirty="0"/>
              <a:t>Tipo de dado (TD/DET):</a:t>
            </a:r>
          </a:p>
          <a:p>
            <a:pPr algn="just"/>
            <a:r>
              <a:rPr lang="pt-BR" dirty="0"/>
              <a:t>- Contar um item para cada campo que entra e sai da Fronteira da Aplicação.</a:t>
            </a:r>
          </a:p>
          <a:p>
            <a:pPr algn="just"/>
            <a:r>
              <a:rPr lang="pt-BR" dirty="0"/>
              <a:t>- Contar apenas um item se ele entra e sai da Fronteira da Aplicação.</a:t>
            </a:r>
          </a:p>
          <a:p>
            <a:pPr algn="just"/>
            <a:r>
              <a:rPr lang="pt-BR" dirty="0"/>
              <a:t>- Contar um item para a capacidade de enviar mensagens.</a:t>
            </a:r>
          </a:p>
          <a:p>
            <a:pPr algn="just"/>
            <a:r>
              <a:rPr lang="pt-BR" dirty="0"/>
              <a:t>- Contar um item para a capacidade de especificar uma ou mais ações a serem tomadas.</a:t>
            </a:r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251520" y="1340768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</a:t>
            </a:r>
            <a:r>
              <a:rPr lang="pt-BR" sz="24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complexidade </a:t>
            </a: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Processos Elementares</a:t>
            </a: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95288" y="192088"/>
            <a:ext cx="864120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66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84212" y="609600"/>
            <a:ext cx="835228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Plano de Medição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1484313"/>
            <a:ext cx="79216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endParaRPr lang="pt-BR" dirty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Sub Processo Planejar Mensuração</a:t>
            </a:r>
          </a:p>
          <a:p>
            <a:pPr>
              <a:defRPr/>
            </a:pPr>
            <a:endParaRPr lang="pt-BR" b="1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b="1" dirty="0"/>
              <a:t>Conceitos Envolvidos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dirty="0"/>
              <a:t>–Identificar e Agrupar as Necessidades de Informação.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–Quais as Necessidades de Informação que direcionam a seleção de medidas.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–Definição das medidas e do método de medição através do estudo do processo de desenvolvimento / gerenciamento do projeto.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–Deve ser flexível para adaptar as mudanças nas necessidades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38917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700808"/>
            <a:ext cx="7613650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endParaRPr lang="pt-BR" dirty="0">
              <a:latin typeface="+mj-lt"/>
              <a:cs typeface="Calibri" pitchFamily="34" charset="0"/>
            </a:endParaRPr>
          </a:p>
          <a:p>
            <a:pPr>
              <a:defRPr/>
            </a:pPr>
            <a:r>
              <a:rPr lang="pt-BR" b="1" dirty="0">
                <a:latin typeface="+mj-lt"/>
                <a:cs typeface="Calibri" pitchFamily="34" charset="0"/>
              </a:rPr>
              <a:t>Consulta Externa</a:t>
            </a:r>
          </a:p>
          <a:p>
            <a:pPr>
              <a:defRPr/>
            </a:pPr>
            <a:endParaRPr lang="pt-BR" b="1" dirty="0">
              <a:latin typeface="+mj-lt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u="sng" dirty="0">
                <a:latin typeface="+mj-lt"/>
                <a:cs typeface="Calibri" pitchFamily="34" charset="0"/>
              </a:rPr>
              <a:t>Quantidade de Arquivos Referenciados (AR/ALR/FTR) :</a:t>
            </a:r>
          </a:p>
          <a:p>
            <a:pPr marL="285750" indent="-285750">
              <a:buFontTx/>
              <a:buChar char="-"/>
              <a:defRPr/>
            </a:pPr>
            <a:endParaRPr lang="pt-BR" u="sng" dirty="0">
              <a:latin typeface="+mj-lt"/>
              <a:cs typeface="Calibri" pitchFamily="34" charset="0"/>
            </a:endParaRPr>
          </a:p>
          <a:p>
            <a:pPr>
              <a:defRPr/>
            </a:pPr>
            <a:r>
              <a:rPr lang="pt-BR" dirty="0">
                <a:latin typeface="+mj-lt"/>
                <a:cs typeface="Calibri" pitchFamily="34" charset="0"/>
              </a:rPr>
              <a:t>Arquivos lidos durante a execução processo.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>
                <a:latin typeface="+mj-lt"/>
                <a:cs typeface="Calibri" pitchFamily="34" charset="0"/>
              </a:rPr>
              <a:t>Contar um Arquivo Referenciado para cada AIE e ALI lido.</a:t>
            </a:r>
          </a:p>
          <a:p>
            <a:pPr marL="285750" indent="-285750">
              <a:buFontTx/>
              <a:buChar char="-"/>
              <a:defRPr/>
            </a:pPr>
            <a:endParaRPr lang="pt-BR" dirty="0">
              <a:latin typeface="+mj-lt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u="sng" dirty="0">
                <a:latin typeface="+mj-lt"/>
                <a:cs typeface="Calibri" pitchFamily="34" charset="0"/>
              </a:rPr>
              <a:t>Quantidade de Tipos de dados (TD/DET):</a:t>
            </a:r>
          </a:p>
          <a:p>
            <a:pPr>
              <a:defRPr/>
            </a:pPr>
            <a:endParaRPr lang="pt-BR" dirty="0">
              <a:latin typeface="+mj-lt"/>
              <a:cs typeface="Calibri" pitchFamily="34" charset="0"/>
            </a:endParaRPr>
          </a:p>
          <a:p>
            <a:pPr algn="just">
              <a:defRPr/>
            </a:pPr>
            <a:r>
              <a:rPr lang="pt-BR" dirty="0">
                <a:latin typeface="+mj-lt"/>
                <a:cs typeface="Calibri" pitchFamily="34" charset="0"/>
              </a:rPr>
              <a:t>Campo único, não repetido e reconhecido pelo usuário.</a:t>
            </a:r>
          </a:p>
          <a:p>
            <a:pPr algn="just">
              <a:defRPr/>
            </a:pPr>
            <a:r>
              <a:rPr lang="pt-BR" dirty="0">
                <a:latin typeface="+mj-lt"/>
                <a:cs typeface="Calibri" pitchFamily="34" charset="0"/>
              </a:rPr>
              <a:t>- Contar um item para cada campo que entra e sai da Fronteira da Aplicação.</a:t>
            </a:r>
          </a:p>
          <a:p>
            <a:pPr algn="just">
              <a:defRPr/>
            </a:pPr>
            <a:r>
              <a:rPr lang="pt-BR" dirty="0">
                <a:latin typeface="+mj-lt"/>
                <a:cs typeface="Calibri" pitchFamily="34" charset="0"/>
              </a:rPr>
              <a:t>- Contar apenas um item se ele entra e sai da Fronteira da Aplicação.</a:t>
            </a:r>
          </a:p>
          <a:p>
            <a:pPr algn="just">
              <a:defRPr/>
            </a:pPr>
            <a:r>
              <a:rPr lang="pt-BR" dirty="0">
                <a:latin typeface="+mj-lt"/>
                <a:cs typeface="Calibri" pitchFamily="34" charset="0"/>
              </a:rPr>
              <a:t>- Contar um item para a capacidade de enviar mensagens.</a:t>
            </a:r>
          </a:p>
          <a:p>
            <a:pPr algn="just">
              <a:defRPr/>
            </a:pPr>
            <a:r>
              <a:rPr lang="pt-BR" dirty="0">
                <a:latin typeface="+mj-lt"/>
                <a:cs typeface="Calibri" pitchFamily="34" charset="0"/>
              </a:rPr>
              <a:t>- Contar um item para a capacidade de especificar uma ou mais ações a serem tomadas.</a:t>
            </a:r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251520" y="1268760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complexidade de Processos Elementares</a:t>
            </a: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95288" y="192088"/>
            <a:ext cx="864120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04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ChangeArrowheads="1"/>
          </p:cNvSpPr>
          <p:nvPr/>
        </p:nvSpPr>
        <p:spPr bwMode="auto">
          <a:xfrm>
            <a:off x="6096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pt-BR" sz="2800">
              <a:latin typeface="Calibri" pitchFamily="34" charset="0"/>
            </a:endParaRPr>
          </a:p>
        </p:txBody>
      </p:sp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423247" y="1812925"/>
            <a:ext cx="845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b="1" dirty="0"/>
              <a:t>Contagem de pontos de função detalhada (Reconhecida pelo IFPUG – CPM 4.3)</a:t>
            </a:r>
          </a:p>
        </p:txBody>
      </p:sp>
      <p:sp>
        <p:nvSpPr>
          <p:cNvPr id="66564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6565" name="Group 8"/>
          <p:cNvGrpSpPr>
            <a:grpSpLocks/>
          </p:cNvGrpSpPr>
          <p:nvPr/>
        </p:nvGrpSpPr>
        <p:grpSpPr bwMode="auto">
          <a:xfrm>
            <a:off x="-46038" y="3276600"/>
            <a:ext cx="8855076" cy="2678113"/>
            <a:chOff x="-53" y="2064"/>
            <a:chExt cx="5578" cy="1687"/>
          </a:xfrm>
        </p:grpSpPr>
        <p:grpSp>
          <p:nvGrpSpPr>
            <p:cNvPr id="66570" name="Group 9"/>
            <p:cNvGrpSpPr>
              <a:grpSpLocks/>
            </p:cNvGrpSpPr>
            <p:nvPr/>
          </p:nvGrpSpPr>
          <p:grpSpPr bwMode="auto">
            <a:xfrm>
              <a:off x="-53" y="2592"/>
              <a:ext cx="965" cy="672"/>
              <a:chOff x="-53" y="2592"/>
              <a:chExt cx="965" cy="672"/>
            </a:xfrm>
          </p:grpSpPr>
          <p:sp>
            <p:nvSpPr>
              <p:cNvPr id="66594" name="AutoShape 10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912" cy="672"/>
              </a:xfrm>
              <a:prstGeom prst="cube">
                <a:avLst>
                  <a:gd name="adj" fmla="val 8931"/>
                </a:avLst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6595" name="Text Box 11"/>
              <p:cNvSpPr txBox="1">
                <a:spLocks noChangeArrowheads="1"/>
              </p:cNvSpPr>
              <p:nvPr/>
            </p:nvSpPr>
            <p:spPr bwMode="auto">
              <a:xfrm>
                <a:off x="-53" y="2640"/>
                <a:ext cx="94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Reunir a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documentação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disponível</a:t>
                </a:r>
              </a:p>
            </p:txBody>
          </p:sp>
        </p:grpSp>
        <p:grpSp>
          <p:nvGrpSpPr>
            <p:cNvPr id="66571" name="Group 12"/>
            <p:cNvGrpSpPr>
              <a:grpSpLocks/>
            </p:cNvGrpSpPr>
            <p:nvPr/>
          </p:nvGrpSpPr>
          <p:grpSpPr bwMode="auto">
            <a:xfrm>
              <a:off x="1084" y="2256"/>
              <a:ext cx="910" cy="1495"/>
              <a:chOff x="1084" y="2256"/>
              <a:chExt cx="910" cy="1495"/>
            </a:xfrm>
          </p:grpSpPr>
          <p:sp>
            <p:nvSpPr>
              <p:cNvPr id="66592" name="AutoShape 13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890" cy="1344"/>
              </a:xfrm>
              <a:prstGeom prst="cube">
                <a:avLst>
                  <a:gd name="adj" fmla="val 8931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6593" name="Text Box 14"/>
              <p:cNvSpPr txBox="1">
                <a:spLocks noChangeArrowheads="1"/>
              </p:cNvSpPr>
              <p:nvPr/>
            </p:nvSpPr>
            <p:spPr bwMode="auto">
              <a:xfrm>
                <a:off x="1084" y="2297"/>
                <a:ext cx="886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Determinar 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Escopo e 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Fronteira da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Contagem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Identificando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os requisitos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funcionais do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usuário.</a:t>
                </a:r>
              </a:p>
              <a:p>
                <a:pPr algn="ctr"/>
                <a:r>
                  <a:rPr lang="pt-BR" sz="160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66572" name="Group 15"/>
            <p:cNvGrpSpPr>
              <a:grpSpLocks/>
            </p:cNvGrpSpPr>
            <p:nvPr/>
          </p:nvGrpSpPr>
          <p:grpSpPr bwMode="auto">
            <a:xfrm>
              <a:off x="2422" y="2064"/>
              <a:ext cx="890" cy="672"/>
              <a:chOff x="2422" y="2064"/>
              <a:chExt cx="890" cy="672"/>
            </a:xfrm>
          </p:grpSpPr>
          <p:sp>
            <p:nvSpPr>
              <p:cNvPr id="66590" name="AutoShape 16"/>
              <p:cNvSpPr>
                <a:spLocks noChangeArrowheads="1"/>
              </p:cNvSpPr>
              <p:nvPr/>
            </p:nvSpPr>
            <p:spPr bwMode="auto">
              <a:xfrm>
                <a:off x="2422" y="2064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FFCC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6591" name="Text Box 17"/>
              <p:cNvSpPr txBox="1">
                <a:spLocks noChangeArrowheads="1"/>
              </p:cNvSpPr>
              <p:nvPr/>
            </p:nvSpPr>
            <p:spPr bwMode="auto">
              <a:xfrm>
                <a:off x="2490" y="2112"/>
                <a:ext cx="6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de Dados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66573" name="Group 18"/>
            <p:cNvGrpSpPr>
              <a:grpSpLocks/>
            </p:cNvGrpSpPr>
            <p:nvPr/>
          </p:nvGrpSpPr>
          <p:grpSpPr bwMode="auto">
            <a:xfrm>
              <a:off x="2332" y="2832"/>
              <a:ext cx="980" cy="672"/>
              <a:chOff x="2332" y="2832"/>
              <a:chExt cx="980" cy="672"/>
            </a:xfrm>
          </p:grpSpPr>
          <p:sp>
            <p:nvSpPr>
              <p:cNvPr id="66588" name="AutoShape 19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6589" name="Text Box 20"/>
              <p:cNvSpPr txBox="1">
                <a:spLocks noChangeArrowheads="1"/>
              </p:cNvSpPr>
              <p:nvPr/>
            </p:nvSpPr>
            <p:spPr bwMode="auto">
              <a:xfrm>
                <a:off x="2332" y="2879"/>
                <a:ext cx="9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Transacionais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66574" name="Line 21"/>
            <p:cNvSpPr>
              <a:spLocks noChangeShapeType="1"/>
            </p:cNvSpPr>
            <p:nvPr/>
          </p:nvSpPr>
          <p:spPr bwMode="auto">
            <a:xfrm flipV="1">
              <a:off x="2160" y="2443"/>
              <a:ext cx="262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575" name="Line 22"/>
            <p:cNvSpPr>
              <a:spLocks noChangeShapeType="1"/>
            </p:cNvSpPr>
            <p:nvPr/>
          </p:nvSpPr>
          <p:spPr bwMode="auto">
            <a:xfrm>
              <a:off x="1968" y="292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576" name="Line 23"/>
            <p:cNvSpPr>
              <a:spLocks noChangeShapeType="1"/>
            </p:cNvSpPr>
            <p:nvPr/>
          </p:nvSpPr>
          <p:spPr bwMode="auto">
            <a:xfrm flipH="1">
              <a:off x="2160" y="2447"/>
              <a:ext cx="0" cy="7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577" name="Line 24"/>
            <p:cNvSpPr>
              <a:spLocks noChangeShapeType="1"/>
            </p:cNvSpPr>
            <p:nvPr/>
          </p:nvSpPr>
          <p:spPr bwMode="auto">
            <a:xfrm>
              <a:off x="2160" y="316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578" name="Line 26"/>
            <p:cNvSpPr>
              <a:spLocks noChangeShapeType="1"/>
            </p:cNvSpPr>
            <p:nvPr/>
          </p:nvSpPr>
          <p:spPr bwMode="auto">
            <a:xfrm flipV="1">
              <a:off x="3312" y="2399"/>
              <a:ext cx="2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579" name="Line 27"/>
            <p:cNvSpPr>
              <a:spLocks noChangeShapeType="1"/>
            </p:cNvSpPr>
            <p:nvPr/>
          </p:nvSpPr>
          <p:spPr bwMode="auto">
            <a:xfrm flipV="1">
              <a:off x="3264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580" name="Line 28"/>
            <p:cNvSpPr>
              <a:spLocks noChangeShapeType="1"/>
            </p:cNvSpPr>
            <p:nvPr/>
          </p:nvSpPr>
          <p:spPr bwMode="auto">
            <a:xfrm>
              <a:off x="3552" y="27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6581" name="Group 29"/>
            <p:cNvGrpSpPr>
              <a:grpSpLocks/>
            </p:cNvGrpSpPr>
            <p:nvPr/>
          </p:nvGrpSpPr>
          <p:grpSpPr bwMode="auto">
            <a:xfrm>
              <a:off x="3780" y="2443"/>
              <a:ext cx="816" cy="713"/>
              <a:chOff x="3780" y="2443"/>
              <a:chExt cx="816" cy="713"/>
            </a:xfrm>
          </p:grpSpPr>
          <p:sp>
            <p:nvSpPr>
              <p:cNvPr id="66586" name="AutoShape 30"/>
              <p:cNvSpPr>
                <a:spLocks noChangeArrowheads="1"/>
              </p:cNvSpPr>
              <p:nvPr/>
            </p:nvSpPr>
            <p:spPr bwMode="auto">
              <a:xfrm>
                <a:off x="3780" y="2443"/>
                <a:ext cx="816" cy="672"/>
              </a:xfrm>
              <a:prstGeom prst="cube">
                <a:avLst>
                  <a:gd name="adj" fmla="val 8931"/>
                </a:avLst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6587" name="Text Box 31"/>
              <p:cNvSpPr txBox="1">
                <a:spLocks noChangeArrowheads="1"/>
              </p:cNvSpPr>
              <p:nvPr/>
            </p:nvSpPr>
            <p:spPr bwMode="auto">
              <a:xfrm>
                <a:off x="3780" y="2516"/>
                <a:ext cx="764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Calcular o</a:t>
                </a:r>
              </a:p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Tamanho </a:t>
                </a:r>
              </a:p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funcional</a:t>
                </a:r>
                <a:endParaRPr lang="pt-BR" sz="24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6582" name="Line 38"/>
            <p:cNvSpPr>
              <a:spLocks noChangeShapeType="1"/>
            </p:cNvSpPr>
            <p:nvPr/>
          </p:nvSpPr>
          <p:spPr bwMode="auto">
            <a:xfrm flipV="1">
              <a:off x="4596" y="2777"/>
              <a:ext cx="1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6583" name="Group 39"/>
            <p:cNvGrpSpPr>
              <a:grpSpLocks/>
            </p:cNvGrpSpPr>
            <p:nvPr/>
          </p:nvGrpSpPr>
          <p:grpSpPr bwMode="auto">
            <a:xfrm>
              <a:off x="4713" y="2472"/>
              <a:ext cx="812" cy="672"/>
              <a:chOff x="4713" y="2472"/>
              <a:chExt cx="812" cy="672"/>
            </a:xfrm>
          </p:grpSpPr>
          <p:sp>
            <p:nvSpPr>
              <p:cNvPr id="66584" name="AutoShape 40"/>
              <p:cNvSpPr>
                <a:spLocks noChangeArrowheads="1"/>
              </p:cNvSpPr>
              <p:nvPr/>
            </p:nvSpPr>
            <p:spPr bwMode="auto">
              <a:xfrm>
                <a:off x="4788" y="2472"/>
                <a:ext cx="720" cy="672"/>
              </a:xfrm>
              <a:prstGeom prst="cube">
                <a:avLst>
                  <a:gd name="adj" fmla="val 8931"/>
                </a:avLst>
              </a:prstGeom>
              <a:solidFill>
                <a:srgbClr val="33CC33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6585" name="Text Box 41"/>
              <p:cNvSpPr txBox="1">
                <a:spLocks noChangeArrowheads="1"/>
              </p:cNvSpPr>
              <p:nvPr/>
            </p:nvSpPr>
            <p:spPr bwMode="auto">
              <a:xfrm>
                <a:off x="4713" y="2649"/>
                <a:ext cx="8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Documentar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 reportar</a:t>
                </a:r>
              </a:p>
            </p:txBody>
          </p:sp>
        </p:grpSp>
      </p:grpSp>
      <p:sp>
        <p:nvSpPr>
          <p:cNvPr id="66566" name="Line 42"/>
          <p:cNvSpPr>
            <a:spLocks noChangeShapeType="1"/>
          </p:cNvSpPr>
          <p:nvPr/>
        </p:nvSpPr>
        <p:spPr bwMode="auto">
          <a:xfrm flipH="1">
            <a:off x="5676900" y="3808413"/>
            <a:ext cx="0" cy="129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567" name="Line 43"/>
          <p:cNvSpPr>
            <a:spLocks noChangeShapeType="1"/>
          </p:cNvSpPr>
          <p:nvPr/>
        </p:nvSpPr>
        <p:spPr bwMode="auto">
          <a:xfrm>
            <a:off x="1371600" y="46466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537214" y="1264005"/>
            <a:ext cx="78486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Passos para realização de APF</a:t>
            </a:r>
          </a:p>
        </p:txBody>
      </p:sp>
      <p:sp>
        <p:nvSpPr>
          <p:cNvPr id="36" name="Retângulo 2"/>
          <p:cNvSpPr>
            <a:spLocks noChangeArrowheads="1"/>
          </p:cNvSpPr>
          <p:nvPr/>
        </p:nvSpPr>
        <p:spPr bwMode="auto">
          <a:xfrm>
            <a:off x="395288" y="192088"/>
            <a:ext cx="87487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3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92138" y="2420938"/>
          <a:ext cx="8137526" cy="256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28"/>
                <a:gridCol w="1440160"/>
                <a:gridCol w="1512168"/>
                <a:gridCol w="1656184"/>
                <a:gridCol w="2068786"/>
              </a:tblGrid>
              <a:tr h="365794">
                <a:tc rowSpan="5">
                  <a:txBody>
                    <a:bodyPr/>
                    <a:lstStyle/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Arquivos Referenciados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5" marB="45705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 de Dados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5" marB="4570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7" marR="91447" marT="45695" marB="4569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7236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695" marB="45695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&lt;5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5 -</a:t>
                      </a:r>
                      <a:r>
                        <a:rPr lang="pt-BR" sz="1600" baseline="0" dirty="0" smtClean="0"/>
                        <a:t> 15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&gt; 15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0-1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Baixa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Baixa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Média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Baixa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Média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Alta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&gt; 2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Média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Alta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Alta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576263" y="1341438"/>
            <a:ext cx="4572000" cy="922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Determinação da Complexidade: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Entrada Externa (EE)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998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92138" y="2420938"/>
          <a:ext cx="8137526" cy="256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28"/>
                <a:gridCol w="1440160"/>
                <a:gridCol w="1512168"/>
                <a:gridCol w="1656184"/>
                <a:gridCol w="2068786"/>
              </a:tblGrid>
              <a:tr h="365794">
                <a:tc rowSpan="5">
                  <a:txBody>
                    <a:bodyPr/>
                    <a:lstStyle/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Arquivos Referenciados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5" marB="45705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 de Dados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5" marB="4570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7" marR="91447" marT="45695" marB="4569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7236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695" marB="45695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&lt;6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5 -</a:t>
                      </a:r>
                      <a:r>
                        <a:rPr lang="pt-BR" sz="1600" baseline="0" dirty="0" smtClean="0"/>
                        <a:t> 19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&gt; 19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0*-1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Baixa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Baixa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Média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2 - 3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Baixa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Média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Alta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&gt; 3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Média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Alta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Alta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576263" y="1341438"/>
            <a:ext cx="7019925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Determinação da Complexidade: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Saídas Externas (SE) e Consultas Externas (CE)</a:t>
            </a:r>
            <a:endParaRPr lang="pt-BR" dirty="0"/>
          </a:p>
        </p:txBody>
      </p:sp>
      <p:sp>
        <p:nvSpPr>
          <p:cNvPr id="68645" name="Retângulo 4"/>
          <p:cNvSpPr>
            <a:spLocks noChangeArrowheads="1"/>
          </p:cNvSpPr>
          <p:nvPr/>
        </p:nvSpPr>
        <p:spPr bwMode="auto">
          <a:xfrm>
            <a:off x="576263" y="522922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/>
              <a:t>* Uma CE tem no mínimo 1 AR/ALR/FTR. 	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3876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87450" y="2349500"/>
          <a:ext cx="6677024" cy="295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256"/>
                <a:gridCol w="1669256"/>
                <a:gridCol w="1669256"/>
                <a:gridCol w="1669256"/>
              </a:tblGrid>
              <a:tr h="639966"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 de Função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64" marB="45664"/>
                </a:tc>
              </a:tr>
              <a:tr h="456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ALI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10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15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</a:tr>
              <a:tr h="5790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AIE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7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</a:t>
                      </a:r>
                    </a:p>
                  </a:txBody>
                  <a:tcPr marL="91443" marR="91443" marT="45664" marB="45664"/>
                </a:tc>
              </a:tr>
              <a:tr h="5790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SE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4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7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3" marR="91443" marT="45664" marB="45664"/>
                </a:tc>
              </a:tr>
              <a:tr h="35135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EE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4</a:t>
                      </a:r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</a:t>
                      </a:r>
                    </a:p>
                  </a:txBody>
                  <a:tcPr marL="91443" marR="91443" marT="45664" marB="45664"/>
                </a:tc>
              </a:tr>
              <a:tr h="35135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CE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4</a:t>
                      </a:r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</a:t>
                      </a:r>
                    </a:p>
                  </a:txBody>
                  <a:tcPr marL="91443" marR="91443" marT="45664" marB="45664"/>
                </a:tc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576263" y="1341438"/>
            <a:ext cx="4572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Determinação da Contribuição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0156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31913" y="1628775"/>
            <a:ext cx="588645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dirty="0"/>
              <a:t>Calcular os Pontos de Função: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Os Pontos de Função são calculados através de uma fórmula específica para a contagem de Pontos de Função de projeto de desenvolvimento, projeto de melhoria, ou aplicação (</a:t>
            </a:r>
            <a:r>
              <a:rPr lang="pt-BR" dirty="0" err="1"/>
              <a:t>baseline</a:t>
            </a:r>
            <a:r>
              <a:rPr lang="pt-BR" dirty="0"/>
              <a:t> do sistema).</a:t>
            </a:r>
          </a:p>
        </p:txBody>
      </p:sp>
    </p:spTree>
    <p:extLst>
      <p:ext uri="{BB962C8B-B14F-4D97-AF65-F5344CB8AC3E}">
        <p14:creationId xmlns:p14="http://schemas.microsoft.com/office/powerpoint/2010/main" val="30822302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1683" name="Retângulo 1"/>
          <p:cNvSpPr>
            <a:spLocks noChangeArrowheads="1"/>
          </p:cNvSpPr>
          <p:nvPr/>
        </p:nvSpPr>
        <p:spPr bwMode="auto">
          <a:xfrm>
            <a:off x="721209" y="1252277"/>
            <a:ext cx="7416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 dirty="0"/>
              <a:t>Cálculo de Pontos de Função para Projeto de Desenvolvimento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Consiste em três componentes de funcionalidades: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Funcionalidades da Aplicação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Funcionalidades da aplicação consistem em funções usadas depois da</a:t>
            </a:r>
          </a:p>
          <a:p>
            <a:pPr algn="just"/>
            <a:r>
              <a:rPr lang="pt-BR" dirty="0"/>
              <a:t>instalação do software para satisfazer as necessidades correntes de negócio do usuário.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Funcionalidades de Conversão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Funcionalidades de conversão consistem em funções fornecidas apenas na instalação para converter dados e/ou atender outros requisitos de conversão especificados pelo usuário, tais como relatórios especiais de conversão.</a:t>
            </a:r>
          </a:p>
          <a:p>
            <a:pPr algn="just"/>
            <a:endParaRPr lang="pt-BR" b="1" dirty="0">
              <a:solidFill>
                <a:srgbClr val="FF0000"/>
              </a:solidFill>
            </a:endParaRPr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Fator de Ajuste da Aplicação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O fator de ajuste é determinado utilizando-se as 14 características gerais do sistema para avaliar a complexidade funcional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585664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16013" y="1444625"/>
            <a:ext cx="7488237" cy="3970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dirty="0"/>
              <a:t>Determinar o Fator de Ajuste, não faz mais parte da determinação do tamanho, consta do apêndice C do manual: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O Fator de Ajuste indica as funcionalidades gerais fornecidas</a:t>
            </a:r>
          </a:p>
          <a:p>
            <a:pPr algn="just">
              <a:defRPr/>
            </a:pPr>
            <a:r>
              <a:rPr lang="pt-BR" dirty="0"/>
              <a:t>ao usuário da aplicação.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É composto por 14 características gerais do sistema que avaliam as funcionalidades gerais da aplicação.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Cada característica tem descrições associadas que ajudam a determinar o nível de influência da mesma.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Os níveis de influência variam numa escala de 0 a 5, de nenhuma influência para total influência.</a:t>
            </a:r>
          </a:p>
        </p:txBody>
      </p:sp>
    </p:spTree>
    <p:extLst>
      <p:ext uri="{BB962C8B-B14F-4D97-AF65-F5344CB8AC3E}">
        <p14:creationId xmlns:p14="http://schemas.microsoft.com/office/powerpoint/2010/main" val="29261103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27088" y="1484313"/>
            <a:ext cx="67691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Determinar o Fator de Ajuste:</a:t>
            </a:r>
          </a:p>
          <a:p>
            <a:pPr>
              <a:defRPr/>
            </a:pPr>
            <a:endParaRPr lang="pt-BR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Comunicação de Dados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Processamento Distribuído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Performance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Configuração Intensamente Utilizada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Volume de Transações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Entrada de Dados On-Line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Eficiência do Usuário Final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Atualização On-Line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Processamento Complexo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Facilidade de Mudanças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 </a:t>
            </a:r>
            <a:r>
              <a:rPr lang="pt-BR" dirty="0" err="1"/>
              <a:t>Reusabilidade</a:t>
            </a:r>
            <a:endParaRPr lang="pt-BR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 Facilidade de Instalação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 Facilidade de Operação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 Múltiplos Locais</a:t>
            </a:r>
          </a:p>
        </p:txBody>
      </p:sp>
    </p:spTree>
    <p:extLst>
      <p:ext uri="{BB962C8B-B14F-4D97-AF65-F5344CB8AC3E}">
        <p14:creationId xmlns:p14="http://schemas.microsoft.com/office/powerpoint/2010/main" val="2601258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4755" name="Retângulo 1"/>
          <p:cNvSpPr>
            <a:spLocks noChangeArrowheads="1"/>
          </p:cNvSpPr>
          <p:nvPr/>
        </p:nvSpPr>
        <p:spPr bwMode="auto">
          <a:xfrm>
            <a:off x="971550" y="1628775"/>
            <a:ext cx="74882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Fórmula para calcular a contagem de pontos de função do projeto de</a:t>
            </a:r>
          </a:p>
          <a:p>
            <a:pPr algn="just"/>
            <a:r>
              <a:rPr lang="pt-BR"/>
              <a:t>desenvolvimento:</a:t>
            </a:r>
          </a:p>
          <a:p>
            <a:pPr algn="just"/>
            <a:endParaRPr lang="pt-BR"/>
          </a:p>
          <a:p>
            <a:pPr algn="just"/>
            <a:r>
              <a:rPr lang="pt-BR" b="1"/>
              <a:t>DFP = ADD + CFP</a:t>
            </a:r>
          </a:p>
          <a:p>
            <a:pPr algn="just"/>
            <a:endParaRPr lang="pt-BR"/>
          </a:p>
          <a:p>
            <a:pPr algn="just"/>
            <a:r>
              <a:rPr lang="pt-BR"/>
              <a:t>Onde:</a:t>
            </a:r>
          </a:p>
          <a:p>
            <a:pPr algn="just"/>
            <a:endParaRPr lang="pt-BR" b="1"/>
          </a:p>
          <a:p>
            <a:pPr algn="just"/>
            <a:r>
              <a:rPr lang="pt-BR" b="1"/>
              <a:t>DFP </a:t>
            </a:r>
            <a:r>
              <a:rPr lang="pt-BR"/>
              <a:t>é a contagem de pontos de função do projeto de  desenvolvimento;</a:t>
            </a:r>
          </a:p>
          <a:p>
            <a:pPr algn="just"/>
            <a:r>
              <a:rPr lang="pt-BR" b="1"/>
              <a:t>ADD </a:t>
            </a:r>
            <a:r>
              <a:rPr lang="pt-BR"/>
              <a:t>é o tamanho das funções a serem entregues ao usuário pelo projeto de desenvolvimento ;</a:t>
            </a:r>
          </a:p>
          <a:p>
            <a:pPr algn="just"/>
            <a:r>
              <a:rPr lang="pt-BR" b="1"/>
              <a:t>CFP </a:t>
            </a:r>
            <a:r>
              <a:rPr lang="pt-BR"/>
              <a:t>são os pontos de função não-ajustados incluídos pela contagem de pontos de função não-ajustados da conversão.</a:t>
            </a:r>
          </a:p>
        </p:txBody>
      </p:sp>
    </p:spTree>
    <p:extLst>
      <p:ext uri="{BB962C8B-B14F-4D97-AF65-F5344CB8AC3E}">
        <p14:creationId xmlns:p14="http://schemas.microsoft.com/office/powerpoint/2010/main" val="94549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0"/>
            <a:ext cx="8532812" cy="15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en-US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- Practical Software </a:t>
            </a:r>
            <a:endParaRPr lang="en-US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en-US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&amp; </a:t>
            </a:r>
            <a:r>
              <a:rPr lang="en-US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Systems Measurement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981075"/>
            <a:ext cx="7921625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  <p:sp>
        <p:nvSpPr>
          <p:cNvPr id="4" name="Divisa 3"/>
          <p:cNvSpPr/>
          <p:nvPr/>
        </p:nvSpPr>
        <p:spPr bwMode="auto">
          <a:xfrm>
            <a:off x="2819856" y="3144129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 Básica</a:t>
            </a:r>
          </a:p>
        </p:txBody>
      </p:sp>
      <p:sp>
        <p:nvSpPr>
          <p:cNvPr id="5" name="Divisa 4"/>
          <p:cNvSpPr/>
          <p:nvPr/>
        </p:nvSpPr>
        <p:spPr bwMode="auto">
          <a:xfrm>
            <a:off x="4572000" y="3144130"/>
            <a:ext cx="2159252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 Derivada</a:t>
            </a:r>
          </a:p>
        </p:txBody>
      </p:sp>
      <p:sp>
        <p:nvSpPr>
          <p:cNvPr id="6" name="Divisa 5"/>
          <p:cNvSpPr/>
          <p:nvPr/>
        </p:nvSpPr>
        <p:spPr bwMode="auto">
          <a:xfrm>
            <a:off x="6300192" y="3144131"/>
            <a:ext cx="2261526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</a:t>
            </a:r>
          </a:p>
        </p:txBody>
      </p:sp>
      <p:sp>
        <p:nvSpPr>
          <p:cNvPr id="8" name="Divisa 7"/>
          <p:cNvSpPr/>
          <p:nvPr/>
        </p:nvSpPr>
        <p:spPr bwMode="auto">
          <a:xfrm>
            <a:off x="1115616" y="3166279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</a:t>
            </a:r>
          </a:p>
        </p:txBody>
      </p:sp>
    </p:spTree>
    <p:extLst>
      <p:ext uri="{BB962C8B-B14F-4D97-AF65-F5344CB8AC3E}">
        <p14:creationId xmlns:p14="http://schemas.microsoft.com/office/powerpoint/2010/main" val="111121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5779" name="Retângulo 1"/>
          <p:cNvSpPr>
            <a:spLocks noChangeArrowheads="1"/>
          </p:cNvSpPr>
          <p:nvPr/>
        </p:nvSpPr>
        <p:spPr bwMode="auto">
          <a:xfrm>
            <a:off x="971550" y="1628775"/>
            <a:ext cx="74882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Fórmula para calcular a contagem de pontos de função de uma aplicação medido após o projeto de desenvolvimento, ou a qualquer tempo no ciclo de vida da aplicação :</a:t>
            </a:r>
          </a:p>
          <a:p>
            <a:pPr algn="just"/>
            <a:endParaRPr lang="pt-BR"/>
          </a:p>
          <a:p>
            <a:pPr algn="just"/>
            <a:r>
              <a:rPr lang="pt-BR" b="1"/>
              <a:t>AFP = ADD</a:t>
            </a:r>
          </a:p>
          <a:p>
            <a:pPr algn="just"/>
            <a:endParaRPr lang="pt-BR"/>
          </a:p>
          <a:p>
            <a:pPr algn="just"/>
            <a:r>
              <a:rPr lang="pt-BR"/>
              <a:t>Onde:</a:t>
            </a:r>
          </a:p>
          <a:p>
            <a:pPr algn="just"/>
            <a:endParaRPr lang="pt-BR" b="1"/>
          </a:p>
          <a:p>
            <a:pPr algn="just"/>
            <a:r>
              <a:rPr lang="pt-BR" b="1"/>
              <a:t>AFP </a:t>
            </a:r>
            <a:r>
              <a:rPr lang="pt-BR"/>
              <a:t>é a contagem de pontos de função da aplicação; </a:t>
            </a:r>
          </a:p>
          <a:p>
            <a:pPr algn="just"/>
            <a:r>
              <a:rPr lang="pt-BR" b="1"/>
              <a:t>ADD </a:t>
            </a:r>
            <a:r>
              <a:rPr lang="pt-BR"/>
              <a:t>é o tamanho das funções a serem entregues ao usuário pelo projeto de desenvolvimento (excluído o tamanho de qualquer funcionalidade de conversão), ou a funcionalidade existente no momento da contagem da aplicação. </a:t>
            </a:r>
          </a:p>
        </p:txBody>
      </p:sp>
    </p:spTree>
    <p:extLst>
      <p:ext uri="{BB962C8B-B14F-4D97-AF65-F5344CB8AC3E}">
        <p14:creationId xmlns:p14="http://schemas.microsoft.com/office/powerpoint/2010/main" val="2376521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6803" name="Retângulo 1"/>
          <p:cNvSpPr>
            <a:spLocks noChangeArrowheads="1"/>
          </p:cNvSpPr>
          <p:nvPr/>
        </p:nvSpPr>
        <p:spPr bwMode="auto">
          <a:xfrm>
            <a:off x="576263" y="1628800"/>
            <a:ext cx="77057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 dirty="0"/>
              <a:t>Fórmula para calcular a contagem de pontos de função do projeto de melhoria: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EFP = ADD + CHGA + CFP + DEL 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Onde: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EFP </a:t>
            </a:r>
            <a:r>
              <a:rPr lang="pt-BR" dirty="0"/>
              <a:t>é a contagem de pontos de função do projeto de melhoria;</a:t>
            </a:r>
          </a:p>
          <a:p>
            <a:pPr algn="just"/>
            <a:r>
              <a:rPr lang="pt-BR" b="1" dirty="0"/>
              <a:t>ADD </a:t>
            </a:r>
            <a:r>
              <a:rPr lang="pt-BR" dirty="0"/>
              <a:t>é o tamanho das funções incluídas pelo projeto de melhoria; </a:t>
            </a:r>
          </a:p>
          <a:p>
            <a:pPr algn="just"/>
            <a:r>
              <a:rPr lang="pt-BR" b="1" dirty="0"/>
              <a:t>CHGA </a:t>
            </a:r>
            <a:r>
              <a:rPr lang="pt-BR" dirty="0"/>
              <a:t>é o tamanho das funções alteradas pelo projeto de melhoria – conforme as mesmas estão / estarão após a implementação; </a:t>
            </a:r>
          </a:p>
          <a:p>
            <a:pPr algn="just"/>
            <a:r>
              <a:rPr lang="pt-BR" b="1" dirty="0"/>
              <a:t>CFP </a:t>
            </a:r>
            <a:r>
              <a:rPr lang="pt-BR" dirty="0"/>
              <a:t>é o tamanho da funcionalidade de conversão; </a:t>
            </a:r>
          </a:p>
          <a:p>
            <a:pPr algn="just"/>
            <a:r>
              <a:rPr lang="pt-BR" b="1" dirty="0"/>
              <a:t>DEL </a:t>
            </a:r>
            <a:r>
              <a:rPr lang="pt-BR" dirty="0"/>
              <a:t>é o tamanho das funções excluídas pelo projeto de melhoria. </a:t>
            </a:r>
          </a:p>
        </p:txBody>
      </p:sp>
    </p:spTree>
    <p:extLst>
      <p:ext uri="{BB962C8B-B14F-4D97-AF65-F5344CB8AC3E}">
        <p14:creationId xmlns:p14="http://schemas.microsoft.com/office/powerpoint/2010/main" val="17305656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7827" name="Retângulo 1"/>
          <p:cNvSpPr>
            <a:spLocks noChangeArrowheads="1"/>
          </p:cNvSpPr>
          <p:nvPr/>
        </p:nvSpPr>
        <p:spPr bwMode="auto">
          <a:xfrm>
            <a:off x="576262" y="1628800"/>
            <a:ext cx="80994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dirty="0"/>
              <a:t>Fórmula para calcular a contagem de pontos de função da Aplicação após um</a:t>
            </a:r>
          </a:p>
          <a:p>
            <a:r>
              <a:rPr lang="pt-BR" dirty="0"/>
              <a:t>projeto de Melhoria:</a:t>
            </a:r>
          </a:p>
          <a:p>
            <a:r>
              <a:rPr lang="pt-BR" b="1" dirty="0"/>
              <a:t>AFPA = (AFPB + ADD + CHGA) - (CHGB + DEL) </a:t>
            </a:r>
          </a:p>
          <a:p>
            <a:r>
              <a:rPr lang="pt-BR" dirty="0"/>
              <a:t>Onde:</a:t>
            </a:r>
          </a:p>
          <a:p>
            <a:r>
              <a:rPr lang="pt-BR" b="1" dirty="0"/>
              <a:t>AFPA </a:t>
            </a:r>
            <a:r>
              <a:rPr lang="pt-BR" dirty="0"/>
              <a:t>é a contagem de pontos de função da aplicação após o projeto de melhoria; </a:t>
            </a:r>
          </a:p>
          <a:p>
            <a:r>
              <a:rPr lang="pt-BR" b="1" dirty="0"/>
              <a:t>AFPB </a:t>
            </a:r>
            <a:r>
              <a:rPr lang="pt-BR" dirty="0"/>
              <a:t>é a contagem de pontos de função não-ajustados da aplicação antes do projeto de melhoria.</a:t>
            </a:r>
          </a:p>
          <a:p>
            <a:r>
              <a:rPr lang="pt-BR" b="1" dirty="0"/>
              <a:t>ADD </a:t>
            </a:r>
            <a:r>
              <a:rPr lang="pt-BR" dirty="0"/>
              <a:t>é o tamanho das funções incluídas pelo projeto de melhoria; </a:t>
            </a:r>
          </a:p>
          <a:p>
            <a:r>
              <a:rPr lang="pt-BR" b="1" dirty="0"/>
              <a:t>CHGA </a:t>
            </a:r>
            <a:r>
              <a:rPr lang="pt-BR" dirty="0"/>
              <a:t>é o tamanho das funções alteradas pelo projeto de melhoria – como estão / estarão após a implementação; </a:t>
            </a:r>
          </a:p>
          <a:p>
            <a:r>
              <a:rPr lang="pt-BR" b="1" dirty="0"/>
              <a:t>CHGB </a:t>
            </a:r>
            <a:r>
              <a:rPr lang="pt-BR" dirty="0"/>
              <a:t>é o tamanho das funções alteradas pelo projeto de melhoria – como estão / estavam antes do início do projeto; </a:t>
            </a:r>
          </a:p>
          <a:p>
            <a:r>
              <a:rPr lang="pt-BR" b="1" dirty="0"/>
              <a:t>DEL </a:t>
            </a:r>
            <a:r>
              <a:rPr lang="pt-BR" dirty="0"/>
              <a:t>é o tamanho das funções excluídas pelo projeto de melhoria. </a:t>
            </a:r>
          </a:p>
        </p:txBody>
      </p:sp>
    </p:spTree>
    <p:extLst>
      <p:ext uri="{BB962C8B-B14F-4D97-AF65-F5344CB8AC3E}">
        <p14:creationId xmlns:p14="http://schemas.microsoft.com/office/powerpoint/2010/main" val="422948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8851" name="Retângulo 1"/>
          <p:cNvSpPr>
            <a:spLocks noChangeArrowheads="1"/>
          </p:cNvSpPr>
          <p:nvPr/>
        </p:nvSpPr>
        <p:spPr bwMode="auto">
          <a:xfrm>
            <a:off x="900113" y="1858963"/>
            <a:ext cx="72009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Fórmula para calcular a contagem de pontos de função inicial da Aplicação:</a:t>
            </a:r>
          </a:p>
          <a:p>
            <a:pPr algn="just"/>
            <a:endParaRPr lang="pt-BR"/>
          </a:p>
          <a:p>
            <a:pPr algn="just"/>
            <a:r>
              <a:rPr lang="pt-BR" b="1"/>
              <a:t>AFP = ADD</a:t>
            </a:r>
          </a:p>
          <a:p>
            <a:pPr algn="just"/>
            <a:endParaRPr lang="pt-BR" b="1"/>
          </a:p>
          <a:p>
            <a:pPr algn="just"/>
            <a:r>
              <a:rPr lang="pt-BR"/>
              <a:t>Onde:</a:t>
            </a:r>
          </a:p>
          <a:p>
            <a:pPr algn="just"/>
            <a:endParaRPr lang="pt-BR"/>
          </a:p>
          <a:p>
            <a:pPr algn="just"/>
            <a:r>
              <a:rPr lang="pt-BR" b="1"/>
              <a:t>AFP </a:t>
            </a:r>
            <a:r>
              <a:rPr lang="pt-BR"/>
              <a:t>é a contagem de pontos de função inicial da aplicação.</a:t>
            </a:r>
          </a:p>
          <a:p>
            <a:pPr algn="just"/>
            <a:r>
              <a:rPr lang="pt-BR" b="1"/>
              <a:t>ADD </a:t>
            </a:r>
            <a:r>
              <a:rPr lang="pt-BR"/>
              <a:t>é a contagem de pontos de função não-ajustados das funções que foram instaladas pelo projeto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27113960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207963" y="0"/>
            <a:ext cx="8883650" cy="90170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Exemplo de Medição de 31 </a:t>
            </a: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BR" sz="36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PFs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9875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9625" y="6524625"/>
            <a:ext cx="1120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A9BEF0-F320-4151-8253-8B01D21FCD39}" type="slidenum">
              <a:rPr lang="pt-BR" sz="1400">
                <a:cs typeface="Arial" charset="0"/>
              </a:rPr>
              <a:pPr/>
              <a:t>74</a:t>
            </a:fld>
            <a:endParaRPr lang="pt-BR" sz="1400">
              <a:cs typeface="Arial" charset="0"/>
            </a:endParaRPr>
          </a:p>
        </p:txBody>
      </p:sp>
      <p:pic>
        <p:nvPicPr>
          <p:cNvPr id="5" name="Espaço Reservado para Conteúdo 4" descr="Tela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8582" y="2047184"/>
            <a:ext cx="8574491" cy="44061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0077" y="654729"/>
            <a:ext cx="3112477" cy="15144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grpSp>
        <p:nvGrpSpPr>
          <p:cNvPr id="2" name="Grupo 30"/>
          <p:cNvGrpSpPr>
            <a:grpSpLocks/>
          </p:cNvGrpSpPr>
          <p:nvPr/>
        </p:nvGrpSpPr>
        <p:grpSpPr bwMode="auto">
          <a:xfrm>
            <a:off x="6245225" y="5589588"/>
            <a:ext cx="1384300" cy="857250"/>
            <a:chOff x="6738938" y="5357868"/>
            <a:chExt cx="1500218" cy="857195"/>
          </a:xfrm>
        </p:grpSpPr>
        <p:sp>
          <p:nvSpPr>
            <p:cNvPr id="8" name="Texto explicativo retangular 7"/>
            <p:cNvSpPr/>
            <p:nvPr/>
          </p:nvSpPr>
          <p:spPr bwMode="auto">
            <a:xfrm>
              <a:off x="6953272" y="5357868"/>
              <a:ext cx="1285884" cy="642942"/>
            </a:xfrm>
            <a:prstGeom prst="wedgeRectCallout">
              <a:avLst>
                <a:gd name="adj1" fmla="val 45944"/>
                <a:gd name="adj2" fmla="val -100372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consultar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  <a:p>
              <a:pPr algn="ctr">
                <a:defRPr/>
              </a:pPr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4 PF</a:t>
              </a:r>
              <a:endParaRPr lang="pt-BR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 bwMode="auto">
            <a:xfrm>
              <a:off x="6738938" y="5786466"/>
              <a:ext cx="428388" cy="428598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o 29"/>
          <p:cNvGrpSpPr>
            <a:grpSpLocks/>
          </p:cNvGrpSpPr>
          <p:nvPr/>
        </p:nvGrpSpPr>
        <p:grpSpPr bwMode="auto">
          <a:xfrm>
            <a:off x="7640638" y="5157788"/>
            <a:ext cx="1319212" cy="857250"/>
            <a:chOff x="8239125" y="5357868"/>
            <a:chExt cx="1428791" cy="857195"/>
          </a:xfrm>
        </p:grpSpPr>
        <p:sp>
          <p:nvSpPr>
            <p:cNvPr id="11" name="Texto explicativo retangular 10"/>
            <p:cNvSpPr/>
            <p:nvPr/>
          </p:nvSpPr>
          <p:spPr bwMode="auto">
            <a:xfrm>
              <a:off x="8453470" y="5357868"/>
              <a:ext cx="1214446" cy="642942"/>
            </a:xfrm>
            <a:prstGeom prst="wedgeRectCallout">
              <a:avLst>
                <a:gd name="adj1" fmla="val -53291"/>
                <a:gd name="adj2" fmla="val -98775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alterar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  <a:p>
              <a:pPr algn="ctr">
                <a:defRPr/>
              </a:pPr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4 PF</a:t>
              </a:r>
              <a:endParaRPr lang="pt-BR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</p:txBody>
        </p:sp>
        <p:sp>
          <p:nvSpPr>
            <p:cNvPr id="12" name="Elipse 11"/>
            <p:cNvSpPr/>
            <p:nvPr/>
          </p:nvSpPr>
          <p:spPr bwMode="auto">
            <a:xfrm>
              <a:off x="8239125" y="5786466"/>
              <a:ext cx="428121" cy="428598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EE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upo 28"/>
          <p:cNvGrpSpPr>
            <a:grpSpLocks/>
          </p:cNvGrpSpPr>
          <p:nvPr/>
        </p:nvGrpSpPr>
        <p:grpSpPr bwMode="auto">
          <a:xfrm>
            <a:off x="7750175" y="3716338"/>
            <a:ext cx="1341438" cy="857250"/>
            <a:chOff x="8310586" y="4000504"/>
            <a:chExt cx="1452539" cy="857246"/>
          </a:xfrm>
        </p:grpSpPr>
        <p:sp>
          <p:nvSpPr>
            <p:cNvPr id="14" name="Texto explicativo retangular 13"/>
            <p:cNvSpPr/>
            <p:nvPr/>
          </p:nvSpPr>
          <p:spPr bwMode="auto">
            <a:xfrm>
              <a:off x="8310586" y="4000504"/>
              <a:ext cx="1214446" cy="642942"/>
            </a:xfrm>
            <a:prstGeom prst="wedgeRectCallout">
              <a:avLst>
                <a:gd name="adj1" fmla="val -27528"/>
                <a:gd name="adj2" fmla="val 912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excluir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  <a:p>
              <a:pPr algn="ctr">
                <a:defRPr/>
              </a:pPr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4 PF</a:t>
              </a:r>
              <a:endParaRPr lang="pt-BR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</p:txBody>
        </p:sp>
        <p:sp>
          <p:nvSpPr>
            <p:cNvPr id="15" name="Elipse 14"/>
            <p:cNvSpPr/>
            <p:nvPr/>
          </p:nvSpPr>
          <p:spPr bwMode="auto">
            <a:xfrm>
              <a:off x="9335098" y="4429127"/>
              <a:ext cx="428027" cy="42862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EE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o 25"/>
          <p:cNvGrpSpPr>
            <a:grpSpLocks/>
          </p:cNvGrpSpPr>
          <p:nvPr/>
        </p:nvGrpSpPr>
        <p:grpSpPr bwMode="auto">
          <a:xfrm>
            <a:off x="7418388" y="2205038"/>
            <a:ext cx="1317625" cy="857250"/>
            <a:chOff x="8453465" y="2285992"/>
            <a:chExt cx="1428723" cy="857258"/>
          </a:xfrm>
        </p:grpSpPr>
        <p:sp>
          <p:nvSpPr>
            <p:cNvPr id="17" name="Texto explicativo retangular 16"/>
            <p:cNvSpPr/>
            <p:nvPr/>
          </p:nvSpPr>
          <p:spPr bwMode="auto">
            <a:xfrm>
              <a:off x="8453465" y="2285992"/>
              <a:ext cx="1214446" cy="642942"/>
            </a:xfrm>
            <a:prstGeom prst="wedgeRectCallout">
              <a:avLst>
                <a:gd name="adj1" fmla="val -77724"/>
                <a:gd name="adj2" fmla="val 5765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arquivo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  <a:p>
              <a:pPr algn="ctr">
                <a:defRPr/>
              </a:pPr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10 PF</a:t>
              </a:r>
              <a:endParaRPr lang="pt-BR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</p:txBody>
        </p:sp>
        <p:sp>
          <p:nvSpPr>
            <p:cNvPr id="18" name="Elipse 17"/>
            <p:cNvSpPr/>
            <p:nvPr/>
          </p:nvSpPr>
          <p:spPr bwMode="auto">
            <a:xfrm>
              <a:off x="9382996" y="2643182"/>
              <a:ext cx="499192" cy="500068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ALI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o 31"/>
          <p:cNvGrpSpPr>
            <a:grpSpLocks/>
          </p:cNvGrpSpPr>
          <p:nvPr/>
        </p:nvGrpSpPr>
        <p:grpSpPr bwMode="auto">
          <a:xfrm>
            <a:off x="3517900" y="5595938"/>
            <a:ext cx="1319213" cy="857250"/>
            <a:chOff x="3881430" y="5357826"/>
            <a:chExt cx="1428758" cy="857237"/>
          </a:xfrm>
        </p:grpSpPr>
        <p:sp>
          <p:nvSpPr>
            <p:cNvPr id="20" name="Texto explicativo retangular 19"/>
            <p:cNvSpPr/>
            <p:nvPr/>
          </p:nvSpPr>
          <p:spPr bwMode="auto">
            <a:xfrm>
              <a:off x="3881430" y="5357826"/>
              <a:ext cx="1214446" cy="642942"/>
            </a:xfrm>
            <a:prstGeom prst="wedgeRectCallout">
              <a:avLst>
                <a:gd name="adj1" fmla="val -69978"/>
                <a:gd name="adj2" fmla="val 6784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incluir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  <a:p>
              <a:pPr algn="ctr">
                <a:defRPr/>
              </a:pPr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4 PF</a:t>
              </a:r>
              <a:endParaRPr lang="pt-BR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</p:txBody>
        </p:sp>
        <p:sp>
          <p:nvSpPr>
            <p:cNvPr id="21" name="Elipse 20"/>
            <p:cNvSpPr/>
            <p:nvPr/>
          </p:nvSpPr>
          <p:spPr bwMode="auto">
            <a:xfrm>
              <a:off x="4882076" y="5786445"/>
              <a:ext cx="428112" cy="428619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EE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o 32"/>
          <p:cNvGrpSpPr>
            <a:grpSpLocks/>
          </p:cNvGrpSpPr>
          <p:nvPr/>
        </p:nvGrpSpPr>
        <p:grpSpPr bwMode="auto">
          <a:xfrm>
            <a:off x="395288" y="2643188"/>
            <a:ext cx="1319212" cy="857250"/>
            <a:chOff x="523875" y="3500438"/>
            <a:chExt cx="1428729" cy="857250"/>
          </a:xfrm>
        </p:grpSpPr>
        <p:sp>
          <p:nvSpPr>
            <p:cNvPr id="23" name="Texto explicativo retangular 22"/>
            <p:cNvSpPr/>
            <p:nvPr/>
          </p:nvSpPr>
          <p:spPr bwMode="auto">
            <a:xfrm>
              <a:off x="738158" y="3500438"/>
              <a:ext cx="1214446" cy="642942"/>
            </a:xfrm>
            <a:prstGeom prst="wedgeRectCallout">
              <a:avLst>
                <a:gd name="adj1" fmla="val 35939"/>
                <a:gd name="adj2" fmla="val 76025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listar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  <a:p>
              <a:pPr algn="ctr">
                <a:defRPr/>
              </a:pPr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5 PF</a:t>
              </a:r>
              <a:endParaRPr lang="pt-BR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</p:txBody>
        </p:sp>
        <p:sp>
          <p:nvSpPr>
            <p:cNvPr id="24" name="Elipse 23"/>
            <p:cNvSpPr/>
            <p:nvPr/>
          </p:nvSpPr>
          <p:spPr bwMode="auto">
            <a:xfrm>
              <a:off x="523875" y="3929063"/>
              <a:ext cx="428103" cy="428625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1031"/>
          <p:cNvSpPr txBox="1">
            <a:spLocks noChangeArrowheads="1"/>
          </p:cNvSpPr>
          <p:nvPr/>
        </p:nvSpPr>
        <p:spPr bwMode="auto">
          <a:xfrm>
            <a:off x="107950" y="1169988"/>
            <a:ext cx="8891588" cy="531336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pt-BR" sz="2400" kern="0" dirty="0">
                <a:latin typeface="+mn-lt"/>
              </a:rPr>
              <a:t>Cada função identificada é classificada </a:t>
            </a: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pt-BR" sz="2400" kern="0" dirty="0">
                <a:latin typeface="+mn-lt"/>
              </a:rPr>
              <a:t>quanto ao tipo e à complexidade</a:t>
            </a:r>
          </a:p>
        </p:txBody>
      </p:sp>
    </p:spTree>
    <p:extLst>
      <p:ext uri="{BB962C8B-B14F-4D97-AF65-F5344CB8AC3E}">
        <p14:creationId xmlns:p14="http://schemas.microsoft.com/office/powerpoint/2010/main" val="2554902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6263" y="1858963"/>
            <a:ext cx="7091362" cy="3694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Identificando funcionalidades de conversão </a:t>
            </a:r>
            <a:r>
              <a:rPr lang="pt-BR" b="1" dirty="0"/>
              <a:t>(CFP )</a:t>
            </a:r>
            <a:r>
              <a:rPr lang="pt-BR" dirty="0"/>
              <a:t>: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Existe algum processamento de dados executado uma única vez a ser criado para limpar dados, organizar ou popular novos atributos como resultado de modificações na estrutura em arquivos permanentes?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Existe algum requisito para popular algum novo arquivo permanente?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Existe alguma solicitação do usuário para conversão de relatórios? </a:t>
            </a:r>
          </a:p>
          <a:p>
            <a:pPr algn="just">
              <a:defRPr/>
            </a:pPr>
            <a:r>
              <a:rPr lang="pt-BR" dirty="0"/>
              <a:t>	</a:t>
            </a: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39875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ChangeArrowheads="1"/>
          </p:cNvSpPr>
          <p:nvPr/>
        </p:nvSpPr>
        <p:spPr bwMode="auto">
          <a:xfrm>
            <a:off x="6096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pt-BR" sz="2800">
              <a:latin typeface="Calibri" pitchFamily="34" charset="0"/>
            </a:endParaRPr>
          </a:p>
        </p:txBody>
      </p:sp>
      <p:sp>
        <p:nvSpPr>
          <p:cNvPr id="81923" name="Rectangle 6"/>
          <p:cNvSpPr>
            <a:spLocks noChangeArrowheads="1"/>
          </p:cNvSpPr>
          <p:nvPr/>
        </p:nvSpPr>
        <p:spPr bwMode="auto">
          <a:xfrm>
            <a:off x="684213" y="1650075"/>
            <a:ext cx="845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b="1"/>
              <a:t>Contagem de pontos de função detalhada (Reconhecida pelo IFPUG – CPM 4.3)</a:t>
            </a:r>
          </a:p>
        </p:txBody>
      </p:sp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81925" name="Group 8"/>
          <p:cNvGrpSpPr>
            <a:grpSpLocks/>
          </p:cNvGrpSpPr>
          <p:nvPr/>
        </p:nvGrpSpPr>
        <p:grpSpPr bwMode="auto">
          <a:xfrm>
            <a:off x="-46038" y="3276600"/>
            <a:ext cx="8855076" cy="2678113"/>
            <a:chOff x="-53" y="2064"/>
            <a:chExt cx="5578" cy="1687"/>
          </a:xfrm>
        </p:grpSpPr>
        <p:grpSp>
          <p:nvGrpSpPr>
            <p:cNvPr id="81930" name="Group 9"/>
            <p:cNvGrpSpPr>
              <a:grpSpLocks/>
            </p:cNvGrpSpPr>
            <p:nvPr/>
          </p:nvGrpSpPr>
          <p:grpSpPr bwMode="auto">
            <a:xfrm>
              <a:off x="-53" y="2592"/>
              <a:ext cx="965" cy="672"/>
              <a:chOff x="-53" y="2592"/>
              <a:chExt cx="965" cy="672"/>
            </a:xfrm>
          </p:grpSpPr>
          <p:sp>
            <p:nvSpPr>
              <p:cNvPr id="81954" name="AutoShape 10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912" cy="672"/>
              </a:xfrm>
              <a:prstGeom prst="cube">
                <a:avLst>
                  <a:gd name="adj" fmla="val 8931"/>
                </a:avLst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55" name="Text Box 11"/>
              <p:cNvSpPr txBox="1">
                <a:spLocks noChangeArrowheads="1"/>
              </p:cNvSpPr>
              <p:nvPr/>
            </p:nvSpPr>
            <p:spPr bwMode="auto">
              <a:xfrm>
                <a:off x="-53" y="2640"/>
                <a:ext cx="94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Reunir a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documentação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disponível</a:t>
                </a:r>
              </a:p>
            </p:txBody>
          </p:sp>
        </p:grpSp>
        <p:grpSp>
          <p:nvGrpSpPr>
            <p:cNvPr id="81931" name="Group 12"/>
            <p:cNvGrpSpPr>
              <a:grpSpLocks/>
            </p:cNvGrpSpPr>
            <p:nvPr/>
          </p:nvGrpSpPr>
          <p:grpSpPr bwMode="auto">
            <a:xfrm>
              <a:off x="1084" y="2256"/>
              <a:ext cx="910" cy="1495"/>
              <a:chOff x="1084" y="2256"/>
              <a:chExt cx="910" cy="1495"/>
            </a:xfrm>
          </p:grpSpPr>
          <p:sp>
            <p:nvSpPr>
              <p:cNvPr id="81952" name="AutoShape 13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890" cy="1344"/>
              </a:xfrm>
              <a:prstGeom prst="cube">
                <a:avLst>
                  <a:gd name="adj" fmla="val 8931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53" name="Text Box 14"/>
              <p:cNvSpPr txBox="1">
                <a:spLocks noChangeArrowheads="1"/>
              </p:cNvSpPr>
              <p:nvPr/>
            </p:nvSpPr>
            <p:spPr bwMode="auto">
              <a:xfrm>
                <a:off x="1084" y="2297"/>
                <a:ext cx="886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Determinar 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Escopo e 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Fronteira da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Contagem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Identificando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os requisitos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funcionais do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usuário.</a:t>
                </a:r>
              </a:p>
              <a:p>
                <a:pPr algn="ctr"/>
                <a:r>
                  <a:rPr lang="pt-BR" sz="160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81932" name="Group 15"/>
            <p:cNvGrpSpPr>
              <a:grpSpLocks/>
            </p:cNvGrpSpPr>
            <p:nvPr/>
          </p:nvGrpSpPr>
          <p:grpSpPr bwMode="auto">
            <a:xfrm>
              <a:off x="2422" y="2064"/>
              <a:ext cx="890" cy="672"/>
              <a:chOff x="2422" y="2064"/>
              <a:chExt cx="890" cy="672"/>
            </a:xfrm>
          </p:grpSpPr>
          <p:sp>
            <p:nvSpPr>
              <p:cNvPr id="81950" name="AutoShape 16"/>
              <p:cNvSpPr>
                <a:spLocks noChangeArrowheads="1"/>
              </p:cNvSpPr>
              <p:nvPr/>
            </p:nvSpPr>
            <p:spPr bwMode="auto">
              <a:xfrm>
                <a:off x="2422" y="2064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FFCC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51" name="Text Box 17"/>
              <p:cNvSpPr txBox="1">
                <a:spLocks noChangeArrowheads="1"/>
              </p:cNvSpPr>
              <p:nvPr/>
            </p:nvSpPr>
            <p:spPr bwMode="auto">
              <a:xfrm>
                <a:off x="2490" y="2112"/>
                <a:ext cx="6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de Dados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81933" name="Group 18"/>
            <p:cNvGrpSpPr>
              <a:grpSpLocks/>
            </p:cNvGrpSpPr>
            <p:nvPr/>
          </p:nvGrpSpPr>
          <p:grpSpPr bwMode="auto">
            <a:xfrm>
              <a:off x="2332" y="2832"/>
              <a:ext cx="980" cy="672"/>
              <a:chOff x="2332" y="2832"/>
              <a:chExt cx="980" cy="672"/>
            </a:xfrm>
          </p:grpSpPr>
          <p:sp>
            <p:nvSpPr>
              <p:cNvPr id="81948" name="AutoShape 19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49" name="Text Box 20"/>
              <p:cNvSpPr txBox="1">
                <a:spLocks noChangeArrowheads="1"/>
              </p:cNvSpPr>
              <p:nvPr/>
            </p:nvSpPr>
            <p:spPr bwMode="auto">
              <a:xfrm>
                <a:off x="2332" y="2879"/>
                <a:ext cx="9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Transacionais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81934" name="Line 21"/>
            <p:cNvSpPr>
              <a:spLocks noChangeShapeType="1"/>
            </p:cNvSpPr>
            <p:nvPr/>
          </p:nvSpPr>
          <p:spPr bwMode="auto">
            <a:xfrm flipV="1">
              <a:off x="2160" y="2443"/>
              <a:ext cx="262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35" name="Line 22"/>
            <p:cNvSpPr>
              <a:spLocks noChangeShapeType="1"/>
            </p:cNvSpPr>
            <p:nvPr/>
          </p:nvSpPr>
          <p:spPr bwMode="auto">
            <a:xfrm>
              <a:off x="1968" y="292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36" name="Line 23"/>
            <p:cNvSpPr>
              <a:spLocks noChangeShapeType="1"/>
            </p:cNvSpPr>
            <p:nvPr/>
          </p:nvSpPr>
          <p:spPr bwMode="auto">
            <a:xfrm flipH="1">
              <a:off x="2160" y="2447"/>
              <a:ext cx="0" cy="7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37" name="Line 24"/>
            <p:cNvSpPr>
              <a:spLocks noChangeShapeType="1"/>
            </p:cNvSpPr>
            <p:nvPr/>
          </p:nvSpPr>
          <p:spPr bwMode="auto">
            <a:xfrm>
              <a:off x="2160" y="316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38" name="Line 26"/>
            <p:cNvSpPr>
              <a:spLocks noChangeShapeType="1"/>
            </p:cNvSpPr>
            <p:nvPr/>
          </p:nvSpPr>
          <p:spPr bwMode="auto">
            <a:xfrm flipV="1">
              <a:off x="3312" y="2399"/>
              <a:ext cx="2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39" name="Line 27"/>
            <p:cNvSpPr>
              <a:spLocks noChangeShapeType="1"/>
            </p:cNvSpPr>
            <p:nvPr/>
          </p:nvSpPr>
          <p:spPr bwMode="auto">
            <a:xfrm flipV="1">
              <a:off x="3264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40" name="Line 28"/>
            <p:cNvSpPr>
              <a:spLocks noChangeShapeType="1"/>
            </p:cNvSpPr>
            <p:nvPr/>
          </p:nvSpPr>
          <p:spPr bwMode="auto">
            <a:xfrm>
              <a:off x="3552" y="27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1941" name="Group 29"/>
            <p:cNvGrpSpPr>
              <a:grpSpLocks/>
            </p:cNvGrpSpPr>
            <p:nvPr/>
          </p:nvGrpSpPr>
          <p:grpSpPr bwMode="auto">
            <a:xfrm>
              <a:off x="3780" y="2443"/>
              <a:ext cx="816" cy="672"/>
              <a:chOff x="3780" y="2443"/>
              <a:chExt cx="816" cy="672"/>
            </a:xfrm>
          </p:grpSpPr>
          <p:sp>
            <p:nvSpPr>
              <p:cNvPr id="81946" name="AutoShape 30"/>
              <p:cNvSpPr>
                <a:spLocks noChangeArrowheads="1"/>
              </p:cNvSpPr>
              <p:nvPr/>
            </p:nvSpPr>
            <p:spPr bwMode="auto">
              <a:xfrm>
                <a:off x="3780" y="2443"/>
                <a:ext cx="816" cy="672"/>
              </a:xfrm>
              <a:prstGeom prst="cube">
                <a:avLst>
                  <a:gd name="adj" fmla="val 8931"/>
                </a:avLst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47" name="Text Box 31"/>
              <p:cNvSpPr txBox="1">
                <a:spLocks noChangeArrowheads="1"/>
              </p:cNvSpPr>
              <p:nvPr/>
            </p:nvSpPr>
            <p:spPr bwMode="auto">
              <a:xfrm>
                <a:off x="3780" y="2516"/>
                <a:ext cx="764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Calcular o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Tamanho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funcional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81942" name="Line 38"/>
            <p:cNvSpPr>
              <a:spLocks noChangeShapeType="1"/>
            </p:cNvSpPr>
            <p:nvPr/>
          </p:nvSpPr>
          <p:spPr bwMode="auto">
            <a:xfrm flipV="1">
              <a:off x="4596" y="2777"/>
              <a:ext cx="1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1943" name="Group 39"/>
            <p:cNvGrpSpPr>
              <a:grpSpLocks/>
            </p:cNvGrpSpPr>
            <p:nvPr/>
          </p:nvGrpSpPr>
          <p:grpSpPr bwMode="auto">
            <a:xfrm>
              <a:off x="4713" y="2472"/>
              <a:ext cx="812" cy="672"/>
              <a:chOff x="4713" y="2472"/>
              <a:chExt cx="812" cy="672"/>
            </a:xfrm>
          </p:grpSpPr>
          <p:sp>
            <p:nvSpPr>
              <p:cNvPr id="81944" name="AutoShape 40"/>
              <p:cNvSpPr>
                <a:spLocks noChangeArrowheads="1"/>
              </p:cNvSpPr>
              <p:nvPr/>
            </p:nvSpPr>
            <p:spPr bwMode="auto">
              <a:xfrm>
                <a:off x="4788" y="2472"/>
                <a:ext cx="720" cy="672"/>
              </a:xfrm>
              <a:prstGeom prst="cube">
                <a:avLst>
                  <a:gd name="adj" fmla="val 8931"/>
                </a:avLst>
              </a:prstGeom>
              <a:solidFill>
                <a:srgbClr val="33CC33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45" name="Text Box 41"/>
              <p:cNvSpPr txBox="1">
                <a:spLocks noChangeArrowheads="1"/>
              </p:cNvSpPr>
              <p:nvPr/>
            </p:nvSpPr>
            <p:spPr bwMode="auto">
              <a:xfrm>
                <a:off x="4713" y="2649"/>
                <a:ext cx="8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Documentar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e reportar</a:t>
                </a:r>
              </a:p>
            </p:txBody>
          </p:sp>
        </p:grpSp>
      </p:grpSp>
      <p:sp>
        <p:nvSpPr>
          <p:cNvPr id="81926" name="Line 42"/>
          <p:cNvSpPr>
            <a:spLocks noChangeShapeType="1"/>
          </p:cNvSpPr>
          <p:nvPr/>
        </p:nvSpPr>
        <p:spPr bwMode="auto">
          <a:xfrm flipH="1">
            <a:off x="5676900" y="3808413"/>
            <a:ext cx="0" cy="129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927" name="Line 43"/>
          <p:cNvSpPr>
            <a:spLocks noChangeShapeType="1"/>
          </p:cNvSpPr>
          <p:nvPr/>
        </p:nvSpPr>
        <p:spPr bwMode="auto">
          <a:xfrm>
            <a:off x="1371600" y="46466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612775" y="1291300"/>
            <a:ext cx="78486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Passos para realização de APF</a:t>
            </a:r>
          </a:p>
        </p:txBody>
      </p:sp>
      <p:sp>
        <p:nvSpPr>
          <p:cNvPr id="36" name="Retângulo 2"/>
          <p:cNvSpPr>
            <a:spLocks noChangeArrowheads="1"/>
          </p:cNvSpPr>
          <p:nvPr/>
        </p:nvSpPr>
        <p:spPr bwMode="auto">
          <a:xfrm>
            <a:off x="395288" y="192088"/>
            <a:ext cx="864120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1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782638"/>
            <a:ext cx="856773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Documentar e </a:t>
            </a: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Reportar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74713" y="1104900"/>
            <a:ext cx="7343775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 contagem de pontos de função deve ser documentada como segue: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o propósito e o tipo da contagem;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o escopo da contagem e a fronteira da aplicação;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 data da contagem;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uma lista de todas as funções de dados e de transação, incluindo o respectivo tipo e complexidade, bem como o número de pontos de função atribuído a cada uma;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o resultado da contagem;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quaisquer suposições feitas e questões resolvidas. </a:t>
            </a:r>
          </a:p>
        </p:txBody>
      </p:sp>
    </p:spTree>
    <p:extLst>
      <p:ext uri="{BB962C8B-B14F-4D97-AF65-F5344CB8AC3E}">
        <p14:creationId xmlns:p14="http://schemas.microsoft.com/office/powerpoint/2010/main" val="34902015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388" y="1341438"/>
            <a:ext cx="8856662" cy="53546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A documentação da contagem de pontos de função também pode incluir o seguinte: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 identificação da documentação de origem na qual a contagem foi baseada;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 identificação dos participantes, seus papéis e qualificações;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para cada função de dados, o número de </a:t>
            </a:r>
            <a:r>
              <a:rPr lang="pt-BR" dirty="0" err="1"/>
              <a:t>TDs</a:t>
            </a:r>
            <a:r>
              <a:rPr lang="pt-BR" dirty="0"/>
              <a:t> ou </a:t>
            </a:r>
            <a:r>
              <a:rPr lang="pt-BR" dirty="0" err="1"/>
              <a:t>DETs</a:t>
            </a:r>
            <a:r>
              <a:rPr lang="pt-BR" dirty="0"/>
              <a:t>,  e </a:t>
            </a:r>
            <a:r>
              <a:rPr lang="pt-BR" dirty="0" err="1"/>
              <a:t>TRs</a:t>
            </a:r>
            <a:r>
              <a:rPr lang="pt-BR" dirty="0"/>
              <a:t> ou </a:t>
            </a:r>
            <a:r>
              <a:rPr lang="pt-BR" dirty="0" err="1"/>
              <a:t>RETs</a:t>
            </a:r>
            <a:r>
              <a:rPr lang="pt-BR" dirty="0"/>
              <a:t>;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para cada função de transação, o número de </a:t>
            </a:r>
            <a:r>
              <a:rPr lang="pt-BR" dirty="0" err="1"/>
              <a:t>TDs</a:t>
            </a:r>
            <a:r>
              <a:rPr lang="pt-BR" dirty="0"/>
              <a:t> ou </a:t>
            </a:r>
            <a:r>
              <a:rPr lang="pt-BR" dirty="0" err="1"/>
              <a:t>DETs</a:t>
            </a:r>
            <a:r>
              <a:rPr lang="pt-BR" dirty="0"/>
              <a:t> e de </a:t>
            </a:r>
            <a:r>
              <a:rPr lang="pt-BR" dirty="0" err="1"/>
              <a:t>ARs</a:t>
            </a:r>
            <a:r>
              <a:rPr lang="pt-BR" dirty="0"/>
              <a:t> ou </a:t>
            </a:r>
            <a:r>
              <a:rPr lang="pt-BR" dirty="0" err="1"/>
              <a:t>ALRs</a:t>
            </a:r>
            <a:r>
              <a:rPr lang="pt-BR" dirty="0"/>
              <a:t> ou RE;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uma referência cruzada de todas as funções de dados para as funções de transação;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uma referência cruzada de todas as funções de dados para as abstrações relacionadas na documentação de origem;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uma referência cruzada de todas as funções de transação para as abstrações relacionadas na documentação de origem. </a:t>
            </a:r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576263" y="782638"/>
            <a:ext cx="84597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Documentar e </a:t>
            </a: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Reportar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92862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288" y="1268760"/>
            <a:ext cx="7956550" cy="5078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Os resultados que mantenham conformidade com este Padrão Internacional deverão ser reportados como segue: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S</a:t>
            </a:r>
            <a:r>
              <a:rPr lang="pt-BR" dirty="0"/>
              <a:t> FP (IFPUG–</a:t>
            </a:r>
            <a:r>
              <a:rPr lang="pt-BR" b="1" dirty="0"/>
              <a:t>IS</a:t>
            </a:r>
            <a:r>
              <a:rPr lang="pt-BR" dirty="0"/>
              <a:t>), onde</a:t>
            </a:r>
          </a:p>
          <a:p>
            <a:pPr>
              <a:defRPr/>
            </a:pPr>
            <a:r>
              <a:rPr lang="pt-BR" dirty="0"/>
              <a:t> </a:t>
            </a:r>
          </a:p>
          <a:p>
            <a:pPr>
              <a:defRPr/>
            </a:pPr>
            <a:r>
              <a:rPr lang="pt-BR" b="1" dirty="0"/>
              <a:t>S</a:t>
            </a:r>
            <a:r>
              <a:rPr lang="pt-BR" dirty="0"/>
              <a:t> é o resultado da contagem de pontos de função;</a:t>
            </a:r>
          </a:p>
          <a:p>
            <a:pPr>
              <a:defRPr/>
            </a:pPr>
            <a:r>
              <a:rPr lang="pt-BR" dirty="0"/>
              <a:t>FP é a unidade de tamanho do método FSM do IFPUG;</a:t>
            </a:r>
          </a:p>
          <a:p>
            <a:pPr>
              <a:defRPr/>
            </a:pPr>
            <a:r>
              <a:rPr lang="pt-BR" b="1" dirty="0"/>
              <a:t>IS</a:t>
            </a:r>
            <a:r>
              <a:rPr lang="pt-BR" dirty="0"/>
              <a:t> é este Padrão Internacional (ISO/IEC 20926:200x).</a:t>
            </a:r>
          </a:p>
          <a:p>
            <a:pPr algn="ctr">
              <a:defRPr/>
            </a:pPr>
            <a:r>
              <a:rPr lang="pt-BR" dirty="0"/>
              <a:t>EXEMPLO </a:t>
            </a:r>
            <a:r>
              <a:rPr lang="pt-BR" b="1" dirty="0"/>
              <a:t>250</a:t>
            </a:r>
            <a:r>
              <a:rPr lang="pt-BR" dirty="0"/>
              <a:t> FP (IFPUG-ISO/IEC 20926:200x)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Os resultados que mantiverem conformidade com uma customização local deste Padrão Internacional deverão ser reportados como: 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S FP (IFPUG–IS–</a:t>
            </a:r>
            <a:r>
              <a:rPr lang="pt-BR" b="1" dirty="0"/>
              <a:t>c</a:t>
            </a:r>
            <a:r>
              <a:rPr lang="pt-BR" dirty="0"/>
              <a:t>), onde </a:t>
            </a:r>
          </a:p>
          <a:p>
            <a:pPr>
              <a:defRPr/>
            </a:pPr>
            <a:r>
              <a:rPr lang="pt-BR" b="1" dirty="0"/>
              <a:t>c</a:t>
            </a:r>
            <a:r>
              <a:rPr lang="pt-BR" dirty="0"/>
              <a:t> representa um ou mais caracteres indicando que o resultado não mantém conformidade plena com este Padrão Internacional. </a:t>
            </a:r>
          </a:p>
          <a:p>
            <a:pPr>
              <a:defRPr/>
            </a:pPr>
            <a:endParaRPr lang="pt-BR" dirty="0"/>
          </a:p>
          <a:p>
            <a:pPr algn="ctr">
              <a:defRPr/>
            </a:pPr>
            <a:r>
              <a:rPr lang="pt-BR" dirty="0"/>
              <a:t>EXEMPLO 250 FP (IFPUG–ISO/IEC 20926:200x–</a:t>
            </a:r>
            <a:r>
              <a:rPr lang="pt-BR" b="1" dirty="0"/>
              <a:t>a</a:t>
            </a:r>
            <a:r>
              <a:rPr lang="pt-BR" dirty="0"/>
              <a:t>) </a:t>
            </a: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576263" y="782638"/>
            <a:ext cx="84597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Documentar e </a:t>
            </a: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Reportar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365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250825" y="0"/>
            <a:ext cx="889317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Métricas Básicas, Derivadas e </a:t>
            </a:r>
          </a:p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Indicadores</a:t>
            </a:r>
          </a:p>
        </p:txBody>
      </p:sp>
      <p:sp>
        <p:nvSpPr>
          <p:cNvPr id="10243" name="Retângulo 1"/>
          <p:cNvSpPr>
            <a:spLocks noChangeArrowheads="1"/>
          </p:cNvSpPr>
          <p:nvPr/>
        </p:nvSpPr>
        <p:spPr bwMode="auto">
          <a:xfrm>
            <a:off x="900113" y="1484313"/>
            <a:ext cx="79565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/>
          </a:p>
          <a:p>
            <a:r>
              <a:rPr lang="pt-BR" b="1" i="1"/>
              <a:t>Atributo</a:t>
            </a:r>
            <a:r>
              <a:rPr lang="pt-BR"/>
              <a:t>: Esforço, tamanho, defeito, duração</a:t>
            </a:r>
          </a:p>
          <a:p>
            <a:r>
              <a:rPr lang="pt-BR" b="1" i="1"/>
              <a:t> </a:t>
            </a:r>
            <a:endParaRPr lang="pt-BR"/>
          </a:p>
          <a:p>
            <a:r>
              <a:rPr lang="pt-BR" b="1" i="1"/>
              <a:t>Medida Básica: </a:t>
            </a:r>
            <a:r>
              <a:rPr lang="pt-BR"/>
              <a:t>Total de Horas de um Projeto PF, Linhas de código (UNIDADE DE MEDIDA)</a:t>
            </a:r>
          </a:p>
          <a:p>
            <a:endParaRPr lang="pt-BR" b="1" i="1"/>
          </a:p>
          <a:p>
            <a:r>
              <a:rPr lang="pt-BR" b="1" i="1"/>
              <a:t>Função de Medição:  </a:t>
            </a:r>
            <a:r>
              <a:rPr lang="pt-BR"/>
              <a:t>Divisão do Tamanho (ex. Pontos de Função) pelo Total de Horas – (FÓRMULA)</a:t>
            </a:r>
          </a:p>
          <a:p>
            <a:endParaRPr lang="pt-BR"/>
          </a:p>
          <a:p>
            <a:r>
              <a:rPr lang="pt-BR" b="1" i="1"/>
              <a:t>Medida Derivada:  </a:t>
            </a:r>
            <a:r>
              <a:rPr lang="pt-BR"/>
              <a:t>Produtividade do Projeto </a:t>
            </a:r>
          </a:p>
          <a:p>
            <a:endParaRPr lang="pt-BR"/>
          </a:p>
          <a:p>
            <a:r>
              <a:rPr lang="pt-BR" b="1" i="1"/>
              <a:t>Modelo de Análise:  </a:t>
            </a:r>
            <a:r>
              <a:rPr lang="pt-BR"/>
              <a:t>Computar Média com o desvio padrão Estabelecido</a:t>
            </a:r>
          </a:p>
          <a:p>
            <a:endParaRPr lang="pt-BR"/>
          </a:p>
          <a:p>
            <a:r>
              <a:rPr lang="pt-BR" b="1" i="1"/>
              <a:t>Indicador:  </a:t>
            </a:r>
            <a:r>
              <a:rPr lang="pt-BR"/>
              <a:t>Estimativa de Produtividade</a:t>
            </a:r>
          </a:p>
        </p:txBody>
      </p:sp>
    </p:spTree>
    <p:extLst>
      <p:ext uri="{BB962C8B-B14F-4D97-AF65-F5344CB8AC3E}">
        <p14:creationId xmlns:p14="http://schemas.microsoft.com/office/powerpoint/2010/main" val="39134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87450" y="1304925"/>
            <a:ext cx="7289800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Pontos de Função e Estimativas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dirty="0"/>
              <a:t>Modelos baseados em Produtividades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Relações lineares e constantes baseados em dados históricos locais.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O tamanho do projeto é medido em Pontos de Função.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São definidas diferentes produtividades conforme o tipo de projeto ou mesmo para diferentes partes de um mesmo projeto.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Exemplo: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Esforço (H) = Tamanho (PF) x Produtividade (H/PF) – não adequada se a organização carecer de dados históricos.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Considerar o ciclo de vida como um todo.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6550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84213" y="1341438"/>
            <a:ext cx="7416800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Esforço para desenvolver um Ponto de Função - Produtividade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Varia com as características do projeto: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Tamanho.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Experiência da equipe.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Capacidade da equipe.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Dificuldade da plataforma.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Rotatividade do pessoal.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Complexidade da aplicação.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Restrição de Prazo.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Reutilização.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Tipo de Desenvolvimento: Criação e Evolução.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Tecnologia.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Atividades adicionais de gestão e qualidade.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Suporte pós implantação.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Linguagem de Programação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84477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Projetos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Melhoria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8067" name="Retângulo 1"/>
          <p:cNvSpPr>
            <a:spLocks noChangeArrowheads="1"/>
          </p:cNvSpPr>
          <p:nvPr/>
        </p:nvSpPr>
        <p:spPr bwMode="auto">
          <a:xfrm>
            <a:off x="758825" y="2276475"/>
            <a:ext cx="72009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pt-BR"/>
              <a:t>O Tamanho Funcional do Projeto de Melhoria mede as modificações do projeto na aplicação instalada existente que adicionam, modificam ou excluem funções do usuário. </a:t>
            </a:r>
          </a:p>
          <a:p>
            <a:pPr marL="285750" indent="-285750" algn="just">
              <a:buFont typeface="Arial" charset="0"/>
              <a:buChar char="•"/>
            </a:pPr>
            <a:endParaRPr lang="pt-BR"/>
          </a:p>
          <a:p>
            <a:pPr marL="285750" indent="-285750" algn="just">
              <a:buFont typeface="Arial" charset="0"/>
              <a:buChar char="•"/>
            </a:pPr>
            <a:r>
              <a:rPr lang="pt-BR"/>
              <a:t>Mudanças nas funcionalidades podem ocorrer a partir de novos requisitos, revisão de requisitos do usuário, mudanças legais/regulamentares ou novos usuários. 	</a:t>
            </a:r>
          </a:p>
        </p:txBody>
      </p:sp>
    </p:spTree>
    <p:extLst>
      <p:ext uri="{BB962C8B-B14F-4D97-AF65-F5344CB8AC3E}">
        <p14:creationId xmlns:p14="http://schemas.microsoft.com/office/powerpoint/2010/main" val="11927398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2" y="26064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Projetos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Melhoria</a:t>
            </a:r>
          </a:p>
        </p:txBody>
      </p:sp>
      <p:sp>
        <p:nvSpPr>
          <p:cNvPr id="2" name="Retângulo 1"/>
          <p:cNvSpPr/>
          <p:nvPr/>
        </p:nvSpPr>
        <p:spPr>
          <a:xfrm>
            <a:off x="755650" y="1628775"/>
            <a:ext cx="7200900" cy="3694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Pode incluir mais de uma aplicação.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Diversas fronteiras podem ser identificadas.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Inclui todas as funções que estão sendo adicionadas, alteradas e excluídas. 	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A(s) fronteira(s) da(s) aplicação(</a:t>
            </a:r>
            <a:r>
              <a:rPr lang="pt-BR" dirty="0" err="1"/>
              <a:t>ões</a:t>
            </a:r>
            <a:r>
              <a:rPr lang="pt-BR" dirty="0"/>
              <a:t>) impactada(s) permanece(m) a(s) mesma(s). </a:t>
            </a:r>
          </a:p>
          <a:p>
            <a:pPr algn="just">
              <a:defRPr/>
            </a:pPr>
            <a:r>
              <a:rPr lang="pt-BR" dirty="0"/>
              <a:t>	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As funcionalidades da(s) aplicação(</a:t>
            </a:r>
            <a:r>
              <a:rPr lang="pt-BR" dirty="0" err="1"/>
              <a:t>ões</a:t>
            </a:r>
            <a:r>
              <a:rPr lang="pt-BR" dirty="0"/>
              <a:t>) refletem o impacto das funções sendo adicionadas, alteradas ou excluídas. 	</a:t>
            </a:r>
          </a:p>
          <a:p>
            <a:pPr algn="just">
              <a:defRPr/>
            </a:pPr>
            <a:r>
              <a:rPr lang="pt-BR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40110758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26064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Projetos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Melhoria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Funções de dados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36600" y="1284288"/>
            <a:ext cx="7200900" cy="5354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 função de dado é considerada alterada se o requisito da  modificação envolver a mudança na estrutural do arquivo lógico. (ex.: inclusão ou remoção de atributos ou alteração de características de um atributo). 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Nota</a:t>
            </a:r>
            <a:r>
              <a:rPr lang="pt-BR" dirty="0"/>
              <a:t>: Um novo texto de ajuda é frequentemente adicionado à função de dados “Ajuda” que auxilia a nova transação. Uma vez que não há mudança na estrutura da função de dados “Ajuda”, não será contada como alterada. </a:t>
            </a:r>
          </a:p>
          <a:p>
            <a:pPr algn="just">
              <a:defRPr/>
            </a:pPr>
            <a:r>
              <a:rPr lang="pt-BR" dirty="0"/>
              <a:t>	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 Se a mudança envolve apenas a inclusão de novos registros no arquivo lógico ou novos valores em um atributo existente dentro do arquivo lógico, não existe justificativa para contar a função de dado como sendo alterada. 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Se uma função de dado é alterada porque um atributo está sendo incluído e este atributo não é utilizado pela aplicação que está sendo medida, então não existe mudança naquela aplicação.	</a:t>
            </a:r>
          </a:p>
        </p:txBody>
      </p:sp>
    </p:spTree>
    <p:extLst>
      <p:ext uri="{BB962C8B-B14F-4D97-AF65-F5344CB8AC3E}">
        <p14:creationId xmlns:p14="http://schemas.microsoft.com/office/powerpoint/2010/main" val="41901215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26064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Projetos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Melhoria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Funções de dados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36600" y="1284288"/>
            <a:ext cx="7200900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Se uma aplicação está solicitando o uso (para referenciar ou manter) um atributo existente que não era utilizado antes, então a função de dado relacionada é considerada alterada para aquela aplicação. Isto pode ocorrer sem que ocorra nenhuma mudança física no arquivo.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Se novos atributos são incluídos em um ALI, </a:t>
            </a:r>
            <a:r>
              <a:rPr lang="pt-BR" b="1" dirty="0"/>
              <a:t>procure por funções de transação novas ou modificadas que mantém o atributo </a:t>
            </a:r>
            <a:r>
              <a:rPr lang="pt-BR" dirty="0"/>
              <a:t>neste ALI para confirmar que a mudança ocorreu.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Se um atributo é incluído em um ALI que é </a:t>
            </a:r>
            <a:r>
              <a:rPr lang="pt-BR" b="1" dirty="0"/>
              <a:t>mantido por duas aplicações</a:t>
            </a:r>
            <a:r>
              <a:rPr lang="pt-BR" dirty="0"/>
              <a:t> e se uma das aplicações mantém o novo atributo, mas a outra apenas referencia este atributo, então </a:t>
            </a:r>
            <a:r>
              <a:rPr lang="pt-BR" b="1" dirty="0"/>
              <a:t>ambas as aplicações consideram o ALI alterado</a:t>
            </a:r>
            <a:r>
              <a:rPr lang="pt-BR" dirty="0"/>
              <a:t>. Entretanto, a segunda aplicação não terá nenhuma função de transação nova ou alterada que mantenha este campo naquele ALI.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Se uma aplicação </a:t>
            </a:r>
            <a:r>
              <a:rPr lang="pt-BR" b="1" dirty="0"/>
              <a:t>não mantém nem referencia um atributo novo </a:t>
            </a:r>
            <a:r>
              <a:rPr lang="pt-BR" dirty="0"/>
              <a:t>ou alterado, então esta aplicação </a:t>
            </a:r>
            <a:r>
              <a:rPr lang="pt-BR" b="1" dirty="0"/>
              <a:t>não pode considerar </a:t>
            </a:r>
            <a:r>
              <a:rPr lang="pt-BR" dirty="0"/>
              <a:t>esta função de dados como alterada. </a:t>
            </a:r>
          </a:p>
        </p:txBody>
      </p:sp>
    </p:spTree>
    <p:extLst>
      <p:ext uri="{BB962C8B-B14F-4D97-AF65-F5344CB8AC3E}">
        <p14:creationId xmlns:p14="http://schemas.microsoft.com/office/powerpoint/2010/main" val="17930733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662116" y="26064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Projetos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Melhoria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Funções de Transações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576263" y="1773238"/>
            <a:ext cx="7308850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Alguns exemplos: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 transação é considerada modificada quando um TD adicional for incluído e este cruzar a fronteira;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 transação é considerada modificada quando uma rotina interna de validação da aplicação sofrer mudança, isto é tiver sua lógica de processamento alterada;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 transação é considerada modificada quando critério de seleção ou um filtro sofrer mudança.</a:t>
            </a:r>
          </a:p>
          <a:p>
            <a:pPr>
              <a:defRPr/>
            </a:pPr>
            <a:r>
              <a:rPr lang="pt-BR" dirty="0"/>
              <a:t>	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 </a:t>
            </a:r>
          </a:p>
          <a:p>
            <a:pPr algn="just">
              <a:defRPr/>
            </a:pPr>
            <a:r>
              <a:rPr lang="pt-BR" dirty="0"/>
              <a:t>	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20451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4587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– Requisitos Funcionais e não funcionais</a:t>
            </a:r>
          </a:p>
        </p:txBody>
      </p:sp>
      <p:sp>
        <p:nvSpPr>
          <p:cNvPr id="2" name="Retângulo 1"/>
          <p:cNvSpPr/>
          <p:nvPr/>
        </p:nvSpPr>
        <p:spPr>
          <a:xfrm>
            <a:off x="827088" y="1557338"/>
            <a:ext cx="7345362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 ISO/IEC 14143-1 classifica os requisitos do usuário em dois subconjuntos:</a:t>
            </a:r>
          </a:p>
          <a:p>
            <a:pPr algn="just">
              <a:defRPr/>
            </a:pPr>
            <a:r>
              <a:rPr lang="pt-BR" dirty="0"/>
              <a:t>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Requisitos Funcionais do Usuário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Requisitos Não-Funcionais do Usuário 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O método análise de pontos de função do IFPUG é um padrão ISO e deve ser aderente à ISO/IEC 14143-1:2007. O método pode medir apenas “tamanho funcional” e não “tamanho não-funcional”. Isto não significa que o tamanho não funcional não possa ou não deva ser medido, apenas deve ser tratado como uma medida separada (“A Framework for </a:t>
            </a:r>
            <a:r>
              <a:rPr lang="pt-BR" dirty="0" err="1"/>
              <a:t>Functional</a:t>
            </a:r>
            <a:r>
              <a:rPr lang="pt-BR" dirty="0"/>
              <a:t> </a:t>
            </a:r>
            <a:r>
              <a:rPr lang="pt-BR" dirty="0" err="1"/>
              <a:t>Sizing</a:t>
            </a:r>
            <a:r>
              <a:rPr lang="pt-BR" dirty="0"/>
              <a:t>” [IFPUG, 2003]). 	</a:t>
            </a:r>
          </a:p>
        </p:txBody>
      </p:sp>
    </p:spTree>
    <p:extLst>
      <p:ext uri="{BB962C8B-B14F-4D97-AF65-F5344CB8AC3E}">
        <p14:creationId xmlns:p14="http://schemas.microsoft.com/office/powerpoint/2010/main" val="15181021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26064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–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Requisitos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Funcionais</a:t>
            </a:r>
          </a:p>
        </p:txBody>
      </p:sp>
      <p:sp>
        <p:nvSpPr>
          <p:cNvPr id="2" name="Retângulo 1"/>
          <p:cNvSpPr/>
          <p:nvPr/>
        </p:nvSpPr>
        <p:spPr>
          <a:xfrm>
            <a:off x="827088" y="1557338"/>
            <a:ext cx="7345362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Tamanho funcional: Um tamanho de software obtido através da quantificação dos Requisitos Funcionais do Usuário.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Requisitos Funcionais do Usuário: Um subconjunto dos requisitos do usuário que descrevem o que o software deve fazer, em termos de tarefas e serviços. 	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Nota:</a:t>
            </a:r>
            <a:r>
              <a:rPr lang="pt-BR" dirty="0"/>
              <a:t> Requisitos funcionais do usuário incluem, mas não estão limitados a: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Transferência de dados (por exemplo: entrada de dados de cliente, envio de sinais de controle)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Transformação de dados (por exemplo: calcular taxa de juros bancária, calcular temperatura média)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Armazenamento de dados (por exemplo: armazenar dados de cliente, registrar a mudança de temperatura ao longo do tempo)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Recuperação de dados (por exemplo: listar os empregados atuais, recuperar posição da aeronave).</a:t>
            </a:r>
          </a:p>
        </p:txBody>
      </p:sp>
    </p:spTree>
    <p:extLst>
      <p:ext uri="{BB962C8B-B14F-4D97-AF65-F5344CB8AC3E}">
        <p14:creationId xmlns:p14="http://schemas.microsoft.com/office/powerpoint/2010/main" val="503951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26064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–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Requisitos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não funcionais</a:t>
            </a:r>
          </a:p>
        </p:txBody>
      </p:sp>
      <p:sp>
        <p:nvSpPr>
          <p:cNvPr id="2" name="Retângulo 1"/>
          <p:cNvSpPr/>
          <p:nvPr/>
        </p:nvSpPr>
        <p:spPr>
          <a:xfrm>
            <a:off x="827088" y="1557338"/>
            <a:ext cx="7345362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Requisitos Não-Funcionais do Usuário: A ISO não oferece definição para Requisito Não-Funcional do Usuário, mas apresenta alguns exemplos em uma nota. 	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Exemplos de requisitos do usuário que são Requisitos Não-Funcionais do Usuário incluem, mas não estão limitados aos seguintes: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Restrições de qualidade (por exemplo, usabilidade, confiabilidade, eficiência e portabilidade)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Restrições Organizacionais (por exemplo, locais de operação, hardware alvo e aderência a padrões)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Restrições Ambientais (por exemplo, interoperabilidade, segurança, privacidade e sigilo)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Restrições de Implementação (por exemplo, linguagem de desenvolvimento, cronograma de entrega) </a:t>
            </a:r>
          </a:p>
          <a:p>
            <a:pPr algn="just">
              <a:defRPr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1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8425308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</a:t>
            </a:r>
          </a:p>
        </p:txBody>
      </p:sp>
    </p:spTree>
    <p:extLst>
      <p:ext uri="{BB962C8B-B14F-4D97-AF65-F5344CB8AC3E}">
        <p14:creationId xmlns:p14="http://schemas.microsoft.com/office/powerpoint/2010/main" val="27853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333375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- NESMA – Como calcular </a:t>
            </a:r>
          </a:p>
        </p:txBody>
      </p:sp>
      <p:sp>
        <p:nvSpPr>
          <p:cNvPr id="15363" name="Retângulo 4"/>
          <p:cNvSpPr>
            <a:spLocks noChangeArrowheads="1"/>
          </p:cNvSpPr>
          <p:nvPr/>
        </p:nvSpPr>
        <p:spPr bwMode="auto">
          <a:xfrm>
            <a:off x="971550" y="1484313"/>
            <a:ext cx="8064500" cy="50784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/>
              <a:t>Abordagem Indicativa</a:t>
            </a:r>
          </a:p>
          <a:p>
            <a:pPr algn="just">
              <a:defRPr/>
            </a:pPr>
            <a:endParaRPr lang="pt-BR" dirty="0"/>
          </a:p>
          <a:p>
            <a:pPr marL="287338" indent="-287338" algn="just">
              <a:buFont typeface="Courier New" pitchFamily="49" charset="0"/>
              <a:buChar char="o"/>
              <a:defRPr/>
            </a:pPr>
            <a:r>
              <a:rPr lang="pt-BR" dirty="0"/>
              <a:t>Quantidade de </a:t>
            </a:r>
            <a:r>
              <a:rPr lang="pt-BR" dirty="0" err="1"/>
              <a:t>ALIs</a:t>
            </a:r>
            <a:r>
              <a:rPr lang="pt-BR" dirty="0"/>
              <a:t> multiplicada por 35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r>
              <a:rPr lang="pt-BR" dirty="0"/>
              <a:t>Quantidade de </a:t>
            </a:r>
            <a:r>
              <a:rPr lang="pt-BR" dirty="0" err="1"/>
              <a:t>AIEs</a:t>
            </a:r>
            <a:r>
              <a:rPr lang="pt-BR" dirty="0"/>
              <a:t> multiplicada por 15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Contagem estimativa de pontos de função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dirty="0"/>
              <a:t>A contagem estimativa é realizada da seguinte forma: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Determina-se todas as funções de todos os tipos (ALI, AIE, EE, SE, CE)</a:t>
            </a:r>
          </a:p>
          <a:p>
            <a:pPr>
              <a:defRPr/>
            </a:pPr>
            <a:r>
              <a:rPr lang="pt-BR" dirty="0"/>
              <a:t>toda função do tipo dado (ALI, AIE) tem sua complexidade funcional avaliada como Baixa, e toda função transacional (EE, SE, CE) é avaliada como de complexidade média calcula-se o total de pontos de função não ajustados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Logo, a única diferença em relação à contagem usual de pontos de função é que a complexidade funcional não é determinada individualmente para cada função, mas pré-definida para todas elas.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1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571189" y="26064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900113" y="1268413"/>
          <a:ext cx="6769100" cy="4530724"/>
        </p:xfrm>
        <a:graphic>
          <a:graphicData uri="http://schemas.openxmlformats.org/drawingml/2006/table">
            <a:tbl>
              <a:tblPr firstRow="1" firstCol="1" bandRow="1"/>
              <a:tblGrid>
                <a:gridCol w="3528573"/>
                <a:gridCol w="1440234"/>
                <a:gridCol w="1800293"/>
              </a:tblGrid>
              <a:tr h="827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Fase do Ciclo de Vida 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O tamanho pode ser aproximado 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O tamanho pode ser medido 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Proposta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: usuários expressam necessidades e intenções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não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1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Requisitos</a:t>
                      </a: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: desenvolvedores e usuário revisam e concordam quanto às necessidades e intenções do usuário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Projeto</a:t>
                      </a: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: os desenvolvedores podem incluir elementos para implementação que não são usados pela análise de pontos de função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Construção 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Entrega 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Manutenção 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43">
                <a:tc gridSpan="3">
                  <a:txBody>
                    <a:bodyPr/>
                    <a:lstStyle/>
                    <a:p>
                      <a:pPr indent="-393700" algn="just">
                        <a:spcAft>
                          <a:spcPts val="60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Nota:</a:t>
                      </a:r>
                      <a:r>
                        <a:rPr lang="pt-BR" sz="1400" b="1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Não 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foi assumido nenhum ciclo de vida específico. Se utilizar uma abordagem iterativa, você deve esperar uma aproximação do tamanho durante boa parte do ciclo de vida de desenvolvimento.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Esteja certo de estar medindo somente requisitos novos ou refinados de acordo com as necessidades e intenções do usuário.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0863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595313" y="0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Resumo</a:t>
            </a: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595313" y="674688"/>
            <a:ext cx="8064500" cy="61864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Tipo de contagem</a:t>
            </a:r>
          </a:p>
          <a:p>
            <a:pPr algn="just">
              <a:defRPr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Projeto de novo desenvolvimento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Projeto de Melhoria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Aplicação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algn="just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Escopo da contagem</a:t>
            </a:r>
          </a:p>
          <a:p>
            <a:pPr algn="just">
              <a:defRPr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Define as funcionalidades que serão incluídas em uma contagem de</a:t>
            </a:r>
          </a:p>
          <a:p>
            <a:pPr algn="just"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Pontos de Função especifica.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Pode conter mais de uma aplicação.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algn="just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Fronteira da aplicação</a:t>
            </a:r>
            <a:r>
              <a:rPr lang="pt-BR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defRPr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algn="just"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Fronteira estabelece o limite conceitual entre o que está sendo medido e os usuários (pessoas ou sistemas externos), definindo o que externo à aplicação.</a:t>
            </a:r>
          </a:p>
          <a:p>
            <a:pPr algn="just">
              <a:defRPr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Funções do Tipo Dado</a:t>
            </a:r>
            <a:r>
              <a:rPr lang="pt-BR" dirty="0">
                <a:latin typeface="Calibri" pitchFamily="34" charset="0"/>
                <a:cs typeface="Calibri" pitchFamily="34" charset="0"/>
              </a:rPr>
              <a:t>:                                                 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Funções do Tipo Transação: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Arquivo Lógico Interno (ALI)                                      -  Entradas Externas (EE).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Arquivo de Interface Externa (AIE)                           -  Saídas Externas (SE).</a:t>
            </a:r>
          </a:p>
          <a:p>
            <a:pPr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                                                                                             -  Consultas Externas (CE).</a:t>
            </a:r>
          </a:p>
        </p:txBody>
      </p:sp>
    </p:spTree>
    <p:extLst>
      <p:ext uri="{BB962C8B-B14F-4D97-AF65-F5344CB8AC3E}">
        <p14:creationId xmlns:p14="http://schemas.microsoft.com/office/powerpoint/2010/main" val="447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"/>
          <p:cNvSpPr>
            <a:spLocks noChangeArrowheads="1"/>
          </p:cNvSpPr>
          <p:nvPr/>
        </p:nvSpPr>
        <p:spPr bwMode="auto">
          <a:xfrm>
            <a:off x="715963" y="298450"/>
            <a:ext cx="803250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Bibliografia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27088" y="1484313"/>
            <a:ext cx="7632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pt-BR" b="1" dirty="0"/>
          </a:p>
          <a:p>
            <a:pPr>
              <a:buFont typeface="Wingdings" pitchFamily="2" charset="2"/>
              <a:buNone/>
            </a:pPr>
            <a:endParaRPr lang="pt-BR" b="1" dirty="0"/>
          </a:p>
          <a:p>
            <a:pPr>
              <a:buFont typeface="Wingdings" pitchFamily="2" charset="2"/>
              <a:buNone/>
            </a:pPr>
            <a:r>
              <a:rPr lang="en-US" dirty="0"/>
              <a:t>IFPUG. </a:t>
            </a:r>
            <a:r>
              <a:rPr lang="en-US" b="1" i="1" dirty="0"/>
              <a:t>Counting Practices Manual</a:t>
            </a:r>
            <a:r>
              <a:rPr lang="en-US" dirty="0"/>
              <a:t>. Version 4.3, January, 2010.</a:t>
            </a:r>
            <a:endParaRPr lang="pt-BR" dirty="0"/>
          </a:p>
          <a:p>
            <a:pPr>
              <a:buFont typeface="Wingdings" pitchFamily="2" charset="2"/>
              <a:buNone/>
            </a:pPr>
            <a:r>
              <a:rPr lang="en-US" dirty="0"/>
              <a:t>JONES, C. </a:t>
            </a:r>
            <a:r>
              <a:rPr lang="en-US" b="1" i="1" dirty="0"/>
              <a:t>Estimating Software Costs</a:t>
            </a:r>
            <a:r>
              <a:rPr lang="en-US" dirty="0"/>
              <a:t>. Second Edition, </a:t>
            </a:r>
            <a:r>
              <a:rPr lang="en-US" dirty="0" err="1"/>
              <a:t>Mc</a:t>
            </a:r>
            <a:r>
              <a:rPr lang="en-US" dirty="0"/>
              <a:t> </a:t>
            </a:r>
            <a:r>
              <a:rPr lang="en-US" dirty="0" err="1"/>
              <a:t>Graw</a:t>
            </a:r>
            <a:r>
              <a:rPr lang="en-US" dirty="0"/>
              <a:t> Hill,</a:t>
            </a:r>
          </a:p>
          <a:p>
            <a:pPr>
              <a:buFont typeface="Wingdings" pitchFamily="2" charset="2"/>
              <a:buNone/>
            </a:pPr>
            <a:r>
              <a:rPr lang="pt-BR" dirty="0"/>
              <a:t>2007.</a:t>
            </a:r>
            <a:endParaRPr lang="pt-BR" u="sng" dirty="0"/>
          </a:p>
          <a:p>
            <a:pPr algn="just">
              <a:buFont typeface="Wingdings" pitchFamily="2" charset="2"/>
              <a:buNone/>
            </a:pPr>
            <a:r>
              <a:rPr lang="pt-BR" dirty="0"/>
              <a:t>VAZQUEZ, C. E.; SIMÕES, G. S.; ALBERT, R. M. </a:t>
            </a:r>
            <a:r>
              <a:rPr lang="pt-BR" b="1" i="1" dirty="0"/>
              <a:t>Análise de Pontos de Função: Medição, Estimativas e Gerenciamento de Projetos de Software</a:t>
            </a:r>
            <a:r>
              <a:rPr lang="pt-BR" dirty="0"/>
              <a:t>. 6ª Edição, Editora Érica, São Paulo.</a:t>
            </a:r>
          </a:p>
          <a:p>
            <a:pPr>
              <a:buFont typeface="Wingdings" pitchFamily="2" charset="2"/>
              <a:buNone/>
            </a:pPr>
            <a:endParaRPr lang="pt-BR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pt-BR" dirty="0">
              <a:latin typeface="Tahoma" pitchFamily="34" charset="0"/>
            </a:endParaRPr>
          </a:p>
          <a:p>
            <a:endParaRPr lang="pt-BR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pt-BR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Pós-Graduação</a:t>
            </a:r>
            <a:br>
              <a:rPr lang="pt-BR" smtClean="0"/>
            </a:br>
            <a:r>
              <a:rPr lang="pt-BR" smtClean="0"/>
              <a:t>Engenharia de Software</a:t>
            </a:r>
          </a:p>
        </p:txBody>
      </p:sp>
      <p:sp>
        <p:nvSpPr>
          <p:cNvPr id="100355" name="Text Box 6"/>
          <p:cNvSpPr txBox="1">
            <a:spLocks noChangeArrowheads="1"/>
          </p:cNvSpPr>
          <p:nvPr/>
        </p:nvSpPr>
        <p:spPr bwMode="auto">
          <a:xfrm>
            <a:off x="827088" y="3311525"/>
            <a:ext cx="3344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000"/>
              <a:t>Profa. Cássia Regina Tokoy</a:t>
            </a:r>
          </a:p>
          <a:p>
            <a:pPr eaLnBrk="1" hangingPunct="1"/>
            <a:r>
              <a:rPr lang="pt-BR" sz="2000">
                <a:hlinkClick r:id="rId2"/>
              </a:rPr>
              <a:t>cassiatokoy@gmail.com</a:t>
            </a:r>
            <a:r>
              <a:rPr lang="pt-BR" sz="2000"/>
              <a:t> 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40032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147</TotalTime>
  <Words>7103</Words>
  <Application>Microsoft Office PowerPoint</Application>
  <PresentationFormat>Apresentação na tela (4:3)</PresentationFormat>
  <Paragraphs>1375</Paragraphs>
  <Slides>94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94</vt:i4>
      </vt:variant>
    </vt:vector>
  </HeadingPairs>
  <TitlesOfParts>
    <vt:vector size="95" baseType="lpstr">
      <vt:lpstr>modelo_powerpoint_fit</vt:lpstr>
      <vt:lpstr>Pós-Graduação Engenharia de Software</vt:lpstr>
      <vt:lpstr> Revisão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APF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Medição de 31  PFs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Pós-Graduação Engenharia de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Cassia Regina Tokoy</cp:lastModifiedBy>
  <cp:revision>26</cp:revision>
  <dcterms:created xsi:type="dcterms:W3CDTF">2012-09-13T19:43:42Z</dcterms:created>
  <dcterms:modified xsi:type="dcterms:W3CDTF">2013-10-31T17:09:09Z</dcterms:modified>
</cp:coreProperties>
</file>