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4" r:id="rId3"/>
    <p:sldId id="292" r:id="rId4"/>
    <p:sldId id="268" r:id="rId5"/>
    <p:sldId id="277" r:id="rId6"/>
    <p:sldId id="271" r:id="rId7"/>
    <p:sldId id="273" r:id="rId8"/>
    <p:sldId id="304" r:id="rId9"/>
    <p:sldId id="305" r:id="rId10"/>
    <p:sldId id="306" r:id="rId11"/>
    <p:sldId id="298" r:id="rId12"/>
    <p:sldId id="299" r:id="rId13"/>
    <p:sldId id="300" r:id="rId14"/>
    <p:sldId id="301" r:id="rId15"/>
    <p:sldId id="302" r:id="rId16"/>
    <p:sldId id="303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3" r:id="rId31"/>
    <p:sldId id="278" r:id="rId32"/>
    <p:sldId id="294" r:id="rId33"/>
    <p:sldId id="295" r:id="rId34"/>
    <p:sldId id="297" r:id="rId35"/>
    <p:sldId id="296" r:id="rId36"/>
    <p:sldId id="269" r:id="rId37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EAEAEA"/>
    <a:srgbClr val="DDDDDD"/>
    <a:srgbClr val="006699"/>
    <a:srgbClr val="5F5F5F"/>
    <a:srgbClr val="080808"/>
    <a:srgbClr val="29292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5102" autoAdjust="0"/>
  </p:normalViewPr>
  <p:slideViewPr>
    <p:cSldViewPr>
      <p:cViewPr varScale="1">
        <p:scale>
          <a:sx n="72" d="100"/>
          <a:sy n="72" d="100"/>
        </p:scale>
        <p:origin x="133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59676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32693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5929313" y="6357938"/>
            <a:ext cx="1285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pt-BR" altLang="pt-BR" sz="1400" b="1" dirty="0" smtClean="0">
                <a:solidFill>
                  <a:srgbClr val="558ED5"/>
                </a:solidFill>
                <a:latin typeface="Verdana" panose="020B0604030504040204" pitchFamily="34" charset="0"/>
              </a:rPr>
              <a:t>Slide </a:t>
            </a:r>
            <a:fld id="{81A6599E-D3B8-4D7C-8174-803F54B89EF6}" type="slidenum">
              <a:rPr lang="pt-BR" altLang="pt-BR" sz="1400" b="1" smtClean="0">
                <a:solidFill>
                  <a:srgbClr val="558ED5"/>
                </a:solidFill>
                <a:latin typeface="Verdana" panose="020B0604030504040204" pitchFamily="34" charset="0"/>
              </a:rPr>
              <a:pPr eaLnBrk="1" hangingPunct="1">
                <a:defRPr/>
              </a:pPr>
              <a:t>‹nº›</a:t>
            </a:fld>
            <a:endParaRPr lang="pt-BR" altLang="pt-BR" sz="1400" b="1" dirty="0" smtClean="0">
              <a:solidFill>
                <a:srgbClr val="558ED5"/>
              </a:solidFill>
              <a:latin typeface="Verdana" panose="020B0604030504040204" pitchFamily="34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26604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541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dirty="0"/>
          </a:p>
        </p:txBody>
      </p:sp>
      <p:pic>
        <p:nvPicPr>
          <p:cNvPr id="3" name="Imagem 5" descr="Faculdade-Impacta-Tecnologi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643063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44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39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Faculdade-Impacta-Tecnologia_horizontal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257651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Imagem 10" descr="logo_impacta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4800600"/>
            <a:ext cx="1790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4" r:id="rId3"/>
    <p:sldLayoutId id="2147483802" r:id="rId4"/>
    <p:sldLayoutId id="2147483805" r:id="rId5"/>
    <p:sldLayoutId id="2147483803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1500188"/>
            <a:ext cx="7815263" cy="798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>
                <a:ea typeface="ＭＳ Ｐゴシック" pitchFamily="-106" charset="-128"/>
              </a:rPr>
              <a:t>Pós-Graduação</a:t>
            </a:r>
            <a:br>
              <a:rPr lang="pt-BR" dirty="0" smtClean="0">
                <a:ea typeface="ＭＳ Ｐゴシック" pitchFamily="-106" charset="-128"/>
              </a:rPr>
            </a:br>
            <a:r>
              <a:rPr lang="pt-BR" dirty="0" smtClean="0">
                <a:ea typeface="ＭＳ Ｐゴシック" pitchFamily="-106" charset="-128"/>
              </a:rPr>
              <a:t>Engenharia de Software</a:t>
            </a:r>
          </a:p>
        </p:txBody>
      </p:sp>
      <p:sp>
        <p:nvSpPr>
          <p:cNvPr id="7172" name="Rectangle 13"/>
          <p:cNvSpPr>
            <a:spLocks noGrp="1" noChangeArrowheads="1"/>
          </p:cNvSpPr>
          <p:nvPr>
            <p:ph type="body" sz="quarter" idx="10"/>
          </p:nvPr>
        </p:nvSpPr>
        <p:spPr>
          <a:xfrm>
            <a:off x="714375" y="2500313"/>
            <a:ext cx="7786688" cy="31432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pt-BR" dirty="0" smtClean="0">
              <a:ea typeface="ＭＳ Ｐゴシック" pitchFamily="-106" charset="-128"/>
            </a:endParaRPr>
          </a:p>
          <a:p>
            <a:pPr eaLnBrk="1" hangingPunct="1">
              <a:defRPr/>
            </a:pPr>
            <a:r>
              <a:rPr lang="pt-BR" altLang="pt-BR" dirty="0" smtClean="0"/>
              <a:t>ABrasil</a:t>
            </a:r>
            <a:r>
              <a:rPr lang="pt-BR" altLang="pt-BR" dirty="0" smtClean="0"/>
              <a:t> Express</a:t>
            </a:r>
            <a:endParaRPr lang="pt-BR" altLang="pt-BR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sz="2000" dirty="0" smtClean="0"/>
              <a:t>Moto Frete</a:t>
            </a:r>
            <a:endParaRPr lang="pt-BR" sz="2000" b="1" dirty="0">
              <a:solidFill>
                <a:srgbClr val="5F5F5F"/>
              </a:solidFill>
            </a:endParaRPr>
          </a:p>
        </p:txBody>
      </p:sp>
      <p:grpSp>
        <p:nvGrpSpPr>
          <p:cNvPr id="4100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pt-BR" dirty="0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pt-BR" altLang="pt-BR" sz="2400" b="1" dirty="0">
                <a:solidFill>
                  <a:srgbClr val="5F5F5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Vendas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Ordem </a:t>
            </a:r>
            <a:r>
              <a:rPr lang="pt-BR" dirty="0"/>
              <a:t>de </a:t>
            </a:r>
            <a:r>
              <a:rPr lang="pt-BR" dirty="0" smtClean="0"/>
              <a:t>Serviço</a:t>
            </a:r>
          </a:p>
          <a:p>
            <a:r>
              <a:rPr lang="pt-BR" dirty="0" smtClean="0"/>
              <a:t>Contrato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6790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Operacional 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0825" y="1484313"/>
            <a:ext cx="6481763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3200" b="1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Determinar para o sistema qual motoboy vai fazer qual serviço.</a:t>
            </a:r>
          </a:p>
        </p:txBody>
      </p:sp>
      <p:pic>
        <p:nvPicPr>
          <p:cNvPr id="10244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054350"/>
            <a:ext cx="2871787" cy="287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768975"/>
            <a:ext cx="1008063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103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Operacional</a:t>
            </a:r>
            <a:endParaRPr lang="pt-BR" dirty="0"/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84213" y="2062163"/>
            <a:ext cx="5256212" cy="129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altLang="pt-BR" dirty="0" smtClean="0"/>
              <a:t>Roteirização de Motoboys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altLang="pt-BR" dirty="0" smtClean="0"/>
              <a:t>Gestão fila Motoboys </a:t>
            </a:r>
          </a:p>
        </p:txBody>
      </p:sp>
      <p:pic>
        <p:nvPicPr>
          <p:cNvPr id="11268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676650"/>
            <a:ext cx="29432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741613"/>
            <a:ext cx="18288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3301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Casos De uso Financeiro </a:t>
            </a:r>
            <a:endParaRPr lang="pt-BR" dirty="0"/>
          </a:p>
        </p:txBody>
      </p:sp>
      <p:pic>
        <p:nvPicPr>
          <p:cNvPr id="12291" name="Imagem 3" descr="ProjetoSistemaABrasilExpress - EA - All Editi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4" t="18965" r="42165" b="27344"/>
          <a:stretch>
            <a:fillRect/>
          </a:stretch>
        </p:blipFill>
        <p:spPr bwMode="auto">
          <a:xfrm>
            <a:off x="3132138" y="2492375"/>
            <a:ext cx="5868987" cy="398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Espaço Reservado para Conteúdo 3" descr="ProjetoSistemaABrasilExpress - EA - All Edition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61" t="37141" r="3745" b="35667"/>
          <a:stretch>
            <a:fillRect/>
          </a:stretch>
        </p:blipFill>
        <p:spPr bwMode="auto">
          <a:xfrm>
            <a:off x="250825" y="1341438"/>
            <a:ext cx="3960813" cy="2808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768975"/>
            <a:ext cx="1008063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1498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Cadastrar Nova Conta</a:t>
            </a:r>
            <a:endParaRPr lang="pt-BR" dirty="0"/>
          </a:p>
        </p:txBody>
      </p:sp>
      <p:pic>
        <p:nvPicPr>
          <p:cNvPr id="13315" name="Espaço Reservado para Conteúdo 3" descr="ProjetoSistemaABrasilExpress - EA - All Editio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522" r="12778" b="28789"/>
          <a:stretch>
            <a:fillRect/>
          </a:stretch>
        </p:blipFill>
        <p:spPr bwMode="auto">
          <a:xfrm>
            <a:off x="250825" y="1547813"/>
            <a:ext cx="8642350" cy="32496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768975"/>
            <a:ext cx="1008063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3860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Contas a Pagar </a:t>
            </a:r>
            <a:endParaRPr lang="pt-BR" dirty="0"/>
          </a:p>
        </p:txBody>
      </p:sp>
      <p:pic>
        <p:nvPicPr>
          <p:cNvPr id="14339" name="Imagem 3" descr="ProjetoSistemaABrasilExpress - EA - All Editi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5" t="38828" r="25999" b="13380"/>
          <a:stretch>
            <a:fillRect/>
          </a:stretch>
        </p:blipFill>
        <p:spPr bwMode="auto">
          <a:xfrm>
            <a:off x="107950" y="1562100"/>
            <a:ext cx="8951913" cy="388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768975"/>
            <a:ext cx="1008063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42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74638"/>
            <a:ext cx="8797925" cy="922337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Relatórios</a:t>
            </a:r>
            <a:endParaRPr lang="pt-BR" dirty="0"/>
          </a:p>
        </p:txBody>
      </p:sp>
      <p:pic>
        <p:nvPicPr>
          <p:cNvPr id="15363" name="Imagem 3" descr="ProjetoSistemaABrasilExpress - EA - All Editi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6" t="21138" r="38000" b="15242"/>
          <a:stretch>
            <a:fillRect/>
          </a:stretch>
        </p:blipFill>
        <p:spPr bwMode="auto">
          <a:xfrm>
            <a:off x="230188" y="1925638"/>
            <a:ext cx="604837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Imagem 5" descr="ProjetoSistemaABrasilExpress - EA - All Editi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19275" r="40636" b="31706"/>
          <a:stretch>
            <a:fillRect/>
          </a:stretch>
        </p:blipFill>
        <p:spPr bwMode="auto">
          <a:xfrm rot="1644642">
            <a:off x="3822700" y="3179763"/>
            <a:ext cx="561181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6278563" y="1125538"/>
            <a:ext cx="2865437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  <a:defRPr/>
            </a:pPr>
            <a:r>
              <a:rPr lang="pt-BR" sz="24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DRE</a:t>
            </a:r>
          </a:p>
          <a:p>
            <a:pPr marL="571500" indent="-571500">
              <a:buFont typeface="Wingdings" panose="05000000000000000000" pitchFamily="2" charset="2"/>
              <a:buChar char="ü"/>
              <a:defRPr/>
            </a:pPr>
            <a:r>
              <a:rPr lang="pt-BR" sz="24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Balanço</a:t>
            </a:r>
          </a:p>
          <a:p>
            <a:pPr marL="571500" indent="-571500">
              <a:buFont typeface="Wingdings" panose="05000000000000000000" pitchFamily="2" charset="2"/>
              <a:buChar char="ü"/>
              <a:defRPr/>
            </a:pPr>
            <a:r>
              <a:rPr lang="pt-BR" sz="24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Faturamento</a:t>
            </a:r>
          </a:p>
        </p:txBody>
      </p:sp>
    </p:spTree>
    <p:extLst>
      <p:ext uri="{BB962C8B-B14F-4D97-AF65-F5344CB8AC3E}">
        <p14:creationId xmlns:p14="http://schemas.microsoft.com/office/powerpoint/2010/main" val="416889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r"/>
            <a:r>
              <a:rPr lang="pt-BR" altLang="pt-BR" dirty="0" smtClean="0"/>
              <a:t>Análise de Sistemas</a:t>
            </a:r>
            <a:br>
              <a:rPr lang="pt-BR" alt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WORKSHOP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44824"/>
            <a:ext cx="6372200" cy="477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4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r"/>
            <a:r>
              <a:rPr lang="pt-BR" altLang="pt-BR" sz="3600" b="1" kern="12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Análise de Sistemas</a:t>
            </a:r>
            <a:endParaRPr lang="pt-BR" sz="3600" b="1" kern="12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Características – Total de </a:t>
            </a:r>
            <a:r>
              <a:rPr lang="pt-BR" b="1" dirty="0" smtClean="0"/>
              <a:t>72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23422" r="44465" b="6688"/>
          <a:stretch/>
        </p:blipFill>
        <p:spPr>
          <a:xfrm>
            <a:off x="213792" y="1916832"/>
            <a:ext cx="6264696" cy="443263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t="24406" r="44465" b="6688"/>
          <a:stretch/>
        </p:blipFill>
        <p:spPr>
          <a:xfrm>
            <a:off x="2339752" y="2390527"/>
            <a:ext cx="6150287" cy="429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9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Análise de </a:t>
            </a:r>
            <a:r>
              <a:rPr lang="pt-BR" altLang="pt-BR" dirty="0" smtClean="0"/>
              <a:t>Sistemas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-1" t="25391" r="39485" b="9641"/>
          <a:stretch/>
        </p:blipFill>
        <p:spPr>
          <a:xfrm>
            <a:off x="467544" y="1700808"/>
            <a:ext cx="7873727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5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Texto 6"/>
          <p:cNvSpPr>
            <a:spLocks noGrp="1"/>
          </p:cNvSpPr>
          <p:nvPr>
            <p:ph type="body" sz="quarter" idx="10"/>
          </p:nvPr>
        </p:nvSpPr>
        <p:spPr bwMode="auto">
          <a:xfrm>
            <a:off x="1071563" y="1714500"/>
            <a:ext cx="7429500" cy="1214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BR" dirty="0" smtClean="0"/>
              <a:t>ABrasil</a:t>
            </a:r>
            <a:r>
              <a:rPr lang="pt-BR" altLang="pt-BR" dirty="0" smtClean="0"/>
              <a:t> Express</a:t>
            </a:r>
          </a:p>
        </p:txBody>
      </p:sp>
      <p:sp>
        <p:nvSpPr>
          <p:cNvPr id="5123" name="Espaço Reservado para Texto 7"/>
          <p:cNvSpPr>
            <a:spLocks noGrp="1"/>
          </p:cNvSpPr>
          <p:nvPr>
            <p:ph type="body" sz="quarter" idx="11"/>
          </p:nvPr>
        </p:nvSpPr>
        <p:spPr bwMode="auto">
          <a:xfrm>
            <a:off x="1052513" y="2708275"/>
            <a:ext cx="7429500" cy="30249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BR" sz="2400" dirty="0" smtClean="0"/>
              <a:t>Alunos: </a:t>
            </a:r>
          </a:p>
          <a:p>
            <a:pPr eaLnBrk="1" fontAlgn="b" hangingPunct="1"/>
            <a:r>
              <a:rPr lang="pt-BR" altLang="pt-BR" sz="2400" dirty="0" smtClean="0"/>
              <a:t>1202659 Emerson da Silva Cardozo</a:t>
            </a:r>
          </a:p>
          <a:p>
            <a:pPr eaLnBrk="1" fontAlgn="b" hangingPunct="1"/>
            <a:r>
              <a:rPr lang="pt-BR" altLang="pt-BR" sz="2400" dirty="0" smtClean="0"/>
              <a:t>1202780 Guilherme Santos da Silva</a:t>
            </a:r>
          </a:p>
          <a:p>
            <a:pPr eaLnBrk="1" fontAlgn="b" hangingPunct="1"/>
            <a:r>
              <a:rPr lang="pt-BR" altLang="pt-BR" sz="2400" dirty="0" smtClean="0"/>
              <a:t>1202808 João Evaristo Furtado</a:t>
            </a:r>
          </a:p>
          <a:p>
            <a:pPr eaLnBrk="1" fontAlgn="b" hangingPunct="1"/>
            <a:r>
              <a:rPr lang="pt-BR" altLang="pt-BR" sz="2400" dirty="0" smtClean="0"/>
              <a:t>1202967 Romulo de </a:t>
            </a:r>
            <a:r>
              <a:rPr lang="pt-BR" altLang="pt-BR" sz="2400" dirty="0" smtClean="0"/>
              <a:t>Araujo</a:t>
            </a:r>
            <a:r>
              <a:rPr lang="pt-BR" altLang="pt-BR" sz="2400" dirty="0" smtClean="0"/>
              <a:t> Magalhães</a:t>
            </a:r>
          </a:p>
          <a:p>
            <a:pPr eaLnBrk="1" fontAlgn="b" hangingPunct="1"/>
            <a:r>
              <a:rPr lang="pt-BR" altLang="pt-BR" sz="2400" dirty="0" smtClean="0"/>
              <a:t>1201218 Samuel de Matos Rezende</a:t>
            </a:r>
          </a:p>
          <a:p>
            <a:pPr eaLnBrk="1" hangingPunct="1"/>
            <a:endParaRPr lang="pt-BR" altLang="pt-BR" sz="2400" dirty="0" smtClean="0"/>
          </a:p>
          <a:p>
            <a:pPr eaLnBrk="1" hangingPunct="1"/>
            <a:endParaRPr lang="pt-BR" altLang="pt-BR" sz="2400" dirty="0" smtClean="0"/>
          </a:p>
        </p:txBody>
      </p:sp>
      <p:sp>
        <p:nvSpPr>
          <p:cNvPr id="5" name="Title 4"/>
          <p:cNvSpPr>
            <a:spLocks/>
          </p:cNvSpPr>
          <p:nvPr/>
        </p:nvSpPr>
        <p:spPr bwMode="auto">
          <a:xfrm>
            <a:off x="166688" y="260350"/>
            <a:ext cx="87979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endParaRPr lang="pt-BR" sz="44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ＭＳ Ｐゴシック" pitchFamily="-106" charset="-128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5292725" y="1989138"/>
          <a:ext cx="2476500" cy="1419225"/>
        </p:xfrm>
        <a:graphic>
          <a:graphicData uri="http://schemas.openxmlformats.org/drawingml/2006/table">
            <a:tbl>
              <a:tblPr/>
              <a:tblGrid>
                <a:gridCol w="599307"/>
                <a:gridCol w="1877193"/>
              </a:tblGrid>
              <a:tr h="16192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Análise de Sistemas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77118" t="14563" r="744" b="47047"/>
          <a:stretch/>
        </p:blipFill>
        <p:spPr>
          <a:xfrm>
            <a:off x="323528" y="1412775"/>
            <a:ext cx="5472608" cy="533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5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Análise de Sistemas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4027" t="17516" r="8492" b="8657"/>
          <a:stretch/>
        </p:blipFill>
        <p:spPr>
          <a:xfrm>
            <a:off x="264372" y="1772816"/>
            <a:ext cx="8602556" cy="4608512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598320" y="1183229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DFD</a:t>
            </a:r>
          </a:p>
        </p:txBody>
      </p:sp>
    </p:spTree>
    <p:extLst>
      <p:ext uri="{BB962C8B-B14F-4D97-AF65-F5344CB8AC3E}">
        <p14:creationId xmlns:p14="http://schemas.microsoft.com/office/powerpoint/2010/main" val="289464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47650"/>
            <a:ext cx="8797925" cy="922338"/>
          </a:xfrm>
        </p:spPr>
        <p:txBody>
          <a:bodyPr/>
          <a:lstStyle/>
          <a:p>
            <a:r>
              <a:rPr lang="pt-BR" altLang="pt-BR" dirty="0"/>
              <a:t>Análise de Sistemas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3474" t="17516" r="26756" b="11610"/>
          <a:stretch/>
        </p:blipFill>
        <p:spPr>
          <a:xfrm>
            <a:off x="323528" y="1522215"/>
            <a:ext cx="7776864" cy="518457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560220" y="1060550"/>
            <a:ext cx="6395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Requisito de Sistema e Rastreabilidade</a:t>
            </a:r>
          </a:p>
        </p:txBody>
      </p:sp>
    </p:spTree>
    <p:extLst>
      <p:ext uri="{BB962C8B-B14F-4D97-AF65-F5344CB8AC3E}">
        <p14:creationId xmlns:p14="http://schemas.microsoft.com/office/powerpoint/2010/main" val="32327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do Sistema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1260" t="16532" r="38378" b="9641"/>
          <a:stretch/>
        </p:blipFill>
        <p:spPr>
          <a:xfrm>
            <a:off x="323528" y="1340768"/>
            <a:ext cx="6552728" cy="54006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283968" y="1340768"/>
            <a:ext cx="439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Diagrama de Componentes</a:t>
            </a:r>
          </a:p>
        </p:txBody>
      </p:sp>
    </p:spTree>
    <p:extLst>
      <p:ext uri="{BB962C8B-B14F-4D97-AF65-F5344CB8AC3E}">
        <p14:creationId xmlns:p14="http://schemas.microsoft.com/office/powerpoint/2010/main" val="380136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Software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80439" t="9641" r="1851" b="55906"/>
          <a:stretch/>
        </p:blipFill>
        <p:spPr>
          <a:xfrm>
            <a:off x="467544" y="1412775"/>
            <a:ext cx="4752528" cy="519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6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Software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6794" t="30313" r="42805" b="14563"/>
          <a:stretch/>
        </p:blipFill>
        <p:spPr>
          <a:xfrm>
            <a:off x="166688" y="1340768"/>
            <a:ext cx="6768752" cy="519246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966739" y="1183229"/>
            <a:ext cx="2098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Caso de Uso</a:t>
            </a:r>
          </a:p>
        </p:txBody>
      </p:sp>
    </p:spTree>
    <p:extLst>
      <p:ext uri="{BB962C8B-B14F-4D97-AF65-F5344CB8AC3E}">
        <p14:creationId xmlns:p14="http://schemas.microsoft.com/office/powerpoint/2010/main" val="254299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Software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4580" t="19484" r="40593" b="15548"/>
          <a:stretch/>
        </p:blipFill>
        <p:spPr>
          <a:xfrm>
            <a:off x="166316" y="1340768"/>
            <a:ext cx="6252027" cy="509424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104838" y="882348"/>
            <a:ext cx="3859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Diagrama de Sequencia</a:t>
            </a:r>
          </a:p>
        </p:txBody>
      </p:sp>
    </p:spTree>
    <p:extLst>
      <p:ext uri="{BB962C8B-B14F-4D97-AF65-F5344CB8AC3E}">
        <p14:creationId xmlns:p14="http://schemas.microsoft.com/office/powerpoint/2010/main" val="399028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Software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1775" t="26375" r="15688" b="10625"/>
          <a:stretch/>
        </p:blipFill>
        <p:spPr>
          <a:xfrm>
            <a:off x="166688" y="1412776"/>
            <a:ext cx="8136904" cy="460851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039548" y="967608"/>
            <a:ext cx="1906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Storyboard</a:t>
            </a:r>
            <a:endParaRPr lang="pt-BR" sz="2400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de </a:t>
            </a:r>
            <a:r>
              <a:rPr lang="pt-BR" dirty="0"/>
              <a:t>Software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71030" t="11610" r="11813" b="54922"/>
          <a:stretch/>
        </p:blipFill>
        <p:spPr>
          <a:xfrm>
            <a:off x="166688" y="1412776"/>
            <a:ext cx="4824536" cy="529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8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Software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15686" t="18500" r="32845" b="17516"/>
          <a:stretch/>
        </p:blipFill>
        <p:spPr>
          <a:xfrm>
            <a:off x="166688" y="1556792"/>
            <a:ext cx="6696744" cy="468052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104535" y="1182688"/>
            <a:ext cx="2860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Modelo de Classe</a:t>
            </a:r>
          </a:p>
        </p:txBody>
      </p:sp>
    </p:spTree>
    <p:extLst>
      <p:ext uri="{BB962C8B-B14F-4D97-AF65-F5344CB8AC3E}">
        <p14:creationId xmlns:p14="http://schemas.microsoft.com/office/powerpoint/2010/main" val="19890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5"/>
          <p:cNvSpPr txBox="1">
            <a:spLocks/>
          </p:cNvSpPr>
          <p:nvPr/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algn="r" eaLnBrk="1" hangingPunct="1">
              <a:defRPr/>
            </a:pPr>
            <a:r>
              <a:rPr lang="pt-BR" sz="36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Agenda</a:t>
            </a:r>
          </a:p>
          <a:p>
            <a:pPr algn="r" eaLnBrk="1" hangingPunct="1">
              <a:defRPr/>
            </a:pPr>
            <a:r>
              <a:rPr lang="pt-BR" sz="20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Organização da Apresentação</a:t>
            </a:r>
            <a:endParaRPr lang="pt-BR" sz="20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0"/>
          <p:cNvSpPr txBox="1">
            <a:spLocks noChangeArrowheads="1"/>
          </p:cNvSpPr>
          <p:nvPr/>
        </p:nvSpPr>
        <p:spPr bwMode="auto">
          <a:xfrm>
            <a:off x="166688" y="1205707"/>
            <a:ext cx="8785225" cy="539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pt-BR" altLang="pt-BR" sz="2400" dirty="0" smtClean="0">
                <a:solidFill>
                  <a:schemeClr val="tx2"/>
                </a:solidFill>
              </a:rPr>
              <a:t>Dividimos a apresentação em 5 parte:</a:t>
            </a:r>
          </a:p>
          <a:p>
            <a:pPr lvl="1" eaLnBrk="1" hangingPunct="1"/>
            <a:r>
              <a:rPr lang="pt-BR" altLang="pt-BR" sz="2000" dirty="0" smtClean="0">
                <a:solidFill>
                  <a:schemeClr val="tx2"/>
                </a:solidFill>
              </a:rPr>
              <a:t>Introdução e apresentação da </a:t>
            </a:r>
            <a:r>
              <a:rPr lang="pt-BR" altLang="pt-BR" sz="2000" dirty="0" smtClean="0">
                <a:solidFill>
                  <a:schemeClr val="tx2"/>
                </a:solidFill>
              </a:rPr>
              <a:t>ABrasil</a:t>
            </a:r>
            <a:r>
              <a:rPr lang="pt-BR" altLang="pt-BR" sz="2000" dirty="0" smtClean="0">
                <a:solidFill>
                  <a:schemeClr val="tx2"/>
                </a:solidFill>
              </a:rPr>
              <a:t> Express e seu negócio, processos de negócios envolvido no projeto e o apoio do sistema nas áreas de negócios.</a:t>
            </a:r>
          </a:p>
          <a:p>
            <a:pPr lvl="2" eaLnBrk="1" hangingPunct="1"/>
            <a:r>
              <a:rPr lang="pt-BR" altLang="pt-BR" sz="1600" dirty="0" smtClean="0">
                <a:solidFill>
                  <a:schemeClr val="tx2"/>
                </a:solidFill>
              </a:rPr>
              <a:t>Emerson da Silva Cardozo</a:t>
            </a:r>
          </a:p>
          <a:p>
            <a:pPr lvl="1" eaLnBrk="1" hangingPunct="1"/>
            <a:r>
              <a:rPr lang="pt-BR" altLang="pt-BR" sz="2000" dirty="0" smtClean="0">
                <a:solidFill>
                  <a:schemeClr val="tx2"/>
                </a:solidFill>
              </a:rPr>
              <a:t>Divisão do Sistema na áreas de negócios (módulos) - Administrativo</a:t>
            </a:r>
            <a:r>
              <a:rPr lang="pt-BR" altLang="pt-BR" sz="2000" dirty="0">
                <a:solidFill>
                  <a:schemeClr val="tx2"/>
                </a:solidFill>
              </a:rPr>
              <a:t>, Manutenção, Vendas, Operacional e Financeiro</a:t>
            </a:r>
            <a:endParaRPr lang="pt-BR" altLang="pt-BR" sz="2000" dirty="0" smtClean="0">
              <a:solidFill>
                <a:schemeClr val="tx2"/>
              </a:solidFill>
            </a:endParaRPr>
          </a:p>
          <a:p>
            <a:pPr lvl="2" eaLnBrk="1" hangingPunct="1"/>
            <a:r>
              <a:rPr lang="pt-BR" altLang="pt-BR" sz="1600" dirty="0">
                <a:solidFill>
                  <a:schemeClr val="tx2"/>
                </a:solidFill>
              </a:rPr>
              <a:t>Guilherme Santos da </a:t>
            </a:r>
            <a:r>
              <a:rPr lang="pt-BR" altLang="pt-BR" sz="1600" dirty="0" smtClean="0">
                <a:solidFill>
                  <a:schemeClr val="tx2"/>
                </a:solidFill>
              </a:rPr>
              <a:t>Silva</a:t>
            </a:r>
          </a:p>
          <a:p>
            <a:pPr lvl="2" eaLnBrk="1" hangingPunct="1"/>
            <a:r>
              <a:rPr lang="pt-BR" altLang="pt-BR" sz="1600" dirty="0">
                <a:solidFill>
                  <a:schemeClr val="tx2"/>
                </a:solidFill>
              </a:rPr>
              <a:t>João Evaristo </a:t>
            </a:r>
            <a:r>
              <a:rPr lang="pt-BR" altLang="pt-BR" sz="1600" dirty="0" smtClean="0">
                <a:solidFill>
                  <a:schemeClr val="tx2"/>
                </a:solidFill>
              </a:rPr>
              <a:t>Furtado</a:t>
            </a:r>
          </a:p>
          <a:p>
            <a:pPr lvl="1" eaLnBrk="1" hangingPunct="1"/>
            <a:r>
              <a:rPr lang="pt-BR" altLang="pt-BR" sz="2000" dirty="0" smtClean="0">
                <a:solidFill>
                  <a:schemeClr val="tx2"/>
                </a:solidFill>
              </a:rPr>
              <a:t>Técnicas adotadas para o Desenvolvimento do Projeto</a:t>
            </a:r>
          </a:p>
          <a:p>
            <a:pPr lvl="2" eaLnBrk="1" hangingPunct="1"/>
            <a:r>
              <a:rPr lang="pt-BR" altLang="pt-BR" sz="1600" dirty="0">
                <a:solidFill>
                  <a:schemeClr val="tx2"/>
                </a:solidFill>
              </a:rPr>
              <a:t>Samuel de Matos </a:t>
            </a:r>
            <a:r>
              <a:rPr lang="pt-BR" altLang="pt-BR" sz="1600" dirty="0" smtClean="0">
                <a:solidFill>
                  <a:schemeClr val="tx2"/>
                </a:solidFill>
              </a:rPr>
              <a:t>Rezende</a:t>
            </a:r>
          </a:p>
          <a:p>
            <a:pPr lvl="1" eaLnBrk="1" hangingPunct="1"/>
            <a:r>
              <a:rPr lang="pt-BR" altLang="pt-BR" sz="2000" dirty="0">
                <a:solidFill>
                  <a:schemeClr val="tx2"/>
                </a:solidFill>
              </a:rPr>
              <a:t>Descrição </a:t>
            </a:r>
            <a:r>
              <a:rPr lang="pt-BR" altLang="pt-BR" sz="2000" dirty="0" smtClean="0">
                <a:solidFill>
                  <a:schemeClr val="tx2"/>
                </a:solidFill>
              </a:rPr>
              <a:t>das atividades realizadas e as pendências</a:t>
            </a:r>
          </a:p>
          <a:p>
            <a:pPr lvl="2" eaLnBrk="1" hangingPunct="1"/>
            <a:r>
              <a:rPr lang="pt-BR" altLang="pt-BR" sz="1600" dirty="0" smtClean="0">
                <a:solidFill>
                  <a:schemeClr val="tx2"/>
                </a:solidFill>
              </a:rPr>
              <a:t>Romulo de </a:t>
            </a:r>
            <a:r>
              <a:rPr lang="pt-BR" altLang="pt-BR" sz="1600" dirty="0" smtClean="0">
                <a:solidFill>
                  <a:schemeClr val="tx2"/>
                </a:solidFill>
              </a:rPr>
              <a:t>Araujo</a:t>
            </a:r>
            <a:r>
              <a:rPr lang="pt-BR" altLang="pt-BR" sz="1600" dirty="0" smtClean="0">
                <a:solidFill>
                  <a:schemeClr val="tx2"/>
                </a:solidFill>
              </a:rPr>
              <a:t> Magalhães</a:t>
            </a:r>
            <a:endParaRPr lang="pt-BR" altLang="pt-BR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83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2492896"/>
            <a:ext cx="8797925" cy="922338"/>
          </a:xfrm>
        </p:spPr>
        <p:txBody>
          <a:bodyPr/>
          <a:lstStyle/>
          <a:p>
            <a:r>
              <a:rPr lang="pt-BR" dirty="0" smtClean="0"/>
              <a:t>Status Atual / </a:t>
            </a:r>
            <a:r>
              <a:rPr lang="pt-BR" dirty="0"/>
              <a:t>Pendências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227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cs typeface="Verdana" pitchFamily="34" charset="0"/>
              </a:rPr>
              <a:t>Análise do Sistema</a:t>
            </a:r>
          </a:p>
        </p:txBody>
      </p:sp>
      <p:sp>
        <p:nvSpPr>
          <p:cNvPr id="5" name="Title 4"/>
          <p:cNvSpPr>
            <a:spLocks/>
          </p:cNvSpPr>
          <p:nvPr/>
        </p:nvSpPr>
        <p:spPr bwMode="auto">
          <a:xfrm>
            <a:off x="179388" y="260350"/>
            <a:ext cx="87979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endParaRPr lang="en-US" sz="44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ＭＳ Ｐゴシック" pitchFamily="-106" charset="-128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274163"/>
              </p:ext>
            </p:extLst>
          </p:nvPr>
        </p:nvGraphicFramePr>
        <p:xfrm>
          <a:off x="189124" y="1340768"/>
          <a:ext cx="7263196" cy="5108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779"/>
                <a:gridCol w="803256"/>
                <a:gridCol w="803256"/>
                <a:gridCol w="803256"/>
                <a:gridCol w="803256"/>
                <a:gridCol w="803256"/>
                <a:gridCol w="623625"/>
                <a:gridCol w="803256"/>
                <a:gridCol w="803256"/>
              </a:tblGrid>
              <a:tr h="317987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Características - Fase 1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Características - Fase 2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Total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Rastreadas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Evolução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Capacidade/Processo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DFD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Evolução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</a:tr>
              <a:tr h="198742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</a:rPr>
                        <a:t>Administrativo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10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5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15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1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10%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17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17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100%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</a:tr>
              <a:tr h="198742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</a:rPr>
                        <a:t>Vendas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8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7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15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8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100%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3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3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100%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</a:tr>
              <a:tr h="198742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</a:rPr>
                        <a:t>Manutenção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3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5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67%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100%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</a:tr>
              <a:tr h="198742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</a:rPr>
                        <a:t>Operacional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9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15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9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100%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100%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</a:tr>
              <a:tr h="198742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</a:rPr>
                        <a:t>Financeiro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16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22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3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19%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100%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</a:tr>
              <a:tr h="198742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</a:rPr>
                        <a:t>Total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46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26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72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23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50%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26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26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100%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</a:tr>
              <a:tr h="198742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</a:tr>
              <a:tr h="476979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Regras de Negócio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Ciclo de Vida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Modelo Conceitual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 smtClean="0">
                          <a:effectLst/>
                        </a:rPr>
                        <a:t>Concluído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Evolução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Requisitos de Sistema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Rastreado</a:t>
                      </a:r>
                      <a:br>
                        <a:rPr lang="pt-BR" sz="800" u="none" strike="noStrike" dirty="0">
                          <a:effectLst/>
                        </a:rPr>
                      </a:br>
                      <a:r>
                        <a:rPr lang="pt-BR" sz="800" u="none" strike="noStrike" dirty="0">
                          <a:effectLst/>
                        </a:rPr>
                        <a:t>(Caso de Uso)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Evolução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</a:tr>
              <a:tr h="19874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Administrativo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33%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18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</a:tr>
              <a:tr h="19874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Vendas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100%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100%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</a:tr>
              <a:tr h="19874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Manutenção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50%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75%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</a:tr>
              <a:tr h="19874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Operacional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</a:tr>
              <a:tr h="19874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Financeiro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100%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100%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</a:tr>
              <a:tr h="19874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Total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9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7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25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16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64%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34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10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29%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</a:tr>
              <a:tr h="198742"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</a:tr>
              <a:tr h="198742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Conclusão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</a:tr>
              <a:tr h="19874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Administrativo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36%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</a:tr>
              <a:tr h="19874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Vendas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100%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</a:tr>
              <a:tr h="19874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Manutenção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73%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</a:tr>
              <a:tr h="19874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Operacional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50%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</a:tr>
              <a:tr h="19874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Financeiro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80%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</a:tr>
              <a:tr h="19874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Média Geral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61%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Sistema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516633"/>
              </p:ext>
            </p:extLst>
          </p:nvPr>
        </p:nvGraphicFramePr>
        <p:xfrm>
          <a:off x="467544" y="1844824"/>
          <a:ext cx="7776864" cy="28887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5514"/>
                <a:gridCol w="925129"/>
                <a:gridCol w="1951444"/>
                <a:gridCol w="1618975"/>
                <a:gridCol w="1835802"/>
              </a:tblGrid>
              <a:tr h="615070"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Atores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Subsistema/Módulo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Interface Interna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Interfaces Externas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15070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Administrativo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</a:rPr>
                        <a:t>4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2783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Vendas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</a:rPr>
                        <a:t>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1293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Manutenção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2783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Operacional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2783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Financeiro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2783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Total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</a:rPr>
                        <a:t>5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</a:rPr>
                        <a:t>5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</a:rPr>
                        <a:t>8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</a:rPr>
                        <a:t>5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85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Software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570818"/>
              </p:ext>
            </p:extLst>
          </p:nvPr>
        </p:nvGraphicFramePr>
        <p:xfrm>
          <a:off x="166688" y="1700808"/>
          <a:ext cx="8653783" cy="1946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093"/>
                <a:gridCol w="654652"/>
                <a:gridCol w="1367930"/>
                <a:gridCol w="498318"/>
                <a:gridCol w="1201823"/>
                <a:gridCol w="599283"/>
                <a:gridCol w="1094343"/>
                <a:gridCol w="1045489"/>
                <a:gridCol w="615569"/>
                <a:gridCol w="599283"/>
              </a:tblGrid>
              <a:tr h="246885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u="none" strike="noStrike" dirty="0">
                          <a:effectLst/>
                        </a:rPr>
                        <a:t>Caso de Uso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u="none" strike="noStrike" dirty="0">
                          <a:effectLst/>
                        </a:rPr>
                        <a:t>Realização de Caso de Uso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u="none" strike="noStrike" dirty="0">
                          <a:effectLst/>
                        </a:rPr>
                        <a:t>Evolução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u="none" strike="noStrike" dirty="0">
                          <a:effectLst/>
                        </a:rPr>
                        <a:t>Requisitos de Software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u="none" strike="noStrike" dirty="0">
                          <a:effectLst/>
                        </a:rPr>
                        <a:t>Storyboard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u="none" strike="noStrike" dirty="0">
                          <a:effectLst/>
                        </a:rPr>
                        <a:t>Storyboard Concluído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u="none" strike="noStrike" dirty="0">
                          <a:effectLst/>
                        </a:rPr>
                        <a:t>Dicionário de Dados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u="none" strike="noStrike" dirty="0">
                          <a:effectLst/>
                        </a:rPr>
                        <a:t>Mensagens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u="none" strike="noStrike" dirty="0">
                          <a:effectLst/>
                        </a:rPr>
                        <a:t>Algoritmos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b"/>
                </a:tc>
              </a:tr>
              <a:tr h="24688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Administrativo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0%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</a:tr>
              <a:tr h="24688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Vendas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17%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</a:tr>
              <a:tr h="24688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Manutenção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50%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</a:tr>
              <a:tr h="24688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Operacional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0%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</a:tr>
              <a:tr h="24688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Financeiro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17%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</a:tr>
              <a:tr h="24688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Total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28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11%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6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5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7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2" marR="8922" marT="892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17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Software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1260" t="16532" r="38378" b="9641"/>
          <a:stretch/>
        </p:blipFill>
        <p:spPr>
          <a:xfrm>
            <a:off x="323528" y="1340768"/>
            <a:ext cx="6552728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0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Software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462124"/>
              </p:ext>
            </p:extLst>
          </p:nvPr>
        </p:nvGraphicFramePr>
        <p:xfrm>
          <a:off x="395536" y="1844824"/>
          <a:ext cx="5832648" cy="28083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8991"/>
                <a:gridCol w="1238593"/>
                <a:gridCol w="2905064"/>
              </a:tblGrid>
              <a:tr h="468052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Classes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Modelo de Classe Iniciado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68052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Administrativo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 dirty="0">
                          <a:effectLst/>
                        </a:rPr>
                        <a:t>0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 dirty="0">
                          <a:effectLst/>
                        </a:rPr>
                        <a:t>Não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68052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Vendas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 dirty="0">
                          <a:effectLst/>
                        </a:rPr>
                        <a:t>7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 dirty="0">
                          <a:effectLst/>
                        </a:rPr>
                        <a:t>Sim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68052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Manutenção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 dirty="0">
                          <a:effectLst/>
                        </a:rPr>
                        <a:t>2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 dirty="0">
                          <a:effectLst/>
                        </a:rPr>
                        <a:t>Sim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68052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Operacional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 dirty="0">
                          <a:effectLst/>
                        </a:rPr>
                        <a:t>0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 dirty="0">
                          <a:effectLst/>
                        </a:rPr>
                        <a:t>Não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68052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Financeiro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 dirty="0">
                          <a:effectLst/>
                        </a:rPr>
                        <a:t>2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 dirty="0">
                          <a:effectLst/>
                        </a:rPr>
                        <a:t>Sim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57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Escopo </a:t>
            </a:r>
            <a:r>
              <a:rPr lang="pt-BR" dirty="0"/>
              <a:t>do </a:t>
            </a:r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6147" name="Rectangle 10"/>
          <p:cNvSpPr>
            <a:spLocks noGrp="1" noChangeArrowheads="1"/>
          </p:cNvSpPr>
          <p:nvPr>
            <p:ph idx="1"/>
          </p:nvPr>
        </p:nvSpPr>
        <p:spPr bwMode="auto">
          <a:xfrm>
            <a:off x="166688" y="1205707"/>
            <a:ext cx="8785225" cy="539164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BR" sz="2400" dirty="0" smtClean="0"/>
              <a:t>Cliente: </a:t>
            </a:r>
            <a:r>
              <a:rPr lang="pt-BR" altLang="pt-BR" sz="2400" dirty="0" smtClean="0"/>
              <a:t>ABrasil</a:t>
            </a:r>
            <a:r>
              <a:rPr lang="pt-BR" altLang="pt-BR" sz="2400" dirty="0" smtClean="0"/>
              <a:t> Express </a:t>
            </a:r>
            <a:r>
              <a:rPr lang="pt-BR" altLang="pt-BR" sz="2400" dirty="0" smtClean="0"/>
              <a:t>Moto frete </a:t>
            </a:r>
            <a:r>
              <a:rPr lang="pt-BR" altLang="pt-BR" sz="2400" dirty="0" smtClean="0"/>
              <a:t>Ltda-ME</a:t>
            </a:r>
            <a:r>
              <a:rPr lang="pt-BR" altLang="pt-BR" sz="2400" dirty="0" smtClean="0"/>
              <a:t> </a:t>
            </a:r>
            <a:r>
              <a:rPr lang="pt-BR" altLang="pt-BR" sz="1200" dirty="0" smtClean="0"/>
              <a:t>(CNPJ 09.000.411/0001-51)</a:t>
            </a:r>
            <a:endParaRPr lang="pt-BR" altLang="pt-BR" sz="2400" dirty="0" smtClean="0"/>
          </a:p>
          <a:p>
            <a:pPr lvl="1" eaLnBrk="1" hangingPunct="1"/>
            <a:r>
              <a:rPr lang="pt-BR" altLang="pt-BR" sz="2000" dirty="0" smtClean="0"/>
              <a:t>ABrasil</a:t>
            </a:r>
            <a:r>
              <a:rPr lang="pt-BR" altLang="pt-BR" sz="2000" dirty="0" smtClean="0"/>
              <a:t> Express</a:t>
            </a:r>
          </a:p>
          <a:p>
            <a:pPr lvl="1" eaLnBrk="1" hangingPunct="1"/>
            <a:r>
              <a:rPr lang="pt-BR" altLang="pt-BR" sz="2000" dirty="0" smtClean="0"/>
              <a:t>Localizada na Avenida Jabaquara, 283 – Sala 9 – Mirandópolis (entre as estações  do metro Praça de Árvore e Santa Cruz)</a:t>
            </a:r>
          </a:p>
          <a:p>
            <a:pPr lvl="1" eaLnBrk="1" hangingPunct="1"/>
            <a:r>
              <a:rPr lang="pt-BR" altLang="pt-BR" sz="2000" dirty="0" smtClean="0"/>
              <a:t>Ramo de Atividade: Prestação de serviço de moto frete – entregas rápidas</a:t>
            </a:r>
          </a:p>
          <a:p>
            <a:pPr lvl="1" eaLnBrk="1" hangingPunct="1"/>
            <a:r>
              <a:rPr lang="pt-BR" altLang="pt-BR" sz="2000" dirty="0" smtClean="0"/>
              <a:t>Tempo de Atividade: 7 anos</a:t>
            </a:r>
          </a:p>
          <a:p>
            <a:pPr lvl="1" eaLnBrk="1" hangingPunct="1"/>
            <a:r>
              <a:rPr lang="pt-BR" altLang="pt-BR" sz="2000" dirty="0" smtClean="0"/>
              <a:t>Quantidade de Funcionários: 10</a:t>
            </a:r>
          </a:p>
          <a:p>
            <a:pPr lvl="1" eaLnBrk="1" hangingPunct="1"/>
            <a:r>
              <a:rPr lang="pt-BR" altLang="pt-BR" sz="2000" dirty="0" smtClean="0"/>
              <a:t>Principais Clientes:</a:t>
            </a:r>
          </a:p>
          <a:p>
            <a:pPr lvl="2" eaLnBrk="1" hangingPunct="1"/>
            <a:r>
              <a:rPr lang="pt-BR" altLang="pt-BR" sz="1800" dirty="0" smtClean="0"/>
              <a:t>Vallourec</a:t>
            </a:r>
            <a:r>
              <a:rPr lang="pt-BR" altLang="pt-BR" sz="1800" dirty="0" smtClean="0"/>
              <a:t> Tubos do Brasil;</a:t>
            </a:r>
          </a:p>
          <a:p>
            <a:pPr lvl="2" eaLnBrk="1" hangingPunct="1"/>
            <a:r>
              <a:rPr lang="pt-BR" altLang="pt-BR" sz="1800" dirty="0" smtClean="0"/>
              <a:t>Ameni</a:t>
            </a:r>
            <a:r>
              <a:rPr lang="pt-BR" altLang="pt-BR" sz="1800" dirty="0" smtClean="0"/>
              <a:t> (Arquitetura e Consultoria);</a:t>
            </a:r>
          </a:p>
          <a:p>
            <a:pPr lvl="2" eaLnBrk="1" hangingPunct="1"/>
            <a:r>
              <a:rPr lang="pt-BR" altLang="pt-BR" sz="1800" dirty="0" smtClean="0"/>
              <a:t>Gastro</a:t>
            </a:r>
            <a:r>
              <a:rPr lang="pt-BR" altLang="pt-BR" sz="1800" dirty="0" smtClean="0"/>
              <a:t> Obeso;</a:t>
            </a:r>
          </a:p>
          <a:p>
            <a:pPr lvl="2" eaLnBrk="1" hangingPunct="1"/>
            <a:r>
              <a:rPr lang="pt-BR" altLang="pt-BR" sz="1800" dirty="0" smtClean="0"/>
              <a:t>Licence</a:t>
            </a:r>
            <a:r>
              <a:rPr lang="pt-BR" altLang="pt-BR" sz="1800" dirty="0" smtClean="0"/>
              <a:t> (Projetos de Engenharia);</a:t>
            </a:r>
          </a:p>
          <a:p>
            <a:pPr lvl="2" eaLnBrk="1" hangingPunct="1"/>
            <a:r>
              <a:rPr lang="pt-BR" altLang="pt-BR" sz="1800" dirty="0" smtClean="0"/>
              <a:t>Europa (Empresa de Software);</a:t>
            </a:r>
          </a:p>
          <a:p>
            <a:pPr lvl="2" eaLnBrk="1" hangingPunct="1"/>
            <a:r>
              <a:rPr lang="pt-BR" altLang="pt-BR" sz="1800" dirty="0" smtClean="0"/>
              <a:t>Escobar Advocacia;</a:t>
            </a:r>
          </a:p>
          <a:p>
            <a:pPr lvl="2" eaLnBrk="1" hangingPunct="1"/>
            <a:r>
              <a:rPr lang="pt-BR" altLang="pt-BR" sz="1800" dirty="0" smtClean="0"/>
              <a:t>Bradesco Prime.</a:t>
            </a:r>
          </a:p>
        </p:txBody>
      </p:sp>
      <p:sp>
        <p:nvSpPr>
          <p:cNvPr id="5" name="Title 4"/>
          <p:cNvSpPr>
            <a:spLocks/>
          </p:cNvSpPr>
          <p:nvPr/>
        </p:nvSpPr>
        <p:spPr bwMode="auto">
          <a:xfrm>
            <a:off x="179388" y="260350"/>
            <a:ext cx="87979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endParaRPr lang="en-US" sz="44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ＭＳ Ｐゴシック" pitchFamily="-106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Escopo do Projeto</a:t>
            </a:r>
            <a:endParaRPr lang="pt-BR" dirty="0"/>
          </a:p>
        </p:txBody>
      </p:sp>
      <p:sp>
        <p:nvSpPr>
          <p:cNvPr id="7171" name="Rectangle 10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None/>
            </a:pPr>
            <a:r>
              <a:rPr lang="pt-BR" altLang="pt-BR" dirty="0" smtClean="0"/>
              <a:t>Processos </a:t>
            </a:r>
            <a:r>
              <a:rPr lang="pt-BR" altLang="pt-BR" dirty="0"/>
              <a:t>de Negócio </a:t>
            </a:r>
            <a:r>
              <a:rPr lang="pt-BR" altLang="pt-BR" dirty="0" smtClean="0"/>
              <a:t>envolvidos </a:t>
            </a:r>
            <a:r>
              <a:rPr lang="pt-BR" altLang="pt-BR" dirty="0"/>
              <a:t>no </a:t>
            </a:r>
            <a:r>
              <a:rPr lang="pt-BR" altLang="pt-BR" dirty="0" smtClean="0"/>
              <a:t>Projeto</a:t>
            </a:r>
          </a:p>
          <a:p>
            <a:pPr marL="0" indent="0" algn="ctr" eaLnBrk="1" hangingPunct="1">
              <a:buNone/>
            </a:pPr>
            <a:endParaRPr lang="pt-BR" altLang="pt-BR" dirty="0" smtClean="0"/>
          </a:p>
          <a:p>
            <a:pPr eaLnBrk="1" hangingPunct="1"/>
            <a:r>
              <a:rPr lang="pt-BR" altLang="pt-BR" dirty="0" smtClean="0"/>
              <a:t>Registro das solicitações de serviços</a:t>
            </a:r>
          </a:p>
          <a:p>
            <a:pPr eaLnBrk="1" hangingPunct="1"/>
            <a:r>
              <a:rPr lang="pt-BR" altLang="pt-BR" dirty="0" smtClean="0"/>
              <a:t>Cadastro de clientes</a:t>
            </a:r>
          </a:p>
          <a:p>
            <a:pPr eaLnBrk="1" hangingPunct="1"/>
            <a:r>
              <a:rPr lang="pt-BR" altLang="pt-BR" dirty="0" smtClean="0"/>
              <a:t>Cobrança de clientes</a:t>
            </a:r>
          </a:p>
          <a:p>
            <a:pPr eaLnBrk="1" hangingPunct="1"/>
            <a:r>
              <a:rPr lang="pt-BR" altLang="pt-BR" dirty="0" smtClean="0"/>
              <a:t>Cadastro de Contrato</a:t>
            </a:r>
          </a:p>
          <a:p>
            <a:pPr eaLnBrk="1" hangingPunct="1"/>
            <a:r>
              <a:rPr lang="pt-BR" altLang="pt-BR" dirty="0" smtClean="0"/>
              <a:t>Pagamento de contas (água, luz, telefone, </a:t>
            </a:r>
            <a:r>
              <a:rPr lang="pt-BR" altLang="pt-BR" dirty="0" smtClean="0"/>
              <a:t>etc.)</a:t>
            </a:r>
            <a:endParaRPr lang="pt-BR" altLang="pt-BR" dirty="0" smtClean="0"/>
          </a:p>
          <a:p>
            <a:pPr eaLnBrk="1" hangingPunct="1"/>
            <a:r>
              <a:rPr lang="pt-BR" altLang="pt-BR" dirty="0" smtClean="0"/>
              <a:t>Manutenção dos veículos</a:t>
            </a:r>
          </a:p>
          <a:p>
            <a:pPr eaLnBrk="1" hangingPunct="1"/>
            <a:r>
              <a:rPr lang="pt-BR" altLang="pt-BR" dirty="0" smtClean="0"/>
              <a:t>Cadastro de fornecedores</a:t>
            </a:r>
          </a:p>
        </p:txBody>
      </p:sp>
      <p:sp>
        <p:nvSpPr>
          <p:cNvPr id="5" name="Title 4"/>
          <p:cNvSpPr>
            <a:spLocks/>
          </p:cNvSpPr>
          <p:nvPr/>
        </p:nvSpPr>
        <p:spPr bwMode="auto">
          <a:xfrm>
            <a:off x="179388" y="260350"/>
            <a:ext cx="87979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endParaRPr lang="en-US" sz="44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ＭＳ Ｐゴシック" pitchFamily="-106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Objetivo Geral</a:t>
            </a:r>
            <a:endParaRPr lang="pt-BR" dirty="0"/>
          </a:p>
        </p:txBody>
      </p:sp>
      <p:sp>
        <p:nvSpPr>
          <p:cNvPr id="8195" name="Rectangle 10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indent="0" algn="ctr" eaLnBrk="1" hangingPunct="1">
              <a:buNone/>
            </a:pPr>
            <a:r>
              <a:rPr lang="pt-BR" altLang="pt-BR" sz="2800" dirty="0"/>
              <a:t>Apoio aos Processos de Negócio envolvidos no </a:t>
            </a:r>
            <a:r>
              <a:rPr lang="pt-BR" altLang="pt-BR" sz="2800" dirty="0" smtClean="0"/>
              <a:t>Projeto</a:t>
            </a:r>
          </a:p>
          <a:p>
            <a:pPr marL="0" lvl="1" indent="0" algn="ctr" eaLnBrk="1" hangingPunct="1">
              <a:buNone/>
            </a:pPr>
            <a:endParaRPr lang="pt-BR" altLang="pt-BR" sz="2800" dirty="0"/>
          </a:p>
          <a:p>
            <a:pPr eaLnBrk="1" hangingPunct="1"/>
            <a:r>
              <a:rPr lang="pt-BR" altLang="pt-BR" dirty="0" smtClean="0"/>
              <a:t>Abertura e fechamento de Ordem de Serviço (OS);</a:t>
            </a:r>
          </a:p>
          <a:p>
            <a:pPr eaLnBrk="1" hangingPunct="1"/>
            <a:r>
              <a:rPr lang="pt-BR" altLang="pt-BR" dirty="0" smtClean="0"/>
              <a:t>Cadastro de cliente e fornecedores;</a:t>
            </a:r>
          </a:p>
          <a:p>
            <a:pPr eaLnBrk="1" hangingPunct="1"/>
            <a:r>
              <a:rPr lang="pt-BR" altLang="pt-BR" dirty="0" smtClean="0"/>
              <a:t>Registro das manutenções realizadas nos veículos;</a:t>
            </a:r>
          </a:p>
          <a:p>
            <a:pPr eaLnBrk="1" hangingPunct="1"/>
            <a:r>
              <a:rPr lang="pt-BR" altLang="pt-BR" dirty="0" smtClean="0"/>
              <a:t>Cadastro e acompanhamento dos contratos;</a:t>
            </a:r>
          </a:p>
          <a:p>
            <a:pPr eaLnBrk="1" hangingPunct="1"/>
            <a:r>
              <a:rPr lang="pt-BR" altLang="pt-BR" dirty="0" smtClean="0"/>
              <a:t>Cadastro e acompanhamento das contas;</a:t>
            </a:r>
          </a:p>
          <a:p>
            <a:pPr eaLnBrk="1" hangingPunct="1"/>
            <a:r>
              <a:rPr lang="pt-BR" altLang="pt-BR" dirty="0" smtClean="0"/>
              <a:t>Visualização de relatórios para análise de dados</a:t>
            </a:r>
          </a:p>
        </p:txBody>
      </p:sp>
      <p:sp>
        <p:nvSpPr>
          <p:cNvPr id="5" name="Title 4"/>
          <p:cNvSpPr>
            <a:spLocks/>
          </p:cNvSpPr>
          <p:nvPr/>
        </p:nvSpPr>
        <p:spPr bwMode="auto">
          <a:xfrm>
            <a:off x="179388" y="260350"/>
            <a:ext cx="87979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endParaRPr lang="en-US" sz="44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ＭＳ Ｐゴシック" pitchFamily="-106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Objetivos Específicos</a:t>
            </a:r>
            <a:endParaRPr lang="pt-BR" dirty="0"/>
          </a:p>
        </p:txBody>
      </p:sp>
      <p:sp>
        <p:nvSpPr>
          <p:cNvPr id="9219" name="Rectangle 10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BR" dirty="0" smtClean="0"/>
              <a:t>Guilherme Santos da Silva</a:t>
            </a:r>
          </a:p>
          <a:p>
            <a:pPr lvl="1" eaLnBrk="1" hangingPunct="1"/>
            <a:r>
              <a:rPr lang="pt-BR" altLang="pt-BR" dirty="0" smtClean="0">
                <a:solidFill>
                  <a:schemeClr val="tx1"/>
                </a:solidFill>
              </a:rPr>
              <a:t>Administrativo</a:t>
            </a:r>
            <a:endParaRPr lang="pt-BR" altLang="pt-BR" dirty="0" smtClean="0"/>
          </a:p>
          <a:p>
            <a:pPr eaLnBrk="1" hangingPunct="1"/>
            <a:r>
              <a:rPr lang="pt-BR" altLang="pt-BR" dirty="0" smtClean="0"/>
              <a:t>Emerson da Silva Cardozo</a:t>
            </a:r>
          </a:p>
          <a:p>
            <a:pPr lvl="1" eaLnBrk="1" hangingPunct="1"/>
            <a:r>
              <a:rPr lang="pt-BR" altLang="pt-BR" dirty="0" smtClean="0">
                <a:solidFill>
                  <a:schemeClr val="tx1"/>
                </a:solidFill>
              </a:rPr>
              <a:t>Manutenção</a:t>
            </a:r>
          </a:p>
          <a:p>
            <a:pPr eaLnBrk="1" hangingPunct="1"/>
            <a:r>
              <a:rPr lang="pt-BR" altLang="pt-BR" dirty="0" smtClean="0"/>
              <a:t>Samuel de Matos Rezende</a:t>
            </a:r>
          </a:p>
          <a:p>
            <a:pPr lvl="1" eaLnBrk="1" hangingPunct="1"/>
            <a:r>
              <a:rPr lang="pt-BR" altLang="pt-BR" dirty="0" smtClean="0">
                <a:solidFill>
                  <a:schemeClr val="tx1"/>
                </a:solidFill>
              </a:rPr>
              <a:t>Vendas</a:t>
            </a:r>
          </a:p>
          <a:p>
            <a:pPr eaLnBrk="1" hangingPunct="1"/>
            <a:r>
              <a:rPr lang="pt-BR" altLang="pt-BR" dirty="0" smtClean="0"/>
              <a:t>Romulo de </a:t>
            </a:r>
            <a:r>
              <a:rPr lang="pt-BR" altLang="pt-BR" dirty="0" smtClean="0"/>
              <a:t>Araujo</a:t>
            </a:r>
            <a:r>
              <a:rPr lang="pt-BR" altLang="pt-BR" dirty="0" smtClean="0"/>
              <a:t> Magalhães</a:t>
            </a:r>
          </a:p>
          <a:p>
            <a:pPr lvl="1" eaLnBrk="1" hangingPunct="1"/>
            <a:r>
              <a:rPr lang="pt-BR" altLang="pt-BR" dirty="0" smtClean="0">
                <a:solidFill>
                  <a:schemeClr val="tx1"/>
                </a:solidFill>
              </a:rPr>
              <a:t>Operacional</a:t>
            </a:r>
          </a:p>
          <a:p>
            <a:pPr eaLnBrk="1" hangingPunct="1"/>
            <a:r>
              <a:rPr lang="pt-BR" altLang="pt-BR" dirty="0" smtClean="0"/>
              <a:t>João Evaristo Furtado</a:t>
            </a:r>
          </a:p>
          <a:p>
            <a:pPr lvl="1" eaLnBrk="1" hangingPunct="1"/>
            <a:r>
              <a:rPr lang="pt-BR" altLang="pt-BR" dirty="0" smtClean="0">
                <a:solidFill>
                  <a:schemeClr val="tx1"/>
                </a:solidFill>
              </a:rPr>
              <a:t>Financeiro</a:t>
            </a:r>
          </a:p>
        </p:txBody>
      </p:sp>
      <p:sp>
        <p:nvSpPr>
          <p:cNvPr id="5" name="Title 4"/>
          <p:cNvSpPr>
            <a:spLocks/>
          </p:cNvSpPr>
          <p:nvPr/>
        </p:nvSpPr>
        <p:spPr bwMode="auto">
          <a:xfrm>
            <a:off x="179388" y="260350"/>
            <a:ext cx="87979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endParaRPr lang="en-US" sz="44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ＭＳ Ｐゴシック" pitchFamily="-106" charset="-128"/>
            </a:endParaRPr>
          </a:p>
        </p:txBody>
      </p:sp>
      <p:pic>
        <p:nvPicPr>
          <p:cNvPr id="7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49500"/>
            <a:ext cx="234315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Administrativo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Veículos</a:t>
            </a:r>
            <a:endParaRPr lang="pt-BR" dirty="0"/>
          </a:p>
          <a:p>
            <a:r>
              <a:rPr lang="pt-BR" dirty="0"/>
              <a:t>Motoboys</a:t>
            </a:r>
          </a:p>
          <a:p>
            <a:r>
              <a:rPr lang="pt-BR" dirty="0"/>
              <a:t>Clientes</a:t>
            </a:r>
          </a:p>
          <a:p>
            <a:r>
              <a:rPr lang="pt-BR" dirty="0"/>
              <a:t>Fornecedores de Serviço de Manutenção</a:t>
            </a:r>
          </a:p>
          <a:p>
            <a:r>
              <a:rPr lang="pt-BR" dirty="0"/>
              <a:t>Contrato celebrado com o cliente</a:t>
            </a:r>
          </a:p>
          <a:p>
            <a:r>
              <a:rPr lang="pt-BR" dirty="0"/>
              <a:t>Tipos de serviço de manutenção</a:t>
            </a:r>
          </a:p>
          <a:p>
            <a:r>
              <a:rPr lang="pt-BR" dirty="0"/>
              <a:t>Relatórios (Ordens de Serviço, Manutenções, Contratos)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982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Manutenção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Validação </a:t>
            </a:r>
            <a:r>
              <a:rPr lang="pt-BR" dirty="0"/>
              <a:t>e Registro de Manutenções</a:t>
            </a:r>
          </a:p>
          <a:p>
            <a:r>
              <a:rPr lang="pt-BR" dirty="0"/>
              <a:t>Liberação Semanal para o Pagamento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09230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FITpptx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1212</TotalTime>
  <Words>821</Words>
  <Application>Microsoft Office PowerPoint</Application>
  <PresentationFormat>Apresentação na tela (4:3)</PresentationFormat>
  <Paragraphs>380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2" baseType="lpstr">
      <vt:lpstr>ＭＳ Ｐゴシック</vt:lpstr>
      <vt:lpstr>Arial</vt:lpstr>
      <vt:lpstr>Calibri</vt:lpstr>
      <vt:lpstr>Verdana</vt:lpstr>
      <vt:lpstr>Wingdings</vt:lpstr>
      <vt:lpstr>TemaFITpptx</vt:lpstr>
      <vt:lpstr>Pós-Graduação Engenharia de Software</vt:lpstr>
      <vt:lpstr>Apresentação do PowerPoint</vt:lpstr>
      <vt:lpstr>Apresentação do PowerPoint</vt:lpstr>
      <vt:lpstr>Escopo do Projeto</vt:lpstr>
      <vt:lpstr>Escopo do Projeto</vt:lpstr>
      <vt:lpstr>Objetivo Geral</vt:lpstr>
      <vt:lpstr>Objetivos Específicos</vt:lpstr>
      <vt:lpstr>Administrativo</vt:lpstr>
      <vt:lpstr>Manutenção </vt:lpstr>
      <vt:lpstr>Vendas </vt:lpstr>
      <vt:lpstr>Operacional </vt:lpstr>
      <vt:lpstr>Operacional</vt:lpstr>
      <vt:lpstr>Casos De uso Financeiro </vt:lpstr>
      <vt:lpstr>Cadastrar Nova Conta</vt:lpstr>
      <vt:lpstr>Contas a Pagar </vt:lpstr>
      <vt:lpstr>Relatórios</vt:lpstr>
      <vt:lpstr>Análise de Sistemas </vt:lpstr>
      <vt:lpstr>Análise de Sistemas</vt:lpstr>
      <vt:lpstr>Análise de Sistemas</vt:lpstr>
      <vt:lpstr>Análise de Sistemas</vt:lpstr>
      <vt:lpstr>Análise de Sistemas</vt:lpstr>
      <vt:lpstr>Análise de Sistemas</vt:lpstr>
      <vt:lpstr>Projeto do Sistema</vt:lpstr>
      <vt:lpstr>Análise de Software</vt:lpstr>
      <vt:lpstr>Análise de Software</vt:lpstr>
      <vt:lpstr>Análise de Software</vt:lpstr>
      <vt:lpstr>Análise de Software</vt:lpstr>
      <vt:lpstr>Projeto de Software</vt:lpstr>
      <vt:lpstr>Projeto de Software</vt:lpstr>
      <vt:lpstr>Status Atual / Pendências </vt:lpstr>
      <vt:lpstr>Análise do Sistema</vt:lpstr>
      <vt:lpstr>Projeto de Sistema</vt:lpstr>
      <vt:lpstr>Análise de Software</vt:lpstr>
      <vt:lpstr>Análise de Software</vt:lpstr>
      <vt:lpstr>Projeto de Software</vt:lpstr>
      <vt:lpstr>Apresentação do PowerPoint</vt:lpstr>
    </vt:vector>
  </TitlesOfParts>
  <Company>consoft Infosolution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Consoft Consultoria em Sistema</dc:creator>
  <cp:lastModifiedBy>Tanato TNT</cp:lastModifiedBy>
  <cp:revision>198</cp:revision>
  <dcterms:created xsi:type="dcterms:W3CDTF">2009-04-12T23:48:46Z</dcterms:created>
  <dcterms:modified xsi:type="dcterms:W3CDTF">2014-12-17T21:02:36Z</dcterms:modified>
</cp:coreProperties>
</file>