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8" r:id="rId4"/>
    <p:sldId id="269" r:id="rId5"/>
    <p:sldId id="270" r:id="rId6"/>
    <p:sldId id="271" r:id="rId7"/>
    <p:sldId id="272" r:id="rId8"/>
    <p:sldId id="273" r:id="rId9"/>
    <p:sldId id="274" r:id="rId10"/>
    <p:sldId id="278" r:id="rId11"/>
    <p:sldId id="276" r:id="rId12"/>
    <p:sldId id="279" r:id="rId13"/>
    <p:sldId id="277" r:id="rId14"/>
    <p:sldId id="259" r:id="rId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291470AC-48F4-475F-99FA-3785E366C0C6}">
          <p14:sldIdLst>
            <p14:sldId id="256"/>
            <p14:sldId id="257"/>
            <p14:sldId id="268"/>
            <p14:sldId id="269"/>
            <p14:sldId id="270"/>
            <p14:sldId id="271"/>
            <p14:sldId id="272"/>
            <p14:sldId id="273"/>
            <p14:sldId id="274"/>
            <p14:sldId id="278"/>
            <p14:sldId id="276"/>
            <p14:sldId id="279"/>
            <p14:sldId id="277"/>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56" autoAdjust="0"/>
    <p:restoredTop sz="94671" autoAdjust="0"/>
  </p:normalViewPr>
  <p:slideViewPr>
    <p:cSldViewPr>
      <p:cViewPr>
        <p:scale>
          <a:sx n="77" d="100"/>
          <a:sy n="77" d="100"/>
        </p:scale>
        <p:origin x="-146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8"/>
    </p:cViewPr>
  </p:sorterViewPr>
  <p:notesViewPr>
    <p:cSldViewPr>
      <p:cViewPr varScale="1">
        <p:scale>
          <a:sx n="56" d="100"/>
          <a:sy n="56"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1C154D-C58F-4AEE-BEAB-BD6A662026C8}" type="datetimeFigureOut">
              <a:rPr lang="pt-BR" smtClean="0"/>
              <a:t>24/04/2014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84D328-98C5-4182-9EFD-7C06DAE79A00}" type="slidenum">
              <a:rPr lang="pt-BR" smtClean="0"/>
              <a:t>‹nº›</a:t>
            </a:fld>
            <a:endParaRPr lang="pt-BR"/>
          </a:p>
        </p:txBody>
      </p:sp>
    </p:spTree>
    <p:extLst>
      <p:ext uri="{BB962C8B-B14F-4D97-AF65-F5344CB8AC3E}">
        <p14:creationId xmlns:p14="http://schemas.microsoft.com/office/powerpoint/2010/main" val="93332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32F63B-B3D8-4EFD-AB78-717E4404C737}" type="slidenum">
              <a:rPr lang="en-US" smtClean="0"/>
              <a:pPr eaLnBrk="1" hangingPunct="1"/>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3E4966-344A-407C-9BDF-2E1D24D05EC1}" type="slidenum">
              <a:rPr lang="en-US" smtClean="0"/>
              <a:pPr eaLnBrk="1" hangingPunct="1"/>
              <a:t>12</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F294FD-E8C1-4C25-AE4D-55ED2415E228}" type="slidenum">
              <a:rPr lang="en-US" smtClean="0"/>
              <a:pPr eaLnBrk="1" hangingPunct="1"/>
              <a:t>13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027782-719A-4A23-9D6D-E2BE944198FB}" type="slidenum">
              <a:rPr lang="en-US" smtClean="0"/>
              <a:pPr eaLnBrk="1" hangingPunct="1"/>
              <a:t>4</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68C277-2D07-47A1-BCA3-88FAE1846723}" type="slidenum">
              <a:rPr lang="en-US" smtClean="0"/>
              <a:pPr eaLnBrk="1" hangingPunct="1"/>
              <a:t>5</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B300E2-2D2F-479A-8633-038FAD489FCE}" type="slidenum">
              <a:rPr lang="en-US" smtClean="0"/>
              <a:pPr eaLnBrk="1" hangingPunct="1"/>
              <a:t>6</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EEF6940-91E6-410D-B722-34990ADFA821}" type="slidenum">
              <a:rPr lang="en-US" smtClean="0"/>
              <a:pPr eaLnBrk="1" hangingPunct="1"/>
              <a:t>7</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AF6718-8C0C-48A8-ADF0-BBF6DAF846D8}" type="slidenum">
              <a:rPr lang="en-US" smtClean="0"/>
              <a:pPr eaLnBrk="1" hangingPunct="1"/>
              <a:t>8</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75FEE59-9A1D-4A6F-B138-C7AB014E8CCF}" type="slidenum">
              <a:rPr lang="en-US" smtClean="0"/>
              <a:pPr eaLnBrk="1" hangingPunct="1"/>
              <a:t>9</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F294FD-E8C1-4C25-AE4D-55ED2415E228}" type="slidenum">
              <a:rPr lang="en-US" smtClean="0"/>
              <a:pPr eaLnBrk="1" hangingPunct="1"/>
              <a:t>10</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3E4966-344A-407C-9BDF-2E1D24D05EC1}" type="slidenum">
              <a:rPr lang="en-US" smtClean="0"/>
              <a:pPr eaLnBrk="1" hangingPunct="1"/>
              <a:t>11</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ulo">
    <p:spTree>
      <p:nvGrpSpPr>
        <p:cNvPr id="1" name=""/>
        <p:cNvGrpSpPr/>
        <p:nvPr/>
      </p:nvGrpSpPr>
      <p:grpSpPr>
        <a:xfrm>
          <a:off x="0" y="0"/>
          <a:ext cx="0" cy="0"/>
          <a:chOff x="0" y="0"/>
          <a:chExt cx="0" cy="0"/>
        </a:xfrm>
      </p:grpSpPr>
      <p:sp>
        <p:nvSpPr>
          <p:cNvPr id="9" name="Espaço Reservado para Texto 8"/>
          <p:cNvSpPr>
            <a:spLocks noGrp="1"/>
          </p:cNvSpPr>
          <p:nvPr>
            <p:ph type="body" sz="quarter" idx="10" hasCustomPrompt="1"/>
          </p:nvPr>
        </p:nvSpPr>
        <p:spPr>
          <a:xfrm>
            <a:off x="714349" y="2500306"/>
            <a:ext cx="7786742" cy="3143272"/>
          </a:xfrm>
          <a:prstGeom prst="rect">
            <a:avLst/>
          </a:prstGeom>
        </p:spPr>
        <p:txBody>
          <a:bodyPr/>
          <a:lstStyle>
            <a:lvl1pPr algn="ctr">
              <a:buNone/>
              <a:defRPr sz="4000">
                <a:solidFill>
                  <a:schemeClr val="tx2">
                    <a:lumMod val="75000"/>
                  </a:schemeClr>
                </a:solidFill>
                <a:latin typeface="Verdana" pitchFamily="34" charset="0"/>
                <a:ea typeface="Verdana" pitchFamily="34" charset="0"/>
                <a:cs typeface="Verdana" pitchFamily="34" charset="0"/>
              </a:defRPr>
            </a:lvl1pPr>
          </a:lstStyle>
          <a:p>
            <a:pPr lvl="0"/>
            <a:r>
              <a:rPr lang="pt-BR" dirty="0" smtClean="0"/>
              <a:t>Conteúdo</a:t>
            </a:r>
          </a:p>
        </p:txBody>
      </p:sp>
      <p:sp>
        <p:nvSpPr>
          <p:cNvPr id="3" name="Retângulo 2"/>
          <p:cNvSpPr/>
          <p:nvPr userDrawn="1"/>
        </p:nvSpPr>
        <p:spPr>
          <a:xfrm>
            <a:off x="-24594" y="1484784"/>
            <a:ext cx="9168594" cy="584775"/>
          </a:xfrm>
          <a:prstGeom prst="rect">
            <a:avLst/>
          </a:prstGeom>
        </p:spPr>
        <p:txBody>
          <a:bodyPr wrap="square">
            <a:spAutoFit/>
          </a:bodyPr>
          <a:lstStyle/>
          <a:p>
            <a:pPr algn="ctr"/>
            <a:r>
              <a:rPr lang="pt-BR" sz="3200" b="1" kern="1200" baseline="0" dirty="0" smtClean="0">
                <a:solidFill>
                  <a:schemeClr val="tx2">
                    <a:lumMod val="75000"/>
                  </a:schemeClr>
                </a:solidFill>
                <a:latin typeface="Verdana" pitchFamily="34" charset="0"/>
                <a:ea typeface="Verdana" pitchFamily="34" charset="0"/>
                <a:cs typeface="Verdana" pitchFamily="34" charset="0"/>
              </a:rPr>
              <a:t>Gestão de Configuração e Mudança</a:t>
            </a:r>
            <a:endParaRPr lang="pt-BR" sz="3200" b="1" kern="1200" baseline="0" dirty="0">
              <a:solidFill>
                <a:schemeClr val="tx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padrao">
    <p:spTree>
      <p:nvGrpSpPr>
        <p:cNvPr id="1" name=""/>
        <p:cNvGrpSpPr/>
        <p:nvPr/>
      </p:nvGrpSpPr>
      <p:grpSpPr>
        <a:xfrm>
          <a:off x="0" y="0"/>
          <a:ext cx="0" cy="0"/>
          <a:chOff x="0" y="0"/>
          <a:chExt cx="0" cy="0"/>
        </a:xfrm>
      </p:grpSpPr>
      <p:sp>
        <p:nvSpPr>
          <p:cNvPr id="6" name="Espaço Reservado para Texto 5"/>
          <p:cNvSpPr>
            <a:spLocks noGrp="1"/>
          </p:cNvSpPr>
          <p:nvPr>
            <p:ph type="body" sz="quarter" idx="10" hasCustomPrompt="1"/>
          </p:nvPr>
        </p:nvSpPr>
        <p:spPr>
          <a:xfrm>
            <a:off x="1071538" y="1714488"/>
            <a:ext cx="7429552" cy="1214446"/>
          </a:xfrm>
          <a:prstGeom prst="rect">
            <a:avLst/>
          </a:prstGeom>
        </p:spPr>
        <p:txBody>
          <a:bodyPr/>
          <a:lstStyle>
            <a:lvl1pPr>
              <a:buNone/>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Curso: Engenharia de Software </a:t>
            </a:r>
            <a:endParaRPr lang="pt-BR" dirty="0"/>
          </a:p>
        </p:txBody>
      </p:sp>
      <p:sp>
        <p:nvSpPr>
          <p:cNvPr id="9" name="Espaço Reservado para Texto 5"/>
          <p:cNvSpPr>
            <a:spLocks noGrp="1"/>
          </p:cNvSpPr>
          <p:nvPr>
            <p:ph type="body" sz="quarter" idx="11" hasCustomPrompt="1"/>
          </p:nvPr>
        </p:nvSpPr>
        <p:spPr>
          <a:xfrm>
            <a:off x="1071538" y="3000372"/>
            <a:ext cx="7429552" cy="107157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pt-BR" dirty="0" smtClean="0"/>
              <a:t>Disciplina: Gestão de Configuração e Mudança</a:t>
            </a:r>
          </a:p>
          <a:p>
            <a:pPr lvl="0"/>
            <a:endParaRPr lang="pt-BR" dirty="0"/>
          </a:p>
        </p:txBody>
      </p:sp>
      <p:sp>
        <p:nvSpPr>
          <p:cNvPr id="10" name="Espaço Reservado para Texto 5"/>
          <p:cNvSpPr>
            <a:spLocks noGrp="1"/>
          </p:cNvSpPr>
          <p:nvPr>
            <p:ph type="body" sz="quarter" idx="12" hasCustomPrompt="1"/>
          </p:nvPr>
        </p:nvSpPr>
        <p:spPr>
          <a:xfrm>
            <a:off x="1071538" y="4143380"/>
            <a:ext cx="7429552" cy="1285884"/>
          </a:xfrm>
          <a:prstGeom prst="rect">
            <a:avLst/>
          </a:prstGeom>
        </p:spPr>
        <p:txBody>
          <a:bodyPr/>
          <a:lstStyle>
            <a:lvl1pPr>
              <a:buNone/>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Professor: Prof. </a:t>
            </a:r>
            <a:r>
              <a:rPr lang="pt-BR" dirty="0" err="1" smtClean="0"/>
              <a:t>Msc</a:t>
            </a:r>
            <a:r>
              <a:rPr lang="pt-BR" dirty="0" smtClean="0"/>
              <a:t>. Anderson Diniz </a:t>
            </a:r>
            <a:r>
              <a:rPr lang="pt-BR" dirty="0" err="1" smtClean="0"/>
              <a:t>Hummel</a:t>
            </a:r>
            <a:endParaRPr lang="pt-BR" dirty="0"/>
          </a:p>
        </p:txBody>
      </p:sp>
      <p:sp>
        <p:nvSpPr>
          <p:cNvPr id="5" name="CaixaDeTexto 4"/>
          <p:cNvSpPr txBox="1"/>
          <p:nvPr userDrawn="1"/>
        </p:nvSpPr>
        <p:spPr>
          <a:xfrm>
            <a:off x="5929322" y="6357958"/>
            <a:ext cx="1285884" cy="307777"/>
          </a:xfrm>
          <a:prstGeom prst="rect">
            <a:avLst/>
          </a:prstGeom>
          <a:noFill/>
        </p:spPr>
        <p:txBody>
          <a:bodyPr wrap="square" rtlCol="0">
            <a:spAutoFit/>
          </a:bodyPr>
          <a:lstStyle/>
          <a:p>
            <a:r>
              <a:rPr lang="pt-BR" sz="1400" b="1" dirty="0" smtClean="0">
                <a:solidFill>
                  <a:schemeClr val="tx2">
                    <a:lumMod val="60000"/>
                    <a:lumOff val="40000"/>
                  </a:schemeClr>
                </a:solidFill>
                <a:latin typeface="Verdana" pitchFamily="34" charset="0"/>
                <a:ea typeface="Verdana" pitchFamily="34" charset="0"/>
                <a:cs typeface="Verdana" pitchFamily="34" charset="0"/>
              </a:rPr>
              <a:t>Slide</a:t>
            </a:r>
            <a:r>
              <a:rPr lang="pt-BR" sz="1400" b="1" baseline="0" dirty="0" smtClean="0">
                <a:solidFill>
                  <a:schemeClr val="tx2">
                    <a:lumMod val="60000"/>
                    <a:lumOff val="40000"/>
                  </a:schemeClr>
                </a:solidFill>
                <a:latin typeface="Verdana" pitchFamily="34" charset="0"/>
                <a:ea typeface="Verdana" pitchFamily="34" charset="0"/>
                <a:cs typeface="Verdana" pitchFamily="34" charset="0"/>
              </a:rPr>
              <a:t> </a:t>
            </a:r>
            <a:fld id="{A5ADF039-53B1-4658-9CD2-00DE97FC5093}" type="slidenum">
              <a:rPr lang="pt-BR" sz="1400" b="1" smtClean="0">
                <a:solidFill>
                  <a:schemeClr val="tx2">
                    <a:lumMod val="60000"/>
                    <a:lumOff val="40000"/>
                  </a:schemeClr>
                </a:solidFill>
                <a:latin typeface="Verdana" pitchFamily="34" charset="0"/>
                <a:ea typeface="Verdana" pitchFamily="34" charset="0"/>
                <a:cs typeface="Verdana" pitchFamily="34" charset="0"/>
              </a:rPr>
              <a:t>‹nº›</a:t>
            </a:fld>
            <a:endParaRPr lang="pt-BR" sz="1400" b="1" dirty="0">
              <a:solidFill>
                <a:schemeClr val="tx2">
                  <a:lumMod val="60000"/>
                  <a:lumOff val="40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lide_padrao">
    <p:spTree>
      <p:nvGrpSpPr>
        <p:cNvPr id="1" name=""/>
        <p:cNvGrpSpPr/>
        <p:nvPr/>
      </p:nvGrpSpPr>
      <p:grpSpPr>
        <a:xfrm>
          <a:off x="0" y="0"/>
          <a:ext cx="0" cy="0"/>
          <a:chOff x="0" y="0"/>
          <a:chExt cx="0" cy="0"/>
        </a:xfrm>
      </p:grpSpPr>
      <p:sp>
        <p:nvSpPr>
          <p:cNvPr id="6" name="Espaço Reservado para Texto 5"/>
          <p:cNvSpPr>
            <a:spLocks noGrp="1"/>
          </p:cNvSpPr>
          <p:nvPr>
            <p:ph type="body" sz="quarter" idx="10" hasCustomPrompt="1"/>
          </p:nvPr>
        </p:nvSpPr>
        <p:spPr>
          <a:xfrm>
            <a:off x="285720" y="5572140"/>
            <a:ext cx="5000634" cy="35717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Curso: Engenharia de Software</a:t>
            </a:r>
            <a:endParaRPr lang="pt-BR" dirty="0"/>
          </a:p>
        </p:txBody>
      </p:sp>
      <p:sp>
        <p:nvSpPr>
          <p:cNvPr id="9" name="Espaço Reservado para Texto 5"/>
          <p:cNvSpPr>
            <a:spLocks noGrp="1"/>
          </p:cNvSpPr>
          <p:nvPr>
            <p:ph type="body" sz="quarter" idx="11" hasCustomPrompt="1"/>
          </p:nvPr>
        </p:nvSpPr>
        <p:spPr>
          <a:xfrm>
            <a:off x="285720" y="5929330"/>
            <a:ext cx="5000660" cy="357190"/>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Disciplina: Gestão de Configuração e Mudança</a:t>
            </a:r>
            <a:endParaRPr lang="pt-BR" dirty="0"/>
          </a:p>
        </p:txBody>
      </p:sp>
      <p:sp>
        <p:nvSpPr>
          <p:cNvPr id="10" name="Espaço Reservado para Texto 5"/>
          <p:cNvSpPr>
            <a:spLocks noGrp="1"/>
          </p:cNvSpPr>
          <p:nvPr>
            <p:ph type="body" sz="quarter" idx="12" hasCustomPrompt="1"/>
          </p:nvPr>
        </p:nvSpPr>
        <p:spPr>
          <a:xfrm>
            <a:off x="285720" y="6286520"/>
            <a:ext cx="5000660" cy="42862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Professor: Prof. </a:t>
            </a:r>
            <a:r>
              <a:rPr lang="pt-BR" dirty="0" err="1" smtClean="0"/>
              <a:t>Msc</a:t>
            </a:r>
            <a:r>
              <a:rPr lang="pt-BR" dirty="0" smtClean="0"/>
              <a:t>. Anderson Diniz </a:t>
            </a:r>
            <a:r>
              <a:rPr lang="pt-BR" dirty="0" err="1" smtClean="0"/>
              <a:t>Hummel</a:t>
            </a:r>
            <a:endParaRPr lang="pt-BR" dirty="0"/>
          </a:p>
        </p:txBody>
      </p:sp>
      <p:sp>
        <p:nvSpPr>
          <p:cNvPr id="5" name="CaixaDeTexto 4"/>
          <p:cNvSpPr txBox="1"/>
          <p:nvPr userDrawn="1"/>
        </p:nvSpPr>
        <p:spPr>
          <a:xfrm>
            <a:off x="5929322" y="6357958"/>
            <a:ext cx="1285884" cy="307777"/>
          </a:xfrm>
          <a:prstGeom prst="rect">
            <a:avLst/>
          </a:prstGeom>
          <a:noFill/>
        </p:spPr>
        <p:txBody>
          <a:bodyPr wrap="square" rtlCol="0">
            <a:spAutoFit/>
          </a:bodyPr>
          <a:lstStyle/>
          <a:p>
            <a:r>
              <a:rPr lang="pt-BR" sz="1400" b="1" dirty="0" smtClean="0">
                <a:solidFill>
                  <a:schemeClr val="tx2">
                    <a:lumMod val="60000"/>
                    <a:lumOff val="40000"/>
                  </a:schemeClr>
                </a:solidFill>
                <a:latin typeface="Verdana" pitchFamily="34" charset="0"/>
                <a:ea typeface="Verdana" pitchFamily="34" charset="0"/>
                <a:cs typeface="Verdana" pitchFamily="34" charset="0"/>
              </a:rPr>
              <a:t>Slide</a:t>
            </a:r>
            <a:r>
              <a:rPr lang="pt-BR" sz="1400" b="1" baseline="0" dirty="0" smtClean="0">
                <a:solidFill>
                  <a:schemeClr val="tx2">
                    <a:lumMod val="60000"/>
                    <a:lumOff val="40000"/>
                  </a:schemeClr>
                </a:solidFill>
                <a:latin typeface="Verdana" pitchFamily="34" charset="0"/>
                <a:ea typeface="Verdana" pitchFamily="34" charset="0"/>
                <a:cs typeface="Verdana" pitchFamily="34" charset="0"/>
              </a:rPr>
              <a:t> </a:t>
            </a:r>
            <a:fld id="{A5ADF039-53B1-4658-9CD2-00DE97FC5093}" type="slidenum">
              <a:rPr lang="pt-BR" sz="1400" b="1" smtClean="0">
                <a:solidFill>
                  <a:schemeClr val="tx2">
                    <a:lumMod val="60000"/>
                    <a:lumOff val="40000"/>
                  </a:schemeClr>
                </a:solidFill>
                <a:latin typeface="Verdana" pitchFamily="34" charset="0"/>
                <a:ea typeface="Verdana" pitchFamily="34" charset="0"/>
                <a:cs typeface="Verdana" pitchFamily="34" charset="0"/>
              </a:rPr>
              <a:t>‹nº›</a:t>
            </a:fld>
            <a:endParaRPr lang="pt-BR" sz="1400" b="1" dirty="0">
              <a:solidFill>
                <a:schemeClr val="tx2">
                  <a:lumMod val="60000"/>
                  <a:lumOff val="40000"/>
                </a:schemeClr>
              </a:solidFill>
              <a:latin typeface="Verdana" pitchFamily="34" charset="0"/>
              <a:ea typeface="Verdana" pitchFamily="34" charset="0"/>
              <a:cs typeface="Verdana" pitchFamily="34" charset="0"/>
            </a:endParaRPr>
          </a:p>
        </p:txBody>
      </p:sp>
      <p:sp>
        <p:nvSpPr>
          <p:cNvPr id="7" name="Título 1"/>
          <p:cNvSpPr>
            <a:spLocks noGrp="1"/>
          </p:cNvSpPr>
          <p:nvPr>
            <p:ph type="ctrTitle" hasCustomPrompt="1"/>
          </p:nvPr>
        </p:nvSpPr>
        <p:spPr>
          <a:xfrm>
            <a:off x="2915816" y="404664"/>
            <a:ext cx="6120680" cy="504056"/>
          </a:xfrm>
          <a:prstGeom prst="rect">
            <a:avLst/>
          </a:prstGeom>
        </p:spPr>
        <p:txBody>
          <a:bodyPr/>
          <a:lstStyle>
            <a:lvl1pPr algn="l">
              <a:defRPr sz="2800" b="1" baseline="0">
                <a:solidFill>
                  <a:schemeClr val="tx2">
                    <a:lumMod val="75000"/>
                  </a:schemeClr>
                </a:solidFill>
              </a:defRPr>
            </a:lvl1pPr>
          </a:lstStyle>
          <a:p>
            <a:r>
              <a:rPr lang="pt-BR" dirty="0" smtClean="0"/>
              <a:t>Título</a:t>
            </a:r>
            <a:endParaRPr lang="pt-BR" dirty="0"/>
          </a:p>
        </p:txBody>
      </p:sp>
      <p:sp>
        <p:nvSpPr>
          <p:cNvPr id="3" name="Espaço Reservado para Conteúdo 2"/>
          <p:cNvSpPr>
            <a:spLocks noGrp="1"/>
          </p:cNvSpPr>
          <p:nvPr>
            <p:ph sz="quarter" idx="13"/>
          </p:nvPr>
        </p:nvSpPr>
        <p:spPr>
          <a:xfrm>
            <a:off x="251520" y="1412776"/>
            <a:ext cx="8281293" cy="4032349"/>
          </a:xfrm>
          <a:prstGeom prst="rect">
            <a:avLst/>
          </a:prstGeom>
        </p:spPr>
        <p:txBody>
          <a:bodyPr/>
          <a:lstStyle>
            <a:lvl1pPr>
              <a:defRPr>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_padrao">
    <p:spTree>
      <p:nvGrpSpPr>
        <p:cNvPr id="1" name=""/>
        <p:cNvGrpSpPr/>
        <p:nvPr/>
      </p:nvGrpSpPr>
      <p:grpSpPr>
        <a:xfrm>
          <a:off x="0" y="0"/>
          <a:ext cx="0" cy="0"/>
          <a:chOff x="0" y="0"/>
          <a:chExt cx="0" cy="0"/>
        </a:xfrm>
      </p:grpSpPr>
      <p:sp>
        <p:nvSpPr>
          <p:cNvPr id="6" name="Espaço Reservado para Texto 5"/>
          <p:cNvSpPr>
            <a:spLocks noGrp="1"/>
          </p:cNvSpPr>
          <p:nvPr>
            <p:ph type="body" sz="quarter" idx="10" hasCustomPrompt="1"/>
          </p:nvPr>
        </p:nvSpPr>
        <p:spPr>
          <a:xfrm>
            <a:off x="285720" y="5572140"/>
            <a:ext cx="5000634" cy="35717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Curso: Engenharia de Software</a:t>
            </a:r>
            <a:endParaRPr lang="pt-BR" dirty="0"/>
          </a:p>
        </p:txBody>
      </p:sp>
      <p:sp>
        <p:nvSpPr>
          <p:cNvPr id="9" name="Espaço Reservado para Texto 5"/>
          <p:cNvSpPr>
            <a:spLocks noGrp="1"/>
          </p:cNvSpPr>
          <p:nvPr>
            <p:ph type="body" sz="quarter" idx="11" hasCustomPrompt="1"/>
          </p:nvPr>
        </p:nvSpPr>
        <p:spPr>
          <a:xfrm>
            <a:off x="285720" y="5929330"/>
            <a:ext cx="5000660" cy="357190"/>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Disciplina: Gestão de Configuração e Mudança</a:t>
            </a:r>
            <a:endParaRPr lang="pt-BR" dirty="0"/>
          </a:p>
        </p:txBody>
      </p:sp>
      <p:sp>
        <p:nvSpPr>
          <p:cNvPr id="10" name="Espaço Reservado para Texto 5"/>
          <p:cNvSpPr>
            <a:spLocks noGrp="1"/>
          </p:cNvSpPr>
          <p:nvPr>
            <p:ph type="body" sz="quarter" idx="12" hasCustomPrompt="1"/>
          </p:nvPr>
        </p:nvSpPr>
        <p:spPr>
          <a:xfrm>
            <a:off x="285720" y="6286520"/>
            <a:ext cx="5000660" cy="42862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Professor: Prof. </a:t>
            </a:r>
            <a:r>
              <a:rPr lang="pt-BR" dirty="0" err="1" smtClean="0"/>
              <a:t>Msc</a:t>
            </a:r>
            <a:r>
              <a:rPr lang="pt-BR" dirty="0" smtClean="0"/>
              <a:t>. Anderson Diniz </a:t>
            </a:r>
            <a:r>
              <a:rPr lang="pt-BR" dirty="0" err="1" smtClean="0"/>
              <a:t>Hummel</a:t>
            </a:r>
            <a:endParaRPr lang="pt-BR" dirty="0"/>
          </a:p>
        </p:txBody>
      </p:sp>
      <p:sp>
        <p:nvSpPr>
          <p:cNvPr id="5" name="CaixaDeTexto 4"/>
          <p:cNvSpPr txBox="1"/>
          <p:nvPr userDrawn="1"/>
        </p:nvSpPr>
        <p:spPr>
          <a:xfrm>
            <a:off x="5929322" y="6357958"/>
            <a:ext cx="1285884" cy="307777"/>
          </a:xfrm>
          <a:prstGeom prst="rect">
            <a:avLst/>
          </a:prstGeom>
          <a:noFill/>
        </p:spPr>
        <p:txBody>
          <a:bodyPr wrap="square" rtlCol="0">
            <a:spAutoFit/>
          </a:bodyPr>
          <a:lstStyle/>
          <a:p>
            <a:r>
              <a:rPr lang="pt-BR" sz="1400" b="1" dirty="0" smtClean="0">
                <a:solidFill>
                  <a:schemeClr val="tx2">
                    <a:lumMod val="60000"/>
                    <a:lumOff val="40000"/>
                  </a:schemeClr>
                </a:solidFill>
                <a:latin typeface="Verdana" pitchFamily="34" charset="0"/>
                <a:ea typeface="Verdana" pitchFamily="34" charset="0"/>
                <a:cs typeface="Verdana" pitchFamily="34" charset="0"/>
              </a:rPr>
              <a:t>Slide</a:t>
            </a:r>
            <a:r>
              <a:rPr lang="pt-BR" sz="1400" b="1" baseline="0" dirty="0" smtClean="0">
                <a:solidFill>
                  <a:schemeClr val="tx2">
                    <a:lumMod val="60000"/>
                    <a:lumOff val="40000"/>
                  </a:schemeClr>
                </a:solidFill>
                <a:latin typeface="Verdana" pitchFamily="34" charset="0"/>
                <a:ea typeface="Verdana" pitchFamily="34" charset="0"/>
                <a:cs typeface="Verdana" pitchFamily="34" charset="0"/>
              </a:rPr>
              <a:t> </a:t>
            </a:r>
            <a:fld id="{A5ADF039-53B1-4658-9CD2-00DE97FC5093}" type="slidenum">
              <a:rPr lang="pt-BR" sz="1400" b="1" smtClean="0">
                <a:solidFill>
                  <a:schemeClr val="tx2">
                    <a:lumMod val="60000"/>
                    <a:lumOff val="40000"/>
                  </a:schemeClr>
                </a:solidFill>
                <a:latin typeface="Verdana" pitchFamily="34" charset="0"/>
                <a:ea typeface="Verdana" pitchFamily="34" charset="0"/>
                <a:cs typeface="Verdana" pitchFamily="34" charset="0"/>
              </a:rPr>
              <a:t>‹nº›</a:t>
            </a:fld>
            <a:endParaRPr lang="pt-BR" sz="1400" b="1" dirty="0">
              <a:solidFill>
                <a:schemeClr val="tx2">
                  <a:lumMod val="60000"/>
                  <a:lumOff val="40000"/>
                </a:schemeClr>
              </a:solidFill>
              <a:latin typeface="Verdana" pitchFamily="34" charset="0"/>
              <a:ea typeface="Verdana" pitchFamily="34" charset="0"/>
              <a:cs typeface="Verdana" pitchFamily="34" charset="0"/>
            </a:endParaRPr>
          </a:p>
        </p:txBody>
      </p:sp>
      <p:sp>
        <p:nvSpPr>
          <p:cNvPr id="7" name="Título 1"/>
          <p:cNvSpPr>
            <a:spLocks noGrp="1"/>
          </p:cNvSpPr>
          <p:nvPr>
            <p:ph type="ctrTitle" hasCustomPrompt="1"/>
          </p:nvPr>
        </p:nvSpPr>
        <p:spPr>
          <a:xfrm>
            <a:off x="2915816" y="116632"/>
            <a:ext cx="6120680" cy="504056"/>
          </a:xfrm>
          <a:prstGeom prst="rect">
            <a:avLst/>
          </a:prstGeom>
        </p:spPr>
        <p:txBody>
          <a:bodyPr/>
          <a:lstStyle>
            <a:lvl1pPr algn="l">
              <a:defRPr sz="2800" b="1" baseline="0">
                <a:solidFill>
                  <a:schemeClr val="tx2">
                    <a:lumMod val="75000"/>
                  </a:schemeClr>
                </a:solidFill>
              </a:defRPr>
            </a:lvl1pPr>
          </a:lstStyle>
          <a:p>
            <a:r>
              <a:rPr lang="pt-BR" dirty="0" smtClean="0"/>
              <a:t>Título</a:t>
            </a:r>
            <a:endParaRPr lang="pt-BR" dirty="0"/>
          </a:p>
        </p:txBody>
      </p:sp>
      <p:sp>
        <p:nvSpPr>
          <p:cNvPr id="12" name="Espaço Reservado para Conteúdo 2"/>
          <p:cNvSpPr>
            <a:spLocks noGrp="1"/>
          </p:cNvSpPr>
          <p:nvPr>
            <p:ph sz="quarter" idx="13"/>
          </p:nvPr>
        </p:nvSpPr>
        <p:spPr>
          <a:xfrm>
            <a:off x="251520" y="1412776"/>
            <a:ext cx="8281293" cy="4032349"/>
          </a:xfrm>
          <a:prstGeom prst="rect">
            <a:avLst/>
          </a:prstGeom>
        </p:spPr>
        <p:txBody>
          <a:bodyPr/>
          <a:lstStyle>
            <a:lvl1pPr>
              <a:defRPr>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15" name="Espaço Reservado para Conteúdo 14"/>
          <p:cNvSpPr>
            <a:spLocks noGrp="1"/>
          </p:cNvSpPr>
          <p:nvPr>
            <p:ph sz="quarter" idx="14" hasCustomPrompt="1"/>
          </p:nvPr>
        </p:nvSpPr>
        <p:spPr>
          <a:xfrm>
            <a:off x="3419872" y="620688"/>
            <a:ext cx="5544615" cy="576064"/>
          </a:xfrm>
          <a:prstGeom prst="rect">
            <a:avLst/>
          </a:prstGeom>
        </p:spPr>
        <p:txBody>
          <a:bodyPr/>
          <a:lstStyle>
            <a:lvl1pPr marL="0" indent="0" algn="l" defTabSz="914400" rtl="0" eaLnBrk="1" latinLnBrk="0" hangingPunct="1">
              <a:spcBef>
                <a:spcPct val="0"/>
              </a:spcBef>
              <a:buNone/>
              <a:defRPr lang="pt-BR" sz="2000" b="1" kern="1200" baseline="0" dirty="0">
                <a:solidFill>
                  <a:schemeClr val="tx2">
                    <a:lumMod val="75000"/>
                  </a:schemeClr>
                </a:solidFill>
                <a:latin typeface="Verdana" pitchFamily="34" charset="0"/>
                <a:ea typeface="Verdana" pitchFamily="34" charset="0"/>
                <a:cs typeface="Verdana" pitchFamily="34" charset="0"/>
              </a:defRPr>
            </a:lvl1pPr>
          </a:lstStyle>
          <a:p>
            <a:pPr lvl="0"/>
            <a:r>
              <a:rPr lang="pt-BR" dirty="0" err="1" smtClean="0"/>
              <a:t>Sub-título</a:t>
            </a:r>
            <a:endParaRPr lang="pt-BR" dirty="0"/>
          </a:p>
        </p:txBody>
      </p:sp>
    </p:spTree>
    <p:extLst>
      <p:ext uri="{BB962C8B-B14F-4D97-AF65-F5344CB8AC3E}">
        <p14:creationId xmlns:p14="http://schemas.microsoft.com/office/powerpoint/2010/main" val="32055988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lide_branc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lide_final">
    <p:spTree>
      <p:nvGrpSpPr>
        <p:cNvPr id="1" name=""/>
        <p:cNvGrpSpPr/>
        <p:nvPr/>
      </p:nvGrpSpPr>
      <p:grpSpPr>
        <a:xfrm>
          <a:off x="0" y="0"/>
          <a:ext cx="0" cy="0"/>
          <a:chOff x="0" y="0"/>
          <a:chExt cx="0" cy="0"/>
        </a:xfrm>
      </p:grpSpPr>
      <p:sp>
        <p:nvSpPr>
          <p:cNvPr id="2" name="Retângulo 1"/>
          <p:cNvSpPr/>
          <p:nvPr userDrawn="1"/>
        </p:nvSpPr>
        <p:spPr>
          <a:xfrm>
            <a:off x="0" y="0"/>
            <a:ext cx="9144000" cy="6858000"/>
          </a:xfrm>
          <a:prstGeom prst="rect">
            <a:avLst/>
          </a:prstGeom>
          <a:gradFill flip="none" rotWithShape="1">
            <a:gsLst>
              <a:gs pos="0">
                <a:schemeClr val="tx2">
                  <a:lumMod val="75000"/>
                </a:schemeClr>
              </a:gs>
              <a:gs pos="100000">
                <a:schemeClr val="tx2">
                  <a:lumMod val="60000"/>
                  <a:lumOff val="4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descr="Faculdade-Impacta-Tecnologia.png"/>
          <p:cNvPicPr>
            <a:picLocks noChangeAspect="1"/>
          </p:cNvPicPr>
          <p:nvPr userDrawn="1"/>
        </p:nvPicPr>
        <p:blipFill>
          <a:blip r:embed="rId2"/>
          <a:stretch>
            <a:fillRect/>
          </a:stretch>
        </p:blipFill>
        <p:spPr>
          <a:xfrm>
            <a:off x="3143240" y="1643050"/>
            <a:ext cx="2971800" cy="2971800"/>
          </a:xfrm>
          <a:prstGeom prst="rect">
            <a:avLst/>
          </a:prstGeom>
        </p:spPr>
      </p:pic>
      <p:cxnSp>
        <p:nvCxnSpPr>
          <p:cNvPr id="4" name="Conector reto 3"/>
          <p:cNvCxnSpPr/>
          <p:nvPr userDrawn="1"/>
        </p:nvCxnSpPr>
        <p:spPr>
          <a:xfrm>
            <a:off x="1214414" y="4572008"/>
            <a:ext cx="6929486" cy="1588"/>
          </a:xfrm>
          <a:prstGeom prst="line">
            <a:avLst/>
          </a:prstGeom>
          <a:ln>
            <a:gradFill>
              <a:gsLst>
                <a:gs pos="0">
                  <a:srgbClr val="0070C0"/>
                </a:gs>
                <a:gs pos="50000">
                  <a:schemeClr val="accent1">
                    <a:tint val="44500"/>
                    <a:satMod val="160000"/>
                  </a:schemeClr>
                </a:gs>
                <a:gs pos="100000">
                  <a:srgbClr val="0070C0"/>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688" y="260350"/>
            <a:ext cx="8797925" cy="92233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79388" y="1341438"/>
            <a:ext cx="8785225" cy="475138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71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m 6" descr="Faculdade-Impacta-Tecnologia_horizontal.png"/>
          <p:cNvPicPr>
            <a:picLocks noChangeAspect="1"/>
          </p:cNvPicPr>
          <p:nvPr userDrawn="1"/>
        </p:nvPicPr>
        <p:blipFill>
          <a:blip r:embed="rId9"/>
          <a:stretch>
            <a:fillRect/>
          </a:stretch>
        </p:blipFill>
        <p:spPr>
          <a:xfrm>
            <a:off x="214282" y="214291"/>
            <a:ext cx="2576065" cy="785818"/>
          </a:xfrm>
          <a:prstGeom prst="rect">
            <a:avLst/>
          </a:prstGeom>
        </p:spPr>
      </p:pic>
      <p:cxnSp>
        <p:nvCxnSpPr>
          <p:cNvPr id="9" name="Conector reto 8"/>
          <p:cNvCxnSpPr/>
          <p:nvPr userDrawn="1"/>
        </p:nvCxnSpPr>
        <p:spPr>
          <a:xfrm>
            <a:off x="0" y="1214422"/>
            <a:ext cx="6858016" cy="1588"/>
          </a:xfrm>
          <a:prstGeom prst="line">
            <a:avLst/>
          </a:prstGeom>
          <a:ln>
            <a:gradFill>
              <a:gsLst>
                <a:gs pos="0">
                  <a:srgbClr val="5E9EFF"/>
                </a:gs>
                <a:gs pos="39999">
                  <a:srgbClr val="85C2FF"/>
                </a:gs>
                <a:gs pos="70000">
                  <a:srgbClr val="C4D6EB"/>
                </a:gs>
                <a:gs pos="100000">
                  <a:srgbClr val="FFEBFA"/>
                </a:gs>
              </a:gsLst>
              <a:lin ang="0" scaled="0"/>
            </a:gradFill>
          </a:ln>
        </p:spPr>
        <p:style>
          <a:lnRef idx="1">
            <a:schemeClr val="accent1"/>
          </a:lnRef>
          <a:fillRef idx="0">
            <a:schemeClr val="accent1"/>
          </a:fillRef>
          <a:effectRef idx="0">
            <a:schemeClr val="accent1"/>
          </a:effectRef>
          <a:fontRef idx="minor">
            <a:schemeClr val="tx1"/>
          </a:fontRef>
        </p:style>
      </p:cxnSp>
      <p:pic>
        <p:nvPicPr>
          <p:cNvPr id="11" name="Imagem 10" descr="logo_impacta.png"/>
          <p:cNvPicPr>
            <a:picLocks noChangeAspect="1"/>
          </p:cNvPicPr>
          <p:nvPr userDrawn="1"/>
        </p:nvPicPr>
        <p:blipFill>
          <a:blip r:embed="rId10"/>
          <a:stretch>
            <a:fillRect/>
          </a:stretch>
        </p:blipFill>
        <p:spPr>
          <a:xfrm>
            <a:off x="7353300" y="4800600"/>
            <a:ext cx="1790700" cy="2057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7" r:id="rId2"/>
    <p:sldLayoutId id="2147483659" r:id="rId3"/>
    <p:sldLayoutId id="2147483660" r:id="rId4"/>
    <p:sldLayoutId id="2147483655" r:id="rId5"/>
    <p:sldLayoutId id="2147483658" r:id="rId6"/>
    <p:sldLayoutId id="2147483661" r:id="rId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7"/>
          <p:cNvSpPr>
            <a:spLocks noGrp="1"/>
          </p:cNvSpPr>
          <p:nvPr>
            <p:ph type="body" sz="quarter" idx="10"/>
          </p:nvPr>
        </p:nvSpPr>
        <p:spPr/>
        <p:txBody>
          <a:bodyPr/>
          <a:lstStyle/>
          <a:p>
            <a:r>
              <a:rPr lang="pt-BR" dirty="0" smtClean="0"/>
              <a:t>Integração Contínua</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endParaRPr lang="pt-BR"/>
          </a:p>
        </p:txBody>
      </p:sp>
      <p:sp>
        <p:nvSpPr>
          <p:cNvPr id="3" name="Espaço Reservado para Texto 2"/>
          <p:cNvSpPr>
            <a:spLocks noGrp="1"/>
          </p:cNvSpPr>
          <p:nvPr>
            <p:ph type="body" sz="quarter" idx="11"/>
          </p:nvPr>
        </p:nvSpPr>
        <p:spPr/>
        <p:txBody>
          <a:bodyPr/>
          <a:lstStyle/>
          <a:p>
            <a:endParaRPr lang="pt-BR"/>
          </a:p>
        </p:txBody>
      </p:sp>
      <p:sp>
        <p:nvSpPr>
          <p:cNvPr id="4" name="Espaço Reservado para Texto 3"/>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Algumas princípios...</a:t>
            </a:r>
            <a:endParaRPr lang="pt-BR" dirty="0"/>
          </a:p>
        </p:txBody>
      </p:sp>
      <p:sp>
        <p:nvSpPr>
          <p:cNvPr id="22531" name="Espaço Reservado para Conteúdo 1"/>
          <p:cNvSpPr>
            <a:spLocks noGrp="1"/>
          </p:cNvSpPr>
          <p:nvPr>
            <p:ph sz="quarter" idx="13"/>
          </p:nvPr>
        </p:nvSpPr>
        <p:spPr/>
        <p:txBody>
          <a:bodyPr/>
          <a:lstStyle/>
          <a:p>
            <a:pPr algn="just"/>
            <a:r>
              <a:rPr lang="pt-BR" sz="2800" dirty="0"/>
              <a:t>Código mantido </a:t>
            </a:r>
          </a:p>
          <a:p>
            <a:pPr algn="just"/>
            <a:r>
              <a:rPr lang="pt-BR" sz="2800" dirty="0"/>
              <a:t>Build </a:t>
            </a:r>
            <a:r>
              <a:rPr lang="pt-BR" sz="2800" dirty="0" smtClean="0"/>
              <a:t>automatizado</a:t>
            </a:r>
            <a:endParaRPr lang="pt-BR" sz="2800" dirty="0"/>
          </a:p>
          <a:p>
            <a:pPr algn="just"/>
            <a:r>
              <a:rPr lang="pt-BR" sz="2800" dirty="0"/>
              <a:t>Testes executado antes de gerar o build</a:t>
            </a:r>
          </a:p>
          <a:p>
            <a:pPr algn="just"/>
            <a:r>
              <a:rPr lang="pt-BR" sz="2800" dirty="0"/>
              <a:t>Todos os dias todos </a:t>
            </a:r>
            <a:r>
              <a:rPr lang="pt-BR" sz="2800" dirty="0" err="1"/>
              <a:t>commitam</a:t>
            </a:r>
            <a:r>
              <a:rPr lang="pt-BR" sz="2800" dirty="0"/>
              <a:t> na </a:t>
            </a:r>
            <a:r>
              <a:rPr lang="pt-BR" sz="2800" dirty="0" err="1"/>
              <a:t>baseline</a:t>
            </a:r>
            <a:endParaRPr lang="pt-BR" sz="2800" dirty="0"/>
          </a:p>
          <a:p>
            <a:pPr algn="just"/>
            <a:r>
              <a:rPr lang="pt-BR" sz="2800" dirty="0"/>
              <a:t>Todo </a:t>
            </a:r>
            <a:r>
              <a:rPr lang="pt-BR" sz="2800" dirty="0" err="1"/>
              <a:t>commit</a:t>
            </a:r>
            <a:r>
              <a:rPr lang="pt-BR" sz="2800" dirty="0"/>
              <a:t> na linha de base deve ser </a:t>
            </a:r>
            <a:r>
              <a:rPr lang="pt-BR" sz="2800" dirty="0" err="1"/>
              <a:t>buildavel</a:t>
            </a:r>
            <a:endParaRPr lang="pt-BR" sz="2800" dirty="0"/>
          </a:p>
          <a:p>
            <a:pPr algn="just"/>
            <a:r>
              <a:rPr lang="pt-BR" sz="2800" dirty="0"/>
              <a:t>Builds precisam ser rápidos</a:t>
            </a:r>
          </a:p>
          <a:p>
            <a:pPr algn="just"/>
            <a:r>
              <a:rPr lang="pt-BR" sz="2800" dirty="0"/>
              <a:t>Testar em um clone do ambiente de produção</a:t>
            </a:r>
          </a:p>
          <a:p>
            <a:pPr algn="just"/>
            <a:r>
              <a:rPr lang="pt-BR" sz="2800" dirty="0"/>
              <a:t>Facilidade de verificar os </a:t>
            </a:r>
            <a:r>
              <a:rPr lang="pt-BR" sz="2800" dirty="0" err="1"/>
              <a:t>ultimos</a:t>
            </a:r>
            <a:r>
              <a:rPr lang="pt-BR" sz="2800" dirty="0"/>
              <a:t> builds</a:t>
            </a:r>
          </a:p>
        </p:txBody>
      </p:sp>
    </p:spTree>
    <p:extLst>
      <p:ext uri="{BB962C8B-B14F-4D97-AF65-F5344CB8AC3E}">
        <p14:creationId xmlns:p14="http://schemas.microsoft.com/office/powerpoint/2010/main" val="1511100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endParaRPr lang="pt-BR"/>
          </a:p>
        </p:txBody>
      </p:sp>
      <p:sp>
        <p:nvSpPr>
          <p:cNvPr id="3" name="Espaço Reservado para Texto 2"/>
          <p:cNvSpPr>
            <a:spLocks noGrp="1"/>
          </p:cNvSpPr>
          <p:nvPr>
            <p:ph type="body" sz="quarter" idx="11"/>
          </p:nvPr>
        </p:nvSpPr>
        <p:spPr/>
        <p:txBody>
          <a:bodyPr/>
          <a:lstStyle/>
          <a:p>
            <a:endParaRPr lang="pt-BR"/>
          </a:p>
        </p:txBody>
      </p:sp>
      <p:sp>
        <p:nvSpPr>
          <p:cNvPr id="4" name="Espaço Reservado para Texto 3"/>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Vantagens</a:t>
            </a:r>
            <a:endParaRPr lang="pt-BR" dirty="0"/>
          </a:p>
        </p:txBody>
      </p:sp>
      <p:sp>
        <p:nvSpPr>
          <p:cNvPr id="21507" name="Espaço Reservado para Conteúdo 1"/>
          <p:cNvSpPr>
            <a:spLocks noGrp="1"/>
          </p:cNvSpPr>
          <p:nvPr>
            <p:ph sz="quarter" idx="13"/>
          </p:nvPr>
        </p:nvSpPr>
        <p:spPr/>
        <p:txBody>
          <a:bodyPr/>
          <a:lstStyle/>
          <a:p>
            <a:pPr algn="just"/>
            <a:r>
              <a:rPr lang="pt-BR" sz="2800" dirty="0" smtClean="0"/>
              <a:t>Conflitos/ erros/ quebras são encontrados mais </a:t>
            </a:r>
            <a:r>
              <a:rPr lang="pt-BR" sz="2800" dirty="0" err="1" smtClean="0"/>
              <a:t>rápidamente</a:t>
            </a:r>
            <a:r>
              <a:rPr lang="pt-BR" sz="2800" dirty="0" smtClean="0"/>
              <a:t>.</a:t>
            </a:r>
          </a:p>
          <a:p>
            <a:pPr algn="just"/>
            <a:r>
              <a:rPr lang="pt-BR" sz="2800" dirty="0" smtClean="0"/>
              <a:t>Feedback imediato da qualidade, funcionalidade e impactos das alterações</a:t>
            </a:r>
          </a:p>
          <a:p>
            <a:pPr algn="just"/>
            <a:r>
              <a:rPr lang="pt-BR" sz="2800" dirty="0" smtClean="0"/>
              <a:t>Todo </a:t>
            </a:r>
            <a:r>
              <a:rPr lang="pt-BR" sz="2800" dirty="0" err="1" smtClean="0"/>
              <a:t>commit</a:t>
            </a:r>
            <a:r>
              <a:rPr lang="pt-BR" sz="2800" dirty="0" smtClean="0"/>
              <a:t> é uma versão</a:t>
            </a:r>
          </a:p>
          <a:p>
            <a:pPr algn="just"/>
            <a:r>
              <a:rPr lang="pt-BR" sz="2800" dirty="0" smtClean="0"/>
              <a:t>Métricas são geradas automaticamente</a:t>
            </a:r>
          </a:p>
          <a:p>
            <a:pPr algn="just"/>
            <a:endParaRPr lang="pt-BR" sz="2800" dirty="0" smtClean="0"/>
          </a:p>
        </p:txBody>
      </p:sp>
    </p:spTree>
    <p:extLst>
      <p:ext uri="{BB962C8B-B14F-4D97-AF65-F5344CB8AC3E}">
        <p14:creationId xmlns:p14="http://schemas.microsoft.com/office/powerpoint/2010/main" val="3383001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endParaRPr lang="pt-BR"/>
          </a:p>
        </p:txBody>
      </p:sp>
      <p:sp>
        <p:nvSpPr>
          <p:cNvPr id="3" name="Espaço Reservado para Texto 2"/>
          <p:cNvSpPr>
            <a:spLocks noGrp="1"/>
          </p:cNvSpPr>
          <p:nvPr>
            <p:ph type="body" sz="quarter" idx="11"/>
          </p:nvPr>
        </p:nvSpPr>
        <p:spPr/>
        <p:txBody>
          <a:bodyPr/>
          <a:lstStyle/>
          <a:p>
            <a:endParaRPr lang="pt-BR"/>
          </a:p>
        </p:txBody>
      </p:sp>
      <p:sp>
        <p:nvSpPr>
          <p:cNvPr id="4" name="Espaço Reservado para Texto 3"/>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Desvantagens</a:t>
            </a:r>
            <a:endParaRPr lang="pt-BR" dirty="0"/>
          </a:p>
        </p:txBody>
      </p:sp>
      <p:sp>
        <p:nvSpPr>
          <p:cNvPr id="21507" name="Espaço Reservado para Conteúdo 1"/>
          <p:cNvSpPr>
            <a:spLocks noGrp="1"/>
          </p:cNvSpPr>
          <p:nvPr>
            <p:ph sz="quarter" idx="13"/>
          </p:nvPr>
        </p:nvSpPr>
        <p:spPr/>
        <p:txBody>
          <a:bodyPr/>
          <a:lstStyle/>
          <a:p>
            <a:pPr algn="just"/>
            <a:r>
              <a:rPr lang="pt-BR" sz="2800" dirty="0" smtClean="0"/>
              <a:t>Configuração inicial do projeto é complexa</a:t>
            </a:r>
          </a:p>
          <a:p>
            <a:pPr algn="just"/>
            <a:r>
              <a:rPr lang="pt-BR" sz="2800" dirty="0" smtClean="0"/>
              <a:t>Infraestrutura complexa de se obter</a:t>
            </a:r>
          </a:p>
          <a:p>
            <a:pPr algn="just"/>
            <a:endParaRPr lang="pt-BR" sz="2800" dirty="0" smtClean="0"/>
          </a:p>
        </p:txBody>
      </p:sp>
    </p:spTree>
    <p:extLst>
      <p:ext uri="{BB962C8B-B14F-4D97-AF65-F5344CB8AC3E}">
        <p14:creationId xmlns:p14="http://schemas.microsoft.com/office/powerpoint/2010/main" val="513043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p:txBody>
          <a:bodyPr/>
          <a:lstStyle/>
          <a:p>
            <a:pPr eaLnBrk="1" hangingPunct="1">
              <a:defRPr/>
            </a:pPr>
            <a:r>
              <a:rPr lang="pt-BR" dirty="0" smtClean="0"/>
              <a:t>Ferramentas</a:t>
            </a:r>
            <a:endParaRPr lang="pt-BR" dirty="0"/>
          </a:p>
        </p:txBody>
      </p:sp>
      <p:sp>
        <p:nvSpPr>
          <p:cNvPr id="22531" name="Espaço Reservado para Conteúdo 1"/>
          <p:cNvSpPr>
            <a:spLocks noGrp="1"/>
          </p:cNvSpPr>
          <p:nvPr>
            <p:ph sz="quarter" idx="13"/>
          </p:nvPr>
        </p:nvSpPr>
        <p:spPr>
          <a:xfrm>
            <a:off x="395536" y="1556891"/>
            <a:ext cx="8281293" cy="5112469"/>
          </a:xfrm>
        </p:spPr>
        <p:txBody>
          <a:bodyPr/>
          <a:lstStyle/>
          <a:p>
            <a:pPr marL="365125" indent="-282575" algn="just">
              <a:buFont typeface="Wingdings 2" pitchFamily="18" charset="2"/>
              <a:buChar char=""/>
            </a:pPr>
            <a:r>
              <a:rPr lang="pt-BR" sz="2000" dirty="0" smtClean="0">
                <a:solidFill>
                  <a:schemeClr val="tx2"/>
                </a:solidFill>
                <a:latin typeface="Lucida Sans Unicode" pitchFamily="34" charset="0"/>
              </a:rPr>
              <a:t>Servidores de CI:</a:t>
            </a:r>
          </a:p>
          <a:p>
            <a:pPr marL="639763" lvl="1" indent="-236538" algn="just">
              <a:buFont typeface="Verdana" pitchFamily="34" charset="0"/>
              <a:buChar char="◦"/>
            </a:pPr>
            <a:r>
              <a:rPr lang="pt-BR" sz="1600" dirty="0" smtClean="0">
                <a:solidFill>
                  <a:schemeClr val="tx2"/>
                </a:solidFill>
                <a:latin typeface="Lucida Sans Unicode" pitchFamily="34" charset="0"/>
              </a:rPr>
              <a:t>Cruise </a:t>
            </a:r>
            <a:r>
              <a:rPr lang="pt-BR" sz="1600" dirty="0" err="1" smtClean="0">
                <a:solidFill>
                  <a:schemeClr val="tx2"/>
                </a:solidFill>
                <a:latin typeface="Lucida Sans Unicode" pitchFamily="34" charset="0"/>
              </a:rPr>
              <a:t>Control</a:t>
            </a:r>
            <a:r>
              <a:rPr lang="pt-BR" sz="1600" dirty="0" smtClean="0">
                <a:solidFill>
                  <a:schemeClr val="tx2"/>
                </a:solidFill>
                <a:latin typeface="Lucida Sans Unicode" pitchFamily="34" charset="0"/>
              </a:rPr>
              <a:t>, Apache </a:t>
            </a:r>
            <a:r>
              <a:rPr lang="pt-BR" sz="1600" dirty="0" err="1" smtClean="0">
                <a:solidFill>
                  <a:schemeClr val="tx2"/>
                </a:solidFill>
                <a:latin typeface="Lucida Sans Unicode" pitchFamily="34" charset="0"/>
              </a:rPr>
              <a:t>Continuum</a:t>
            </a:r>
            <a:r>
              <a:rPr lang="pt-BR" sz="1600" dirty="0" smtClean="0">
                <a:solidFill>
                  <a:schemeClr val="tx2"/>
                </a:solidFill>
                <a:latin typeface="Lucida Sans Unicode" pitchFamily="34" charset="0"/>
              </a:rPr>
              <a:t>, </a:t>
            </a:r>
            <a:r>
              <a:rPr lang="pt-BR" sz="1600" dirty="0" err="1" smtClean="0">
                <a:solidFill>
                  <a:schemeClr val="tx2"/>
                </a:solidFill>
                <a:latin typeface="Lucida Sans Unicode" pitchFamily="34" charset="0"/>
              </a:rPr>
              <a:t>LuntBuild</a:t>
            </a:r>
            <a:r>
              <a:rPr lang="pt-BR" sz="1600" dirty="0" smtClean="0">
                <a:solidFill>
                  <a:schemeClr val="tx2"/>
                </a:solidFill>
                <a:latin typeface="Lucida Sans Unicode" pitchFamily="34" charset="0"/>
              </a:rPr>
              <a:t>, Hudson, Bamboo, Pulse, </a:t>
            </a:r>
            <a:r>
              <a:rPr lang="pt-BR" sz="1600" dirty="0" err="1" smtClean="0">
                <a:solidFill>
                  <a:schemeClr val="tx2"/>
                </a:solidFill>
                <a:latin typeface="Lucida Sans Unicode" pitchFamily="34" charset="0"/>
              </a:rPr>
              <a:t>Gauntlet</a:t>
            </a:r>
            <a:endParaRPr lang="pt-BR" sz="1600" dirty="0" smtClean="0">
              <a:solidFill>
                <a:schemeClr val="tx2"/>
              </a:solidFill>
              <a:latin typeface="Lucida Sans Unicode" pitchFamily="34" charset="0"/>
            </a:endParaRPr>
          </a:p>
          <a:p>
            <a:pPr marL="365125" indent="-282575" algn="just">
              <a:buFont typeface="Wingdings 2" pitchFamily="18" charset="2"/>
              <a:buChar char=""/>
            </a:pPr>
            <a:r>
              <a:rPr lang="pt-BR" sz="2000" dirty="0" smtClean="0">
                <a:solidFill>
                  <a:schemeClr val="tx2"/>
                </a:solidFill>
                <a:latin typeface="Lucida Sans Unicode" pitchFamily="34" charset="0"/>
              </a:rPr>
              <a:t>Build:</a:t>
            </a:r>
          </a:p>
          <a:p>
            <a:pPr marL="639763" lvl="1" indent="-236538" algn="just">
              <a:buFont typeface="Verdana" pitchFamily="34" charset="0"/>
              <a:buChar char="◦"/>
            </a:pPr>
            <a:r>
              <a:rPr lang="pt-BR" sz="1600" dirty="0" err="1" smtClean="0">
                <a:solidFill>
                  <a:schemeClr val="tx2"/>
                </a:solidFill>
                <a:latin typeface="Lucida Sans Unicode" pitchFamily="34" charset="0"/>
              </a:rPr>
              <a:t>Maven</a:t>
            </a:r>
            <a:r>
              <a:rPr lang="pt-BR" sz="1600" dirty="0" smtClean="0">
                <a:solidFill>
                  <a:schemeClr val="tx2"/>
                </a:solidFill>
                <a:latin typeface="Lucida Sans Unicode" pitchFamily="34" charset="0"/>
              </a:rPr>
              <a:t>, </a:t>
            </a:r>
            <a:r>
              <a:rPr lang="pt-BR" sz="1600" dirty="0" err="1" smtClean="0">
                <a:solidFill>
                  <a:schemeClr val="tx2"/>
                </a:solidFill>
                <a:latin typeface="Lucida Sans Unicode" pitchFamily="34" charset="0"/>
              </a:rPr>
              <a:t>Ant</a:t>
            </a:r>
            <a:r>
              <a:rPr lang="pt-BR" sz="1600" dirty="0" smtClean="0">
                <a:solidFill>
                  <a:schemeClr val="tx2"/>
                </a:solidFill>
                <a:latin typeface="Lucida Sans Unicode" pitchFamily="34" charset="0"/>
              </a:rPr>
              <a:t>, </a:t>
            </a:r>
            <a:r>
              <a:rPr lang="pt-BR" sz="1600" dirty="0" err="1" smtClean="0">
                <a:solidFill>
                  <a:schemeClr val="tx2"/>
                </a:solidFill>
                <a:latin typeface="Lucida Sans Unicode" pitchFamily="34" charset="0"/>
              </a:rPr>
              <a:t>NAnt</a:t>
            </a:r>
            <a:r>
              <a:rPr lang="pt-BR" sz="1600" dirty="0" smtClean="0">
                <a:solidFill>
                  <a:schemeClr val="tx2"/>
                </a:solidFill>
                <a:latin typeface="Lucida Sans Unicode" pitchFamily="34" charset="0"/>
              </a:rPr>
              <a:t>, </a:t>
            </a:r>
            <a:r>
              <a:rPr lang="pt-BR" sz="1600" dirty="0" err="1" smtClean="0">
                <a:solidFill>
                  <a:schemeClr val="tx2"/>
                </a:solidFill>
                <a:latin typeface="Lucida Sans Unicode" pitchFamily="34" charset="0"/>
              </a:rPr>
              <a:t>Rake</a:t>
            </a:r>
            <a:endParaRPr lang="pt-BR" sz="1600" dirty="0" smtClean="0">
              <a:solidFill>
                <a:schemeClr val="tx2"/>
              </a:solidFill>
              <a:latin typeface="Lucida Sans Unicode" pitchFamily="34" charset="0"/>
            </a:endParaRPr>
          </a:p>
          <a:p>
            <a:pPr marL="365125" indent="-282575" algn="just">
              <a:buFont typeface="Wingdings 2" pitchFamily="18" charset="2"/>
              <a:buChar char=""/>
            </a:pPr>
            <a:r>
              <a:rPr lang="pt-BR" sz="2000" dirty="0" smtClean="0">
                <a:solidFill>
                  <a:schemeClr val="tx2"/>
                </a:solidFill>
                <a:latin typeface="Lucida Sans Unicode" pitchFamily="34" charset="0"/>
              </a:rPr>
              <a:t>Controle de Versão</a:t>
            </a:r>
          </a:p>
          <a:p>
            <a:pPr marL="639763" lvl="1" indent="-236538" algn="just">
              <a:buFont typeface="Verdana" pitchFamily="34" charset="0"/>
              <a:buChar char="◦"/>
            </a:pPr>
            <a:r>
              <a:rPr lang="pt-BR" sz="1600" dirty="0" err="1" smtClean="0">
                <a:solidFill>
                  <a:schemeClr val="tx2"/>
                </a:solidFill>
                <a:latin typeface="Lucida Sans Unicode" pitchFamily="34" charset="0"/>
              </a:rPr>
              <a:t>Subversion</a:t>
            </a:r>
            <a:r>
              <a:rPr lang="pt-BR" sz="1600" dirty="0" smtClean="0">
                <a:solidFill>
                  <a:schemeClr val="tx2"/>
                </a:solidFill>
                <a:latin typeface="Lucida Sans Unicode" pitchFamily="34" charset="0"/>
              </a:rPr>
              <a:t>, CVS, </a:t>
            </a:r>
            <a:r>
              <a:rPr lang="pt-BR" sz="1600" dirty="0" err="1" smtClean="0">
                <a:solidFill>
                  <a:schemeClr val="tx2"/>
                </a:solidFill>
                <a:latin typeface="Lucida Sans Unicode" pitchFamily="34" charset="0"/>
              </a:rPr>
              <a:t>ClearCase</a:t>
            </a:r>
            <a:r>
              <a:rPr lang="pt-BR" sz="1600" dirty="0" smtClean="0">
                <a:solidFill>
                  <a:schemeClr val="tx2"/>
                </a:solidFill>
                <a:latin typeface="Lucida Sans Unicode" pitchFamily="34" charset="0"/>
              </a:rPr>
              <a:t>, VSS, </a:t>
            </a:r>
            <a:r>
              <a:rPr lang="pt-BR" sz="1600" dirty="0" err="1" smtClean="0">
                <a:solidFill>
                  <a:schemeClr val="tx2"/>
                </a:solidFill>
                <a:latin typeface="Lucida Sans Unicode" pitchFamily="34" charset="0"/>
              </a:rPr>
              <a:t>StarTeam</a:t>
            </a:r>
            <a:endParaRPr lang="pt-BR" sz="1600" dirty="0" smtClean="0">
              <a:solidFill>
                <a:schemeClr val="tx2"/>
              </a:solidFill>
              <a:latin typeface="Lucida Sans Unicode" pitchFamily="34" charset="0"/>
            </a:endParaRPr>
          </a:p>
          <a:p>
            <a:pPr marL="365125" indent="-282575" algn="just">
              <a:buFont typeface="Wingdings 2" pitchFamily="18" charset="2"/>
              <a:buChar char=""/>
            </a:pPr>
            <a:r>
              <a:rPr lang="pt-BR" sz="2000" dirty="0" smtClean="0">
                <a:solidFill>
                  <a:schemeClr val="tx2"/>
                </a:solidFill>
                <a:latin typeface="Lucida Sans Unicode" pitchFamily="34" charset="0"/>
              </a:rPr>
              <a:t>Banco de dados</a:t>
            </a:r>
          </a:p>
          <a:p>
            <a:pPr marL="639763" lvl="1" indent="-236538" algn="just">
              <a:buFont typeface="Verdana" pitchFamily="34" charset="0"/>
              <a:buChar char="◦"/>
            </a:pPr>
            <a:r>
              <a:rPr lang="pt-BR" sz="1600" dirty="0" smtClean="0">
                <a:solidFill>
                  <a:schemeClr val="tx2"/>
                </a:solidFill>
                <a:latin typeface="Lucida Sans Unicode" pitchFamily="34" charset="0"/>
              </a:rPr>
              <a:t>Oracle, SQL Server, </a:t>
            </a:r>
            <a:r>
              <a:rPr lang="pt-BR" sz="1600" dirty="0" err="1" smtClean="0">
                <a:solidFill>
                  <a:schemeClr val="tx2"/>
                </a:solidFill>
                <a:latin typeface="Lucida Sans Unicode" pitchFamily="34" charset="0"/>
              </a:rPr>
              <a:t>PostgreSQL</a:t>
            </a:r>
            <a:r>
              <a:rPr lang="pt-BR" sz="1600" dirty="0" smtClean="0">
                <a:solidFill>
                  <a:schemeClr val="tx2"/>
                </a:solidFill>
                <a:latin typeface="Lucida Sans Unicode" pitchFamily="34" charset="0"/>
              </a:rPr>
              <a:t>, MySQL, HSQLDB</a:t>
            </a:r>
          </a:p>
          <a:p>
            <a:pPr marL="365125" indent="-282575" algn="just">
              <a:buFont typeface="Wingdings 2" pitchFamily="18" charset="2"/>
              <a:buChar char=""/>
            </a:pPr>
            <a:r>
              <a:rPr lang="pt-BR" sz="2000" dirty="0" smtClean="0">
                <a:solidFill>
                  <a:schemeClr val="tx2"/>
                </a:solidFill>
                <a:latin typeface="Lucida Sans Unicode" pitchFamily="34" charset="0"/>
              </a:rPr>
              <a:t>Teste</a:t>
            </a:r>
          </a:p>
          <a:p>
            <a:pPr marL="639763" lvl="1" indent="-236538" algn="just">
              <a:buFont typeface="Verdana" pitchFamily="34" charset="0"/>
              <a:buChar char="◦"/>
            </a:pPr>
            <a:r>
              <a:rPr lang="pt-BR" sz="1600" dirty="0" err="1" smtClean="0">
                <a:solidFill>
                  <a:schemeClr val="tx2"/>
                </a:solidFill>
                <a:latin typeface="Lucida Sans Unicode" pitchFamily="34" charset="0"/>
              </a:rPr>
              <a:t>JUnit</a:t>
            </a:r>
            <a:r>
              <a:rPr lang="pt-BR" sz="1600" dirty="0" smtClean="0">
                <a:solidFill>
                  <a:schemeClr val="tx2"/>
                </a:solidFill>
                <a:latin typeface="Lucida Sans Unicode" pitchFamily="34" charset="0"/>
              </a:rPr>
              <a:t>, </a:t>
            </a:r>
            <a:r>
              <a:rPr lang="pt-BR" sz="1600" dirty="0" err="1" smtClean="0">
                <a:solidFill>
                  <a:schemeClr val="tx2"/>
                </a:solidFill>
                <a:latin typeface="Lucida Sans Unicode" pitchFamily="34" charset="0"/>
              </a:rPr>
              <a:t>NUnit</a:t>
            </a:r>
            <a:r>
              <a:rPr lang="pt-BR" sz="1600" dirty="0" smtClean="0">
                <a:solidFill>
                  <a:schemeClr val="tx2"/>
                </a:solidFill>
                <a:latin typeface="Lucida Sans Unicode" pitchFamily="34" charset="0"/>
              </a:rPr>
              <a:t>, </a:t>
            </a:r>
            <a:r>
              <a:rPr lang="pt-BR" sz="1600" dirty="0" err="1" smtClean="0">
                <a:solidFill>
                  <a:schemeClr val="tx2"/>
                </a:solidFill>
                <a:latin typeface="Lucida Sans Unicode" pitchFamily="34" charset="0"/>
              </a:rPr>
              <a:t>DbUnit</a:t>
            </a:r>
            <a:r>
              <a:rPr lang="pt-BR" sz="1600" dirty="0" smtClean="0">
                <a:solidFill>
                  <a:schemeClr val="tx2"/>
                </a:solidFill>
                <a:latin typeface="Lucida Sans Unicode" pitchFamily="34" charset="0"/>
              </a:rPr>
              <a:t>, </a:t>
            </a:r>
            <a:r>
              <a:rPr lang="pt-BR" sz="1600" dirty="0" err="1" smtClean="0">
                <a:solidFill>
                  <a:schemeClr val="tx2"/>
                </a:solidFill>
                <a:latin typeface="Lucida Sans Unicode" pitchFamily="34" charset="0"/>
              </a:rPr>
              <a:t>HtmlUnit</a:t>
            </a:r>
            <a:r>
              <a:rPr lang="pt-BR" sz="1600" dirty="0" smtClean="0">
                <a:solidFill>
                  <a:schemeClr val="tx2"/>
                </a:solidFill>
                <a:latin typeface="Lucida Sans Unicode" pitchFamily="34" charset="0"/>
              </a:rPr>
              <a:t>, </a:t>
            </a:r>
            <a:r>
              <a:rPr lang="pt-BR" sz="1600" dirty="0" err="1" smtClean="0">
                <a:solidFill>
                  <a:schemeClr val="tx2"/>
                </a:solidFill>
                <a:latin typeface="Lucida Sans Unicode" pitchFamily="34" charset="0"/>
              </a:rPr>
              <a:t>Selenium</a:t>
            </a:r>
            <a:r>
              <a:rPr lang="pt-BR" sz="1600" dirty="0" smtClean="0">
                <a:solidFill>
                  <a:schemeClr val="tx2"/>
                </a:solidFill>
                <a:latin typeface="Lucida Sans Unicode" pitchFamily="34" charset="0"/>
              </a:rPr>
              <a:t>, </a:t>
            </a:r>
            <a:r>
              <a:rPr lang="pt-BR" sz="1600" dirty="0" err="1" smtClean="0">
                <a:solidFill>
                  <a:schemeClr val="tx2"/>
                </a:solidFill>
                <a:latin typeface="Lucida Sans Unicode" pitchFamily="34" charset="0"/>
              </a:rPr>
              <a:t>TestNG</a:t>
            </a:r>
            <a:endParaRPr lang="pt-BR" sz="1600" dirty="0" smtClean="0">
              <a:solidFill>
                <a:schemeClr val="tx2"/>
              </a:solidFill>
              <a:latin typeface="Lucida Sans Unicode" pitchFamily="34" charset="0"/>
            </a:endParaRPr>
          </a:p>
          <a:p>
            <a:pPr marL="365125" indent="-282575" algn="just">
              <a:buFont typeface="Wingdings 2" pitchFamily="18" charset="2"/>
              <a:buChar char=""/>
            </a:pPr>
            <a:r>
              <a:rPr lang="pt-BR" sz="2000" dirty="0" smtClean="0">
                <a:solidFill>
                  <a:schemeClr val="tx2"/>
                </a:solidFill>
                <a:latin typeface="Lucida Sans Unicode" pitchFamily="34" charset="0"/>
              </a:rPr>
              <a:t>Inspeção</a:t>
            </a:r>
          </a:p>
          <a:p>
            <a:pPr marL="639763" lvl="1" indent="-236538" algn="just">
              <a:buFont typeface="Verdana" pitchFamily="34" charset="0"/>
              <a:buChar char="◦"/>
            </a:pPr>
            <a:r>
              <a:rPr lang="pt-BR" sz="1600" dirty="0" err="1" smtClean="0">
                <a:solidFill>
                  <a:schemeClr val="tx2"/>
                </a:solidFill>
                <a:latin typeface="Lucida Sans Unicode" pitchFamily="34" charset="0"/>
              </a:rPr>
              <a:t>Checkstyle</a:t>
            </a:r>
            <a:r>
              <a:rPr lang="pt-BR" sz="1600" dirty="0" smtClean="0">
                <a:solidFill>
                  <a:schemeClr val="tx2"/>
                </a:solidFill>
                <a:latin typeface="Lucida Sans Unicode" pitchFamily="34" charset="0"/>
              </a:rPr>
              <a:t>, </a:t>
            </a:r>
            <a:r>
              <a:rPr lang="pt-BR" sz="1600" dirty="0" err="1" smtClean="0">
                <a:solidFill>
                  <a:schemeClr val="tx2"/>
                </a:solidFill>
                <a:latin typeface="Lucida Sans Unicode" pitchFamily="34" charset="0"/>
              </a:rPr>
              <a:t>FindBugs</a:t>
            </a:r>
            <a:r>
              <a:rPr lang="pt-BR" sz="1600" dirty="0" smtClean="0">
                <a:solidFill>
                  <a:schemeClr val="tx2"/>
                </a:solidFill>
                <a:latin typeface="Lucida Sans Unicode" pitchFamily="34" charset="0"/>
              </a:rPr>
              <a:t>, Cobertura, EMMA, </a:t>
            </a:r>
            <a:r>
              <a:rPr lang="pt-BR" sz="1600" dirty="0" err="1" smtClean="0">
                <a:solidFill>
                  <a:schemeClr val="tx2"/>
                </a:solidFill>
                <a:latin typeface="Lucida Sans Unicode" pitchFamily="34" charset="0"/>
              </a:rPr>
              <a:t>FxCop</a:t>
            </a:r>
            <a:endParaRPr lang="pt-BR" sz="1600" dirty="0" smtClean="0">
              <a:solidFill>
                <a:schemeClr val="tx2"/>
              </a:solidFill>
              <a:latin typeface="Lucida Sans Unicode" pitchFamily="34" charset="0"/>
            </a:endParaRPr>
          </a:p>
          <a:p>
            <a:pPr marL="365125" indent="-282575" algn="just">
              <a:buFont typeface="Wingdings 2" pitchFamily="18" charset="2"/>
              <a:buChar char=""/>
            </a:pPr>
            <a:endParaRPr lang="pt-BR" sz="2000" dirty="0" smtClean="0">
              <a:solidFill>
                <a:schemeClr val="tx2"/>
              </a:solidFill>
              <a:latin typeface="Lucida Sans Unicode" pitchFamily="34" charset="0"/>
            </a:endParaRPr>
          </a:p>
          <a:p>
            <a:pPr marL="639763" lvl="1" indent="-236538" algn="just">
              <a:buFont typeface="Verdana" pitchFamily="34" charset="0"/>
              <a:buChar char="◦"/>
            </a:pPr>
            <a:r>
              <a:rPr lang="pt-BR" sz="1600" dirty="0" err="1" smtClean="0">
                <a:solidFill>
                  <a:schemeClr val="tx2"/>
                </a:solidFill>
                <a:latin typeface="Lucida Sans Unicode" pitchFamily="34" charset="0"/>
              </a:rPr>
              <a:t>Ambient</a:t>
            </a:r>
            <a:r>
              <a:rPr lang="pt-BR" sz="1600" dirty="0" smtClean="0">
                <a:solidFill>
                  <a:schemeClr val="tx2"/>
                </a:solidFill>
                <a:latin typeface="Lucida Sans Unicode" pitchFamily="34" charset="0"/>
              </a:rPr>
              <a:t> </a:t>
            </a:r>
            <a:r>
              <a:rPr lang="pt-BR" sz="1600" dirty="0" err="1" smtClean="0">
                <a:solidFill>
                  <a:schemeClr val="tx2"/>
                </a:solidFill>
                <a:latin typeface="Lucida Sans Unicode" pitchFamily="34" charset="0"/>
              </a:rPr>
              <a:t>Device</a:t>
            </a:r>
            <a:r>
              <a:rPr lang="pt-BR" sz="1600" dirty="0" smtClean="0">
                <a:solidFill>
                  <a:schemeClr val="tx2"/>
                </a:solidFill>
                <a:latin typeface="Lucida Sans Unicode" pitchFamily="34" charset="0"/>
              </a:rPr>
              <a:t>, </a:t>
            </a:r>
            <a:r>
              <a:rPr lang="pt-BR" sz="1600" dirty="0" err="1" smtClean="0">
                <a:solidFill>
                  <a:schemeClr val="tx2"/>
                </a:solidFill>
                <a:latin typeface="Lucida Sans Unicode" pitchFamily="34" charset="0"/>
              </a:rPr>
              <a:t>Jabber</a:t>
            </a:r>
            <a:r>
              <a:rPr lang="pt-BR" sz="1600" dirty="0" smtClean="0">
                <a:solidFill>
                  <a:schemeClr val="tx2"/>
                </a:solidFill>
                <a:latin typeface="Lucida Sans Unicode" pitchFamily="34" charset="0"/>
              </a:rPr>
              <a:t>, </a:t>
            </a:r>
            <a:r>
              <a:rPr lang="pt-BR" sz="1600" dirty="0" err="1" smtClean="0">
                <a:solidFill>
                  <a:schemeClr val="tx2"/>
                </a:solidFill>
                <a:latin typeface="Lucida Sans Unicode" pitchFamily="34" charset="0"/>
              </a:rPr>
              <a:t>Gtalk</a:t>
            </a:r>
            <a:endParaRPr lang="pt-BR" sz="1600" dirty="0" smtClean="0">
              <a:solidFill>
                <a:schemeClr val="tx2"/>
              </a:solidFill>
              <a:latin typeface="Lucida Sans Unicode" pitchFamily="34" charset="0"/>
            </a:endParaRPr>
          </a:p>
        </p:txBody>
      </p:sp>
    </p:spTree>
    <p:extLst>
      <p:ext uri="{BB962C8B-B14F-4D97-AF65-F5344CB8AC3E}">
        <p14:creationId xmlns:p14="http://schemas.microsoft.com/office/powerpoint/2010/main" val="1202999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0972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r>
              <a:rPr lang="pt-BR" dirty="0" smtClean="0"/>
              <a:t>Engenharia de Software</a:t>
            </a:r>
            <a:endParaRPr lang="pt-BR" dirty="0"/>
          </a:p>
        </p:txBody>
      </p:sp>
      <p:sp>
        <p:nvSpPr>
          <p:cNvPr id="3" name="Espaço Reservado para Texto 2"/>
          <p:cNvSpPr>
            <a:spLocks noGrp="1"/>
          </p:cNvSpPr>
          <p:nvPr>
            <p:ph type="body" sz="quarter" idx="11"/>
          </p:nvPr>
        </p:nvSpPr>
        <p:spPr/>
        <p:txBody>
          <a:bodyPr/>
          <a:lstStyle/>
          <a:p>
            <a:r>
              <a:rPr lang="pt-BR" dirty="0" smtClean="0"/>
              <a:t>Gestão de Configuração e Mudança</a:t>
            </a:r>
            <a:endParaRPr lang="pt-BR" dirty="0"/>
          </a:p>
        </p:txBody>
      </p:sp>
      <p:sp>
        <p:nvSpPr>
          <p:cNvPr id="4" name="Espaço Reservado para Texto 3"/>
          <p:cNvSpPr>
            <a:spLocks noGrp="1"/>
          </p:cNvSpPr>
          <p:nvPr>
            <p:ph type="body" sz="quarter" idx="12"/>
          </p:nvPr>
        </p:nvSpPr>
        <p:spPr/>
        <p:txBody>
          <a:bodyPr/>
          <a:lstStyle/>
          <a:p>
            <a:r>
              <a:rPr lang="pt-BR" dirty="0" smtClean="0"/>
              <a:t>Prof. </a:t>
            </a:r>
            <a:r>
              <a:rPr lang="pt-BR" dirty="0" err="1" smtClean="0"/>
              <a:t>Msc</a:t>
            </a:r>
            <a:r>
              <a:rPr lang="pt-BR" dirty="0" smtClean="0"/>
              <a:t>. Anderson Diniz </a:t>
            </a:r>
            <a:r>
              <a:rPr lang="pt-BR" dirty="0" err="1" smtClean="0"/>
              <a:t>Hummel</a:t>
            </a:r>
            <a:endParaRPr lang="pt-BR" dirty="0"/>
          </a:p>
        </p:txBody>
      </p:sp>
    </p:spTree>
    <p:extLst>
      <p:ext uri="{BB962C8B-B14F-4D97-AF65-F5344CB8AC3E}">
        <p14:creationId xmlns:p14="http://schemas.microsoft.com/office/powerpoint/2010/main" val="1840986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lstStyle/>
          <a:p>
            <a:pPr eaLnBrk="1" hangingPunct="1">
              <a:spcBef>
                <a:spcPts val="0"/>
              </a:spcBef>
              <a:defRPr/>
            </a:pPr>
            <a:endParaRPr lang="pt-BR" sz="1800" dirty="0" smtClean="0"/>
          </a:p>
        </p:txBody>
      </p:sp>
      <p:sp>
        <p:nvSpPr>
          <p:cNvPr id="2" name="Espaço Reservado para Texto 1"/>
          <p:cNvSpPr>
            <a:spLocks noGrp="1"/>
          </p:cNvSpPr>
          <p:nvPr>
            <p:ph type="body" sz="quarter" idx="11"/>
          </p:nvPr>
        </p:nvSpPr>
        <p:spPr/>
        <p:txBody>
          <a:bodyPr/>
          <a:lstStyle/>
          <a:p>
            <a:endParaRPr lang="pt-BR"/>
          </a:p>
        </p:txBody>
      </p:sp>
      <p:sp>
        <p:nvSpPr>
          <p:cNvPr id="3" name="Espaço Reservado para Texto 2"/>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Passos de Desenvolvimento</a:t>
            </a:r>
            <a:endParaRPr lang="pt-BR" dirty="0"/>
          </a:p>
        </p:txBody>
      </p:sp>
      <p:sp>
        <p:nvSpPr>
          <p:cNvPr id="4" name="Espaço Reservado para Conteúdo 3"/>
          <p:cNvSpPr>
            <a:spLocks noGrp="1"/>
          </p:cNvSpPr>
          <p:nvPr>
            <p:ph sz="quarter" idx="13"/>
          </p:nvPr>
        </p:nvSpPr>
        <p:spPr/>
        <p:txBody>
          <a:bodyPr/>
          <a:lstStyle/>
          <a:p>
            <a:pPr marL="342900" lvl="1" indent="-342900">
              <a:spcBef>
                <a:spcPts val="0"/>
              </a:spcBef>
              <a:buFont typeface="Wingdings" pitchFamily="2" charset="2"/>
              <a:buChar char="§"/>
              <a:defRPr/>
            </a:pPr>
            <a:r>
              <a:rPr lang="pt-BR" dirty="0"/>
              <a:t>Desenvolvedor </a:t>
            </a:r>
            <a:r>
              <a:rPr lang="pt-BR" dirty="0" smtClean="0"/>
              <a:t>atualiza o repositório local</a:t>
            </a:r>
            <a:endParaRPr lang="pt-BR" dirty="0"/>
          </a:p>
          <a:p>
            <a:pPr marL="342900" lvl="1" indent="-342900">
              <a:spcBef>
                <a:spcPts val="0"/>
              </a:spcBef>
              <a:buFont typeface="Wingdings" pitchFamily="2" charset="2"/>
              <a:buChar char="§"/>
              <a:defRPr/>
            </a:pPr>
            <a:r>
              <a:rPr lang="pt-BR" dirty="0" smtClean="0"/>
              <a:t>Código é </a:t>
            </a:r>
            <a:r>
              <a:rPr lang="pt-BR" dirty="0"/>
              <a:t>implementado e compilado</a:t>
            </a:r>
          </a:p>
          <a:p>
            <a:pPr marL="342900" lvl="1" indent="-342900">
              <a:spcBef>
                <a:spcPts val="0"/>
              </a:spcBef>
              <a:buFont typeface="Wingdings" pitchFamily="2" charset="2"/>
              <a:buChar char="§"/>
              <a:defRPr/>
            </a:pPr>
            <a:r>
              <a:rPr lang="pt-BR" dirty="0"/>
              <a:t>Base de dados é </a:t>
            </a:r>
            <a:r>
              <a:rPr lang="pt-BR" dirty="0" smtClean="0"/>
              <a:t>alterada</a:t>
            </a:r>
            <a:endParaRPr lang="pt-BR" dirty="0"/>
          </a:p>
          <a:p>
            <a:pPr marL="342900" lvl="1" indent="-342900">
              <a:spcBef>
                <a:spcPts val="0"/>
              </a:spcBef>
              <a:buFont typeface="Wingdings" pitchFamily="2" charset="2"/>
              <a:buChar char="§"/>
              <a:defRPr/>
            </a:pPr>
            <a:r>
              <a:rPr lang="pt-BR" dirty="0"/>
              <a:t>Testes são executados</a:t>
            </a:r>
          </a:p>
          <a:p>
            <a:pPr marL="342900" lvl="1" indent="-342900">
              <a:spcBef>
                <a:spcPts val="0"/>
              </a:spcBef>
              <a:buFont typeface="Wingdings" pitchFamily="2" charset="2"/>
              <a:buChar char="§"/>
              <a:defRPr/>
            </a:pPr>
            <a:r>
              <a:rPr lang="pt-BR" dirty="0"/>
              <a:t>Desenvolvedor </a:t>
            </a:r>
            <a:r>
              <a:rPr lang="pt-BR" dirty="0" smtClean="0"/>
              <a:t>atualiza o </a:t>
            </a:r>
            <a:r>
              <a:rPr lang="pt-BR" dirty="0" err="1" smtClean="0"/>
              <a:t>reposiório</a:t>
            </a:r>
            <a:r>
              <a:rPr lang="pt-BR" dirty="0" smtClean="0"/>
              <a:t> remoto</a:t>
            </a:r>
            <a:endParaRPr lang="pt-BR" dirty="0"/>
          </a:p>
          <a:p>
            <a:pPr marL="342900" lvl="1" indent="-342900">
              <a:spcBef>
                <a:spcPts val="0"/>
              </a:spcBef>
              <a:buFont typeface="Wingdings" pitchFamily="2" charset="2"/>
              <a:buChar char="§"/>
              <a:defRPr/>
            </a:pPr>
            <a:r>
              <a:rPr lang="pt-BR" dirty="0"/>
              <a:t>Testes de integração são executados</a:t>
            </a:r>
          </a:p>
          <a:p>
            <a:pPr marL="342900" lvl="1" indent="-342900">
              <a:spcBef>
                <a:spcPts val="0"/>
              </a:spcBef>
              <a:buFont typeface="Wingdings" pitchFamily="2" charset="2"/>
              <a:buChar char="§"/>
              <a:defRPr/>
            </a:pPr>
            <a:r>
              <a:rPr lang="pt-BR" dirty="0"/>
              <a:t>Código integrado é inspecionado</a:t>
            </a:r>
          </a:p>
          <a:p>
            <a:pPr marL="342900" lvl="1" indent="-342900">
              <a:spcBef>
                <a:spcPts val="0"/>
              </a:spcBef>
              <a:buFont typeface="Wingdings" pitchFamily="2" charset="2"/>
              <a:buChar char="§"/>
              <a:defRPr/>
            </a:pPr>
            <a:r>
              <a:rPr lang="pt-BR" dirty="0"/>
              <a:t>U</a:t>
            </a:r>
            <a:r>
              <a:rPr lang="pt-BR" dirty="0" smtClean="0"/>
              <a:t>m executável é gerado</a:t>
            </a:r>
            <a:endParaRPr lang="pt-BR" dirty="0"/>
          </a:p>
          <a:p>
            <a:pPr marL="342900" lvl="1" indent="-342900">
              <a:spcBef>
                <a:spcPts val="0"/>
              </a:spcBef>
              <a:buFont typeface="Wingdings" pitchFamily="2" charset="2"/>
              <a:buChar char="§"/>
              <a:defRPr/>
            </a:pPr>
            <a:r>
              <a:rPr lang="pt-BR" dirty="0"/>
              <a:t>Testes de sistema são </a:t>
            </a:r>
            <a:r>
              <a:rPr lang="pt-BR" dirty="0" smtClean="0"/>
              <a:t>executados</a:t>
            </a:r>
            <a:endParaRPr lang="pt-BR" dirty="0"/>
          </a:p>
        </p:txBody>
      </p:sp>
    </p:spTree>
    <p:extLst>
      <p:ext uri="{BB962C8B-B14F-4D97-AF65-F5344CB8AC3E}">
        <p14:creationId xmlns:p14="http://schemas.microsoft.com/office/powerpoint/2010/main" val="2766534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lstStyle/>
          <a:p>
            <a:pPr marL="342900" lvl="1" indent="-342900" eaLnBrk="1" hangingPunct="1">
              <a:spcBef>
                <a:spcPts val="0"/>
              </a:spcBef>
              <a:buFont typeface="Wingdings" pitchFamily="2" charset="2"/>
              <a:buChar char="§"/>
              <a:defRPr/>
            </a:pPr>
            <a:endParaRPr lang="pt-BR" sz="2600" b="1" dirty="0">
              <a:ea typeface="+mn-ea"/>
              <a:cs typeface="+mn-cs"/>
            </a:endParaRPr>
          </a:p>
        </p:txBody>
      </p:sp>
      <p:sp>
        <p:nvSpPr>
          <p:cNvPr id="2" name="Espaço Reservado para Texto 1"/>
          <p:cNvSpPr>
            <a:spLocks noGrp="1"/>
          </p:cNvSpPr>
          <p:nvPr>
            <p:ph type="body" sz="quarter" idx="11"/>
          </p:nvPr>
        </p:nvSpPr>
        <p:spPr/>
        <p:txBody>
          <a:bodyPr/>
          <a:lstStyle/>
          <a:p>
            <a:endParaRPr lang="pt-BR"/>
          </a:p>
        </p:txBody>
      </p:sp>
      <p:sp>
        <p:nvSpPr>
          <p:cNvPr id="3" name="Espaço Reservado para Texto 2"/>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Possíveis Problemas </a:t>
            </a:r>
            <a:endParaRPr lang="pt-BR" dirty="0"/>
          </a:p>
        </p:txBody>
      </p:sp>
      <p:sp>
        <p:nvSpPr>
          <p:cNvPr id="4" name="Espaço Reservado para Conteúdo 3"/>
          <p:cNvSpPr>
            <a:spLocks noGrp="1"/>
          </p:cNvSpPr>
          <p:nvPr>
            <p:ph sz="quarter" idx="13"/>
          </p:nvPr>
        </p:nvSpPr>
        <p:spPr/>
        <p:txBody>
          <a:bodyPr/>
          <a:lstStyle/>
          <a:p>
            <a:pPr marL="342900" lvl="1" indent="-342900">
              <a:spcBef>
                <a:spcPts val="0"/>
              </a:spcBef>
              <a:buFont typeface="Wingdings" pitchFamily="2" charset="2"/>
              <a:buChar char="§"/>
              <a:defRPr/>
            </a:pPr>
            <a:r>
              <a:rPr lang="pt-BR" dirty="0"/>
              <a:t>Desenvolvedor demora para subir o código e outro desenvolvedor já alterou o mesmo código</a:t>
            </a:r>
          </a:p>
          <a:p>
            <a:pPr marL="342900" lvl="1" indent="-342900">
              <a:spcBef>
                <a:spcPts val="0"/>
              </a:spcBef>
              <a:buFont typeface="Wingdings" pitchFamily="2" charset="2"/>
              <a:buChar char="§"/>
              <a:defRPr/>
            </a:pPr>
            <a:r>
              <a:rPr lang="pt-BR" dirty="0"/>
              <a:t>Desenvolvedor esqueceu </a:t>
            </a:r>
            <a:r>
              <a:rPr lang="pt-BR" dirty="0" smtClean="0"/>
              <a:t>de atualizar </a:t>
            </a:r>
            <a:r>
              <a:rPr lang="pt-BR" dirty="0"/>
              <a:t>arquivo</a:t>
            </a:r>
          </a:p>
          <a:p>
            <a:pPr marL="342900" lvl="1" indent="-342900">
              <a:spcBef>
                <a:spcPts val="0"/>
              </a:spcBef>
              <a:buFont typeface="Wingdings" pitchFamily="2" charset="2"/>
              <a:buChar char="§"/>
              <a:defRPr/>
            </a:pPr>
            <a:r>
              <a:rPr lang="pt-BR" dirty="0" smtClean="0"/>
              <a:t>Desenvolvedor </a:t>
            </a:r>
            <a:r>
              <a:rPr lang="pt-BR" dirty="0"/>
              <a:t>esqueceu de realizar algum passo </a:t>
            </a:r>
            <a:r>
              <a:rPr lang="pt-BR" dirty="0" smtClean="0"/>
              <a:t>no build</a:t>
            </a:r>
            <a:endParaRPr lang="pt-BR" dirty="0"/>
          </a:p>
          <a:p>
            <a:pPr marL="342900" lvl="1" indent="-342900">
              <a:spcBef>
                <a:spcPts val="0"/>
              </a:spcBef>
              <a:buFont typeface="Wingdings" pitchFamily="2" charset="2"/>
              <a:buChar char="§"/>
              <a:defRPr/>
            </a:pPr>
            <a:r>
              <a:rPr lang="pt-BR" dirty="0" err="1" smtClean="0"/>
              <a:t>Tester</a:t>
            </a:r>
            <a:r>
              <a:rPr lang="pt-BR" dirty="0" smtClean="0"/>
              <a:t> </a:t>
            </a:r>
            <a:r>
              <a:rPr lang="pt-BR" dirty="0"/>
              <a:t>esqueceu de notificar o desenvolvedor sobre o bugs encontrados.</a:t>
            </a:r>
          </a:p>
          <a:p>
            <a:pPr marL="342900" lvl="1" indent="-342900">
              <a:spcBef>
                <a:spcPts val="0"/>
              </a:spcBef>
              <a:buFont typeface="Wingdings" pitchFamily="2" charset="2"/>
              <a:buChar char="§"/>
              <a:defRPr/>
            </a:pPr>
            <a:r>
              <a:rPr lang="pt-BR" dirty="0" smtClean="0"/>
              <a:t>Padrão </a:t>
            </a:r>
            <a:r>
              <a:rPr lang="pt-BR" dirty="0"/>
              <a:t>de codificação passou despercebido</a:t>
            </a:r>
          </a:p>
          <a:p>
            <a:endParaRPr lang="pt-BR" sz="2800" dirty="0"/>
          </a:p>
        </p:txBody>
      </p:sp>
    </p:spTree>
    <p:extLst>
      <p:ext uri="{BB962C8B-B14F-4D97-AF65-F5344CB8AC3E}">
        <p14:creationId xmlns:p14="http://schemas.microsoft.com/office/powerpoint/2010/main" val="592855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lstStyle/>
          <a:p>
            <a:pPr marL="342900" lvl="1" indent="-342900" eaLnBrk="1" hangingPunct="1">
              <a:spcBef>
                <a:spcPts val="0"/>
              </a:spcBef>
              <a:buFont typeface="Wingdings" pitchFamily="2" charset="2"/>
              <a:buChar char="§"/>
              <a:defRPr/>
            </a:pPr>
            <a:endParaRPr lang="pt-BR" sz="2600" b="1" dirty="0">
              <a:ea typeface="+mn-ea"/>
              <a:cs typeface="+mn-cs"/>
            </a:endParaRPr>
          </a:p>
        </p:txBody>
      </p:sp>
      <p:sp>
        <p:nvSpPr>
          <p:cNvPr id="2" name="Espaço Reservado para Texto 1"/>
          <p:cNvSpPr>
            <a:spLocks noGrp="1"/>
          </p:cNvSpPr>
          <p:nvPr>
            <p:ph type="body" sz="quarter" idx="11"/>
          </p:nvPr>
        </p:nvSpPr>
        <p:spPr/>
        <p:txBody>
          <a:bodyPr/>
          <a:lstStyle/>
          <a:p>
            <a:endParaRPr lang="pt-BR"/>
          </a:p>
        </p:txBody>
      </p:sp>
      <p:sp>
        <p:nvSpPr>
          <p:cNvPr id="3" name="Espaço Reservado para Texto 2"/>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Como prevenir?</a:t>
            </a:r>
            <a:endParaRPr lang="pt-BR" dirty="0"/>
          </a:p>
        </p:txBody>
      </p:sp>
      <p:sp>
        <p:nvSpPr>
          <p:cNvPr id="4" name="Espaço Reservado para Conteúdo 3"/>
          <p:cNvSpPr>
            <a:spLocks noGrp="1"/>
          </p:cNvSpPr>
          <p:nvPr>
            <p:ph sz="quarter" idx="13"/>
          </p:nvPr>
        </p:nvSpPr>
        <p:spPr/>
        <p:txBody>
          <a:bodyPr/>
          <a:lstStyle/>
          <a:p>
            <a:pPr marL="342900" lvl="1" indent="-342900">
              <a:spcBef>
                <a:spcPts val="0"/>
              </a:spcBef>
              <a:buFont typeface="Wingdings" pitchFamily="2" charset="2"/>
              <a:buChar char="§"/>
              <a:defRPr/>
            </a:pPr>
            <a:r>
              <a:rPr lang="pt-BR" dirty="0"/>
              <a:t>Não </a:t>
            </a:r>
            <a:r>
              <a:rPr lang="pt-BR" dirty="0" smtClean="0"/>
              <a:t>demorar </a:t>
            </a:r>
            <a:r>
              <a:rPr lang="pt-BR" dirty="0"/>
              <a:t>para integrar o código</a:t>
            </a:r>
          </a:p>
          <a:p>
            <a:pPr marL="342900" lvl="1" indent="-342900">
              <a:spcBef>
                <a:spcPts val="0"/>
              </a:spcBef>
              <a:buFont typeface="Wingdings" pitchFamily="2" charset="2"/>
              <a:buChar char="§"/>
              <a:defRPr/>
            </a:pPr>
            <a:r>
              <a:rPr lang="pt-BR" dirty="0" smtClean="0"/>
              <a:t>Automatizar etapas </a:t>
            </a:r>
            <a:r>
              <a:rPr lang="pt-BR" dirty="0"/>
              <a:t>do </a:t>
            </a:r>
            <a:r>
              <a:rPr lang="pt-BR" dirty="0" smtClean="0"/>
              <a:t>processo</a:t>
            </a:r>
          </a:p>
          <a:p>
            <a:pPr marL="742950" lvl="2" indent="-342900">
              <a:spcBef>
                <a:spcPts val="0"/>
              </a:spcBef>
              <a:buFont typeface="Wingdings" pitchFamily="2" charset="2"/>
              <a:buChar char="§"/>
              <a:defRPr/>
            </a:pPr>
            <a:r>
              <a:rPr lang="pt-BR" dirty="0" smtClean="0"/>
              <a:t>Testes</a:t>
            </a:r>
          </a:p>
          <a:p>
            <a:pPr marL="742950" lvl="2" indent="-342900">
              <a:spcBef>
                <a:spcPts val="0"/>
              </a:spcBef>
              <a:buFont typeface="Wingdings" pitchFamily="2" charset="2"/>
              <a:buChar char="§"/>
              <a:defRPr/>
            </a:pPr>
            <a:r>
              <a:rPr lang="pt-BR" dirty="0" smtClean="0"/>
              <a:t>Build</a:t>
            </a:r>
            <a:endParaRPr lang="pt-BR" dirty="0"/>
          </a:p>
        </p:txBody>
      </p:sp>
    </p:spTree>
    <p:extLst>
      <p:ext uri="{BB962C8B-B14F-4D97-AF65-F5344CB8AC3E}">
        <p14:creationId xmlns:p14="http://schemas.microsoft.com/office/powerpoint/2010/main" val="2333406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quarter" idx="10"/>
          </p:nvPr>
        </p:nvSpPr>
        <p:spPr/>
        <p:txBody>
          <a:bodyPr/>
          <a:lstStyle/>
          <a:p>
            <a:pPr algn="just">
              <a:buFont typeface="Wingdings 2" pitchFamily="18" charset="2"/>
              <a:buNone/>
            </a:pPr>
            <a:r>
              <a:rPr lang="pt-BR" sz="2000" dirty="0" smtClean="0">
                <a:solidFill>
                  <a:schemeClr val="tx2"/>
                </a:solidFill>
                <a:latin typeface="Lucida Sans Unicode" pitchFamily="34" charset="0"/>
              </a:rPr>
              <a:t>	</a:t>
            </a:r>
            <a:endParaRPr lang="pt-BR" dirty="0" smtClean="0"/>
          </a:p>
        </p:txBody>
      </p:sp>
      <p:sp>
        <p:nvSpPr>
          <p:cNvPr id="2" name="Espaço Reservado para Texto 1"/>
          <p:cNvSpPr>
            <a:spLocks noGrp="1"/>
          </p:cNvSpPr>
          <p:nvPr>
            <p:ph type="body" sz="quarter" idx="11"/>
          </p:nvPr>
        </p:nvSpPr>
        <p:spPr/>
        <p:txBody>
          <a:bodyPr/>
          <a:lstStyle/>
          <a:p>
            <a:endParaRPr lang="pt-BR"/>
          </a:p>
        </p:txBody>
      </p:sp>
      <p:sp>
        <p:nvSpPr>
          <p:cNvPr id="3" name="Espaço Reservado para Texto 2"/>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Definição</a:t>
            </a:r>
            <a:endParaRPr lang="pt-BR" dirty="0"/>
          </a:p>
        </p:txBody>
      </p:sp>
      <p:sp>
        <p:nvSpPr>
          <p:cNvPr id="4" name="Espaço Reservado para Conteúdo 3"/>
          <p:cNvSpPr>
            <a:spLocks noGrp="1"/>
          </p:cNvSpPr>
          <p:nvPr>
            <p:ph sz="quarter" idx="13"/>
          </p:nvPr>
        </p:nvSpPr>
        <p:spPr/>
        <p:txBody>
          <a:bodyPr/>
          <a:lstStyle/>
          <a:p>
            <a:r>
              <a:rPr lang="pt-BR" sz="2800" dirty="0"/>
              <a:t>Integração contínua é uma prática de desenvolvimento de software onde os membros de uma equipe integram seu trabalho frequentemente (pelo menos uma vez por dia). Cada integração passa por um processo de build automatizado (incluindo testes) para detectar erros de integração o mais cedo possível.</a:t>
            </a:r>
          </a:p>
          <a:p>
            <a:endParaRPr lang="pt-BR" dirty="0"/>
          </a:p>
        </p:txBody>
      </p:sp>
    </p:spTree>
    <p:extLst>
      <p:ext uri="{BB962C8B-B14F-4D97-AF65-F5344CB8AC3E}">
        <p14:creationId xmlns:p14="http://schemas.microsoft.com/office/powerpoint/2010/main" val="1889316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lstStyle/>
          <a:p>
            <a:pPr lvl="1" algn="just">
              <a:buFontTx/>
              <a:buNone/>
              <a:defRPr/>
            </a:pPr>
            <a:endParaRPr lang="pt-BR" dirty="0"/>
          </a:p>
        </p:txBody>
      </p:sp>
      <p:sp>
        <p:nvSpPr>
          <p:cNvPr id="2" name="Espaço Reservado para Texto 1"/>
          <p:cNvSpPr>
            <a:spLocks noGrp="1"/>
          </p:cNvSpPr>
          <p:nvPr>
            <p:ph type="body" sz="quarter" idx="11"/>
          </p:nvPr>
        </p:nvSpPr>
        <p:spPr/>
        <p:txBody>
          <a:bodyPr/>
          <a:lstStyle/>
          <a:p>
            <a:endParaRPr lang="pt-BR" dirty="0"/>
          </a:p>
        </p:txBody>
      </p:sp>
      <p:sp>
        <p:nvSpPr>
          <p:cNvPr id="3" name="Espaço Reservado para Texto 2"/>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Objetivos</a:t>
            </a:r>
            <a:endParaRPr lang="pt-BR" dirty="0"/>
          </a:p>
        </p:txBody>
      </p:sp>
      <p:sp>
        <p:nvSpPr>
          <p:cNvPr id="4" name="Espaço Reservado para Conteúdo 3"/>
          <p:cNvSpPr>
            <a:spLocks noGrp="1"/>
          </p:cNvSpPr>
          <p:nvPr>
            <p:ph sz="quarter" idx="13"/>
          </p:nvPr>
        </p:nvSpPr>
        <p:spPr/>
        <p:txBody>
          <a:bodyPr/>
          <a:lstStyle/>
          <a:p>
            <a:pPr algn="just">
              <a:defRPr/>
            </a:pPr>
            <a:r>
              <a:rPr lang="pt-BR" sz="2800" dirty="0"/>
              <a:t>Aumentar a qualidade do software</a:t>
            </a:r>
          </a:p>
          <a:p>
            <a:pPr marL="742950" lvl="2" indent="-342900" algn="just">
              <a:defRPr/>
            </a:pPr>
            <a:r>
              <a:rPr lang="pt-BR" dirty="0"/>
              <a:t>Testes automatizados</a:t>
            </a:r>
          </a:p>
          <a:p>
            <a:pPr marL="742950" lvl="2" indent="-342900" algn="just">
              <a:defRPr/>
            </a:pPr>
            <a:r>
              <a:rPr lang="pt-BR" dirty="0"/>
              <a:t>Inspeção automatizada</a:t>
            </a:r>
          </a:p>
          <a:p>
            <a:pPr algn="just">
              <a:defRPr/>
            </a:pPr>
            <a:r>
              <a:rPr lang="pt-BR" sz="2800" dirty="0"/>
              <a:t>Reduzir riscos do projeto</a:t>
            </a:r>
          </a:p>
          <a:p>
            <a:pPr marL="742950" lvl="2" indent="-342900" algn="just">
              <a:defRPr/>
            </a:pPr>
            <a:r>
              <a:rPr lang="pt-BR" dirty="0"/>
              <a:t>Ter sempre um executável</a:t>
            </a:r>
          </a:p>
          <a:p>
            <a:pPr marL="742950" lvl="2" indent="-342900" algn="just">
              <a:defRPr/>
            </a:pPr>
            <a:r>
              <a:rPr lang="pt-BR" dirty="0"/>
              <a:t>Descobrir e corrigir erros </a:t>
            </a:r>
            <a:r>
              <a:rPr lang="pt-BR" dirty="0" smtClean="0"/>
              <a:t>rapidamente</a:t>
            </a:r>
          </a:p>
          <a:p>
            <a:pPr marL="742950" lvl="2" indent="-342900" algn="just">
              <a:defRPr/>
            </a:pPr>
            <a:r>
              <a:rPr lang="pt-BR" dirty="0" smtClean="0"/>
              <a:t>Aumentar a </a:t>
            </a:r>
            <a:r>
              <a:rPr lang="pt-BR" dirty="0"/>
              <a:t>visibilidade do projeto facilmente</a:t>
            </a:r>
          </a:p>
          <a:p>
            <a:pPr algn="just">
              <a:defRPr/>
            </a:pPr>
            <a:r>
              <a:rPr lang="pt-BR" sz="2800" dirty="0"/>
              <a:t>Tornar a integração um “</a:t>
            </a:r>
            <a:r>
              <a:rPr lang="pt-BR" sz="2800" dirty="0" err="1"/>
              <a:t>nonevent</a:t>
            </a:r>
            <a:r>
              <a:rPr lang="pt-BR" sz="2800" dirty="0"/>
              <a:t>”</a:t>
            </a:r>
          </a:p>
          <a:p>
            <a:pPr marL="742950" lvl="2" indent="-342900" algn="just">
              <a:defRPr/>
            </a:pPr>
            <a:r>
              <a:rPr lang="pt-BR" dirty="0"/>
              <a:t>Dedicar o tempo para tarefas mais </a:t>
            </a:r>
            <a:r>
              <a:rPr lang="pt-BR" dirty="0" smtClean="0"/>
              <a:t>importantes</a:t>
            </a:r>
            <a:endParaRPr lang="pt-BR" dirty="0"/>
          </a:p>
        </p:txBody>
      </p:sp>
    </p:spTree>
    <p:extLst>
      <p:ext uri="{BB962C8B-B14F-4D97-AF65-F5344CB8AC3E}">
        <p14:creationId xmlns:p14="http://schemas.microsoft.com/office/powerpoint/2010/main" val="3087970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endParaRPr lang="pt-BR"/>
          </a:p>
        </p:txBody>
      </p:sp>
      <p:sp>
        <p:nvSpPr>
          <p:cNvPr id="3" name="Espaço Reservado para Texto 2"/>
          <p:cNvSpPr>
            <a:spLocks noGrp="1"/>
          </p:cNvSpPr>
          <p:nvPr>
            <p:ph type="body" sz="quarter" idx="11"/>
          </p:nvPr>
        </p:nvSpPr>
        <p:spPr/>
        <p:txBody>
          <a:bodyPr/>
          <a:lstStyle/>
          <a:p>
            <a:endParaRPr lang="pt-BR"/>
          </a:p>
        </p:txBody>
      </p:sp>
      <p:sp>
        <p:nvSpPr>
          <p:cNvPr id="4" name="Espaço Reservado para Texto 3"/>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Visão Geral</a:t>
            </a:r>
            <a:endParaRPr lang="pt-BR" dirty="0"/>
          </a:p>
        </p:txBody>
      </p:sp>
      <p:sp>
        <p:nvSpPr>
          <p:cNvPr id="5" name="Espaço Reservado para Conteúdo 4"/>
          <p:cNvSpPr>
            <a:spLocks noGrp="1"/>
          </p:cNvSpPr>
          <p:nvPr>
            <p:ph sz="quarter" idx="13"/>
          </p:nvPr>
        </p:nvSpPr>
        <p:spPr/>
        <p:txBody>
          <a:bodyPr/>
          <a:lstStyle/>
          <a:p>
            <a:endParaRPr lang="pt-BR"/>
          </a:p>
        </p:txBody>
      </p:sp>
      <p:pic>
        <p:nvPicPr>
          <p:cNvPr id="18436" name="Picture 2" descr="C:\Users\Rafael\Profissao\Academico\Mestrado - UFPE\5 - IN1149 - Qualidade, Processos e Gestão de Software\Artigo\Seminário\Figuras\Fig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412875"/>
            <a:ext cx="5761037"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409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endParaRPr lang="pt-BR"/>
          </a:p>
        </p:txBody>
      </p:sp>
      <p:sp>
        <p:nvSpPr>
          <p:cNvPr id="3" name="Espaço Reservado para Texto 2"/>
          <p:cNvSpPr>
            <a:spLocks noGrp="1"/>
          </p:cNvSpPr>
          <p:nvPr>
            <p:ph type="body" sz="quarter" idx="11"/>
          </p:nvPr>
        </p:nvSpPr>
        <p:spPr/>
        <p:txBody>
          <a:bodyPr/>
          <a:lstStyle/>
          <a:p>
            <a:endParaRPr lang="pt-BR"/>
          </a:p>
        </p:txBody>
      </p:sp>
      <p:sp>
        <p:nvSpPr>
          <p:cNvPr id="4" name="Espaço Reservado para Texto 3"/>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Princípios</a:t>
            </a:r>
            <a:endParaRPr lang="pt-BR" dirty="0"/>
          </a:p>
        </p:txBody>
      </p:sp>
      <p:sp>
        <p:nvSpPr>
          <p:cNvPr id="19459" name="Espaço Reservado para Conteúdo 1"/>
          <p:cNvSpPr>
            <a:spLocks noGrp="1"/>
          </p:cNvSpPr>
          <p:nvPr>
            <p:ph sz="quarter" idx="13"/>
          </p:nvPr>
        </p:nvSpPr>
        <p:spPr/>
        <p:txBody>
          <a:bodyPr/>
          <a:lstStyle/>
          <a:p>
            <a:pPr algn="just"/>
            <a:r>
              <a:rPr lang="pt-BR" sz="2800" dirty="0" smtClean="0"/>
              <a:t>Integração Contínua possui um conjunto de princípios que nos permitem fazer mudanças no código com maior confiança</a:t>
            </a:r>
          </a:p>
          <a:p>
            <a:pPr algn="just"/>
            <a:r>
              <a:rPr lang="pt-BR" sz="2800" dirty="0" smtClean="0"/>
              <a:t>Praticando CI, sabemos que se alguma mudança quebrar o código, receberemos feedback imediato e teremos tempo para corrigir e fazer ajustes mais rapidamente.</a:t>
            </a:r>
          </a:p>
        </p:txBody>
      </p:sp>
    </p:spTree>
    <p:extLst>
      <p:ext uri="{BB962C8B-B14F-4D97-AF65-F5344CB8AC3E}">
        <p14:creationId xmlns:p14="http://schemas.microsoft.com/office/powerpoint/2010/main" val="2622471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lo_powerpoint_fit">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4000" dirty="0" smtClean="0">
            <a:solidFill>
              <a:schemeClr val="tx2">
                <a:lumMod val="75000"/>
              </a:schemeClr>
            </a:solidFill>
            <a:latin typeface="Verdana" pitchFamily="34" charset="0"/>
            <a:ea typeface="Verdana" pitchFamily="34" charset="0"/>
            <a:cs typeface="Verdana" pitchFamily="34" charset="0"/>
          </a:defRPr>
        </a:defPPr>
      </a:lstStyle>
    </a:tx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modelo_powerpoint_fit</Template>
  <TotalTime>2092</TotalTime>
  <Words>444</Words>
  <Application>Microsoft Office PowerPoint</Application>
  <PresentationFormat>Apresentação na tela (4:3)</PresentationFormat>
  <Paragraphs>85</Paragraphs>
  <Slides>14</Slides>
  <Notes>11</Notes>
  <HiddenSlides>0</HiddenSlides>
  <MMClips>0</MMClips>
  <ScaleCrop>false</ScaleCrop>
  <HeadingPairs>
    <vt:vector size="4" baseType="variant">
      <vt:variant>
        <vt:lpstr>Tema</vt:lpstr>
      </vt:variant>
      <vt:variant>
        <vt:i4>1</vt:i4>
      </vt:variant>
      <vt:variant>
        <vt:lpstr>Títulos de slides</vt:lpstr>
      </vt:variant>
      <vt:variant>
        <vt:i4>14</vt:i4>
      </vt:variant>
    </vt:vector>
  </HeadingPairs>
  <TitlesOfParts>
    <vt:vector size="15" baseType="lpstr">
      <vt:lpstr>modelo_powerpoint_fit</vt:lpstr>
      <vt:lpstr>Apresentação do PowerPoint</vt:lpstr>
      <vt:lpstr>Apresentação do PowerPoint</vt:lpstr>
      <vt:lpstr>Passos de Desenvolvimento</vt:lpstr>
      <vt:lpstr>Possíveis Problemas </vt:lpstr>
      <vt:lpstr>Como prevenir?</vt:lpstr>
      <vt:lpstr>Definição</vt:lpstr>
      <vt:lpstr>Objetivos</vt:lpstr>
      <vt:lpstr>Visão Geral</vt:lpstr>
      <vt:lpstr>Princípios</vt:lpstr>
      <vt:lpstr>Algumas princípios...</vt:lpstr>
      <vt:lpstr>Vantagens</vt:lpstr>
      <vt:lpstr>Desvantagens</vt:lpstr>
      <vt:lpstr>Ferramentas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da Apresentação</dc:title>
  <dc:creator>web</dc:creator>
  <cp:lastModifiedBy>gelsa</cp:lastModifiedBy>
  <cp:revision>101</cp:revision>
  <dcterms:created xsi:type="dcterms:W3CDTF">2012-09-13T19:43:42Z</dcterms:created>
  <dcterms:modified xsi:type="dcterms:W3CDTF">2014-04-24T23:48:51Z</dcterms:modified>
</cp:coreProperties>
</file>