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8" r:id="rId2"/>
    <p:sldMasterId id="2147484078" r:id="rId3"/>
  </p:sldMasterIdLst>
  <p:notesMasterIdLst>
    <p:notesMasterId r:id="rId91"/>
  </p:notesMasterIdLst>
  <p:sldIdLst>
    <p:sldId id="540" r:id="rId4"/>
    <p:sldId id="257" r:id="rId5"/>
    <p:sldId id="381" r:id="rId6"/>
    <p:sldId id="384" r:id="rId7"/>
    <p:sldId id="310" r:id="rId8"/>
    <p:sldId id="306" r:id="rId9"/>
    <p:sldId id="305" r:id="rId10"/>
    <p:sldId id="441" r:id="rId11"/>
    <p:sldId id="516" r:id="rId12"/>
    <p:sldId id="541" r:id="rId13"/>
    <p:sldId id="542" r:id="rId14"/>
    <p:sldId id="517" r:id="rId15"/>
    <p:sldId id="518" r:id="rId16"/>
    <p:sldId id="423" r:id="rId17"/>
    <p:sldId id="424" r:id="rId18"/>
    <p:sldId id="433" r:id="rId19"/>
    <p:sldId id="543" r:id="rId20"/>
    <p:sldId id="434" r:id="rId21"/>
    <p:sldId id="544" r:id="rId22"/>
    <p:sldId id="425" r:id="rId23"/>
    <p:sldId id="311" r:id="rId24"/>
    <p:sldId id="312" r:id="rId25"/>
    <p:sldId id="444" r:id="rId26"/>
    <p:sldId id="445" r:id="rId27"/>
    <p:sldId id="519" r:id="rId28"/>
    <p:sldId id="548" r:id="rId29"/>
    <p:sldId id="546" r:id="rId30"/>
    <p:sldId id="451" r:id="rId31"/>
    <p:sldId id="545" r:id="rId32"/>
    <p:sldId id="448" r:id="rId33"/>
    <p:sldId id="530" r:id="rId34"/>
    <p:sldId id="531" r:id="rId35"/>
    <p:sldId id="532" r:id="rId36"/>
    <p:sldId id="533" r:id="rId37"/>
    <p:sldId id="452" r:id="rId38"/>
    <p:sldId id="453" r:id="rId39"/>
    <p:sldId id="527" r:id="rId40"/>
    <p:sldId id="454" r:id="rId41"/>
    <p:sldId id="455" r:id="rId42"/>
    <p:sldId id="456" r:id="rId43"/>
    <p:sldId id="457" r:id="rId44"/>
    <p:sldId id="494" r:id="rId45"/>
    <p:sldId id="523" r:id="rId46"/>
    <p:sldId id="488" r:id="rId47"/>
    <p:sldId id="525" r:id="rId48"/>
    <p:sldId id="526" r:id="rId49"/>
    <p:sldId id="385" r:id="rId50"/>
    <p:sldId id="458" r:id="rId51"/>
    <p:sldId id="460" r:id="rId52"/>
    <p:sldId id="470" r:id="rId53"/>
    <p:sldId id="471" r:id="rId54"/>
    <p:sldId id="464" r:id="rId55"/>
    <p:sldId id="465" r:id="rId56"/>
    <p:sldId id="466" r:id="rId57"/>
    <p:sldId id="467" r:id="rId58"/>
    <p:sldId id="468" r:id="rId59"/>
    <p:sldId id="490" r:id="rId60"/>
    <p:sldId id="522" r:id="rId61"/>
    <p:sldId id="449" r:id="rId62"/>
    <p:sldId id="472" r:id="rId63"/>
    <p:sldId id="473" r:id="rId64"/>
    <p:sldId id="469" r:id="rId65"/>
    <p:sldId id="474" r:id="rId66"/>
    <p:sldId id="475" r:id="rId67"/>
    <p:sldId id="476" r:id="rId68"/>
    <p:sldId id="477" r:id="rId69"/>
    <p:sldId id="478" r:id="rId70"/>
    <p:sldId id="479" r:id="rId71"/>
    <p:sldId id="480" r:id="rId72"/>
    <p:sldId id="481" r:id="rId73"/>
    <p:sldId id="447" r:id="rId74"/>
    <p:sldId id="482" r:id="rId75"/>
    <p:sldId id="483" r:id="rId76"/>
    <p:sldId id="484" r:id="rId77"/>
    <p:sldId id="485" r:id="rId78"/>
    <p:sldId id="393" r:id="rId79"/>
    <p:sldId id="394" r:id="rId80"/>
    <p:sldId id="421" r:id="rId81"/>
    <p:sldId id="422" r:id="rId82"/>
    <p:sldId id="492" r:id="rId83"/>
    <p:sldId id="524" r:id="rId84"/>
    <p:sldId id="428" r:id="rId85"/>
    <p:sldId id="435" r:id="rId86"/>
    <p:sldId id="429" r:id="rId87"/>
    <p:sldId id="430" r:id="rId88"/>
    <p:sldId id="431" r:id="rId89"/>
    <p:sldId id="547" r:id="rId90"/>
  </p:sldIdLst>
  <p:sldSz cx="9144000" cy="6858000" type="screen4x3"/>
  <p:notesSz cx="7102475" cy="102330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AEAEA"/>
    <a:srgbClr val="0033CC"/>
    <a:srgbClr val="DDDDDD"/>
    <a:srgbClr val="006699"/>
    <a:srgbClr val="5F5F5F"/>
    <a:srgbClr val="080808"/>
    <a:srgbClr val="29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15" autoAdjust="0"/>
    <p:restoredTop sz="86346" autoAdjust="0"/>
  </p:normalViewPr>
  <p:slideViewPr>
    <p:cSldViewPr>
      <p:cViewPr varScale="1">
        <p:scale>
          <a:sx n="51" d="100"/>
          <a:sy n="51" d="100"/>
        </p:scale>
        <p:origin x="-86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9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E5C92-BD5A-45EE-8859-229922F3501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0891EE6-C127-4D2C-9D4A-2448D9E9CBEA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 smtClean="0"/>
            <a:t>Processo</a:t>
          </a:r>
          <a:endParaRPr lang="pt-BR" dirty="0"/>
        </a:p>
      </dgm:t>
    </dgm:pt>
    <dgm:pt modelId="{3B62A36B-BAEA-40AC-BDBC-0A77F1D85FA1}" type="parTrans" cxnId="{10397B2B-CFFF-4746-BCF9-CA71843C9342}">
      <dgm:prSet/>
      <dgm:spPr/>
      <dgm:t>
        <a:bodyPr/>
        <a:lstStyle/>
        <a:p>
          <a:endParaRPr lang="pt-BR"/>
        </a:p>
      </dgm:t>
    </dgm:pt>
    <dgm:pt modelId="{4CCEEB92-6818-47EE-A418-69AADE52E164}" type="sibTrans" cxnId="{10397B2B-CFFF-4746-BCF9-CA71843C9342}">
      <dgm:prSet/>
      <dgm:spPr/>
      <dgm:t>
        <a:bodyPr/>
        <a:lstStyle/>
        <a:p>
          <a:endParaRPr lang="pt-BR"/>
        </a:p>
      </dgm:t>
    </dgm:pt>
    <dgm:pt modelId="{5C46B021-7CB4-483F-A30A-4E29CD87303E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Mundo Dinâmico</a:t>
          </a:r>
          <a:endParaRPr lang="pt-BR" dirty="0">
            <a:solidFill>
              <a:schemeClr val="tx1"/>
            </a:solidFill>
          </a:endParaRPr>
        </a:p>
      </dgm:t>
    </dgm:pt>
    <dgm:pt modelId="{CFBA2112-BF3D-4816-8151-93CDEC99FBF5}" type="parTrans" cxnId="{0F914FD9-521B-4C22-9ABE-5D42D7B7E3E4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pt-BR"/>
        </a:p>
      </dgm:t>
    </dgm:pt>
    <dgm:pt modelId="{8188F0BA-E0D0-4700-A311-69B34F4ED0DE}" type="sibTrans" cxnId="{0F914FD9-521B-4C22-9ABE-5D42D7B7E3E4}">
      <dgm:prSet/>
      <dgm:spPr/>
      <dgm:t>
        <a:bodyPr/>
        <a:lstStyle/>
        <a:p>
          <a:endParaRPr lang="pt-BR"/>
        </a:p>
      </dgm:t>
    </dgm:pt>
    <dgm:pt modelId="{57D42838-8C49-4992-9CB7-BC89CC35D6A3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Gerenciar Mudanças</a:t>
          </a:r>
          <a:endParaRPr lang="pt-BR" dirty="0">
            <a:solidFill>
              <a:schemeClr val="tx1"/>
            </a:solidFill>
          </a:endParaRPr>
        </a:p>
      </dgm:t>
    </dgm:pt>
    <dgm:pt modelId="{00332709-CAC2-41D4-B9AA-06015F2AC823}" type="parTrans" cxnId="{EE087FFE-364F-4BDE-830F-9BCE4FCAC38A}">
      <dgm:prSet/>
      <dgm:spPr>
        <a:noFill/>
      </dgm:spPr>
      <dgm:t>
        <a:bodyPr/>
        <a:lstStyle/>
        <a:p>
          <a:endParaRPr lang="pt-BR"/>
        </a:p>
      </dgm:t>
    </dgm:pt>
    <dgm:pt modelId="{CFB36E64-724F-477C-945C-4D68ED87FD61}" type="sibTrans" cxnId="{EE087FFE-364F-4BDE-830F-9BCE4FCAC38A}">
      <dgm:prSet/>
      <dgm:spPr/>
      <dgm:t>
        <a:bodyPr/>
        <a:lstStyle/>
        <a:p>
          <a:endParaRPr lang="pt-BR"/>
        </a:p>
      </dgm:t>
    </dgm:pt>
    <dgm:pt modelId="{330ED56A-F224-4529-8D79-1C1C75DE97B8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Maximizar a Produtividade</a:t>
          </a:r>
          <a:endParaRPr lang="pt-BR" dirty="0">
            <a:solidFill>
              <a:schemeClr val="tx1"/>
            </a:solidFill>
          </a:endParaRPr>
        </a:p>
      </dgm:t>
    </dgm:pt>
    <dgm:pt modelId="{4E6E8B59-4587-4DBD-B637-080F1BA0CBC7}" type="parTrans" cxnId="{79EBF89C-4945-4E67-9095-C99C4A17D67B}">
      <dgm:prSet/>
      <dgm:spPr>
        <a:noFill/>
      </dgm:spPr>
      <dgm:t>
        <a:bodyPr/>
        <a:lstStyle/>
        <a:p>
          <a:endParaRPr lang="pt-BR"/>
        </a:p>
      </dgm:t>
    </dgm:pt>
    <dgm:pt modelId="{653926F1-7461-4DE4-B7DA-F39D514C82E4}" type="sibTrans" cxnId="{79EBF89C-4945-4E67-9095-C99C4A17D67B}">
      <dgm:prSet/>
      <dgm:spPr/>
      <dgm:t>
        <a:bodyPr/>
        <a:lstStyle/>
        <a:p>
          <a:endParaRPr lang="pt-BR"/>
        </a:p>
      </dgm:t>
    </dgm:pt>
    <dgm:pt modelId="{9F27C859-C5AA-4DD4-A2A5-4FCAD42FA297}">
      <dgm:prSet phldrT="[Texto]"/>
      <dgm:spPr/>
      <dgm:t>
        <a:bodyPr/>
        <a:lstStyle/>
        <a:p>
          <a:endParaRPr lang="pt-BR"/>
        </a:p>
      </dgm:t>
    </dgm:pt>
    <dgm:pt modelId="{3DE685A2-FAF6-4D51-B965-CABE7AD4C88C}" type="parTrans" cxnId="{449EBFAE-958A-45CC-9AF2-08176744EE43}">
      <dgm:prSet/>
      <dgm:spPr/>
      <dgm:t>
        <a:bodyPr/>
        <a:lstStyle/>
        <a:p>
          <a:endParaRPr lang="pt-BR"/>
        </a:p>
      </dgm:t>
    </dgm:pt>
    <dgm:pt modelId="{17A6E19A-1F63-4BDF-B7B4-48356387A085}" type="sibTrans" cxnId="{449EBFAE-958A-45CC-9AF2-08176744EE43}">
      <dgm:prSet/>
      <dgm:spPr/>
      <dgm:t>
        <a:bodyPr/>
        <a:lstStyle/>
        <a:p>
          <a:endParaRPr lang="pt-BR"/>
        </a:p>
      </dgm:t>
    </dgm:pt>
    <dgm:pt modelId="{CEA7EF81-2A71-4ED4-8553-18EF0ABFE01B}">
      <dgm:prSet phldrT="[Texto]"/>
      <dgm:spPr/>
      <dgm:t>
        <a:bodyPr/>
        <a:lstStyle/>
        <a:p>
          <a:endParaRPr lang="pt-BR"/>
        </a:p>
      </dgm:t>
    </dgm:pt>
    <dgm:pt modelId="{88F81A96-618B-466F-B2CF-E7376D2FF9F1}" type="parTrans" cxnId="{FEF6FA41-570B-462D-BADC-D600AB324DC7}">
      <dgm:prSet/>
      <dgm:spPr/>
      <dgm:t>
        <a:bodyPr/>
        <a:lstStyle/>
        <a:p>
          <a:endParaRPr lang="pt-BR"/>
        </a:p>
      </dgm:t>
    </dgm:pt>
    <dgm:pt modelId="{6E090863-DFE5-456E-BD82-BC1932947926}" type="sibTrans" cxnId="{FEF6FA41-570B-462D-BADC-D600AB324DC7}">
      <dgm:prSet/>
      <dgm:spPr/>
      <dgm:t>
        <a:bodyPr/>
        <a:lstStyle/>
        <a:p>
          <a:endParaRPr lang="pt-BR"/>
        </a:p>
      </dgm:t>
    </dgm:pt>
    <dgm:pt modelId="{91EDBCC1-8AD3-4E82-959C-0DCB3375F5C3}" type="pres">
      <dgm:prSet presAssocID="{964E5C92-BD5A-45EE-8859-229922F3501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AB50186-6A6E-4436-90E5-274A188F0616}" type="pres">
      <dgm:prSet presAssocID="{60891EE6-C127-4D2C-9D4A-2448D9E9CBEA}" presName="centerShape" presStyleLbl="node0" presStyleIdx="0" presStyleCnt="1" custScaleX="75457" custScaleY="65710" custLinFactNeighborX="-19173" custLinFactNeighborY="-30014"/>
      <dgm:spPr/>
      <dgm:t>
        <a:bodyPr/>
        <a:lstStyle/>
        <a:p>
          <a:endParaRPr lang="pt-BR"/>
        </a:p>
      </dgm:t>
    </dgm:pt>
    <dgm:pt modelId="{03892E85-F173-4D4B-83C3-049DAB6D3A60}" type="pres">
      <dgm:prSet presAssocID="{CFBA2112-BF3D-4816-8151-93CDEC99FBF5}" presName="parTrans" presStyleLbl="bgSibTrans2D1" presStyleIdx="0" presStyleCnt="3" custAng="93119" custScaleX="57387" custLinFactNeighborX="27083" custLinFactNeighborY="-6148" custRadScaleRad="320571" custRadScaleInc="-2147483648"/>
      <dgm:spPr/>
      <dgm:t>
        <a:bodyPr/>
        <a:lstStyle/>
        <a:p>
          <a:endParaRPr lang="pt-BR"/>
        </a:p>
      </dgm:t>
    </dgm:pt>
    <dgm:pt modelId="{A3A125C8-30B4-44C4-A58A-12BDEF1988BB}" type="pres">
      <dgm:prSet presAssocID="{5C46B021-7CB4-483F-A30A-4E29CD87303E}" presName="node" presStyleLbl="node1" presStyleIdx="0" presStyleCnt="3" custScaleX="60020" custRadScaleRad="123027" custRadScaleInc="-120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370511-F119-47D1-9E42-96BF6DF51FB5}" type="pres">
      <dgm:prSet presAssocID="{00332709-CAC2-41D4-B9AA-06015F2AC823}" presName="parTrans" presStyleLbl="bgSibTrans2D1" presStyleIdx="1" presStyleCnt="3" custAng="9348248" custScaleX="122873"/>
      <dgm:spPr>
        <a:prstGeom prst="rightArrow">
          <a:avLst/>
        </a:prstGeom>
      </dgm:spPr>
      <dgm:t>
        <a:bodyPr/>
        <a:lstStyle/>
        <a:p>
          <a:endParaRPr lang="pt-BR"/>
        </a:p>
      </dgm:t>
    </dgm:pt>
    <dgm:pt modelId="{318DAB1F-43AE-4F1A-AAC5-73C8790E536A}" type="pres">
      <dgm:prSet presAssocID="{57D42838-8C49-4992-9CB7-BC89CC35D6A3}" presName="node" presStyleLbl="node1" presStyleIdx="1" presStyleCnt="3" custScaleY="40147" custRadScaleRad="107392" custRadScaleInc="349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AE28BE-492E-46DB-B4ED-36EE424CBDAA}" type="pres">
      <dgm:prSet presAssocID="{4E6E8B59-4587-4DBD-B637-080F1BA0CBC7}" presName="parTrans" presStyleLbl="bgSibTrans2D1" presStyleIdx="2" presStyleCnt="3" custAng="8487424" custFlipHor="1" custScaleX="61653" custLinFactX="28804" custLinFactNeighborX="100000" custLinFactNeighborY="-76966"/>
      <dgm:spPr/>
      <dgm:t>
        <a:bodyPr/>
        <a:lstStyle/>
        <a:p>
          <a:endParaRPr lang="pt-BR"/>
        </a:p>
      </dgm:t>
    </dgm:pt>
    <dgm:pt modelId="{40439AFC-98A2-4FDA-B4B1-9AF1F6227D10}" type="pres">
      <dgm:prSet presAssocID="{330ED56A-F224-4529-8D79-1C1C75DE97B8}" presName="node" presStyleLbl="node1" presStyleIdx="2" presStyleCnt="3" custScaleY="48697" custRadScaleRad="44059" custRadScaleInc="73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397B2B-CFFF-4746-BCF9-CA71843C9342}" srcId="{964E5C92-BD5A-45EE-8859-229922F35018}" destId="{60891EE6-C127-4D2C-9D4A-2448D9E9CBEA}" srcOrd="0" destOrd="0" parTransId="{3B62A36B-BAEA-40AC-BDBC-0A77F1D85FA1}" sibTransId="{4CCEEB92-6818-47EE-A418-69AADE52E164}"/>
    <dgm:cxn modelId="{15A5B351-1173-4FA0-950F-2EB15C746039}" type="presOf" srcId="{60891EE6-C127-4D2C-9D4A-2448D9E9CBEA}" destId="{1AB50186-6A6E-4436-90E5-274A188F0616}" srcOrd="0" destOrd="0" presId="urn:microsoft.com/office/officeart/2005/8/layout/radial4"/>
    <dgm:cxn modelId="{0F914FD9-521B-4C22-9ABE-5D42D7B7E3E4}" srcId="{60891EE6-C127-4D2C-9D4A-2448D9E9CBEA}" destId="{5C46B021-7CB4-483F-A30A-4E29CD87303E}" srcOrd="0" destOrd="0" parTransId="{CFBA2112-BF3D-4816-8151-93CDEC99FBF5}" sibTransId="{8188F0BA-E0D0-4700-A311-69B34F4ED0DE}"/>
    <dgm:cxn modelId="{EE087FFE-364F-4BDE-830F-9BCE4FCAC38A}" srcId="{60891EE6-C127-4D2C-9D4A-2448D9E9CBEA}" destId="{57D42838-8C49-4992-9CB7-BC89CC35D6A3}" srcOrd="1" destOrd="0" parTransId="{00332709-CAC2-41D4-B9AA-06015F2AC823}" sibTransId="{CFB36E64-724F-477C-945C-4D68ED87FD61}"/>
    <dgm:cxn modelId="{449EBFAE-958A-45CC-9AF2-08176744EE43}" srcId="{964E5C92-BD5A-45EE-8859-229922F35018}" destId="{9F27C859-C5AA-4DD4-A2A5-4FCAD42FA297}" srcOrd="1" destOrd="0" parTransId="{3DE685A2-FAF6-4D51-B965-CABE7AD4C88C}" sibTransId="{17A6E19A-1F63-4BDF-B7B4-48356387A085}"/>
    <dgm:cxn modelId="{79EBF89C-4945-4E67-9095-C99C4A17D67B}" srcId="{60891EE6-C127-4D2C-9D4A-2448D9E9CBEA}" destId="{330ED56A-F224-4529-8D79-1C1C75DE97B8}" srcOrd="2" destOrd="0" parTransId="{4E6E8B59-4587-4DBD-B637-080F1BA0CBC7}" sibTransId="{653926F1-7461-4DE4-B7DA-F39D514C82E4}"/>
    <dgm:cxn modelId="{CD15CDF3-EACB-42E0-8388-6BABC8F0A8A6}" type="presOf" srcId="{00332709-CAC2-41D4-B9AA-06015F2AC823}" destId="{68370511-F119-47D1-9E42-96BF6DF51FB5}" srcOrd="0" destOrd="0" presId="urn:microsoft.com/office/officeart/2005/8/layout/radial4"/>
    <dgm:cxn modelId="{BF4BE4B6-3536-4725-B1AF-3972A9F57689}" type="presOf" srcId="{5C46B021-7CB4-483F-A30A-4E29CD87303E}" destId="{A3A125C8-30B4-44C4-A58A-12BDEF1988BB}" srcOrd="0" destOrd="0" presId="urn:microsoft.com/office/officeart/2005/8/layout/radial4"/>
    <dgm:cxn modelId="{4D010DCC-41B0-40B2-994B-6F00D45BD441}" type="presOf" srcId="{57D42838-8C49-4992-9CB7-BC89CC35D6A3}" destId="{318DAB1F-43AE-4F1A-AAC5-73C8790E536A}" srcOrd="0" destOrd="0" presId="urn:microsoft.com/office/officeart/2005/8/layout/radial4"/>
    <dgm:cxn modelId="{16598EDB-AE54-40FF-9AC6-CDA2CCA3023F}" type="presOf" srcId="{964E5C92-BD5A-45EE-8859-229922F35018}" destId="{91EDBCC1-8AD3-4E82-959C-0DCB3375F5C3}" srcOrd="0" destOrd="0" presId="urn:microsoft.com/office/officeart/2005/8/layout/radial4"/>
    <dgm:cxn modelId="{F2A02CED-A45A-490E-BCF7-9E5C4C6D254B}" type="presOf" srcId="{4E6E8B59-4587-4DBD-B637-080F1BA0CBC7}" destId="{04AE28BE-492E-46DB-B4ED-36EE424CBDAA}" srcOrd="0" destOrd="0" presId="urn:microsoft.com/office/officeart/2005/8/layout/radial4"/>
    <dgm:cxn modelId="{161CA29D-012E-4FC4-8375-135B6A87FB9B}" type="presOf" srcId="{330ED56A-F224-4529-8D79-1C1C75DE97B8}" destId="{40439AFC-98A2-4FDA-B4B1-9AF1F6227D10}" srcOrd="0" destOrd="0" presId="urn:microsoft.com/office/officeart/2005/8/layout/radial4"/>
    <dgm:cxn modelId="{FEF6FA41-570B-462D-BADC-D600AB324DC7}" srcId="{964E5C92-BD5A-45EE-8859-229922F35018}" destId="{CEA7EF81-2A71-4ED4-8553-18EF0ABFE01B}" srcOrd="2" destOrd="0" parTransId="{88F81A96-618B-466F-B2CF-E7376D2FF9F1}" sibTransId="{6E090863-DFE5-456E-BD82-BC1932947926}"/>
    <dgm:cxn modelId="{037425D3-8E81-46F2-8E2A-8EEFBBFA53AD}" type="presOf" srcId="{CFBA2112-BF3D-4816-8151-93CDEC99FBF5}" destId="{03892E85-F173-4D4B-83C3-049DAB6D3A60}" srcOrd="0" destOrd="0" presId="urn:microsoft.com/office/officeart/2005/8/layout/radial4"/>
    <dgm:cxn modelId="{3A52E1D3-7C8A-4CE3-BCCF-690717BAB138}" type="presParOf" srcId="{91EDBCC1-8AD3-4E82-959C-0DCB3375F5C3}" destId="{1AB50186-6A6E-4436-90E5-274A188F0616}" srcOrd="0" destOrd="0" presId="urn:microsoft.com/office/officeart/2005/8/layout/radial4"/>
    <dgm:cxn modelId="{530B8B3C-71EF-4E95-827C-E6540B41B6D1}" type="presParOf" srcId="{91EDBCC1-8AD3-4E82-959C-0DCB3375F5C3}" destId="{03892E85-F173-4D4B-83C3-049DAB6D3A60}" srcOrd="1" destOrd="0" presId="urn:microsoft.com/office/officeart/2005/8/layout/radial4"/>
    <dgm:cxn modelId="{E4EBBAC9-7DB1-4570-810C-EE07AACF5B89}" type="presParOf" srcId="{91EDBCC1-8AD3-4E82-959C-0DCB3375F5C3}" destId="{A3A125C8-30B4-44C4-A58A-12BDEF1988BB}" srcOrd="2" destOrd="0" presId="urn:microsoft.com/office/officeart/2005/8/layout/radial4"/>
    <dgm:cxn modelId="{58E7A9A0-5FFE-4279-BFCF-82400F113CBF}" type="presParOf" srcId="{91EDBCC1-8AD3-4E82-959C-0DCB3375F5C3}" destId="{68370511-F119-47D1-9E42-96BF6DF51FB5}" srcOrd="3" destOrd="0" presId="urn:microsoft.com/office/officeart/2005/8/layout/radial4"/>
    <dgm:cxn modelId="{DE1F0189-EAEF-405F-9732-0B9A28E55E55}" type="presParOf" srcId="{91EDBCC1-8AD3-4E82-959C-0DCB3375F5C3}" destId="{318DAB1F-43AE-4F1A-AAC5-73C8790E536A}" srcOrd="4" destOrd="0" presId="urn:microsoft.com/office/officeart/2005/8/layout/radial4"/>
    <dgm:cxn modelId="{199724AB-7A9C-445C-9B4B-6FD6980489B9}" type="presParOf" srcId="{91EDBCC1-8AD3-4E82-959C-0DCB3375F5C3}" destId="{04AE28BE-492E-46DB-B4ED-36EE424CBDAA}" srcOrd="5" destOrd="0" presId="urn:microsoft.com/office/officeart/2005/8/layout/radial4"/>
    <dgm:cxn modelId="{899682B2-2384-4935-9030-4472A9DEA43B}" type="presParOf" srcId="{91EDBCC1-8AD3-4E82-959C-0DCB3375F5C3}" destId="{40439AFC-98A2-4FDA-B4B1-9AF1F6227D1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B50186-6A6E-4436-90E5-274A188F0616}">
      <dsp:nvSpPr>
        <dsp:cNvPr id="0" name=""/>
        <dsp:cNvSpPr/>
      </dsp:nvSpPr>
      <dsp:spPr>
        <a:xfrm>
          <a:off x="2143128" y="1204739"/>
          <a:ext cx="1657824" cy="144367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Processo</a:t>
          </a:r>
          <a:endParaRPr lang="pt-BR" sz="2100" kern="1200" dirty="0"/>
        </a:p>
      </dsp:txBody>
      <dsp:txXfrm>
        <a:off x="2143128" y="1204739"/>
        <a:ext cx="1657824" cy="1443678"/>
      </dsp:txXfrm>
    </dsp:sp>
    <dsp:sp modelId="{03892E85-F173-4D4B-83C3-049DAB6D3A60}">
      <dsp:nvSpPr>
        <dsp:cNvPr id="0" name=""/>
        <dsp:cNvSpPr/>
      </dsp:nvSpPr>
      <dsp:spPr>
        <a:xfrm rot="10762845">
          <a:off x="1490266" y="1630487"/>
          <a:ext cx="653606" cy="62615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125C8-30B4-44C4-A58A-12BDEF1988BB}">
      <dsp:nvSpPr>
        <dsp:cNvPr id="0" name=""/>
        <dsp:cNvSpPr/>
      </dsp:nvSpPr>
      <dsp:spPr>
        <a:xfrm>
          <a:off x="313179" y="1168760"/>
          <a:ext cx="1252733" cy="1669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Mundo Dinâmico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13179" y="1168760"/>
        <a:ext cx="1252733" cy="1669754"/>
      </dsp:txXfrm>
    </dsp:sp>
    <dsp:sp modelId="{68370511-F119-47D1-9E42-96BF6DF51FB5}">
      <dsp:nvSpPr>
        <dsp:cNvPr id="0" name=""/>
        <dsp:cNvSpPr/>
      </dsp:nvSpPr>
      <dsp:spPr>
        <a:xfrm rot="7689653">
          <a:off x="3489959" y="825772"/>
          <a:ext cx="1972198" cy="626157"/>
        </a:xfrm>
        <a:prstGeom prst="right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DAB1F-43AE-4F1A-AAC5-73C8790E536A}">
      <dsp:nvSpPr>
        <dsp:cNvPr id="0" name=""/>
        <dsp:cNvSpPr/>
      </dsp:nvSpPr>
      <dsp:spPr>
        <a:xfrm>
          <a:off x="4143390" y="431325"/>
          <a:ext cx="2087192" cy="670356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Gerenciar Mudanças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143390" y="431325"/>
        <a:ext cx="2087192" cy="670356"/>
      </dsp:txXfrm>
    </dsp:sp>
    <dsp:sp modelId="{04AE28BE-492E-46DB-B4ED-36EE424CBDAA}">
      <dsp:nvSpPr>
        <dsp:cNvPr id="0" name=""/>
        <dsp:cNvSpPr/>
      </dsp:nvSpPr>
      <dsp:spPr>
        <a:xfrm rot="11537404" flipH="1">
          <a:off x="5999060" y="1871874"/>
          <a:ext cx="960260" cy="626157"/>
        </a:xfrm>
        <a:prstGeom prst="lef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39AFC-98A2-4FDA-B4B1-9AF1F6227D10}">
      <dsp:nvSpPr>
        <dsp:cNvPr id="0" name=""/>
        <dsp:cNvSpPr/>
      </dsp:nvSpPr>
      <dsp:spPr>
        <a:xfrm>
          <a:off x="4127874" y="2604794"/>
          <a:ext cx="2087192" cy="81312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Maximizar a Produtividade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127874" y="2604794"/>
        <a:ext cx="2087192" cy="81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pPr>
              <a:defRPr/>
            </a:pPr>
            <a:fld id="{7A27FE75-AA46-4A0A-A991-4A26D284CEE8}" type="datetimeFigureOut">
              <a:rPr lang="pt-BR"/>
              <a:pPr>
                <a:defRPr/>
              </a:pPr>
              <a:t>26/02/2014</a:t>
            </a:fld>
            <a:endParaRPr lang="pt-BR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1"/>
            <a:ext cx="5682615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pPr>
              <a:defRPr/>
            </a:pPr>
            <a:fld id="{8B584512-1028-4798-B7F0-64E6B09592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39169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655BEF-5DC9-455B-9A0A-49919F0A4B0A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83219" y="768231"/>
            <a:ext cx="4736042" cy="38363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1" tIns="45715" rIns="91431" bIns="4571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09932" y="4860172"/>
            <a:ext cx="5681027" cy="4604622"/>
          </a:xfrm>
          <a:noFill/>
          <a:ln/>
        </p:spPr>
        <p:txBody>
          <a:bodyPr wrap="none" lIns="99038" tIns="49520" rIns="99038" bIns="49520" anchor="ctr"/>
          <a:lstStyle/>
          <a:p>
            <a:endParaRPr lang="en-US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4022937" y="9720343"/>
            <a:ext cx="3077951" cy="5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78" tIns="50689" rIns="97478" bIns="50689" anchor="b"/>
          <a:lstStyle/>
          <a:p>
            <a:pPr algn="r" defTabSz="487315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84141" algn="l"/>
                <a:tab pos="971455" algn="l"/>
                <a:tab pos="1458770" algn="l"/>
                <a:tab pos="1944497" algn="l"/>
                <a:tab pos="2431811" algn="l"/>
                <a:tab pos="2917539" algn="l"/>
                <a:tab pos="3404854" algn="l"/>
                <a:tab pos="3890581" algn="l"/>
                <a:tab pos="4377896" algn="l"/>
                <a:tab pos="4863623" algn="l"/>
                <a:tab pos="5350938" algn="l"/>
                <a:tab pos="5836665" algn="l"/>
                <a:tab pos="6323979" algn="l"/>
                <a:tab pos="6811295" algn="l"/>
                <a:tab pos="7297022" algn="l"/>
                <a:tab pos="7784337" algn="l"/>
                <a:tab pos="8270064" algn="l"/>
                <a:tab pos="8757378" algn="l"/>
                <a:tab pos="9243106" algn="l"/>
                <a:tab pos="9730420" algn="l"/>
              </a:tabLst>
            </a:pPr>
            <a:fld id="{5CEF6DF5-FA0C-43F5-9C73-E2F2A5C7D806}" type="slidenum">
              <a:rPr lang="en-GB" sz="1300">
                <a:solidFill>
                  <a:srgbClr val="000000"/>
                </a:solidFill>
                <a:latin typeface="Calibri"/>
                <a:cs typeface="+mn-cs"/>
              </a:rPr>
              <a:pPr algn="r" defTabSz="487315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84141" algn="l"/>
                  <a:tab pos="971455" algn="l"/>
                  <a:tab pos="1458770" algn="l"/>
                  <a:tab pos="1944497" algn="l"/>
                  <a:tab pos="2431811" algn="l"/>
                  <a:tab pos="2917539" algn="l"/>
                  <a:tab pos="3404854" algn="l"/>
                  <a:tab pos="3890581" algn="l"/>
                  <a:tab pos="4377896" algn="l"/>
                  <a:tab pos="4863623" algn="l"/>
                  <a:tab pos="5350938" algn="l"/>
                  <a:tab pos="5836665" algn="l"/>
                  <a:tab pos="6323979" algn="l"/>
                  <a:tab pos="6811295" algn="l"/>
                  <a:tab pos="7297022" algn="l"/>
                  <a:tab pos="7784337" algn="l"/>
                  <a:tab pos="8270064" algn="l"/>
                  <a:tab pos="8757378" algn="l"/>
                  <a:tab pos="9243106" algn="l"/>
                  <a:tab pos="9730420" algn="l"/>
                </a:tabLst>
              </a:pPr>
              <a:t>1</a:t>
            </a:fld>
            <a:endParaRPr lang="en-GB" sz="1300" dirty="0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CAD92-A133-48C3-9DF9-31FB90BFFE30}" type="slidenum">
              <a:rPr lang="pt-BR" smtClean="0"/>
              <a:pPr/>
              <a:t>59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2DB65-482E-4D33-9C65-30AB64035D29}" type="slidenum">
              <a:rPr lang="pt-BR" smtClean="0"/>
              <a:pPr/>
              <a:t>71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98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98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98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98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00E54-13CE-4E4B-864E-0F1579F836A2}" type="slidenum">
              <a:rPr lang="pt-BR">
                <a:solidFill>
                  <a:srgbClr val="000000"/>
                </a:solidFill>
              </a:rPr>
              <a:pPr eaLnBrk="1" hangingPunct="1"/>
              <a:t>87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b="1" smtClean="0"/>
              <a:t> O CMM Integration coloca abordagens comprovadas em uma estrutura que ajuda a sua organização a avaliar a sua maturidade organizacional ou a capacitação da área de processo, estabelecer prioridades de melhoria e implementá-las</a:t>
            </a:r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0EE61-8793-45B3-86FC-041ECA891F25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30A75-47AA-4459-9B09-F238F7EFFA3D}" type="slidenum">
              <a:rPr lang="pt-BR" smtClean="0"/>
              <a:pPr/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D2D48-A625-420C-B014-EF6747562CBD}" type="slidenum">
              <a:rPr lang="pt-BR" smtClean="0"/>
              <a:pPr/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9CF1-3528-4514-9951-2BB752A804DF}" type="slidenum">
              <a:rPr lang="pt-BR" smtClean="0"/>
              <a:pPr/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CAD92-A133-48C3-9DF9-31FB90BFFE30}" type="slidenum">
              <a:rPr lang="pt-BR" smtClean="0"/>
              <a:pPr/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2DB65-482E-4D33-9C65-30AB64035D29}" type="slidenum">
              <a:rPr lang="pt-BR" smtClean="0"/>
              <a:pPr/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D2D48-A625-420C-B014-EF6747562CBD}" type="slidenum">
              <a:rPr lang="pt-BR" smtClean="0"/>
              <a:pPr/>
              <a:t>34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(por exemplo, nos milestones principais e no momento em que as principais tarefas são completadas)</a:t>
            </a:r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9CF1-3528-4514-9951-2BB752A804DF}" type="slidenum">
              <a:rPr lang="pt-BR" smtClean="0"/>
              <a:pPr/>
              <a:t>47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 - cap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subtítulo mestre</a:t>
            </a:r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5925" y="260350"/>
            <a:ext cx="2198688" cy="5832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6688" y="260350"/>
            <a:ext cx="6446837" cy="5832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 </a:t>
            </a:r>
            <a:fld id="{A5ADF039-53B1-4658-9CD2-00DE97FC5093}" type="slidenum">
              <a:rPr lang="pt-BR" sz="14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sz="1400" b="1" dirty="0">
              <a:solidFill>
                <a:srgbClr val="1F497D">
                  <a:lumMod val="60000"/>
                  <a:lumOff val="40000"/>
                </a:srgb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4763"/>
            <a:ext cx="879475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2050" cy="4748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9" y="260351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49" y="2278063"/>
            <a:ext cx="7272339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subtítulo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489075"/>
            <a:ext cx="8785225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489075"/>
            <a:ext cx="4316412" cy="4603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316413" cy="4603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26884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43768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 userDrawn="1"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400" b="1" smtClean="0">
                <a:solidFill>
                  <a:srgbClr val="558ED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 </a:t>
            </a:r>
            <a:fld id="{3580EC1C-B077-45BF-8907-2BB0EA3C5435}" type="slidenum">
              <a:rPr lang="pt-BR" sz="1400" b="1" smtClean="0">
                <a:solidFill>
                  <a:srgbClr val="558ED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eaLnBrk="1" hangingPunct="1"/>
              <a:t>‹nº›</a:t>
            </a:fld>
            <a:endParaRPr lang="pt-BR" sz="1400" b="1" smtClean="0">
              <a:solidFill>
                <a:srgbClr val="558ED5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80781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18215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58500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t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9" y="260351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49" y="2278063"/>
            <a:ext cx="7272339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43250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641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316413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lide - intern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260350"/>
            <a:ext cx="87979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52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316913" y="6276975"/>
            <a:ext cx="7191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2FD4EC9B-60A7-4D42-B550-E49C9FC08A1F}" type="slidenum">
              <a:rPr lang="pt-BR" sz="1500" b="1">
                <a:solidFill>
                  <a:srgbClr val="003399"/>
                </a:solidFill>
                <a:cs typeface="+mn-cs"/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pt-BR" sz="1500" b="1">
              <a:solidFill>
                <a:srgbClr val="003399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6" descr="Faculdade-Impacta-Tecnologia_horizontal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Imagem 10" descr="logo_impacta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29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cmmi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Pós-graduação em Engenharia de Software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Disciplina: Qualidade do Processo de Software</a:t>
            </a:r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Professor: Luís Ruivo</a:t>
            </a:r>
          </a:p>
          <a:p>
            <a:endParaRPr lang="pt-BR" b="1" dirty="0" smtClean="0"/>
          </a:p>
          <a:p>
            <a:r>
              <a:rPr lang="pt-BR" dirty="0" smtClean="0"/>
              <a:t>Aula 4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 Metas Especificas</a:t>
            </a:r>
          </a:p>
          <a:p>
            <a:pPr lvl="1" eaLnBrk="1" hangingPunct="1"/>
            <a:r>
              <a:rPr lang="pt-BR" dirty="0" smtClean="0"/>
              <a:t>Aplicam-se a uma área de processo e descrevem o que deve ser implementado para satisfazê-la. </a:t>
            </a:r>
          </a:p>
          <a:p>
            <a:pPr lvl="1" eaLnBrk="1" hangingPunct="1"/>
            <a:r>
              <a:rPr lang="pt-BR" dirty="0" smtClean="0"/>
              <a:t>São usadas em avaliações para ajudar a determinar se a área de processo está estabelecida.</a:t>
            </a:r>
          </a:p>
          <a:p>
            <a:pPr lvl="1" eaLnBrk="1" hangingPunct="1"/>
            <a:r>
              <a:rPr lang="pt-BR" dirty="0"/>
              <a:t>Por exemplo, </a:t>
            </a:r>
            <a:r>
              <a:rPr lang="pt-BR" dirty="0" smtClean="0"/>
              <a:t>uma meta específica </a:t>
            </a:r>
            <a:r>
              <a:rPr lang="pt-BR" dirty="0"/>
              <a:t>da área do processo Gestão </a:t>
            </a:r>
            <a:r>
              <a:rPr lang="pt-BR" dirty="0" smtClean="0"/>
              <a:t>da Configuração </a:t>
            </a:r>
            <a:r>
              <a:rPr lang="pt-BR" dirty="0"/>
              <a:t>é que a "integridade das </a:t>
            </a:r>
            <a:r>
              <a:rPr lang="pt-BR" dirty="0" err="1"/>
              <a:t>baselines</a:t>
            </a:r>
            <a:r>
              <a:rPr lang="pt-BR" dirty="0"/>
              <a:t> seja estabelecida e mantida</a:t>
            </a:r>
            <a:r>
              <a:rPr lang="pt-BR" dirty="0" smtClean="0"/>
              <a:t>".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7346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Práticas Especificas</a:t>
            </a:r>
          </a:p>
          <a:p>
            <a:pPr lvl="1" eaLnBrk="1" hangingPunct="1"/>
            <a:r>
              <a:rPr lang="pt-BR" dirty="0" smtClean="0"/>
              <a:t>Uma </a:t>
            </a:r>
            <a:r>
              <a:rPr lang="pt-BR" dirty="0"/>
              <a:t>prática específica é a descrição de uma </a:t>
            </a:r>
            <a:r>
              <a:rPr lang="pt-BR" dirty="0" smtClean="0"/>
              <a:t>atividade considerada </a:t>
            </a:r>
            <a:r>
              <a:rPr lang="pt-BR" dirty="0"/>
              <a:t>importante para atingir </a:t>
            </a:r>
            <a:r>
              <a:rPr lang="pt-BR" dirty="0" smtClean="0"/>
              <a:t>a meta específica associada.</a:t>
            </a:r>
          </a:p>
          <a:p>
            <a:pPr lvl="1" eaLnBrk="1" hangingPunct="1"/>
            <a:r>
              <a:rPr lang="pt-BR" dirty="0" smtClean="0"/>
              <a:t>Por </a:t>
            </a:r>
            <a:r>
              <a:rPr lang="pt-BR" dirty="0"/>
              <a:t>exemplo, uma prática específica da área de processo </a:t>
            </a:r>
            <a:r>
              <a:rPr lang="pt-BR" dirty="0" smtClean="0"/>
              <a:t>Controle e Monitoração do Projeto </a:t>
            </a:r>
            <a:r>
              <a:rPr lang="pt-BR" dirty="0"/>
              <a:t>é: "</a:t>
            </a:r>
            <a:r>
              <a:rPr lang="pt-BR" dirty="0" smtClean="0"/>
              <a:t>monitorar </a:t>
            </a:r>
            <a:r>
              <a:rPr lang="pt-BR" dirty="0"/>
              <a:t>os compromissos face aos identificados no plano do </a:t>
            </a:r>
            <a:r>
              <a:rPr lang="pt-BR" dirty="0" smtClean="0"/>
              <a:t>projeto".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9948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052513"/>
            <a:ext cx="885825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 Metas Genéricas</a:t>
            </a:r>
          </a:p>
          <a:p>
            <a:pPr lvl="1" eaLnBrk="1" hangingPunct="1"/>
            <a:r>
              <a:rPr lang="pt-BR" dirty="0"/>
              <a:t>A mesma meta está presente em múltiplas áreas de processo.</a:t>
            </a:r>
          </a:p>
          <a:p>
            <a:pPr lvl="1" eaLnBrk="1" hangingPunct="1"/>
            <a:r>
              <a:rPr lang="pt-BR" dirty="0"/>
              <a:t>Na representação em estágio, cada área de processo possui apenas uma meta genérica. Sua satisfação significa maior controle no planejamento e implantação dos processos associados a esta área, ou seja, se são eficazes, repetíveis e duradouros.</a:t>
            </a:r>
          </a:p>
          <a:p>
            <a:pPr lvl="1" eaLnBrk="1" hangingPunct="1"/>
            <a:r>
              <a:rPr lang="pt-BR" dirty="0"/>
              <a:t>Um exemplo de </a:t>
            </a:r>
            <a:r>
              <a:rPr lang="pt-BR" dirty="0" smtClean="0"/>
              <a:t>uma meta </a:t>
            </a:r>
            <a:r>
              <a:rPr lang="pt-BR" dirty="0" err="1" smtClean="0"/>
              <a:t>genéric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dirty="0"/>
              <a:t>"o processo está institucionalizado como um processo definido</a:t>
            </a:r>
            <a:r>
              <a:rPr lang="pt-BR" dirty="0" smtClean="0"/>
              <a:t>".</a:t>
            </a:r>
            <a:endParaRPr lang="pt-BR" sz="1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404813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 dirty="0" smtClean="0"/>
              <a:t>CMMI - </a:t>
            </a:r>
            <a:r>
              <a:rPr lang="pt-BR" sz="3800" dirty="0" err="1" smtClean="0"/>
              <a:t>Capability</a:t>
            </a:r>
            <a:r>
              <a:rPr lang="pt-BR" sz="3800" dirty="0" smtClean="0"/>
              <a:t> </a:t>
            </a:r>
            <a:r>
              <a:rPr lang="pt-BR" sz="3800" dirty="0" err="1" smtClean="0"/>
              <a:t>Maturity</a:t>
            </a:r>
            <a:r>
              <a:rPr lang="pt-BR" sz="3800" dirty="0" smtClean="0"/>
              <a:t> </a:t>
            </a:r>
            <a:r>
              <a:rPr lang="pt-BR" sz="3800" dirty="0" err="1" smtClean="0"/>
              <a:t>Model</a:t>
            </a:r>
            <a:r>
              <a:rPr lang="pt-BR" sz="3800" dirty="0" smtClean="0"/>
              <a:t> </a:t>
            </a:r>
            <a:r>
              <a:rPr lang="pt-BR" sz="3800" dirty="0" err="1" smtClean="0"/>
              <a:t>Integration</a:t>
            </a:r>
            <a:r>
              <a:rPr lang="pt-BR" sz="3800" dirty="0" smtClean="0"/>
              <a:t/>
            </a:r>
            <a:br>
              <a:rPr lang="pt-BR" sz="3800" dirty="0" smtClean="0"/>
            </a:br>
            <a:endParaRPr lang="pt-BR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052513"/>
            <a:ext cx="885825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Práticas Genéricas</a:t>
            </a:r>
          </a:p>
          <a:p>
            <a:pPr lvl="1" eaLnBrk="1" hangingPunct="1"/>
            <a:r>
              <a:rPr lang="pt-BR" dirty="0" smtClean="0"/>
              <a:t>Fornecem institucionalização para assegurar que os processos associados </a:t>
            </a:r>
            <a:r>
              <a:rPr lang="pt-BR" dirty="0"/>
              <a:t>com a área de processo sejam eficazes, repetíveis e duradouros.</a:t>
            </a:r>
          </a:p>
          <a:p>
            <a:pPr lvl="1" eaLnBrk="1" hangingPunct="1"/>
            <a:r>
              <a:rPr lang="pt-BR" dirty="0"/>
              <a:t>Definem o que fazer, exigindo documentos, treinamentos ou políticas definidas para cada atividade, mas não dizem como devem ser implementadas</a:t>
            </a:r>
            <a:r>
              <a:rPr lang="pt-BR" dirty="0" smtClean="0"/>
              <a:t>.</a:t>
            </a:r>
          </a:p>
          <a:p>
            <a:pPr lvl="1" eaLnBrk="1" hangingPunct="1"/>
            <a:r>
              <a:rPr lang="pt-BR" dirty="0"/>
              <a:t>Por exemplo, uma prática genérica para </a:t>
            </a:r>
            <a:r>
              <a:rPr lang="pt-BR" dirty="0" smtClean="0"/>
              <a:t>a meta genérica </a:t>
            </a:r>
            <a:r>
              <a:rPr lang="pt-BR" dirty="0"/>
              <a:t>"O processo está instituído como um processo gerido" é: "fornece recursos adequados para executar o processo, desenvolvendo os produtos do trabalho e fornecendo os serviços do processo</a:t>
            </a:r>
            <a:r>
              <a:rPr lang="pt-BR" dirty="0" smtClean="0"/>
              <a:t>".</a:t>
            </a:r>
            <a:endParaRPr 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404813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 dirty="0" smtClean="0"/>
              <a:t>CMMI - </a:t>
            </a:r>
            <a:r>
              <a:rPr lang="pt-BR" sz="3800" dirty="0" err="1" smtClean="0"/>
              <a:t>Capability</a:t>
            </a:r>
            <a:r>
              <a:rPr lang="pt-BR" sz="3800" dirty="0" smtClean="0"/>
              <a:t> </a:t>
            </a:r>
            <a:r>
              <a:rPr lang="pt-BR" sz="3800" dirty="0" err="1" smtClean="0"/>
              <a:t>Maturity</a:t>
            </a:r>
            <a:r>
              <a:rPr lang="pt-BR" sz="3800" dirty="0" smtClean="0"/>
              <a:t> </a:t>
            </a:r>
            <a:r>
              <a:rPr lang="pt-BR" sz="3800" dirty="0" err="1" smtClean="0"/>
              <a:t>Model</a:t>
            </a:r>
            <a:r>
              <a:rPr lang="pt-BR" sz="3800" dirty="0" smtClean="0"/>
              <a:t> </a:t>
            </a:r>
            <a:r>
              <a:rPr lang="pt-BR" sz="3800" dirty="0" err="1" smtClean="0"/>
              <a:t>Integration</a:t>
            </a:r>
            <a:r>
              <a:rPr lang="pt-BR" sz="3800" dirty="0" smtClean="0"/>
              <a:t/>
            </a:r>
            <a:br>
              <a:rPr lang="pt-BR" sz="3800" dirty="0" smtClean="0"/>
            </a:br>
            <a:endParaRPr lang="pt-BR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smtClean="0"/>
              <a:t> Selecionando um Modelo CMMI</a:t>
            </a:r>
          </a:p>
          <a:p>
            <a:pPr lvl="1" eaLnBrk="1" hangingPunct="1"/>
            <a:r>
              <a:rPr lang="pt-BR" smtClean="0"/>
              <a:t>Existem dois tipos de representação: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Continua.</a:t>
            </a:r>
            <a:endParaRPr lang="pt-BR" sz="2000" smtClean="0"/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Estágios.</a:t>
            </a:r>
            <a:endParaRPr lang="pt-BR" sz="2000" smtClean="0"/>
          </a:p>
          <a:p>
            <a:pPr lvl="1" eaLnBrk="1" hangingPunct="1"/>
            <a:r>
              <a:rPr lang="pt-BR" smtClean="0"/>
              <a:t>Quer sejam utilizadas para melhoria de processos ou avaliações, ambas as representações foram projetadas para oferecer resultados essencialmente equivalentes.</a:t>
            </a:r>
          </a:p>
          <a:p>
            <a:pPr lvl="1" eaLnBrk="1" hangingPunct="1"/>
            <a:endParaRPr lang="pt-BR" smtClean="0"/>
          </a:p>
          <a:p>
            <a:pPr lvl="1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 Selecionando um Modelo CMMI – Representação Continua</a:t>
            </a:r>
          </a:p>
          <a:p>
            <a:pPr lvl="1" eaLnBrk="1" hangingPunct="1"/>
            <a:r>
              <a:rPr lang="pt-BR" dirty="0" smtClean="0"/>
              <a:t>Permite selecionar a </a:t>
            </a:r>
            <a:r>
              <a:rPr lang="pt-BR" dirty="0" err="1" smtClean="0"/>
              <a:t>seqüência</a:t>
            </a:r>
            <a:r>
              <a:rPr lang="pt-BR" dirty="0" smtClean="0"/>
              <a:t> de melhorias que melhor atende os objetivos de negócios e reduz as áreas de risco da sua organização.</a:t>
            </a:r>
          </a:p>
          <a:p>
            <a:pPr lvl="1" eaLnBrk="1" hangingPunct="1"/>
            <a:r>
              <a:rPr lang="pt-BR" dirty="0"/>
              <a:t>Nesta representação a capacidade é medida por processos separadamente, onde é possível ter um processo com nível um e outro processo com nível cinco, variando de acordo com os interesses da empresa.</a:t>
            </a:r>
          </a:p>
          <a:p>
            <a:pPr lvl="1" eaLnBrk="1" hangingPunct="1"/>
            <a:r>
              <a:rPr lang="pt-PT" dirty="0"/>
              <a:t>A representação contínua é indicada quando a empresa deseja tornar apenas alguns processos mais maduros, quando já utiliza algum modelo de maturidade contínua ou quando não pretende usar a maturidade alcançada como modelo de comparação com outras empresas</a:t>
            </a:r>
            <a:r>
              <a:rPr lang="pt-PT" dirty="0" smtClean="0"/>
              <a:t>.</a:t>
            </a:r>
            <a:endParaRPr lang="pt-BR" dirty="0"/>
          </a:p>
          <a:p>
            <a:pPr lvl="1" eaLnBrk="1" hangingPunct="1"/>
            <a:endParaRPr 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Modelo CMMI – Representação Continua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1438" y="6313488"/>
            <a:ext cx="5659437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</a:rPr>
              <a:t>Fonte</a:t>
            </a:r>
            <a:r>
              <a:rPr lang="en-GB" sz="1000">
                <a:solidFill>
                  <a:srgbClr val="000000"/>
                </a:solidFill>
              </a:rPr>
              <a:t>: CMMI-SE/SW, v1.2</a:t>
            </a:r>
          </a:p>
        </p:txBody>
      </p:sp>
      <p:graphicFrame>
        <p:nvGraphicFramePr>
          <p:cNvPr id="143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8927546"/>
              </p:ext>
            </p:extLst>
          </p:nvPr>
        </p:nvGraphicFramePr>
        <p:xfrm>
          <a:off x="71438" y="1824038"/>
          <a:ext cx="9001125" cy="4341266"/>
        </p:xfrm>
        <a:graphic>
          <a:graphicData uri="http://schemas.openxmlformats.org/drawingml/2006/table">
            <a:tbl>
              <a:tblPr/>
              <a:tblGrid>
                <a:gridCol w="2784475"/>
                <a:gridCol w="6216650"/>
              </a:tblGrid>
              <a:tr h="489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Áreas de Processo Correspondentes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56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 – Incompleto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Processo não é executado ou é parcialmente executado.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Uma ou mais metas especificas das áreas dos processos não são satisfeitas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Não existem metas genéricas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2287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 – Executado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Satisfaz as metas especificas das áreas dos processos 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Inicia a institucionalização das áreas de processo.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Inicia o processo para assegurar a efetividade e  as manutenções das áreas de processos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pt-PT" b="0" i="1" dirty="0" smtClean="0"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pt-PT" b="0" i="1" dirty="0" smtClean="0">
                          <a:effectLst/>
                        </a:rPr>
                        <a:t>No nível 1 o processo é executado de modo a completar o trabalho necessário para a execução de um processo.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Modelo CMMI – Representação Continua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1438" y="6313488"/>
            <a:ext cx="5659437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</a:rPr>
              <a:t>Fonte</a:t>
            </a:r>
            <a:r>
              <a:rPr lang="en-GB" sz="1000">
                <a:solidFill>
                  <a:srgbClr val="000000"/>
                </a:solidFill>
              </a:rPr>
              <a:t>: CMMI-SE/SW, v1.2</a:t>
            </a:r>
          </a:p>
        </p:txBody>
      </p:sp>
      <p:graphicFrame>
        <p:nvGraphicFramePr>
          <p:cNvPr id="143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9469134"/>
              </p:ext>
            </p:extLst>
          </p:nvPr>
        </p:nvGraphicFramePr>
        <p:xfrm>
          <a:off x="71438" y="1824038"/>
          <a:ext cx="9001125" cy="3693194"/>
        </p:xfrm>
        <a:graphic>
          <a:graphicData uri="http://schemas.openxmlformats.org/drawingml/2006/table">
            <a:tbl>
              <a:tblPr/>
              <a:tblGrid>
                <a:gridCol w="2784475"/>
                <a:gridCol w="6216650"/>
              </a:tblGrid>
              <a:tr h="516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Áreas de Processo Correspondentes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76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2 - Gerenciado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Possui uma infra-estrutura básica para apoiar os processos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É planejado e executado segundo as políticas organizacionais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Possui pontos de controle na saída da produção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Envolvimento relevante dos </a:t>
                      </a:r>
                      <a:r>
                        <a:rPr kumimoji="0" 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stakeholders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 processo é monitorado, controlado e revisado quanto ao desempenho previstos em seus planos.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pt-PT" i="1" dirty="0" smtClean="0">
                          <a:effectLst/>
                        </a:rPr>
                        <a:t>O nível 2 é sobre planejar a execução e confrontar o executado contra o que foi planejado.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20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Modelo CMMI – Representação Continua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graphicFrame>
        <p:nvGraphicFramePr>
          <p:cNvPr id="1538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1704004"/>
              </p:ext>
            </p:extLst>
          </p:nvPr>
        </p:nvGraphicFramePr>
        <p:xfrm>
          <a:off x="142875" y="2000250"/>
          <a:ext cx="8786813" cy="4394835"/>
        </p:xfrm>
        <a:graphic>
          <a:graphicData uri="http://schemas.openxmlformats.org/drawingml/2006/table">
            <a:tbl>
              <a:tblPr/>
              <a:tblGrid>
                <a:gridCol w="2717800"/>
                <a:gridCol w="60690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Áreas de Processo Correspondentes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– Definido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Processo é gerenciado e adaptado a partir de um conjunto  de processos padronizados da organização.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pt-PT" i="1" dirty="0" smtClean="0">
                          <a:effectLst/>
                        </a:rPr>
                        <a:t>No nível 3 o processo é construído sobre as diretrizes do processo existente, e é mantida uma descrição do processo</a:t>
                      </a:r>
                      <a:r>
                        <a:rPr lang="pt-PT" dirty="0" smtClean="0">
                          <a:effectLst/>
                        </a:rPr>
                        <a:t>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 – Gerenciado Quantitativamente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Processo é definido e controlado através de técnicas estatísticas e outros métodos quantitativos.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Visa o atingimento de objetivos quantificáveis de desempenho de processo e de qualidade.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pt-PT" i="1" dirty="0" smtClean="0">
                          <a:effectLst/>
                        </a:rPr>
                        <a:t>No nível 4 o processo é gerenciado quantitativamente através de estatísticas e outras técnicas.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Modelo CMMI – Representação Continua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graphicFrame>
        <p:nvGraphicFramePr>
          <p:cNvPr id="1538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6602996"/>
              </p:ext>
            </p:extLst>
          </p:nvPr>
        </p:nvGraphicFramePr>
        <p:xfrm>
          <a:off x="142875" y="2000250"/>
          <a:ext cx="8786813" cy="3480435"/>
        </p:xfrm>
        <a:graphic>
          <a:graphicData uri="http://schemas.openxmlformats.org/drawingml/2006/table">
            <a:tbl>
              <a:tblPr/>
              <a:tblGrid>
                <a:gridCol w="2717800"/>
                <a:gridCol w="60690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Áreas de Processo Correspondentes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 – Otimizado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Processo qualitativamente gerenciado, adaptado para contribuir com os objetivos atuais e projetados do negócio.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Processo focado na melhoria contínua de desempenho através de melhorias incrementais e inovações tecnológicas e de processo, baseada na análise e mitigação das causas comuns de variações.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pt-PT" i="1" dirty="0" smtClean="0">
                          <a:effectLst/>
                        </a:rPr>
                        <a:t>No nível 5 o processo gerido quantitativamente é alterado e adaptado para atender às necessidades negociais/estratégicas da empresa.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24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5778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Modelos de Maturidade</a:t>
            </a:r>
            <a:br>
              <a:rPr lang="pt-BR" smtClean="0"/>
            </a:br>
            <a:endParaRPr lang="pt-BR" smtClean="0"/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1214438"/>
            <a:ext cx="8785225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dirty="0" smtClean="0"/>
              <a:t>Objetivo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 smtClean="0"/>
              <a:t>Apresentar os Modelos de Maturidades existentes para desenvolvimento de Software.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 smtClean="0"/>
              <a:t>Principais tópicos</a:t>
            </a:r>
          </a:p>
          <a:p>
            <a:pPr lvl="1" eaLnBrk="1" hangingPunct="1"/>
            <a:r>
              <a:rPr lang="pt-BR" sz="2000" dirty="0" smtClean="0"/>
              <a:t>CMMI</a:t>
            </a:r>
          </a:p>
          <a:p>
            <a:pPr lvl="2" eaLnBrk="1" hangingPunct="1"/>
            <a:r>
              <a:rPr lang="pt-BR" sz="2000" dirty="0" smtClean="0"/>
              <a:t>Áreas de Processo</a:t>
            </a:r>
          </a:p>
          <a:p>
            <a:pPr lvl="2" eaLnBrk="1" hangingPunct="1"/>
            <a:r>
              <a:rPr lang="pt-BR" sz="2000" dirty="0" smtClean="0"/>
              <a:t>Benefícios do Modelo</a:t>
            </a:r>
            <a:endParaRPr lang="pt-BR" dirty="0" smtClean="0"/>
          </a:p>
          <a:p>
            <a:pPr lvl="1" eaLnBrk="1" hangingPunct="1"/>
            <a:r>
              <a:rPr lang="pt-BR" sz="2000" dirty="0" smtClean="0"/>
              <a:t>MPS </a:t>
            </a:r>
            <a:r>
              <a:rPr lang="pt-BR" sz="2000" dirty="0" err="1" smtClean="0"/>
              <a:t>br</a:t>
            </a:r>
            <a:endParaRPr lang="pt-BR" sz="2000" dirty="0" smtClean="0"/>
          </a:p>
          <a:p>
            <a:pPr lvl="1" eaLnBrk="1" hangingPunct="1"/>
            <a:endParaRPr lang="pt-BR" sz="2000" dirty="0" smtClean="0"/>
          </a:p>
          <a:p>
            <a:pPr lvl="1" eaLnBrk="1" hangingPunct="1">
              <a:buFontTx/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lvl="2" eaLnBrk="1" hangingPunct="1"/>
            <a:endParaRPr lang="pt-BR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Selecionando um Modelo CMMI – Representação em Estágios</a:t>
            </a:r>
          </a:p>
          <a:p>
            <a:pPr lvl="1" eaLnBrk="1" hangingPunct="1">
              <a:spcAft>
                <a:spcPts val="600"/>
              </a:spcAft>
            </a:pPr>
            <a:r>
              <a:rPr lang="pt-BR" dirty="0" smtClean="0"/>
              <a:t>Oferece uma </a:t>
            </a:r>
            <a:r>
              <a:rPr lang="pt-BR" dirty="0" err="1" smtClean="0"/>
              <a:t>seqüência</a:t>
            </a:r>
            <a:r>
              <a:rPr lang="pt-BR" dirty="0" smtClean="0"/>
              <a:t> comprovada de melhorias, começando com práticas básicas de gerenciamento e progredindo por um caminho pré-definido e comprovado de níveis sucessivos, cada um servindo como base para o próximo.</a:t>
            </a:r>
          </a:p>
          <a:p>
            <a:pPr lvl="1" eaLnBrk="1" hangingPunct="1">
              <a:spcAft>
                <a:spcPts val="600"/>
              </a:spcAft>
            </a:pPr>
            <a:r>
              <a:rPr lang="pt-BR" dirty="0" smtClean="0"/>
              <a:t>Permite comparação dentro da organização e entre organizações pelo uso de níveis de maturidade.</a:t>
            </a:r>
          </a:p>
          <a:p>
            <a:pPr lvl="1" eaLnBrk="1" hangingPunct="1">
              <a:spcAft>
                <a:spcPts val="600"/>
              </a:spcAft>
            </a:pPr>
            <a:r>
              <a:rPr lang="pt-PT" dirty="0" smtClean="0"/>
              <a:t>Todos </a:t>
            </a:r>
            <a:r>
              <a:rPr lang="pt-PT" dirty="0"/>
              <a:t>os processos </a:t>
            </a:r>
            <a:r>
              <a:rPr lang="pt-PT" dirty="0" smtClean="0"/>
              <a:t>dever atingir </a:t>
            </a:r>
            <a:r>
              <a:rPr lang="pt-PT" dirty="0"/>
              <a:t>nível </a:t>
            </a:r>
            <a:r>
              <a:rPr lang="pt-PT" dirty="0" smtClean="0"/>
              <a:t>dois </a:t>
            </a:r>
            <a:r>
              <a:rPr lang="pt-PT" dirty="0"/>
              <a:t>para </a:t>
            </a:r>
            <a:r>
              <a:rPr lang="pt-PT" dirty="0" smtClean="0"/>
              <a:t>a </a:t>
            </a:r>
            <a:r>
              <a:rPr lang="pt-PT" dirty="0"/>
              <a:t>empresa seja certificada com nível dois. Se quase todos os processos forem nível três, </a:t>
            </a:r>
            <a:r>
              <a:rPr lang="pt-PT" dirty="0" smtClean="0"/>
              <a:t>e um </a:t>
            </a:r>
            <a:r>
              <a:rPr lang="pt-PT" dirty="0"/>
              <a:t>deles estiver no nível dois a empresa não irá conseguir obter o nível </a:t>
            </a:r>
            <a:r>
              <a:rPr lang="pt-PT" dirty="0" smtClean="0"/>
              <a:t>três</a:t>
            </a:r>
            <a:r>
              <a:rPr lang="pt-PT" dirty="0"/>
              <a:t>.</a:t>
            </a:r>
          </a:p>
          <a:p>
            <a:pPr lvl="1" eaLnBrk="1" hangingPunct="1">
              <a:spcAft>
                <a:spcPts val="600"/>
              </a:spcAft>
            </a:pPr>
            <a:r>
              <a:rPr lang="pt-BR" dirty="0" smtClean="0"/>
              <a:t>Oferecerá uma classificação única que resume os resultados de avaliações e permite comparações entre organizações.</a:t>
            </a:r>
          </a:p>
          <a:p>
            <a:pPr lvl="1" eaLnBrk="1" hangingPunct="1">
              <a:buFontTx/>
              <a:buNone/>
            </a:pPr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/>
          <p:cNvSpPr>
            <a:spLocks noChangeArrowheads="1"/>
          </p:cNvSpPr>
          <p:nvPr/>
        </p:nvSpPr>
        <p:spPr bwMode="auto">
          <a:xfrm rot="19800000">
            <a:off x="5988050" y="892175"/>
            <a:ext cx="2867025" cy="2716213"/>
          </a:xfrm>
          <a:prstGeom prst="rightArrow">
            <a:avLst>
              <a:gd name="adj1" fmla="val 50000"/>
              <a:gd name="adj2" fmla="val 52791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grpSp>
        <p:nvGrpSpPr>
          <p:cNvPr id="21508" name="Grupo 35"/>
          <p:cNvGrpSpPr>
            <a:grpSpLocks/>
          </p:cNvGrpSpPr>
          <p:nvPr/>
        </p:nvGrpSpPr>
        <p:grpSpPr bwMode="auto">
          <a:xfrm>
            <a:off x="0" y="1182688"/>
            <a:ext cx="8786813" cy="5140325"/>
            <a:chOff x="0" y="1254125"/>
            <a:chExt cx="8786815" cy="5140325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 rot="3540000">
              <a:off x="3495676" y="612774"/>
              <a:ext cx="1892300" cy="69532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grpSp>
          <p:nvGrpSpPr>
            <p:cNvPr id="21510" name="Group 4"/>
            <p:cNvGrpSpPr>
              <a:grpSpLocks/>
            </p:cNvGrpSpPr>
            <p:nvPr/>
          </p:nvGrpSpPr>
          <p:grpSpPr bwMode="auto">
            <a:xfrm>
              <a:off x="0" y="5257800"/>
              <a:ext cx="3581400" cy="1136650"/>
              <a:chOff x="0" y="3312"/>
              <a:chExt cx="2256" cy="716"/>
            </a:xfrm>
          </p:grpSpPr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>
                <a:off x="0" y="3316"/>
                <a:ext cx="1463" cy="458"/>
              </a:xfrm>
              <a:prstGeom prst="roundRect">
                <a:avLst>
                  <a:gd name="adj" fmla="val 124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21535" name="AutoShape 6"/>
              <p:cNvSpPr>
                <a:spLocks noChangeArrowheads="1"/>
              </p:cNvSpPr>
              <p:nvPr/>
            </p:nvSpPr>
            <p:spPr bwMode="auto">
              <a:xfrm>
                <a:off x="649" y="3570"/>
                <a:ext cx="1267" cy="458"/>
              </a:xfrm>
              <a:prstGeom prst="roundRect">
                <a:avLst>
                  <a:gd name="adj" fmla="val 12486"/>
                </a:avLst>
              </a:prstGeom>
              <a:solidFill>
                <a:schemeClr val="bg1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0" y="3312"/>
                <a:ext cx="14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  <a:defRPr/>
                </a:pPr>
                <a:r>
                  <a:rPr lang="pt-BR" sz="20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" pitchFamily="34" charset="0"/>
                    <a:cs typeface="+mn-cs"/>
                  </a:rPr>
                  <a:t>Inicial</a:t>
                </a:r>
              </a:p>
            </p:txBody>
          </p:sp>
          <p:sp>
            <p:nvSpPr>
              <p:cNvPr id="21537" name="Rectangle 8"/>
              <p:cNvSpPr>
                <a:spLocks noChangeArrowheads="1"/>
              </p:cNvSpPr>
              <p:nvPr/>
            </p:nvSpPr>
            <p:spPr bwMode="auto">
              <a:xfrm>
                <a:off x="720" y="3600"/>
                <a:ext cx="1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pt-BR"/>
                  <a:t>Organizações Caóticas</a:t>
                </a:r>
              </a:p>
            </p:txBody>
          </p:sp>
        </p:grpSp>
        <p:grpSp>
          <p:nvGrpSpPr>
            <p:cNvPr id="21511" name="Group 9"/>
            <p:cNvGrpSpPr>
              <a:grpSpLocks/>
            </p:cNvGrpSpPr>
            <p:nvPr/>
          </p:nvGrpSpPr>
          <p:grpSpPr bwMode="auto">
            <a:xfrm>
              <a:off x="571501" y="4343400"/>
              <a:ext cx="3994151" cy="1136650"/>
              <a:chOff x="360" y="2736"/>
              <a:chExt cx="2516" cy="716"/>
            </a:xfrm>
          </p:grpSpPr>
          <p:grpSp>
            <p:nvGrpSpPr>
              <p:cNvPr id="21529" name="Group 10"/>
              <p:cNvGrpSpPr>
                <a:grpSpLocks/>
              </p:cNvGrpSpPr>
              <p:nvPr/>
            </p:nvGrpSpPr>
            <p:grpSpPr bwMode="auto">
              <a:xfrm>
                <a:off x="360" y="2736"/>
                <a:ext cx="2516" cy="716"/>
                <a:chOff x="360" y="2736"/>
                <a:chExt cx="2516" cy="716"/>
              </a:xfrm>
            </p:grpSpPr>
            <p:sp>
              <p:nvSpPr>
                <p:cNvPr id="14" name="AutoShape 11"/>
                <p:cNvSpPr>
                  <a:spLocks noChangeArrowheads="1"/>
                </p:cNvSpPr>
                <p:nvPr/>
              </p:nvSpPr>
              <p:spPr bwMode="auto">
                <a:xfrm>
                  <a:off x="360" y="2740"/>
                  <a:ext cx="2063" cy="458"/>
                </a:xfrm>
                <a:prstGeom prst="roundRect">
                  <a:avLst>
                    <a:gd name="adj" fmla="val 1248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  <p:sp>
              <p:nvSpPr>
                <p:cNvPr id="21532" name="AutoShape 12"/>
                <p:cNvSpPr>
                  <a:spLocks noChangeArrowheads="1"/>
                </p:cNvSpPr>
                <p:nvPr/>
              </p:nvSpPr>
              <p:spPr bwMode="auto">
                <a:xfrm>
                  <a:off x="1609" y="2994"/>
                  <a:ext cx="1267" cy="458"/>
                </a:xfrm>
                <a:prstGeom prst="roundRect">
                  <a:avLst>
                    <a:gd name="adj" fmla="val 12486"/>
                  </a:avLst>
                </a:prstGeom>
                <a:solidFill>
                  <a:schemeClr val="bg1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</a:pPr>
                  <a:endParaRPr kumimoji="1" lang="en-US" sz="3000"/>
                </a:p>
              </p:txBody>
            </p:sp>
            <p:sp>
              <p:nvSpPr>
                <p:cNvPr id="16" name="Rectangle 13"/>
                <p:cNvSpPr>
                  <a:spLocks noChangeArrowheads="1"/>
                </p:cNvSpPr>
                <p:nvPr/>
              </p:nvSpPr>
              <p:spPr bwMode="auto">
                <a:xfrm>
                  <a:off x="360" y="2736"/>
                  <a:ext cx="199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>
                    <a:spcBef>
                      <a:spcPct val="50000"/>
                    </a:spcBef>
                    <a:defRPr/>
                  </a:pPr>
                  <a:r>
                    <a:rPr lang="pt-BR" sz="2000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Arial" pitchFamily="34" charset="0"/>
                      <a:cs typeface="+mn-cs"/>
                    </a:rPr>
                    <a:t>Gerenciado</a:t>
                  </a:r>
                </a:p>
              </p:txBody>
            </p:sp>
          </p:grpSp>
          <p:sp>
            <p:nvSpPr>
              <p:cNvPr id="21530" name="Rectangle 14"/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11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pt-BR"/>
                  <a:t>Organizações Disciplinadas</a:t>
                </a:r>
              </a:p>
            </p:txBody>
          </p:sp>
        </p:grpSp>
        <p:grpSp>
          <p:nvGrpSpPr>
            <p:cNvPr id="21512" name="Group 15"/>
            <p:cNvGrpSpPr>
              <a:grpSpLocks/>
            </p:cNvGrpSpPr>
            <p:nvPr/>
          </p:nvGrpSpPr>
          <p:grpSpPr bwMode="auto">
            <a:xfrm>
              <a:off x="1643063" y="3352800"/>
              <a:ext cx="4370388" cy="1136650"/>
              <a:chOff x="1035" y="2112"/>
              <a:chExt cx="2753" cy="716"/>
            </a:xfrm>
          </p:grpSpPr>
          <p:grpSp>
            <p:nvGrpSpPr>
              <p:cNvPr id="21524" name="Group 16"/>
              <p:cNvGrpSpPr>
                <a:grpSpLocks/>
              </p:cNvGrpSpPr>
              <p:nvPr/>
            </p:nvGrpSpPr>
            <p:grpSpPr bwMode="auto">
              <a:xfrm>
                <a:off x="1035" y="2112"/>
                <a:ext cx="2753" cy="716"/>
                <a:chOff x="1035" y="2112"/>
                <a:chExt cx="2753" cy="716"/>
              </a:xfrm>
            </p:grpSpPr>
            <p:sp>
              <p:nvSpPr>
                <p:cNvPr id="20" name="AutoShape 17"/>
                <p:cNvSpPr>
                  <a:spLocks noChangeArrowheads="1"/>
                </p:cNvSpPr>
                <p:nvPr/>
              </p:nvSpPr>
              <p:spPr bwMode="auto">
                <a:xfrm>
                  <a:off x="1080" y="2116"/>
                  <a:ext cx="2255" cy="458"/>
                </a:xfrm>
                <a:prstGeom prst="roundRect">
                  <a:avLst>
                    <a:gd name="adj" fmla="val 1248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  <p:sp>
              <p:nvSpPr>
                <p:cNvPr id="21527" name="AutoShape 18"/>
                <p:cNvSpPr>
                  <a:spLocks noChangeArrowheads="1"/>
                </p:cNvSpPr>
                <p:nvPr/>
              </p:nvSpPr>
              <p:spPr bwMode="auto">
                <a:xfrm>
                  <a:off x="2521" y="2370"/>
                  <a:ext cx="1267" cy="458"/>
                </a:xfrm>
                <a:prstGeom prst="roundRect">
                  <a:avLst>
                    <a:gd name="adj" fmla="val 12486"/>
                  </a:avLst>
                </a:prstGeom>
                <a:solidFill>
                  <a:schemeClr val="bg1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5" y="2112"/>
                  <a:ext cx="222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>
                    <a:spcBef>
                      <a:spcPct val="50000"/>
                    </a:spcBef>
                    <a:defRPr/>
                  </a:pPr>
                  <a:r>
                    <a:rPr lang="pt-BR" sz="2000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Arial" pitchFamily="34" charset="0"/>
                      <a:cs typeface="+mn-cs"/>
                    </a:rPr>
                    <a:t>Definido</a:t>
                  </a:r>
                  <a:endParaRPr lang="pt-BR" sz="2000" dirty="0">
                    <a:solidFill>
                      <a:srgbClr val="CC0000"/>
                    </a:solidFill>
                    <a:latin typeface="Arial" pitchFamily="34" charset="0"/>
                    <a:cs typeface="+mn-cs"/>
                  </a:endParaRPr>
                </a:p>
              </p:txBody>
            </p:sp>
          </p:grpSp>
          <p:sp>
            <p:nvSpPr>
              <p:cNvPr id="21525" name="Rectangle 20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115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pt-BR"/>
                  <a:t>Organizações Padronizadas</a:t>
                </a:r>
              </a:p>
            </p:txBody>
          </p:sp>
        </p:grpSp>
        <p:grpSp>
          <p:nvGrpSpPr>
            <p:cNvPr id="21513" name="Group 21"/>
            <p:cNvGrpSpPr>
              <a:grpSpLocks/>
            </p:cNvGrpSpPr>
            <p:nvPr/>
          </p:nvGrpSpPr>
          <p:grpSpPr bwMode="auto">
            <a:xfrm>
              <a:off x="2714625" y="2286000"/>
              <a:ext cx="5286375" cy="1212850"/>
              <a:chOff x="1710" y="1440"/>
              <a:chExt cx="3330" cy="764"/>
            </a:xfrm>
          </p:grpSpPr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1710" y="1440"/>
                <a:ext cx="2585" cy="533"/>
              </a:xfrm>
              <a:prstGeom prst="roundRect">
                <a:avLst>
                  <a:gd name="adj" fmla="val 124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1521" name="AutoShape 23"/>
              <p:cNvSpPr>
                <a:spLocks noChangeArrowheads="1"/>
              </p:cNvSpPr>
              <p:nvPr/>
            </p:nvSpPr>
            <p:spPr bwMode="auto">
              <a:xfrm>
                <a:off x="3481" y="1746"/>
                <a:ext cx="1267" cy="458"/>
              </a:xfrm>
              <a:prstGeom prst="roundRect">
                <a:avLst>
                  <a:gd name="adj" fmla="val 12486"/>
                </a:avLst>
              </a:prstGeom>
              <a:solidFill>
                <a:schemeClr val="bg1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1755" y="1440"/>
                <a:ext cx="2661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  <a:defRPr/>
                </a:pPr>
                <a:r>
                  <a:rPr lang="pt-BR" sz="20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" pitchFamily="34" charset="0"/>
                    <a:cs typeface="+mn-cs"/>
                  </a:rPr>
                  <a:t>Gerenciado</a:t>
                </a:r>
              </a:p>
              <a:p>
                <a:pPr defTabSz="762000">
                  <a:spcBef>
                    <a:spcPct val="50000"/>
                  </a:spcBef>
                  <a:defRPr/>
                </a:pPr>
                <a:r>
                  <a:rPr lang="pt-BR" sz="20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" pitchFamily="34" charset="0"/>
                    <a:cs typeface="+mn-cs"/>
                  </a:rPr>
                  <a:t>Quantitativamente</a:t>
                </a:r>
                <a:endParaRPr lang="pt-BR" sz="2000" dirty="0">
                  <a:solidFill>
                    <a:srgbClr val="CC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1523" name="Rectangle 25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1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pt-BR"/>
                  <a:t>Organizações Previsíveis</a:t>
                </a:r>
              </a:p>
            </p:txBody>
          </p:sp>
        </p:grpSp>
        <p:grpSp>
          <p:nvGrpSpPr>
            <p:cNvPr id="21514" name="Group 26"/>
            <p:cNvGrpSpPr>
              <a:grpSpLocks/>
            </p:cNvGrpSpPr>
            <p:nvPr/>
          </p:nvGrpSpPr>
          <p:grpSpPr bwMode="auto">
            <a:xfrm>
              <a:off x="4572002" y="1254125"/>
              <a:ext cx="4214813" cy="1177925"/>
              <a:chOff x="2831" y="838"/>
              <a:chExt cx="2655" cy="742"/>
            </a:xfrm>
          </p:grpSpPr>
          <p:sp>
            <p:nvSpPr>
              <p:cNvPr id="29" name="AutoShape 27"/>
              <p:cNvSpPr>
                <a:spLocks noChangeArrowheads="1"/>
              </p:cNvSpPr>
              <p:nvPr/>
            </p:nvSpPr>
            <p:spPr bwMode="auto">
              <a:xfrm>
                <a:off x="2831" y="868"/>
                <a:ext cx="2328" cy="458"/>
              </a:xfrm>
              <a:prstGeom prst="roundRect">
                <a:avLst>
                  <a:gd name="adj" fmla="val 124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1517" name="AutoShape 28"/>
              <p:cNvSpPr>
                <a:spLocks noChangeArrowheads="1"/>
              </p:cNvSpPr>
              <p:nvPr/>
            </p:nvSpPr>
            <p:spPr bwMode="auto">
              <a:xfrm>
                <a:off x="3911" y="1122"/>
                <a:ext cx="1530" cy="458"/>
              </a:xfrm>
              <a:prstGeom prst="roundRect">
                <a:avLst>
                  <a:gd name="adj" fmla="val 12486"/>
                </a:avLst>
              </a:prstGeom>
              <a:solidFill>
                <a:schemeClr val="bg1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2876" y="864"/>
                <a:ext cx="24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  <a:defRPr/>
                </a:pPr>
                <a:r>
                  <a:rPr lang="pt-BR" sz="20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" pitchFamily="34" charset="0"/>
                    <a:cs typeface="+mn-cs"/>
                  </a:rPr>
                  <a:t>Otimizado</a:t>
                </a:r>
                <a:endParaRPr lang="pt-BR" sz="2000" dirty="0">
                  <a:solidFill>
                    <a:srgbClr val="CC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1519" name="Rectangle 30"/>
              <p:cNvSpPr>
                <a:spLocks noChangeArrowheads="1"/>
              </p:cNvSpPr>
              <p:nvPr/>
            </p:nvSpPr>
            <p:spPr bwMode="auto">
              <a:xfrm>
                <a:off x="3911" y="1150"/>
                <a:ext cx="157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/>
                  <a:t>Organizações com Melhoria Contínua</a:t>
                </a:r>
              </a:p>
            </p:txBody>
          </p:sp>
        </p:grp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1309687"/>
              <a:ext cx="57150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r>
                <a:rPr lang="pt-BR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OS 5 NÍVEIS DE MATURIDADE DO CMMI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Nível de Maturidade 1: Inicial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No nível de maturidade 1, os processos são informais e caóticos.</a:t>
            </a:r>
          </a:p>
          <a:p>
            <a:pPr lvl="1"/>
            <a:endParaRPr lang="pt-BR" sz="800" dirty="0" smtClean="0"/>
          </a:p>
          <a:p>
            <a:pPr lvl="1"/>
            <a:r>
              <a:rPr lang="pt-BR" sz="2000" dirty="0" smtClean="0"/>
              <a:t>A organização normalmente não possui um ambiente estável. </a:t>
            </a:r>
          </a:p>
          <a:p>
            <a:pPr lvl="1"/>
            <a:endParaRPr lang="pt-BR" sz="800" dirty="0" smtClean="0"/>
          </a:p>
          <a:p>
            <a:pPr lvl="1"/>
            <a:r>
              <a:rPr lang="pt-BR" sz="2000" dirty="0" smtClean="0"/>
              <a:t>O sucesso destas organizações depende da competência e heroísmo das pessoas e não do uso de processos comprovados. </a:t>
            </a:r>
          </a:p>
          <a:p>
            <a:pPr lvl="1"/>
            <a:endParaRPr lang="pt-BR" sz="800" dirty="0" smtClean="0"/>
          </a:p>
          <a:p>
            <a:pPr lvl="1"/>
            <a:r>
              <a:rPr lang="pt-BR" sz="2000" dirty="0" smtClean="0"/>
              <a:t>Apesar deste ambiente informal e caótico, organizações de nível 1 de maturidade muitas vezes produzem produtos e serviços que funcionam; entretanto, elas </a:t>
            </a:r>
            <a:r>
              <a:rPr lang="pt-BR" sz="2000" dirty="0" err="1" smtClean="0"/>
              <a:t>freqüentemente</a:t>
            </a:r>
            <a:r>
              <a:rPr lang="pt-BR" sz="2000" dirty="0" smtClean="0"/>
              <a:t> excedem o orçamento e o cronograma de seus projetos. </a:t>
            </a:r>
          </a:p>
          <a:p>
            <a:pPr lvl="1"/>
            <a:endParaRPr lang="pt-BR" sz="800" dirty="0" smtClean="0"/>
          </a:p>
          <a:p>
            <a:pPr lvl="1"/>
            <a:r>
              <a:rPr lang="pt-BR" sz="2000" b="1" dirty="0" smtClean="0"/>
              <a:t>As organizações de maturidade nível 1 são caracterizadas por uma tendência a não cumprir compromissos, abandonar processos em momentos de crises e não ser capazes de repetir sucessos do passado.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pic>
        <p:nvPicPr>
          <p:cNvPr id="22532" name="Picture 16" descr="j0286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0" y="928688"/>
            <a:ext cx="1204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214438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Modelo CMMI – Representação Estágios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561975"/>
            <a:ext cx="9144001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71438" y="6313488"/>
            <a:ext cx="5659437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</a:rPr>
              <a:t>Fonte</a:t>
            </a:r>
            <a:r>
              <a:rPr lang="en-GB" sz="1000">
                <a:solidFill>
                  <a:srgbClr val="000000"/>
                </a:solidFill>
              </a:rPr>
              <a:t>: CMMI-SE/SW, v1.2</a:t>
            </a:r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71438" y="1760538"/>
          <a:ext cx="9001125" cy="2383155"/>
        </p:xfrm>
        <a:graphic>
          <a:graphicData uri="http://schemas.openxmlformats.org/drawingml/2006/table">
            <a:tbl>
              <a:tblPr/>
              <a:tblGrid>
                <a:gridCol w="2784475"/>
                <a:gridCol w="62166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Áreas de Processo Correspondentes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 – Gerenciado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Gestão de Requisitos (REQM)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Planejamento do Projeto (PP)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Controle e Monitoração do Projeto (PMC)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Gestão do Acordo com o Fornecedor (SAM)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Medição e Análise (MA)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Garantia da Qualidade de Processo e do Produto (PPQA)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Gestão da Configuração (CM)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071563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Modelo CMMI – Representação Estágios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0538"/>
            <a:ext cx="9144000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3500" dirty="0" smtClean="0"/>
              <a:t>CMMI - </a:t>
            </a:r>
            <a:r>
              <a:rPr lang="pt-BR" sz="3500" dirty="0" err="1" smtClean="0"/>
              <a:t>Capability</a:t>
            </a:r>
            <a:r>
              <a:rPr lang="pt-BR" sz="3500" dirty="0" smtClean="0"/>
              <a:t> </a:t>
            </a:r>
            <a:r>
              <a:rPr lang="pt-BR" sz="3500" dirty="0" err="1" smtClean="0"/>
              <a:t>Maturity</a:t>
            </a:r>
            <a:r>
              <a:rPr lang="pt-BR" sz="3500" dirty="0" smtClean="0"/>
              <a:t> </a:t>
            </a:r>
            <a:r>
              <a:rPr lang="pt-BR" sz="3500" dirty="0" err="1" smtClean="0"/>
              <a:t>Model</a:t>
            </a:r>
            <a:r>
              <a:rPr lang="pt-BR" sz="3500" dirty="0" smtClean="0"/>
              <a:t> </a:t>
            </a:r>
            <a:r>
              <a:rPr lang="pt-BR" sz="35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1438" y="6313488"/>
            <a:ext cx="5659437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</a:rPr>
              <a:t>Fonte</a:t>
            </a:r>
            <a:r>
              <a:rPr lang="en-GB" sz="1000">
                <a:solidFill>
                  <a:srgbClr val="000000"/>
                </a:solidFill>
              </a:rPr>
              <a:t>: CMMI-SE/SW, v1.2</a:t>
            </a:r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71438" y="1571625"/>
          <a:ext cx="9001125" cy="3480435"/>
        </p:xfrm>
        <a:graphic>
          <a:graphicData uri="http://schemas.openxmlformats.org/drawingml/2006/table">
            <a:tbl>
              <a:tblPr/>
              <a:tblGrid>
                <a:gridCol w="2784475"/>
                <a:gridCol w="62166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Áreas de Processo Correspondentes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 – Definido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Desenvolvimento de Requisitos (RD)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Solução Técnica (TS)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Integração do Produto (IP)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Verificação (VER)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Validação (VAL)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Foco no Processo Organizacional (OPF)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Definição do Processo Organizacional (OPD)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Treinamento Organizacional (OT)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Gestão Integrada do Projeto (IPM)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Gestão de Riscos (RSKM)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Análise de Decisões e Resolução (DAR)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071563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Modelo CMMI – Representação Estágios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0538"/>
            <a:ext cx="9144000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3500" dirty="0" smtClean="0"/>
              <a:t>CMMI - </a:t>
            </a:r>
            <a:r>
              <a:rPr lang="pt-BR" sz="3500" dirty="0" err="1" smtClean="0"/>
              <a:t>Capability</a:t>
            </a:r>
            <a:r>
              <a:rPr lang="pt-BR" sz="3500" dirty="0" smtClean="0"/>
              <a:t> </a:t>
            </a:r>
            <a:r>
              <a:rPr lang="pt-BR" sz="3500" dirty="0" err="1" smtClean="0"/>
              <a:t>Maturity</a:t>
            </a:r>
            <a:r>
              <a:rPr lang="pt-BR" sz="3500" dirty="0" smtClean="0"/>
              <a:t> </a:t>
            </a:r>
            <a:r>
              <a:rPr lang="pt-BR" sz="3500" dirty="0" err="1" smtClean="0"/>
              <a:t>Model</a:t>
            </a:r>
            <a:r>
              <a:rPr lang="pt-BR" sz="3500" dirty="0" smtClean="0"/>
              <a:t> </a:t>
            </a:r>
            <a:r>
              <a:rPr lang="pt-BR" sz="35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1438" y="6313488"/>
            <a:ext cx="5659437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</a:rPr>
              <a:t>Fonte</a:t>
            </a:r>
            <a:r>
              <a:rPr lang="en-GB" sz="1000">
                <a:solidFill>
                  <a:srgbClr val="000000"/>
                </a:solidFill>
              </a:rPr>
              <a:t>: CMMI-SE/SW, v1.2</a:t>
            </a:r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71438" y="1571625"/>
          <a:ext cx="9001125" cy="2749551"/>
        </p:xfrm>
        <a:graphic>
          <a:graphicData uri="http://schemas.openxmlformats.org/drawingml/2006/table">
            <a:tbl>
              <a:tblPr/>
              <a:tblGrid>
                <a:gridCol w="2784475"/>
                <a:gridCol w="62166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Nível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Áreas de Processo Correspondentes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 – Gerenciado Quantitativamente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Desempenho do Processo Organizacional (OOP)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Gestão Quantitativa do Projeto (QPM)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 – Otimizado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Organizational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Performance Management (OPM)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Análise e Resolução e Causas (CAR)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Avaliar como a sua empresa atende as áreas de processo do CMMI e definir o seu nível de maturidade atual</a:t>
            </a:r>
          </a:p>
          <a:p>
            <a:r>
              <a:rPr lang="pt-BR" b="0" dirty="0" smtClean="0"/>
              <a:t>Cada grupo escolherá um aluno que apresentará o seu caso para a turma</a:t>
            </a:r>
          </a:p>
          <a:p>
            <a:r>
              <a:rPr lang="pt-BR" b="0" dirty="0" smtClean="0"/>
              <a:t>Tempo: 15 minutos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xmlns="" val="4807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800" dirty="0" smtClean="0"/>
              <a:t>Principais Modelos</a:t>
            </a:r>
          </a:p>
          <a:p>
            <a:pPr lvl="1" eaLnBrk="1" hangingPunct="1"/>
            <a:r>
              <a:rPr lang="pt-BR" sz="2400" b="1" dirty="0" smtClean="0"/>
              <a:t>CMMI for </a:t>
            </a:r>
            <a:r>
              <a:rPr lang="pt-BR" sz="2400" b="1" dirty="0" err="1" smtClean="0"/>
              <a:t>Development</a:t>
            </a:r>
            <a:endParaRPr lang="pt-BR" sz="2400" b="1" dirty="0" smtClean="0"/>
          </a:p>
          <a:p>
            <a:pPr lvl="2" eaLnBrk="1" hangingPunct="1">
              <a:lnSpc>
                <a:spcPct val="10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Descreve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as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melhores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práticas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o </a:t>
            </a:r>
            <a:r>
              <a:rPr lang="en-US" sz="2000" b="1" dirty="0" err="1" smtClean="0">
                <a:solidFill>
                  <a:schemeClr val="tx1"/>
                </a:solidFill>
                <a:latin typeface="+mn-lt"/>
              </a:rPr>
              <a:t>desenvolvimento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manutenção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produtos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serviços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.</a:t>
            </a:r>
          </a:p>
          <a:p>
            <a:pPr lvl="2" eaLnBrk="1" hangingPunct="1">
              <a:lnSpc>
                <a:spcPct val="100000"/>
              </a:lnSpc>
            </a:pPr>
            <a:endParaRPr lang="en-US" sz="2000" dirty="0" smtClean="0"/>
          </a:p>
          <a:p>
            <a:pPr lvl="1" eaLnBrk="1" hangingPunct="1">
              <a:lnSpc>
                <a:spcPct val="100000"/>
              </a:lnSpc>
            </a:pPr>
            <a:r>
              <a:rPr lang="pt-BR" sz="2400" b="1" dirty="0" smtClean="0"/>
              <a:t>CMMI for </a:t>
            </a:r>
            <a:r>
              <a:rPr lang="pt-BR" sz="2400" b="1" dirty="0" err="1" smtClean="0"/>
              <a:t>Acquisition</a:t>
            </a:r>
            <a:endParaRPr lang="pt-BR" sz="2400" b="1" dirty="0" smtClean="0"/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Descreve as melhores práticas  para </a:t>
            </a:r>
            <a:r>
              <a:rPr lang="pt-BR" sz="2000" b="1" dirty="0" smtClean="0"/>
              <a:t>aquisição</a:t>
            </a:r>
            <a:r>
              <a:rPr lang="pt-BR" sz="2000" dirty="0" smtClean="0"/>
              <a:t> de produtos e serviços.</a:t>
            </a:r>
          </a:p>
          <a:p>
            <a:pPr lvl="2" eaLnBrk="1" hangingPunct="1">
              <a:lnSpc>
                <a:spcPct val="100000"/>
              </a:lnSpc>
            </a:pPr>
            <a:endParaRPr lang="pt-BR" sz="2000" dirty="0" smtClean="0"/>
          </a:p>
          <a:p>
            <a:pPr lvl="1" eaLnBrk="1" hangingPunct="1"/>
            <a:r>
              <a:rPr lang="pt-BR" sz="2400" b="1" dirty="0" smtClean="0"/>
              <a:t>CMMI for  Services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Guia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/>
              <a:t>contendo</a:t>
            </a:r>
            <a:r>
              <a:rPr lang="en-US" sz="2000" dirty="0" smtClean="0"/>
              <a:t> um </a:t>
            </a:r>
            <a:r>
              <a:rPr lang="en-US" sz="2000" dirty="0" err="1" smtClean="0"/>
              <a:t>leque</a:t>
            </a:r>
            <a:r>
              <a:rPr lang="en-US" sz="2000" dirty="0" smtClean="0"/>
              <a:t> de </a:t>
            </a:r>
            <a:r>
              <a:rPr lang="en-US" sz="2000" dirty="0" err="1" smtClean="0"/>
              <a:t>práticas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ajudar</a:t>
            </a:r>
            <a:r>
              <a:rPr lang="en-US" sz="2000" dirty="0" smtClean="0"/>
              <a:t> </a:t>
            </a:r>
            <a:r>
              <a:rPr lang="en-US" sz="2000" dirty="0" err="1" smtClean="0"/>
              <a:t>organizaçoes</a:t>
            </a:r>
            <a:r>
              <a:rPr lang="en-US" sz="2000" dirty="0" smtClean="0"/>
              <a:t> a </a:t>
            </a:r>
            <a:r>
              <a:rPr lang="en-US" sz="2000" dirty="0" err="1" smtClean="0"/>
              <a:t>estabelecer</a:t>
            </a:r>
            <a:r>
              <a:rPr lang="en-US" sz="2000" dirty="0" smtClean="0"/>
              <a:t> e  </a:t>
            </a:r>
            <a:r>
              <a:rPr lang="en-US" sz="2000" dirty="0" err="1" smtClean="0"/>
              <a:t>melhorar</a:t>
            </a:r>
            <a:r>
              <a:rPr lang="en-US" sz="2000" dirty="0" smtClean="0"/>
              <a:t> </a:t>
            </a:r>
            <a:r>
              <a:rPr lang="en-US" sz="2000" dirty="0" err="1" smtClean="0"/>
              <a:t>processos</a:t>
            </a:r>
            <a:r>
              <a:rPr lang="en-US" sz="2000" dirty="0" smtClean="0"/>
              <a:t> de </a:t>
            </a:r>
            <a:r>
              <a:rPr lang="en-US" sz="2000" b="1" dirty="0" err="1" smtClean="0"/>
              <a:t>entrega</a:t>
            </a:r>
            <a:r>
              <a:rPr lang="en-US" sz="2000" dirty="0" smtClean="0"/>
              <a:t> de </a:t>
            </a:r>
            <a:r>
              <a:rPr lang="en-US" sz="2000" dirty="0" err="1" smtClean="0"/>
              <a:t>serviços</a:t>
            </a:r>
            <a:r>
              <a:rPr lang="en-US" sz="2000" dirty="0" smtClean="0"/>
              <a:t>.</a:t>
            </a:r>
            <a:endParaRPr lang="pt-BR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pic>
        <p:nvPicPr>
          <p:cNvPr id="7" name="Imagem 6" descr="CMMI for Acquisition: Guidelines for Improving the Acquisition of Products and Services, 2nd Editi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14" y="3861006"/>
            <a:ext cx="712818" cy="88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CMMI for Development: Guidelines for Process Integration and Product Improvement, 3rd Editi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715993" cy="89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 descr="CMMI for Services: Guidelines for Superior Service, 2nd Editio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010" y="5301208"/>
            <a:ext cx="760200" cy="94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198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Áreas de Processo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Seguindo uma estrutura baseada no inter-relacionamento funcional entre as metas, dentro de uma visão de melhoria corporativa de processos, o CMMI sugere que as suas 22 áreas de processo sejam agrupadas em 4 categorias de afinidade:</a:t>
            </a:r>
          </a:p>
          <a:p>
            <a:pPr lvl="2"/>
            <a:r>
              <a:rPr lang="pt-BR" sz="1800" dirty="0" smtClean="0"/>
              <a:t>Gestão do Processo </a:t>
            </a:r>
          </a:p>
          <a:p>
            <a:pPr lvl="2"/>
            <a:r>
              <a:rPr lang="pt-BR" sz="1800" dirty="0" smtClean="0"/>
              <a:t>Gestão do Projeto </a:t>
            </a:r>
          </a:p>
          <a:p>
            <a:pPr lvl="2"/>
            <a:r>
              <a:rPr lang="pt-BR" sz="1800" dirty="0" smtClean="0"/>
              <a:t>Engenharia</a:t>
            </a:r>
          </a:p>
          <a:p>
            <a:pPr lvl="2"/>
            <a:r>
              <a:rPr lang="pt-BR" sz="1800" dirty="0" smtClean="0"/>
              <a:t>Gestão da Configuração</a:t>
            </a:r>
          </a:p>
          <a:p>
            <a:pPr lvl="1"/>
            <a:endParaRPr lang="pt-BR" sz="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mmi.de/pkg/rc/CMMI-DEV/0/HEAD/file/f.img.folder.CMMI-DEV.003.003/CMMI-DEV_v1.3_Poster_v1.0_ohne_Beschnitt-klei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772816"/>
            <a:ext cx="66865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CMMI Online Browser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07504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http://www.cmmi.de/#el=CMMI/0/HEAD/folder/folder.CMMI</a:t>
            </a:r>
          </a:p>
        </p:txBody>
      </p:sp>
    </p:spTree>
    <p:extLst>
      <p:ext uri="{BB962C8B-B14F-4D97-AF65-F5344CB8AC3E}">
        <p14:creationId xmlns:p14="http://schemas.microsoft.com/office/powerpoint/2010/main" xmlns="" val="29546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 Visão Geral</a:t>
            </a:r>
          </a:p>
          <a:p>
            <a:pPr lvl="1" eaLnBrk="1" hangingPunct="1"/>
            <a:r>
              <a:rPr lang="en-US" dirty="0" err="1" smtClean="0"/>
              <a:t>Visam</a:t>
            </a:r>
            <a:r>
              <a:rPr lang="en-US" dirty="0" smtClean="0"/>
              <a:t> </a:t>
            </a:r>
            <a:r>
              <a:rPr lang="en-US" dirty="0" err="1" smtClean="0"/>
              <a:t>apoiar</a:t>
            </a:r>
            <a:r>
              <a:rPr lang="en-US" dirty="0" smtClean="0"/>
              <a:t> as </a:t>
            </a:r>
            <a:r>
              <a:rPr lang="en-US" dirty="0" err="1" smtClean="0"/>
              <a:t>organizações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garantia</a:t>
            </a:r>
            <a:r>
              <a:rPr lang="en-US" dirty="0" smtClean="0"/>
              <a:t> da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desenvolvimento</a:t>
            </a:r>
            <a:r>
              <a:rPr lang="en-US" dirty="0" smtClean="0"/>
              <a:t> e </a:t>
            </a:r>
            <a:r>
              <a:rPr lang="en-US" dirty="0" err="1" smtClean="0"/>
              <a:t>manutenções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. </a:t>
            </a:r>
          </a:p>
          <a:p>
            <a:pPr lvl="1" eaLnBrk="1" hangingPunct="1"/>
            <a:r>
              <a:rPr lang="en-US" dirty="0" smtClean="0"/>
              <a:t>Para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focadas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. A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, de </a:t>
            </a:r>
            <a:r>
              <a:rPr lang="en-US" dirty="0" err="1" smtClean="0"/>
              <a:t>propriedade</a:t>
            </a:r>
            <a:r>
              <a:rPr lang="en-US" dirty="0" smtClean="0"/>
              <a:t> do CMMI, </a:t>
            </a:r>
            <a:r>
              <a:rPr lang="en-US" dirty="0" err="1" smtClean="0"/>
              <a:t>ilustra</a:t>
            </a:r>
            <a:r>
              <a:rPr lang="en-US" dirty="0" smtClean="0"/>
              <a:t> as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r>
              <a:rPr lang="en-US" dirty="0" smtClean="0"/>
              <a:t> </a:t>
            </a:r>
            <a:r>
              <a:rPr lang="en-US" dirty="0" err="1" smtClean="0"/>
              <a:t>criticas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</a:t>
            </a:r>
            <a:r>
              <a:rPr lang="en-US" dirty="0" err="1" smtClean="0"/>
              <a:t>tipicamente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organizações</a:t>
            </a:r>
            <a:r>
              <a:rPr lang="en-US" dirty="0" smtClean="0"/>
              <a:t>:</a:t>
            </a:r>
            <a:endParaRPr 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977313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Modelos de Maturidade</a:t>
            </a:r>
            <a:br>
              <a:rPr lang="pt-BR" sz="4000" dirty="0" smtClean="0"/>
            </a:br>
            <a:endParaRPr lang="pt-BR" sz="4000" dirty="0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3429000"/>
            <a:ext cx="59293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6786563" y="6610350"/>
            <a:ext cx="3702050" cy="247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000" b="1"/>
              <a:t>CMMI for Development  Version 1.2</a:t>
            </a:r>
            <a:endParaRPr lang="pt-BR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Áreas de Processo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 As áreas de processos que compõem a categoria </a:t>
            </a:r>
            <a:r>
              <a:rPr lang="pt-BR" sz="2000" b="1" dirty="0" smtClean="0"/>
              <a:t>Gestão do Processo </a:t>
            </a:r>
            <a:r>
              <a:rPr lang="pt-BR" sz="2000" dirty="0" smtClean="0"/>
              <a:t>são:  </a:t>
            </a:r>
          </a:p>
          <a:p>
            <a:pPr lvl="2"/>
            <a:r>
              <a:rPr lang="pt-BR" sz="1800" dirty="0" smtClean="0"/>
              <a:t>Foco no Processo Organizacional (OPF)</a:t>
            </a:r>
          </a:p>
          <a:p>
            <a:pPr lvl="2"/>
            <a:r>
              <a:rPr lang="pt-BR" sz="1800" dirty="0" smtClean="0"/>
              <a:t>Definição do Processo Organizacional (OPD)</a:t>
            </a:r>
          </a:p>
          <a:p>
            <a:pPr lvl="2"/>
            <a:r>
              <a:rPr lang="pt-BR" sz="1800" dirty="0" smtClean="0"/>
              <a:t>Treinamento  Organizacional (OT)</a:t>
            </a:r>
          </a:p>
          <a:p>
            <a:pPr lvl="2"/>
            <a:r>
              <a:rPr lang="pt-BR" sz="1800" dirty="0" smtClean="0"/>
              <a:t>Desempenho do Processo Organizacional (OPP)</a:t>
            </a:r>
          </a:p>
          <a:p>
            <a:pPr lvl="2"/>
            <a:r>
              <a:rPr lang="pt-BR" sz="1800" dirty="0" err="1" smtClean="0"/>
              <a:t>Organizational</a:t>
            </a:r>
            <a:r>
              <a:rPr lang="pt-BR" sz="1800" dirty="0" smtClean="0"/>
              <a:t> Performance Management (OPM)</a:t>
            </a:r>
          </a:p>
          <a:p>
            <a:pPr lvl="2">
              <a:buFontTx/>
              <a:buNone/>
            </a:pPr>
            <a:endParaRPr lang="pt-BR" sz="1800" dirty="0" smtClean="0"/>
          </a:p>
          <a:p>
            <a:pPr lvl="1"/>
            <a:endParaRPr lang="pt-BR" sz="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Área de Processo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 As áreas de processos que compõem a categoria Gestão do Projeto são:  </a:t>
            </a:r>
          </a:p>
          <a:p>
            <a:pPr lvl="2"/>
            <a:r>
              <a:rPr lang="pt-BR" sz="1800" dirty="0" smtClean="0"/>
              <a:t>Planejamento do Projeto (PP)</a:t>
            </a:r>
          </a:p>
          <a:p>
            <a:pPr lvl="2"/>
            <a:r>
              <a:rPr lang="pt-BR" sz="1800" dirty="0" smtClean="0"/>
              <a:t>Controle e Monitoração do Projeto (PMC)</a:t>
            </a:r>
          </a:p>
          <a:p>
            <a:pPr lvl="2"/>
            <a:r>
              <a:rPr lang="pt-BR" sz="1800" dirty="0" smtClean="0"/>
              <a:t>Gestão de Acordos com Fornecedores (SAM)</a:t>
            </a:r>
          </a:p>
          <a:p>
            <a:pPr lvl="2"/>
            <a:r>
              <a:rPr lang="pt-BR" sz="1800" dirty="0" smtClean="0"/>
              <a:t>Gestão Integrada do Projeto (IPM)</a:t>
            </a:r>
          </a:p>
          <a:p>
            <a:pPr lvl="2"/>
            <a:r>
              <a:rPr lang="pt-BR" sz="1800" dirty="0" smtClean="0"/>
              <a:t>Gestão de Riscos (RSKM)</a:t>
            </a:r>
          </a:p>
          <a:p>
            <a:pPr lvl="2"/>
            <a:r>
              <a:rPr lang="pt-BR" sz="1800" dirty="0" smtClean="0"/>
              <a:t>Gestão Quantitativa do Projeto (QPM)</a:t>
            </a:r>
          </a:p>
          <a:p>
            <a:pPr lvl="1"/>
            <a:endParaRPr lang="pt-BR" sz="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r>
              <a:rPr lang="pt-BR" smtClean="0"/>
              <a:t>Áreas de Processo</a:t>
            </a:r>
          </a:p>
          <a:p>
            <a:endParaRPr lang="pt-BR" sz="800" smtClean="0"/>
          </a:p>
          <a:p>
            <a:pPr lvl="1"/>
            <a:r>
              <a:rPr lang="pt-BR" sz="2000" smtClean="0"/>
              <a:t> As áreas de processos que compõem a categoria Engenharia são:  </a:t>
            </a:r>
          </a:p>
          <a:p>
            <a:pPr lvl="2"/>
            <a:r>
              <a:rPr lang="pt-BR" sz="1800" smtClean="0"/>
              <a:t>Desenvolvimento de Requisitos (RD)</a:t>
            </a:r>
          </a:p>
          <a:p>
            <a:pPr lvl="2"/>
            <a:r>
              <a:rPr lang="pt-BR" sz="1800" smtClean="0"/>
              <a:t>Gestão de Requisitos (REQM)</a:t>
            </a:r>
          </a:p>
          <a:p>
            <a:pPr lvl="2"/>
            <a:r>
              <a:rPr lang="pt-BR" sz="1800" smtClean="0"/>
              <a:t>Solução Técnica (TS)</a:t>
            </a:r>
          </a:p>
          <a:p>
            <a:pPr lvl="2"/>
            <a:r>
              <a:rPr lang="pt-BR" sz="1800" smtClean="0"/>
              <a:t>Integração do Produto (PI)</a:t>
            </a:r>
          </a:p>
          <a:p>
            <a:pPr lvl="2"/>
            <a:r>
              <a:rPr lang="pt-BR" sz="1800" smtClean="0"/>
              <a:t>Verificação (VER)</a:t>
            </a:r>
          </a:p>
          <a:p>
            <a:pPr lvl="2"/>
            <a:r>
              <a:rPr lang="pt-BR" sz="1800" smtClean="0"/>
              <a:t>Validação (VAL)</a:t>
            </a:r>
          </a:p>
          <a:p>
            <a:pPr lvl="1"/>
            <a:endParaRPr lang="pt-BR" sz="8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Áreas de Processo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 As áreas de processos que compõem a categoria Gestão da Configuração são:  </a:t>
            </a:r>
          </a:p>
          <a:p>
            <a:pPr lvl="2"/>
            <a:r>
              <a:rPr lang="pt-BR" sz="1800" dirty="0" smtClean="0"/>
              <a:t>Gestão da Configuração (CM)</a:t>
            </a:r>
          </a:p>
          <a:p>
            <a:pPr lvl="2"/>
            <a:r>
              <a:rPr lang="pt-BR" sz="1800" dirty="0" smtClean="0"/>
              <a:t>Garantia da Qualidade do Processo e do Produto (PPQA)</a:t>
            </a:r>
          </a:p>
          <a:p>
            <a:pPr lvl="2"/>
            <a:r>
              <a:rPr lang="pt-BR" sz="1800" dirty="0" smtClean="0"/>
              <a:t>Medição e Análise (MA)</a:t>
            </a:r>
          </a:p>
          <a:p>
            <a:pPr lvl="2"/>
            <a:r>
              <a:rPr lang="pt-BR" sz="1800" dirty="0" smtClean="0"/>
              <a:t>Análise de Decisões e Resolução (DAR)</a:t>
            </a:r>
          </a:p>
          <a:p>
            <a:pPr lvl="2"/>
            <a:r>
              <a:rPr lang="pt-BR" sz="1800" dirty="0" smtClean="0"/>
              <a:t>Análise e Resolução de Causas (CAR)</a:t>
            </a:r>
          </a:p>
          <a:p>
            <a:pPr lvl="2"/>
            <a:endParaRPr lang="pt-BR" sz="1800" dirty="0" smtClean="0">
              <a:solidFill>
                <a:srgbClr val="FF3300"/>
              </a:solidFill>
            </a:endParaRPr>
          </a:p>
          <a:p>
            <a:pPr lvl="1"/>
            <a:endParaRPr lang="pt-BR" sz="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Áreas de Processo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 As áreas de processos que compõem a categoria </a:t>
            </a:r>
            <a:r>
              <a:rPr lang="pt-BR" sz="2000" b="1" dirty="0" smtClean="0"/>
              <a:t>Gestão do Processo </a:t>
            </a:r>
            <a:r>
              <a:rPr lang="pt-BR" sz="2000" dirty="0" smtClean="0"/>
              <a:t>são:  </a:t>
            </a:r>
          </a:p>
          <a:p>
            <a:pPr lvl="2"/>
            <a:r>
              <a:rPr lang="pt-BR" sz="1800" dirty="0" smtClean="0"/>
              <a:t>Foco no Processo Organizacional (OPF)</a:t>
            </a:r>
          </a:p>
          <a:p>
            <a:pPr lvl="2"/>
            <a:r>
              <a:rPr lang="pt-BR" sz="1800" dirty="0" smtClean="0"/>
              <a:t>Definição do Processo Organizacional (OPD)</a:t>
            </a:r>
          </a:p>
          <a:p>
            <a:pPr lvl="2"/>
            <a:r>
              <a:rPr lang="pt-BR" sz="1800" dirty="0" smtClean="0"/>
              <a:t>Treinamento  Organizacional (OT)</a:t>
            </a:r>
          </a:p>
          <a:p>
            <a:pPr lvl="2"/>
            <a:r>
              <a:rPr lang="pt-BR" sz="1800" dirty="0" smtClean="0"/>
              <a:t>Desempenho do Processo Organizacional (OPP)</a:t>
            </a:r>
          </a:p>
          <a:p>
            <a:pPr lvl="2"/>
            <a:r>
              <a:rPr lang="pt-BR" sz="1800" dirty="0" err="1" smtClean="0"/>
              <a:t>Organizational</a:t>
            </a:r>
            <a:r>
              <a:rPr lang="pt-BR" sz="1800" dirty="0" smtClean="0"/>
              <a:t> Performance Management (OPM)</a:t>
            </a:r>
          </a:p>
          <a:p>
            <a:pPr lvl="2">
              <a:buFontTx/>
              <a:buNone/>
            </a:pPr>
            <a:endParaRPr lang="pt-BR" sz="1800" dirty="0" smtClean="0"/>
          </a:p>
          <a:p>
            <a:pPr lvl="1"/>
            <a:endParaRPr lang="pt-BR" sz="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Foco no Processo Organizacional (OPF)</a:t>
            </a:r>
          </a:p>
          <a:p>
            <a:pPr lvl="1" eaLnBrk="1" hangingPunct="1"/>
            <a:r>
              <a:rPr lang="pt-BR" dirty="0" smtClean="0"/>
              <a:t>O objetivo é </a:t>
            </a:r>
            <a:r>
              <a:rPr lang="pt-BR" b="1" dirty="0" smtClean="0"/>
              <a:t>planejar e implementar uma melhoria no processo organizacional baseada em um entendimento abrangente dos pontos fortes e fracos dos atuais processos </a:t>
            </a:r>
            <a:r>
              <a:rPr lang="pt-BR" dirty="0" smtClean="0"/>
              <a:t>e ativos de processos da organização.</a:t>
            </a:r>
          </a:p>
          <a:p>
            <a:pPr lvl="1" eaLnBrk="1" hangingPunct="1"/>
            <a:r>
              <a:rPr lang="pt-BR" dirty="0" smtClean="0"/>
              <a:t>A melhoria de processos ocorre dentro do contexto das necessidades da organização e é utilizada para tratar os objetivos da organização.</a:t>
            </a:r>
          </a:p>
          <a:p>
            <a:pPr lvl="1" eaLnBrk="1" hangingPunct="1"/>
            <a:r>
              <a:rPr lang="pt-BR" dirty="0" smtClean="0"/>
              <a:t>A organização encoraja a participação daqueles que irão executar o processo nas atividades de melhoria de processos. A responsabilidade por facilitar e gerenciar as atividades de melhoria de processos da organização, inclusive coordenando a participação de outros, é normalmente atribuída a um grupo de processos.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Foco no Processo Organizacional (OPF)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b="1" dirty="0" smtClean="0"/>
              <a:t>Determinar Oportunidades de Melhorias de Processos:</a:t>
            </a:r>
            <a:r>
              <a:rPr lang="pt-BR" sz="2000" dirty="0" smtClean="0"/>
              <a:t> Pontos fortes e fracos e oportunidades de melhorias para os processos da organização são identificados periodicamente e tratados, conforme necessário.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b="1" dirty="0" smtClean="0"/>
              <a:t>Planejar e Implementar Atividades de Melhorias de Processos: </a:t>
            </a:r>
            <a:r>
              <a:rPr lang="pt-BR" sz="2000" dirty="0" smtClean="0"/>
              <a:t>Melhorias são planejadas e implementadas, ativos de processos organizacionais são implantados e experiências relacionadas a processos são incorporadas aos ativos de processos organizacionais.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Foco no Processo Organizacional (OPF)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PT" sz="2000" b="1" dirty="0" smtClean="0"/>
              <a:t>Implantar Ativos de processos organizacionais e incorporar experiências: </a:t>
            </a:r>
            <a:r>
              <a:rPr lang="pt-BR" sz="2000" dirty="0" smtClean="0"/>
              <a:t>Implantar ativos de processos organizacionais, implantar processos padrões, monitorar a implementação  e i</a:t>
            </a:r>
            <a:r>
              <a:rPr lang="pt-PT" sz="2000" dirty="0" smtClean="0"/>
              <a:t>ncorporar experiências em ativos de processos organizacionais</a:t>
            </a:r>
            <a:r>
              <a:rPr lang="pt-BR" sz="2000" dirty="0" smtClean="0"/>
              <a:t>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Exemplos de ativos de processos: repositórios, diagramas de fluxos, descrições de tarefas, etc.</a:t>
            </a:r>
          </a:p>
          <a:p>
            <a:pPr lvl="2" eaLnBrk="1" hangingPunct="1">
              <a:lnSpc>
                <a:spcPct val="100000"/>
              </a:lnSpc>
            </a:pPr>
            <a:endParaRPr lang="pt-BR" sz="2000" dirty="0" smtClean="0"/>
          </a:p>
          <a:p>
            <a:pPr lvl="1" eaLnBrk="1" hangingPunct="1"/>
            <a:r>
              <a:rPr lang="pt-BR" sz="2400" b="1" dirty="0" smtClean="0"/>
              <a:t>Metas Genéricas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Institucionalizar um Processo Definido:</a:t>
            </a:r>
            <a:r>
              <a:rPr lang="pt-BR" sz="2000" dirty="0" smtClean="0"/>
              <a:t> O processo é institucionalizado como um processo definido.</a:t>
            </a:r>
          </a:p>
          <a:p>
            <a:pPr lvl="2" eaLnBrk="1" hangingPunct="1">
              <a:lnSpc>
                <a:spcPct val="100000"/>
              </a:lnSpc>
            </a:pPr>
            <a:endParaRPr lang="pt-BR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Definição do Processo Organizacional (OPD)</a:t>
            </a:r>
          </a:p>
          <a:p>
            <a:pPr lvl="1" eaLnBrk="1" hangingPunct="1"/>
            <a:r>
              <a:rPr lang="pt-BR" b="1" dirty="0" smtClean="0"/>
              <a:t>O objetivo é estabelecer e manter um conjunto útil de ativos de processos organizacionais.</a:t>
            </a:r>
          </a:p>
          <a:p>
            <a:pPr lvl="1" eaLnBrk="1" hangingPunct="1"/>
            <a:r>
              <a:rPr lang="pt-BR" dirty="0" smtClean="0"/>
              <a:t>Os ativos de processos organizacionais possibilitam uma execução consistente do processo em toda a organização e oferecem uma base para os benefícios cumulativos de longo prazo para a organização.</a:t>
            </a:r>
            <a:r>
              <a:rPr lang="pt-BR" b="1" dirty="0" smtClean="0"/>
              <a:t> </a:t>
            </a:r>
            <a:endParaRPr lang="pt-BR" dirty="0" smtClean="0"/>
          </a:p>
          <a:p>
            <a:pPr lvl="1" eaLnBrk="1" hangingPunct="1"/>
            <a:r>
              <a:rPr lang="pt-BR" dirty="0" smtClean="0"/>
              <a:t>A biblioteca de ativos de processos da organização suporta a aprendizagem organizacional e a melhoria de processos, permitindo o compartilhamento das melhores práticas e lições aprendidas em toda a organização.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Definição do Processo Organizacional (OPD)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Estabelecer os Ativos de Processos Organizacionais: </a:t>
            </a:r>
            <a:r>
              <a:rPr lang="pt-BR" sz="2000" smtClean="0"/>
              <a:t>Um conjunto de ativos de processos organizacionais é estabelecido e mantido.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1" eaLnBrk="1" hangingPunct="1"/>
            <a:r>
              <a:rPr lang="pt-BR" sz="2400" b="1" smtClean="0"/>
              <a:t>Metas Genéricas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Institucionalizar um Processo Definido:</a:t>
            </a:r>
            <a:r>
              <a:rPr lang="pt-BR" sz="2000" smtClean="0"/>
              <a:t> O processo é institucionalizado como um processo definido.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571500"/>
          </a:xfrm>
        </p:spPr>
        <p:txBody>
          <a:bodyPr/>
          <a:lstStyle/>
          <a:p>
            <a:pPr eaLnBrk="1" hangingPunct="1"/>
            <a:r>
              <a:rPr lang="pt-BR" smtClean="0"/>
              <a:t> Visão Geral</a:t>
            </a:r>
          </a:p>
          <a:p>
            <a:pPr lvl="1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Modelos de Maturidade</a:t>
            </a:r>
            <a:br>
              <a:rPr lang="pt-BR" sz="4000" dirty="0" smtClean="0"/>
            </a:br>
            <a:endParaRPr lang="pt-BR" sz="4000" dirty="0" smtClean="0"/>
          </a:p>
        </p:txBody>
      </p:sp>
      <p:graphicFrame>
        <p:nvGraphicFramePr>
          <p:cNvPr id="4" name="Diagrama 3"/>
          <p:cNvGraphicFramePr/>
          <p:nvPr/>
        </p:nvGraphicFramePr>
        <p:xfrm>
          <a:off x="0" y="1397000"/>
          <a:ext cx="8572528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149" name="Grupo 5"/>
          <p:cNvGrpSpPr>
            <a:grpSpLocks/>
          </p:cNvGrpSpPr>
          <p:nvPr/>
        </p:nvGrpSpPr>
        <p:grpSpPr bwMode="auto">
          <a:xfrm>
            <a:off x="4121150" y="2786063"/>
            <a:ext cx="2093913" cy="928687"/>
            <a:chOff x="4181667" y="1063372"/>
            <a:chExt cx="1714475" cy="1356588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4181667" y="1063372"/>
              <a:ext cx="1696277" cy="1356588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280454" y="1102794"/>
              <a:ext cx="1615688" cy="12777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8100" tIns="38100" rIns="38100" bIns="3810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2000" dirty="0">
                  <a:solidFill>
                    <a:schemeClr val="tx1"/>
                  </a:solidFill>
                </a:rPr>
                <a:t>Maximizar o uso da Tecnologia</a:t>
              </a:r>
            </a:p>
          </p:txBody>
        </p:sp>
      </p:grpSp>
      <p:sp>
        <p:nvSpPr>
          <p:cNvPr id="11" name="Chave esquerda 10"/>
          <p:cNvSpPr/>
          <p:nvPr/>
        </p:nvSpPr>
        <p:spPr>
          <a:xfrm>
            <a:off x="3786188" y="2286000"/>
            <a:ext cx="357187" cy="242887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929438" y="1857375"/>
            <a:ext cx="1714500" cy="3071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dirty="0">
                <a:solidFill>
                  <a:schemeClr val="tx1"/>
                </a:solidFill>
              </a:rPr>
              <a:t>Mais Competitivo</a:t>
            </a:r>
          </a:p>
        </p:txBody>
      </p:sp>
      <p:sp>
        <p:nvSpPr>
          <p:cNvPr id="13" name="Seta para a direita 12"/>
          <p:cNvSpPr/>
          <p:nvPr/>
        </p:nvSpPr>
        <p:spPr>
          <a:xfrm>
            <a:off x="6357938" y="2071688"/>
            <a:ext cx="428625" cy="3000375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Treinamento  Organizacional (OT)</a:t>
            </a:r>
          </a:p>
          <a:p>
            <a:pPr lvl="1" eaLnBrk="1" hangingPunct="1"/>
            <a:r>
              <a:rPr lang="pt-BR" b="1" dirty="0" smtClean="0"/>
              <a:t>O objetivo é desenvolver as habilidades e conhecimentos das pessoas, de forma que elas possam desempenhar seus papéis de maneira efetiva e eficiente.</a:t>
            </a:r>
          </a:p>
          <a:p>
            <a:pPr lvl="1" eaLnBrk="1" hangingPunct="1"/>
            <a:r>
              <a:rPr lang="pt-BR" dirty="0" smtClean="0"/>
              <a:t>Trata-se de treinamentos para suportar os objetivos estratégicos de negócios da organização e as necessidades táticas que são comuns entre projetos e grupos de suporte. Necessidades específicas de treinamento de projetos individuais estão fora do escopo do Treinamento Organizacional.</a:t>
            </a:r>
          </a:p>
          <a:p>
            <a:pPr lvl="1" eaLnBrk="1" hangingPunct="1"/>
            <a:r>
              <a:rPr lang="pt-BR" dirty="0" smtClean="0"/>
              <a:t>Envolve:  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Identificar o treinamento necessário pela organização. 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Obter e fornecer treinamento para atender aquelas necessidades.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Estabelecer e manter a capacidade de treinamento.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Estabelecer e manter registros de treinamento.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Analisar a eficiência do treinamento.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571500"/>
            <a:ext cx="8977312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Treinamento  Organizacional (OT)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Estabelecer uma Capacidade de Treinamento Organizacional: </a:t>
            </a:r>
            <a:r>
              <a:rPr lang="pt-BR" sz="2000" smtClean="0"/>
              <a:t>Uma capacidade de treinamento que suporta o gerenciamento e os papéis técnicos da organização é estabelecida e mantida.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Fornecer o Treinamento Necessário: </a:t>
            </a:r>
            <a:r>
              <a:rPr lang="pt-BR" sz="2000" smtClean="0"/>
              <a:t>O treinamento necessário para os indivíduos executarem seus papéis de forma eficiente é fornecido.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endParaRPr lang="pt-BR" sz="2000" smtClean="0"/>
          </a:p>
          <a:p>
            <a:pPr lvl="1" eaLnBrk="1" hangingPunct="1"/>
            <a:r>
              <a:rPr lang="pt-BR" sz="2400" b="1" smtClean="0"/>
              <a:t>Metas Genéricas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Institucionalizar um Processo Definido:</a:t>
            </a:r>
            <a:r>
              <a:rPr lang="pt-BR" sz="2000" smtClean="0"/>
              <a:t> O processo é institucionalizado como um processo definido.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9144000" cy="4751388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Desempenho do Processo Organizacional (OPP)</a:t>
            </a:r>
          </a:p>
          <a:p>
            <a:pPr lvl="1" eaLnBrk="1" hangingPunct="1"/>
            <a:r>
              <a:rPr lang="pt-BR" sz="2000" b="1" dirty="0" smtClean="0"/>
              <a:t>Deriva os objetivos quantitativos de qualidade e desempenho dos processos a partir dos objetivos de negócios da organização.</a:t>
            </a:r>
          </a:p>
          <a:p>
            <a:pPr lvl="1" eaLnBrk="1" hangingPunct="1"/>
            <a:r>
              <a:rPr lang="pt-BR" sz="2000" dirty="0" smtClean="0"/>
              <a:t>A organização fornece aos projetos e grupos de suporte medidas comuns, </a:t>
            </a:r>
            <a:r>
              <a:rPr lang="pt-BR" sz="2000" dirty="0" err="1" smtClean="0"/>
              <a:t>baselines</a:t>
            </a:r>
            <a:r>
              <a:rPr lang="pt-BR" sz="2000" dirty="0" smtClean="0"/>
              <a:t> de desempenho de processos e modelos de desempenho de processos.</a:t>
            </a:r>
          </a:p>
          <a:p>
            <a:pPr lvl="1" eaLnBrk="1" hangingPunct="1"/>
            <a:r>
              <a:rPr lang="pt-BR" sz="2000" dirty="0" smtClean="0"/>
              <a:t>Estes outros ativos organizacionais suportam o gerenciamento quantitativo de projetos e o gerenciamento estatístico de </a:t>
            </a:r>
            <a:r>
              <a:rPr lang="pt-BR" sz="2000" dirty="0" err="1" smtClean="0"/>
              <a:t>subprocessos</a:t>
            </a:r>
            <a:r>
              <a:rPr lang="pt-BR" sz="2000" dirty="0" smtClean="0"/>
              <a:t> críticos para os projetos e grupos de suporte.</a:t>
            </a:r>
          </a:p>
          <a:p>
            <a:pPr lvl="1" eaLnBrk="1" hangingPunct="1"/>
            <a:r>
              <a:rPr lang="pt-BR" sz="2000" b="1" dirty="0" smtClean="0"/>
              <a:t>A organização analisa os dados de desempenho do processo coletados a partir destes processos definidos para desenvolver um entendimento quantitativo da qualidade do produto, da qualidade de serviços e do desempenho dos processos do conjunto de processos padrão da organização.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500063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Desempenho do Processo Organizacional (OPP)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Estabelecer Processos e Baselines com performance</a:t>
            </a:r>
            <a:r>
              <a:rPr lang="pt-BR" sz="2000" smtClean="0"/>
              <a:t>: Priorizar o estabelecimento de processos com modelos e baselines para medir a performance</a:t>
            </a:r>
            <a:r>
              <a:rPr lang="en-US" sz="2000" smtClean="0"/>
              <a:t>, sendo necessária a determinação da qualidade e objetivos de performance para os processos, definiçao dos itens de mensuração e como estas medidas serão uteis na melhoria da perfomance do processo.</a:t>
            </a: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</a:t>
            </a:r>
            <a:r>
              <a:rPr lang="pt-BR" sz="2400" dirty="0" err="1" smtClean="0"/>
              <a:t>Organizational</a:t>
            </a:r>
            <a:r>
              <a:rPr lang="pt-BR" sz="2400" dirty="0" smtClean="0"/>
              <a:t> Performance Management (OPM)</a:t>
            </a:r>
            <a:endParaRPr lang="pt-BR" sz="2500" dirty="0" smtClean="0"/>
          </a:p>
          <a:p>
            <a:pPr lvl="1" eaLnBrk="1" hangingPunct="1"/>
            <a:r>
              <a:rPr lang="pt-BR" b="1" dirty="0" smtClean="0"/>
              <a:t>O objetivo é gerenciar pró ativamente a performance da organização para atender aos objetivos de negócio.</a:t>
            </a:r>
          </a:p>
          <a:p>
            <a:pPr lvl="1" eaLnBrk="1" hangingPunct="1"/>
            <a:r>
              <a:rPr lang="pt-BR" dirty="0" smtClean="0"/>
              <a:t>Analisar dados de projetos, identificar gaps de performance contra os objetivos de negócio, selecionando e implementando melhorias (tanto de processo ou tecnologias) para encerrar esses gaps.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</a:t>
            </a:r>
            <a:r>
              <a:rPr lang="pt-BR" sz="2400" smtClean="0"/>
              <a:t>Organizational Performance Management (OPM)</a:t>
            </a:r>
            <a:endParaRPr lang="pt-BR" sz="2500" smtClean="0"/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Gerenciar a performance dos Objetivos de Negócios</a:t>
            </a:r>
            <a:r>
              <a:rPr lang="pt-BR" sz="2000" smtClean="0"/>
              <a:t>:</a:t>
            </a:r>
            <a:r>
              <a:rPr lang="pt-PT" sz="2000" smtClean="0"/>
              <a:t> O desempenho da organização negócio é gerido através de estatísticas e outras técnicas quantitativas para entender deficiências de desempenho do processo, e para identificar áreas de melhoria de processos.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Selecionar Melhorias:</a:t>
            </a:r>
            <a:r>
              <a:rPr lang="pt-PT" sz="2000" b="1" smtClean="0"/>
              <a:t> </a:t>
            </a:r>
            <a:r>
              <a:rPr lang="pt-PT" sz="2000" smtClean="0"/>
              <a:t>Melhorias são proativamente identificadas, avaliadas usando estatísticas e outras técnicas quantitativas, e selecionadas para implantação com base na sua contribuição para o cumprimento dos objectivos de desempenho de qualidade e processo.</a:t>
            </a:r>
          </a:p>
          <a:p>
            <a:pPr lvl="2" eaLnBrk="1" hangingPunct="1">
              <a:lnSpc>
                <a:spcPct val="100000"/>
              </a:lnSpc>
            </a:pPr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</a:t>
            </a:r>
            <a:r>
              <a:rPr lang="pt-BR" sz="2400" smtClean="0"/>
              <a:t>Organizational Performance Management (OPM)</a:t>
            </a:r>
            <a:endParaRPr lang="pt-BR" sz="2500" smtClean="0"/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Desenvolver  Melhorias:</a:t>
            </a:r>
            <a:r>
              <a:rPr lang="pt-PT" sz="2000" b="1" smtClean="0"/>
              <a:t> </a:t>
            </a:r>
            <a:r>
              <a:rPr lang="pt-PT" sz="2000" smtClean="0"/>
              <a:t>Melhorias mensuráveis ​​para os processos da organização e tecnologias são implantadas e avaliadas usando estatísticas e outras técnicas quantitativas.</a:t>
            </a:r>
          </a:p>
          <a:p>
            <a:pPr lvl="2" eaLnBrk="1" hangingPunct="1">
              <a:lnSpc>
                <a:spcPct val="100000"/>
              </a:lnSpc>
            </a:pPr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Área de Processo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 As áreas de processos que compõem a categoria Gestão do Projeto são:  </a:t>
            </a:r>
          </a:p>
          <a:p>
            <a:pPr lvl="2"/>
            <a:r>
              <a:rPr lang="pt-BR" sz="1800" dirty="0" smtClean="0"/>
              <a:t>Planejamento do Projeto (PP)</a:t>
            </a:r>
          </a:p>
          <a:p>
            <a:pPr lvl="2"/>
            <a:r>
              <a:rPr lang="pt-BR" sz="1800" dirty="0" smtClean="0"/>
              <a:t>Controle e Monitoração do Projeto (PMC)</a:t>
            </a:r>
          </a:p>
          <a:p>
            <a:pPr lvl="2"/>
            <a:r>
              <a:rPr lang="pt-BR" sz="1800" dirty="0" smtClean="0"/>
              <a:t>Gestão de Acordos com Fornecedores (SAM)</a:t>
            </a:r>
          </a:p>
          <a:p>
            <a:pPr lvl="2"/>
            <a:r>
              <a:rPr lang="pt-BR" sz="1800" dirty="0" smtClean="0"/>
              <a:t>Gestão Integrada do Projeto (IPM)</a:t>
            </a:r>
          </a:p>
          <a:p>
            <a:pPr lvl="2"/>
            <a:r>
              <a:rPr lang="pt-BR" sz="1800" dirty="0" smtClean="0"/>
              <a:t>Gestão de Riscos (RSKM)</a:t>
            </a:r>
          </a:p>
          <a:p>
            <a:pPr lvl="2"/>
            <a:r>
              <a:rPr lang="pt-BR" sz="1800" dirty="0" smtClean="0"/>
              <a:t>Gestão Quantitativa do Projeto (QPM)</a:t>
            </a:r>
          </a:p>
          <a:p>
            <a:pPr lvl="1"/>
            <a:endParaRPr lang="pt-BR" sz="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 Área de Processo – Planejamento do Projeto (PP)</a:t>
            </a:r>
          </a:p>
          <a:p>
            <a:pPr lvl="1" eaLnBrk="1" hangingPunct="1"/>
            <a:r>
              <a:rPr lang="pt-BR" smtClean="0"/>
              <a:t>O objetivo é estabelecer e manter planos que definem as atividades do projeto, ou seja: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Desenvolver o plano do projeto.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Interagir com os stakeholders de forma apropriada.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Obter compromissos com o plano e Manter o plano.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Estabelecer Estimativas:</a:t>
            </a:r>
            <a:r>
              <a:rPr lang="pt-BR" sz="2000" smtClean="0"/>
              <a:t> Estimativas dos parâmetros de planejamento do projeto são estabelecidas e mantidas.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Desenvolver um Plano de Projeto: </a:t>
            </a:r>
            <a:r>
              <a:rPr lang="pt-BR" sz="2000" smtClean="0"/>
              <a:t>Um plano de projeto é estabelecido e mantido como base para o gerenciamento do projeto.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Obter Compromissos com o Plano: </a:t>
            </a:r>
            <a:r>
              <a:rPr lang="pt-BR" sz="2000" smtClean="0"/>
              <a:t>Compromissos com o plano de projeto são estabelecidos e mantidos.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 Área de Processo – Controle e Monitoração do Projeto (PMC)</a:t>
            </a:r>
          </a:p>
          <a:p>
            <a:pPr lvl="1" eaLnBrk="1" hangingPunct="1"/>
            <a:r>
              <a:rPr lang="pt-BR" smtClean="0"/>
              <a:t>O objetivo  é oferecer um entendimento do progresso do projeto, de maneira que as ações corretivas apropriadas possam ser tomadas quando o desempenho do projeto se desviar significativamente do plano.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Monitorar o Projeto Contra o Plano:</a:t>
            </a:r>
            <a:r>
              <a:rPr lang="pt-BR" sz="2000" smtClean="0"/>
              <a:t> O desempenho e o progresso real do projeto são monitorados contra o plano do projeto.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Gerenciar as Ações Corretivas até o Encerramento: </a:t>
            </a:r>
            <a:r>
              <a:rPr lang="pt-BR" sz="2000" smtClean="0"/>
              <a:t>As ações corretivas são gerenciadas até o seu encerramento, quando o desempenho ou resultados do projeto se desviarem significativamente do plano.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smtClean="0"/>
              <a:t> O QUE É O CMM?</a:t>
            </a:r>
          </a:p>
          <a:p>
            <a:pPr lvl="1" eaLnBrk="1" hangingPunct="1"/>
            <a:r>
              <a:rPr lang="pt-BR" smtClean="0"/>
              <a:t>O CMM é um modelo que cobre práticas para planejar, desenvolver, gerenciar e manter processos de desenvolvimento e manutenção de Software.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Desta forma, as organizações estão habilitadas a atingir e aprimorar as metas estabelecidas de controle de custo, cronograma, produtividade e desenvolvimento de produtos com qualidade assegurada.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Um caminho de melhoramento evolucionário (Cinco níveis de maturidade) para organizações de software mudarem de um processo de software imaturo, ad hoc, para um processo maduro e disciplinado.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Gestão de Acordos com Fornecedores (SAM – </a:t>
            </a:r>
            <a:r>
              <a:rPr lang="pt-BR" dirty="0" err="1" smtClean="0"/>
              <a:t>Supplier</a:t>
            </a:r>
            <a:r>
              <a:rPr lang="pt-BR" dirty="0" smtClean="0"/>
              <a:t> </a:t>
            </a:r>
            <a:r>
              <a:rPr lang="pt-BR" dirty="0" err="1" smtClean="0"/>
              <a:t>Agreement</a:t>
            </a:r>
            <a:r>
              <a:rPr lang="pt-BR" dirty="0" smtClean="0"/>
              <a:t> Management)</a:t>
            </a:r>
          </a:p>
          <a:p>
            <a:pPr lvl="1" eaLnBrk="1" hangingPunct="1"/>
            <a:r>
              <a:rPr lang="pt-BR" dirty="0" smtClean="0"/>
              <a:t>O objetivo é gerenciar a aquisição de produtos de fornecedores para os quais existe um acordo formal, envolvendo: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Determinar o tipo de aquisição que será utilizada para os produtos a serem adquiridos.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Selecionar os fornecedores.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Estabelecer e manter acordos com fornecedores.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Executar o acordo com o fornecedor.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Aceitar a entrega dos produtos adquiridos.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dirty="0" smtClean="0"/>
              <a:t>Fazer a transição dos produtos adquiridos para o projeto.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Gestão de Acordos com Fornecedores (SAM)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Estabelecer Acordos com os Fornecedores:</a:t>
            </a:r>
            <a:r>
              <a:rPr lang="pt-BR" sz="2000" dirty="0" smtClean="0"/>
              <a:t> Acordos com os fornecedores são estabelecidos e mantidos.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Satisfazer os Acordos com Fornecedores: </a:t>
            </a:r>
            <a:r>
              <a:rPr lang="pt-BR" sz="2000" dirty="0" smtClean="0"/>
              <a:t>Acordos com fornecedores são satisfeitos pelo projeto e pelo fornecedor.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Gestão Integrada do Projeto (IPM)</a:t>
            </a:r>
          </a:p>
          <a:p>
            <a:pPr lvl="1" eaLnBrk="1" hangingPunct="1"/>
            <a:r>
              <a:rPr lang="pt-BR" smtClean="0"/>
              <a:t>O objetivo é estabelecer e gerenciar o projeto e o envolvimento dos stakeholders relevantes, de acordo com um processo integrado e definido que é adaptado a partir do conjunto de processos padrão da organização, envolvendo: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Estabelecer o processo definido do projeto através da adaptação do conjunto de processos padrão da organização.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Gerenciar o projeto utilizando o processo definido do projeto. 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Utilizar e contribuir para os ativos de processos organizacionais.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Possibilitar que as preocupações dos stakeholders relevantes sejam identificadas, consideradas e, quando apropriado, tratadas durante o desenvolvimento do produto.</a:t>
            </a:r>
          </a:p>
          <a:p>
            <a:pPr lvl="1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Gestão Integrada do Projeto (IPM)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Assegurar que os stakeholders relevantes executem suas tarefas de uma maneira coordenada e pontual para:</a:t>
            </a:r>
          </a:p>
          <a:p>
            <a:pPr lvl="3" eaLnBrk="1" hangingPunct="1">
              <a:lnSpc>
                <a:spcPct val="100000"/>
              </a:lnSpc>
            </a:pPr>
            <a:r>
              <a:rPr lang="pt-BR" sz="1800" smtClean="0"/>
              <a:t>tratar os requisitos do produto e dos componentes do produto, planos, objetivos, questões e riscos.</a:t>
            </a:r>
          </a:p>
          <a:p>
            <a:pPr lvl="3" eaLnBrk="1" hangingPunct="1">
              <a:lnSpc>
                <a:spcPct val="100000"/>
              </a:lnSpc>
            </a:pPr>
            <a:r>
              <a:rPr lang="pt-BR" sz="1800" smtClean="0"/>
              <a:t>cumprir seus compromissos.</a:t>
            </a:r>
          </a:p>
          <a:p>
            <a:pPr lvl="3" eaLnBrk="1" hangingPunct="1">
              <a:lnSpc>
                <a:spcPct val="100000"/>
              </a:lnSpc>
            </a:pPr>
            <a:r>
              <a:rPr lang="pt-BR" sz="1800" smtClean="0"/>
              <a:t>identificar, rastrear e resolver questões.</a:t>
            </a:r>
          </a:p>
          <a:p>
            <a:pPr lvl="1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Gestão Integrada do Projeto (IPM)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Utilizar o Processo Definido do Projeto: </a:t>
            </a:r>
            <a:r>
              <a:rPr lang="pt-BR" sz="2000" dirty="0" smtClean="0"/>
              <a:t>O projeto é conduzido utilizando um processo definido que é adaptado a partir do conjunto de processos padrão da organização.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Coordenar e Colaborar com os </a:t>
            </a:r>
            <a:r>
              <a:rPr lang="pt-BR" sz="2000" b="1" dirty="0" err="1" smtClean="0"/>
              <a:t>Stakeholders</a:t>
            </a:r>
            <a:r>
              <a:rPr lang="pt-BR" sz="2000" b="1" dirty="0" smtClean="0"/>
              <a:t> Relevantes:</a:t>
            </a:r>
            <a:r>
              <a:rPr lang="pt-BR" sz="2000" dirty="0" smtClean="0"/>
              <a:t> A coordenação e colaboração do projeto com os </a:t>
            </a:r>
            <a:r>
              <a:rPr lang="pt-BR" sz="2000" dirty="0" err="1" smtClean="0"/>
              <a:t>stakeholders</a:t>
            </a:r>
            <a:r>
              <a:rPr lang="pt-BR" sz="2000" dirty="0" smtClean="0"/>
              <a:t> relevantes é conduzida.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Gestão de Riscos (RSKM)</a:t>
            </a:r>
          </a:p>
          <a:p>
            <a:pPr lvl="1" eaLnBrk="1" hangingPunct="1"/>
            <a:r>
              <a:rPr lang="pt-BR" smtClean="0"/>
              <a:t>O objetivo é identificar problemas potenciais antes que eles ocorram, de forma que as atividades de tratamento de riscos possam ser planejadas e invocadas, conforme necessário, durante a vida do produto ou projeto para mitigar os impactos adversos no atendimento dos objetivos.</a:t>
            </a:r>
          </a:p>
          <a:p>
            <a:pPr lvl="1" eaLnBrk="1" hangingPunct="1"/>
            <a:r>
              <a:rPr lang="pt-BR" smtClean="0"/>
              <a:t>Deverá tratar as questões que poderiam colocar em perigo o atendimento dos objetivos críticos.</a:t>
            </a:r>
          </a:p>
          <a:p>
            <a:pPr lvl="1" eaLnBrk="1" hangingPunct="1"/>
            <a:r>
              <a:rPr lang="pt-BR" smtClean="0"/>
              <a:t>Uma abordagem contínua de gerenciamento de riscos é aplicada para antecipar e mitigar, de forma efetiva, os riscos que têm um impacto crítico no projeto.</a:t>
            </a:r>
          </a:p>
          <a:p>
            <a:pPr lvl="1" eaLnBrk="1" hangingPunct="1"/>
            <a:r>
              <a:rPr lang="pt-BR" smtClean="0"/>
              <a:t>O gerenciamento efetivo de riscos inclui uma antecipada e agressiva identificação de riscos através da colaboração e envolvimento dos stakeholders relevantes.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Gestão de Riscos (RSKM)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Preparar para o Gerenciamento de Riscos: </a:t>
            </a:r>
            <a:r>
              <a:rPr lang="pt-BR" sz="2000" dirty="0" smtClean="0"/>
              <a:t>A preparação para o gerenciamento de riscos é conduzida.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Identificar e Analisar Riscos:</a:t>
            </a:r>
            <a:r>
              <a:rPr lang="pt-BR" sz="2000" dirty="0" smtClean="0"/>
              <a:t> Os riscos são identificados e analisados para determinar sua importância relativa.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Mitigar Riscos:</a:t>
            </a:r>
            <a:r>
              <a:rPr lang="pt-BR" sz="2000" dirty="0" smtClean="0"/>
              <a:t> Os riscos são tratados e mitigados, quando apropriado, para reduzir os impactos adversos no atendimento dos objetivos.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Gestão Quantitativa do Projeto (QPM)</a:t>
            </a:r>
          </a:p>
          <a:p>
            <a:pPr lvl="1" eaLnBrk="1" hangingPunct="1"/>
            <a:r>
              <a:rPr lang="pt-BR" smtClean="0"/>
              <a:t>O objetivo é aplicar técnicas quantitativas e estatísticas para gerenciar o desempenho do processo e a qualidade do produto. </a:t>
            </a:r>
          </a:p>
          <a:p>
            <a:pPr lvl="1" eaLnBrk="1" hangingPunct="1"/>
            <a:r>
              <a:rPr lang="pt-BR" smtClean="0"/>
              <a:t>Os objetivos de qualidade e desempenho do processo para o projeto são baseados naqueles que foram estabelecidos pela organização. </a:t>
            </a:r>
          </a:p>
          <a:p>
            <a:pPr lvl="1" eaLnBrk="1" hangingPunct="1"/>
            <a:r>
              <a:rPr lang="pt-BR" smtClean="0"/>
              <a:t>O processo definido para o projeto compreende, em parte, elementos de processos e subprocessos cujo desempenho pode ser previsto. No mínimo, a variação do processo experimentada por subprocessos críticos para o atendimento dos objetivos de qualidade e desempenho de processos do projeto é conhecida. </a:t>
            </a:r>
          </a:p>
          <a:p>
            <a:pPr lvl="1" eaLnBrk="1" hangingPunct="1"/>
            <a:r>
              <a:rPr lang="pt-BR" smtClean="0"/>
              <a:t>As ações corretivas são tomadas quando são identificadas causas especiais de variações de processos.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Área de Processo – Gestão Quantitativa do Projeto (QPM)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Preparar para Gerenciamento Quantitativo: </a:t>
            </a:r>
            <a:r>
              <a:rPr lang="pt-BR" sz="2000" smtClean="0"/>
              <a:t>Atividades que estabelecem quantitativamente objetivos para o projeto, definindo um processo para que o projeto possa alcançar esse objetivos, selecionando medidas e técnicas de analise que suportam gerenciamento quantitativo.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Gerenciar o projeto Quantitativamente:</a:t>
            </a:r>
            <a:r>
              <a:rPr lang="pt-BR" sz="2000" smtClean="0"/>
              <a:t> envolve o uso de estatísticas e outras técnicas como: Monitoramento de subprocessos selecionados,  Determinar se os objetivos de qualidade do projeto estão sendo atingidos. Realizar analise de causa raiz de “</a:t>
            </a:r>
            <a:r>
              <a:rPr lang="pt-BR" sz="2000" i="1" smtClean="0"/>
              <a:t>issues</a:t>
            </a:r>
            <a:r>
              <a:rPr lang="pt-BR" sz="2000" smtClean="0"/>
              <a:t>” selecionados para resolver as deficiências.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r>
              <a:rPr lang="pt-BR" smtClean="0"/>
              <a:t>Áreas de Processo</a:t>
            </a:r>
          </a:p>
          <a:p>
            <a:endParaRPr lang="pt-BR" sz="800" smtClean="0"/>
          </a:p>
          <a:p>
            <a:pPr lvl="1"/>
            <a:r>
              <a:rPr lang="pt-BR" sz="2000" smtClean="0"/>
              <a:t> As áreas de processos que compõem a categoria Engenharia são:  </a:t>
            </a:r>
          </a:p>
          <a:p>
            <a:pPr lvl="2"/>
            <a:r>
              <a:rPr lang="pt-BR" sz="1800" smtClean="0"/>
              <a:t>Desenvolvimento de Requisitos (RD)</a:t>
            </a:r>
          </a:p>
          <a:p>
            <a:pPr lvl="2"/>
            <a:r>
              <a:rPr lang="pt-BR" sz="1800" smtClean="0"/>
              <a:t>Gestão de Requisitos (REQM)</a:t>
            </a:r>
          </a:p>
          <a:p>
            <a:pPr lvl="2"/>
            <a:r>
              <a:rPr lang="pt-BR" sz="1800" smtClean="0"/>
              <a:t>Solução Técnica (TS)</a:t>
            </a:r>
          </a:p>
          <a:p>
            <a:pPr lvl="2"/>
            <a:r>
              <a:rPr lang="pt-BR" sz="1800" smtClean="0"/>
              <a:t>Integração do Produto (PI)</a:t>
            </a:r>
          </a:p>
          <a:p>
            <a:pPr lvl="2"/>
            <a:r>
              <a:rPr lang="pt-BR" sz="1800" smtClean="0"/>
              <a:t>Verificação (VER)</a:t>
            </a:r>
          </a:p>
          <a:p>
            <a:pPr lvl="2"/>
            <a:r>
              <a:rPr lang="pt-BR" sz="1800" smtClean="0"/>
              <a:t>Validação (VAL)</a:t>
            </a:r>
          </a:p>
          <a:p>
            <a:pPr lvl="1"/>
            <a:endParaRPr lang="pt-BR" sz="8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571625"/>
            <a:ext cx="8858250" cy="571500"/>
          </a:xfrm>
        </p:spPr>
        <p:txBody>
          <a:bodyPr/>
          <a:lstStyle/>
          <a:p>
            <a:pPr eaLnBrk="1" hangingPunct="1"/>
            <a:r>
              <a:rPr lang="pt-BR" smtClean="0"/>
              <a:t> </a:t>
            </a:r>
            <a:r>
              <a:rPr lang="pt-BR" sz="3600" smtClean="0"/>
              <a:t>Objetivo do CMMI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14313" y="2286000"/>
            <a:ext cx="8715375" cy="2857500"/>
          </a:xfrm>
          <a:prstGeom prst="rect">
            <a:avLst/>
          </a:prstGeom>
          <a:solidFill>
            <a:srgbClr val="F8F8F8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pt-BR" sz="2800"/>
              <a:t>Fornecer direcionamentos para melhorar  os</a:t>
            </a:r>
          </a:p>
          <a:p>
            <a:pPr algn="ctr">
              <a:spcBef>
                <a:spcPct val="50000"/>
              </a:spcBef>
            </a:pPr>
            <a:r>
              <a:rPr lang="pt-BR" sz="2800"/>
              <a:t> processos de sua organização e sua capacidade </a:t>
            </a:r>
          </a:p>
          <a:p>
            <a:pPr algn="ctr">
              <a:spcBef>
                <a:spcPct val="50000"/>
              </a:spcBef>
            </a:pPr>
            <a:r>
              <a:rPr lang="pt-BR" sz="2800"/>
              <a:t>de gerenciar o desenvolvimento, aquisição </a:t>
            </a:r>
          </a:p>
          <a:p>
            <a:pPr algn="ctr">
              <a:spcBef>
                <a:spcPct val="50000"/>
              </a:spcBef>
            </a:pPr>
            <a:r>
              <a:rPr lang="pt-BR" sz="2800"/>
              <a:t>e manutenção de produtos e serviços.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Área de Processo – Desenvolvimento de Requisitos (RD)</a:t>
            </a:r>
          </a:p>
          <a:p>
            <a:pPr lvl="1" eaLnBrk="1" hangingPunct="1"/>
            <a:r>
              <a:rPr lang="pt-BR" smtClean="0"/>
              <a:t>O objetivo é produzir e analisar requisitos de clientes, produtos e componentes de produtos, envolvendo: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Elicitação, análise, validação e comunicação das necessidades dos clientes, expectativas e restrições para obter requisitos de clientes que constituem um entendimento do que satisfará os stakeholders.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Coleta e coordenação das necessidades dos stakeholders.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Desenvolvimento dos requisitos do ciclo de vida do produto 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Estabelecimento dos requisitos de clientes.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Estabelecimento dos requisitos iniciais de produtos e de componentes de produtos consistentes com os requisitos de clientes.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endParaRPr lang="pt-BR" sz="2000" smtClean="0"/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Desenvolvimento de Requisitos (RD)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Desenvolver Requisitos do Cliente:</a:t>
            </a:r>
            <a:r>
              <a:rPr lang="pt-BR" sz="2000" dirty="0" smtClean="0"/>
              <a:t> As necessidades, expectativas, restrições e interfaces dos </a:t>
            </a:r>
            <a:r>
              <a:rPr lang="pt-BR" sz="2000" dirty="0" err="1" smtClean="0"/>
              <a:t>stakeholders</a:t>
            </a:r>
            <a:r>
              <a:rPr lang="pt-BR" sz="2000" dirty="0" smtClean="0"/>
              <a:t> são coletadas e traduzidas em requisitos do cliente.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Desenvolver Requisitos de Produtos: </a:t>
            </a:r>
            <a:r>
              <a:rPr lang="pt-BR" sz="2000" dirty="0" smtClean="0"/>
              <a:t>Os requisitos de clientes são refinados e elaborados para desenvolver requisitos de produtos e componentes de produtos.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Analisar e Validar os Requisitos: </a:t>
            </a:r>
            <a:r>
              <a:rPr lang="pt-BR" sz="2000" dirty="0" smtClean="0"/>
              <a:t>Os requisitos são analisados e validados e uma definição da funcionalidade exigida é desenvolvida.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 Área de Processo - Gestão de Requisitos (REQM)</a:t>
            </a:r>
          </a:p>
          <a:p>
            <a:pPr lvl="1" eaLnBrk="1" hangingPunct="1"/>
            <a:r>
              <a:rPr lang="pt-BR" dirty="0" smtClean="0"/>
              <a:t>O objetivo é gerenciar os requisitos dos produtos e componentes de produtos do projeto e identificar as inconsistências entre estes requisitos e os planos e os produtos de trabalho do projeto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Gerenciar Requisitos:</a:t>
            </a:r>
            <a:r>
              <a:rPr lang="pt-BR" sz="2000" dirty="0" smtClean="0"/>
              <a:t> Os requisitos são gerenciados e as inconsistências com os planos do projeto e os produtos de trabalho são identificadas.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Área de Processo – Solução Técnica (TS)</a:t>
            </a:r>
          </a:p>
          <a:p>
            <a:pPr lvl="1" eaLnBrk="1" hangingPunct="1"/>
            <a:r>
              <a:rPr lang="pt-BR" smtClean="0"/>
              <a:t>O objetivo é criar o design, desenvolver e implementar soluções para os requisitos. Soluções, designs e implementações englobam produtos, componentes de produtos e processos relacionados com o ciclo de vida do produto, isoladamente ou combinados, conforme apropriado, se concentrando: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Na avaliação e seleção de soluções que potencialmente satisfazem um conjunto apropriado de requisitos alocados.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No desenvolvimento de designs detalhados para as soluções selecionadas, contendo todas as informações necessárias para a construção, codificação ou outro tipo de implementação do design como um produto ou componente de produto.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Implementar os designs como um produto ou componente de produto.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endParaRPr lang="pt-BR" sz="2000" smtClean="0"/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Solução Técnica (TS)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Selecionar Soluções de Componentes de Produtos:</a:t>
            </a:r>
            <a:r>
              <a:rPr lang="pt-BR" sz="2000" dirty="0" smtClean="0"/>
              <a:t> Soluções de produtos ou componentes de produtos são selecionadas a partir de soluções alternativas.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Desenvolver o Design: </a:t>
            </a:r>
            <a:r>
              <a:rPr lang="pt-BR" sz="2000" dirty="0" smtClean="0"/>
              <a:t>O design dos produtos e componentes de produtos é desenvolvido.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Implementar o Design do Produto: </a:t>
            </a:r>
            <a:r>
              <a:rPr lang="pt-BR" sz="2000" dirty="0" smtClean="0"/>
              <a:t>Os componentes de produto e documentação de suporte associada são implementados a partir de seus designs.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Área de Processo – Integração do Produto (PI)</a:t>
            </a:r>
          </a:p>
          <a:p>
            <a:pPr lvl="1" eaLnBrk="1" hangingPunct="1"/>
            <a:r>
              <a:rPr lang="pt-BR" smtClean="0"/>
              <a:t>O objetivo é montar o produto a partir dos componentes de produtos, assegurar que o produto, uma vez integrado, funciona apropriadamente e entregar o produto.</a:t>
            </a:r>
          </a:p>
          <a:p>
            <a:pPr lvl="1" eaLnBrk="1" hangingPunct="1"/>
            <a:r>
              <a:rPr lang="pt-BR" smtClean="0"/>
              <a:t>Isso é feito através da progressiva montagem de componentes de produtos, em uma única etapa ou em etapas incrementais, de acordo com uma seqüência e um procedimento de integração definidos. 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Área de Processo – Integração do Produto (PI)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Preparar para a Integração do Produto:</a:t>
            </a:r>
            <a:r>
              <a:rPr lang="pt-BR" sz="2000" smtClean="0"/>
              <a:t> A preparação para a integração do produto é conduzida.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Assegurar a Compatibilidade das Interfaces:</a:t>
            </a:r>
            <a:r>
              <a:rPr lang="pt-BR" sz="2000" smtClean="0"/>
              <a:t> As interfaces, internas e externas,  dos componentes de produtos estão compatíveis.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Montar os Componentes de Produtos e Entregar o Produto: </a:t>
            </a:r>
            <a:r>
              <a:rPr lang="pt-BR" sz="2000" smtClean="0"/>
              <a:t>Os componentes de produtos verificados são montados e o produto integrado, verificado e validado é entregue.</a:t>
            </a:r>
          </a:p>
          <a:p>
            <a:pPr lvl="1" eaLnBrk="1" hangingPunct="1"/>
            <a:r>
              <a:rPr lang="pt-BR" sz="2400" b="1" smtClean="0"/>
              <a:t>Metas Genéricas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Institucionalizar um Processo Definido:</a:t>
            </a:r>
            <a:r>
              <a:rPr lang="pt-BR" sz="2000" smtClean="0"/>
              <a:t> O processo é institucionalizado como um processo definido.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Área de Processo – Verificação (VER)</a:t>
            </a:r>
          </a:p>
          <a:p>
            <a:pPr lvl="1" eaLnBrk="1" hangingPunct="1"/>
            <a:r>
              <a:rPr lang="pt-BR" smtClean="0"/>
              <a:t>O objetivo é assegurar que os produtos de trabalho selecionados atenderão seus requisitos específicos.</a:t>
            </a:r>
          </a:p>
          <a:p>
            <a:pPr lvl="1" eaLnBrk="1" hangingPunct="1"/>
            <a:r>
              <a:rPr lang="pt-BR" smtClean="0"/>
              <a:t>Envolve a preparação da verificação, a execução da verificação e a identificação das ações corretivas.</a:t>
            </a:r>
          </a:p>
          <a:p>
            <a:pPr lvl="1" eaLnBrk="1" hangingPunct="1"/>
            <a:r>
              <a:rPr lang="pt-BR" smtClean="0"/>
              <a:t>Inclui a verificação do produto final e dos produtos de trabalho intermediários contra todos os requisitos selecionados. </a:t>
            </a:r>
          </a:p>
          <a:p>
            <a:pPr lvl="1" eaLnBrk="1" hangingPunct="1"/>
            <a:r>
              <a:rPr lang="pt-BR" smtClean="0"/>
              <a:t>Ocorre durante todo o desenvolvimento do produto e dos produtos de trabalho, começando com a verificação dos requisitos, em seguida passando para a verificação dos produtos de trabalho em desenvolvimento e culminando na verificação do produto completo.</a:t>
            </a:r>
          </a:p>
          <a:p>
            <a:pPr lvl="1" eaLnBrk="1" hangingPunct="1"/>
            <a:r>
              <a:rPr lang="pt-BR" smtClean="0"/>
              <a:t>As atividades de verificação utilizam abordagens de testes, análises, inspeções, demonstrações ou simulações. </a:t>
            </a:r>
          </a:p>
          <a:p>
            <a:pPr lvl="1" eaLnBrk="1" hangingPunct="1"/>
            <a:endParaRPr lang="pt-BR" smtClean="0"/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Verificação (VER)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Preparar para Verificação:</a:t>
            </a:r>
            <a:r>
              <a:rPr lang="pt-BR" sz="2000" dirty="0" smtClean="0"/>
              <a:t> É feita a preparação para a verificação.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Executar Revisões por Pares:</a:t>
            </a:r>
            <a:r>
              <a:rPr lang="pt-BR" sz="2000" dirty="0" smtClean="0"/>
              <a:t> São executadas revisões por pares em produtos de trabalho selecionados.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Verificar Produtos de Trabalho Selecionados:</a:t>
            </a:r>
            <a:r>
              <a:rPr lang="pt-BR" sz="2000" dirty="0" smtClean="0"/>
              <a:t> Produtos de trabalho selecionados são verificados contra seus requisitos específicos.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Validação (VAL)</a:t>
            </a:r>
          </a:p>
          <a:p>
            <a:pPr lvl="1" eaLnBrk="1" hangingPunct="1"/>
            <a:r>
              <a:rPr lang="pt-BR" dirty="0" smtClean="0"/>
              <a:t>O objetivo é demonstrar que o produto ou componente do produto atende plenamente seu uso pretendido, quando colocado no seu ambiente pretendido.</a:t>
            </a:r>
          </a:p>
          <a:p>
            <a:pPr lvl="1" eaLnBrk="1" hangingPunct="1"/>
            <a:r>
              <a:rPr lang="pt-BR" dirty="0" smtClean="0"/>
              <a:t>A verificação assegura que “você </a:t>
            </a:r>
            <a:r>
              <a:rPr lang="pt-BR" dirty="0" smtClean="0"/>
              <a:t>construiu certo</a:t>
            </a:r>
            <a:r>
              <a:rPr lang="pt-BR" dirty="0" smtClean="0"/>
              <a:t>”; enquanto a validação garante que “você construiu a coisa certa”.</a:t>
            </a:r>
          </a:p>
          <a:p>
            <a:pPr lvl="1" eaLnBrk="1" hangingPunct="1"/>
            <a:r>
              <a:rPr lang="pt-BR" dirty="0" smtClean="0"/>
              <a:t>As atividades de validação utilizam abordagens semelhantes às de verificação (isto é, testes, análises, inspeções, demonstrações ou simulações). </a:t>
            </a:r>
          </a:p>
          <a:p>
            <a:pPr lvl="1" eaLnBrk="1" hangingPunct="1"/>
            <a:r>
              <a:rPr lang="pt-BR" dirty="0" smtClean="0"/>
              <a:t>Freqüentemente, os usuários finais são envolvidos nas atividades de validação. As atividades de validação e as de verificação, freqüentemente, ocorrem em paralelo e podem utilizar partes do mesmo ambiente.</a:t>
            </a:r>
            <a:endParaRPr lang="pt-BR" sz="2000" dirty="0" smtClean="0"/>
          </a:p>
          <a:p>
            <a:pPr lvl="2" eaLnBrk="1" hangingPunct="1"/>
            <a:endParaRPr 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smtClean="0"/>
              <a:t> Características do CMMI</a:t>
            </a:r>
          </a:p>
          <a:p>
            <a:pPr lvl="1" eaLnBrk="1" hangingPunct="1"/>
            <a:r>
              <a:rPr lang="pt-BR" smtClean="0"/>
              <a:t>Fornece direcionamentos a serem utilizados no desenvolvimento de Processos.</a:t>
            </a:r>
          </a:p>
          <a:p>
            <a:pPr lvl="1" eaLnBrk="1" hangingPunct="1"/>
            <a:r>
              <a:rPr lang="pt-BR" smtClean="0"/>
              <a:t>Os modelos CMMI não são processos ou descrições de processos.</a:t>
            </a:r>
          </a:p>
          <a:p>
            <a:pPr lvl="1" eaLnBrk="1" hangingPunct="1"/>
            <a:r>
              <a:rPr lang="pt-BR" smtClean="0"/>
              <a:t>Os processos reais utilizados em uma organização dependem de muitos fatores, inclusive o(s) domínio(s) da aplicação e o tamanho e estrutura da organização. </a:t>
            </a:r>
          </a:p>
          <a:p>
            <a:pPr lvl="1" eaLnBrk="1" hangingPunct="1"/>
            <a:r>
              <a:rPr lang="pt-BR" smtClean="0"/>
              <a:t>Especificamente, as áreas de processos de um modelo CMMI normalmente não podem ser mapeadas de um para um com os processos utilizados na sua organização. </a:t>
            </a:r>
          </a:p>
          <a:p>
            <a:pPr lvl="1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Validação (VAL)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Preparar para Validação:</a:t>
            </a:r>
            <a:r>
              <a:rPr lang="pt-BR" sz="2000" dirty="0" smtClean="0"/>
              <a:t> A preparação para a validação é conduzida.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Validar Produtos ou Componentes de Produtos:</a:t>
            </a:r>
            <a:r>
              <a:rPr lang="pt-BR" sz="2000" dirty="0" smtClean="0"/>
              <a:t> O produto ou componentes do produto são validados para assegurar que eles são adequados para o uso no seu ambiente de operação pretendido.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r>
              <a:rPr lang="pt-BR" dirty="0" smtClean="0"/>
              <a:t>Áreas de Processo</a:t>
            </a:r>
          </a:p>
          <a:p>
            <a:endParaRPr lang="pt-BR" sz="800" dirty="0" smtClean="0"/>
          </a:p>
          <a:p>
            <a:pPr lvl="1"/>
            <a:r>
              <a:rPr lang="pt-BR" sz="2000" dirty="0" smtClean="0"/>
              <a:t> As áreas de processos que compõem a categoria Gestão da Configuração são:  </a:t>
            </a:r>
          </a:p>
          <a:p>
            <a:pPr lvl="2"/>
            <a:r>
              <a:rPr lang="pt-BR" sz="1800" dirty="0" smtClean="0"/>
              <a:t>Gestão da Configuração (CM)</a:t>
            </a:r>
          </a:p>
          <a:p>
            <a:pPr lvl="2"/>
            <a:r>
              <a:rPr lang="pt-BR" sz="1800" dirty="0" smtClean="0"/>
              <a:t>Garantia da Qualidade do Processo e do Produto (PPQA)</a:t>
            </a:r>
          </a:p>
          <a:p>
            <a:pPr lvl="2"/>
            <a:r>
              <a:rPr lang="pt-BR" sz="1800" dirty="0" smtClean="0"/>
              <a:t>Medição e Análise (MA)</a:t>
            </a:r>
          </a:p>
          <a:p>
            <a:pPr lvl="2"/>
            <a:r>
              <a:rPr lang="pt-BR" sz="1800" dirty="0" smtClean="0"/>
              <a:t>Análise de Decisões e Resolução (DAR)</a:t>
            </a:r>
          </a:p>
          <a:p>
            <a:pPr lvl="2"/>
            <a:r>
              <a:rPr lang="pt-BR" sz="1800" dirty="0" smtClean="0"/>
              <a:t>Análise e Resolução de Causas (CAR)</a:t>
            </a:r>
          </a:p>
          <a:p>
            <a:pPr lvl="2"/>
            <a:endParaRPr lang="pt-BR" sz="1800" dirty="0" smtClean="0">
              <a:solidFill>
                <a:srgbClr val="FF3300"/>
              </a:solidFill>
            </a:endParaRPr>
          </a:p>
          <a:p>
            <a:pPr lvl="1"/>
            <a:endParaRPr lang="pt-BR" sz="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Área de Processo – Gestão da Configuração (CM)</a:t>
            </a:r>
          </a:p>
          <a:p>
            <a:pPr lvl="1" eaLnBrk="1" hangingPunct="1"/>
            <a:r>
              <a:rPr lang="pt-BR" smtClean="0"/>
              <a:t>O objetivo é estabelecer e manter a integridade dos produtos de trabalho, utilizando a identificação da configuração, controle da configuração, comunicação do status da configuração e auditorias de configurações, envolvendo: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Identificar a configuração de produtos de trabalho selecionados que compõem as baselines em determinados momentos no tempo.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Controlar as mudanças nos itens de configuração.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Construir ou fornecer especificações para construir produtos de trabalho a partir do sistema de gerenciamento de configurações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Manter a integridade das baselines.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Fornecer um status preciso e os dados atuais de configurações para desenvolvedores, usuários finais e clientes.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Área de Processo – Gestão da Configuração (CM)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Estabelecer Baselines:</a:t>
            </a:r>
            <a:r>
              <a:rPr lang="pt-BR" sz="2000" smtClean="0"/>
              <a:t> Baselines de produtos de trabalho identificados são estabelecidas.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Rastrear e Controlar Mudanças: </a:t>
            </a:r>
            <a:r>
              <a:rPr lang="pt-BR" sz="2000" smtClean="0"/>
              <a:t>As mudanças nos produtos de trabalho sob gerenciamento de configurações são rastreadas e controladas.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Estabelecer a Integridade: </a:t>
            </a:r>
            <a:r>
              <a:rPr lang="pt-BR" sz="2000" smtClean="0"/>
              <a:t>A integridade das baselines é estabelecida e mantida.</a:t>
            </a:r>
          </a:p>
          <a:p>
            <a:pPr lvl="1" eaLnBrk="1" hangingPunct="1"/>
            <a:r>
              <a:rPr lang="pt-BR" sz="2400" b="1" smtClean="0"/>
              <a:t>Metas Genéricas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Institucionalizar um Processo Gerenciado:</a:t>
            </a:r>
            <a:r>
              <a:rPr lang="pt-BR" sz="2000" smtClean="0"/>
              <a:t> O processo é institucionalizado como um processo gerenciado.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Institucionalizar um Processo Definido:</a:t>
            </a:r>
            <a:r>
              <a:rPr lang="pt-BR" sz="2000" smtClean="0"/>
              <a:t> O processo é institucionalizado como um processo definido.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 Área de Processo – Garantia da Qualidade do Processo e do Produto (PPQA)</a:t>
            </a:r>
          </a:p>
          <a:p>
            <a:pPr lvl="1" eaLnBrk="1" hangingPunct="1"/>
            <a:r>
              <a:rPr lang="pt-BR" smtClean="0"/>
              <a:t>O objetivo é fornecer à equipe e à gerência um entendimento objetivo dos processos e seus produtos de trabalho associados, envolvendo: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Avaliar objetivamente os processos, produtos de trabalho e serviços executados contra as descrições de processo, padrões e procedimentos aplicáveis.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Identificar e documentar questões de não conformidades.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Fornecer feedback para a equipe do projeto e gerentes sobre os resultados das atividades de garantia da qualidade.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Assegurar que as questões de não conformidades sejam tratadas.</a:t>
            </a:r>
          </a:p>
          <a:p>
            <a:pPr lvl="2" eaLnBrk="1" hangingPunct="1">
              <a:lnSpc>
                <a:spcPct val="100000"/>
              </a:lnSpc>
            </a:pPr>
            <a:endParaRPr lang="pt-BR" sz="2000" smtClean="0"/>
          </a:p>
          <a:p>
            <a:pPr lvl="2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Garantia da Qualidade do Processo e do Produto (PPQA)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Avaliar Objetivamente Processos e Produtos de Trabalho:</a:t>
            </a:r>
            <a:r>
              <a:rPr lang="pt-BR" sz="2000" dirty="0" smtClean="0"/>
              <a:t> A aderência do processo executado e dos produtos de trabalho e serviços associados às descrições de processo, padrões e procedimentos aplicáveis é objetivamente avaliada.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Fornecer um Entendimento Objetivo: </a:t>
            </a:r>
            <a:r>
              <a:rPr lang="pt-BR" sz="2000" dirty="0" smtClean="0"/>
              <a:t>Questões de não conformidades são objetivamente rastreadas e comunicadas e a resolução é assegurada.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 Área de Processo – Medição e Análise (MA)</a:t>
            </a:r>
          </a:p>
          <a:p>
            <a:pPr lvl="1" eaLnBrk="1" hangingPunct="1"/>
            <a:r>
              <a:rPr lang="pt-BR" smtClean="0"/>
              <a:t>O objetivo é desenvolver e sustentar a capacidade de medições que é utilizada para suportar as necessidades de gerenciamento de informações, envolvendo: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Especificar os objetivos de medições e análises, de forma que estes estejam alinhados com as necessidades e objetivos de informações identificados.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Especificar as medidas, mecanismos de coleta de dados e armazenamento, técnicas de análises e mecanismos de comunicação e de feedback.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Implementar a coleta, armazenagem, análise e relatórios sobre os dados.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Fornecer resultados objetivos que possam ser utilizados na tomada de decisões bem informadas e na tomada das ações corretivas apropriadas.</a:t>
            </a:r>
          </a:p>
          <a:p>
            <a:pPr lvl="2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Área de Processo – Medição e Análise (MA)</a:t>
            </a:r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Alinhar as Atividades de Medições e Análises:</a:t>
            </a:r>
            <a:r>
              <a:rPr lang="pt-BR" sz="2000" dirty="0" smtClean="0"/>
              <a:t> Os objetivos e atividades de medições são alinhados com as necessidades e objetivos de informações identificados.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Fornecer Resultados de Medições: </a:t>
            </a:r>
            <a:r>
              <a:rPr lang="pt-BR" sz="2000" dirty="0" smtClean="0"/>
              <a:t>Os resultados de medições que tratam as necessidades e objetivos de informações identificados são fornecidos.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300" smtClean="0"/>
              <a:t>Área de Processo – Análise de Decisões e Resolução (DAR)</a:t>
            </a:r>
          </a:p>
          <a:p>
            <a:pPr lvl="1" eaLnBrk="1" hangingPunct="1"/>
            <a:r>
              <a:rPr lang="pt-BR" smtClean="0"/>
              <a:t>O objetivo é analisar as decisões possíveis, utilizando um processo formal de avaliação que avalia as alternativas identificadas contra os critérios estabelecidos.</a:t>
            </a:r>
          </a:p>
          <a:p>
            <a:pPr lvl="1" eaLnBrk="1" hangingPunct="1"/>
            <a:r>
              <a:rPr lang="pt-BR" smtClean="0"/>
              <a:t>Envolve o estabelecimento de instruções para determinar quais questões deverão ser submetidas a um processo formal de avaliação e, então, aplicá-los.</a:t>
            </a:r>
          </a:p>
          <a:p>
            <a:pPr lvl="1" eaLnBrk="1" hangingPunct="1"/>
            <a:r>
              <a:rPr lang="pt-BR" smtClean="0"/>
              <a:t> Um processo de avaliação formal envolve as seguintes ações: 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Estabelecer os critérios para avaliar alternativas.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Identificar soluções alternativas.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Selecionar métodos para avaliar alternativas.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Avaliar as soluções alternativas utilizando os critérios e métodos estabelecidos.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Selecionar soluções recomendadas a partir das alternativas, baseando-se nos critérios de avaliação.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Área de Processo – Análise de Decisões e Resolução (DAR)</a:t>
            </a:r>
          </a:p>
          <a:p>
            <a:pPr eaLnBrk="1" hangingPunct="1"/>
            <a:endParaRPr lang="pt-BR" sz="2500" dirty="0" smtClean="0"/>
          </a:p>
          <a:p>
            <a:pPr lvl="1" eaLnBrk="1" hangingPunct="1"/>
            <a:r>
              <a:rPr lang="pt-BR" sz="2400" b="1" dirty="0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dirty="0" smtClean="0"/>
              <a:t>Avaliar Alternativas: </a:t>
            </a:r>
            <a:r>
              <a:rPr lang="pt-BR" sz="2000" dirty="0" smtClean="0"/>
              <a:t>Decisões são baseadas em uma avaliação de alternativas utilizando critérios estabelecidos.</a:t>
            </a:r>
          </a:p>
          <a:p>
            <a:pPr lvl="2" eaLnBrk="1" hangingPunct="1">
              <a:lnSpc>
                <a:spcPct val="100000"/>
              </a:lnSpc>
            </a:pPr>
            <a:endParaRPr lang="pt-BR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1000125"/>
          </a:xfrm>
        </p:spPr>
        <p:txBody>
          <a:bodyPr/>
          <a:lstStyle/>
          <a:p>
            <a:pPr eaLnBrk="1" hangingPunct="1"/>
            <a:r>
              <a:rPr lang="pt-BR" smtClean="0"/>
              <a:t>Visão da Estrutura</a:t>
            </a:r>
          </a:p>
          <a:p>
            <a:pPr lvl="1" eaLnBrk="1" hangingPunct="1"/>
            <a:endParaRPr lang="pt-BR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grpSp>
        <p:nvGrpSpPr>
          <p:cNvPr id="10244" name="Group 7"/>
          <p:cNvGrpSpPr>
            <a:grpSpLocks noChangeAspect="1"/>
          </p:cNvGrpSpPr>
          <p:nvPr/>
        </p:nvGrpSpPr>
        <p:grpSpPr bwMode="auto">
          <a:xfrm>
            <a:off x="-714375" y="1643063"/>
            <a:ext cx="6500813" cy="7429500"/>
            <a:chOff x="675" y="1530"/>
            <a:chExt cx="4095" cy="3960"/>
          </a:xfrm>
        </p:grpSpPr>
        <p:sp>
          <p:nvSpPr>
            <p:cNvPr id="10270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5" y="1530"/>
              <a:ext cx="4095" cy="3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1" name="Freeform 11"/>
            <p:cNvSpPr>
              <a:spLocks noEditPoints="1"/>
            </p:cNvSpPr>
            <p:nvPr/>
          </p:nvSpPr>
          <p:spPr bwMode="auto">
            <a:xfrm>
              <a:off x="2295" y="2076"/>
              <a:ext cx="463" cy="292"/>
            </a:xfrm>
            <a:custGeom>
              <a:avLst/>
              <a:gdLst>
                <a:gd name="T0" fmla="*/ 2147483647 w 180"/>
                <a:gd name="T1" fmla="*/ 192 h 250"/>
                <a:gd name="T2" fmla="*/ 2147483647 w 180"/>
                <a:gd name="T3" fmla="*/ 3156 h 250"/>
                <a:gd name="T4" fmla="*/ 2147483647 w 180"/>
                <a:gd name="T5" fmla="*/ 3156 h 250"/>
                <a:gd name="T6" fmla="*/ 2147483647 w 180"/>
                <a:gd name="T7" fmla="*/ 3198 h 250"/>
                <a:gd name="T8" fmla="*/ 2147483647 w 180"/>
                <a:gd name="T9" fmla="*/ 3156 h 250"/>
                <a:gd name="T10" fmla="*/ 2147483647 w 180"/>
                <a:gd name="T11" fmla="*/ 3145 h 250"/>
                <a:gd name="T12" fmla="*/ 2147483647 w 180"/>
                <a:gd name="T13" fmla="*/ 3094 h 250"/>
                <a:gd name="T14" fmla="*/ 2147483647 w 180"/>
                <a:gd name="T15" fmla="*/ 3055 h 250"/>
                <a:gd name="T16" fmla="*/ 2147483647 w 180"/>
                <a:gd name="T17" fmla="*/ 3016 h 250"/>
                <a:gd name="T18" fmla="*/ 2147483647 w 180"/>
                <a:gd name="T19" fmla="*/ 2947 h 250"/>
                <a:gd name="T20" fmla="*/ 2147483647 w 180"/>
                <a:gd name="T21" fmla="*/ 1 h 250"/>
                <a:gd name="T22" fmla="*/ 2147483647 w 180"/>
                <a:gd name="T23" fmla="*/ 0 h 250"/>
                <a:gd name="T24" fmla="*/ 2147483647 w 180"/>
                <a:gd name="T25" fmla="*/ 0 h 250"/>
                <a:gd name="T26" fmla="*/ 2147483647 w 180"/>
                <a:gd name="T27" fmla="*/ 0 h 250"/>
                <a:gd name="T28" fmla="*/ 2147483647 w 180"/>
                <a:gd name="T29" fmla="*/ 1 h 250"/>
                <a:gd name="T30" fmla="*/ 2147483647 w 180"/>
                <a:gd name="T31" fmla="*/ 120 h 250"/>
                <a:gd name="T32" fmla="*/ 2147483647 w 180"/>
                <a:gd name="T33" fmla="*/ 140 h 250"/>
                <a:gd name="T34" fmla="*/ 2147483647 w 180"/>
                <a:gd name="T35" fmla="*/ 192 h 250"/>
                <a:gd name="T36" fmla="*/ 2147483647 w 180"/>
                <a:gd name="T37" fmla="*/ 192 h 250"/>
                <a:gd name="T38" fmla="*/ 2147483647 w 180"/>
                <a:gd name="T39" fmla="*/ 192 h 250"/>
                <a:gd name="T40" fmla="*/ 2147483647 w 180"/>
                <a:gd name="T41" fmla="*/ 3442 h 250"/>
                <a:gd name="T42" fmla="*/ 0 w 180"/>
                <a:gd name="T43" fmla="*/ 3833 h 250"/>
                <a:gd name="T44" fmla="*/ 2147483647 w 180"/>
                <a:gd name="T45" fmla="*/ 2369 h 250"/>
                <a:gd name="T46" fmla="*/ 2147483647 w 180"/>
                <a:gd name="T47" fmla="*/ 3442 h 2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0"/>
                <a:gd name="T73" fmla="*/ 0 h 250"/>
                <a:gd name="T74" fmla="*/ 180 w 180"/>
                <a:gd name="T75" fmla="*/ 250 h 2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0" h="250">
                  <a:moveTo>
                    <a:pt x="177" y="12"/>
                  </a:moveTo>
                  <a:lnTo>
                    <a:pt x="39" y="207"/>
                  </a:lnTo>
                  <a:lnTo>
                    <a:pt x="38" y="207"/>
                  </a:lnTo>
                  <a:lnTo>
                    <a:pt x="35" y="209"/>
                  </a:lnTo>
                  <a:lnTo>
                    <a:pt x="34" y="207"/>
                  </a:lnTo>
                  <a:lnTo>
                    <a:pt x="32" y="205"/>
                  </a:lnTo>
                  <a:lnTo>
                    <a:pt x="32" y="203"/>
                  </a:lnTo>
                  <a:lnTo>
                    <a:pt x="31" y="199"/>
                  </a:lnTo>
                  <a:lnTo>
                    <a:pt x="32" y="198"/>
                  </a:lnTo>
                  <a:lnTo>
                    <a:pt x="33" y="194"/>
                  </a:lnTo>
                  <a:lnTo>
                    <a:pt x="171" y="1"/>
                  </a:lnTo>
                  <a:lnTo>
                    <a:pt x="173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9" y="1"/>
                  </a:lnTo>
                  <a:lnTo>
                    <a:pt x="179" y="5"/>
                  </a:lnTo>
                  <a:lnTo>
                    <a:pt x="180" y="7"/>
                  </a:lnTo>
                  <a:lnTo>
                    <a:pt x="179" y="11"/>
                  </a:lnTo>
                  <a:lnTo>
                    <a:pt x="177" y="12"/>
                  </a:lnTo>
                  <a:close/>
                  <a:moveTo>
                    <a:pt x="62" y="225"/>
                  </a:moveTo>
                  <a:lnTo>
                    <a:pt x="0" y="250"/>
                  </a:lnTo>
                  <a:lnTo>
                    <a:pt x="24" y="156"/>
                  </a:lnTo>
                  <a:lnTo>
                    <a:pt x="62" y="225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2" name="Freeform 12"/>
            <p:cNvSpPr>
              <a:spLocks noEditPoints="1"/>
            </p:cNvSpPr>
            <p:nvPr/>
          </p:nvSpPr>
          <p:spPr bwMode="auto">
            <a:xfrm>
              <a:off x="2747" y="2076"/>
              <a:ext cx="493" cy="292"/>
            </a:xfrm>
            <a:custGeom>
              <a:avLst/>
              <a:gdLst>
                <a:gd name="T0" fmla="*/ 2147483647 w 181"/>
                <a:gd name="T1" fmla="*/ 1 h 250"/>
                <a:gd name="T2" fmla="*/ 2147483647 w 181"/>
                <a:gd name="T3" fmla="*/ 2947 h 250"/>
                <a:gd name="T4" fmla="*/ 2147483647 w 181"/>
                <a:gd name="T5" fmla="*/ 3016 h 250"/>
                <a:gd name="T6" fmla="*/ 2147483647 w 181"/>
                <a:gd name="T7" fmla="*/ 3055 h 250"/>
                <a:gd name="T8" fmla="*/ 2147483647 w 181"/>
                <a:gd name="T9" fmla="*/ 3094 h 250"/>
                <a:gd name="T10" fmla="*/ 2147483647 w 181"/>
                <a:gd name="T11" fmla="*/ 3145 h 250"/>
                <a:gd name="T12" fmla="*/ 2147483647 w 181"/>
                <a:gd name="T13" fmla="*/ 3156 h 250"/>
                <a:gd name="T14" fmla="*/ 2147483647 w 181"/>
                <a:gd name="T15" fmla="*/ 3198 h 250"/>
                <a:gd name="T16" fmla="*/ 2147483647 w 181"/>
                <a:gd name="T17" fmla="*/ 3156 h 250"/>
                <a:gd name="T18" fmla="*/ 2147483647 w 181"/>
                <a:gd name="T19" fmla="*/ 3156 h 250"/>
                <a:gd name="T20" fmla="*/ 2147483647 w 181"/>
                <a:gd name="T21" fmla="*/ 192 h 250"/>
                <a:gd name="T22" fmla="*/ 2147483647 w 181"/>
                <a:gd name="T23" fmla="*/ 192 h 250"/>
                <a:gd name="T24" fmla="*/ 0 w 181"/>
                <a:gd name="T25" fmla="*/ 140 h 250"/>
                <a:gd name="T26" fmla="*/ 2147483647 w 181"/>
                <a:gd name="T27" fmla="*/ 120 h 250"/>
                <a:gd name="T28" fmla="*/ 2147483647 w 181"/>
                <a:gd name="T29" fmla="*/ 1 h 250"/>
                <a:gd name="T30" fmla="*/ 2147483647 w 181"/>
                <a:gd name="T31" fmla="*/ 0 h 250"/>
                <a:gd name="T32" fmla="*/ 2147483647 w 181"/>
                <a:gd name="T33" fmla="*/ 0 h 250"/>
                <a:gd name="T34" fmla="*/ 2147483647 w 181"/>
                <a:gd name="T35" fmla="*/ 0 h 250"/>
                <a:gd name="T36" fmla="*/ 2147483647 w 181"/>
                <a:gd name="T37" fmla="*/ 1 h 250"/>
                <a:gd name="T38" fmla="*/ 2147483647 w 181"/>
                <a:gd name="T39" fmla="*/ 1 h 250"/>
                <a:gd name="T40" fmla="*/ 2147483647 w 181"/>
                <a:gd name="T41" fmla="*/ 2369 h 250"/>
                <a:gd name="T42" fmla="*/ 2147483647 w 181"/>
                <a:gd name="T43" fmla="*/ 3833 h 250"/>
                <a:gd name="T44" fmla="*/ 2147483647 w 181"/>
                <a:gd name="T45" fmla="*/ 3442 h 250"/>
                <a:gd name="T46" fmla="*/ 2147483647 w 181"/>
                <a:gd name="T47" fmla="*/ 2369 h 2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1"/>
                <a:gd name="T73" fmla="*/ 0 h 250"/>
                <a:gd name="T74" fmla="*/ 181 w 181"/>
                <a:gd name="T75" fmla="*/ 250 h 2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1" h="250">
                  <a:moveTo>
                    <a:pt x="8" y="1"/>
                  </a:moveTo>
                  <a:lnTo>
                    <a:pt x="147" y="194"/>
                  </a:lnTo>
                  <a:lnTo>
                    <a:pt x="148" y="198"/>
                  </a:lnTo>
                  <a:lnTo>
                    <a:pt x="149" y="199"/>
                  </a:lnTo>
                  <a:lnTo>
                    <a:pt x="148" y="203"/>
                  </a:lnTo>
                  <a:lnTo>
                    <a:pt x="148" y="205"/>
                  </a:lnTo>
                  <a:lnTo>
                    <a:pt x="146" y="207"/>
                  </a:lnTo>
                  <a:lnTo>
                    <a:pt x="144" y="209"/>
                  </a:lnTo>
                  <a:lnTo>
                    <a:pt x="142" y="207"/>
                  </a:lnTo>
                  <a:lnTo>
                    <a:pt x="141" y="207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close/>
                  <a:moveTo>
                    <a:pt x="156" y="156"/>
                  </a:moveTo>
                  <a:lnTo>
                    <a:pt x="181" y="250"/>
                  </a:lnTo>
                  <a:lnTo>
                    <a:pt x="117" y="225"/>
                  </a:lnTo>
                  <a:lnTo>
                    <a:pt x="156" y="156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3" name="Freeform 59"/>
            <p:cNvSpPr>
              <a:spLocks noEditPoints="1"/>
            </p:cNvSpPr>
            <p:nvPr/>
          </p:nvSpPr>
          <p:spPr bwMode="auto">
            <a:xfrm>
              <a:off x="3539" y="2761"/>
              <a:ext cx="241" cy="254"/>
            </a:xfrm>
            <a:custGeom>
              <a:avLst/>
              <a:gdLst>
                <a:gd name="T0" fmla="*/ 10 w 241"/>
                <a:gd name="T1" fmla="*/ 0 h 509"/>
                <a:gd name="T2" fmla="*/ 216 w 241"/>
                <a:gd name="T3" fmla="*/ 0 h 509"/>
                <a:gd name="T4" fmla="*/ 216 w 241"/>
                <a:gd name="T5" fmla="*/ 0 h 509"/>
                <a:gd name="T6" fmla="*/ 216 w 241"/>
                <a:gd name="T7" fmla="*/ 0 h 509"/>
                <a:gd name="T8" fmla="*/ 216 w 241"/>
                <a:gd name="T9" fmla="*/ 0 h 509"/>
                <a:gd name="T10" fmla="*/ 215 w 241"/>
                <a:gd name="T11" fmla="*/ 0 h 509"/>
                <a:gd name="T12" fmla="*/ 213 w 241"/>
                <a:gd name="T13" fmla="*/ 0 h 509"/>
                <a:gd name="T14" fmla="*/ 210 w 241"/>
                <a:gd name="T15" fmla="*/ 0 h 509"/>
                <a:gd name="T16" fmla="*/ 209 w 241"/>
                <a:gd name="T17" fmla="*/ 0 h 509"/>
                <a:gd name="T18" fmla="*/ 208 w 241"/>
                <a:gd name="T19" fmla="*/ 0 h 509"/>
                <a:gd name="T20" fmla="*/ 1 w 241"/>
                <a:gd name="T21" fmla="*/ 0 h 509"/>
                <a:gd name="T22" fmla="*/ 0 w 241"/>
                <a:gd name="T23" fmla="*/ 0 h 509"/>
                <a:gd name="T24" fmla="*/ 0 w 241"/>
                <a:gd name="T25" fmla="*/ 0 h 509"/>
                <a:gd name="T26" fmla="*/ 1 w 241"/>
                <a:gd name="T27" fmla="*/ 0 h 509"/>
                <a:gd name="T28" fmla="*/ 2 w 241"/>
                <a:gd name="T29" fmla="*/ 0 h 509"/>
                <a:gd name="T30" fmla="*/ 5 w 241"/>
                <a:gd name="T31" fmla="*/ 0 h 509"/>
                <a:gd name="T32" fmla="*/ 6 w 241"/>
                <a:gd name="T33" fmla="*/ 0 h 509"/>
                <a:gd name="T34" fmla="*/ 8 w 241"/>
                <a:gd name="T35" fmla="*/ 0 h 509"/>
                <a:gd name="T36" fmla="*/ 10 w 241"/>
                <a:gd name="T37" fmla="*/ 0 h 509"/>
                <a:gd name="T38" fmla="*/ 10 w 241"/>
                <a:gd name="T39" fmla="*/ 0 h 509"/>
                <a:gd name="T40" fmla="*/ 229 w 241"/>
                <a:gd name="T41" fmla="*/ 0 h 509"/>
                <a:gd name="T42" fmla="*/ 241 w 241"/>
                <a:gd name="T43" fmla="*/ 0 h 509"/>
                <a:gd name="T44" fmla="*/ 182 w 241"/>
                <a:gd name="T45" fmla="*/ 0 h 509"/>
                <a:gd name="T46" fmla="*/ 229 w 241"/>
                <a:gd name="T47" fmla="*/ 0 h 50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1"/>
                <a:gd name="T73" fmla="*/ 0 h 509"/>
                <a:gd name="T74" fmla="*/ 241 w 241"/>
                <a:gd name="T75" fmla="*/ 509 h 50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1" h="509">
                  <a:moveTo>
                    <a:pt x="10" y="4"/>
                  </a:moveTo>
                  <a:lnTo>
                    <a:pt x="216" y="443"/>
                  </a:lnTo>
                  <a:lnTo>
                    <a:pt x="216" y="447"/>
                  </a:lnTo>
                  <a:lnTo>
                    <a:pt x="216" y="449"/>
                  </a:lnTo>
                  <a:lnTo>
                    <a:pt x="216" y="453"/>
                  </a:lnTo>
                  <a:lnTo>
                    <a:pt x="215" y="454"/>
                  </a:lnTo>
                  <a:lnTo>
                    <a:pt x="213" y="456"/>
                  </a:lnTo>
                  <a:lnTo>
                    <a:pt x="210" y="456"/>
                  </a:lnTo>
                  <a:lnTo>
                    <a:pt x="209" y="454"/>
                  </a:lnTo>
                  <a:lnTo>
                    <a:pt x="208" y="453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4"/>
                  </a:lnTo>
                  <a:close/>
                  <a:moveTo>
                    <a:pt x="229" y="409"/>
                  </a:moveTo>
                  <a:lnTo>
                    <a:pt x="241" y="509"/>
                  </a:lnTo>
                  <a:lnTo>
                    <a:pt x="182" y="463"/>
                  </a:lnTo>
                  <a:lnTo>
                    <a:pt x="229" y="409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4" name="Freeform 60"/>
            <p:cNvSpPr>
              <a:spLocks noEditPoints="1"/>
            </p:cNvSpPr>
            <p:nvPr/>
          </p:nvSpPr>
          <p:spPr bwMode="auto">
            <a:xfrm>
              <a:off x="3510" y="2787"/>
              <a:ext cx="58" cy="297"/>
            </a:xfrm>
            <a:custGeom>
              <a:avLst/>
              <a:gdLst>
                <a:gd name="T0" fmla="*/ 34 w 58"/>
                <a:gd name="T1" fmla="*/ 1 h 594"/>
                <a:gd name="T2" fmla="*/ 34 w 58"/>
                <a:gd name="T3" fmla="*/ 1 h 594"/>
                <a:gd name="T4" fmla="*/ 33 w 58"/>
                <a:gd name="T5" fmla="*/ 1 h 594"/>
                <a:gd name="T6" fmla="*/ 31 w 58"/>
                <a:gd name="T7" fmla="*/ 1 h 594"/>
                <a:gd name="T8" fmla="*/ 30 w 58"/>
                <a:gd name="T9" fmla="*/ 1 h 594"/>
                <a:gd name="T10" fmla="*/ 29 w 58"/>
                <a:gd name="T11" fmla="*/ 1 h 594"/>
                <a:gd name="T12" fmla="*/ 27 w 58"/>
                <a:gd name="T13" fmla="*/ 1 h 594"/>
                <a:gd name="T14" fmla="*/ 25 w 58"/>
                <a:gd name="T15" fmla="*/ 1 h 594"/>
                <a:gd name="T16" fmla="*/ 24 w 58"/>
                <a:gd name="T17" fmla="*/ 1 h 594"/>
                <a:gd name="T18" fmla="*/ 23 w 58"/>
                <a:gd name="T19" fmla="*/ 1 h 594"/>
                <a:gd name="T20" fmla="*/ 23 w 58"/>
                <a:gd name="T21" fmla="*/ 1 h 594"/>
                <a:gd name="T22" fmla="*/ 24 w 58"/>
                <a:gd name="T23" fmla="*/ 1 h 594"/>
                <a:gd name="T24" fmla="*/ 25 w 58"/>
                <a:gd name="T25" fmla="*/ 1 h 594"/>
                <a:gd name="T26" fmla="*/ 27 w 58"/>
                <a:gd name="T27" fmla="*/ 0 h 594"/>
                <a:gd name="T28" fmla="*/ 29 w 58"/>
                <a:gd name="T29" fmla="*/ 0 h 594"/>
                <a:gd name="T30" fmla="*/ 30 w 58"/>
                <a:gd name="T31" fmla="*/ 0 h 594"/>
                <a:gd name="T32" fmla="*/ 31 w 58"/>
                <a:gd name="T33" fmla="*/ 1 h 594"/>
                <a:gd name="T34" fmla="*/ 33 w 58"/>
                <a:gd name="T35" fmla="*/ 1 h 594"/>
                <a:gd name="T36" fmla="*/ 34 w 58"/>
                <a:gd name="T37" fmla="*/ 1 h 594"/>
                <a:gd name="T38" fmla="*/ 34 w 58"/>
                <a:gd name="T39" fmla="*/ 1 h 594"/>
                <a:gd name="T40" fmla="*/ 58 w 58"/>
                <a:gd name="T41" fmla="*/ 1 h 594"/>
                <a:gd name="T42" fmla="*/ 29 w 58"/>
                <a:gd name="T43" fmla="*/ 1 h 594"/>
                <a:gd name="T44" fmla="*/ 0 w 58"/>
                <a:gd name="T45" fmla="*/ 1 h 594"/>
                <a:gd name="T46" fmla="*/ 58 w 58"/>
                <a:gd name="T47" fmla="*/ 1 h 59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"/>
                <a:gd name="T73" fmla="*/ 0 h 594"/>
                <a:gd name="T74" fmla="*/ 58 w 58"/>
                <a:gd name="T75" fmla="*/ 594 h 59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" h="594">
                  <a:moveTo>
                    <a:pt x="34" y="8"/>
                  </a:moveTo>
                  <a:lnTo>
                    <a:pt x="34" y="520"/>
                  </a:lnTo>
                  <a:lnTo>
                    <a:pt x="33" y="522"/>
                  </a:lnTo>
                  <a:lnTo>
                    <a:pt x="31" y="525"/>
                  </a:lnTo>
                  <a:lnTo>
                    <a:pt x="30" y="525"/>
                  </a:lnTo>
                  <a:lnTo>
                    <a:pt x="29" y="527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4" y="522"/>
                  </a:lnTo>
                  <a:lnTo>
                    <a:pt x="23" y="520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2"/>
                  </a:lnTo>
                  <a:lnTo>
                    <a:pt x="33" y="6"/>
                  </a:lnTo>
                  <a:lnTo>
                    <a:pt x="34" y="8"/>
                  </a:lnTo>
                  <a:close/>
                  <a:moveTo>
                    <a:pt x="58" y="503"/>
                  </a:moveTo>
                  <a:lnTo>
                    <a:pt x="29" y="594"/>
                  </a:lnTo>
                  <a:lnTo>
                    <a:pt x="0" y="503"/>
                  </a:lnTo>
                  <a:lnTo>
                    <a:pt x="58" y="503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5" name="Freeform 61"/>
            <p:cNvSpPr>
              <a:spLocks noEditPoints="1"/>
            </p:cNvSpPr>
            <p:nvPr/>
          </p:nvSpPr>
          <p:spPr bwMode="auto">
            <a:xfrm>
              <a:off x="3537" y="2764"/>
              <a:ext cx="108" cy="213"/>
            </a:xfrm>
            <a:custGeom>
              <a:avLst/>
              <a:gdLst>
                <a:gd name="T0" fmla="*/ 11 w 108"/>
                <a:gd name="T1" fmla="*/ 0 h 427"/>
                <a:gd name="T2" fmla="*/ 88 w 108"/>
                <a:gd name="T3" fmla="*/ 0 h 427"/>
                <a:gd name="T4" fmla="*/ 88 w 108"/>
                <a:gd name="T5" fmla="*/ 0 h 427"/>
                <a:gd name="T6" fmla="*/ 88 w 108"/>
                <a:gd name="T7" fmla="*/ 0 h 427"/>
                <a:gd name="T8" fmla="*/ 87 w 108"/>
                <a:gd name="T9" fmla="*/ 0 h 427"/>
                <a:gd name="T10" fmla="*/ 85 w 108"/>
                <a:gd name="T11" fmla="*/ 0 h 427"/>
                <a:gd name="T12" fmla="*/ 83 w 108"/>
                <a:gd name="T13" fmla="*/ 0 h 427"/>
                <a:gd name="T14" fmla="*/ 81 w 108"/>
                <a:gd name="T15" fmla="*/ 0 h 427"/>
                <a:gd name="T16" fmla="*/ 80 w 108"/>
                <a:gd name="T17" fmla="*/ 0 h 427"/>
                <a:gd name="T18" fmla="*/ 79 w 108"/>
                <a:gd name="T19" fmla="*/ 0 h 427"/>
                <a:gd name="T20" fmla="*/ 1 w 108"/>
                <a:gd name="T21" fmla="*/ 0 h 427"/>
                <a:gd name="T22" fmla="*/ 0 w 108"/>
                <a:gd name="T23" fmla="*/ 0 h 427"/>
                <a:gd name="T24" fmla="*/ 1 w 108"/>
                <a:gd name="T25" fmla="*/ 0 h 427"/>
                <a:gd name="T26" fmla="*/ 2 w 108"/>
                <a:gd name="T27" fmla="*/ 0 h 427"/>
                <a:gd name="T28" fmla="*/ 4 w 108"/>
                <a:gd name="T29" fmla="*/ 0 h 427"/>
                <a:gd name="T30" fmla="*/ 6 w 108"/>
                <a:gd name="T31" fmla="*/ 0 h 427"/>
                <a:gd name="T32" fmla="*/ 7 w 108"/>
                <a:gd name="T33" fmla="*/ 0 h 427"/>
                <a:gd name="T34" fmla="*/ 10 w 108"/>
                <a:gd name="T35" fmla="*/ 0 h 427"/>
                <a:gd name="T36" fmla="*/ 11 w 108"/>
                <a:gd name="T37" fmla="*/ 0 h 427"/>
                <a:gd name="T38" fmla="*/ 11 w 108"/>
                <a:gd name="T39" fmla="*/ 0 h 427"/>
                <a:gd name="T40" fmla="*/ 108 w 108"/>
                <a:gd name="T41" fmla="*/ 0 h 427"/>
                <a:gd name="T42" fmla="*/ 100 w 108"/>
                <a:gd name="T43" fmla="*/ 0 h 427"/>
                <a:gd name="T44" fmla="*/ 53 w 108"/>
                <a:gd name="T45" fmla="*/ 0 h 427"/>
                <a:gd name="T46" fmla="*/ 108 w 108"/>
                <a:gd name="T47" fmla="*/ 0 h 4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8"/>
                <a:gd name="T73" fmla="*/ 0 h 427"/>
                <a:gd name="T74" fmla="*/ 108 w 108"/>
                <a:gd name="T75" fmla="*/ 427 h 42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8" h="427">
                  <a:moveTo>
                    <a:pt x="11" y="6"/>
                  </a:moveTo>
                  <a:lnTo>
                    <a:pt x="88" y="353"/>
                  </a:lnTo>
                  <a:lnTo>
                    <a:pt x="88" y="354"/>
                  </a:lnTo>
                  <a:lnTo>
                    <a:pt x="88" y="358"/>
                  </a:lnTo>
                  <a:lnTo>
                    <a:pt x="87" y="360"/>
                  </a:lnTo>
                  <a:lnTo>
                    <a:pt x="85" y="362"/>
                  </a:lnTo>
                  <a:lnTo>
                    <a:pt x="83" y="362"/>
                  </a:lnTo>
                  <a:lnTo>
                    <a:pt x="81" y="362"/>
                  </a:lnTo>
                  <a:lnTo>
                    <a:pt x="80" y="360"/>
                  </a:lnTo>
                  <a:lnTo>
                    <a:pt x="79" y="358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10" y="4"/>
                  </a:lnTo>
                  <a:lnTo>
                    <a:pt x="11" y="6"/>
                  </a:lnTo>
                  <a:close/>
                  <a:moveTo>
                    <a:pt x="108" y="325"/>
                  </a:moveTo>
                  <a:lnTo>
                    <a:pt x="100" y="427"/>
                  </a:lnTo>
                  <a:lnTo>
                    <a:pt x="53" y="356"/>
                  </a:lnTo>
                  <a:lnTo>
                    <a:pt x="108" y="325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6" name="Freeform 65"/>
            <p:cNvSpPr>
              <a:spLocks noEditPoints="1"/>
            </p:cNvSpPr>
            <p:nvPr/>
          </p:nvSpPr>
          <p:spPr bwMode="auto">
            <a:xfrm>
              <a:off x="1665" y="2760"/>
              <a:ext cx="239" cy="255"/>
            </a:xfrm>
            <a:custGeom>
              <a:avLst/>
              <a:gdLst>
                <a:gd name="T0" fmla="*/ 238 w 239"/>
                <a:gd name="T1" fmla="*/ 1 h 510"/>
                <a:gd name="T2" fmla="*/ 33 w 239"/>
                <a:gd name="T3" fmla="*/ 1 h 510"/>
                <a:gd name="T4" fmla="*/ 30 w 239"/>
                <a:gd name="T5" fmla="*/ 1 h 510"/>
                <a:gd name="T6" fmla="*/ 29 w 239"/>
                <a:gd name="T7" fmla="*/ 1 h 510"/>
                <a:gd name="T8" fmla="*/ 27 w 239"/>
                <a:gd name="T9" fmla="*/ 1 h 510"/>
                <a:gd name="T10" fmla="*/ 26 w 239"/>
                <a:gd name="T11" fmla="*/ 1 h 510"/>
                <a:gd name="T12" fmla="*/ 24 w 239"/>
                <a:gd name="T13" fmla="*/ 1 h 510"/>
                <a:gd name="T14" fmla="*/ 23 w 239"/>
                <a:gd name="T15" fmla="*/ 1 h 510"/>
                <a:gd name="T16" fmla="*/ 23 w 239"/>
                <a:gd name="T17" fmla="*/ 1 h 510"/>
                <a:gd name="T18" fmla="*/ 24 w 239"/>
                <a:gd name="T19" fmla="*/ 1 h 510"/>
                <a:gd name="T20" fmla="*/ 230 w 239"/>
                <a:gd name="T21" fmla="*/ 1 h 510"/>
                <a:gd name="T22" fmla="*/ 232 w 239"/>
                <a:gd name="T23" fmla="*/ 1 h 510"/>
                <a:gd name="T24" fmla="*/ 233 w 239"/>
                <a:gd name="T25" fmla="*/ 0 h 510"/>
                <a:gd name="T26" fmla="*/ 236 w 239"/>
                <a:gd name="T27" fmla="*/ 1 h 510"/>
                <a:gd name="T28" fmla="*/ 237 w 239"/>
                <a:gd name="T29" fmla="*/ 1 h 510"/>
                <a:gd name="T30" fmla="*/ 238 w 239"/>
                <a:gd name="T31" fmla="*/ 1 h 510"/>
                <a:gd name="T32" fmla="*/ 239 w 239"/>
                <a:gd name="T33" fmla="*/ 1 h 510"/>
                <a:gd name="T34" fmla="*/ 239 w 239"/>
                <a:gd name="T35" fmla="*/ 1 h 510"/>
                <a:gd name="T36" fmla="*/ 238 w 239"/>
                <a:gd name="T37" fmla="*/ 1 h 510"/>
                <a:gd name="T38" fmla="*/ 238 w 239"/>
                <a:gd name="T39" fmla="*/ 1 h 510"/>
                <a:gd name="T40" fmla="*/ 57 w 239"/>
                <a:gd name="T41" fmla="*/ 1 h 510"/>
                <a:gd name="T42" fmla="*/ 0 w 239"/>
                <a:gd name="T43" fmla="*/ 1 h 510"/>
                <a:gd name="T44" fmla="*/ 10 w 239"/>
                <a:gd name="T45" fmla="*/ 1 h 510"/>
                <a:gd name="T46" fmla="*/ 57 w 239"/>
                <a:gd name="T47" fmla="*/ 1 h 5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9"/>
                <a:gd name="T73" fmla="*/ 0 h 510"/>
                <a:gd name="T74" fmla="*/ 239 w 239"/>
                <a:gd name="T75" fmla="*/ 510 h 5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9" h="510">
                  <a:moveTo>
                    <a:pt x="238" y="13"/>
                  </a:moveTo>
                  <a:lnTo>
                    <a:pt x="33" y="452"/>
                  </a:lnTo>
                  <a:lnTo>
                    <a:pt x="30" y="454"/>
                  </a:lnTo>
                  <a:lnTo>
                    <a:pt x="29" y="456"/>
                  </a:lnTo>
                  <a:lnTo>
                    <a:pt x="27" y="456"/>
                  </a:lnTo>
                  <a:lnTo>
                    <a:pt x="26" y="454"/>
                  </a:lnTo>
                  <a:lnTo>
                    <a:pt x="24" y="452"/>
                  </a:lnTo>
                  <a:lnTo>
                    <a:pt x="23" y="450"/>
                  </a:lnTo>
                  <a:lnTo>
                    <a:pt x="23" y="447"/>
                  </a:lnTo>
                  <a:lnTo>
                    <a:pt x="24" y="443"/>
                  </a:lnTo>
                  <a:lnTo>
                    <a:pt x="230" y="4"/>
                  </a:lnTo>
                  <a:lnTo>
                    <a:pt x="232" y="2"/>
                  </a:lnTo>
                  <a:lnTo>
                    <a:pt x="233" y="0"/>
                  </a:lnTo>
                  <a:lnTo>
                    <a:pt x="236" y="2"/>
                  </a:lnTo>
                  <a:lnTo>
                    <a:pt x="237" y="2"/>
                  </a:lnTo>
                  <a:lnTo>
                    <a:pt x="238" y="4"/>
                  </a:lnTo>
                  <a:lnTo>
                    <a:pt x="239" y="7"/>
                  </a:lnTo>
                  <a:lnTo>
                    <a:pt x="239" y="11"/>
                  </a:lnTo>
                  <a:lnTo>
                    <a:pt x="238" y="13"/>
                  </a:lnTo>
                  <a:close/>
                  <a:moveTo>
                    <a:pt x="57" y="463"/>
                  </a:moveTo>
                  <a:lnTo>
                    <a:pt x="0" y="510"/>
                  </a:lnTo>
                  <a:lnTo>
                    <a:pt x="10" y="409"/>
                  </a:lnTo>
                  <a:lnTo>
                    <a:pt x="57" y="463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7" name="Freeform 66"/>
            <p:cNvSpPr>
              <a:spLocks noEditPoints="1"/>
            </p:cNvSpPr>
            <p:nvPr/>
          </p:nvSpPr>
          <p:spPr bwMode="auto">
            <a:xfrm>
              <a:off x="1890" y="2755"/>
              <a:ext cx="59" cy="298"/>
            </a:xfrm>
            <a:custGeom>
              <a:avLst/>
              <a:gdLst>
                <a:gd name="T0" fmla="*/ 34 w 59"/>
                <a:gd name="T1" fmla="*/ 1 h 596"/>
                <a:gd name="T2" fmla="*/ 34 w 59"/>
                <a:gd name="T3" fmla="*/ 1 h 596"/>
                <a:gd name="T4" fmla="*/ 34 w 59"/>
                <a:gd name="T5" fmla="*/ 1 h 596"/>
                <a:gd name="T6" fmla="*/ 33 w 59"/>
                <a:gd name="T7" fmla="*/ 1 h 596"/>
                <a:gd name="T8" fmla="*/ 31 w 59"/>
                <a:gd name="T9" fmla="*/ 1 h 596"/>
                <a:gd name="T10" fmla="*/ 29 w 59"/>
                <a:gd name="T11" fmla="*/ 1 h 596"/>
                <a:gd name="T12" fmla="*/ 27 w 59"/>
                <a:gd name="T13" fmla="*/ 1 h 596"/>
                <a:gd name="T14" fmla="*/ 26 w 59"/>
                <a:gd name="T15" fmla="*/ 1 h 596"/>
                <a:gd name="T16" fmla="*/ 25 w 59"/>
                <a:gd name="T17" fmla="*/ 1 h 596"/>
                <a:gd name="T18" fmla="*/ 25 w 59"/>
                <a:gd name="T19" fmla="*/ 1 h 596"/>
                <a:gd name="T20" fmla="*/ 25 w 59"/>
                <a:gd name="T21" fmla="*/ 1 h 596"/>
                <a:gd name="T22" fmla="*/ 25 w 59"/>
                <a:gd name="T23" fmla="*/ 1 h 596"/>
                <a:gd name="T24" fmla="*/ 26 w 59"/>
                <a:gd name="T25" fmla="*/ 1 h 596"/>
                <a:gd name="T26" fmla="*/ 27 w 59"/>
                <a:gd name="T27" fmla="*/ 1 h 596"/>
                <a:gd name="T28" fmla="*/ 29 w 59"/>
                <a:gd name="T29" fmla="*/ 0 h 596"/>
                <a:gd name="T30" fmla="*/ 31 w 59"/>
                <a:gd name="T31" fmla="*/ 1 h 596"/>
                <a:gd name="T32" fmla="*/ 33 w 59"/>
                <a:gd name="T33" fmla="*/ 1 h 596"/>
                <a:gd name="T34" fmla="*/ 34 w 59"/>
                <a:gd name="T35" fmla="*/ 1 h 596"/>
                <a:gd name="T36" fmla="*/ 34 w 59"/>
                <a:gd name="T37" fmla="*/ 1 h 596"/>
                <a:gd name="T38" fmla="*/ 34 w 59"/>
                <a:gd name="T39" fmla="*/ 1 h 596"/>
                <a:gd name="T40" fmla="*/ 59 w 59"/>
                <a:gd name="T41" fmla="*/ 1 h 596"/>
                <a:gd name="T42" fmla="*/ 29 w 59"/>
                <a:gd name="T43" fmla="*/ 1 h 596"/>
                <a:gd name="T44" fmla="*/ 0 w 59"/>
                <a:gd name="T45" fmla="*/ 1 h 596"/>
                <a:gd name="T46" fmla="*/ 59 w 59"/>
                <a:gd name="T47" fmla="*/ 1 h 5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"/>
                <a:gd name="T73" fmla="*/ 0 h 596"/>
                <a:gd name="T74" fmla="*/ 59 w 59"/>
                <a:gd name="T75" fmla="*/ 596 h 5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" h="596">
                  <a:moveTo>
                    <a:pt x="34" y="9"/>
                  </a:moveTo>
                  <a:lnTo>
                    <a:pt x="34" y="519"/>
                  </a:lnTo>
                  <a:lnTo>
                    <a:pt x="34" y="521"/>
                  </a:lnTo>
                  <a:lnTo>
                    <a:pt x="33" y="525"/>
                  </a:lnTo>
                  <a:lnTo>
                    <a:pt x="31" y="527"/>
                  </a:lnTo>
                  <a:lnTo>
                    <a:pt x="29" y="527"/>
                  </a:lnTo>
                  <a:lnTo>
                    <a:pt x="27" y="527"/>
                  </a:lnTo>
                  <a:lnTo>
                    <a:pt x="26" y="525"/>
                  </a:lnTo>
                  <a:lnTo>
                    <a:pt x="25" y="521"/>
                  </a:lnTo>
                  <a:lnTo>
                    <a:pt x="25" y="519"/>
                  </a:lnTo>
                  <a:lnTo>
                    <a:pt x="25" y="9"/>
                  </a:lnTo>
                  <a:lnTo>
                    <a:pt x="25" y="5"/>
                  </a:lnTo>
                  <a:lnTo>
                    <a:pt x="26" y="4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4" y="5"/>
                  </a:lnTo>
                  <a:lnTo>
                    <a:pt x="34" y="9"/>
                  </a:lnTo>
                  <a:close/>
                  <a:moveTo>
                    <a:pt x="59" y="505"/>
                  </a:moveTo>
                  <a:lnTo>
                    <a:pt x="29" y="596"/>
                  </a:lnTo>
                  <a:lnTo>
                    <a:pt x="0" y="505"/>
                  </a:lnTo>
                  <a:lnTo>
                    <a:pt x="59" y="505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78" name="Freeform 67"/>
            <p:cNvSpPr>
              <a:spLocks noEditPoints="1"/>
            </p:cNvSpPr>
            <p:nvPr/>
          </p:nvSpPr>
          <p:spPr bwMode="auto">
            <a:xfrm>
              <a:off x="1800" y="2764"/>
              <a:ext cx="108" cy="213"/>
            </a:xfrm>
            <a:custGeom>
              <a:avLst/>
              <a:gdLst>
                <a:gd name="T0" fmla="*/ 108 w 108"/>
                <a:gd name="T1" fmla="*/ 0 h 427"/>
                <a:gd name="T2" fmla="*/ 29 w 108"/>
                <a:gd name="T3" fmla="*/ 0 h 427"/>
                <a:gd name="T4" fmla="*/ 28 w 108"/>
                <a:gd name="T5" fmla="*/ 0 h 427"/>
                <a:gd name="T6" fmla="*/ 27 w 108"/>
                <a:gd name="T7" fmla="*/ 0 h 427"/>
                <a:gd name="T8" fmla="*/ 26 w 108"/>
                <a:gd name="T9" fmla="*/ 0 h 427"/>
                <a:gd name="T10" fmla="*/ 24 w 108"/>
                <a:gd name="T11" fmla="*/ 0 h 427"/>
                <a:gd name="T12" fmla="*/ 22 w 108"/>
                <a:gd name="T13" fmla="*/ 0 h 427"/>
                <a:gd name="T14" fmla="*/ 21 w 108"/>
                <a:gd name="T15" fmla="*/ 0 h 427"/>
                <a:gd name="T16" fmla="*/ 20 w 108"/>
                <a:gd name="T17" fmla="*/ 0 h 427"/>
                <a:gd name="T18" fmla="*/ 20 w 108"/>
                <a:gd name="T19" fmla="*/ 0 h 427"/>
                <a:gd name="T20" fmla="*/ 99 w 108"/>
                <a:gd name="T21" fmla="*/ 0 h 427"/>
                <a:gd name="T22" fmla="*/ 100 w 108"/>
                <a:gd name="T23" fmla="*/ 0 h 427"/>
                <a:gd name="T24" fmla="*/ 101 w 108"/>
                <a:gd name="T25" fmla="*/ 0 h 427"/>
                <a:gd name="T26" fmla="*/ 103 w 108"/>
                <a:gd name="T27" fmla="*/ 0 h 427"/>
                <a:gd name="T28" fmla="*/ 105 w 108"/>
                <a:gd name="T29" fmla="*/ 0 h 427"/>
                <a:gd name="T30" fmla="*/ 107 w 108"/>
                <a:gd name="T31" fmla="*/ 0 h 427"/>
                <a:gd name="T32" fmla="*/ 108 w 108"/>
                <a:gd name="T33" fmla="*/ 0 h 427"/>
                <a:gd name="T34" fmla="*/ 108 w 108"/>
                <a:gd name="T35" fmla="*/ 0 h 427"/>
                <a:gd name="T36" fmla="*/ 108 w 108"/>
                <a:gd name="T37" fmla="*/ 0 h 427"/>
                <a:gd name="T38" fmla="*/ 108 w 108"/>
                <a:gd name="T39" fmla="*/ 0 h 427"/>
                <a:gd name="T40" fmla="*/ 56 w 108"/>
                <a:gd name="T41" fmla="*/ 0 h 427"/>
                <a:gd name="T42" fmla="*/ 10 w 108"/>
                <a:gd name="T43" fmla="*/ 0 h 427"/>
                <a:gd name="T44" fmla="*/ 0 w 108"/>
                <a:gd name="T45" fmla="*/ 0 h 427"/>
                <a:gd name="T46" fmla="*/ 56 w 108"/>
                <a:gd name="T47" fmla="*/ 0 h 4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8"/>
                <a:gd name="T73" fmla="*/ 0 h 427"/>
                <a:gd name="T74" fmla="*/ 108 w 108"/>
                <a:gd name="T75" fmla="*/ 427 h 42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8" h="427">
                  <a:moveTo>
                    <a:pt x="108" y="11"/>
                  </a:moveTo>
                  <a:lnTo>
                    <a:pt x="29" y="358"/>
                  </a:lnTo>
                  <a:lnTo>
                    <a:pt x="28" y="360"/>
                  </a:lnTo>
                  <a:lnTo>
                    <a:pt x="27" y="361"/>
                  </a:lnTo>
                  <a:lnTo>
                    <a:pt x="26" y="363"/>
                  </a:lnTo>
                  <a:lnTo>
                    <a:pt x="24" y="361"/>
                  </a:lnTo>
                  <a:lnTo>
                    <a:pt x="22" y="361"/>
                  </a:lnTo>
                  <a:lnTo>
                    <a:pt x="21" y="358"/>
                  </a:lnTo>
                  <a:lnTo>
                    <a:pt x="20" y="356"/>
                  </a:lnTo>
                  <a:lnTo>
                    <a:pt x="20" y="352"/>
                  </a:lnTo>
                  <a:lnTo>
                    <a:pt x="99" y="5"/>
                  </a:lnTo>
                  <a:lnTo>
                    <a:pt x="100" y="4"/>
                  </a:lnTo>
                  <a:lnTo>
                    <a:pt x="101" y="2"/>
                  </a:lnTo>
                  <a:lnTo>
                    <a:pt x="103" y="0"/>
                  </a:lnTo>
                  <a:lnTo>
                    <a:pt x="105" y="2"/>
                  </a:lnTo>
                  <a:lnTo>
                    <a:pt x="107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close/>
                  <a:moveTo>
                    <a:pt x="56" y="356"/>
                  </a:moveTo>
                  <a:lnTo>
                    <a:pt x="10" y="427"/>
                  </a:lnTo>
                  <a:lnTo>
                    <a:pt x="0" y="325"/>
                  </a:lnTo>
                  <a:lnTo>
                    <a:pt x="56" y="356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1438" y="6538913"/>
            <a:ext cx="5659437" cy="247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</a:rPr>
              <a:t>Fonte</a:t>
            </a:r>
            <a:r>
              <a:rPr lang="en-GB" sz="1000">
                <a:solidFill>
                  <a:srgbClr val="000000"/>
                </a:solidFill>
              </a:rPr>
              <a:t>: CMMI-SE/SW, v1.2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3071813" y="2143125"/>
            <a:ext cx="5072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3821906" y="2321719"/>
            <a:ext cx="3587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rot="5400000">
            <a:off x="5751513" y="2320925"/>
            <a:ext cx="357188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3214688" y="2500313"/>
            <a:ext cx="1500187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Objetivo</a:t>
            </a:r>
          </a:p>
        </p:txBody>
      </p:sp>
      <p:sp>
        <p:nvSpPr>
          <p:cNvPr id="33" name="Elipse 32"/>
          <p:cNvSpPr/>
          <p:nvPr/>
        </p:nvSpPr>
        <p:spPr>
          <a:xfrm>
            <a:off x="4857750" y="2500313"/>
            <a:ext cx="2071688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Notas Introdutórias</a:t>
            </a:r>
          </a:p>
        </p:txBody>
      </p:sp>
      <p:sp>
        <p:nvSpPr>
          <p:cNvPr id="35" name="Elipse 34"/>
          <p:cNvSpPr/>
          <p:nvPr/>
        </p:nvSpPr>
        <p:spPr>
          <a:xfrm>
            <a:off x="7000875" y="2571750"/>
            <a:ext cx="2143125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700" dirty="0">
                <a:solidFill>
                  <a:schemeClr val="tx1"/>
                </a:solidFill>
              </a:rPr>
              <a:t>Áreas de Processo Relacionadas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071563" y="1928813"/>
            <a:ext cx="21431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Áreas de Processo</a:t>
            </a:r>
          </a:p>
        </p:txBody>
      </p:sp>
      <p:cxnSp>
        <p:nvCxnSpPr>
          <p:cNvPr id="63" name="Conector de seta reta 62"/>
          <p:cNvCxnSpPr/>
          <p:nvPr/>
        </p:nvCxnSpPr>
        <p:spPr>
          <a:xfrm rot="5400000">
            <a:off x="7928769" y="2356644"/>
            <a:ext cx="428625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0" y="5572125"/>
            <a:ext cx="1214438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dirty="0">
                <a:solidFill>
                  <a:schemeClr val="tx1"/>
                </a:solidFill>
              </a:rPr>
              <a:t>Produtos  Trabalhos Típicos</a:t>
            </a:r>
          </a:p>
        </p:txBody>
      </p:sp>
      <p:sp>
        <p:nvSpPr>
          <p:cNvPr id="34" name="Elipse 33"/>
          <p:cNvSpPr/>
          <p:nvPr/>
        </p:nvSpPr>
        <p:spPr>
          <a:xfrm>
            <a:off x="1285875" y="5572125"/>
            <a:ext cx="142875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dirty="0" err="1">
                <a:solidFill>
                  <a:schemeClr val="tx1"/>
                </a:solidFill>
              </a:rPr>
              <a:t>Subpráticas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4714875" y="5429250"/>
            <a:ext cx="1928813" cy="64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dirty="0">
                <a:solidFill>
                  <a:schemeClr val="tx1"/>
                </a:solidFill>
              </a:rPr>
              <a:t>Elaborações de Práticas Genéricas</a:t>
            </a:r>
          </a:p>
        </p:txBody>
      </p:sp>
      <p:sp>
        <p:nvSpPr>
          <p:cNvPr id="38" name="Elipse 37"/>
          <p:cNvSpPr/>
          <p:nvPr/>
        </p:nvSpPr>
        <p:spPr>
          <a:xfrm>
            <a:off x="2928938" y="5429250"/>
            <a:ext cx="142875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dirty="0" err="1">
                <a:solidFill>
                  <a:schemeClr val="tx1"/>
                </a:solidFill>
              </a:rPr>
              <a:t>Subpráticas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00063" y="3214688"/>
            <a:ext cx="1643062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Metas Especificas</a:t>
            </a: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57500" y="3214688"/>
            <a:ext cx="1643063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Metas Genéricas</a:t>
            </a:r>
          </a:p>
        </p:txBody>
      </p:sp>
      <p:cxnSp>
        <p:nvCxnSpPr>
          <p:cNvPr id="45" name="Conector de seta reta 44"/>
          <p:cNvCxnSpPr/>
          <p:nvPr/>
        </p:nvCxnSpPr>
        <p:spPr>
          <a:xfrm rot="5400000">
            <a:off x="321469" y="5179219"/>
            <a:ext cx="500062" cy="285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6200000" flipH="1">
            <a:off x="1357313" y="5143500"/>
            <a:ext cx="500062" cy="3571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Decisão 65"/>
          <p:cNvSpPr/>
          <p:nvPr/>
        </p:nvSpPr>
        <p:spPr>
          <a:xfrm>
            <a:off x="0" y="4429125"/>
            <a:ext cx="2071688" cy="8572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300" dirty="0">
                <a:solidFill>
                  <a:schemeClr val="tx1"/>
                </a:solidFill>
              </a:rPr>
              <a:t>Práticas Especificas</a:t>
            </a:r>
          </a:p>
        </p:txBody>
      </p:sp>
      <p:cxnSp>
        <p:nvCxnSpPr>
          <p:cNvPr id="57" name="Conector de seta reta 56"/>
          <p:cNvCxnSpPr/>
          <p:nvPr/>
        </p:nvCxnSpPr>
        <p:spPr>
          <a:xfrm rot="5400000">
            <a:off x="3393282" y="5036344"/>
            <a:ext cx="500062" cy="285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rot="16200000" flipH="1">
            <a:off x="4643437" y="5072063"/>
            <a:ext cx="500063" cy="3571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Decisão 26"/>
          <p:cNvSpPr/>
          <p:nvPr/>
        </p:nvSpPr>
        <p:spPr>
          <a:xfrm>
            <a:off x="3071813" y="4429125"/>
            <a:ext cx="2071687" cy="8572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300" dirty="0">
                <a:solidFill>
                  <a:schemeClr val="tx1"/>
                </a:solidFill>
              </a:rPr>
              <a:t>Práticas Genéricas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7072313" y="3857625"/>
            <a:ext cx="2000250" cy="20002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7439025" y="4071938"/>
            <a:ext cx="1276350" cy="34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dirty="0">
                <a:solidFill>
                  <a:schemeClr val="tx1"/>
                </a:solidFill>
              </a:rPr>
              <a:t>Requerido</a:t>
            </a:r>
          </a:p>
        </p:txBody>
      </p:sp>
      <p:sp>
        <p:nvSpPr>
          <p:cNvPr id="61" name="Fluxograma: Decisão 60"/>
          <p:cNvSpPr/>
          <p:nvPr/>
        </p:nvSpPr>
        <p:spPr>
          <a:xfrm>
            <a:off x="7215188" y="4572000"/>
            <a:ext cx="1714500" cy="5000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dirty="0">
                <a:solidFill>
                  <a:schemeClr val="tx1"/>
                </a:solidFill>
              </a:rPr>
              <a:t>Esperado</a:t>
            </a:r>
          </a:p>
        </p:txBody>
      </p:sp>
      <p:sp>
        <p:nvSpPr>
          <p:cNvPr id="62" name="Elipse 61"/>
          <p:cNvSpPr/>
          <p:nvPr/>
        </p:nvSpPr>
        <p:spPr>
          <a:xfrm>
            <a:off x="7358063" y="5143500"/>
            <a:ext cx="142875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dirty="0">
                <a:solidFill>
                  <a:schemeClr val="tx1"/>
                </a:solidFill>
              </a:rPr>
              <a:t>Informativo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300" smtClean="0"/>
              <a:t>Área de Processo – Análise e Resolução de Causas (CAR)</a:t>
            </a:r>
          </a:p>
          <a:p>
            <a:pPr lvl="1" eaLnBrk="1" hangingPunct="1"/>
            <a:r>
              <a:rPr lang="pt-BR" smtClean="0"/>
              <a:t>O projeto tenta entender as causas comuns de variações inerentes aos processos e removê-las dos processos do projeto, bem como utilizar esse conhecimento para melhorar continuamente os processos da organização.</a:t>
            </a:r>
          </a:p>
          <a:p>
            <a:pPr lvl="1" eaLnBrk="1" hangingPunct="1"/>
            <a:r>
              <a:rPr lang="pt-BR" smtClean="0"/>
              <a:t>Os processos definidos e o conjunto de processos padrão da organização são os alvos destas atividades de melhorias.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28688"/>
            <a:ext cx="8858250" cy="475138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800" smtClean="0"/>
              <a:t>Área de Processo – Análise e Resolução de Causas (CAR)</a:t>
            </a:r>
          </a:p>
          <a:p>
            <a:pPr lvl="1" eaLnBrk="1" hangingPunct="1"/>
            <a:r>
              <a:rPr lang="pt-BR" sz="2400" b="1" smtClean="0"/>
              <a:t>Metas Especificas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Determinar Causas para os resultados selecionados: </a:t>
            </a:r>
            <a:r>
              <a:rPr lang="pt-BR" sz="2000" smtClean="0"/>
              <a:t>Selecionar os resultados que devem ser analisados e efetuar a sua análise de causa raiz.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b="1" smtClean="0"/>
              <a:t>Selecionar as Causas para os resultados selecionados: </a:t>
            </a:r>
            <a:r>
              <a:rPr lang="pt-BR" sz="2000" smtClean="0"/>
              <a:t>Implementar as ações propostas, validar o efeito produzido pela implementação da ação e registrar os dados da analise de causa raiz.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428625"/>
            <a:ext cx="8858250" cy="4751388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Visão Geral</a:t>
            </a:r>
          </a:p>
          <a:p>
            <a:pPr lvl="1" eaLnBrk="1" hangingPunct="1"/>
            <a:r>
              <a:rPr lang="pt-BR" smtClean="0"/>
              <a:t>Trata-se do modelo de referência brasileiro para melhoria do processo de Software, baseado no CMMI e na ISO 15504 orientado para pequenas e médias empresas.</a:t>
            </a:r>
          </a:p>
          <a:p>
            <a:pPr lvl="1" eaLnBrk="1" hangingPunct="1"/>
            <a:r>
              <a:rPr lang="pt-BR" smtClean="0"/>
              <a:t>Este foco foi priorizado em função do alto custo para se obter nível de maturidade do CMMI, considerando a avaliação oficial através de um SEI Partner.</a:t>
            </a:r>
          </a:p>
          <a:p>
            <a:pPr lvl="1" eaLnBrk="1" hangingPunct="1"/>
            <a:r>
              <a:rPr lang="pt-BR" smtClean="0"/>
              <a:t>É promovido e patrocinado por instituições governamentais como:</a:t>
            </a:r>
          </a:p>
          <a:p>
            <a:pPr lvl="2" eaLnBrk="1" hangingPunct="1"/>
            <a:r>
              <a:rPr lang="pt-BR" sz="2000" smtClean="0"/>
              <a:t>CenPRA – Centro de Pesquisas Renato Archer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Programa de Engenharia de Sistemas e Computação da UFRJ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Universidade Católica de Brasília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CESAR – Centro de Estudos e Sistemas Avançados do Recife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CELEPAR – Companhia de Informática do Paraná</a:t>
            </a:r>
          </a:p>
          <a:p>
            <a:pPr lvl="2" eaLnBrk="1" hangingPunct="1">
              <a:lnSpc>
                <a:spcPct val="100000"/>
              </a:lnSpc>
            </a:pPr>
            <a:r>
              <a:rPr lang="pt-BR" sz="2000" smtClean="0"/>
              <a:t>Núcleo Softex de Campinas, RioSoft e pela sociedade Softex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3571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MPS </a:t>
            </a:r>
            <a:r>
              <a:rPr lang="pt-BR" sz="4000" dirty="0" err="1" smtClean="0"/>
              <a:t>br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428625"/>
            <a:ext cx="8858250" cy="4751388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Visão Geral</a:t>
            </a:r>
          </a:p>
          <a:p>
            <a:pPr lvl="1" eaLnBrk="1" hangingPunct="1"/>
            <a:r>
              <a:rPr lang="pt-BR" dirty="0" smtClean="0"/>
              <a:t>Neste modelo as avaliações serão conduzidas por uma Instituição Credenciada para Avaliação – ICA do MPS </a:t>
            </a:r>
            <a:r>
              <a:rPr lang="pt-BR" dirty="0" err="1" smtClean="0"/>
              <a:t>br</a:t>
            </a:r>
            <a:r>
              <a:rPr lang="pt-BR" dirty="0" smtClean="0"/>
              <a:t>, e a implantação por uma Instituição Credenciada para Implantação.</a:t>
            </a:r>
          </a:p>
          <a:p>
            <a:pPr lvl="1" eaLnBrk="1" hangingPunct="1"/>
            <a:r>
              <a:rPr lang="pt-BR" dirty="0" smtClean="0"/>
              <a:t>A avaliação tem validade de 2 anos, ao final deste a empresa deverá passar por nova avaliação para manter a maturidade adquirida já avaliada ou evoluir o nível de maturidade.</a:t>
            </a:r>
          </a:p>
          <a:p>
            <a:pPr lvl="1" eaLnBrk="1" hangingPunct="1"/>
            <a:r>
              <a:rPr lang="pt-BR" dirty="0" smtClean="0"/>
              <a:t>Este modelo pode ser exigido pela empresa (contratante) em contratos de </a:t>
            </a:r>
            <a:r>
              <a:rPr lang="pt-BR" i="1" dirty="0" smtClean="0"/>
              <a:t>outsourcing </a:t>
            </a:r>
            <a:r>
              <a:rPr lang="pt-BR" dirty="0" smtClean="0"/>
              <a:t> junto a pequenas e médias empresas desenvolvedoras de software (contratadas).</a:t>
            </a:r>
            <a:endParaRPr lang="pt-BR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3571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MPS </a:t>
            </a:r>
            <a:r>
              <a:rPr lang="pt-BR" sz="4000" dirty="0" err="1" smtClean="0"/>
              <a:t>br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214313"/>
            <a:ext cx="8858250" cy="1785937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sz="2500" dirty="0" smtClean="0"/>
              <a:t>Visão Geral</a:t>
            </a:r>
          </a:p>
          <a:p>
            <a:pPr lvl="1" eaLnBrk="1" hangingPunct="1"/>
            <a:r>
              <a:rPr lang="pt-BR" dirty="0" smtClean="0"/>
              <a:t>O que diferencia do CMMI são os níveis de maturidade que no MPS </a:t>
            </a:r>
            <a:r>
              <a:rPr lang="pt-BR" dirty="0" err="1" smtClean="0"/>
              <a:t>br</a:t>
            </a:r>
            <a:r>
              <a:rPr lang="pt-BR" dirty="0" smtClean="0"/>
              <a:t> são 7.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214313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MPS </a:t>
            </a:r>
            <a:r>
              <a:rPr lang="pt-BR" sz="4000" dirty="0" err="1" smtClean="0"/>
              <a:t>br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2875" y="1928813"/>
          <a:ext cx="8858310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3139"/>
                <a:gridCol w="4786347"/>
                <a:gridCol w="192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Estágio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Áreas</a:t>
                      </a:r>
                      <a:r>
                        <a:rPr lang="pt-BR" baseline="0" dirty="0" smtClean="0"/>
                        <a:t> de Processo Correspondentes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Equivalência com</a:t>
                      </a:r>
                      <a:r>
                        <a:rPr lang="pt-BR" baseline="0" dirty="0" smtClean="0"/>
                        <a:t> o CMMI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 - Parcialmente</a:t>
                      </a:r>
                      <a:r>
                        <a:rPr lang="pt-BR" baseline="0" dirty="0" smtClean="0"/>
                        <a:t> Gerenciado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Gerencia de Requisitos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Planejamento do Projeto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Monitoração e Controle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Gerência de Configuração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Garantia da qualidade do processo e do produto</a:t>
                      </a:r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Nível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 –</a:t>
                      </a:r>
                      <a:r>
                        <a:rPr lang="pt-BR" baseline="0" dirty="0" smtClean="0"/>
                        <a:t> Gerenciado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Gerência</a:t>
                      </a:r>
                      <a:r>
                        <a:rPr lang="pt-BR" baseline="0" dirty="0" smtClean="0"/>
                        <a:t> de Requisitos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Planejamento do Projeto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Monitoração e controle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Gerência de configuração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Garantia da qualidade do processo e do produto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Gerência de acordos com fornecedores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Medição e Análise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214313"/>
            <a:ext cx="8858250" cy="178593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Visão Geral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214313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MPS </a:t>
            </a:r>
            <a:r>
              <a:rPr lang="pt-BR" sz="4000" dirty="0" err="1" smtClean="0"/>
              <a:t>br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2875" y="1214438"/>
          <a:ext cx="8858310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3139"/>
                <a:gridCol w="4786347"/>
                <a:gridCol w="192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Estágio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Áreas</a:t>
                      </a:r>
                      <a:r>
                        <a:rPr lang="pt-BR" baseline="0" dirty="0" smtClean="0"/>
                        <a:t> de Processo Correspondentes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Equivalência com</a:t>
                      </a:r>
                      <a:r>
                        <a:rPr lang="pt-BR" baseline="0" dirty="0" smtClean="0"/>
                        <a:t> o CMMI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 - Parcialmente</a:t>
                      </a:r>
                      <a:r>
                        <a:rPr lang="pt-BR" baseline="0" dirty="0" smtClean="0"/>
                        <a:t> Definido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Desenvolvimento de Requisitos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Solução Técnica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Integração do Produto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Verificação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smtClean="0"/>
                        <a:t> Validação</a:t>
                      </a:r>
                      <a:endParaRPr lang="pt-B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Nível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 –</a:t>
                      </a:r>
                      <a:r>
                        <a:rPr lang="pt-BR" baseline="0" dirty="0" smtClean="0"/>
                        <a:t> Largamente Definido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Treinamento</a:t>
                      </a:r>
                      <a:r>
                        <a:rPr lang="pt-BR" baseline="0" dirty="0" smtClean="0"/>
                        <a:t> organizacional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Foco no processo da organização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Definição do processo organizacional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Gerência integrada do projeto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 – </a:t>
                      </a:r>
                      <a:r>
                        <a:rPr lang="pt-BR" baseline="0" dirty="0" smtClean="0"/>
                        <a:t>Definido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</a:t>
                      </a:r>
                      <a:r>
                        <a:rPr lang="pt-BR" baseline="0" dirty="0" smtClean="0"/>
                        <a:t>Gerência integrada do projeto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Análise e Resolução da decisão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</a:t>
                      </a:r>
                      <a:r>
                        <a:rPr lang="pt-BR" baseline="0" dirty="0" smtClean="0"/>
                        <a:t>Gerência </a:t>
                      </a:r>
                      <a:r>
                        <a:rPr lang="pt-BR" dirty="0" smtClean="0"/>
                        <a:t>integrada</a:t>
                      </a:r>
                      <a:r>
                        <a:rPr lang="pt-BR" baseline="0" dirty="0" smtClean="0"/>
                        <a:t> de fornecedores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Gerência de Riscos</a:t>
                      </a:r>
                      <a:endParaRPr lang="pt-BR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214313"/>
            <a:ext cx="8858250" cy="1785937"/>
          </a:xfrm>
        </p:spPr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z="2500" smtClean="0"/>
              <a:t>Visão Geral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214313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MPS </a:t>
            </a:r>
            <a:r>
              <a:rPr lang="pt-BR" sz="4000" dirty="0" err="1" smtClean="0"/>
              <a:t>br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2875" y="1214438"/>
          <a:ext cx="8858310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3139"/>
                <a:gridCol w="4786347"/>
                <a:gridCol w="192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Estágio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Áreas</a:t>
                      </a:r>
                      <a:r>
                        <a:rPr lang="pt-BR" baseline="0" dirty="0" smtClean="0"/>
                        <a:t> de Processo Correspondentes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Equivalência com</a:t>
                      </a:r>
                      <a:r>
                        <a:rPr lang="pt-BR" baseline="0" dirty="0" smtClean="0"/>
                        <a:t> o CMMI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 – Gerenciado Quantitativamente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Desempenho</a:t>
                      </a:r>
                      <a:r>
                        <a:rPr lang="pt-BR" baseline="0" dirty="0" smtClean="0"/>
                        <a:t> do processo organizacional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baseline="0" dirty="0" smtClean="0"/>
                        <a:t> Gerência quantitativa do projeto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Nível</a:t>
                      </a:r>
                      <a:r>
                        <a:rPr lang="pt-BR" baseline="0" dirty="0" smtClean="0"/>
                        <a:t> 4</a:t>
                      </a:r>
                      <a:endParaRPr lang="pt-BR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 smtClean="0"/>
                        <a:t>A –</a:t>
                      </a:r>
                      <a:r>
                        <a:rPr lang="pt-BR" baseline="0" dirty="0" smtClean="0"/>
                        <a:t> Em Otimização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Inovação e </a:t>
                      </a:r>
                      <a:r>
                        <a:rPr lang="pt-BR" i="1" dirty="0" err="1" smtClean="0"/>
                        <a:t>deployment</a:t>
                      </a:r>
                      <a:r>
                        <a:rPr lang="pt-BR" i="1" dirty="0" smtClean="0"/>
                        <a:t> </a:t>
                      </a:r>
                      <a:r>
                        <a:rPr lang="pt-BR" i="0" dirty="0" smtClean="0"/>
                        <a:t>organizacional</a:t>
                      </a:r>
                      <a:endParaRPr lang="pt-BR" i="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aseline="0" dirty="0" smtClean="0"/>
                        <a:t> Análise e resolução de causas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pt-B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Nível</a:t>
                      </a:r>
                      <a:r>
                        <a:rPr lang="pt-BR" baseline="0" dirty="0" smtClean="0"/>
                        <a:t> 5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21711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57313"/>
            <a:ext cx="8858250" cy="4751387"/>
          </a:xfrm>
        </p:spPr>
        <p:txBody>
          <a:bodyPr/>
          <a:lstStyle/>
          <a:p>
            <a:pPr eaLnBrk="1" hangingPunct="1"/>
            <a:r>
              <a:rPr lang="pt-BR" dirty="0" smtClean="0"/>
              <a:t> Notas Introdutórias</a:t>
            </a:r>
          </a:p>
          <a:p>
            <a:pPr lvl="1" eaLnBrk="1" hangingPunct="1"/>
            <a:r>
              <a:rPr lang="pt-BR" dirty="0"/>
              <a:t>A </a:t>
            </a:r>
            <a:r>
              <a:rPr lang="pt-BR" dirty="0" smtClean="0"/>
              <a:t>seção </a:t>
            </a:r>
            <a:r>
              <a:rPr lang="pt-BR" dirty="0"/>
              <a:t>das notas </a:t>
            </a:r>
            <a:r>
              <a:rPr lang="pt-BR" dirty="0" smtClean="0"/>
              <a:t>introdutórias </a:t>
            </a:r>
            <a:r>
              <a:rPr lang="pt-BR" dirty="0"/>
              <a:t>de uma área de processos descreve os conceitos principais cobertos numa área de processo e é um componente informativo</a:t>
            </a:r>
            <a:r>
              <a:rPr lang="pt-BR" dirty="0" smtClean="0"/>
              <a:t>.</a:t>
            </a:r>
            <a:endParaRPr lang="pt-BR" dirty="0"/>
          </a:p>
          <a:p>
            <a:pPr lvl="1" eaLnBrk="1" hangingPunct="1"/>
            <a:r>
              <a:rPr lang="pt-BR" dirty="0" smtClean="0"/>
              <a:t>Um </a:t>
            </a:r>
            <a:r>
              <a:rPr lang="pt-BR" dirty="0"/>
              <a:t>exemplo das notas introdutórias da área do processo </a:t>
            </a:r>
            <a:r>
              <a:rPr lang="pt-BR" dirty="0" smtClean="0"/>
              <a:t>Planejamento </a:t>
            </a:r>
            <a:r>
              <a:rPr lang="pt-BR" dirty="0"/>
              <a:t>do </a:t>
            </a:r>
            <a:r>
              <a:rPr lang="pt-BR" dirty="0" smtClean="0"/>
              <a:t>Projeto: </a:t>
            </a:r>
            <a:r>
              <a:rPr lang="pt-BR" dirty="0"/>
              <a:t>"o planeamento começa com os requisitos que definem o produto e o </a:t>
            </a:r>
            <a:r>
              <a:rPr lang="pt-BR" dirty="0" smtClean="0"/>
              <a:t>projeto</a:t>
            </a:r>
            <a:r>
              <a:rPr lang="pt-BR" dirty="0"/>
              <a:t>". </a:t>
            </a:r>
            <a:endParaRPr lang="pt-BR" dirty="0" smtClean="0"/>
          </a:p>
          <a:p>
            <a:pPr eaLnBrk="1" hangingPunct="1"/>
            <a:r>
              <a:rPr lang="pt-BR" dirty="0" smtClean="0"/>
              <a:t>Áreas de Processo Relacionadas</a:t>
            </a:r>
          </a:p>
          <a:p>
            <a:pPr lvl="1" eaLnBrk="1" hangingPunct="1"/>
            <a:r>
              <a:rPr lang="pt-BR" dirty="0" smtClean="0"/>
              <a:t>Listam </a:t>
            </a:r>
            <a:r>
              <a:rPr lang="pt-BR" dirty="0"/>
              <a:t>referências relacionadas com as áreas de processo e </a:t>
            </a:r>
            <a:r>
              <a:rPr lang="pt-BR" dirty="0" smtClean="0"/>
              <a:t>refletem </a:t>
            </a:r>
            <a:r>
              <a:rPr lang="pt-BR" dirty="0"/>
              <a:t>os relacionamentos de alto nível entre elas</a:t>
            </a:r>
            <a:r>
              <a:rPr lang="pt-BR" dirty="0" smtClean="0"/>
              <a:t>.</a:t>
            </a:r>
            <a:endParaRPr lang="pt-BR" dirty="0"/>
          </a:p>
          <a:p>
            <a:pPr lvl="1" eaLnBrk="1" hangingPunct="1"/>
            <a:r>
              <a:rPr lang="pt-BR" dirty="0" smtClean="0"/>
              <a:t>Exemplo: </a:t>
            </a:r>
            <a:r>
              <a:rPr lang="pt-BR" dirty="0"/>
              <a:t>"consultar a área do processo Gestão de Risco para obter mais informação sobre identificação e gestão dos riscos". </a:t>
            </a:r>
          </a:p>
          <a:p>
            <a:pPr lvl="1" eaLnBrk="1" hangingPunct="1"/>
            <a:endParaRPr lang="pt-BR" dirty="0"/>
          </a:p>
          <a:p>
            <a:pPr lvl="1" eaLnBrk="1" hangingPunct="1"/>
            <a:endParaRPr lang="pt-BR" dirty="0"/>
          </a:p>
          <a:p>
            <a:pPr lvl="1" eaLnBrk="1" hangingPunct="1"/>
            <a:endParaRPr lang="pt-BR" dirty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649288"/>
            <a:ext cx="8977312" cy="92233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CMMI - </a:t>
            </a:r>
            <a:r>
              <a:rPr lang="pt-BR" sz="4000" dirty="0" err="1" smtClean="0"/>
              <a:t>Capability</a:t>
            </a:r>
            <a:r>
              <a:rPr lang="pt-BR" sz="4000" dirty="0" smtClean="0"/>
              <a:t> </a:t>
            </a:r>
            <a:r>
              <a:rPr lang="pt-BR" sz="4000" dirty="0" err="1" smtClean="0"/>
              <a:t>Maturity</a:t>
            </a:r>
            <a:r>
              <a:rPr lang="pt-BR" sz="4000" dirty="0" smtClean="0"/>
              <a:t> </a:t>
            </a:r>
            <a:r>
              <a:rPr lang="pt-BR" sz="4000" dirty="0" err="1" smtClean="0"/>
              <a:t>Model</a:t>
            </a:r>
            <a:r>
              <a:rPr lang="pt-BR" sz="4000" dirty="0" smtClean="0"/>
              <a:t> </a:t>
            </a:r>
            <a:r>
              <a:rPr lang="pt-BR" sz="4000" dirty="0" err="1" smtClean="0"/>
              <a:t>Integration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66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7063</Words>
  <Application>Microsoft Office PowerPoint</Application>
  <PresentationFormat>Apresentação na tela (4:3)</PresentationFormat>
  <Paragraphs>770</Paragraphs>
  <Slides>87</Slides>
  <Notes>12</Notes>
  <HiddenSlides>2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87</vt:i4>
      </vt:variant>
    </vt:vector>
  </HeadingPairs>
  <TitlesOfParts>
    <vt:vector size="90" baseType="lpstr">
      <vt:lpstr>Design padrão</vt:lpstr>
      <vt:lpstr>modelo_powerpoint_fit</vt:lpstr>
      <vt:lpstr>1_modelo_powerpoint_fit</vt:lpstr>
      <vt:lpstr>Slide 1</vt:lpstr>
      <vt:lpstr>Modelos de Maturidade </vt:lpstr>
      <vt:lpstr>Modelos de Maturidade </vt:lpstr>
      <vt:lpstr>Modelos de Maturidade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Exercício</vt:lpstr>
      <vt:lpstr>CMMI - Capability Maturity Model Integration </vt:lpstr>
      <vt:lpstr>CMMI - Capability Maturity Model Integration </vt:lpstr>
      <vt:lpstr>CMMI Online Browser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CMMI - Capability Maturity Model Integration </vt:lpstr>
      <vt:lpstr>MPS br </vt:lpstr>
      <vt:lpstr>MPS br </vt:lpstr>
      <vt:lpstr>MPS br </vt:lpstr>
      <vt:lpstr>MPS br </vt:lpstr>
      <vt:lpstr>MPS br </vt:lpstr>
      <vt:lpstr>Slide 87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Lina</dc:creator>
  <cp:lastModifiedBy>suporte</cp:lastModifiedBy>
  <cp:revision>339</cp:revision>
  <dcterms:created xsi:type="dcterms:W3CDTF">2008-01-24T16:19:32Z</dcterms:created>
  <dcterms:modified xsi:type="dcterms:W3CDTF">2014-02-27T00:02:48Z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SOACAT\302464</vt:lpwstr>
  </property>
  <property fmtid="{D5CDD505-2E9C-101B-9397-08002B2CF9AE}" pid="4" name="SSDCxCLASSFICATION_DATE">
    <vt:lpwstr>26/02/2014 15:12:20</vt:lpwstr>
  </property>
  <property fmtid="{D5CDD505-2E9C-101B-9397-08002B2CF9AE}" pid="5" name="SSDCxCLASSFICATION_GUID">
    <vt:lpwstr>36F76475427155242494EB7DA97E81C1</vt:lpwstr>
  </property>
</Properties>
</file>