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02/04/2013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02/04/2013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Táticas </a:t>
            </a:r>
            <a:r>
              <a:rPr lang="pt-BR" smtClean="0"/>
              <a:t>para Atingir </a:t>
            </a:r>
            <a:r>
              <a:rPr lang="pt-BR" dirty="0" smtClean="0"/>
              <a:t>os </a:t>
            </a:r>
            <a:r>
              <a:rPr lang="pt-BR" smtClean="0"/>
              <a:t>atributos de </a:t>
            </a:r>
            <a:r>
              <a:rPr lang="pt-BR" dirty="0" smtClean="0"/>
              <a:t>Qualidade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AQ de Arquitetura</a:t>
            </a:r>
            <a:endParaRPr lang="pt-BR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Integridade conceitual</a:t>
            </a:r>
          </a:p>
          <a:p>
            <a:r>
              <a:rPr lang="pt-BR" sz="2800" dirty="0" err="1" smtClean="0"/>
              <a:t>Corretitude</a:t>
            </a:r>
            <a:r>
              <a:rPr lang="pt-BR" sz="2800" dirty="0" smtClean="0"/>
              <a:t> e completitude</a:t>
            </a:r>
          </a:p>
          <a:p>
            <a:r>
              <a:rPr lang="pt-BR" sz="2800" dirty="0" err="1" smtClean="0"/>
              <a:t>Buildability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03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Para o seu projeto crie cenários para os </a:t>
            </a:r>
            <a:r>
              <a:rPr lang="pt-BR" sz="2800" dirty="0" err="1" smtClean="0"/>
              <a:t>AQs</a:t>
            </a:r>
            <a:r>
              <a:rPr lang="pt-BR" sz="2800" dirty="0" smtClean="0"/>
              <a:t> abaixo?</a:t>
            </a:r>
          </a:p>
          <a:p>
            <a:pPr lvl="1"/>
            <a:r>
              <a:rPr lang="pt-BR" sz="2400" dirty="0" smtClean="0"/>
              <a:t>Disponibilidade</a:t>
            </a:r>
          </a:p>
          <a:p>
            <a:pPr lvl="1"/>
            <a:r>
              <a:rPr lang="pt-BR" sz="2400" dirty="0" err="1" smtClean="0"/>
              <a:t>Modificabilidade</a:t>
            </a:r>
            <a:endParaRPr lang="pt-BR" sz="2400" dirty="0" smtClean="0"/>
          </a:p>
          <a:p>
            <a:pPr lvl="1"/>
            <a:r>
              <a:rPr lang="pt-BR" sz="2400" dirty="0" smtClean="0"/>
              <a:t>Performance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err="1" smtClean="0"/>
              <a:t>Testabilidade</a:t>
            </a:r>
            <a:endParaRPr lang="pt-BR" sz="2400" dirty="0" smtClean="0"/>
          </a:p>
          <a:p>
            <a:pPr lvl="1"/>
            <a:r>
              <a:rPr lang="pt-BR" sz="2400" dirty="0" smtClean="0"/>
              <a:t>Usabilidade</a:t>
            </a:r>
          </a:p>
        </p:txBody>
      </p:sp>
      <p:pic>
        <p:nvPicPr>
          <p:cNvPr id="7" name="Picture 6" descr="C:\Users\Myer\Desktop\04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16" y="2204864"/>
            <a:ext cx="54743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4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Cenários dos AQ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err="1" smtClean="0"/>
              <a:t>Quality</a:t>
            </a:r>
            <a:r>
              <a:rPr lang="pt-BR" sz="2800" dirty="0" smtClean="0"/>
              <a:t> </a:t>
            </a:r>
            <a:r>
              <a:rPr lang="pt-BR" sz="2800" dirty="0" err="1" smtClean="0"/>
              <a:t>Attribute</a:t>
            </a:r>
            <a:r>
              <a:rPr lang="pt-BR" sz="2800" dirty="0" smtClean="0"/>
              <a:t> Workshop (QAW)</a:t>
            </a:r>
          </a:p>
          <a:p>
            <a:r>
              <a:rPr lang="pt-BR" sz="2800" dirty="0" smtClean="0"/>
              <a:t>Proposto pelo SEI para revelar requisitos não funcionais</a:t>
            </a:r>
          </a:p>
          <a:p>
            <a:r>
              <a:rPr lang="pt-BR" sz="2800" dirty="0" smtClean="0"/>
              <a:t>Um atributo é pensado especificamente para um requisito do projeto.</a:t>
            </a:r>
          </a:p>
          <a:p>
            <a:r>
              <a:rPr lang="pt-BR" sz="2800" dirty="0" smtClean="0"/>
              <a:t>Tipos</a:t>
            </a:r>
          </a:p>
          <a:p>
            <a:pPr lvl="1"/>
            <a:r>
              <a:rPr lang="pt-BR" dirty="0" smtClean="0"/>
              <a:t>Gerais: servem para qualquer sistema</a:t>
            </a:r>
          </a:p>
          <a:p>
            <a:pPr lvl="1"/>
            <a:r>
              <a:rPr lang="pt-BR" dirty="0" smtClean="0"/>
              <a:t>Concretos: servem para um sistema específico*</a:t>
            </a:r>
          </a:p>
          <a:p>
            <a:r>
              <a:rPr lang="pt-BR" sz="2800" dirty="0" smtClean="0"/>
              <a:t>Cenários concretos como de base para as decisões</a:t>
            </a:r>
          </a:p>
        </p:txBody>
      </p:sp>
    </p:spTree>
    <p:extLst>
      <p:ext uri="{BB962C8B-B14F-4D97-AF65-F5344CB8AC3E}">
        <p14:creationId xmlns:p14="http://schemas.microsoft.com/office/powerpoint/2010/main" val="22007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Cenários dos AQ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Consiste de seis partes:</a:t>
            </a:r>
          </a:p>
          <a:p>
            <a:pPr lvl="1"/>
            <a:r>
              <a:rPr lang="pt-BR" sz="2400" dirty="0" smtClean="0"/>
              <a:t>Fonte de estimulo: entidade que gera o estimulo</a:t>
            </a:r>
          </a:p>
          <a:p>
            <a:pPr lvl="1"/>
            <a:r>
              <a:rPr lang="pt-BR" sz="2400" dirty="0" smtClean="0"/>
              <a:t>Estimulo: condição que é avaliada</a:t>
            </a:r>
          </a:p>
          <a:p>
            <a:pPr lvl="1"/>
            <a:r>
              <a:rPr lang="pt-BR" sz="2400" dirty="0" smtClean="0"/>
              <a:t>Ambiente: condições em que o estimulo ocorre</a:t>
            </a:r>
          </a:p>
          <a:p>
            <a:pPr lvl="1"/>
            <a:r>
              <a:rPr lang="pt-BR" sz="2400" dirty="0" smtClean="0"/>
              <a:t>Artefato: parte do sistema que será estimulada</a:t>
            </a:r>
          </a:p>
          <a:p>
            <a:pPr lvl="1"/>
            <a:r>
              <a:rPr lang="pt-BR" sz="2400" dirty="0" smtClean="0"/>
              <a:t>Resposta: resposta depois do estimulo</a:t>
            </a:r>
          </a:p>
          <a:p>
            <a:pPr lvl="1"/>
            <a:r>
              <a:rPr lang="pt-BR" sz="2400" dirty="0" smtClean="0"/>
              <a:t>Métrica de resposta: forma de avaliar a resposta a ocorrência do estimulo</a:t>
            </a:r>
          </a:p>
          <a:p>
            <a:endParaRPr lang="pt-BR" dirty="0" smtClean="0"/>
          </a:p>
        </p:txBody>
      </p:sp>
      <p:pic>
        <p:nvPicPr>
          <p:cNvPr id="19460" name="Picture 6" descr="C:\Users\Myer\Desktop\04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4680520" cy="190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Cenários dos AQ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4" name="AutoShape 5" descr="graphics/04fig0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0485" name="Picture 6" descr="C:\Users\Myer\Desktop\04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57338"/>
            <a:ext cx="85217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6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Cenários dos AQ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Modificabilidade</a:t>
            </a:r>
            <a:endParaRPr lang="pt-BR" dirty="0"/>
          </a:p>
        </p:txBody>
      </p:sp>
      <p:pic>
        <p:nvPicPr>
          <p:cNvPr id="21508" name="Picture 4" descr="C:\Users\Myer\Desktop\04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54213"/>
            <a:ext cx="7600950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0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Cenários dos AQ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Performance</a:t>
            </a:r>
          </a:p>
        </p:txBody>
      </p:sp>
      <p:pic>
        <p:nvPicPr>
          <p:cNvPr id="22532" name="Picture 2" descr="C:\Users\Myer\Desktop\04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4993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Avalie o atributo de qualidade de performance para o projeto de intranet.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52762"/>
              </p:ext>
            </p:extLst>
          </p:nvPr>
        </p:nvGraphicFramePr>
        <p:xfrm>
          <a:off x="179512" y="2276872"/>
          <a:ext cx="8785226" cy="36845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92613"/>
                <a:gridCol w="4392613"/>
              </a:tblGrid>
              <a:tr h="369602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Parte</a:t>
                      </a:r>
                      <a:r>
                        <a:rPr lang="pt-BR" sz="1800" baseline="0" dirty="0" smtClean="0">
                          <a:effectLst/>
                        </a:rPr>
                        <a:t> do Cenário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Possíveis</a:t>
                      </a:r>
                      <a:r>
                        <a:rPr lang="pt-BR" sz="1800" baseline="0" dirty="0" smtClean="0">
                          <a:effectLst/>
                        </a:rPr>
                        <a:t> Valores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350875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Fonte</a:t>
                      </a:r>
                      <a:r>
                        <a:rPr lang="pt-BR" sz="1800" baseline="0" dirty="0" smtClean="0">
                          <a:effectLst/>
                        </a:rPr>
                        <a:t> de Estimulo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Um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número</a:t>
                      </a:r>
                      <a:r>
                        <a:rPr lang="en-US" sz="1800" baseline="0" dirty="0" smtClean="0">
                          <a:effectLst/>
                        </a:rPr>
                        <a:t> de </a:t>
                      </a:r>
                      <a:r>
                        <a:rPr lang="en-US" sz="1800" baseline="0" dirty="0" err="1" smtClean="0">
                          <a:effectLst/>
                        </a:rPr>
                        <a:t>fontes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independentes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dependendo</a:t>
                      </a:r>
                      <a:r>
                        <a:rPr lang="en-US" sz="1800" baseline="0" dirty="0" smtClean="0">
                          <a:effectLst/>
                        </a:rPr>
                        <a:t> do </a:t>
                      </a:r>
                      <a:r>
                        <a:rPr lang="en-US" sz="1800" baseline="0" dirty="0" err="1" smtClean="0">
                          <a:effectLst/>
                        </a:rPr>
                        <a:t>sistema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643946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Estimulo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Eventos periódicos;</a:t>
                      </a:r>
                      <a:r>
                        <a:rPr lang="pt-BR" sz="1800" baseline="0" dirty="0" smtClean="0">
                          <a:effectLst/>
                        </a:rPr>
                        <a:t> estocásticos ou esporádicos.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369602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Artefato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Sistema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369602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Ambiente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Normal; Sobrecarregado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643946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Resposta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Estimul</a:t>
                      </a:r>
                      <a:r>
                        <a:rPr lang="en-US" sz="1800" baseline="0" dirty="0" err="1" smtClean="0">
                          <a:effectLst/>
                        </a:rPr>
                        <a:t>o</a:t>
                      </a:r>
                      <a:r>
                        <a:rPr lang="en-US" sz="1800" baseline="0" dirty="0" smtClean="0">
                          <a:effectLst/>
                        </a:rPr>
                        <a:t> de um </a:t>
                      </a:r>
                      <a:r>
                        <a:rPr lang="en-US" sz="1800" baseline="0" dirty="0" err="1" smtClean="0">
                          <a:effectLst/>
                        </a:rPr>
                        <a:t>processo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en-US" sz="1800" dirty="0" err="1" smtClean="0">
                          <a:effectLst/>
                        </a:rPr>
                        <a:t>Alteração</a:t>
                      </a:r>
                      <a:r>
                        <a:rPr lang="en-US" sz="1800" baseline="0" dirty="0" smtClean="0">
                          <a:effectLst/>
                        </a:rPr>
                        <a:t> no </a:t>
                      </a:r>
                      <a:r>
                        <a:rPr lang="en-US" sz="1800" baseline="0" dirty="0" err="1" smtClean="0">
                          <a:effectLst/>
                        </a:rPr>
                        <a:t>nível</a:t>
                      </a:r>
                      <a:r>
                        <a:rPr lang="en-US" sz="1800" baseline="0" dirty="0" smtClean="0">
                          <a:effectLst/>
                        </a:rPr>
                        <a:t> de </a:t>
                      </a:r>
                      <a:r>
                        <a:rPr lang="en-US" sz="1800" baseline="0" dirty="0" err="1" smtClean="0">
                          <a:effectLst/>
                        </a:rPr>
                        <a:t>serviço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  <a:tr h="643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effectLst/>
                        </a:rPr>
                        <a:t>Métrica</a:t>
                      </a:r>
                      <a:r>
                        <a:rPr lang="pt-BR" sz="1800" baseline="0" dirty="0" smtClean="0">
                          <a:effectLst/>
                        </a:rPr>
                        <a:t> de Resposta</a:t>
                      </a:r>
                      <a:endParaRPr lang="pt-BR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Latência</a:t>
                      </a:r>
                      <a:r>
                        <a:rPr lang="en-US" sz="1800" dirty="0" smtClean="0">
                          <a:effectLst/>
                        </a:rPr>
                        <a:t>, tempo de </a:t>
                      </a:r>
                      <a:r>
                        <a:rPr lang="en-US" sz="1800" dirty="0" err="1" smtClean="0">
                          <a:effectLst/>
                        </a:rPr>
                        <a:t>resposta</a:t>
                      </a:r>
                      <a:r>
                        <a:rPr lang="en-US" sz="1800" dirty="0" smtClean="0">
                          <a:effectLst/>
                        </a:rPr>
                        <a:t>, taxa de </a:t>
                      </a:r>
                      <a:r>
                        <a:rPr lang="en-US" sz="1800" dirty="0" err="1" smtClean="0">
                          <a:effectLst/>
                        </a:rPr>
                        <a:t>erro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</a:rPr>
                        <a:t>perda</a:t>
                      </a:r>
                      <a:r>
                        <a:rPr lang="en-US" sz="1800" dirty="0" smtClean="0">
                          <a:effectLst/>
                        </a:rPr>
                        <a:t> de dados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9" marB="476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AQ de Negócio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Time </a:t>
            </a:r>
            <a:r>
              <a:rPr lang="pt-BR" sz="2800" dirty="0" err="1" smtClean="0"/>
              <a:t>to</a:t>
            </a:r>
            <a:r>
              <a:rPr lang="pt-BR" sz="2800" dirty="0" smtClean="0"/>
              <a:t> Market</a:t>
            </a:r>
          </a:p>
          <a:p>
            <a:r>
              <a:rPr lang="pt-BR" sz="2800" dirty="0" smtClean="0"/>
              <a:t>Custo e Benefício</a:t>
            </a:r>
          </a:p>
          <a:p>
            <a:r>
              <a:rPr lang="pt-BR" sz="2800" dirty="0" smtClean="0"/>
              <a:t>Tempo de vida do projeto</a:t>
            </a:r>
          </a:p>
          <a:p>
            <a:r>
              <a:rPr lang="pt-BR" sz="2800" dirty="0" smtClean="0"/>
              <a:t>Integração com sistemas legados</a:t>
            </a:r>
          </a:p>
        </p:txBody>
      </p:sp>
    </p:spTree>
    <p:extLst>
      <p:ext uri="{BB962C8B-B14F-4D97-AF65-F5344CB8AC3E}">
        <p14:creationId xmlns:p14="http://schemas.microsoft.com/office/powerpoint/2010/main" val="22464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260</Words>
  <Application>Microsoft Office PowerPoint</Application>
  <PresentationFormat>Apresentação na tela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Apresentação do PowerPoint</vt:lpstr>
      <vt:lpstr>Cenários dos AQ</vt:lpstr>
      <vt:lpstr>Cenários dos AQ</vt:lpstr>
      <vt:lpstr>Cenários dos AQ</vt:lpstr>
      <vt:lpstr>Cenários dos AQ</vt:lpstr>
      <vt:lpstr>Cenários dos AQ</vt:lpstr>
      <vt:lpstr>Na Prática: Projeto Intranet</vt:lpstr>
      <vt:lpstr>AQ de Negócio</vt:lpstr>
      <vt:lpstr>AQ de Arquitetura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121</cp:revision>
  <dcterms:created xsi:type="dcterms:W3CDTF">2012-09-13T19:43:42Z</dcterms:created>
  <dcterms:modified xsi:type="dcterms:W3CDTF">2013-04-02T04:04:56Z</dcterms:modified>
</cp:coreProperties>
</file>