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8" r:id="rId24"/>
    <p:sldId id="289" r:id="rId25"/>
    <p:sldId id="290" r:id="rId26"/>
    <p:sldId id="291" r:id="rId27"/>
    <p:sldId id="292" r:id="rId28"/>
    <p:sldId id="287" r:id="rId29"/>
    <p:sldId id="259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9"/>
            <p14:sldId id="290"/>
            <p14:sldId id="291"/>
            <p14:sldId id="292"/>
            <p14:sldId id="287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0" autoAdjust="0"/>
    <p:restoredTop sz="94671" autoAdjust="0"/>
  </p:normalViewPr>
  <p:slideViewPr>
    <p:cSldViewPr>
      <p:cViewPr>
        <p:scale>
          <a:sx n="50" d="100"/>
          <a:sy n="50" d="100"/>
        </p:scale>
        <p:origin x="-78" y="-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t>07/04/2013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07/04/2013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5B76B0-CB42-48CF-A15D-EA2E092A5B7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i="1" dirty="0" err="1">
                <a:solidFill>
                  <a:srgbClr val="003399"/>
                </a:solidFill>
              </a:rPr>
              <a:t>Attribute-Driven</a:t>
            </a:r>
            <a:r>
              <a:rPr lang="pt-BR" i="1" dirty="0">
                <a:solidFill>
                  <a:srgbClr val="003399"/>
                </a:solidFill>
              </a:rPr>
              <a:t>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Passos do ADD</a:t>
            </a:r>
            <a:endParaRPr lang="pt-BR" dirty="0"/>
          </a:p>
        </p:txBody>
      </p:sp>
      <p:sp>
        <p:nvSpPr>
          <p:cNvPr id="3481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Crie os módulos e aloque as funcionalidades</a:t>
            </a:r>
          </a:p>
          <a:p>
            <a:pPr lvl="1"/>
            <a:r>
              <a:rPr lang="pt-BR" sz="2400" dirty="0" smtClean="0"/>
              <a:t>Aloque as funcionalidades para o módulo</a:t>
            </a:r>
          </a:p>
          <a:p>
            <a:pPr lvl="1"/>
            <a:r>
              <a:rPr lang="pt-BR" sz="2400" dirty="0" smtClean="0"/>
              <a:t>Represente a visão arquitetural</a:t>
            </a:r>
          </a:p>
          <a:p>
            <a:pPr lvl="2"/>
            <a:r>
              <a:rPr lang="pt-BR" sz="2000" dirty="0" smtClean="0"/>
              <a:t>Decomposição de Módulos</a:t>
            </a:r>
          </a:p>
          <a:p>
            <a:pPr lvl="2"/>
            <a:r>
              <a:rPr lang="pt-BR" sz="2000" dirty="0" smtClean="0"/>
              <a:t>Concorrência – Múltiplos usuários</a:t>
            </a:r>
          </a:p>
          <a:p>
            <a:pPr lvl="2"/>
            <a:r>
              <a:rPr lang="pt-BR" sz="2000" dirty="0" smtClean="0"/>
              <a:t>Deployment – Múltiplas instâncias</a:t>
            </a:r>
          </a:p>
          <a:p>
            <a:pPr lvl="1"/>
            <a:endParaRPr lang="pt-BR" sz="2400" dirty="0" smtClean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Refinar os módulos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99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Passos do ADD</a:t>
            </a:r>
            <a:endParaRPr lang="pt-BR" dirty="0"/>
          </a:p>
        </p:txBody>
      </p:sp>
      <p:sp>
        <p:nvSpPr>
          <p:cNvPr id="3481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Define as interfaces entre os módulos</a:t>
            </a:r>
          </a:p>
          <a:p>
            <a:pPr lvl="1"/>
            <a:r>
              <a:rPr lang="pt-BR" sz="2400" dirty="0" smtClean="0"/>
              <a:t>Consumidores/Produtores</a:t>
            </a:r>
          </a:p>
          <a:p>
            <a:pPr lvl="1"/>
            <a:r>
              <a:rPr lang="pt-BR" sz="2400" dirty="0" smtClean="0"/>
              <a:t>Padrões de interação</a:t>
            </a:r>
          </a:p>
          <a:p>
            <a:pPr lvl="1"/>
            <a:endParaRPr lang="pt-BR" sz="2400" dirty="0" smtClean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Refinar os módulos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228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Passos do ADD</a:t>
            </a:r>
            <a:endParaRPr lang="pt-BR" dirty="0"/>
          </a:p>
        </p:txBody>
      </p:sp>
      <p:sp>
        <p:nvSpPr>
          <p:cNvPr id="1433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Verifique e refine os drivers arquiteturais</a:t>
            </a:r>
          </a:p>
          <a:p>
            <a:pPr lvl="1"/>
            <a:r>
              <a:rPr lang="pt-BR" sz="2400" dirty="0" smtClean="0"/>
              <a:t>Verificar se os módulos propostos estão preparados para suas responsabilidades</a:t>
            </a:r>
          </a:p>
          <a:p>
            <a:pPr lvl="2"/>
            <a:r>
              <a:rPr lang="pt-BR" sz="2000" dirty="0" smtClean="0"/>
              <a:t>Requisitos funcionais</a:t>
            </a:r>
          </a:p>
          <a:p>
            <a:pPr lvl="2"/>
            <a:r>
              <a:rPr lang="pt-BR" sz="2000" dirty="0" smtClean="0"/>
              <a:t>Cenários de Qualidade</a:t>
            </a:r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Refinar os módulos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64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Passos do ADD</a:t>
            </a:r>
            <a:endParaRPr lang="pt-BR" dirty="0"/>
          </a:p>
        </p:txBody>
      </p:sp>
      <p:sp>
        <p:nvSpPr>
          <p:cNvPr id="1536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Repita os passos para cada módulo que achar válido</a:t>
            </a:r>
            <a:endParaRPr lang="pt-BR" sz="2800" dirty="0" smtClean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Refinar os módulos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825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Attribute-Driven</a:t>
            </a:r>
            <a:r>
              <a:rPr lang="pt-BR" dirty="0"/>
              <a:t> Design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Na prática</a:t>
            </a:r>
            <a:endParaRPr lang="pt-BR" dirty="0"/>
          </a:p>
        </p:txBody>
      </p:sp>
      <p:pic>
        <p:nvPicPr>
          <p:cNvPr id="16388" name="Picture 2" descr="C:\Users\Myer\Desktop\07fig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773238"/>
            <a:ext cx="4022725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 descr="C:\Users\Myer\Desktop\07fig0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644900"/>
            <a:ext cx="4903787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1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Na Prática</a:t>
            </a:r>
          </a:p>
        </p:txBody>
      </p:sp>
      <p:sp>
        <p:nvSpPr>
          <p:cNvPr id="2253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Agrupamentos funcionais</a:t>
            </a:r>
          </a:p>
          <a:p>
            <a:pPr lvl="1"/>
            <a:r>
              <a:rPr lang="pt-BR" sz="2400" dirty="0" smtClean="0"/>
              <a:t>AF1: Gerenciamento de Tabelas de Domínio</a:t>
            </a:r>
          </a:p>
          <a:p>
            <a:pPr lvl="1"/>
            <a:r>
              <a:rPr lang="pt-BR" sz="2400" dirty="0" smtClean="0"/>
              <a:t>AF2: Negócio</a:t>
            </a:r>
          </a:p>
          <a:p>
            <a:pPr lvl="1"/>
            <a:r>
              <a:rPr lang="pt-BR" sz="2400" dirty="0" smtClean="0"/>
              <a:t>AF3: Carga de Dados</a:t>
            </a:r>
          </a:p>
          <a:p>
            <a:pPr lvl="1"/>
            <a:r>
              <a:rPr lang="pt-BR" sz="2400" dirty="0" smtClean="0"/>
              <a:t>AF4: Relatórios</a:t>
            </a:r>
          </a:p>
          <a:p>
            <a:pPr lvl="1"/>
            <a:r>
              <a:rPr lang="pt-BR" sz="2400" dirty="0" smtClean="0"/>
              <a:t>AF5: Administração de Usuários e Log</a:t>
            </a:r>
            <a:endParaRPr lang="pt-BR" sz="2400" dirty="0" smtClean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Projeto de Carga de Pesquisa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0001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Texto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Na Prática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Requisitos</a:t>
            </a:r>
          </a:p>
          <a:p>
            <a:pPr lvl="1"/>
            <a:r>
              <a:rPr lang="pt-BR" sz="2400" dirty="0" smtClean="0"/>
              <a:t>RN1: Deverá funcionar nos navegadores </a:t>
            </a:r>
            <a:r>
              <a:rPr lang="pt-BR" sz="2400" dirty="0" err="1" smtClean="0"/>
              <a:t>Chrome</a:t>
            </a:r>
            <a:r>
              <a:rPr lang="pt-BR" sz="2400" dirty="0" smtClean="0"/>
              <a:t> 10 ou superior, IE 7 ou superior e Firefox 10 ou superior</a:t>
            </a:r>
          </a:p>
          <a:p>
            <a:pPr lvl="1"/>
            <a:r>
              <a:rPr lang="pt-BR" sz="2400" dirty="0" smtClean="0"/>
              <a:t>RN2: Deverá ser acessado por usuários em todo o território nacional</a:t>
            </a:r>
          </a:p>
          <a:p>
            <a:pPr lvl="1"/>
            <a:r>
              <a:rPr lang="pt-BR" sz="2400" dirty="0" smtClean="0"/>
              <a:t>RN3: Até 5 usuários simultâneos com resposta de 4 segundos</a:t>
            </a:r>
          </a:p>
          <a:p>
            <a:pPr lvl="1"/>
            <a:r>
              <a:rPr lang="pt-BR" sz="2400" dirty="0" smtClean="0"/>
              <a:t>RN4: Autenticação Integrada via Componente</a:t>
            </a:r>
          </a:p>
          <a:p>
            <a:pPr lvl="1"/>
            <a:r>
              <a:rPr lang="pt-BR" sz="2400" dirty="0" smtClean="0"/>
              <a:t>RN5: Relatórios serão exportados para os formatos </a:t>
            </a:r>
            <a:r>
              <a:rPr lang="pt-BR" sz="2400" dirty="0" err="1" smtClean="0"/>
              <a:t>pdf</a:t>
            </a:r>
            <a:r>
              <a:rPr lang="pt-BR" sz="2400" dirty="0" smtClean="0"/>
              <a:t>, </a:t>
            </a:r>
            <a:r>
              <a:rPr lang="pt-BR" sz="2400" dirty="0" err="1" smtClean="0"/>
              <a:t>xls</a:t>
            </a:r>
            <a:r>
              <a:rPr lang="pt-BR" sz="2400" dirty="0" smtClean="0"/>
              <a:t>, </a:t>
            </a:r>
            <a:r>
              <a:rPr lang="pt-BR" sz="2400" dirty="0" err="1" smtClean="0"/>
              <a:t>html</a:t>
            </a:r>
            <a:r>
              <a:rPr lang="pt-BR" sz="2400" dirty="0" smtClean="0"/>
              <a:t>, doc.</a:t>
            </a:r>
          </a:p>
          <a:p>
            <a:pPr lvl="1"/>
            <a:r>
              <a:rPr lang="pt-BR" sz="2400" dirty="0" smtClean="0"/>
              <a:t>RN6: Entrega em 3 meses</a:t>
            </a:r>
          </a:p>
          <a:p>
            <a:pPr lvl="1"/>
            <a:endParaRPr lang="pt-BR" sz="2400" dirty="0" smtClean="0"/>
          </a:p>
        </p:txBody>
      </p:sp>
      <p:sp>
        <p:nvSpPr>
          <p:cNvPr id="19" name="Espaço Reservado para Conteúdo 1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Projeto de Carga de Pesquisa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59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" name="Espaço Reservado para Texto 1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1" name="Espaço Reservado para Texto 2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Na Prática</a:t>
            </a:r>
          </a:p>
        </p:txBody>
      </p:sp>
      <p:sp>
        <p:nvSpPr>
          <p:cNvPr id="22" name="Espaço Reservado para Conteúdo 2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3" name="Espaço Reservado para Conteúdo 2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Projeto de Carga de Pesquisa</a:t>
            </a:r>
          </a:p>
          <a:p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1908175" y="2708275"/>
            <a:ext cx="5184775" cy="4105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24580" name="Grupo 30"/>
          <p:cNvGrpSpPr>
            <a:grpSpLocks/>
          </p:cNvGrpSpPr>
          <p:nvPr/>
        </p:nvGrpSpPr>
        <p:grpSpPr bwMode="auto">
          <a:xfrm>
            <a:off x="2268538" y="4581525"/>
            <a:ext cx="1223962" cy="647700"/>
            <a:chOff x="3563888" y="3501008"/>
            <a:chExt cx="1224136" cy="648072"/>
          </a:xfrm>
        </p:grpSpPr>
        <p:sp>
          <p:nvSpPr>
            <p:cNvPr id="32" name="Retângulo 31"/>
            <p:cNvSpPr/>
            <p:nvPr/>
          </p:nvSpPr>
          <p:spPr>
            <a:xfrm>
              <a:off x="3563888" y="3645554"/>
              <a:ext cx="1224136" cy="5035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</a:rPr>
                <a:t>AF5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563888" y="3501008"/>
              <a:ext cx="360413" cy="1445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24581" name="Grupo 38"/>
          <p:cNvGrpSpPr>
            <a:grpSpLocks/>
          </p:cNvGrpSpPr>
          <p:nvPr/>
        </p:nvGrpSpPr>
        <p:grpSpPr bwMode="auto">
          <a:xfrm>
            <a:off x="4067175" y="5732463"/>
            <a:ext cx="1225550" cy="649287"/>
            <a:chOff x="4932040" y="4365104"/>
            <a:chExt cx="1224136" cy="648072"/>
          </a:xfrm>
        </p:grpSpPr>
        <p:sp>
          <p:nvSpPr>
            <p:cNvPr id="40" name="Retângulo 39"/>
            <p:cNvSpPr/>
            <p:nvPr/>
          </p:nvSpPr>
          <p:spPr>
            <a:xfrm>
              <a:off x="4932040" y="4509296"/>
              <a:ext cx="1224136" cy="503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</a:rPr>
                <a:t>AF4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4932040" y="4365104"/>
              <a:ext cx="359947" cy="1441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24582" name="Grupo 41"/>
          <p:cNvGrpSpPr>
            <a:grpSpLocks/>
          </p:cNvGrpSpPr>
          <p:nvPr/>
        </p:nvGrpSpPr>
        <p:grpSpPr bwMode="auto">
          <a:xfrm>
            <a:off x="5795963" y="4581525"/>
            <a:ext cx="1223962" cy="647700"/>
            <a:chOff x="5004048" y="1556792"/>
            <a:chExt cx="1224136" cy="648072"/>
          </a:xfrm>
        </p:grpSpPr>
        <p:sp>
          <p:nvSpPr>
            <p:cNvPr id="43" name="Retângulo 42"/>
            <p:cNvSpPr/>
            <p:nvPr/>
          </p:nvSpPr>
          <p:spPr>
            <a:xfrm>
              <a:off x="5004048" y="1701338"/>
              <a:ext cx="1224136" cy="5035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</a:rPr>
                <a:t>AF3</a:t>
              </a: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5004048" y="1556792"/>
              <a:ext cx="360413" cy="1445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24583" name="Grupo 44"/>
          <p:cNvGrpSpPr>
            <a:grpSpLocks/>
          </p:cNvGrpSpPr>
          <p:nvPr/>
        </p:nvGrpSpPr>
        <p:grpSpPr bwMode="auto">
          <a:xfrm>
            <a:off x="4067175" y="4581525"/>
            <a:ext cx="1225550" cy="647700"/>
            <a:chOff x="5076056" y="3501008"/>
            <a:chExt cx="1224136" cy="648072"/>
          </a:xfrm>
        </p:grpSpPr>
        <p:sp>
          <p:nvSpPr>
            <p:cNvPr id="46" name="Retângulo 45"/>
            <p:cNvSpPr/>
            <p:nvPr/>
          </p:nvSpPr>
          <p:spPr>
            <a:xfrm>
              <a:off x="5076056" y="3645554"/>
              <a:ext cx="1224136" cy="5035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</a:rPr>
                <a:t>AF2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076056" y="3501008"/>
              <a:ext cx="359947" cy="1445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24584" name="Grupo 47"/>
          <p:cNvGrpSpPr>
            <a:grpSpLocks/>
          </p:cNvGrpSpPr>
          <p:nvPr/>
        </p:nvGrpSpPr>
        <p:grpSpPr bwMode="auto">
          <a:xfrm>
            <a:off x="4067175" y="3284538"/>
            <a:ext cx="1225550" cy="649287"/>
            <a:chOff x="3203848" y="2276872"/>
            <a:chExt cx="1224136" cy="648072"/>
          </a:xfrm>
        </p:grpSpPr>
        <p:sp>
          <p:nvSpPr>
            <p:cNvPr id="49" name="Retângulo 48"/>
            <p:cNvSpPr/>
            <p:nvPr/>
          </p:nvSpPr>
          <p:spPr>
            <a:xfrm>
              <a:off x="3203848" y="2421064"/>
              <a:ext cx="1224136" cy="503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</a:rPr>
                <a:t>AF1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3203848" y="2276872"/>
              <a:ext cx="359947" cy="1441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51" name="Retângulo 50"/>
          <p:cNvSpPr/>
          <p:nvPr/>
        </p:nvSpPr>
        <p:spPr>
          <a:xfrm>
            <a:off x="1908175" y="2565400"/>
            <a:ext cx="360363" cy="142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53" name="Conector de seta reta 52"/>
          <p:cNvCxnSpPr>
            <a:stCxn id="46" idx="0"/>
            <a:endCxn id="49" idx="2"/>
          </p:cNvCxnSpPr>
          <p:nvPr/>
        </p:nvCxnSpPr>
        <p:spPr>
          <a:xfrm flipV="1">
            <a:off x="4679950" y="3933825"/>
            <a:ext cx="0" cy="79057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46" idx="3"/>
            <a:endCxn id="43" idx="1"/>
          </p:cNvCxnSpPr>
          <p:nvPr/>
        </p:nvCxnSpPr>
        <p:spPr>
          <a:xfrm>
            <a:off x="5292725" y="4976813"/>
            <a:ext cx="50323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40" idx="0"/>
            <a:endCxn id="46" idx="2"/>
          </p:cNvCxnSpPr>
          <p:nvPr/>
        </p:nvCxnSpPr>
        <p:spPr>
          <a:xfrm flipV="1">
            <a:off x="4679950" y="5229225"/>
            <a:ext cx="0" cy="6477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9" name="CaixaDeTexto 64"/>
          <p:cNvSpPr txBox="1">
            <a:spLocks noChangeArrowheads="1"/>
          </p:cNvSpPr>
          <p:nvPr/>
        </p:nvSpPr>
        <p:spPr bwMode="auto">
          <a:xfrm>
            <a:off x="1908175" y="2708275"/>
            <a:ext cx="5184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b="1"/>
              <a:t>Servidor de Aplicação</a:t>
            </a:r>
          </a:p>
        </p:txBody>
      </p:sp>
      <p:cxnSp>
        <p:nvCxnSpPr>
          <p:cNvPr id="66" name="Conector de seta reta 65"/>
          <p:cNvCxnSpPr>
            <a:stCxn id="46" idx="1"/>
            <a:endCxn id="32" idx="3"/>
          </p:cNvCxnSpPr>
          <p:nvPr/>
        </p:nvCxnSpPr>
        <p:spPr>
          <a:xfrm flipH="1">
            <a:off x="3492500" y="4976813"/>
            <a:ext cx="57467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>
            <a:off x="3708400" y="3068638"/>
            <a:ext cx="0" cy="30241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/>
          <p:nvPr/>
        </p:nvCxnSpPr>
        <p:spPr>
          <a:xfrm>
            <a:off x="3708400" y="3068638"/>
            <a:ext cx="26638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>
            <a:endCxn id="43" idx="0"/>
          </p:cNvCxnSpPr>
          <p:nvPr/>
        </p:nvCxnSpPr>
        <p:spPr>
          <a:xfrm>
            <a:off x="6372225" y="3068638"/>
            <a:ext cx="36513" cy="16557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>
            <a:endCxn id="40" idx="1"/>
          </p:cNvCxnSpPr>
          <p:nvPr/>
        </p:nvCxnSpPr>
        <p:spPr>
          <a:xfrm>
            <a:off x="3708400" y="6092825"/>
            <a:ext cx="358775" cy="365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5" name="Retângulo 91"/>
          <p:cNvSpPr>
            <a:spLocks noChangeArrowheads="1"/>
          </p:cNvSpPr>
          <p:nvPr/>
        </p:nvSpPr>
        <p:spPr bwMode="auto">
          <a:xfrm>
            <a:off x="0" y="1412875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/>
            <a:r>
              <a:rPr lang="pt-BR"/>
              <a:t>RN1: Deverá funcionar nos navegadores Chrome 10 ou superior, IE 7 ou superior e Firefox 10 ou superior</a:t>
            </a:r>
          </a:p>
          <a:p>
            <a:pPr lvl="1"/>
            <a:r>
              <a:rPr lang="pt-BR"/>
              <a:t>RN2: Deverá ser acessado por usuários em todo o território nacional</a:t>
            </a:r>
          </a:p>
          <a:p>
            <a:pPr lvl="1"/>
            <a:r>
              <a:rPr lang="pt-BR"/>
              <a:t>RN3: Até 5 usuários simultâneos com resposta de 4 segundos</a:t>
            </a:r>
          </a:p>
        </p:txBody>
      </p:sp>
      <p:cxnSp>
        <p:nvCxnSpPr>
          <p:cNvPr id="104" name="Conector de seta reta 103"/>
          <p:cNvCxnSpPr>
            <a:stCxn id="43" idx="0"/>
            <a:endCxn id="49" idx="3"/>
          </p:cNvCxnSpPr>
          <p:nvPr/>
        </p:nvCxnSpPr>
        <p:spPr>
          <a:xfrm flipH="1" flipV="1">
            <a:off x="5292725" y="3681413"/>
            <a:ext cx="1116013" cy="10429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89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tângulo 121"/>
          <p:cNvSpPr/>
          <p:nvPr/>
        </p:nvSpPr>
        <p:spPr>
          <a:xfrm>
            <a:off x="2700338" y="1989138"/>
            <a:ext cx="4895850" cy="3743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3" name="Retângulo 122"/>
          <p:cNvSpPr/>
          <p:nvPr/>
        </p:nvSpPr>
        <p:spPr>
          <a:xfrm>
            <a:off x="2700338" y="1844675"/>
            <a:ext cx="358775" cy="144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5604" name="CaixaDeTexto 123"/>
          <p:cNvSpPr txBox="1">
            <a:spLocks noChangeArrowheads="1"/>
          </p:cNvSpPr>
          <p:nvPr/>
        </p:nvSpPr>
        <p:spPr bwMode="auto">
          <a:xfrm>
            <a:off x="2700338" y="1989138"/>
            <a:ext cx="4895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/>
              <a:t>Servidor de Aplicação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Na Prática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Projeto de Carga de Pesquisa</a:t>
            </a:r>
          </a:p>
          <a:p>
            <a:endParaRPr lang="pt-BR" dirty="0"/>
          </a:p>
        </p:txBody>
      </p:sp>
      <p:grpSp>
        <p:nvGrpSpPr>
          <p:cNvPr id="25606" name="Grupo 80"/>
          <p:cNvGrpSpPr>
            <a:grpSpLocks/>
          </p:cNvGrpSpPr>
          <p:nvPr/>
        </p:nvGrpSpPr>
        <p:grpSpPr bwMode="auto">
          <a:xfrm>
            <a:off x="2987675" y="4005263"/>
            <a:ext cx="1223963" cy="647700"/>
            <a:chOff x="3563888" y="3501008"/>
            <a:chExt cx="1224136" cy="648072"/>
          </a:xfrm>
        </p:grpSpPr>
        <p:sp>
          <p:nvSpPr>
            <p:cNvPr id="82" name="Retângulo 81"/>
            <p:cNvSpPr/>
            <p:nvPr/>
          </p:nvSpPr>
          <p:spPr>
            <a:xfrm>
              <a:off x="3563888" y="3645553"/>
              <a:ext cx="1224136" cy="5035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AF5</a:t>
              </a: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3563888" y="3501008"/>
              <a:ext cx="360414" cy="1445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25607" name="Grupo 83"/>
          <p:cNvGrpSpPr>
            <a:grpSpLocks/>
          </p:cNvGrpSpPr>
          <p:nvPr/>
        </p:nvGrpSpPr>
        <p:grpSpPr bwMode="auto">
          <a:xfrm>
            <a:off x="4572000" y="4941888"/>
            <a:ext cx="1223963" cy="647700"/>
            <a:chOff x="4932040" y="4365104"/>
            <a:chExt cx="1224136" cy="648072"/>
          </a:xfrm>
        </p:grpSpPr>
        <p:sp>
          <p:nvSpPr>
            <p:cNvPr id="85" name="Retângulo 84"/>
            <p:cNvSpPr/>
            <p:nvPr/>
          </p:nvSpPr>
          <p:spPr>
            <a:xfrm>
              <a:off x="4932040" y="4509649"/>
              <a:ext cx="1224136" cy="5035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AF4</a:t>
              </a:r>
            </a:p>
          </p:txBody>
        </p:sp>
        <p:sp>
          <p:nvSpPr>
            <p:cNvPr id="86" name="Retângulo 85"/>
            <p:cNvSpPr/>
            <p:nvPr/>
          </p:nvSpPr>
          <p:spPr>
            <a:xfrm>
              <a:off x="4932040" y="4365104"/>
              <a:ext cx="360414" cy="1445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25608" name="Grupo 86"/>
          <p:cNvGrpSpPr>
            <a:grpSpLocks/>
          </p:cNvGrpSpPr>
          <p:nvPr/>
        </p:nvGrpSpPr>
        <p:grpSpPr bwMode="auto">
          <a:xfrm>
            <a:off x="6084888" y="4005263"/>
            <a:ext cx="1223962" cy="647700"/>
            <a:chOff x="5004048" y="1556792"/>
            <a:chExt cx="1224136" cy="648072"/>
          </a:xfrm>
        </p:grpSpPr>
        <p:sp>
          <p:nvSpPr>
            <p:cNvPr id="88" name="Retângulo 87"/>
            <p:cNvSpPr/>
            <p:nvPr/>
          </p:nvSpPr>
          <p:spPr>
            <a:xfrm>
              <a:off x="5004048" y="1701337"/>
              <a:ext cx="1224136" cy="5035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AF3</a:t>
              </a: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004048" y="1556792"/>
              <a:ext cx="360413" cy="1445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25609" name="Grupo 89"/>
          <p:cNvGrpSpPr>
            <a:grpSpLocks/>
          </p:cNvGrpSpPr>
          <p:nvPr/>
        </p:nvGrpSpPr>
        <p:grpSpPr bwMode="auto">
          <a:xfrm>
            <a:off x="4572000" y="4005263"/>
            <a:ext cx="1223963" cy="647700"/>
            <a:chOff x="5076056" y="3501008"/>
            <a:chExt cx="1224136" cy="648072"/>
          </a:xfrm>
        </p:grpSpPr>
        <p:sp>
          <p:nvSpPr>
            <p:cNvPr id="91" name="Retângulo 90"/>
            <p:cNvSpPr/>
            <p:nvPr/>
          </p:nvSpPr>
          <p:spPr>
            <a:xfrm>
              <a:off x="5076056" y="3645553"/>
              <a:ext cx="1224136" cy="5035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AF2</a:t>
              </a:r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5076056" y="3501008"/>
              <a:ext cx="360414" cy="1445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25610" name="Grupo 92"/>
          <p:cNvGrpSpPr>
            <a:grpSpLocks/>
          </p:cNvGrpSpPr>
          <p:nvPr/>
        </p:nvGrpSpPr>
        <p:grpSpPr bwMode="auto">
          <a:xfrm>
            <a:off x="4572000" y="2997200"/>
            <a:ext cx="1223963" cy="647700"/>
            <a:chOff x="3203848" y="2276872"/>
            <a:chExt cx="1224136" cy="648072"/>
          </a:xfrm>
        </p:grpSpPr>
        <p:sp>
          <p:nvSpPr>
            <p:cNvPr id="94" name="Retângulo 93"/>
            <p:cNvSpPr/>
            <p:nvPr/>
          </p:nvSpPr>
          <p:spPr>
            <a:xfrm>
              <a:off x="3203848" y="2421418"/>
              <a:ext cx="1224136" cy="5035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AF1</a:t>
              </a: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3203848" y="2276872"/>
              <a:ext cx="360414" cy="1445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cxnSp>
        <p:nvCxnSpPr>
          <p:cNvPr id="97" name="Conector de seta reta 96"/>
          <p:cNvCxnSpPr>
            <a:stCxn id="91" idx="0"/>
            <a:endCxn id="94" idx="2"/>
          </p:cNvCxnSpPr>
          <p:nvPr/>
        </p:nvCxnSpPr>
        <p:spPr>
          <a:xfrm flipV="1">
            <a:off x="5184775" y="3644900"/>
            <a:ext cx="0" cy="50482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/>
          <p:cNvCxnSpPr>
            <a:stCxn id="91" idx="3"/>
            <a:endCxn id="88" idx="1"/>
          </p:cNvCxnSpPr>
          <p:nvPr/>
        </p:nvCxnSpPr>
        <p:spPr>
          <a:xfrm>
            <a:off x="5795963" y="4400550"/>
            <a:ext cx="28892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>
            <a:stCxn id="85" idx="0"/>
            <a:endCxn id="91" idx="2"/>
          </p:cNvCxnSpPr>
          <p:nvPr/>
        </p:nvCxnSpPr>
        <p:spPr>
          <a:xfrm flipV="1">
            <a:off x="5184775" y="4652963"/>
            <a:ext cx="0" cy="431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>
            <a:stCxn id="91" idx="1"/>
            <a:endCxn id="82" idx="3"/>
          </p:cNvCxnSpPr>
          <p:nvPr/>
        </p:nvCxnSpPr>
        <p:spPr>
          <a:xfrm flipH="1">
            <a:off x="4211638" y="4400550"/>
            <a:ext cx="3603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4427538" y="2781300"/>
            <a:ext cx="0" cy="25193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/>
          <p:cNvCxnSpPr/>
          <p:nvPr/>
        </p:nvCxnSpPr>
        <p:spPr>
          <a:xfrm>
            <a:off x="4427538" y="2781300"/>
            <a:ext cx="22320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/>
          <p:cNvCxnSpPr>
            <a:endCxn id="88" idx="0"/>
          </p:cNvCxnSpPr>
          <p:nvPr/>
        </p:nvCxnSpPr>
        <p:spPr>
          <a:xfrm>
            <a:off x="6659563" y="2781300"/>
            <a:ext cx="36512" cy="13684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/>
          <p:cNvCxnSpPr>
            <a:endCxn id="85" idx="1"/>
          </p:cNvCxnSpPr>
          <p:nvPr/>
        </p:nvCxnSpPr>
        <p:spPr>
          <a:xfrm>
            <a:off x="4427538" y="5300663"/>
            <a:ext cx="144462" cy="365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9" name="Retângulo 105"/>
          <p:cNvSpPr>
            <a:spLocks noChangeArrowheads="1"/>
          </p:cNvSpPr>
          <p:nvPr/>
        </p:nvSpPr>
        <p:spPr bwMode="auto">
          <a:xfrm>
            <a:off x="0" y="1412875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/>
            <a:r>
              <a:rPr lang="pt-BR"/>
              <a:t>RN4: Autenticação Integrada via Componente</a:t>
            </a:r>
          </a:p>
        </p:txBody>
      </p:sp>
      <p:grpSp>
        <p:nvGrpSpPr>
          <p:cNvPr id="25620" name="Grupo 106"/>
          <p:cNvGrpSpPr>
            <a:grpSpLocks/>
          </p:cNvGrpSpPr>
          <p:nvPr/>
        </p:nvGrpSpPr>
        <p:grpSpPr bwMode="auto">
          <a:xfrm>
            <a:off x="2987675" y="2997200"/>
            <a:ext cx="1223963" cy="647700"/>
            <a:chOff x="3563888" y="3501008"/>
            <a:chExt cx="1224136" cy="648072"/>
          </a:xfrm>
        </p:grpSpPr>
        <p:sp>
          <p:nvSpPr>
            <p:cNvPr id="108" name="Retângulo 107"/>
            <p:cNvSpPr/>
            <p:nvPr/>
          </p:nvSpPr>
          <p:spPr>
            <a:xfrm>
              <a:off x="3563888" y="3645554"/>
              <a:ext cx="1224136" cy="5035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</a:rPr>
                <a:t>AIC</a:t>
              </a:r>
            </a:p>
          </p:txBody>
        </p:sp>
        <p:sp>
          <p:nvSpPr>
            <p:cNvPr id="109" name="Retângulo 108"/>
            <p:cNvSpPr/>
            <p:nvPr/>
          </p:nvSpPr>
          <p:spPr>
            <a:xfrm>
              <a:off x="3563888" y="3501008"/>
              <a:ext cx="360414" cy="1445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cxnSp>
        <p:nvCxnSpPr>
          <p:cNvPr id="111" name="Conector de seta reta 110"/>
          <p:cNvCxnSpPr>
            <a:stCxn id="82" idx="0"/>
            <a:endCxn id="108" idx="2"/>
          </p:cNvCxnSpPr>
          <p:nvPr/>
        </p:nvCxnSpPr>
        <p:spPr>
          <a:xfrm flipV="1">
            <a:off x="3600450" y="3644900"/>
            <a:ext cx="0" cy="50482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22" name="Grupo 111"/>
          <p:cNvGrpSpPr>
            <a:grpSpLocks/>
          </p:cNvGrpSpPr>
          <p:nvPr/>
        </p:nvGrpSpPr>
        <p:grpSpPr bwMode="auto">
          <a:xfrm>
            <a:off x="1116013" y="2997200"/>
            <a:ext cx="1223962" cy="647700"/>
            <a:chOff x="3563888" y="3501008"/>
            <a:chExt cx="1224136" cy="648072"/>
          </a:xfrm>
        </p:grpSpPr>
        <p:sp>
          <p:nvSpPr>
            <p:cNvPr id="113" name="Retângulo 112"/>
            <p:cNvSpPr/>
            <p:nvPr/>
          </p:nvSpPr>
          <p:spPr>
            <a:xfrm>
              <a:off x="3563888" y="3645554"/>
              <a:ext cx="1224136" cy="5035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</a:rPr>
                <a:t>AD</a:t>
              </a:r>
            </a:p>
          </p:txBody>
        </p:sp>
        <p:sp>
          <p:nvSpPr>
            <p:cNvPr id="114" name="Retângulo 113"/>
            <p:cNvSpPr/>
            <p:nvPr/>
          </p:nvSpPr>
          <p:spPr>
            <a:xfrm>
              <a:off x="3563888" y="3501008"/>
              <a:ext cx="360413" cy="1445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cxnSp>
        <p:nvCxnSpPr>
          <p:cNvPr id="115" name="Conector de seta reta 114"/>
          <p:cNvCxnSpPr>
            <a:stCxn id="108" idx="1"/>
            <a:endCxn id="113" idx="3"/>
          </p:cNvCxnSpPr>
          <p:nvPr/>
        </p:nvCxnSpPr>
        <p:spPr>
          <a:xfrm flipH="1">
            <a:off x="2339975" y="3392488"/>
            <a:ext cx="6477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>
            <a:stCxn id="88" idx="0"/>
            <a:endCxn id="94" idx="3"/>
          </p:cNvCxnSpPr>
          <p:nvPr/>
        </p:nvCxnSpPr>
        <p:spPr>
          <a:xfrm flipH="1" flipV="1">
            <a:off x="5795963" y="3392488"/>
            <a:ext cx="900112" cy="75723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0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tângulo 55"/>
          <p:cNvSpPr/>
          <p:nvPr/>
        </p:nvSpPr>
        <p:spPr>
          <a:xfrm>
            <a:off x="2700338" y="1989138"/>
            <a:ext cx="4895850" cy="4608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Na Prática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Projeto de Carga de Pesquisa</a:t>
            </a:r>
          </a:p>
          <a:p>
            <a:endParaRPr lang="pt-BR" dirty="0"/>
          </a:p>
        </p:txBody>
      </p:sp>
      <p:grpSp>
        <p:nvGrpSpPr>
          <p:cNvPr id="26628" name="Grupo 80"/>
          <p:cNvGrpSpPr>
            <a:grpSpLocks/>
          </p:cNvGrpSpPr>
          <p:nvPr/>
        </p:nvGrpSpPr>
        <p:grpSpPr bwMode="auto">
          <a:xfrm>
            <a:off x="2916238" y="3933825"/>
            <a:ext cx="1223962" cy="647700"/>
            <a:chOff x="3563888" y="3501008"/>
            <a:chExt cx="1224136" cy="648072"/>
          </a:xfrm>
        </p:grpSpPr>
        <p:sp>
          <p:nvSpPr>
            <p:cNvPr id="82" name="Retângulo 81"/>
            <p:cNvSpPr/>
            <p:nvPr/>
          </p:nvSpPr>
          <p:spPr>
            <a:xfrm>
              <a:off x="3563888" y="3645554"/>
              <a:ext cx="1224136" cy="5035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AF5</a:t>
              </a: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3563888" y="3501008"/>
              <a:ext cx="360413" cy="1445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85" name="Retângulo 84"/>
          <p:cNvSpPr/>
          <p:nvPr/>
        </p:nvSpPr>
        <p:spPr>
          <a:xfrm>
            <a:off x="3924300" y="5229225"/>
            <a:ext cx="2303463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6" name="Retângulo 85"/>
          <p:cNvSpPr/>
          <p:nvPr/>
        </p:nvSpPr>
        <p:spPr>
          <a:xfrm>
            <a:off x="3924300" y="5084763"/>
            <a:ext cx="360363" cy="144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26631" name="Grupo 86"/>
          <p:cNvGrpSpPr>
            <a:grpSpLocks/>
          </p:cNvGrpSpPr>
          <p:nvPr/>
        </p:nvGrpSpPr>
        <p:grpSpPr bwMode="auto">
          <a:xfrm>
            <a:off x="6227763" y="3933825"/>
            <a:ext cx="1223962" cy="647700"/>
            <a:chOff x="5004048" y="1556792"/>
            <a:chExt cx="1224136" cy="648072"/>
          </a:xfrm>
        </p:grpSpPr>
        <p:sp>
          <p:nvSpPr>
            <p:cNvPr id="88" name="Retângulo 87"/>
            <p:cNvSpPr/>
            <p:nvPr/>
          </p:nvSpPr>
          <p:spPr>
            <a:xfrm>
              <a:off x="5004048" y="1701338"/>
              <a:ext cx="1224136" cy="5035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AF3</a:t>
              </a: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004048" y="1556792"/>
              <a:ext cx="360413" cy="1445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26632" name="Grupo 89"/>
          <p:cNvGrpSpPr>
            <a:grpSpLocks/>
          </p:cNvGrpSpPr>
          <p:nvPr/>
        </p:nvGrpSpPr>
        <p:grpSpPr bwMode="auto">
          <a:xfrm>
            <a:off x="4716463" y="3933825"/>
            <a:ext cx="1223962" cy="647700"/>
            <a:chOff x="5076056" y="3501008"/>
            <a:chExt cx="1224136" cy="648072"/>
          </a:xfrm>
        </p:grpSpPr>
        <p:sp>
          <p:nvSpPr>
            <p:cNvPr id="91" name="Retângulo 90"/>
            <p:cNvSpPr/>
            <p:nvPr/>
          </p:nvSpPr>
          <p:spPr>
            <a:xfrm>
              <a:off x="5076056" y="3645554"/>
              <a:ext cx="1224136" cy="5035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AF2</a:t>
              </a:r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5076056" y="3501008"/>
              <a:ext cx="360413" cy="1445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26633" name="Grupo 92"/>
          <p:cNvGrpSpPr>
            <a:grpSpLocks/>
          </p:cNvGrpSpPr>
          <p:nvPr/>
        </p:nvGrpSpPr>
        <p:grpSpPr bwMode="auto">
          <a:xfrm>
            <a:off x="4716463" y="2997200"/>
            <a:ext cx="1223962" cy="647700"/>
            <a:chOff x="3203848" y="2276872"/>
            <a:chExt cx="1224136" cy="648072"/>
          </a:xfrm>
        </p:grpSpPr>
        <p:sp>
          <p:nvSpPr>
            <p:cNvPr id="94" name="Retângulo 93"/>
            <p:cNvSpPr/>
            <p:nvPr/>
          </p:nvSpPr>
          <p:spPr>
            <a:xfrm>
              <a:off x="3203848" y="2421418"/>
              <a:ext cx="1224136" cy="5035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AF1</a:t>
              </a: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3203848" y="2276872"/>
              <a:ext cx="360413" cy="1445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cxnSp>
        <p:nvCxnSpPr>
          <p:cNvPr id="97" name="Conector de seta reta 96"/>
          <p:cNvCxnSpPr>
            <a:stCxn id="91" idx="0"/>
            <a:endCxn id="94" idx="2"/>
          </p:cNvCxnSpPr>
          <p:nvPr/>
        </p:nvCxnSpPr>
        <p:spPr>
          <a:xfrm flipV="1">
            <a:off x="5327650" y="3644900"/>
            <a:ext cx="0" cy="431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/>
          <p:cNvCxnSpPr>
            <a:stCxn id="91" idx="3"/>
            <a:endCxn id="88" idx="1"/>
          </p:cNvCxnSpPr>
          <p:nvPr/>
        </p:nvCxnSpPr>
        <p:spPr>
          <a:xfrm>
            <a:off x="5940425" y="4329113"/>
            <a:ext cx="28733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>
            <a:stCxn id="26646" idx="0"/>
            <a:endCxn id="91" idx="2"/>
          </p:cNvCxnSpPr>
          <p:nvPr/>
        </p:nvCxnSpPr>
        <p:spPr>
          <a:xfrm flipV="1">
            <a:off x="5076825" y="4581525"/>
            <a:ext cx="250825" cy="6477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>
            <a:stCxn id="91" idx="1"/>
            <a:endCxn id="82" idx="3"/>
          </p:cNvCxnSpPr>
          <p:nvPr/>
        </p:nvCxnSpPr>
        <p:spPr>
          <a:xfrm flipH="1">
            <a:off x="4140200" y="4329113"/>
            <a:ext cx="57626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4500563" y="2420938"/>
            <a:ext cx="0" cy="28082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/>
          <p:cNvCxnSpPr/>
          <p:nvPr/>
        </p:nvCxnSpPr>
        <p:spPr>
          <a:xfrm>
            <a:off x="4500563" y="2420938"/>
            <a:ext cx="230346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/>
          <p:cNvCxnSpPr>
            <a:endCxn id="88" idx="0"/>
          </p:cNvCxnSpPr>
          <p:nvPr/>
        </p:nvCxnSpPr>
        <p:spPr>
          <a:xfrm>
            <a:off x="6804025" y="2420938"/>
            <a:ext cx="36513" cy="16557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1" name="Retângulo 105"/>
          <p:cNvSpPr>
            <a:spLocks noChangeArrowheads="1"/>
          </p:cNvSpPr>
          <p:nvPr/>
        </p:nvSpPr>
        <p:spPr bwMode="auto">
          <a:xfrm>
            <a:off x="0" y="1412875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/>
            <a:r>
              <a:rPr lang="pt-BR"/>
              <a:t>RN5: Relatórios serão exportados para os formatos pdf, xls, html, doc.</a:t>
            </a:r>
          </a:p>
        </p:txBody>
      </p:sp>
      <p:grpSp>
        <p:nvGrpSpPr>
          <p:cNvPr id="26642" name="Grupo 106"/>
          <p:cNvGrpSpPr>
            <a:grpSpLocks/>
          </p:cNvGrpSpPr>
          <p:nvPr/>
        </p:nvGrpSpPr>
        <p:grpSpPr bwMode="auto">
          <a:xfrm>
            <a:off x="2916238" y="3068638"/>
            <a:ext cx="1223962" cy="647700"/>
            <a:chOff x="3563888" y="3501008"/>
            <a:chExt cx="1224136" cy="648072"/>
          </a:xfrm>
        </p:grpSpPr>
        <p:sp>
          <p:nvSpPr>
            <p:cNvPr id="108" name="Retângulo 107"/>
            <p:cNvSpPr/>
            <p:nvPr/>
          </p:nvSpPr>
          <p:spPr>
            <a:xfrm>
              <a:off x="3563888" y="3645553"/>
              <a:ext cx="1224136" cy="5035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AIC</a:t>
              </a:r>
            </a:p>
          </p:txBody>
        </p:sp>
        <p:sp>
          <p:nvSpPr>
            <p:cNvPr id="109" name="Retângulo 108"/>
            <p:cNvSpPr/>
            <p:nvPr/>
          </p:nvSpPr>
          <p:spPr>
            <a:xfrm>
              <a:off x="3563888" y="3501008"/>
              <a:ext cx="360413" cy="1445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cxnSp>
        <p:nvCxnSpPr>
          <p:cNvPr id="111" name="Conector de seta reta 110"/>
          <p:cNvCxnSpPr>
            <a:stCxn id="82" idx="0"/>
            <a:endCxn id="108" idx="2"/>
          </p:cNvCxnSpPr>
          <p:nvPr/>
        </p:nvCxnSpPr>
        <p:spPr>
          <a:xfrm flipV="1">
            <a:off x="3527425" y="3716338"/>
            <a:ext cx="0" cy="36036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44" name="Grupo 111"/>
          <p:cNvGrpSpPr>
            <a:grpSpLocks/>
          </p:cNvGrpSpPr>
          <p:nvPr/>
        </p:nvGrpSpPr>
        <p:grpSpPr bwMode="auto">
          <a:xfrm>
            <a:off x="1042988" y="3068638"/>
            <a:ext cx="1225550" cy="647700"/>
            <a:chOff x="3563888" y="3501008"/>
            <a:chExt cx="1224136" cy="648072"/>
          </a:xfrm>
        </p:grpSpPr>
        <p:sp>
          <p:nvSpPr>
            <p:cNvPr id="113" name="Retângulo 112"/>
            <p:cNvSpPr/>
            <p:nvPr/>
          </p:nvSpPr>
          <p:spPr>
            <a:xfrm>
              <a:off x="3563888" y="3645553"/>
              <a:ext cx="1224136" cy="5035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AD</a:t>
              </a:r>
            </a:p>
          </p:txBody>
        </p:sp>
        <p:sp>
          <p:nvSpPr>
            <p:cNvPr id="114" name="Retângulo 113"/>
            <p:cNvSpPr/>
            <p:nvPr/>
          </p:nvSpPr>
          <p:spPr>
            <a:xfrm>
              <a:off x="3563888" y="3501008"/>
              <a:ext cx="359946" cy="1445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cxnSp>
        <p:nvCxnSpPr>
          <p:cNvPr id="115" name="Conector de seta reta 114"/>
          <p:cNvCxnSpPr>
            <a:stCxn id="108" idx="1"/>
            <a:endCxn id="113" idx="3"/>
          </p:cNvCxnSpPr>
          <p:nvPr/>
        </p:nvCxnSpPr>
        <p:spPr>
          <a:xfrm flipH="1">
            <a:off x="2268538" y="3465513"/>
            <a:ext cx="6477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6" name="CaixaDeTexto 46"/>
          <p:cNvSpPr txBox="1">
            <a:spLocks noChangeArrowheads="1"/>
          </p:cNvSpPr>
          <p:nvPr/>
        </p:nvSpPr>
        <p:spPr bwMode="auto">
          <a:xfrm>
            <a:off x="3924300" y="5229225"/>
            <a:ext cx="2303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b="1"/>
              <a:t>AF4</a:t>
            </a:r>
          </a:p>
        </p:txBody>
      </p:sp>
      <p:grpSp>
        <p:nvGrpSpPr>
          <p:cNvPr id="26647" name="Grupo 86"/>
          <p:cNvGrpSpPr>
            <a:grpSpLocks/>
          </p:cNvGrpSpPr>
          <p:nvPr/>
        </p:nvGrpSpPr>
        <p:grpSpPr bwMode="auto">
          <a:xfrm>
            <a:off x="4932363" y="5732463"/>
            <a:ext cx="1223962" cy="649287"/>
            <a:chOff x="5004048" y="1556792"/>
            <a:chExt cx="1224136" cy="648072"/>
          </a:xfrm>
        </p:grpSpPr>
        <p:sp>
          <p:nvSpPr>
            <p:cNvPr id="50" name="Retângulo 49"/>
            <p:cNvSpPr/>
            <p:nvPr/>
          </p:nvSpPr>
          <p:spPr>
            <a:xfrm>
              <a:off x="5004048" y="1700984"/>
              <a:ext cx="1224136" cy="503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b="1" dirty="0" err="1">
                  <a:solidFill>
                    <a:schemeClr val="tx1"/>
                  </a:solidFill>
                </a:rPr>
                <a:t>MRel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004048" y="1556792"/>
              <a:ext cx="360413" cy="1441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57" name="Retângulo 56"/>
          <p:cNvSpPr/>
          <p:nvPr/>
        </p:nvSpPr>
        <p:spPr>
          <a:xfrm>
            <a:off x="2700338" y="1844675"/>
            <a:ext cx="358775" cy="144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6649" name="CaixaDeTexto 57"/>
          <p:cNvSpPr txBox="1">
            <a:spLocks noChangeArrowheads="1"/>
          </p:cNvSpPr>
          <p:nvPr/>
        </p:nvSpPr>
        <p:spPr bwMode="auto">
          <a:xfrm>
            <a:off x="2700338" y="1989138"/>
            <a:ext cx="4895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/>
              <a:t>Servidor de Aplicação</a:t>
            </a:r>
          </a:p>
        </p:txBody>
      </p:sp>
      <p:cxnSp>
        <p:nvCxnSpPr>
          <p:cNvPr id="68" name="Conector de seta reta 67"/>
          <p:cNvCxnSpPr>
            <a:stCxn id="88" idx="0"/>
            <a:endCxn id="94" idx="3"/>
          </p:cNvCxnSpPr>
          <p:nvPr/>
        </p:nvCxnSpPr>
        <p:spPr>
          <a:xfrm flipH="1" flipV="1">
            <a:off x="5940425" y="3392488"/>
            <a:ext cx="900113" cy="6842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68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Texto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Na Prática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Projeto de Carga de </a:t>
            </a:r>
            <a:r>
              <a:rPr lang="pt-BR" dirty="0" smtClean="0"/>
              <a:t>Pesquisa</a:t>
            </a:r>
            <a:endParaRPr lang="pt-BR" dirty="0"/>
          </a:p>
        </p:txBody>
      </p:sp>
      <p:sp>
        <p:nvSpPr>
          <p:cNvPr id="27651" name="Retângulo 37"/>
          <p:cNvSpPr>
            <a:spLocks noChangeArrowheads="1"/>
          </p:cNvSpPr>
          <p:nvPr/>
        </p:nvSpPr>
        <p:spPr bwMode="auto">
          <a:xfrm>
            <a:off x="0" y="1412875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/>
            <a:r>
              <a:rPr lang="pt-BR"/>
              <a:t>AF3: Carga de Dados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692275" y="1989138"/>
            <a:ext cx="4895850" cy="4608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27653" name="Grupo 80"/>
          <p:cNvGrpSpPr>
            <a:grpSpLocks/>
          </p:cNvGrpSpPr>
          <p:nvPr/>
        </p:nvGrpSpPr>
        <p:grpSpPr bwMode="auto">
          <a:xfrm>
            <a:off x="1908175" y="3933825"/>
            <a:ext cx="1223963" cy="647700"/>
            <a:chOff x="3563888" y="3501008"/>
            <a:chExt cx="1224136" cy="648072"/>
          </a:xfrm>
        </p:grpSpPr>
        <p:sp>
          <p:nvSpPr>
            <p:cNvPr id="45" name="Retângulo 44"/>
            <p:cNvSpPr/>
            <p:nvPr/>
          </p:nvSpPr>
          <p:spPr>
            <a:xfrm>
              <a:off x="3563888" y="3645554"/>
              <a:ext cx="1224136" cy="5035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AF5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3563888" y="3501008"/>
              <a:ext cx="360414" cy="1445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48" name="Retângulo 47"/>
          <p:cNvSpPr/>
          <p:nvPr/>
        </p:nvSpPr>
        <p:spPr>
          <a:xfrm>
            <a:off x="2916238" y="5229225"/>
            <a:ext cx="2303462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2916238" y="5084763"/>
            <a:ext cx="360362" cy="144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27656" name="Grupo 86"/>
          <p:cNvGrpSpPr>
            <a:grpSpLocks/>
          </p:cNvGrpSpPr>
          <p:nvPr/>
        </p:nvGrpSpPr>
        <p:grpSpPr bwMode="auto">
          <a:xfrm>
            <a:off x="5219700" y="3933825"/>
            <a:ext cx="1223963" cy="647700"/>
            <a:chOff x="5004048" y="1556792"/>
            <a:chExt cx="1224136" cy="648072"/>
          </a:xfrm>
        </p:grpSpPr>
        <p:sp>
          <p:nvSpPr>
            <p:cNvPr id="53" name="Retângulo 52"/>
            <p:cNvSpPr/>
            <p:nvPr/>
          </p:nvSpPr>
          <p:spPr>
            <a:xfrm>
              <a:off x="5004048" y="1701338"/>
              <a:ext cx="1224136" cy="5035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</a:rPr>
                <a:t>AF3</a:t>
              </a: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5004048" y="1556792"/>
              <a:ext cx="360414" cy="1445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27657" name="Grupo 89"/>
          <p:cNvGrpSpPr>
            <a:grpSpLocks/>
          </p:cNvGrpSpPr>
          <p:nvPr/>
        </p:nvGrpSpPr>
        <p:grpSpPr bwMode="auto">
          <a:xfrm>
            <a:off x="3708400" y="3933825"/>
            <a:ext cx="1223963" cy="647700"/>
            <a:chOff x="5076056" y="3501008"/>
            <a:chExt cx="1224136" cy="648072"/>
          </a:xfrm>
        </p:grpSpPr>
        <p:sp>
          <p:nvSpPr>
            <p:cNvPr id="56" name="Retângulo 55"/>
            <p:cNvSpPr/>
            <p:nvPr/>
          </p:nvSpPr>
          <p:spPr>
            <a:xfrm>
              <a:off x="5076056" y="3645554"/>
              <a:ext cx="1224136" cy="5035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AF2</a:t>
              </a: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076056" y="3501008"/>
              <a:ext cx="360414" cy="1445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27658" name="Grupo 92"/>
          <p:cNvGrpSpPr>
            <a:grpSpLocks/>
          </p:cNvGrpSpPr>
          <p:nvPr/>
        </p:nvGrpSpPr>
        <p:grpSpPr bwMode="auto">
          <a:xfrm>
            <a:off x="3708400" y="2997200"/>
            <a:ext cx="1223963" cy="647700"/>
            <a:chOff x="3203848" y="2276872"/>
            <a:chExt cx="1224136" cy="648072"/>
          </a:xfrm>
        </p:grpSpPr>
        <p:sp>
          <p:nvSpPr>
            <p:cNvPr id="59" name="Retângulo 58"/>
            <p:cNvSpPr/>
            <p:nvPr/>
          </p:nvSpPr>
          <p:spPr>
            <a:xfrm>
              <a:off x="3203848" y="2421418"/>
              <a:ext cx="1224136" cy="5035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AF1</a:t>
              </a: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3203848" y="2276872"/>
              <a:ext cx="360414" cy="1445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cxnSp>
        <p:nvCxnSpPr>
          <p:cNvPr id="61" name="Conector de seta reta 60"/>
          <p:cNvCxnSpPr>
            <a:stCxn id="56" idx="0"/>
            <a:endCxn id="59" idx="2"/>
          </p:cNvCxnSpPr>
          <p:nvPr/>
        </p:nvCxnSpPr>
        <p:spPr>
          <a:xfrm flipV="1">
            <a:off x="4319588" y="3644900"/>
            <a:ext cx="0" cy="431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56" idx="3"/>
            <a:endCxn id="53" idx="1"/>
          </p:cNvCxnSpPr>
          <p:nvPr/>
        </p:nvCxnSpPr>
        <p:spPr>
          <a:xfrm>
            <a:off x="4932363" y="4329113"/>
            <a:ext cx="28733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stCxn id="27670" idx="0"/>
            <a:endCxn id="56" idx="2"/>
          </p:cNvCxnSpPr>
          <p:nvPr/>
        </p:nvCxnSpPr>
        <p:spPr>
          <a:xfrm flipV="1">
            <a:off x="4067175" y="4581525"/>
            <a:ext cx="252413" cy="6477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56" idx="1"/>
            <a:endCxn id="45" idx="3"/>
          </p:cNvCxnSpPr>
          <p:nvPr/>
        </p:nvCxnSpPr>
        <p:spPr>
          <a:xfrm flipH="1">
            <a:off x="3132138" y="4329113"/>
            <a:ext cx="5762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3492500" y="2420938"/>
            <a:ext cx="0" cy="28082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3492500" y="2420938"/>
            <a:ext cx="230346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endCxn id="53" idx="0"/>
          </p:cNvCxnSpPr>
          <p:nvPr/>
        </p:nvCxnSpPr>
        <p:spPr>
          <a:xfrm>
            <a:off x="5795963" y="2420938"/>
            <a:ext cx="36512" cy="16557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66" name="Grupo 106"/>
          <p:cNvGrpSpPr>
            <a:grpSpLocks/>
          </p:cNvGrpSpPr>
          <p:nvPr/>
        </p:nvGrpSpPr>
        <p:grpSpPr bwMode="auto">
          <a:xfrm>
            <a:off x="1908175" y="3068638"/>
            <a:ext cx="1223963" cy="647700"/>
            <a:chOff x="3563888" y="3501008"/>
            <a:chExt cx="1224136" cy="648072"/>
          </a:xfrm>
        </p:grpSpPr>
        <p:sp>
          <p:nvSpPr>
            <p:cNvPr id="69" name="Retângulo 68"/>
            <p:cNvSpPr/>
            <p:nvPr/>
          </p:nvSpPr>
          <p:spPr>
            <a:xfrm>
              <a:off x="3563888" y="3645553"/>
              <a:ext cx="1224136" cy="5035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AIC</a:t>
              </a: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3563888" y="3501008"/>
              <a:ext cx="360414" cy="1445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cxnSp>
        <p:nvCxnSpPr>
          <p:cNvPr id="71" name="Conector de seta reta 70"/>
          <p:cNvCxnSpPr>
            <a:stCxn id="45" idx="0"/>
            <a:endCxn id="69" idx="2"/>
          </p:cNvCxnSpPr>
          <p:nvPr/>
        </p:nvCxnSpPr>
        <p:spPr>
          <a:xfrm flipV="1">
            <a:off x="2519363" y="3716338"/>
            <a:ext cx="0" cy="36036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68" name="Grupo 111"/>
          <p:cNvGrpSpPr>
            <a:grpSpLocks/>
          </p:cNvGrpSpPr>
          <p:nvPr/>
        </p:nvGrpSpPr>
        <p:grpSpPr bwMode="auto">
          <a:xfrm>
            <a:off x="179388" y="3068638"/>
            <a:ext cx="1223962" cy="647700"/>
            <a:chOff x="3563888" y="3501008"/>
            <a:chExt cx="1224136" cy="648072"/>
          </a:xfrm>
        </p:grpSpPr>
        <p:sp>
          <p:nvSpPr>
            <p:cNvPr id="73" name="Retângulo 72"/>
            <p:cNvSpPr/>
            <p:nvPr/>
          </p:nvSpPr>
          <p:spPr>
            <a:xfrm>
              <a:off x="3563888" y="3645553"/>
              <a:ext cx="1224136" cy="5035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AD</a:t>
              </a:r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3563888" y="3501008"/>
              <a:ext cx="360413" cy="1445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cxnSp>
        <p:nvCxnSpPr>
          <p:cNvPr id="75" name="Conector de seta reta 74"/>
          <p:cNvCxnSpPr>
            <a:stCxn id="69" idx="1"/>
            <a:endCxn id="73" idx="3"/>
          </p:cNvCxnSpPr>
          <p:nvPr/>
        </p:nvCxnSpPr>
        <p:spPr>
          <a:xfrm flipH="1">
            <a:off x="1403350" y="3465513"/>
            <a:ext cx="50482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70" name="CaixaDeTexto 75"/>
          <p:cNvSpPr txBox="1">
            <a:spLocks noChangeArrowheads="1"/>
          </p:cNvSpPr>
          <p:nvPr/>
        </p:nvSpPr>
        <p:spPr bwMode="auto">
          <a:xfrm>
            <a:off x="2916238" y="5229225"/>
            <a:ext cx="2303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/>
              <a:t>AF4</a:t>
            </a:r>
          </a:p>
        </p:txBody>
      </p:sp>
      <p:grpSp>
        <p:nvGrpSpPr>
          <p:cNvPr id="27671" name="Grupo 86"/>
          <p:cNvGrpSpPr>
            <a:grpSpLocks/>
          </p:cNvGrpSpPr>
          <p:nvPr/>
        </p:nvGrpSpPr>
        <p:grpSpPr bwMode="auto">
          <a:xfrm>
            <a:off x="3924300" y="5732463"/>
            <a:ext cx="1223963" cy="649287"/>
            <a:chOff x="5004048" y="1556792"/>
            <a:chExt cx="1224136" cy="648072"/>
          </a:xfrm>
        </p:grpSpPr>
        <p:sp>
          <p:nvSpPr>
            <p:cNvPr id="78" name="Retângulo 77"/>
            <p:cNvSpPr/>
            <p:nvPr/>
          </p:nvSpPr>
          <p:spPr>
            <a:xfrm>
              <a:off x="5004048" y="1700984"/>
              <a:ext cx="1224136" cy="503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 err="1">
                  <a:solidFill>
                    <a:schemeClr val="tx1"/>
                  </a:solidFill>
                </a:rPr>
                <a:t>MRel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004048" y="1556792"/>
              <a:ext cx="360414" cy="1441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80" name="Retângulo 79"/>
          <p:cNvSpPr/>
          <p:nvPr/>
        </p:nvSpPr>
        <p:spPr>
          <a:xfrm>
            <a:off x="1692275" y="1844675"/>
            <a:ext cx="358775" cy="144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7673" name="CaixaDeTexto 80"/>
          <p:cNvSpPr txBox="1">
            <a:spLocks noChangeArrowheads="1"/>
          </p:cNvSpPr>
          <p:nvPr/>
        </p:nvSpPr>
        <p:spPr bwMode="auto">
          <a:xfrm>
            <a:off x="1692275" y="1989138"/>
            <a:ext cx="4895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/>
              <a:t>Servidor de Aplicação</a:t>
            </a:r>
          </a:p>
        </p:txBody>
      </p:sp>
      <p:sp>
        <p:nvSpPr>
          <p:cNvPr id="93" name="Retângulo 92"/>
          <p:cNvSpPr/>
          <p:nvPr/>
        </p:nvSpPr>
        <p:spPr>
          <a:xfrm>
            <a:off x="6875463" y="3068638"/>
            <a:ext cx="2052637" cy="12239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6875463" y="2924175"/>
            <a:ext cx="360362" cy="144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7676" name="CaixaDeTexto 99"/>
          <p:cNvSpPr txBox="1">
            <a:spLocks noChangeArrowheads="1"/>
          </p:cNvSpPr>
          <p:nvPr/>
        </p:nvSpPr>
        <p:spPr bwMode="auto">
          <a:xfrm>
            <a:off x="6875463" y="3068638"/>
            <a:ext cx="2052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/>
              <a:t>SGBD</a:t>
            </a:r>
          </a:p>
        </p:txBody>
      </p:sp>
      <p:grpSp>
        <p:nvGrpSpPr>
          <p:cNvPr id="27677" name="Grupo 86"/>
          <p:cNvGrpSpPr>
            <a:grpSpLocks/>
          </p:cNvGrpSpPr>
          <p:nvPr/>
        </p:nvGrpSpPr>
        <p:grpSpPr bwMode="auto">
          <a:xfrm>
            <a:off x="7164388" y="3500438"/>
            <a:ext cx="1223962" cy="649287"/>
            <a:chOff x="5004048" y="1556792"/>
            <a:chExt cx="1224136" cy="648072"/>
          </a:xfrm>
        </p:grpSpPr>
        <p:sp>
          <p:nvSpPr>
            <p:cNvPr id="110" name="Retângulo 109"/>
            <p:cNvSpPr/>
            <p:nvPr/>
          </p:nvSpPr>
          <p:spPr>
            <a:xfrm>
              <a:off x="5004048" y="1700984"/>
              <a:ext cx="1224136" cy="503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b="1" dirty="0" err="1">
                  <a:solidFill>
                    <a:schemeClr val="tx1"/>
                  </a:solidFill>
                </a:rPr>
                <a:t>Imp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5004048" y="1556792"/>
              <a:ext cx="360413" cy="1441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cxnSp>
        <p:nvCxnSpPr>
          <p:cNvPr id="116" name="Conector de seta reta 115"/>
          <p:cNvCxnSpPr>
            <a:stCxn id="53" idx="3"/>
            <a:endCxn id="110" idx="1"/>
          </p:cNvCxnSpPr>
          <p:nvPr/>
        </p:nvCxnSpPr>
        <p:spPr>
          <a:xfrm flipV="1">
            <a:off x="6443663" y="3897313"/>
            <a:ext cx="720725" cy="431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de seta reta 132"/>
          <p:cNvCxnSpPr>
            <a:stCxn id="53" idx="0"/>
            <a:endCxn id="59" idx="3"/>
          </p:cNvCxnSpPr>
          <p:nvPr/>
        </p:nvCxnSpPr>
        <p:spPr>
          <a:xfrm flipH="1" flipV="1">
            <a:off x="4932363" y="3392488"/>
            <a:ext cx="900112" cy="6842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266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Texto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Na Prática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Projeto de Carga de Pesquisa</a:t>
            </a:r>
          </a:p>
          <a:p>
            <a:endParaRPr lang="pt-BR" dirty="0"/>
          </a:p>
        </p:txBody>
      </p:sp>
      <p:grpSp>
        <p:nvGrpSpPr>
          <p:cNvPr id="28675" name="Grupo 80"/>
          <p:cNvGrpSpPr>
            <a:grpSpLocks/>
          </p:cNvGrpSpPr>
          <p:nvPr/>
        </p:nvGrpSpPr>
        <p:grpSpPr bwMode="auto">
          <a:xfrm>
            <a:off x="1908175" y="3933825"/>
            <a:ext cx="1223963" cy="647700"/>
            <a:chOff x="3563888" y="3501008"/>
            <a:chExt cx="1224136" cy="648072"/>
          </a:xfrm>
        </p:grpSpPr>
        <p:sp>
          <p:nvSpPr>
            <p:cNvPr id="45" name="Retângulo 44"/>
            <p:cNvSpPr/>
            <p:nvPr/>
          </p:nvSpPr>
          <p:spPr>
            <a:xfrm>
              <a:off x="3563888" y="3645554"/>
              <a:ext cx="1224136" cy="5035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AF5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3563888" y="3501008"/>
              <a:ext cx="360414" cy="1445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48" name="Retângulo 47"/>
          <p:cNvSpPr/>
          <p:nvPr/>
        </p:nvSpPr>
        <p:spPr>
          <a:xfrm>
            <a:off x="2916238" y="5229225"/>
            <a:ext cx="2303462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2916238" y="5084763"/>
            <a:ext cx="360362" cy="144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28678" name="Grupo 86"/>
          <p:cNvGrpSpPr>
            <a:grpSpLocks/>
          </p:cNvGrpSpPr>
          <p:nvPr/>
        </p:nvGrpSpPr>
        <p:grpSpPr bwMode="auto">
          <a:xfrm>
            <a:off x="5219700" y="3933825"/>
            <a:ext cx="1223963" cy="647700"/>
            <a:chOff x="5004048" y="1556792"/>
            <a:chExt cx="1224136" cy="648072"/>
          </a:xfrm>
        </p:grpSpPr>
        <p:sp>
          <p:nvSpPr>
            <p:cNvPr id="53" name="Retângulo 52"/>
            <p:cNvSpPr/>
            <p:nvPr/>
          </p:nvSpPr>
          <p:spPr>
            <a:xfrm>
              <a:off x="5004048" y="1701338"/>
              <a:ext cx="1224136" cy="5035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AF3</a:t>
              </a: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5004048" y="1556792"/>
              <a:ext cx="360414" cy="1445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28679" name="Grupo 89"/>
          <p:cNvGrpSpPr>
            <a:grpSpLocks/>
          </p:cNvGrpSpPr>
          <p:nvPr/>
        </p:nvGrpSpPr>
        <p:grpSpPr bwMode="auto">
          <a:xfrm>
            <a:off x="3708400" y="3933825"/>
            <a:ext cx="1223963" cy="647700"/>
            <a:chOff x="5076056" y="3501008"/>
            <a:chExt cx="1224136" cy="648072"/>
          </a:xfrm>
        </p:grpSpPr>
        <p:sp>
          <p:nvSpPr>
            <p:cNvPr id="56" name="Retângulo 55"/>
            <p:cNvSpPr/>
            <p:nvPr/>
          </p:nvSpPr>
          <p:spPr>
            <a:xfrm>
              <a:off x="5076056" y="3645554"/>
              <a:ext cx="1224136" cy="5035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AF2</a:t>
              </a: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076056" y="3501008"/>
              <a:ext cx="360414" cy="1445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28680" name="Grupo 92"/>
          <p:cNvGrpSpPr>
            <a:grpSpLocks/>
          </p:cNvGrpSpPr>
          <p:nvPr/>
        </p:nvGrpSpPr>
        <p:grpSpPr bwMode="auto">
          <a:xfrm>
            <a:off x="3708400" y="2997200"/>
            <a:ext cx="1223963" cy="647700"/>
            <a:chOff x="3203848" y="2276872"/>
            <a:chExt cx="1224136" cy="648072"/>
          </a:xfrm>
        </p:grpSpPr>
        <p:sp>
          <p:nvSpPr>
            <p:cNvPr id="59" name="Retângulo 58"/>
            <p:cNvSpPr/>
            <p:nvPr/>
          </p:nvSpPr>
          <p:spPr>
            <a:xfrm>
              <a:off x="3203848" y="2421418"/>
              <a:ext cx="1224136" cy="5035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AF1</a:t>
              </a: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3203848" y="2276872"/>
              <a:ext cx="360414" cy="1445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cxnSp>
        <p:nvCxnSpPr>
          <p:cNvPr id="61" name="Conector de seta reta 60"/>
          <p:cNvCxnSpPr>
            <a:stCxn id="56" idx="0"/>
            <a:endCxn id="59" idx="2"/>
          </p:cNvCxnSpPr>
          <p:nvPr/>
        </p:nvCxnSpPr>
        <p:spPr>
          <a:xfrm flipV="1">
            <a:off x="4319588" y="3644900"/>
            <a:ext cx="0" cy="431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56" idx="3"/>
            <a:endCxn id="53" idx="1"/>
          </p:cNvCxnSpPr>
          <p:nvPr/>
        </p:nvCxnSpPr>
        <p:spPr>
          <a:xfrm>
            <a:off x="4932363" y="4329113"/>
            <a:ext cx="28733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stCxn id="28692" idx="0"/>
            <a:endCxn id="56" idx="2"/>
          </p:cNvCxnSpPr>
          <p:nvPr/>
        </p:nvCxnSpPr>
        <p:spPr>
          <a:xfrm flipV="1">
            <a:off x="4067175" y="4581525"/>
            <a:ext cx="252413" cy="6477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56" idx="1"/>
            <a:endCxn id="45" idx="3"/>
          </p:cNvCxnSpPr>
          <p:nvPr/>
        </p:nvCxnSpPr>
        <p:spPr>
          <a:xfrm flipH="1">
            <a:off x="3132138" y="4329113"/>
            <a:ext cx="5762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3492500" y="2420938"/>
            <a:ext cx="0" cy="28082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3492500" y="2420938"/>
            <a:ext cx="230346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endCxn id="53" idx="0"/>
          </p:cNvCxnSpPr>
          <p:nvPr/>
        </p:nvCxnSpPr>
        <p:spPr>
          <a:xfrm>
            <a:off x="5795963" y="2420938"/>
            <a:ext cx="36512" cy="16557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88" name="Grupo 106"/>
          <p:cNvGrpSpPr>
            <a:grpSpLocks/>
          </p:cNvGrpSpPr>
          <p:nvPr/>
        </p:nvGrpSpPr>
        <p:grpSpPr bwMode="auto">
          <a:xfrm>
            <a:off x="1908175" y="3068638"/>
            <a:ext cx="1223963" cy="647700"/>
            <a:chOff x="3563888" y="3501008"/>
            <a:chExt cx="1224136" cy="648072"/>
          </a:xfrm>
        </p:grpSpPr>
        <p:sp>
          <p:nvSpPr>
            <p:cNvPr id="69" name="Retângulo 68"/>
            <p:cNvSpPr/>
            <p:nvPr/>
          </p:nvSpPr>
          <p:spPr>
            <a:xfrm>
              <a:off x="3563888" y="3645553"/>
              <a:ext cx="1224136" cy="5035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AIC</a:t>
              </a: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3563888" y="3501008"/>
              <a:ext cx="360414" cy="1445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cxnSp>
        <p:nvCxnSpPr>
          <p:cNvPr id="71" name="Conector de seta reta 70"/>
          <p:cNvCxnSpPr>
            <a:stCxn id="45" idx="0"/>
            <a:endCxn id="69" idx="2"/>
          </p:cNvCxnSpPr>
          <p:nvPr/>
        </p:nvCxnSpPr>
        <p:spPr>
          <a:xfrm flipV="1">
            <a:off x="2519363" y="3716338"/>
            <a:ext cx="0" cy="36036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90" name="Grupo 111"/>
          <p:cNvGrpSpPr>
            <a:grpSpLocks/>
          </p:cNvGrpSpPr>
          <p:nvPr/>
        </p:nvGrpSpPr>
        <p:grpSpPr bwMode="auto">
          <a:xfrm>
            <a:off x="179388" y="3068638"/>
            <a:ext cx="1223962" cy="647700"/>
            <a:chOff x="3563888" y="3501008"/>
            <a:chExt cx="1224136" cy="648072"/>
          </a:xfrm>
        </p:grpSpPr>
        <p:sp>
          <p:nvSpPr>
            <p:cNvPr id="73" name="Retângulo 72"/>
            <p:cNvSpPr/>
            <p:nvPr/>
          </p:nvSpPr>
          <p:spPr>
            <a:xfrm>
              <a:off x="3563888" y="3645553"/>
              <a:ext cx="1224136" cy="5035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AD</a:t>
              </a:r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3563888" y="3501008"/>
              <a:ext cx="360413" cy="1445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cxnSp>
        <p:nvCxnSpPr>
          <p:cNvPr id="75" name="Conector de seta reta 74"/>
          <p:cNvCxnSpPr>
            <a:stCxn id="69" idx="1"/>
            <a:endCxn id="73" idx="3"/>
          </p:cNvCxnSpPr>
          <p:nvPr/>
        </p:nvCxnSpPr>
        <p:spPr>
          <a:xfrm flipH="1">
            <a:off x="1403350" y="3465513"/>
            <a:ext cx="50482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2" name="CaixaDeTexto 75"/>
          <p:cNvSpPr txBox="1">
            <a:spLocks noChangeArrowheads="1"/>
          </p:cNvSpPr>
          <p:nvPr/>
        </p:nvSpPr>
        <p:spPr bwMode="auto">
          <a:xfrm>
            <a:off x="2916238" y="5229225"/>
            <a:ext cx="2303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/>
              <a:t>AF4</a:t>
            </a:r>
          </a:p>
        </p:txBody>
      </p:sp>
      <p:grpSp>
        <p:nvGrpSpPr>
          <p:cNvPr id="28693" name="Grupo 86"/>
          <p:cNvGrpSpPr>
            <a:grpSpLocks/>
          </p:cNvGrpSpPr>
          <p:nvPr/>
        </p:nvGrpSpPr>
        <p:grpSpPr bwMode="auto">
          <a:xfrm>
            <a:off x="3924300" y="5732463"/>
            <a:ext cx="1223963" cy="649287"/>
            <a:chOff x="5004048" y="1556792"/>
            <a:chExt cx="1224136" cy="648072"/>
          </a:xfrm>
        </p:grpSpPr>
        <p:sp>
          <p:nvSpPr>
            <p:cNvPr id="78" name="Retângulo 77"/>
            <p:cNvSpPr/>
            <p:nvPr/>
          </p:nvSpPr>
          <p:spPr>
            <a:xfrm>
              <a:off x="5004048" y="1700984"/>
              <a:ext cx="1224136" cy="503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 err="1">
                  <a:solidFill>
                    <a:schemeClr val="tx1"/>
                  </a:solidFill>
                </a:rPr>
                <a:t>MRel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004048" y="1556792"/>
              <a:ext cx="360414" cy="1441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28694" name="Grupo 86"/>
          <p:cNvGrpSpPr>
            <a:grpSpLocks/>
          </p:cNvGrpSpPr>
          <p:nvPr/>
        </p:nvGrpSpPr>
        <p:grpSpPr bwMode="auto">
          <a:xfrm>
            <a:off x="7164388" y="3970338"/>
            <a:ext cx="1223962" cy="649287"/>
            <a:chOff x="5004048" y="1556792"/>
            <a:chExt cx="1224136" cy="648072"/>
          </a:xfrm>
        </p:grpSpPr>
        <p:sp>
          <p:nvSpPr>
            <p:cNvPr id="110" name="Retângulo 109"/>
            <p:cNvSpPr/>
            <p:nvPr/>
          </p:nvSpPr>
          <p:spPr>
            <a:xfrm>
              <a:off x="5004048" y="1700984"/>
              <a:ext cx="1224136" cy="503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 err="1">
                  <a:solidFill>
                    <a:schemeClr val="tx1"/>
                  </a:solidFill>
                </a:rPr>
                <a:t>Imp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5004048" y="1556792"/>
              <a:ext cx="360413" cy="1441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cxnSp>
        <p:nvCxnSpPr>
          <p:cNvPr id="116" name="Conector de seta reta 115"/>
          <p:cNvCxnSpPr>
            <a:stCxn id="53" idx="3"/>
            <a:endCxn id="110" idx="1"/>
          </p:cNvCxnSpPr>
          <p:nvPr/>
        </p:nvCxnSpPr>
        <p:spPr>
          <a:xfrm>
            <a:off x="6443663" y="4330700"/>
            <a:ext cx="720725" cy="365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de seta reta 132"/>
          <p:cNvCxnSpPr>
            <a:stCxn id="53" idx="0"/>
            <a:endCxn id="59" idx="3"/>
          </p:cNvCxnSpPr>
          <p:nvPr/>
        </p:nvCxnSpPr>
        <p:spPr>
          <a:xfrm flipH="1" flipV="1">
            <a:off x="4932363" y="3392488"/>
            <a:ext cx="900112" cy="6842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59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Texto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Na Prática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Projeto de Carga de Pesquisa</a:t>
            </a:r>
          </a:p>
          <a:p>
            <a:endParaRPr lang="pt-BR" dirty="0"/>
          </a:p>
        </p:txBody>
      </p:sp>
      <p:sp>
        <p:nvSpPr>
          <p:cNvPr id="29699" name="Retângulo 37"/>
          <p:cNvSpPr>
            <a:spLocks noChangeArrowheads="1"/>
          </p:cNvSpPr>
          <p:nvPr/>
        </p:nvSpPr>
        <p:spPr bwMode="auto">
          <a:xfrm>
            <a:off x="0" y="1412875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/>
            <a:r>
              <a:rPr lang="pt-BR"/>
              <a:t>RN6: Entrega em 3 meses</a:t>
            </a:r>
          </a:p>
        </p:txBody>
      </p:sp>
      <p:grpSp>
        <p:nvGrpSpPr>
          <p:cNvPr id="29700" name="Grupo 80"/>
          <p:cNvGrpSpPr>
            <a:grpSpLocks/>
          </p:cNvGrpSpPr>
          <p:nvPr/>
        </p:nvGrpSpPr>
        <p:grpSpPr bwMode="auto">
          <a:xfrm>
            <a:off x="1908175" y="3933825"/>
            <a:ext cx="1223963" cy="647700"/>
            <a:chOff x="3563888" y="3501008"/>
            <a:chExt cx="1224136" cy="648072"/>
          </a:xfrm>
        </p:grpSpPr>
        <p:sp>
          <p:nvSpPr>
            <p:cNvPr id="45" name="Retângulo 44"/>
            <p:cNvSpPr/>
            <p:nvPr/>
          </p:nvSpPr>
          <p:spPr>
            <a:xfrm>
              <a:off x="3563888" y="3645554"/>
              <a:ext cx="1224136" cy="5035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AF5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3563888" y="3501008"/>
              <a:ext cx="360414" cy="1445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48" name="Retângulo 47"/>
          <p:cNvSpPr/>
          <p:nvPr/>
        </p:nvSpPr>
        <p:spPr>
          <a:xfrm>
            <a:off x="2916238" y="5229225"/>
            <a:ext cx="2303462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2916238" y="5084763"/>
            <a:ext cx="360362" cy="144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29703" name="Grupo 86"/>
          <p:cNvGrpSpPr>
            <a:grpSpLocks/>
          </p:cNvGrpSpPr>
          <p:nvPr/>
        </p:nvGrpSpPr>
        <p:grpSpPr bwMode="auto">
          <a:xfrm>
            <a:off x="5219700" y="3933825"/>
            <a:ext cx="1223963" cy="647700"/>
            <a:chOff x="5004048" y="1556792"/>
            <a:chExt cx="1224136" cy="648072"/>
          </a:xfrm>
        </p:grpSpPr>
        <p:sp>
          <p:nvSpPr>
            <p:cNvPr id="53" name="Retângulo 52"/>
            <p:cNvSpPr/>
            <p:nvPr/>
          </p:nvSpPr>
          <p:spPr>
            <a:xfrm>
              <a:off x="5004048" y="1701338"/>
              <a:ext cx="1224136" cy="5035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AF3</a:t>
              </a: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5004048" y="1556792"/>
              <a:ext cx="360414" cy="1445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29704" name="Grupo 89"/>
          <p:cNvGrpSpPr>
            <a:grpSpLocks/>
          </p:cNvGrpSpPr>
          <p:nvPr/>
        </p:nvGrpSpPr>
        <p:grpSpPr bwMode="auto">
          <a:xfrm>
            <a:off x="3708400" y="3933825"/>
            <a:ext cx="1223963" cy="647700"/>
            <a:chOff x="5076056" y="3501008"/>
            <a:chExt cx="1224136" cy="648072"/>
          </a:xfrm>
        </p:grpSpPr>
        <p:sp>
          <p:nvSpPr>
            <p:cNvPr id="56" name="Retângulo 55"/>
            <p:cNvSpPr/>
            <p:nvPr/>
          </p:nvSpPr>
          <p:spPr>
            <a:xfrm>
              <a:off x="5076056" y="3645554"/>
              <a:ext cx="1224136" cy="5035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AF2</a:t>
              </a: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076056" y="3501008"/>
              <a:ext cx="360414" cy="1445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29705" name="Grupo 92"/>
          <p:cNvGrpSpPr>
            <a:grpSpLocks/>
          </p:cNvGrpSpPr>
          <p:nvPr/>
        </p:nvGrpSpPr>
        <p:grpSpPr bwMode="auto">
          <a:xfrm>
            <a:off x="3708400" y="2997200"/>
            <a:ext cx="1223963" cy="647700"/>
            <a:chOff x="3203848" y="2276872"/>
            <a:chExt cx="1224136" cy="648072"/>
          </a:xfrm>
        </p:grpSpPr>
        <p:sp>
          <p:nvSpPr>
            <p:cNvPr id="59" name="Retângulo 58"/>
            <p:cNvSpPr/>
            <p:nvPr/>
          </p:nvSpPr>
          <p:spPr>
            <a:xfrm>
              <a:off x="3203848" y="2421418"/>
              <a:ext cx="1224136" cy="5035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AF1</a:t>
              </a: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3203848" y="2276872"/>
              <a:ext cx="360414" cy="1445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cxnSp>
        <p:nvCxnSpPr>
          <p:cNvPr id="61" name="Conector de seta reta 60"/>
          <p:cNvCxnSpPr>
            <a:stCxn id="56" idx="0"/>
            <a:endCxn id="59" idx="2"/>
          </p:cNvCxnSpPr>
          <p:nvPr/>
        </p:nvCxnSpPr>
        <p:spPr>
          <a:xfrm flipV="1">
            <a:off x="4319588" y="3644900"/>
            <a:ext cx="0" cy="431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56" idx="3"/>
            <a:endCxn id="53" idx="1"/>
          </p:cNvCxnSpPr>
          <p:nvPr/>
        </p:nvCxnSpPr>
        <p:spPr>
          <a:xfrm>
            <a:off x="4932363" y="4329113"/>
            <a:ext cx="28733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stCxn id="29717" idx="0"/>
            <a:endCxn id="56" idx="2"/>
          </p:cNvCxnSpPr>
          <p:nvPr/>
        </p:nvCxnSpPr>
        <p:spPr>
          <a:xfrm flipV="1">
            <a:off x="4067175" y="4581525"/>
            <a:ext cx="252413" cy="6477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56" idx="1"/>
            <a:endCxn id="45" idx="3"/>
          </p:cNvCxnSpPr>
          <p:nvPr/>
        </p:nvCxnSpPr>
        <p:spPr>
          <a:xfrm flipH="1">
            <a:off x="3132138" y="4329113"/>
            <a:ext cx="5762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3492500" y="2420938"/>
            <a:ext cx="0" cy="28082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3492500" y="2420938"/>
            <a:ext cx="230346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endCxn id="53" idx="0"/>
          </p:cNvCxnSpPr>
          <p:nvPr/>
        </p:nvCxnSpPr>
        <p:spPr>
          <a:xfrm>
            <a:off x="5795963" y="2420938"/>
            <a:ext cx="36512" cy="16557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13" name="Grupo 106"/>
          <p:cNvGrpSpPr>
            <a:grpSpLocks/>
          </p:cNvGrpSpPr>
          <p:nvPr/>
        </p:nvGrpSpPr>
        <p:grpSpPr bwMode="auto">
          <a:xfrm>
            <a:off x="1908175" y="3068638"/>
            <a:ext cx="1223963" cy="647700"/>
            <a:chOff x="3563888" y="3501008"/>
            <a:chExt cx="1224136" cy="648072"/>
          </a:xfrm>
        </p:grpSpPr>
        <p:sp>
          <p:nvSpPr>
            <p:cNvPr id="69" name="Retângulo 68"/>
            <p:cNvSpPr/>
            <p:nvPr/>
          </p:nvSpPr>
          <p:spPr>
            <a:xfrm>
              <a:off x="3563888" y="3645553"/>
              <a:ext cx="1224136" cy="5035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AIC</a:t>
              </a: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3563888" y="3501008"/>
              <a:ext cx="360414" cy="1445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cxnSp>
        <p:nvCxnSpPr>
          <p:cNvPr id="71" name="Conector de seta reta 70"/>
          <p:cNvCxnSpPr>
            <a:stCxn id="45" idx="0"/>
            <a:endCxn id="69" idx="2"/>
          </p:cNvCxnSpPr>
          <p:nvPr/>
        </p:nvCxnSpPr>
        <p:spPr>
          <a:xfrm flipV="1">
            <a:off x="2519363" y="3716338"/>
            <a:ext cx="0" cy="36036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15" name="Grupo 111"/>
          <p:cNvGrpSpPr>
            <a:grpSpLocks/>
          </p:cNvGrpSpPr>
          <p:nvPr/>
        </p:nvGrpSpPr>
        <p:grpSpPr bwMode="auto">
          <a:xfrm>
            <a:off x="179388" y="3068638"/>
            <a:ext cx="1223962" cy="647700"/>
            <a:chOff x="3563888" y="3501008"/>
            <a:chExt cx="1224136" cy="648072"/>
          </a:xfrm>
        </p:grpSpPr>
        <p:sp>
          <p:nvSpPr>
            <p:cNvPr id="73" name="Retângulo 72"/>
            <p:cNvSpPr/>
            <p:nvPr/>
          </p:nvSpPr>
          <p:spPr>
            <a:xfrm>
              <a:off x="3563888" y="3645553"/>
              <a:ext cx="1224136" cy="5035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AD</a:t>
              </a:r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3563888" y="3501008"/>
              <a:ext cx="360413" cy="1445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cxnSp>
        <p:nvCxnSpPr>
          <p:cNvPr id="75" name="Conector de seta reta 74"/>
          <p:cNvCxnSpPr>
            <a:stCxn id="69" idx="1"/>
            <a:endCxn id="73" idx="3"/>
          </p:cNvCxnSpPr>
          <p:nvPr/>
        </p:nvCxnSpPr>
        <p:spPr>
          <a:xfrm flipH="1">
            <a:off x="1403350" y="3465513"/>
            <a:ext cx="50482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7" name="CaixaDeTexto 75"/>
          <p:cNvSpPr txBox="1">
            <a:spLocks noChangeArrowheads="1"/>
          </p:cNvSpPr>
          <p:nvPr/>
        </p:nvSpPr>
        <p:spPr bwMode="auto">
          <a:xfrm>
            <a:off x="2916238" y="5229225"/>
            <a:ext cx="2303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/>
              <a:t>AF4</a:t>
            </a:r>
          </a:p>
        </p:txBody>
      </p:sp>
      <p:grpSp>
        <p:nvGrpSpPr>
          <p:cNvPr id="29718" name="Grupo 86"/>
          <p:cNvGrpSpPr>
            <a:grpSpLocks/>
          </p:cNvGrpSpPr>
          <p:nvPr/>
        </p:nvGrpSpPr>
        <p:grpSpPr bwMode="auto">
          <a:xfrm>
            <a:off x="3924300" y="5732463"/>
            <a:ext cx="1223963" cy="649287"/>
            <a:chOff x="5004048" y="1556792"/>
            <a:chExt cx="1224136" cy="648072"/>
          </a:xfrm>
        </p:grpSpPr>
        <p:sp>
          <p:nvSpPr>
            <p:cNvPr id="78" name="Retângulo 77"/>
            <p:cNvSpPr/>
            <p:nvPr/>
          </p:nvSpPr>
          <p:spPr>
            <a:xfrm>
              <a:off x="5004048" y="1700984"/>
              <a:ext cx="1224136" cy="503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 err="1">
                  <a:solidFill>
                    <a:schemeClr val="tx1"/>
                  </a:solidFill>
                </a:rPr>
                <a:t>MRel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004048" y="1556792"/>
              <a:ext cx="360414" cy="1441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29719" name="Grupo 86"/>
          <p:cNvGrpSpPr>
            <a:grpSpLocks/>
          </p:cNvGrpSpPr>
          <p:nvPr/>
        </p:nvGrpSpPr>
        <p:grpSpPr bwMode="auto">
          <a:xfrm>
            <a:off x="7164388" y="3500438"/>
            <a:ext cx="1223962" cy="649287"/>
            <a:chOff x="5004048" y="1556792"/>
            <a:chExt cx="1224138" cy="648072"/>
          </a:xfrm>
        </p:grpSpPr>
        <p:sp>
          <p:nvSpPr>
            <p:cNvPr id="110" name="Retângulo 109"/>
            <p:cNvSpPr/>
            <p:nvPr/>
          </p:nvSpPr>
          <p:spPr>
            <a:xfrm>
              <a:off x="5004048" y="1700984"/>
              <a:ext cx="1224138" cy="503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 err="1">
                  <a:solidFill>
                    <a:schemeClr val="tx1"/>
                  </a:solidFill>
                </a:rPr>
                <a:t>Imp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5004048" y="1556792"/>
              <a:ext cx="360414" cy="1441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cxnSp>
        <p:nvCxnSpPr>
          <p:cNvPr id="116" name="Conector de seta reta 115"/>
          <p:cNvCxnSpPr>
            <a:stCxn id="53" idx="3"/>
            <a:endCxn id="110" idx="1"/>
          </p:cNvCxnSpPr>
          <p:nvPr/>
        </p:nvCxnSpPr>
        <p:spPr>
          <a:xfrm flipV="1">
            <a:off x="6443663" y="3897313"/>
            <a:ext cx="720725" cy="431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de seta reta 132"/>
          <p:cNvCxnSpPr>
            <a:stCxn id="53" idx="0"/>
            <a:endCxn id="59" idx="3"/>
          </p:cNvCxnSpPr>
          <p:nvPr/>
        </p:nvCxnSpPr>
        <p:spPr>
          <a:xfrm flipH="1" flipV="1">
            <a:off x="4932363" y="3392488"/>
            <a:ext cx="900112" cy="6842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268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Na Prática</a:t>
            </a:r>
            <a:endParaRPr lang="pt-BR" dirty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Dada uma página, o sistema identifica se uma página é de saúde ou não.</a:t>
            </a:r>
            <a:endParaRPr lang="pt-BR" sz="2800" dirty="0" smtClean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Projeto </a:t>
            </a:r>
            <a:r>
              <a:rPr lang="pt-BR" dirty="0" err="1" smtClean="0"/>
              <a:t>Indecs</a:t>
            </a:r>
            <a:r>
              <a:rPr lang="pt-BR" dirty="0"/>
              <a:t> </a:t>
            </a:r>
            <a:r>
              <a:rPr lang="pt-BR" dirty="0" smtClean="0"/>
              <a:t>1/2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6192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Na Prática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Projeto </a:t>
            </a:r>
            <a:r>
              <a:rPr lang="pt-BR" dirty="0" err="1" smtClean="0"/>
              <a:t>Indecs</a:t>
            </a:r>
            <a:r>
              <a:rPr lang="pt-BR" dirty="0" smtClean="0"/>
              <a:t> </a:t>
            </a:r>
            <a:r>
              <a:rPr lang="pt-BR" dirty="0"/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825612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Na Prática</a:t>
            </a:r>
            <a:endParaRPr lang="pt-BR" dirty="0"/>
          </a:p>
        </p:txBody>
      </p:sp>
      <p:sp>
        <p:nvSpPr>
          <p:cNvPr id="1945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Dada uma página, o sistema identifica se uma página é de saúde ou não.</a:t>
            </a:r>
          </a:p>
          <a:p>
            <a:r>
              <a:rPr lang="pt-BR" sz="2800" dirty="0" smtClean="0"/>
              <a:t>Múltiplas plataformas devem acessar a métrica.</a:t>
            </a:r>
          </a:p>
          <a:p>
            <a:r>
              <a:rPr lang="pt-BR" sz="2800" dirty="0" smtClean="0"/>
              <a:t>Tempo para cálculo ~ 1 minuto (</a:t>
            </a:r>
            <a:r>
              <a:rPr lang="pt-BR" sz="2800" dirty="0"/>
              <a:t>~ 10 </a:t>
            </a:r>
            <a:r>
              <a:rPr lang="pt-BR" sz="2800" dirty="0" smtClean="0"/>
              <a:t>s + </a:t>
            </a:r>
            <a:r>
              <a:rPr lang="pt-BR" sz="2800" dirty="0"/>
              <a:t>~ 50</a:t>
            </a:r>
            <a:r>
              <a:rPr lang="pt-BR" sz="2800" dirty="0" smtClean="0"/>
              <a:t>) </a:t>
            </a:r>
          </a:p>
          <a:p>
            <a:r>
              <a:rPr lang="pt-BR" sz="2800" dirty="0" smtClean="0"/>
              <a:t>Tempo desejado de resposta para o usuário de 4 segundos com 100 requisições simultâneas.</a:t>
            </a:r>
          </a:p>
          <a:p>
            <a:r>
              <a:rPr lang="pt-BR" sz="2800" dirty="0" smtClean="0"/>
              <a:t>Ficar o menor tempo possível fora do ar.</a:t>
            </a:r>
          </a:p>
          <a:p>
            <a:r>
              <a:rPr lang="pt-BR" sz="2800" dirty="0" smtClean="0"/>
              <a:t>Se necessário, suportar mais requisições com taxa de resposta um pouco maior (6s).</a:t>
            </a:r>
          </a:p>
          <a:p>
            <a:endParaRPr lang="pt-BR" sz="2800" dirty="0" smtClean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Projeto </a:t>
            </a:r>
            <a:r>
              <a:rPr lang="pt-BR" dirty="0" err="1"/>
              <a:t>Indecs</a:t>
            </a:r>
            <a:r>
              <a:rPr lang="pt-BR" dirty="0"/>
              <a:t> 1/2</a:t>
            </a:r>
          </a:p>
        </p:txBody>
      </p:sp>
    </p:spTree>
    <p:extLst>
      <p:ext uri="{BB962C8B-B14F-4D97-AF65-F5344CB8AC3E}">
        <p14:creationId xmlns:p14="http://schemas.microsoft.com/office/powerpoint/2010/main" val="2131461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Na Prática: Projeto Quick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62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614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Aplique o ADD </a:t>
            </a:r>
            <a:r>
              <a:rPr lang="pt-BR" sz="2800" dirty="0"/>
              <a:t>p</a:t>
            </a:r>
            <a:r>
              <a:rPr lang="pt-BR" sz="2800" dirty="0" smtClean="0"/>
              <a:t>ara </a:t>
            </a:r>
            <a:r>
              <a:rPr lang="pt-BR" sz="2800" dirty="0" smtClean="0"/>
              <a:t>o seu </a:t>
            </a:r>
            <a:r>
              <a:rPr lang="pt-BR" sz="2800" dirty="0" smtClean="0"/>
              <a:t>projeto.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6139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Arquitetura e os times</a:t>
            </a:r>
            <a:endParaRPr lang="pt-BR" dirty="0"/>
          </a:p>
        </p:txBody>
      </p:sp>
      <p:sp>
        <p:nvSpPr>
          <p:cNvPr id="307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mtClean="0"/>
              <a:t>Avaliar os times necessários para cada módulo.</a:t>
            </a:r>
          </a:p>
          <a:p>
            <a:r>
              <a:rPr lang="pt-BR" smtClean="0"/>
              <a:t>Tipos de módulos</a:t>
            </a:r>
          </a:p>
          <a:p>
            <a:pPr lvl="1"/>
            <a:r>
              <a:rPr lang="pt-BR" smtClean="0"/>
              <a:t>Interface de usuário</a:t>
            </a:r>
          </a:p>
          <a:p>
            <a:pPr lvl="1"/>
            <a:r>
              <a:rPr lang="pt-BR" smtClean="0"/>
              <a:t>Processos</a:t>
            </a:r>
          </a:p>
          <a:p>
            <a:pPr lvl="1"/>
            <a:r>
              <a:rPr lang="pt-BR" smtClean="0"/>
              <a:t>Analises numéricas</a:t>
            </a:r>
          </a:p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555362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Desenhando Arquitetura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3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Módulos do Sistema</a:t>
            </a:r>
            <a:endParaRPr lang="pt-BR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6147" name="Grupo 80"/>
          <p:cNvGrpSpPr>
            <a:grpSpLocks/>
          </p:cNvGrpSpPr>
          <p:nvPr/>
        </p:nvGrpSpPr>
        <p:grpSpPr bwMode="auto">
          <a:xfrm>
            <a:off x="2052638" y="3070225"/>
            <a:ext cx="1223962" cy="647700"/>
            <a:chOff x="3563888" y="3501008"/>
            <a:chExt cx="1224136" cy="648072"/>
          </a:xfrm>
        </p:grpSpPr>
        <p:sp>
          <p:nvSpPr>
            <p:cNvPr id="45" name="Retângulo 44"/>
            <p:cNvSpPr/>
            <p:nvPr/>
          </p:nvSpPr>
          <p:spPr>
            <a:xfrm>
              <a:off x="3563888" y="3645554"/>
              <a:ext cx="1224136" cy="5035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AF5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3563888" y="3501008"/>
              <a:ext cx="360413" cy="1445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sp>
        <p:nvSpPr>
          <p:cNvPr id="48" name="Retângulo 47"/>
          <p:cNvSpPr/>
          <p:nvPr/>
        </p:nvSpPr>
        <p:spPr>
          <a:xfrm>
            <a:off x="3060700" y="4365625"/>
            <a:ext cx="2303463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3060700" y="4221163"/>
            <a:ext cx="360363" cy="144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grpSp>
        <p:nvGrpSpPr>
          <p:cNvPr id="6150" name="Grupo 86"/>
          <p:cNvGrpSpPr>
            <a:grpSpLocks/>
          </p:cNvGrpSpPr>
          <p:nvPr/>
        </p:nvGrpSpPr>
        <p:grpSpPr bwMode="auto">
          <a:xfrm>
            <a:off x="5364163" y="3070225"/>
            <a:ext cx="1223962" cy="647700"/>
            <a:chOff x="5004048" y="1556792"/>
            <a:chExt cx="1224136" cy="648072"/>
          </a:xfrm>
        </p:grpSpPr>
        <p:sp>
          <p:nvSpPr>
            <p:cNvPr id="53" name="Retângulo 52"/>
            <p:cNvSpPr/>
            <p:nvPr/>
          </p:nvSpPr>
          <p:spPr>
            <a:xfrm>
              <a:off x="5004048" y="1701338"/>
              <a:ext cx="1224136" cy="5035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AF3</a:t>
              </a: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5004048" y="1556792"/>
              <a:ext cx="360413" cy="1445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grpSp>
        <p:nvGrpSpPr>
          <p:cNvPr id="6151" name="Grupo 89"/>
          <p:cNvGrpSpPr>
            <a:grpSpLocks/>
          </p:cNvGrpSpPr>
          <p:nvPr/>
        </p:nvGrpSpPr>
        <p:grpSpPr bwMode="auto">
          <a:xfrm>
            <a:off x="3852863" y="3070225"/>
            <a:ext cx="1223962" cy="647700"/>
            <a:chOff x="5076056" y="3501008"/>
            <a:chExt cx="1224136" cy="648072"/>
          </a:xfrm>
        </p:grpSpPr>
        <p:sp>
          <p:nvSpPr>
            <p:cNvPr id="56" name="Retângulo 55"/>
            <p:cNvSpPr/>
            <p:nvPr/>
          </p:nvSpPr>
          <p:spPr>
            <a:xfrm>
              <a:off x="5076056" y="3645554"/>
              <a:ext cx="1224136" cy="5035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AF2</a:t>
              </a: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076056" y="3501008"/>
              <a:ext cx="360413" cy="1445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grpSp>
        <p:nvGrpSpPr>
          <p:cNvPr id="6152" name="Grupo 92"/>
          <p:cNvGrpSpPr>
            <a:grpSpLocks/>
          </p:cNvGrpSpPr>
          <p:nvPr/>
        </p:nvGrpSpPr>
        <p:grpSpPr bwMode="auto">
          <a:xfrm>
            <a:off x="3852863" y="2133600"/>
            <a:ext cx="1223962" cy="647700"/>
            <a:chOff x="3203848" y="2276872"/>
            <a:chExt cx="1224136" cy="648072"/>
          </a:xfrm>
        </p:grpSpPr>
        <p:sp>
          <p:nvSpPr>
            <p:cNvPr id="59" name="Retângulo 58"/>
            <p:cNvSpPr/>
            <p:nvPr/>
          </p:nvSpPr>
          <p:spPr>
            <a:xfrm>
              <a:off x="3203848" y="2421418"/>
              <a:ext cx="1224136" cy="5035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AF1</a:t>
              </a: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3203848" y="2276872"/>
              <a:ext cx="360413" cy="1445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cxnSp>
        <p:nvCxnSpPr>
          <p:cNvPr id="61" name="Conector de seta reta 60"/>
          <p:cNvCxnSpPr>
            <a:stCxn id="56" idx="0"/>
            <a:endCxn id="59" idx="2"/>
          </p:cNvCxnSpPr>
          <p:nvPr/>
        </p:nvCxnSpPr>
        <p:spPr>
          <a:xfrm flipV="1">
            <a:off x="4464050" y="2781300"/>
            <a:ext cx="0" cy="431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56" idx="3"/>
            <a:endCxn id="53" idx="1"/>
          </p:cNvCxnSpPr>
          <p:nvPr/>
        </p:nvCxnSpPr>
        <p:spPr>
          <a:xfrm>
            <a:off x="5076825" y="3465513"/>
            <a:ext cx="28733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stCxn id="6164" idx="0"/>
            <a:endCxn id="56" idx="2"/>
          </p:cNvCxnSpPr>
          <p:nvPr/>
        </p:nvCxnSpPr>
        <p:spPr>
          <a:xfrm flipV="1">
            <a:off x="4211638" y="3717925"/>
            <a:ext cx="252412" cy="6477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56" idx="1"/>
            <a:endCxn id="45" idx="3"/>
          </p:cNvCxnSpPr>
          <p:nvPr/>
        </p:nvCxnSpPr>
        <p:spPr>
          <a:xfrm flipH="1">
            <a:off x="3276600" y="3465513"/>
            <a:ext cx="57626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3636963" y="1557338"/>
            <a:ext cx="0" cy="28082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3636963" y="1557338"/>
            <a:ext cx="230346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endCxn id="53" idx="0"/>
          </p:cNvCxnSpPr>
          <p:nvPr/>
        </p:nvCxnSpPr>
        <p:spPr>
          <a:xfrm>
            <a:off x="5940425" y="1557338"/>
            <a:ext cx="36513" cy="16557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60" name="Grupo 106"/>
          <p:cNvGrpSpPr>
            <a:grpSpLocks/>
          </p:cNvGrpSpPr>
          <p:nvPr/>
        </p:nvGrpSpPr>
        <p:grpSpPr bwMode="auto">
          <a:xfrm>
            <a:off x="2052638" y="2205038"/>
            <a:ext cx="1223962" cy="647700"/>
            <a:chOff x="3563888" y="3501008"/>
            <a:chExt cx="1224136" cy="648072"/>
          </a:xfrm>
        </p:grpSpPr>
        <p:sp>
          <p:nvSpPr>
            <p:cNvPr id="69" name="Retângulo 68"/>
            <p:cNvSpPr/>
            <p:nvPr/>
          </p:nvSpPr>
          <p:spPr>
            <a:xfrm>
              <a:off x="3563888" y="3645553"/>
              <a:ext cx="1224136" cy="5035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AIC</a:t>
              </a: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3563888" y="3501008"/>
              <a:ext cx="360413" cy="1445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cxnSp>
        <p:nvCxnSpPr>
          <p:cNvPr id="71" name="Conector de seta reta 70"/>
          <p:cNvCxnSpPr>
            <a:stCxn id="45" idx="0"/>
            <a:endCxn id="69" idx="2"/>
          </p:cNvCxnSpPr>
          <p:nvPr/>
        </p:nvCxnSpPr>
        <p:spPr>
          <a:xfrm flipV="1">
            <a:off x="2663825" y="2852738"/>
            <a:ext cx="0" cy="36036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62" name="Grupo 111"/>
          <p:cNvGrpSpPr>
            <a:grpSpLocks/>
          </p:cNvGrpSpPr>
          <p:nvPr/>
        </p:nvGrpSpPr>
        <p:grpSpPr bwMode="auto">
          <a:xfrm>
            <a:off x="323850" y="2205038"/>
            <a:ext cx="1223963" cy="647700"/>
            <a:chOff x="3563888" y="3501008"/>
            <a:chExt cx="1224136" cy="648072"/>
          </a:xfrm>
        </p:grpSpPr>
        <p:sp>
          <p:nvSpPr>
            <p:cNvPr id="73" name="Retângulo 72"/>
            <p:cNvSpPr/>
            <p:nvPr/>
          </p:nvSpPr>
          <p:spPr>
            <a:xfrm>
              <a:off x="3563888" y="3645553"/>
              <a:ext cx="1224136" cy="5035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AD</a:t>
              </a:r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3563888" y="3501008"/>
              <a:ext cx="360414" cy="1445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cxnSp>
        <p:nvCxnSpPr>
          <p:cNvPr id="75" name="Conector de seta reta 74"/>
          <p:cNvCxnSpPr>
            <a:stCxn id="69" idx="1"/>
            <a:endCxn id="73" idx="3"/>
          </p:cNvCxnSpPr>
          <p:nvPr/>
        </p:nvCxnSpPr>
        <p:spPr>
          <a:xfrm flipH="1">
            <a:off x="1547813" y="2601913"/>
            <a:ext cx="50482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4" name="CaixaDeTexto 75"/>
          <p:cNvSpPr txBox="1">
            <a:spLocks noChangeArrowheads="1"/>
          </p:cNvSpPr>
          <p:nvPr/>
        </p:nvSpPr>
        <p:spPr bwMode="auto">
          <a:xfrm>
            <a:off x="3060700" y="4365625"/>
            <a:ext cx="2303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/>
              <a:t>AF4</a:t>
            </a:r>
          </a:p>
        </p:txBody>
      </p:sp>
      <p:grpSp>
        <p:nvGrpSpPr>
          <p:cNvPr id="6165" name="Grupo 86"/>
          <p:cNvGrpSpPr>
            <a:grpSpLocks/>
          </p:cNvGrpSpPr>
          <p:nvPr/>
        </p:nvGrpSpPr>
        <p:grpSpPr bwMode="auto">
          <a:xfrm>
            <a:off x="4068763" y="4868863"/>
            <a:ext cx="1223962" cy="649287"/>
            <a:chOff x="5004048" y="1556792"/>
            <a:chExt cx="1224136" cy="648072"/>
          </a:xfrm>
        </p:grpSpPr>
        <p:sp>
          <p:nvSpPr>
            <p:cNvPr id="78" name="Retângulo 77"/>
            <p:cNvSpPr/>
            <p:nvPr/>
          </p:nvSpPr>
          <p:spPr>
            <a:xfrm>
              <a:off x="5004048" y="1700984"/>
              <a:ext cx="1224136" cy="503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MRel</a:t>
              </a: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004048" y="1556792"/>
              <a:ext cx="360413" cy="1441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grpSp>
        <p:nvGrpSpPr>
          <p:cNvPr id="6166" name="Grupo 86"/>
          <p:cNvGrpSpPr>
            <a:grpSpLocks/>
          </p:cNvGrpSpPr>
          <p:nvPr/>
        </p:nvGrpSpPr>
        <p:grpSpPr bwMode="auto">
          <a:xfrm>
            <a:off x="7308850" y="2636838"/>
            <a:ext cx="1223963" cy="649287"/>
            <a:chOff x="5004048" y="1556792"/>
            <a:chExt cx="1224138" cy="648072"/>
          </a:xfrm>
        </p:grpSpPr>
        <p:sp>
          <p:nvSpPr>
            <p:cNvPr id="110" name="Retângulo 109"/>
            <p:cNvSpPr/>
            <p:nvPr/>
          </p:nvSpPr>
          <p:spPr>
            <a:xfrm>
              <a:off x="5004048" y="1700984"/>
              <a:ext cx="1224138" cy="503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Imp</a:t>
              </a:r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5004048" y="1556792"/>
              <a:ext cx="360415" cy="1441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</p:grpSp>
      <p:cxnSp>
        <p:nvCxnSpPr>
          <p:cNvPr id="116" name="Conector de seta reta 115"/>
          <p:cNvCxnSpPr>
            <a:stCxn id="53" idx="3"/>
            <a:endCxn id="110" idx="1"/>
          </p:cNvCxnSpPr>
          <p:nvPr/>
        </p:nvCxnSpPr>
        <p:spPr>
          <a:xfrm flipV="1">
            <a:off x="6588125" y="3033713"/>
            <a:ext cx="720725" cy="431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de seta reta 132"/>
          <p:cNvCxnSpPr>
            <a:stCxn id="53" idx="0"/>
            <a:endCxn id="59" idx="3"/>
          </p:cNvCxnSpPr>
          <p:nvPr/>
        </p:nvCxnSpPr>
        <p:spPr>
          <a:xfrm flipH="1" flipV="1">
            <a:off x="5076825" y="2528888"/>
            <a:ext cx="900113" cy="6842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3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Attribute-Driven</a:t>
            </a:r>
            <a:r>
              <a:rPr lang="pt-BR" dirty="0" smtClean="0"/>
              <a:t> Design</a:t>
            </a:r>
            <a:endParaRPr lang="pt-BR" dirty="0"/>
          </a:p>
        </p:txBody>
      </p:sp>
      <p:sp>
        <p:nvSpPr>
          <p:cNvPr id="717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Sistema é descrito como um conjunto de containers para cada uma das funcionalidades e suas interações.</a:t>
            </a:r>
          </a:p>
          <a:p>
            <a:r>
              <a:rPr lang="pt-BR" sz="2800" dirty="0" smtClean="0"/>
              <a:t>Utiliza o diagrama de módulos</a:t>
            </a:r>
          </a:p>
          <a:p>
            <a:r>
              <a:rPr lang="pt-BR" sz="2800" dirty="0" smtClean="0"/>
              <a:t>Entrada: conjunto de requisitos</a:t>
            </a:r>
          </a:p>
          <a:p>
            <a:r>
              <a:rPr lang="pt-BR" sz="2800" dirty="0" smtClean="0"/>
              <a:t>Saída: primeiro nível de decomposição arquitetural</a:t>
            </a:r>
          </a:p>
          <a:p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2436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Attribute-Driven</a:t>
            </a:r>
            <a:r>
              <a:rPr lang="pt-BR" dirty="0" smtClean="0"/>
              <a:t> </a:t>
            </a:r>
            <a:r>
              <a:rPr lang="pt-BR" dirty="0"/>
              <a:t>Design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Escolha um nível para decompor</a:t>
            </a:r>
          </a:p>
          <a:p>
            <a:r>
              <a:rPr lang="pt-BR" sz="2800" dirty="0" smtClean="0"/>
              <a:t>Refine o nível de acordo com os passos abaixo:</a:t>
            </a:r>
          </a:p>
          <a:p>
            <a:pPr lvl="1"/>
            <a:r>
              <a:rPr lang="pt-BR" sz="2400" dirty="0" smtClean="0"/>
              <a:t>Escolha os drivers arquiteturais</a:t>
            </a:r>
          </a:p>
          <a:p>
            <a:pPr lvl="1"/>
            <a:r>
              <a:rPr lang="pt-BR" sz="2400" dirty="0" smtClean="0"/>
              <a:t>Escolha um padrão arquitetura</a:t>
            </a:r>
          </a:p>
          <a:p>
            <a:pPr lvl="1"/>
            <a:r>
              <a:rPr lang="pt-BR" sz="2400" dirty="0" smtClean="0"/>
              <a:t>Crie os módulos e aloque as funcionalidades</a:t>
            </a:r>
          </a:p>
          <a:p>
            <a:pPr lvl="1"/>
            <a:r>
              <a:rPr lang="pt-BR" sz="2400" dirty="0" smtClean="0"/>
              <a:t>Define as interfaces entre os módulos</a:t>
            </a:r>
          </a:p>
          <a:p>
            <a:pPr lvl="1"/>
            <a:r>
              <a:rPr lang="pt-BR" sz="2400" dirty="0" smtClean="0"/>
              <a:t>Verifique e refine os drivers arquiteturais </a:t>
            </a:r>
          </a:p>
          <a:p>
            <a:r>
              <a:rPr lang="pt-BR" sz="2800" dirty="0" smtClean="0"/>
              <a:t>Repita os passos para cada nível que achar válido</a:t>
            </a:r>
            <a:endParaRPr lang="pt-BR" sz="2800" dirty="0" smtClean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Passos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25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Passos do ADD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Sistema</a:t>
            </a:r>
          </a:p>
          <a:p>
            <a:r>
              <a:rPr lang="pt-BR" sz="2800" dirty="0" err="1" smtClean="0"/>
              <a:t>Sub-sistema</a:t>
            </a:r>
            <a:endParaRPr lang="pt-BR" sz="2800" dirty="0" smtClean="0"/>
          </a:p>
          <a:p>
            <a:r>
              <a:rPr lang="pt-BR" sz="2800" dirty="0" smtClean="0"/>
              <a:t>Módulo</a:t>
            </a:r>
          </a:p>
          <a:p>
            <a:r>
              <a:rPr lang="pt-BR" sz="2800" dirty="0" err="1" smtClean="0"/>
              <a:t>Sub-módulo</a:t>
            </a:r>
            <a:endParaRPr lang="pt-BR" sz="2800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Escolha um </a:t>
            </a:r>
            <a:r>
              <a:rPr lang="pt-BR" dirty="0" smtClean="0"/>
              <a:t>nível para decompor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00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Passos do ADD</a:t>
            </a:r>
            <a:endParaRPr lang="pt-BR" dirty="0"/>
          </a:p>
        </p:txBody>
      </p:sp>
      <p:sp>
        <p:nvSpPr>
          <p:cNvPr id="3481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Escolha os drivers arquiteturais</a:t>
            </a:r>
            <a:endParaRPr lang="pt-BR" sz="2400" dirty="0" smtClean="0"/>
          </a:p>
          <a:p>
            <a:pPr lvl="1"/>
            <a:r>
              <a:rPr lang="pt-BR" sz="2400" dirty="0" smtClean="0"/>
              <a:t>Drivers arquiteturais: combinação das funcionalidades e dos requisitos.</a:t>
            </a:r>
          </a:p>
          <a:p>
            <a:pPr lvl="1"/>
            <a:r>
              <a:rPr lang="pt-BR" sz="2400" dirty="0" smtClean="0"/>
              <a:t>Escolha e priorize os drivers arquiteturais.</a:t>
            </a:r>
            <a:endParaRPr lang="pt-BR" sz="2400" dirty="0" smtClean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Refinar os módulos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7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Passos do ADD</a:t>
            </a:r>
            <a:endParaRPr lang="pt-BR" dirty="0"/>
          </a:p>
        </p:txBody>
      </p:sp>
      <p:sp>
        <p:nvSpPr>
          <p:cNvPr id="3481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Escolha um padrão arquitetura</a:t>
            </a:r>
            <a:endParaRPr lang="pt-BR" sz="2400" dirty="0" smtClean="0"/>
          </a:p>
          <a:p>
            <a:pPr lvl="1"/>
            <a:r>
              <a:rPr lang="pt-BR" sz="2400" dirty="0" smtClean="0"/>
              <a:t>Escolha os padrões arquiteturais para o módulo de acordo com os atributos de qualidade</a:t>
            </a:r>
            <a:endParaRPr lang="pt-BR" sz="2400" dirty="0" smtClean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Refinar os módulos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89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713</Words>
  <Application>Microsoft Office PowerPoint</Application>
  <PresentationFormat>Apresentação na tela (4:3)</PresentationFormat>
  <Paragraphs>181</Paragraphs>
  <Slides>29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modelo_powerpoint_fit</vt:lpstr>
      <vt:lpstr>Apresentação do PowerPoint</vt:lpstr>
      <vt:lpstr>Apresentação do PowerPoint</vt:lpstr>
      <vt:lpstr>Desenhando Arquitetura</vt:lpstr>
      <vt:lpstr>Módulos do Sistema</vt:lpstr>
      <vt:lpstr>Attribute-Driven Design</vt:lpstr>
      <vt:lpstr>Attribute-Driven Design</vt:lpstr>
      <vt:lpstr>Passos do ADD</vt:lpstr>
      <vt:lpstr>Passos do ADD</vt:lpstr>
      <vt:lpstr>Passos do ADD</vt:lpstr>
      <vt:lpstr>Passos do ADD</vt:lpstr>
      <vt:lpstr>Passos do ADD</vt:lpstr>
      <vt:lpstr>Passos do ADD</vt:lpstr>
      <vt:lpstr>Passos do ADD</vt:lpstr>
      <vt:lpstr>Attribute-Driven Design</vt:lpstr>
      <vt:lpstr>Na Prática</vt:lpstr>
      <vt:lpstr>Na Prática</vt:lpstr>
      <vt:lpstr>Na Prática</vt:lpstr>
      <vt:lpstr>Na Prática</vt:lpstr>
      <vt:lpstr>Na Prática</vt:lpstr>
      <vt:lpstr>Na Prática</vt:lpstr>
      <vt:lpstr>Na Prática</vt:lpstr>
      <vt:lpstr>Na Prática</vt:lpstr>
      <vt:lpstr>Na Prática</vt:lpstr>
      <vt:lpstr>Na Prática</vt:lpstr>
      <vt:lpstr>Na Prática</vt:lpstr>
      <vt:lpstr>Na Prática: Projeto Quick</vt:lpstr>
      <vt:lpstr>Exercício</vt:lpstr>
      <vt:lpstr>Arquitetura e os times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125</cp:revision>
  <dcterms:created xsi:type="dcterms:W3CDTF">2012-09-13T19:43:42Z</dcterms:created>
  <dcterms:modified xsi:type="dcterms:W3CDTF">2013-04-08T03:13:57Z</dcterms:modified>
</cp:coreProperties>
</file>