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5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877" autoAdjust="0"/>
    <p:restoredTop sz="94671" autoAdjust="0"/>
  </p:normalViewPr>
  <p:slideViewPr>
    <p:cSldViewPr>
      <p:cViewPr>
        <p:scale>
          <a:sx n="50" d="100"/>
          <a:sy n="50" d="100"/>
        </p:scale>
        <p:origin x="-2592" y="-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30"/>
    </p:cViewPr>
  </p:sorter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28/10/2013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28/10/2013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8B6E13-3CEC-48D7-9AE9-81E94DDCF4B6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2BA86A-7EFF-4696-BC89-1BE6C2C686B1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E3ACDB-9786-43BB-95C3-4591B94F22AD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34EE51-70F9-4AF7-9641-D6AE94D7B312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151A86-5E38-4C12-BFB2-AD856F070D3C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7B56A3-0F06-40CD-B010-299F29444595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7B56A3-0F06-40CD-B010-299F29444595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7B56A3-0F06-40CD-B010-299F29444595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- cap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pt-BR" noProof="0" smtClean="0"/>
              <a:t>Clique para editar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3899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Apresentação </a:t>
            </a:r>
            <a:r>
              <a:rPr lang="pt-BR" smtClean="0"/>
              <a:t>da Disciplina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Bibliografia</a:t>
            </a:r>
          </a:p>
        </p:txBody>
      </p:sp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251520" y="1484313"/>
            <a:ext cx="835273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b="1" dirty="0"/>
              <a:t>http://www.sei.cmu.edu</a:t>
            </a:r>
            <a:r>
              <a:rPr lang="en-US" sz="2800" dirty="0"/>
              <a:t> - Software Engineering Institute </a:t>
            </a:r>
            <a:endParaRPr lang="pt-BR" sz="2800" dirty="0"/>
          </a:p>
          <a:p>
            <a:r>
              <a:rPr lang="en-US" sz="2800" b="1" dirty="0"/>
              <a:t>http://www.softwarearchitectures.com</a:t>
            </a:r>
            <a:r>
              <a:rPr lang="en-US" sz="2800" dirty="0"/>
              <a:t> – Software Architectures</a:t>
            </a:r>
            <a:r>
              <a:rPr lang="en-US" sz="2800" b="1" dirty="0"/>
              <a:t> </a:t>
            </a:r>
            <a:endParaRPr lang="pt-BR" sz="2800" dirty="0"/>
          </a:p>
          <a:p>
            <a:r>
              <a:rPr lang="en-US" sz="2800" b="1" dirty="0"/>
              <a:t>http://www.qfdi.org/ - </a:t>
            </a:r>
            <a:r>
              <a:rPr lang="en-US" sz="2800" dirty="0"/>
              <a:t>QFD: Quality Function Deployment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241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400" b="0" dirty="0" smtClean="0"/>
              <a:t>.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Objetivos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Capacitar o aluno a construir e criticar arquiteturas de software para sistemas corporativos a partir de requisitos não-funcionais do sistema. </a:t>
            </a:r>
          </a:p>
          <a:p>
            <a:r>
              <a:rPr lang="pt-BR" sz="2800" dirty="0"/>
              <a:t>O aluno também deve ser capaz de entender como a concepção de arquitetura influencia no processo de desenvolvimento de software e como usar frameworks arquiteturais</a:t>
            </a:r>
          </a:p>
        </p:txBody>
      </p:sp>
    </p:spTree>
    <p:extLst>
      <p:ext uri="{BB962C8B-B14F-4D97-AF65-F5344CB8AC3E}">
        <p14:creationId xmlns:p14="http://schemas.microsoft.com/office/powerpoint/2010/main" val="33094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endParaRPr lang="pt-BR" sz="22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>
                <a:effectLst/>
              </a:rPr>
              <a:t>Conteúdo Programático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Introdução a Arquitetura de Software </a:t>
            </a:r>
          </a:p>
          <a:p>
            <a:r>
              <a:rPr lang="pt-BR" sz="2800" dirty="0"/>
              <a:t>Qualidades do software</a:t>
            </a:r>
          </a:p>
          <a:p>
            <a:r>
              <a:rPr lang="pt-BR" sz="2800" dirty="0"/>
              <a:t>Visões e Linguagem de Descrição de Arquitetura </a:t>
            </a:r>
          </a:p>
          <a:p>
            <a:r>
              <a:rPr lang="pt-BR" sz="2800" dirty="0"/>
              <a:t>Avaliação da Arquitetura</a:t>
            </a:r>
          </a:p>
          <a:p>
            <a:r>
              <a:rPr lang="pt-BR" sz="2800" dirty="0"/>
              <a:t>Conceitos de Execução</a:t>
            </a:r>
          </a:p>
          <a:p>
            <a:r>
              <a:rPr lang="pt-BR" sz="2800" dirty="0"/>
              <a:t>Modelos comuns de </a:t>
            </a:r>
            <a:r>
              <a:rPr lang="pt-BR" sz="2800" dirty="0" smtClean="0"/>
              <a:t>arquitetura</a:t>
            </a:r>
          </a:p>
          <a:p>
            <a:r>
              <a:rPr lang="pt-BR" sz="2800" dirty="0" smtClean="0"/>
              <a:t>Padrões de Projeto</a:t>
            </a:r>
            <a:endParaRPr lang="pt-BR" sz="2800" dirty="0"/>
          </a:p>
          <a:p>
            <a:pPr>
              <a:spcBef>
                <a:spcPct val="70000"/>
              </a:spcBef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50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b="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Metodologia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Apresentação do conteúdo da disciplina</a:t>
            </a:r>
          </a:p>
          <a:p>
            <a:r>
              <a:rPr lang="pt-BR" sz="2800" dirty="0"/>
              <a:t>Debate sobre principais conceitos</a:t>
            </a:r>
          </a:p>
          <a:p>
            <a:r>
              <a:rPr lang="pt-BR" sz="2800" dirty="0"/>
              <a:t>Exercícios e situações simuladas</a:t>
            </a:r>
          </a:p>
          <a:p>
            <a:r>
              <a:rPr lang="pt-BR" sz="2800" dirty="0"/>
              <a:t>Documentação </a:t>
            </a:r>
            <a:r>
              <a:rPr lang="pt-BR" sz="2800" dirty="0" smtClean="0"/>
              <a:t>da Arquitetura de </a:t>
            </a:r>
            <a:r>
              <a:rPr lang="pt-BR" sz="2800" dirty="0"/>
              <a:t>um Projeto</a:t>
            </a:r>
          </a:p>
        </p:txBody>
      </p:sp>
    </p:spTree>
    <p:extLst>
      <p:ext uri="{BB962C8B-B14F-4D97-AF65-F5344CB8AC3E}">
        <p14:creationId xmlns:p14="http://schemas.microsoft.com/office/powerpoint/2010/main" val="39868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pt-BR" sz="20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Avaliação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Atividade em Sala</a:t>
            </a:r>
          </a:p>
          <a:p>
            <a:pPr lvl="1"/>
            <a:r>
              <a:rPr lang="pt-BR" sz="2400" dirty="0" smtClean="0"/>
              <a:t>Atividades em Sala - 40%</a:t>
            </a:r>
          </a:p>
          <a:p>
            <a:pPr lvl="1"/>
            <a:r>
              <a:rPr lang="pt-BR" sz="2400" dirty="0" smtClean="0"/>
              <a:t>Apresentação da Arquitetura – 20%</a:t>
            </a:r>
          </a:p>
          <a:p>
            <a:r>
              <a:rPr lang="pt-BR" sz="2800" dirty="0" smtClean="0"/>
              <a:t>Atividades Extraclasse</a:t>
            </a:r>
            <a:endParaRPr lang="pt-BR" sz="2400" dirty="0" smtClean="0"/>
          </a:p>
          <a:p>
            <a:pPr lvl="1"/>
            <a:r>
              <a:rPr lang="pt-BR" sz="2400" smtClean="0"/>
              <a:t>Documento </a:t>
            </a:r>
            <a:r>
              <a:rPr lang="pt-BR" sz="2400" smtClean="0"/>
              <a:t>de Arquitetura </a:t>
            </a:r>
            <a:r>
              <a:rPr lang="pt-BR" sz="2400" dirty="0" smtClean="0"/>
              <a:t>– 40%</a:t>
            </a:r>
          </a:p>
        </p:txBody>
      </p:sp>
    </p:spTree>
    <p:extLst>
      <p:ext uri="{BB962C8B-B14F-4D97-AF65-F5344CB8AC3E}">
        <p14:creationId xmlns:p14="http://schemas.microsoft.com/office/powerpoint/2010/main" val="1281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Cronograma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29136"/>
              </p:ext>
            </p:extLst>
          </p:nvPr>
        </p:nvGraphicFramePr>
        <p:xfrm>
          <a:off x="468312" y="1370013"/>
          <a:ext cx="8280151" cy="469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075"/>
                <a:gridCol w="6639076"/>
              </a:tblGrid>
              <a:tr h="200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effectLst/>
                          <a:latin typeface="Arial"/>
                          <a:ea typeface="Times New Roman"/>
                        </a:rPr>
                        <a:t>Data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effectLst/>
                          <a:latin typeface="Arial"/>
                          <a:ea typeface="Times New Roman"/>
                        </a:rPr>
                        <a:t>Conteúdo</a:t>
                      </a:r>
                      <a:endParaRPr lang="pt-B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803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28/10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  <a:tab pos="449580" algn="l"/>
                        </a:tabLs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Apresentação da Disciplina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  <a:tab pos="449580" algn="l"/>
                        </a:tabLs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Introdução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  <a:tab pos="449580" algn="l"/>
                        </a:tabLs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Tópicos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  <a:tab pos="449580" algn="l"/>
                        </a:tabLs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Atividade Avaliativa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</a:tr>
              <a:tr h="200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30/10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Atributos de </a:t>
                      </a:r>
                      <a:r>
                        <a:rPr lang="pt-BR" sz="2000" dirty="0" smtClean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Qualidade e Táticas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</a:tr>
              <a:tr h="40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06/11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Criando a arquitetura: </a:t>
                      </a:r>
                      <a:r>
                        <a:rPr lang="pt-BR" sz="2000" dirty="0" err="1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Attribute-Driven</a:t>
                      </a: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Design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Documentando a Arquitetura: Visões de Arquitetura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</a:tr>
              <a:tr h="40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11/11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924050" algn="l"/>
                        </a:tabLs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Documentando a Arquitetura: 4+1 </a:t>
                      </a:r>
                      <a:r>
                        <a:rPr lang="pt-BR" sz="2000" dirty="0" smtClean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visões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924050" algn="l"/>
                        </a:tabLst>
                      </a:pPr>
                      <a:r>
                        <a:rPr lang="pt-BR" sz="2000" dirty="0" smtClean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Avaliação </a:t>
                      </a: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da Arquitetura: Conceitos de Execução e </a:t>
                      </a:r>
                      <a:r>
                        <a:rPr lang="pt-BR" sz="2000" dirty="0" err="1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PoC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</a:tr>
              <a:tr h="40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13/11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924050" algn="l"/>
                        </a:tabLs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Avaliação da Arquitetura: </a:t>
                      </a:r>
                      <a:r>
                        <a:rPr lang="pt-BR" sz="2000" dirty="0" smtClean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ATAM, CBAM, QFD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</a:tr>
              <a:tr h="40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27/11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924050" algn="l"/>
                        </a:tabLs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Arquitetura e Linhas de Produção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924050" algn="l"/>
                        </a:tabLst>
                      </a:pPr>
                      <a:r>
                        <a:rPr lang="pt-BR" sz="2000" dirty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Modelos de Arquitetura: Tecnologias e Filosofia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</a:tr>
              <a:tr h="303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4/12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924050" algn="l"/>
                        </a:tabLst>
                      </a:pPr>
                      <a:r>
                        <a:rPr lang="pt-BR" sz="20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Padrões de Projeto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</a:tr>
              <a:tr h="3265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11/12</a:t>
                      </a:r>
                      <a:endParaRPr lang="pt-BR" sz="20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924050" algn="l"/>
                        </a:tabLst>
                        <a:defRPr/>
                      </a:pPr>
                      <a:r>
                        <a:rPr lang="pt-BR" sz="2000" dirty="0" smtClean="0">
                          <a:effectLst/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Atividade Avaliativa</a:t>
                      </a:r>
                      <a:endParaRPr lang="pt-BR" sz="2000" dirty="0" smtClean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0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Bibliografia</a:t>
            </a:r>
          </a:p>
        </p:txBody>
      </p:sp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251520" y="1484313"/>
            <a:ext cx="835273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b="1" dirty="0"/>
              <a:t>Software Architecture In Practice</a:t>
            </a:r>
            <a:r>
              <a:rPr lang="en-US" sz="2800" dirty="0"/>
              <a:t> 2nd edition – Len Bass, Paul Clements, Rick </a:t>
            </a:r>
            <a:r>
              <a:rPr lang="en-US" sz="2800" dirty="0" err="1"/>
              <a:t>Kazman</a:t>
            </a:r>
            <a:r>
              <a:rPr lang="en-US" sz="2800" dirty="0"/>
              <a:t> – Addison-Wesley Professional, 2003</a:t>
            </a:r>
            <a:endParaRPr lang="pt-BR" sz="2800" dirty="0"/>
          </a:p>
          <a:p>
            <a:r>
              <a:rPr lang="en-US" sz="2800" b="1" dirty="0"/>
              <a:t>Release it </a:t>
            </a:r>
            <a:r>
              <a:rPr lang="en-US" sz="2800" dirty="0"/>
              <a:t>– Michael T. </a:t>
            </a:r>
            <a:r>
              <a:rPr lang="en-US" sz="2800" dirty="0" err="1"/>
              <a:t>Nygard</a:t>
            </a:r>
            <a:r>
              <a:rPr lang="en-US" sz="2800" dirty="0"/>
              <a:t> – Pragmatic Bookshelf, 2007</a:t>
            </a:r>
            <a:endParaRPr lang="pt-BR" sz="2800" dirty="0"/>
          </a:p>
          <a:p>
            <a:r>
              <a:rPr lang="en-US" sz="2800" b="1" dirty="0"/>
              <a:t>Patterns of  Enterprise Application </a:t>
            </a:r>
            <a:r>
              <a:rPr lang="en-US" sz="2800" b="1" dirty="0" err="1"/>
              <a:t>Arquitecture</a:t>
            </a:r>
            <a:r>
              <a:rPr lang="en-US" sz="2800" dirty="0"/>
              <a:t> - Martin Fowler - Addison-Wesley Professional, 2003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188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Bibliografia</a:t>
            </a:r>
          </a:p>
        </p:txBody>
      </p:sp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251520" y="1484313"/>
            <a:ext cx="835273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b="1" dirty="0" err="1"/>
              <a:t>Padrões</a:t>
            </a:r>
            <a:r>
              <a:rPr lang="en-US" sz="2800" b="1" dirty="0"/>
              <a:t> de </a:t>
            </a:r>
            <a:r>
              <a:rPr lang="en-US" sz="2800" b="1" dirty="0" err="1"/>
              <a:t>Projeto</a:t>
            </a:r>
            <a:r>
              <a:rPr lang="en-US" sz="2800" b="1" dirty="0"/>
              <a:t> </a:t>
            </a:r>
            <a:r>
              <a:rPr lang="en-US" sz="2800" dirty="0"/>
              <a:t>– Erich Gamma, Richard Helm, Ralph Johnson, John </a:t>
            </a:r>
            <a:r>
              <a:rPr lang="en-US" sz="2800" dirty="0" err="1"/>
              <a:t>Vlissides</a:t>
            </a:r>
            <a:r>
              <a:rPr lang="en-US" sz="2800" dirty="0"/>
              <a:t> – Bookman, 2000</a:t>
            </a:r>
            <a:endParaRPr lang="pt-BR" sz="2800" dirty="0"/>
          </a:p>
          <a:p>
            <a:r>
              <a:rPr lang="en-US" sz="2800" b="1" dirty="0" err="1"/>
              <a:t>Disciplied</a:t>
            </a:r>
            <a:r>
              <a:rPr lang="en-US" sz="2800" b="1" dirty="0"/>
              <a:t> Agile Delivery</a:t>
            </a:r>
            <a:r>
              <a:rPr lang="en-US" sz="2800" dirty="0"/>
              <a:t> – Scott W Ambler, Mark Lines – Ambler Lines, </a:t>
            </a:r>
            <a:r>
              <a:rPr lang="en-US" sz="2800" dirty="0" smtClean="0"/>
              <a:t>2013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806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328</Words>
  <Application>Microsoft Office PowerPoint</Application>
  <PresentationFormat>Apresentação na tela (4:3)</PresentationFormat>
  <Paragraphs>72</Paragraphs>
  <Slides>11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modelo_powerpoint_fit</vt:lpstr>
      <vt:lpstr>Apresentação do PowerPoint</vt:lpstr>
      <vt:lpstr>Apresentação do PowerPoint</vt:lpstr>
      <vt:lpstr>Objetivos</vt:lpstr>
      <vt:lpstr>Conteúdo Programático</vt:lpstr>
      <vt:lpstr>Metodologia</vt:lpstr>
      <vt:lpstr>Avaliação</vt:lpstr>
      <vt:lpstr>Cronograma</vt:lpstr>
      <vt:lpstr>Bibliografia</vt:lpstr>
      <vt:lpstr>Bibliografia</vt:lpstr>
      <vt:lpstr>Bibliografia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123</cp:revision>
  <dcterms:created xsi:type="dcterms:W3CDTF">2012-09-13T19:43:42Z</dcterms:created>
  <dcterms:modified xsi:type="dcterms:W3CDTF">2013-10-28T20:51:49Z</dcterms:modified>
</cp:coreProperties>
</file>