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8" r:id="rId2"/>
    <p:sldId id="257" r:id="rId3"/>
    <p:sldId id="270" r:id="rId4"/>
    <p:sldId id="299" r:id="rId5"/>
    <p:sldId id="272" r:id="rId6"/>
    <p:sldId id="301" r:id="rId7"/>
    <p:sldId id="273" r:id="rId8"/>
    <p:sldId id="302" r:id="rId9"/>
    <p:sldId id="306" r:id="rId10"/>
    <p:sldId id="274" r:id="rId11"/>
    <p:sldId id="275" r:id="rId12"/>
    <p:sldId id="304" r:id="rId13"/>
    <p:sldId id="276" r:id="rId14"/>
    <p:sldId id="305" r:id="rId15"/>
    <p:sldId id="277" r:id="rId16"/>
    <p:sldId id="278" r:id="rId17"/>
    <p:sldId id="280" r:id="rId18"/>
    <p:sldId id="281" r:id="rId19"/>
    <p:sldId id="282" r:id="rId20"/>
    <p:sldId id="284" r:id="rId21"/>
    <p:sldId id="25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98"/>
            <p14:sldId id="257"/>
            <p14:sldId id="270"/>
            <p14:sldId id="299"/>
            <p14:sldId id="272"/>
            <p14:sldId id="301"/>
            <p14:sldId id="273"/>
            <p14:sldId id="302"/>
            <p14:sldId id="306"/>
            <p14:sldId id="274"/>
            <p14:sldId id="275"/>
            <p14:sldId id="304"/>
            <p14:sldId id="276"/>
            <p14:sldId id="305"/>
            <p14:sldId id="277"/>
            <p14:sldId id="278"/>
            <p14:sldId id="280"/>
            <p14:sldId id="281"/>
            <p14:sldId id="282"/>
            <p14:sldId id="28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72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02/04/2013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02/04/2013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4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 que é influenciado?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Estrutura da Organização</a:t>
            </a:r>
          </a:p>
          <a:p>
            <a:pPr lvl="1"/>
            <a:r>
              <a:rPr lang="pt-BR" sz="2400" dirty="0" smtClean="0"/>
              <a:t>Curto prazo: estruturas de desenvolvimento de um sistema</a:t>
            </a:r>
          </a:p>
          <a:p>
            <a:pPr lvl="1"/>
            <a:r>
              <a:rPr lang="pt-BR" sz="2400" dirty="0" smtClean="0"/>
              <a:t>Longo prazo: conjunto de sistemas e como eles interagem</a:t>
            </a:r>
          </a:p>
          <a:p>
            <a:r>
              <a:rPr lang="pt-BR" sz="2800" dirty="0" smtClean="0"/>
              <a:t>Objetivos da Organização</a:t>
            </a:r>
          </a:p>
          <a:p>
            <a:pPr lvl="1"/>
            <a:r>
              <a:rPr lang="pt-BR" sz="2400" dirty="0" smtClean="0"/>
              <a:t>Oportunidades de negócio, </a:t>
            </a:r>
            <a:r>
              <a:rPr lang="pt-BR" sz="2400" dirty="0" err="1" smtClean="0"/>
              <a:t>eg</a:t>
            </a:r>
            <a:r>
              <a:rPr lang="pt-BR" sz="2400" dirty="0" smtClean="0"/>
              <a:t>.: </a:t>
            </a:r>
            <a:r>
              <a:rPr lang="pt-BR" sz="2400" dirty="0" err="1" smtClean="0"/>
              <a:t>apps</a:t>
            </a:r>
            <a:r>
              <a:rPr lang="pt-BR" sz="2400" dirty="0" smtClean="0"/>
              <a:t> para celulares</a:t>
            </a:r>
          </a:p>
          <a:p>
            <a:r>
              <a:rPr lang="pt-BR" sz="2800" dirty="0"/>
              <a:t>Requisitos do Projeto</a:t>
            </a:r>
          </a:p>
          <a:p>
            <a:pPr lvl="1"/>
            <a:r>
              <a:rPr lang="pt-BR" sz="2400" dirty="0"/>
              <a:t>Sonhos impossíveis ou caros de mais </a:t>
            </a:r>
          </a:p>
          <a:p>
            <a:r>
              <a:rPr lang="pt-BR" sz="2800" dirty="0"/>
              <a:t>Ambiente Tecnológico</a:t>
            </a:r>
          </a:p>
          <a:p>
            <a:pPr lvl="1"/>
            <a:r>
              <a:rPr lang="pt-BR" sz="2400" dirty="0"/>
              <a:t>Web, </a:t>
            </a:r>
            <a:r>
              <a:rPr lang="pt-BR" sz="2400" dirty="0" err="1"/>
              <a:t>APPs</a:t>
            </a:r>
            <a:r>
              <a:rPr lang="pt-BR" sz="2400" dirty="0"/>
              <a:t>, Arquitetura</a:t>
            </a:r>
          </a:p>
          <a:p>
            <a:endParaRPr lang="pt-BR" sz="2800" dirty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7854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Deverá haver um cadastro dos colaboradores da empresa e cada um deles irá ter uma área </a:t>
            </a:r>
            <a:r>
              <a:rPr lang="pt-BR" sz="2800" dirty="0" smtClean="0"/>
              <a:t>de </a:t>
            </a:r>
            <a:r>
              <a:rPr lang="pt-BR" sz="2800" dirty="0" smtClean="0"/>
              <a:t>acesso.</a:t>
            </a:r>
          </a:p>
          <a:p>
            <a:r>
              <a:rPr lang="pt-BR" sz="2800" dirty="0" smtClean="0"/>
              <a:t>Antes de publicadas as notícias precisam ser aprovadas por um gestor de área</a:t>
            </a:r>
          </a:p>
          <a:p>
            <a:r>
              <a:rPr lang="pt-BR" sz="2800" dirty="0" smtClean="0"/>
              <a:t>Mensalmente será enviado um conjunto de notícias para todos os usuários. 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1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Estará disponível uma agenda de eventos da empresa.</a:t>
            </a:r>
          </a:p>
          <a:p>
            <a:r>
              <a:rPr lang="pt-BR" sz="2800" dirty="0" smtClean="0"/>
              <a:t>Serviço de acompanhamento de solicitação de suporte em informática.</a:t>
            </a:r>
          </a:p>
          <a:p>
            <a:r>
              <a:rPr lang="pt-BR" sz="2800" dirty="0" smtClean="0"/>
              <a:t>Relatórios de acesso a ferramenta para os usuários administradores.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82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 aplicação precisará ser compatível com IE, Firefox, </a:t>
            </a:r>
            <a:r>
              <a:rPr lang="pt-BR" sz="2800" dirty="0" err="1" smtClean="0"/>
              <a:t>Chrome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O tempo de resposta não deverá ultrapassar quatro segundos.</a:t>
            </a:r>
          </a:p>
          <a:p>
            <a:r>
              <a:rPr lang="pt-BR" sz="2800" dirty="0" smtClean="0"/>
              <a:t>Para acesso ao sistema o usuário utilizará o mesmo </a:t>
            </a:r>
            <a:r>
              <a:rPr lang="pt-BR" sz="2800" dirty="0" err="1" smtClean="0"/>
              <a:t>login</a:t>
            </a:r>
            <a:r>
              <a:rPr lang="pt-BR" sz="2800" dirty="0" smtClean="0"/>
              <a:t> de rede.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usuários poderão acessar o sistema a partir de suas casas.</a:t>
            </a:r>
          </a:p>
          <a:p>
            <a:r>
              <a:rPr lang="pt-BR" sz="2800" dirty="0" smtClean="0"/>
              <a:t>O sistema precisará estar sempre disponível no horário comercial.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7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Orçamento: R$ 20000 </a:t>
            </a:r>
          </a:p>
          <a:p>
            <a:r>
              <a:rPr lang="pt-BR" sz="2800" dirty="0" smtClean="0"/>
              <a:t>Infraestrutura: fora do escopo do orçamento.</a:t>
            </a:r>
          </a:p>
          <a:p>
            <a:r>
              <a:rPr lang="pt-BR" sz="2800" dirty="0" smtClean="0"/>
              <a:t>Arquitetura Atual: Microsoft </a:t>
            </a:r>
            <a:r>
              <a:rPr lang="pt-BR" sz="2800" dirty="0" err="1" smtClean="0"/>
              <a:t>Products</a:t>
            </a:r>
            <a:r>
              <a:rPr lang="pt-BR" sz="2800" dirty="0" smtClean="0"/>
              <a:t> 2010</a:t>
            </a:r>
          </a:p>
          <a:p>
            <a:r>
              <a:rPr lang="pt-BR" sz="2800" dirty="0" smtClean="0"/>
              <a:t>Prazo: 1 mês</a:t>
            </a:r>
          </a:p>
          <a:p>
            <a:pPr lvl="1"/>
            <a:r>
              <a:rPr lang="pt-BR" sz="2400" dirty="0" smtClean="0"/>
              <a:t>(Prazo Irrevogável, por causa do tempo de venda)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Outras 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04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Quais os riscos inerentes deste projeto?</a:t>
            </a:r>
          </a:p>
          <a:p>
            <a:r>
              <a:rPr lang="pt-BR" sz="2800" dirty="0" smtClean="0"/>
              <a:t>Quais as tecnologias serão utilizadas?</a:t>
            </a:r>
          </a:p>
          <a:p>
            <a:r>
              <a:rPr lang="pt-BR" sz="2800" dirty="0" smtClean="0"/>
              <a:t>Quais as integrações serão necessárias?</a:t>
            </a:r>
          </a:p>
          <a:p>
            <a:r>
              <a:rPr lang="pt-BR" sz="2800" dirty="0" smtClean="0"/>
              <a:t>Vou precisar fazer alguma </a:t>
            </a:r>
            <a:r>
              <a:rPr lang="pt-BR" sz="2800" dirty="0" err="1" smtClean="0"/>
              <a:t>PoC</a:t>
            </a:r>
            <a:r>
              <a:rPr lang="pt-BR" sz="2800" dirty="0" smtClean="0"/>
              <a:t>?</a:t>
            </a:r>
          </a:p>
          <a:p>
            <a:r>
              <a:rPr lang="pt-BR" sz="2800" dirty="0" smtClean="0"/>
              <a:t>Vou precisar manter algum tipo de SLA?</a:t>
            </a:r>
          </a:p>
          <a:p>
            <a:r>
              <a:rPr lang="pt-BR" sz="2800" dirty="0" smtClean="0"/>
              <a:t>Quais tecnologias</a:t>
            </a:r>
            <a:r>
              <a:rPr lang="pt-BR" sz="2800" dirty="0"/>
              <a:t>?</a:t>
            </a:r>
          </a:p>
          <a:p>
            <a:r>
              <a:rPr lang="pt-BR" sz="2800" dirty="0"/>
              <a:t>Requisitos </a:t>
            </a:r>
            <a:r>
              <a:rPr lang="pt-BR" sz="2800" dirty="0" smtClean="0"/>
              <a:t>de alto risco?</a:t>
            </a:r>
            <a:endParaRPr lang="pt-BR" sz="2800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Questões a serem discutidas...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54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Isso se parece com um CMS</a:t>
            </a:r>
          </a:p>
          <a:p>
            <a:pPr lvl="1">
              <a:defRPr/>
            </a:pPr>
            <a:r>
              <a:rPr lang="pt-BR" sz="2400" dirty="0" smtClean="0"/>
              <a:t>Microsoft SharePoint 2010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 tecnologia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8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Para diminuir o custo o requisito deve ser refinado.</a:t>
            </a:r>
          </a:p>
          <a:p>
            <a:pPr lvl="1">
              <a:defRPr/>
            </a:pPr>
            <a:r>
              <a:rPr lang="pt-BR" sz="2400" b="1" dirty="0" smtClean="0">
                <a:solidFill>
                  <a:srgbClr val="FF0000"/>
                </a:solidFill>
              </a:rPr>
              <a:t>A aplicação precisará ser compatível com IE 7 ou superior, Firefox 10 e </a:t>
            </a:r>
            <a:r>
              <a:rPr lang="pt-BR" sz="2400" b="1" dirty="0" err="1" smtClean="0">
                <a:solidFill>
                  <a:srgbClr val="FF0000"/>
                </a:solidFill>
              </a:rPr>
              <a:t>Chrome</a:t>
            </a:r>
            <a:r>
              <a:rPr lang="pt-BR" sz="2400" b="1" dirty="0" smtClean="0">
                <a:solidFill>
                  <a:srgbClr val="FF0000"/>
                </a:solidFill>
              </a:rPr>
              <a:t> 10.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Problemas nos Requisitos de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06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Acordar </a:t>
            </a:r>
            <a:r>
              <a:rPr lang="pt-BR" sz="2800" dirty="0"/>
              <a:t>com o cliente um tempo máximo para entrega da primeira versão em 5 dias úteis.</a:t>
            </a:r>
          </a:p>
          <a:p>
            <a:pPr>
              <a:defRPr/>
            </a:pPr>
            <a:r>
              <a:rPr lang="pt-BR" sz="2800" dirty="0"/>
              <a:t>Acordar com o cliente um tempo máximo de aprovação/reprovação do layout de 48 horas.</a:t>
            </a:r>
          </a:p>
          <a:p>
            <a:pPr>
              <a:defRPr/>
            </a:pPr>
            <a:r>
              <a:rPr lang="pt-BR" sz="2800" dirty="0"/>
              <a:t>Acordar com o fornecedor um tempo máximo de ajustes do layout de 48 horas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Problemas com o Prazo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4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3338"/>
            <a:ext cx="9161463" cy="63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4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b="0" dirty="0" smtClean="0"/>
              <a:t>The software architecture of a program or computing system is the structure or structures of the system, which comprise software elements, the externally visible properties of those elements, and the relationships among them.</a:t>
            </a:r>
          </a:p>
          <a:p>
            <a:pPr lvl="1"/>
            <a:r>
              <a:rPr lang="en-US" sz="1600" dirty="0" smtClean="0"/>
              <a:t>Bass, Clements, and </a:t>
            </a:r>
            <a:r>
              <a:rPr lang="en-US" sz="1600" dirty="0" err="1" smtClean="0"/>
              <a:t>Kazman</a:t>
            </a:r>
            <a:r>
              <a:rPr lang="en-US" sz="1600" dirty="0" smtClean="0"/>
              <a:t>. Software Architecture in Practice 2nd </a:t>
            </a:r>
            <a:r>
              <a:rPr lang="en-US" sz="1600" dirty="0" err="1" smtClean="0"/>
              <a:t>ed</a:t>
            </a:r>
            <a:r>
              <a:rPr lang="en-US" sz="1600" dirty="0" smtClean="0"/>
              <a:t>, Addison-Wesley 2003</a:t>
            </a:r>
            <a:endParaRPr lang="pt-BR" sz="16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"Architecture is about the important stuff. Whatever that is."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/>
              <a:t>Fowler, Martin. Patterns of Enterprise Application Architecture. Addison-Wesley, 2002</a:t>
            </a:r>
            <a:r>
              <a:rPr lang="en-US" dirty="0" smtClean="0"/>
              <a:t>.</a:t>
            </a:r>
            <a:endParaRPr lang="en-US" sz="1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"Stuff that's hard to change later."</a:t>
            </a:r>
            <a:endParaRPr lang="en-US" sz="3200" dirty="0"/>
          </a:p>
          <a:p>
            <a:pPr marL="742950" lvl="2" indent="-342900">
              <a:buFont typeface="Wingdings" pitchFamily="2" charset="2"/>
              <a:buChar char="§"/>
            </a:pPr>
            <a:r>
              <a:rPr lang="pt-BR" dirty="0" err="1"/>
              <a:t>Neal</a:t>
            </a:r>
            <a:r>
              <a:rPr lang="pt-BR" dirty="0"/>
              <a:t> Ford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9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Especificações</a:t>
            </a:r>
          </a:p>
          <a:p>
            <a:r>
              <a:rPr lang="pt-BR" sz="2800" dirty="0" smtClean="0"/>
              <a:t>Padrões</a:t>
            </a:r>
          </a:p>
          <a:p>
            <a:r>
              <a:rPr lang="pt-BR" sz="2800" dirty="0" smtClean="0"/>
              <a:t>Premissas e restrições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Provê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76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Infraestrutura</a:t>
            </a:r>
          </a:p>
          <a:p>
            <a:r>
              <a:rPr lang="pt-BR" sz="2800" dirty="0" smtClean="0"/>
              <a:t>Tecnologias</a:t>
            </a:r>
          </a:p>
          <a:p>
            <a:r>
              <a:rPr lang="pt-BR" sz="2800" dirty="0" smtClean="0"/>
              <a:t>Especificações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Abrange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Importância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Provê uma forma de comunicação direta entre os </a:t>
            </a:r>
            <a:r>
              <a:rPr lang="pt-BR" sz="2800" dirty="0" err="1" smtClean="0"/>
              <a:t>stakehloders</a:t>
            </a:r>
            <a:r>
              <a:rPr lang="pt-BR" sz="2800" dirty="0" smtClean="0"/>
              <a:t>.</a:t>
            </a:r>
          </a:p>
          <a:p>
            <a:pPr lvl="1"/>
            <a:r>
              <a:rPr lang="pt-BR" sz="2400" dirty="0" smtClean="0"/>
              <a:t>Negociação de requisitos</a:t>
            </a:r>
          </a:p>
          <a:p>
            <a:r>
              <a:rPr lang="pt-BR" sz="2800" dirty="0" smtClean="0"/>
              <a:t>É uma manifestação das decisões antecipadas do projeto.</a:t>
            </a:r>
          </a:p>
          <a:p>
            <a:pPr lvl="1"/>
            <a:r>
              <a:rPr lang="pt-BR" sz="2400" dirty="0" smtClean="0"/>
              <a:t>Planejamento de budget, equipes  e planejamento</a:t>
            </a:r>
          </a:p>
          <a:p>
            <a:pPr lvl="1"/>
            <a:r>
              <a:rPr lang="pt-BR" sz="2400" dirty="0" smtClean="0"/>
              <a:t>Base para a integração, testes, e manutenção</a:t>
            </a:r>
          </a:p>
          <a:p>
            <a:pPr lvl="1"/>
            <a:r>
              <a:rPr lang="pt-BR" sz="2400" dirty="0" smtClean="0"/>
              <a:t>Decisões sobre os atributos de qualidades</a:t>
            </a:r>
          </a:p>
        </p:txBody>
      </p:sp>
    </p:spTree>
    <p:extLst>
      <p:ext uri="{BB962C8B-B14F-4D97-AF65-F5344CB8AC3E}">
        <p14:creationId xmlns:p14="http://schemas.microsoft.com/office/powerpoint/2010/main" val="60438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Importância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É uma abstração transferível e reutilizável *</a:t>
            </a:r>
          </a:p>
          <a:p>
            <a:pPr lvl="1"/>
            <a:r>
              <a:rPr lang="pt-BR" sz="2400" dirty="0" smtClean="0"/>
              <a:t>Muitos projetos com arquiteturas similares *</a:t>
            </a:r>
          </a:p>
        </p:txBody>
      </p:sp>
    </p:spTree>
    <p:extLst>
      <p:ext uri="{BB962C8B-B14F-4D97-AF65-F5344CB8AC3E}">
        <p14:creationId xmlns:p14="http://schemas.microsoft.com/office/powerpoint/2010/main" val="45573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3338"/>
            <a:ext cx="9161463" cy="63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432</TotalTime>
  <Words>571</Words>
  <Application>Microsoft Office PowerPoint</Application>
  <PresentationFormat>Apresentação na tela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modelo_powerpoint_fit</vt:lpstr>
      <vt:lpstr>Apresentação do PowerPoint</vt:lpstr>
      <vt:lpstr>Apresentação do PowerPoint</vt:lpstr>
      <vt:lpstr>Arquitetura de Software</vt:lpstr>
      <vt:lpstr>Arquitetura de Software</vt:lpstr>
      <vt:lpstr>Arquitetura de Software</vt:lpstr>
      <vt:lpstr>Arquitetura de Software</vt:lpstr>
      <vt:lpstr>Importância</vt:lpstr>
      <vt:lpstr>Importância</vt:lpstr>
      <vt:lpstr>Apresentação do PowerPoint</vt:lpstr>
      <vt:lpstr>O que é influenciado?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105</cp:revision>
  <dcterms:created xsi:type="dcterms:W3CDTF">2012-09-13T19:43:42Z</dcterms:created>
  <dcterms:modified xsi:type="dcterms:W3CDTF">2013-04-02T03:45:49Z</dcterms:modified>
</cp:coreProperties>
</file>