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0" autoAdjust="0"/>
    <p:restoredTop sz="94671" autoAdjust="0"/>
  </p:normalViewPr>
  <p:slideViewPr>
    <p:cSldViewPr>
      <p:cViewPr>
        <p:scale>
          <a:sx n="50" d="100"/>
          <a:sy n="50" d="100"/>
        </p:scale>
        <p:origin x="-1728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10/04/2013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10/04/2013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smtClean="0">
                <a:solidFill>
                  <a:srgbClr val="003399"/>
                </a:solidFill>
              </a:rPr>
              <a:t>ATAM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Fases do ATAM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Analise das Abordagens Arquiteturais</a:t>
            </a:r>
          </a:p>
          <a:p>
            <a:pPr lvl="1"/>
            <a:r>
              <a:rPr lang="pt-BR" dirty="0" smtClean="0"/>
              <a:t>Avaliação dos cenários com ranking maior</a:t>
            </a:r>
          </a:p>
          <a:p>
            <a:pPr lvl="1"/>
            <a:r>
              <a:rPr lang="pt-BR" dirty="0" smtClean="0"/>
              <a:t>Verifica-se se o sistema irá atingir o atributo de qualidade</a:t>
            </a:r>
          </a:p>
          <a:p>
            <a:pPr lvl="1"/>
            <a:endParaRPr lang="pt-BR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</p:spTree>
    <p:extLst>
      <p:ext uri="{BB962C8B-B14F-4D97-AF65-F5344CB8AC3E}">
        <p14:creationId xmlns:p14="http://schemas.microsoft.com/office/powerpoint/2010/main" val="227987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Fases do ATAM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Analise das Abordagens Arquiteturais</a:t>
            </a:r>
          </a:p>
          <a:p>
            <a:pPr lvl="1"/>
            <a:endParaRPr lang="pt-BR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pic>
        <p:nvPicPr>
          <p:cNvPr id="12292" name="Picture 2" descr="C:\Users\Myer\Desktop\1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989138"/>
            <a:ext cx="3243262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Fases do </a:t>
            </a:r>
            <a:r>
              <a:rPr lang="pt-BR" dirty="0" smtClean="0"/>
              <a:t>ATAM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err="1" smtClean="0"/>
              <a:t>Brainstorm</a:t>
            </a:r>
            <a:r>
              <a:rPr lang="pt-BR" sz="2800" dirty="0" smtClean="0"/>
              <a:t> e </a:t>
            </a:r>
            <a:r>
              <a:rPr lang="pt-BR" sz="2800" dirty="0" err="1" smtClean="0"/>
              <a:t>Prioritização</a:t>
            </a:r>
            <a:r>
              <a:rPr lang="pt-BR" sz="2800" dirty="0" smtClean="0"/>
              <a:t> dos Cenários</a:t>
            </a:r>
          </a:p>
          <a:p>
            <a:pPr lvl="1"/>
            <a:r>
              <a:rPr lang="pt-BR" sz="2400" dirty="0" err="1" smtClean="0"/>
              <a:t>Brainstorm</a:t>
            </a:r>
            <a:r>
              <a:rPr lang="pt-BR" sz="2400" dirty="0" smtClean="0"/>
              <a:t> sobre novos cenários</a:t>
            </a:r>
          </a:p>
          <a:p>
            <a:pPr lvl="1"/>
            <a:r>
              <a:rPr lang="pt-BR" sz="2400" dirty="0" smtClean="0"/>
              <a:t>Priorização</a:t>
            </a:r>
          </a:p>
          <a:p>
            <a:r>
              <a:rPr lang="pt-BR" sz="2800" dirty="0" err="1" smtClean="0"/>
              <a:t>Analize</a:t>
            </a:r>
            <a:r>
              <a:rPr lang="pt-BR" sz="2800" dirty="0" smtClean="0"/>
              <a:t> da Abordagem Arquitetural</a:t>
            </a:r>
          </a:p>
          <a:p>
            <a:pPr lvl="1"/>
            <a:r>
              <a:rPr lang="pt-BR" sz="2400" dirty="0" smtClean="0"/>
              <a:t>Os cenários são novamente ranqueados</a:t>
            </a:r>
          </a:p>
          <a:p>
            <a:r>
              <a:rPr lang="pt-BR" sz="2800" dirty="0" smtClean="0"/>
              <a:t>Apresentação de Resultados</a:t>
            </a:r>
          </a:p>
          <a:p>
            <a:pPr lvl="1"/>
            <a:r>
              <a:rPr lang="pt-BR" sz="2400" dirty="0" smtClean="0"/>
              <a:t>Abordagens arquiteturais</a:t>
            </a:r>
          </a:p>
          <a:p>
            <a:pPr lvl="1"/>
            <a:r>
              <a:rPr lang="pt-BR" sz="2400" dirty="0" smtClean="0"/>
              <a:t>Cenários ranqueados</a:t>
            </a:r>
          </a:p>
          <a:p>
            <a:pPr lvl="1"/>
            <a:r>
              <a:rPr lang="pt-BR" sz="2400" dirty="0" smtClean="0"/>
              <a:t>Arvore utilitária</a:t>
            </a:r>
          </a:p>
          <a:p>
            <a:pPr lvl="1"/>
            <a:r>
              <a:rPr lang="pt-BR" sz="2400" dirty="0" smtClean="0"/>
              <a:t>Riscos/ não riscos</a:t>
            </a:r>
          </a:p>
          <a:p>
            <a:pPr lvl="1"/>
            <a:r>
              <a:rPr lang="pt-BR" sz="2400" dirty="0" smtClean="0"/>
              <a:t>Pontos sensíveis e as restrições a capacidade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Avaliação(Continuação)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7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Tendo em vista o modelo de avaliação ATAM, aplique este modelo em um conjunto de cenários do seu projeto.</a:t>
            </a:r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024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ATAM</a:t>
            </a:r>
            <a:endParaRPr lang="pt-BR" dirty="0"/>
          </a:p>
        </p:txBody>
      </p:sp>
      <p:sp>
        <p:nvSpPr>
          <p:cNvPr id="409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/>
              <a:t>Architecture Tradeoff Analysis Method</a:t>
            </a:r>
            <a:endParaRPr lang="pt-BR" sz="2800" dirty="0" smtClean="0"/>
          </a:p>
          <a:p>
            <a:r>
              <a:rPr lang="pt-BR" sz="2800" dirty="0" smtClean="0"/>
              <a:t>Método para avaliação da arquitetura de um sistema</a:t>
            </a:r>
          </a:p>
          <a:p>
            <a:r>
              <a:rPr lang="pt-BR" sz="2800" dirty="0" smtClean="0"/>
              <a:t>Revela o quão bem a arquitetura satisfaz os seus objetivo</a:t>
            </a:r>
          </a:p>
        </p:txBody>
      </p:sp>
    </p:spTree>
    <p:extLst>
      <p:ext uri="{BB962C8B-B14F-4D97-AF65-F5344CB8AC3E}">
        <p14:creationId xmlns:p14="http://schemas.microsoft.com/office/powerpoint/2010/main" val="29918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ATAM - Participantes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Time de avaliação</a:t>
            </a:r>
          </a:p>
          <a:p>
            <a:pPr lvl="1"/>
            <a:r>
              <a:rPr lang="pt-BR" sz="2400" dirty="0" smtClean="0"/>
              <a:t>Grupo externo (3 a 4 pessoas)</a:t>
            </a:r>
          </a:p>
          <a:p>
            <a:r>
              <a:rPr lang="pt-BR" sz="2800" dirty="0" smtClean="0"/>
              <a:t>Tomadores de decisão do projeto</a:t>
            </a:r>
          </a:p>
          <a:p>
            <a:pPr lvl="1"/>
            <a:r>
              <a:rPr lang="pt-BR" sz="2400" dirty="0" smtClean="0"/>
              <a:t>Conhecedores do sistema ou com poder para altera-lo</a:t>
            </a:r>
          </a:p>
          <a:p>
            <a:pPr lvl="1"/>
            <a:r>
              <a:rPr lang="pt-BR" sz="2400" dirty="0" smtClean="0"/>
              <a:t>GP, arquiteto, </a:t>
            </a:r>
          </a:p>
          <a:p>
            <a:r>
              <a:rPr lang="pt-BR" sz="2800" dirty="0" err="1" smtClean="0"/>
              <a:t>Stakeholders</a:t>
            </a:r>
            <a:r>
              <a:rPr lang="pt-BR" sz="2800" dirty="0" smtClean="0"/>
              <a:t> da arquitetura</a:t>
            </a:r>
          </a:p>
          <a:p>
            <a:pPr lvl="1"/>
            <a:r>
              <a:rPr lang="pt-BR" sz="2400" dirty="0" smtClean="0"/>
              <a:t>Envolvidos no desenvolvimento do sistema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61473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ATAM -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 smtClean="0"/>
              <a:t>Representação concisa da arquitetura</a:t>
            </a:r>
          </a:p>
          <a:p>
            <a:pPr lvl="1">
              <a:defRPr/>
            </a:pPr>
            <a:r>
              <a:rPr lang="pt-BR" sz="2400" dirty="0" smtClean="0"/>
              <a:t>Arquitetura apresentada em 1 hora</a:t>
            </a:r>
          </a:p>
          <a:p>
            <a:pPr>
              <a:defRPr/>
            </a:pPr>
            <a:r>
              <a:rPr lang="pt-BR" sz="2800" dirty="0" smtClean="0"/>
              <a:t>Objetivos do sistema esclarecidos</a:t>
            </a:r>
          </a:p>
          <a:p>
            <a:pPr>
              <a:defRPr/>
            </a:pPr>
            <a:r>
              <a:rPr lang="pt-BR" sz="2800" dirty="0" smtClean="0"/>
              <a:t>Requisitos de qualidade em função dos cenários</a:t>
            </a:r>
          </a:p>
          <a:p>
            <a:pPr>
              <a:defRPr/>
            </a:pPr>
            <a:r>
              <a:rPr lang="pt-BR" sz="2800" dirty="0" smtClean="0"/>
              <a:t>Verificação dos riscos / não riscos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sz="2800" dirty="0" smtClean="0"/>
          </a:p>
          <a:p>
            <a:pPr lvl="1">
              <a:defRPr/>
            </a:pPr>
            <a:endParaRPr lang="pt-BR" sz="2400" dirty="0" smtClean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22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Fases do ATAM</a:t>
            </a:r>
            <a:endParaRPr lang="pt-BR" dirty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Preparação</a:t>
            </a:r>
          </a:p>
          <a:p>
            <a:r>
              <a:rPr lang="pt-BR" sz="2800" dirty="0" smtClean="0"/>
              <a:t>Avaliação</a:t>
            </a:r>
          </a:p>
          <a:p>
            <a:r>
              <a:rPr lang="pt-BR" sz="2800" dirty="0" smtClean="0"/>
              <a:t>Avaliação (Continuação)</a:t>
            </a:r>
          </a:p>
          <a:p>
            <a:r>
              <a:rPr lang="pt-BR" sz="2800" dirty="0" smtClean="0"/>
              <a:t>Follow-up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2731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Fases do ATAM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pt-BR" smtClean="0"/>
          </a:p>
          <a:p>
            <a:endParaRPr lang="pt-BR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89030"/>
              </p:ext>
            </p:extLst>
          </p:nvPr>
        </p:nvGraphicFramePr>
        <p:xfrm>
          <a:off x="539552" y="1556792"/>
          <a:ext cx="7602537" cy="36876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13557"/>
                <a:gridCol w="3543997"/>
                <a:gridCol w="2144983"/>
              </a:tblGrid>
              <a:tr h="122138">
                <a:tc>
                  <a:txBody>
                    <a:bodyPr/>
                    <a:lstStyle/>
                    <a:p>
                      <a:pPr algn="l"/>
                      <a:r>
                        <a:rPr lang="pt-BR" sz="2000" dirty="0" smtClean="0">
                          <a:effectLst/>
                        </a:rPr>
                        <a:t>Atividade</a:t>
                      </a:r>
                      <a:endParaRPr lang="pt-BR" sz="20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6512" marR="46512" marT="46507" marB="46507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 smtClean="0">
                          <a:effectLst/>
                        </a:rPr>
                        <a:t>Participantes</a:t>
                      </a:r>
                      <a:endParaRPr lang="pt-BR" sz="20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6512" marR="46512" marT="46507" marB="46507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 smtClean="0">
                          <a:effectLst/>
                        </a:rPr>
                        <a:t>Duração</a:t>
                      </a:r>
                      <a:r>
                        <a:rPr lang="pt-BR" sz="2000" baseline="0" dirty="0" smtClean="0">
                          <a:effectLst/>
                        </a:rPr>
                        <a:t> Típica</a:t>
                      </a:r>
                      <a:endParaRPr lang="pt-BR" sz="20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6512" marR="46512" marT="46507" marB="46507"/>
                </a:tc>
              </a:tr>
              <a:tr h="646042">
                <a:tc>
                  <a:txBody>
                    <a:bodyPr/>
                    <a:lstStyle/>
                    <a:p>
                      <a:pPr algn="l"/>
                      <a:r>
                        <a:rPr lang="pt-BR" sz="2000" dirty="0" smtClean="0">
                          <a:effectLst/>
                        </a:rPr>
                        <a:t>Preparação</a:t>
                      </a:r>
                      <a:endParaRPr lang="pt-BR" sz="20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6512" marR="46512" marT="46507" marB="4650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effectLst/>
                        </a:rPr>
                        <a:t>Lider</a:t>
                      </a:r>
                      <a:r>
                        <a:rPr lang="en-US" sz="2000" dirty="0" smtClean="0">
                          <a:effectLst/>
                        </a:rPr>
                        <a:t> do time</a:t>
                      </a:r>
                      <a:r>
                        <a:rPr lang="en-US" sz="2000" baseline="0" dirty="0" smtClean="0">
                          <a:effectLst/>
                        </a:rPr>
                        <a:t> de </a:t>
                      </a:r>
                      <a:r>
                        <a:rPr lang="en-US" sz="2000" baseline="0" dirty="0" err="1" smtClean="0">
                          <a:effectLst/>
                        </a:rPr>
                        <a:t>avaliação</a:t>
                      </a:r>
                      <a:r>
                        <a:rPr lang="en-US" sz="2000" dirty="0" smtClean="0">
                          <a:effectLst/>
                        </a:rPr>
                        <a:t> e </a:t>
                      </a:r>
                      <a:r>
                        <a:rPr lang="en-US" sz="2000" dirty="0" err="1" smtClean="0">
                          <a:effectLst/>
                        </a:rPr>
                        <a:t>tomadores</a:t>
                      </a:r>
                      <a:r>
                        <a:rPr lang="en-US" sz="2000" baseline="0" dirty="0" smtClean="0">
                          <a:effectLst/>
                        </a:rPr>
                        <a:t> de </a:t>
                      </a:r>
                      <a:r>
                        <a:rPr lang="en-US" sz="2000" baseline="0" dirty="0" err="1" smtClean="0">
                          <a:effectLst/>
                        </a:rPr>
                        <a:t>decisão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6512" marR="46512" marT="46507" marB="4650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effectLst/>
                        </a:rPr>
                        <a:t>Algumas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semanas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6512" marR="46512" marT="46507" marB="46507"/>
                </a:tc>
              </a:tr>
              <a:tr h="7200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 smtClean="0">
                          <a:effectLst/>
                        </a:rPr>
                        <a:t>Avaliação</a:t>
                      </a:r>
                      <a:endParaRPr lang="pt-BR" sz="20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6512" marR="46512" marT="46507" marB="4650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Time de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avaliação</a:t>
                      </a:r>
                      <a:r>
                        <a:rPr lang="en-US" sz="2000" baseline="0" dirty="0" smtClean="0">
                          <a:effectLst/>
                        </a:rPr>
                        <a:t> e </a:t>
                      </a:r>
                      <a:r>
                        <a:rPr lang="en-US" sz="2000" baseline="0" dirty="0" err="1" smtClean="0">
                          <a:effectLst/>
                        </a:rPr>
                        <a:t>tomadores</a:t>
                      </a:r>
                      <a:r>
                        <a:rPr lang="en-US" sz="2000" baseline="0" dirty="0" smtClean="0">
                          <a:effectLst/>
                        </a:rPr>
                        <a:t> de </a:t>
                      </a:r>
                      <a:r>
                        <a:rPr lang="en-US" sz="2000" baseline="0" dirty="0" err="1" smtClean="0">
                          <a:effectLst/>
                        </a:rPr>
                        <a:t>decisão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6512" marR="46512" marT="46507" marB="4650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1 </a:t>
                      </a:r>
                      <a:r>
                        <a:rPr lang="en-US" sz="2000" dirty="0" err="1" smtClean="0">
                          <a:effectLst/>
                        </a:rPr>
                        <a:t>dia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6512" marR="46512" marT="46507" marB="46507"/>
                </a:tc>
              </a:tr>
              <a:tr h="1164539">
                <a:tc>
                  <a:txBody>
                    <a:bodyPr/>
                    <a:lstStyle/>
                    <a:p>
                      <a:pPr algn="l"/>
                      <a:r>
                        <a:rPr lang="pt-BR" sz="2000" dirty="0" smtClean="0">
                          <a:effectLst/>
                        </a:rPr>
                        <a:t>Avaliação (Continuação)</a:t>
                      </a:r>
                      <a:endParaRPr lang="pt-BR" sz="20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6512" marR="46512" marT="46507" marB="4650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Time de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avaliação</a:t>
                      </a:r>
                      <a:r>
                        <a:rPr lang="en-US" sz="2000" baseline="0" dirty="0" smtClean="0">
                          <a:effectLst/>
                        </a:rPr>
                        <a:t>, </a:t>
                      </a:r>
                      <a:r>
                        <a:rPr lang="en-US" sz="2000" baseline="0" dirty="0" err="1" smtClean="0">
                          <a:effectLst/>
                        </a:rPr>
                        <a:t>tomadores</a:t>
                      </a:r>
                      <a:r>
                        <a:rPr lang="en-US" sz="2000" baseline="0" dirty="0" smtClean="0">
                          <a:effectLst/>
                        </a:rPr>
                        <a:t> de </a:t>
                      </a:r>
                      <a:r>
                        <a:rPr lang="en-US" sz="2000" baseline="0" dirty="0" err="1" smtClean="0">
                          <a:effectLst/>
                        </a:rPr>
                        <a:t>decisão</a:t>
                      </a:r>
                      <a:r>
                        <a:rPr lang="en-US" sz="2000" baseline="0" dirty="0" smtClean="0">
                          <a:effectLst/>
                        </a:rPr>
                        <a:t>, stakeholders de </a:t>
                      </a:r>
                      <a:r>
                        <a:rPr lang="en-US" sz="2000" baseline="0" dirty="0" err="1" smtClean="0">
                          <a:effectLst/>
                        </a:rPr>
                        <a:t>arquitetura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6512" marR="46512" marT="46507" marB="46507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 smtClean="0">
                          <a:effectLst/>
                        </a:rPr>
                        <a:t>2 dias</a:t>
                      </a:r>
                      <a:endParaRPr lang="pt-BR" sz="20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6512" marR="46512" marT="46507" marB="46507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000">
                          <a:effectLst/>
                        </a:rPr>
                        <a:t>Follow-up</a:t>
                      </a:r>
                      <a:endParaRPr lang="pt-BR" sz="200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6512" marR="46512" marT="46507" marB="4650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Time de </a:t>
                      </a:r>
                      <a:r>
                        <a:rPr lang="en-US" sz="2000" dirty="0" err="1" smtClean="0">
                          <a:effectLst/>
                        </a:rPr>
                        <a:t>avaliação</a:t>
                      </a:r>
                      <a:r>
                        <a:rPr lang="en-US" sz="2000" baseline="0" dirty="0" smtClean="0">
                          <a:effectLst/>
                        </a:rPr>
                        <a:t> e o </a:t>
                      </a:r>
                      <a:r>
                        <a:rPr lang="en-US" sz="2000" baseline="0" dirty="0" err="1" smtClean="0">
                          <a:effectLst/>
                        </a:rPr>
                        <a:t>cliente</a:t>
                      </a:r>
                      <a:r>
                        <a:rPr lang="en-US" sz="2000" baseline="0" dirty="0" smtClean="0">
                          <a:effectLst/>
                        </a:rPr>
                        <a:t> da </a:t>
                      </a:r>
                      <a:r>
                        <a:rPr lang="en-US" sz="2000" baseline="0" dirty="0" err="1" smtClean="0">
                          <a:effectLst/>
                        </a:rPr>
                        <a:t>avaliação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6512" marR="46512" marT="46507" marB="46507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</a:rPr>
                        <a:t>1 </a:t>
                      </a:r>
                      <a:r>
                        <a:rPr lang="pt-BR" sz="2000" dirty="0" smtClean="0">
                          <a:effectLst/>
                        </a:rPr>
                        <a:t>semana</a:t>
                      </a:r>
                      <a:endParaRPr lang="pt-BR" sz="20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46512" marR="46512" marT="46507" marB="465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19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Fases do ATAM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Apresentação do ATAM</a:t>
            </a:r>
          </a:p>
          <a:p>
            <a:r>
              <a:rPr lang="pt-BR" sz="2800" dirty="0" smtClean="0"/>
              <a:t>Apresentação dos drivers de negócio</a:t>
            </a:r>
          </a:p>
          <a:p>
            <a:pPr lvl="1"/>
            <a:r>
              <a:rPr lang="pt-BR" sz="2400" dirty="0" smtClean="0"/>
              <a:t>Funções mais importantes</a:t>
            </a:r>
          </a:p>
          <a:p>
            <a:pPr lvl="1"/>
            <a:r>
              <a:rPr lang="pt-BR" sz="2400" dirty="0" smtClean="0"/>
              <a:t>Objetivos do negócio</a:t>
            </a:r>
          </a:p>
          <a:p>
            <a:pPr lvl="1"/>
            <a:r>
              <a:rPr lang="pt-BR" sz="2400" dirty="0" smtClean="0"/>
              <a:t>Maiores interessados</a:t>
            </a:r>
          </a:p>
          <a:p>
            <a:pPr lvl="1"/>
            <a:r>
              <a:rPr lang="pt-BR" sz="2400" dirty="0" smtClean="0"/>
              <a:t>Drivers arquiteturais</a:t>
            </a:r>
          </a:p>
          <a:p>
            <a:r>
              <a:rPr lang="pt-BR" sz="2800" dirty="0" smtClean="0"/>
              <a:t>Apresentação da arquitetura</a:t>
            </a:r>
          </a:p>
          <a:p>
            <a:pPr lvl="1"/>
            <a:r>
              <a:rPr lang="pt-BR" sz="2400" dirty="0" smtClean="0"/>
              <a:t>Informações arquiteturais importantes</a:t>
            </a:r>
          </a:p>
          <a:p>
            <a:pPr lvl="1"/>
            <a:r>
              <a:rPr lang="pt-BR" sz="2400" dirty="0" smtClean="0"/>
              <a:t>Padrões arquiteturais, táticas e atributos de qualidade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256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Fases do ATAM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Identificando abordagens arquiteturais</a:t>
            </a:r>
          </a:p>
          <a:p>
            <a:pPr lvl="1"/>
            <a:r>
              <a:rPr lang="pt-BR" sz="2400" dirty="0" smtClean="0"/>
              <a:t>Catalogação das abordagens utilizadas</a:t>
            </a:r>
          </a:p>
          <a:p>
            <a:r>
              <a:rPr lang="pt-BR" sz="2800" dirty="0" smtClean="0"/>
              <a:t>Geração da arvore de atributos de qualidade</a:t>
            </a:r>
          </a:p>
          <a:p>
            <a:pPr lvl="1"/>
            <a:r>
              <a:rPr lang="pt-BR" sz="2400" dirty="0" smtClean="0"/>
              <a:t>Utilidade -&gt; Atributo de Qualidade -&gt; Cenário</a:t>
            </a:r>
          </a:p>
          <a:p>
            <a:pPr lvl="1"/>
            <a:r>
              <a:rPr lang="pt-BR" sz="2400" dirty="0" smtClean="0"/>
              <a:t>Cenário: Estímulo + Ambiente + Resposta</a:t>
            </a:r>
          </a:p>
          <a:p>
            <a:pPr lvl="1"/>
            <a:r>
              <a:rPr lang="pt-BR" sz="2400" dirty="0" smtClean="0"/>
              <a:t>Cenários são ranqueados</a:t>
            </a:r>
          </a:p>
          <a:p>
            <a:pPr lvl="2"/>
            <a:r>
              <a:rPr lang="pt-BR" sz="2000" dirty="0" smtClean="0"/>
              <a:t>Prioridade</a:t>
            </a:r>
          </a:p>
          <a:p>
            <a:pPr lvl="2"/>
            <a:r>
              <a:rPr lang="pt-BR" sz="2000" dirty="0" smtClean="0"/>
              <a:t>Dificuldade em alcançar</a:t>
            </a:r>
          </a:p>
          <a:p>
            <a:pPr lvl="1"/>
            <a:endParaRPr lang="pt-BR" sz="2400" dirty="0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</p:spTree>
    <p:extLst>
      <p:ext uri="{BB962C8B-B14F-4D97-AF65-F5344CB8AC3E}">
        <p14:creationId xmlns:p14="http://schemas.microsoft.com/office/powerpoint/2010/main" val="3461584295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345</Words>
  <Application>Microsoft Office PowerPoint</Application>
  <PresentationFormat>Apresentação na tela 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modelo_powerpoint_fit</vt:lpstr>
      <vt:lpstr>Apresentação do PowerPoint</vt:lpstr>
      <vt:lpstr>Apresentação do PowerPoint</vt:lpstr>
      <vt:lpstr>ATAM</vt:lpstr>
      <vt:lpstr>ATAM - Participantes</vt:lpstr>
      <vt:lpstr>ATAM - Resultados</vt:lpstr>
      <vt:lpstr>Fases do ATAM</vt:lpstr>
      <vt:lpstr>Fases do ATAM</vt:lpstr>
      <vt:lpstr>Fases do ATAM</vt:lpstr>
      <vt:lpstr>Fases do ATAM</vt:lpstr>
      <vt:lpstr>Fases do ATAM</vt:lpstr>
      <vt:lpstr>Fases do ATAM</vt:lpstr>
      <vt:lpstr>Fases do ATAM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138</cp:revision>
  <dcterms:created xsi:type="dcterms:W3CDTF">2012-09-13T19:43:42Z</dcterms:created>
  <dcterms:modified xsi:type="dcterms:W3CDTF">2013-04-10T21:52:14Z</dcterms:modified>
</cp:coreProperties>
</file>