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58"/>
  </p:notesMasterIdLst>
  <p:sldIdLst>
    <p:sldId id="256" r:id="rId2"/>
    <p:sldId id="513" r:id="rId3"/>
    <p:sldId id="511" r:id="rId4"/>
    <p:sldId id="396" r:id="rId5"/>
    <p:sldId id="467" r:id="rId6"/>
    <p:sldId id="468" r:id="rId7"/>
    <p:sldId id="480" r:id="rId8"/>
    <p:sldId id="482" r:id="rId9"/>
    <p:sldId id="483" r:id="rId10"/>
    <p:sldId id="484" r:id="rId11"/>
    <p:sldId id="485" r:id="rId12"/>
    <p:sldId id="486" r:id="rId13"/>
    <p:sldId id="489" r:id="rId14"/>
    <p:sldId id="506" r:id="rId15"/>
    <p:sldId id="509" r:id="rId16"/>
    <p:sldId id="512" r:id="rId17"/>
    <p:sldId id="515" r:id="rId18"/>
    <p:sldId id="514" r:id="rId19"/>
    <p:sldId id="516" r:id="rId20"/>
    <p:sldId id="517" r:id="rId21"/>
    <p:sldId id="518" r:id="rId22"/>
    <p:sldId id="519" r:id="rId23"/>
    <p:sldId id="520" r:id="rId24"/>
    <p:sldId id="521" r:id="rId25"/>
    <p:sldId id="522" r:id="rId26"/>
    <p:sldId id="523" r:id="rId27"/>
    <p:sldId id="524" r:id="rId28"/>
    <p:sldId id="525" r:id="rId29"/>
    <p:sldId id="526" r:id="rId30"/>
    <p:sldId id="527" r:id="rId31"/>
    <p:sldId id="528" r:id="rId32"/>
    <p:sldId id="529" r:id="rId33"/>
    <p:sldId id="530" r:id="rId34"/>
    <p:sldId id="531" r:id="rId35"/>
    <p:sldId id="532" r:id="rId36"/>
    <p:sldId id="533" r:id="rId37"/>
    <p:sldId id="534" r:id="rId38"/>
    <p:sldId id="535" r:id="rId39"/>
    <p:sldId id="536" r:id="rId40"/>
    <p:sldId id="537" r:id="rId41"/>
    <p:sldId id="538" r:id="rId42"/>
    <p:sldId id="553" r:id="rId43"/>
    <p:sldId id="540" r:id="rId44"/>
    <p:sldId id="541" r:id="rId45"/>
    <p:sldId id="542" r:id="rId46"/>
    <p:sldId id="543" r:id="rId47"/>
    <p:sldId id="544" r:id="rId48"/>
    <p:sldId id="545" r:id="rId49"/>
    <p:sldId id="546" r:id="rId50"/>
    <p:sldId id="547" r:id="rId51"/>
    <p:sldId id="548" r:id="rId52"/>
    <p:sldId id="549" r:id="rId53"/>
    <p:sldId id="550" r:id="rId54"/>
    <p:sldId id="551" r:id="rId55"/>
    <p:sldId id="552" r:id="rId56"/>
    <p:sldId id="554" r:id="rId5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422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9EB65-03FF-4A74-9268-8C2E33D29F06}" type="datetimeFigureOut">
              <a:rPr lang="pt-BR" smtClean="0"/>
              <a:t>29/09/2014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DA8CA-C4F4-490C-A31F-1DCE692D12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5377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1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7799" indent="-27256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8808" indent="-216882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25504" indent="-21834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60734" indent="-21834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82775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04816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26858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48899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BB0FEF5-2CC5-4257-A949-2722D824E377}" type="slidenum">
              <a:rPr lang="pt-BR"/>
              <a:pPr eaLnBrk="1" hangingPunct="1"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C63A043-F173-446B-97B6-C47EACF06DA5}" type="slidenum">
              <a:rPr lang="pt-BR" smtClean="0"/>
              <a:pPr eaLnBrk="1" hangingPunct="1"/>
              <a:t>13</a:t>
            </a:fld>
            <a:endParaRPr lang="pt-B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1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7799" indent="-27256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8808" indent="-216882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25504" indent="-21834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60734" indent="-21834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82775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04816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26858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48899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BB0FEF5-2CC5-4257-A949-2722D824E377}" type="slidenum">
              <a:rPr lang="pt-BR"/>
              <a:pPr eaLnBrk="1" hangingPunct="1"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3732" name="Slide Number Placeholder 3"/>
          <p:cNvSpPr txBox="1">
            <a:spLocks noGrp="1"/>
          </p:cNvSpPr>
          <p:nvPr/>
        </p:nvSpPr>
        <p:spPr bwMode="auto">
          <a:xfrm>
            <a:off x="3884463" y="8685878"/>
            <a:ext cx="2972004" cy="45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863" indent="-309563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250" indent="-2476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550" indent="-2476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850" indent="-2476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860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32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004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576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8EAA4AB4-B941-45E4-80CB-22BEF7BE7B79}" type="slidenum">
              <a:rPr lang="pt-BR" sz="1200"/>
              <a:pPr algn="r" eaLnBrk="1" hangingPunct="1"/>
              <a:t>43</a:t>
            </a:fld>
            <a:endParaRPr lang="pt-BR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5780" name="Slide Number Placeholder 3"/>
          <p:cNvSpPr txBox="1">
            <a:spLocks noGrp="1"/>
          </p:cNvSpPr>
          <p:nvPr/>
        </p:nvSpPr>
        <p:spPr bwMode="auto">
          <a:xfrm>
            <a:off x="3884463" y="8685878"/>
            <a:ext cx="2972004" cy="45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863" indent="-309563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250" indent="-2476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550" indent="-2476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850" indent="-2476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860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32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004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576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66045556-A193-4177-B366-D965C240A8FD}" type="slidenum">
              <a:rPr lang="pt-BR" sz="1200"/>
              <a:pPr algn="r" eaLnBrk="1" hangingPunct="1"/>
              <a:t>44</a:t>
            </a:fld>
            <a:endParaRPr lang="pt-BR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7828" name="Slide Number Placeholder 3"/>
          <p:cNvSpPr txBox="1">
            <a:spLocks noGrp="1"/>
          </p:cNvSpPr>
          <p:nvPr/>
        </p:nvSpPr>
        <p:spPr bwMode="auto">
          <a:xfrm>
            <a:off x="3884463" y="8685878"/>
            <a:ext cx="2972004" cy="45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863" indent="-309563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250" indent="-2476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550" indent="-2476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850" indent="-2476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860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32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004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576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33389345-5265-4C81-8A9B-43A1A30EA02E}" type="slidenum">
              <a:rPr lang="pt-BR" sz="1200"/>
              <a:pPr algn="r" eaLnBrk="1" hangingPunct="1"/>
              <a:t>45</a:t>
            </a:fld>
            <a:endParaRPr lang="pt-BR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7524" name="Slide Number Placeholder 3"/>
          <p:cNvSpPr txBox="1">
            <a:spLocks noGrp="1"/>
          </p:cNvSpPr>
          <p:nvPr/>
        </p:nvSpPr>
        <p:spPr bwMode="auto">
          <a:xfrm>
            <a:off x="3884463" y="8685878"/>
            <a:ext cx="2972004" cy="45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863" indent="-309563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250" indent="-2476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550" indent="-2476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850" indent="-2476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860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32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004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576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B06F6703-D5BE-4D87-99D3-DEEBAA98B40A}" type="slidenum">
              <a:rPr lang="pt-BR" sz="1200"/>
              <a:pPr algn="r" eaLnBrk="1" hangingPunct="1"/>
              <a:t>46</a:t>
            </a:fld>
            <a:endParaRPr lang="pt-BR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69" indent="-285758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29" indent="-228606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40" indent="-228606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51" indent="-228606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9493" indent="-228606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01534" indent="-228606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23575" indent="-228606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5617" indent="-228606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AF912F9-CF7B-4DAF-AE38-456AD11E96D4}" type="slidenum">
              <a:rPr lang="pt-BR"/>
              <a:pPr eaLnBrk="1" hangingPunct="1"/>
              <a:t>47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692150"/>
            <a:ext cx="4564062" cy="34226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08914"/>
          </a:xfrm>
        </p:spPr>
        <p:txBody>
          <a:bodyPr lIns="90594" tIns="45297" rIns="90594" bIns="45297"/>
          <a:lstStyle/>
          <a:p>
            <a:pPr algn="just"/>
            <a:endParaRPr lang="nl-NL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69" indent="-285758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29" indent="-228606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40" indent="-228606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51" indent="-228606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9493" indent="-228606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01534" indent="-228606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23575" indent="-228606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5617" indent="-228606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325E00F-CC50-49D1-8365-F832705004C2}" type="slidenum">
              <a:rPr lang="pt-BR"/>
              <a:pPr eaLnBrk="1" hangingPunct="1"/>
              <a:t>49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69" indent="-285758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29" indent="-228606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40" indent="-228606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51" indent="-228606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9493" indent="-228606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01534" indent="-228606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23575" indent="-228606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5617" indent="-228606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6A453D2-3E73-46BF-838C-E6978B3E1343}" type="slidenum">
              <a:rPr lang="pt-BR"/>
              <a:pPr eaLnBrk="1" hangingPunct="1"/>
              <a:t>50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1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7799" indent="-27256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8808" indent="-216882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25504" indent="-21834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60734" indent="-21834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82775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04816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26858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48899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BB0FEF5-2CC5-4257-A949-2722D824E377}" type="slidenum">
              <a:rPr lang="pt-BR"/>
              <a:pPr eaLnBrk="1" hangingPunct="1"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69" indent="-285758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29" indent="-228606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40" indent="-228606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51" indent="-228606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9493" indent="-228606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01534" indent="-228606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23575" indent="-228606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5617" indent="-228606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5F02A4E-F215-489A-91F4-6688FB1CC4D9}" type="slidenum">
              <a:rPr lang="pt-BR"/>
              <a:pPr eaLnBrk="1" hangingPunct="1"/>
              <a:t>52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69" indent="-285758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29" indent="-228606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40" indent="-228606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51" indent="-228606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9493" indent="-228606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01534" indent="-228606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23575" indent="-228606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5617" indent="-228606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A15AC99-9652-4139-AE46-FA3FB72EDCE0}" type="slidenum">
              <a:rPr lang="pt-BR"/>
              <a:pPr eaLnBrk="1" hangingPunct="1"/>
              <a:t>53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9028" name="Slide Number Placeholder 3"/>
          <p:cNvSpPr txBox="1">
            <a:spLocks noGrp="1"/>
          </p:cNvSpPr>
          <p:nvPr/>
        </p:nvSpPr>
        <p:spPr bwMode="auto">
          <a:xfrm>
            <a:off x="3884463" y="8685878"/>
            <a:ext cx="2972004" cy="45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228" tIns="44614" rIns="89228" bIns="44614" anchor="b"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34AAD78D-92F5-4209-986C-9CC0C895892F}" type="slidenum">
              <a:rPr lang="pt-BR" sz="1200"/>
              <a:pPr algn="r" eaLnBrk="1" hangingPunct="1"/>
              <a:t>5</a:t>
            </a:fld>
            <a:endParaRPr lang="pt-BR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1076" name="Slide Number Placeholder 3"/>
          <p:cNvSpPr txBox="1">
            <a:spLocks noGrp="1"/>
          </p:cNvSpPr>
          <p:nvPr/>
        </p:nvSpPr>
        <p:spPr bwMode="auto">
          <a:xfrm>
            <a:off x="3884463" y="8685878"/>
            <a:ext cx="2972004" cy="45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228" tIns="44614" rIns="89228" bIns="44614" anchor="b"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AF40E827-4426-4A5E-87BA-E29EBC770018}" type="slidenum">
              <a:rPr lang="pt-BR" sz="1200"/>
              <a:pPr algn="r" eaLnBrk="1" hangingPunct="1"/>
              <a:t>6</a:t>
            </a:fld>
            <a:endParaRPr lang="pt-BR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25CDE27-06CB-4E95-93D5-32667AE7C395}" type="slidenum">
              <a:rPr lang="pt-BR" smtClean="0"/>
              <a:pPr eaLnBrk="1" hangingPunct="1"/>
              <a:t>8</a:t>
            </a:fld>
            <a:endParaRPr 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AAB8F38-0A36-4C25-BA81-B0B9F511515C}" type="slidenum">
              <a:rPr lang="pt-BR" smtClean="0"/>
              <a:pPr eaLnBrk="1" hangingPunct="1"/>
              <a:t>9</a:t>
            </a:fld>
            <a:endParaRPr 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4868" name="Slide Number Placeholder 3"/>
          <p:cNvSpPr txBox="1">
            <a:spLocks noGrp="1"/>
          </p:cNvSpPr>
          <p:nvPr/>
        </p:nvSpPr>
        <p:spPr bwMode="auto">
          <a:xfrm>
            <a:off x="3884463" y="8685878"/>
            <a:ext cx="2972004" cy="45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228" tIns="44614" rIns="89228" bIns="44614" anchor="b"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6C3848AD-886E-462D-9EFF-36BF1322A559}" type="slidenum">
              <a:rPr lang="pt-BR" sz="1200"/>
              <a:pPr algn="r" eaLnBrk="1" hangingPunct="1"/>
              <a:t>10</a:t>
            </a:fld>
            <a:endParaRPr lang="pt-BR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B43C020-D80A-4423-9E9E-6A6FFDA27D25}" type="slidenum">
              <a:rPr lang="pt-BR" smtClean="0"/>
              <a:pPr eaLnBrk="1" hangingPunct="1"/>
              <a:t>11</a:t>
            </a:fld>
            <a:endParaRPr 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7903C6E-7FF9-4670-BCCF-5EF6E414A60C}" type="slidenum">
              <a:rPr lang="pt-BR" smtClean="0"/>
              <a:pPr eaLnBrk="1" hangingPunct="1"/>
              <a:t>12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etângulo de cantos arredondados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tângulo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1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9D64C-F531-4E45-897D-7571B90CF489}" type="datetimeFigureOut">
              <a:rPr lang="en-US"/>
              <a:pPr>
                <a:defRPr/>
              </a:pPr>
              <a:t>9/29/2014</a:t>
            </a:fld>
            <a:endParaRPr lang="en-US"/>
          </a:p>
        </p:txBody>
      </p:sp>
      <p:sp>
        <p:nvSpPr>
          <p:cNvPr id="12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BBDF27C-31E3-4D5A-B007-722EFB73A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DataClassificationLabel"/>
          <p:cNvSpPr txBox="1"/>
          <p:nvPr userDrawn="1"/>
        </p:nvSpPr>
        <p:spPr>
          <a:xfrm>
            <a:off x="6096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9B339C-8107-4BE4-ABC3-9D1048CC5B13}" type="datetimeFigureOut">
              <a:rPr lang="en-US"/>
              <a:pPr>
                <a:defRPr/>
              </a:pPr>
              <a:t>9/29/2014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18A2E-9322-41AA-ACFC-0327072766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aClassificationLabel"/>
          <p:cNvSpPr txBox="1"/>
          <p:nvPr userDrawn="1"/>
        </p:nvSpPr>
        <p:spPr>
          <a:xfrm>
            <a:off x="6096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1B363-454B-4D12-A679-F943326E1273}" type="datetimeFigureOut">
              <a:rPr lang="en-US"/>
              <a:pPr>
                <a:defRPr/>
              </a:pPr>
              <a:t>9/29/2014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41441-4AA1-4391-90F4-4B52CECBB3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aClassificationLabel"/>
          <p:cNvSpPr txBox="1"/>
          <p:nvPr userDrawn="1"/>
        </p:nvSpPr>
        <p:spPr>
          <a:xfrm>
            <a:off x="6096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FAE5C-C6CA-44A0-A2F3-892262198D06}" type="datetimeFigureOut">
              <a:rPr lang="en-US"/>
              <a:pPr>
                <a:defRPr/>
              </a:pPr>
              <a:t>9/29/2014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F8FD-8595-45DC-A63C-16E6BE8298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DataClassificationLabel"/>
          <p:cNvSpPr txBox="1"/>
          <p:nvPr userDrawn="1"/>
        </p:nvSpPr>
        <p:spPr>
          <a:xfrm>
            <a:off x="6096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etângulo de cantos arredondados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tângulo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9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2DD707-44A4-42B5-81A3-7040F72DF119}" type="datetimeFigureOut">
              <a:rPr lang="en-US"/>
              <a:pPr>
                <a:defRPr/>
              </a:pPr>
              <a:t>9/29/2014</a:t>
            </a:fld>
            <a:endParaRPr lang="en-US"/>
          </a:p>
        </p:txBody>
      </p:sp>
      <p:sp>
        <p:nvSpPr>
          <p:cNvPr id="10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2F761-2600-4C55-B96E-EA6B81A862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DataClassificationLabel"/>
          <p:cNvSpPr txBox="1"/>
          <p:nvPr userDrawn="1"/>
        </p:nvSpPr>
        <p:spPr>
          <a:xfrm>
            <a:off x="6096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5C894-5172-4FB6-A3AA-488D73E806D5}" type="datetimeFigureOut">
              <a:rPr lang="en-US"/>
              <a:pPr>
                <a:defRPr/>
              </a:pPr>
              <a:t>9/29/2014</a:t>
            </a:fld>
            <a:endParaRPr lang="en-US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14C89-5F9B-4117-9BE0-D6F9489EE4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DataClassificationLabel"/>
          <p:cNvSpPr txBox="1"/>
          <p:nvPr userDrawn="1"/>
        </p:nvSpPr>
        <p:spPr>
          <a:xfrm>
            <a:off x="6096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FF3AE-F24F-4611-9693-08823C04E387}" type="datetimeFigureOut">
              <a:rPr lang="en-US"/>
              <a:pPr>
                <a:defRPr/>
              </a:pPr>
              <a:t>9/29/2014</a:t>
            </a:fld>
            <a:endParaRPr lang="en-US"/>
          </a:p>
        </p:txBody>
      </p:sp>
      <p:sp>
        <p:nvSpPr>
          <p:cNvPr id="8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E3E19-363D-4620-9E84-EDA5F5DF74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aClassificationLabel"/>
          <p:cNvSpPr txBox="1"/>
          <p:nvPr userDrawn="1"/>
        </p:nvSpPr>
        <p:spPr>
          <a:xfrm>
            <a:off x="6096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EE4F9-782D-46EA-8F03-878BE2F105DF}" type="datetimeFigureOut">
              <a:rPr lang="en-US"/>
              <a:pPr>
                <a:defRPr/>
              </a:pPr>
              <a:t>9/29/2014</a:t>
            </a:fld>
            <a:endParaRPr lang="en-US"/>
          </a:p>
        </p:txBody>
      </p:sp>
      <p:sp>
        <p:nvSpPr>
          <p:cNvPr id="4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717BB-6407-4739-BEC6-E858E46E4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aClassificationLabel"/>
          <p:cNvSpPr txBox="1"/>
          <p:nvPr userDrawn="1"/>
        </p:nvSpPr>
        <p:spPr>
          <a:xfrm>
            <a:off x="6096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39F8D-AD59-4CA8-8FAA-3AC888B16ABE}" type="datetimeFigureOut">
              <a:rPr lang="en-US"/>
              <a:pPr>
                <a:defRPr/>
              </a:pPr>
              <a:t>9/29/2014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49516-7CEA-4E2B-8451-0942123F8B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aClassificationLabel"/>
          <p:cNvSpPr txBox="1"/>
          <p:nvPr userDrawn="1"/>
        </p:nvSpPr>
        <p:spPr>
          <a:xfrm>
            <a:off x="6096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etângulo de cantos arredondados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AEFDA9-DB22-45F8-9D5C-346C91A597B9}" type="datetimeFigureOut">
              <a:rPr lang="en-US"/>
              <a:pPr>
                <a:defRPr/>
              </a:pPr>
              <a:t>9/29/2014</a:t>
            </a:fld>
            <a:endParaRPr lang="en-US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0E853-10D1-41EB-BA52-0F527DC89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DataClassificationLabel"/>
          <p:cNvSpPr txBox="1"/>
          <p:nvPr userDrawn="1"/>
        </p:nvSpPr>
        <p:spPr>
          <a:xfrm>
            <a:off x="6096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8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973D4-6C10-4140-AD06-C2348B9E1E2F}" type="datetimeFigureOut">
              <a:rPr lang="en-US"/>
              <a:pPr>
                <a:defRPr/>
              </a:pPr>
              <a:t>9/29/2014</a:t>
            </a:fld>
            <a:endParaRPr lang="en-US"/>
          </a:p>
        </p:txBody>
      </p:sp>
      <p:sp>
        <p:nvSpPr>
          <p:cNvPr id="9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CE7234-B1BC-4F6E-B952-2D76D023D9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DataClassificationLabel"/>
          <p:cNvSpPr txBox="1"/>
          <p:nvPr userDrawn="1"/>
        </p:nvSpPr>
        <p:spPr>
          <a:xfrm>
            <a:off x="6096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6" name="Espaço Reservado para Título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3077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453EF37-F089-48D6-83B6-DF53C2571AB1}" type="datetimeFigureOut">
              <a:rPr lang="en-US"/>
              <a:pPr>
                <a:defRPr/>
              </a:pPr>
              <a:t>9/29/2014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CE940BBC-C250-4AC3-BFA6-B1ADA3D28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0" r:id="rId2"/>
    <p:sldLayoutId id="2147484008" r:id="rId3"/>
    <p:sldLayoutId id="2147484001" r:id="rId4"/>
    <p:sldLayoutId id="2147484002" r:id="rId5"/>
    <p:sldLayoutId id="2147484003" r:id="rId6"/>
    <p:sldLayoutId id="2147484004" r:id="rId7"/>
    <p:sldLayoutId id="2147484009" r:id="rId8"/>
    <p:sldLayoutId id="2147484010" r:id="rId9"/>
    <p:sldLayoutId id="2147484005" r:id="rId10"/>
    <p:sldLayoutId id="214748400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ubtítulo 2"/>
          <p:cNvSpPr>
            <a:spLocks noGrp="1"/>
          </p:cNvSpPr>
          <p:nvPr>
            <p:ph type="subTitle" idx="1"/>
          </p:nvPr>
        </p:nvSpPr>
        <p:spPr>
          <a:xfrm>
            <a:off x="1295400" y="3543300"/>
            <a:ext cx="6400800" cy="1600200"/>
          </a:xfrm>
        </p:spPr>
        <p:txBody>
          <a:bodyPr/>
          <a:lstStyle/>
          <a:p>
            <a:pPr eaLnBrk="1" hangingPunct="1"/>
            <a:r>
              <a:rPr lang="pt-BR" dirty="0" smtClean="0"/>
              <a:t>Execução de testes, Fábrica de testes e Certificações</a:t>
            </a:r>
            <a:endParaRPr lang="pt-BR" dirty="0" smtClean="0"/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Faculdade Impacta Tecnologia</a:t>
            </a:r>
          </a:p>
        </p:txBody>
      </p:sp>
      <p:sp>
        <p:nvSpPr>
          <p:cNvPr id="8195" name="Título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lang="pt-BR" smtClean="0"/>
              <a:t>Qualidade de Software</a:t>
            </a:r>
            <a:endParaRPr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sz="4000" smtClean="0"/>
              <a:t>Obtenção de Casos de Teste a Partir de Casos de Uso</a:t>
            </a:r>
          </a:p>
        </p:txBody>
      </p:sp>
      <p:sp>
        <p:nvSpPr>
          <p:cNvPr id="163845" name="Rectangle 5"/>
          <p:cNvSpPr>
            <a:spLocks noChangeArrowheads="1"/>
          </p:cNvSpPr>
          <p:nvPr/>
        </p:nvSpPr>
        <p:spPr bwMode="auto">
          <a:xfrm>
            <a:off x="179388" y="1857375"/>
            <a:ext cx="8569325" cy="4473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5660" anchor="ctr">
            <a:spAutoFit/>
          </a:bodyPr>
          <a:lstStyle/>
          <a:p>
            <a:pPr marL="342900" indent="-342900">
              <a:spcAft>
                <a:spcPct val="50000"/>
              </a:spcAft>
              <a:buFontTx/>
              <a:buAutoNum type="arabicPeriod"/>
            </a:pPr>
            <a:r>
              <a:rPr lang="pt-BR" sz="1300"/>
              <a:t>Iniciar Retirada - O cliente insere o cartão bancário no leitor de cartões do caixa eletrônico</a:t>
            </a:r>
          </a:p>
          <a:p>
            <a:pPr marL="342900" indent="-342900">
              <a:spcAft>
                <a:spcPct val="50000"/>
              </a:spcAft>
              <a:buFontTx/>
              <a:buAutoNum type="arabicPeriod"/>
            </a:pPr>
            <a:r>
              <a:rPr lang="pt-BR" sz="1300"/>
              <a:t>Verificar o Cartão Bancário - O caixa eletrônico lê o código da conta a partir da tarja magnética do cartão bancário  e verifica se ele é um cartão aceitável.</a:t>
            </a:r>
          </a:p>
          <a:p>
            <a:pPr marL="342900" indent="-342900">
              <a:spcAft>
                <a:spcPct val="50000"/>
              </a:spcAft>
              <a:buFontTx/>
              <a:buAutoNum type="arabicPeriod"/>
            </a:pPr>
            <a:r>
              <a:rPr lang="pt-BR" sz="1300"/>
              <a:t>Digitar a senha - O caixa eletrônico pede a senha do cliente (4 dígitos)</a:t>
            </a:r>
          </a:p>
          <a:p>
            <a:pPr marL="342900" indent="-342900">
              <a:spcAft>
                <a:spcPct val="50000"/>
              </a:spcAft>
              <a:buFontTx/>
              <a:buAutoNum type="arabicPeriod"/>
            </a:pPr>
            <a:r>
              <a:rPr lang="pt-BR" sz="1300"/>
              <a:t>Verificar o código da conta e a senha - O código da conta e a senha são verificados para determinar se a conta é válida e se a senha digitada está correta. Para esse fluxo, a conta é válida e a senha está corretamente associada a essa conta.</a:t>
            </a:r>
          </a:p>
          <a:p>
            <a:pPr marL="342900" indent="-342900">
              <a:spcAft>
                <a:spcPct val="50000"/>
              </a:spcAft>
              <a:buFontTx/>
              <a:buAutoNum type="arabicPeriod"/>
            </a:pPr>
            <a:r>
              <a:rPr lang="pt-BR" sz="1300"/>
              <a:t>Opções do caixa eletrônico - O caixa eletrônico exibe as diversas alternativas disponíveis.  Nesse fluxo, o cliente do banco sempre seleciona "Retirada em Dinheiro."</a:t>
            </a:r>
          </a:p>
          <a:p>
            <a:pPr marL="342900" indent="-342900">
              <a:spcAft>
                <a:spcPct val="50000"/>
              </a:spcAft>
              <a:buFontTx/>
              <a:buAutoNum type="arabicPeriod"/>
            </a:pPr>
            <a:r>
              <a:rPr lang="pt-BR" sz="1300"/>
              <a:t>Digitar o Valor - O caixa eletrônico solicita o valor a ser retirado. Para esse fluxo o cliente seleciona um valor predefinido (R$ 10, R$ 20, R$ 50 ou R$ 100).</a:t>
            </a:r>
          </a:p>
          <a:p>
            <a:pPr marL="342900" indent="-342900">
              <a:spcAft>
                <a:spcPct val="50000"/>
              </a:spcAft>
              <a:buFontTx/>
              <a:buAutoNum type="arabicPeriod"/>
            </a:pPr>
            <a:r>
              <a:rPr lang="pt-BR" sz="1300"/>
              <a:t>Autorização - O caixa eletrônico inicia o processo de verificação com o Sistema Bancário, enviando o ID do Cartão, a Senha, o Valor e as Informações de conta como uma transação.  Para esse fluxo, o Sistema Bancário está on-line e responde com uma autorização para concluir a retirada em dinheiro, atualizando o saldo da conta de forma apropriada.</a:t>
            </a:r>
          </a:p>
          <a:p>
            <a:pPr marL="342900" indent="-342900">
              <a:spcAft>
                <a:spcPct val="50000"/>
              </a:spcAft>
              <a:buFontTx/>
              <a:buAutoNum type="arabicPeriod"/>
            </a:pPr>
            <a:r>
              <a:rPr lang="pt-BR" sz="1300"/>
              <a:t>Fornecimento - O Dinheiro é fornecido e o Cartão do Banco é devolvido.</a:t>
            </a:r>
          </a:p>
          <a:p>
            <a:pPr marL="342900" indent="-342900">
              <a:spcAft>
                <a:spcPct val="50000"/>
              </a:spcAft>
              <a:buFontTx/>
              <a:buAutoNum type="arabicPeriod"/>
            </a:pPr>
            <a:r>
              <a:rPr lang="pt-BR" sz="1300"/>
              <a:t>Recibo - O recibo é impresso e fornecido.  O caixa eletrônico também atualiza o log interno de forma apropriada.</a:t>
            </a:r>
          </a:p>
        </p:txBody>
      </p:sp>
      <p:sp>
        <p:nvSpPr>
          <p:cNvPr id="163846" name="Rectangle 6"/>
          <p:cNvSpPr>
            <a:spLocks noChangeArrowheads="1"/>
          </p:cNvSpPr>
          <p:nvPr/>
        </p:nvSpPr>
        <p:spPr bwMode="auto">
          <a:xfrm>
            <a:off x="323850" y="1341438"/>
            <a:ext cx="5657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Aft>
                <a:spcPct val="50000"/>
              </a:spcAft>
            </a:pPr>
            <a:r>
              <a:rPr lang="pt-BR" b="1"/>
              <a:t>Caso de uso Retirada em Dinheiro – Fluxo Básico:</a:t>
            </a:r>
          </a:p>
        </p:txBody>
      </p:sp>
    </p:spTree>
    <p:extLst>
      <p:ext uri="{BB962C8B-B14F-4D97-AF65-F5344CB8AC3E}">
        <p14:creationId xmlns:p14="http://schemas.microsoft.com/office/powerpoint/2010/main" val="240379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smtClean="0"/>
              <a:t>Obtenção de Casos de Teste a Partir de Casos de Uso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0" y="1146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graphicFrame>
        <p:nvGraphicFramePr>
          <p:cNvPr id="26708" name="Group 84"/>
          <p:cNvGraphicFramePr>
            <a:graphicFrameLocks noGrp="1"/>
          </p:cNvGraphicFramePr>
          <p:nvPr/>
        </p:nvGraphicFramePr>
        <p:xfrm>
          <a:off x="395288" y="1689100"/>
          <a:ext cx="8208962" cy="4617720"/>
        </p:xfrm>
        <a:graphic>
          <a:graphicData uri="http://schemas.openxmlformats.org/drawingml/2006/table">
            <a:tbl>
              <a:tblPr/>
              <a:tblGrid>
                <a:gridCol w="1727200"/>
                <a:gridCol w="6481762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Fluxo Alternativo 2 - Caixa Eletrônico sem Dinheiro </a:t>
                      </a:r>
                      <a:endParaRPr kumimoji="0" lang="pt-B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No Passo 5 do Fluxo Básico - Opções do Caixa Eletrônico, se o caixa eletrônico estiver sem dinheiro, a opção "Retirada em Dinheiro" não estará disponível.</a:t>
                      </a:r>
                      <a:endParaRPr kumimoji="0" lang="pt-B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Fluxo Alternativo 3 - Fundos insuficientes no caixa eletrônico </a:t>
                      </a:r>
                      <a:endParaRPr kumimoji="0" lang="pt-B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No Passo 6 do Fluxo Básico - Digitar o Valor, se o caixa eletrônico não contiver fundos suficientes para fornecer o valor solicitado, o sistema exibirá uma mensagem apropriada e retornará ao Passo 6 do fluxo básico - Digitar o Valor.</a:t>
                      </a:r>
                      <a:endParaRPr kumimoji="0" lang="pt-B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6475"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Fluxo Alternativo 4 - Senha Incorreta </a:t>
                      </a:r>
                      <a:endParaRPr kumimoji="0" lang="pt-B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No Passo 4 do Fluxo Básico - Verificar a Conta e a Senha, o cliente tem três chances de digitar a senha correta.  </a:t>
                      </a:r>
                      <a:br>
                        <a:rPr kumimoji="0" lang="pt-B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pt-B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Se for digitada uma senha incorreta, o caixa eletrônico exibirá a mensagem apropriada, e se houver novas tentativas, esse fluxo retornará ao Passo 3 do Fluxo Básico - Digitar a Senha. </a:t>
                      </a:r>
                      <a:br>
                        <a:rPr kumimoji="0" lang="pt-B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pt-B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Se na última tentativa o número PIN digitado estiver incorreto, o cartão será retido, o caixa eletrônico retornará ao Estado Pronto, e esse caso de uso será encerrado.</a:t>
                      </a:r>
                      <a:endParaRPr kumimoji="0" lang="pt-B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Fluxo Alternativo 5 - Nenhuma Conta </a:t>
                      </a:r>
                      <a:endParaRPr kumimoji="0" lang="pt-B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No Passo 4 do Fluxo Básico - Verificar a Conta e a Senha, se o Sistema bancário retornar um código indicando que a conta não foi encontrada ou que ela não permite retiradas, o caixa eletrônico exibirá a mensagem apropriada e retornará ao Passo 9 do Fluxo Básico - Devolver o Cartão.</a:t>
                      </a:r>
                      <a:endParaRPr kumimoji="0" lang="pt-B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Fluxo Alternativo 6 - Fundos Insuficientes na Conta</a:t>
                      </a:r>
                      <a:endParaRPr kumimoji="0" lang="pt-B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No  Passo 7 do Fluxo Básico - Autorização, o Sistema bancário exibe um código indicando que o saldo da conta é inferior ao valor digitado no Passo 6 do Fluxo Básico - Digitar o Valor; o caixa eletrônico exibe a mensagem apropriada e retorna ao Passo 6 do Fluxo Básico - Digitar o Valor.</a:t>
                      </a:r>
                      <a:endParaRPr kumimoji="0" lang="pt-B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706" name="Rectangle 82"/>
          <p:cNvSpPr>
            <a:spLocks noChangeArrowheads="1"/>
          </p:cNvSpPr>
          <p:nvPr/>
        </p:nvSpPr>
        <p:spPr bwMode="auto">
          <a:xfrm>
            <a:off x="323850" y="1333500"/>
            <a:ext cx="719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Aft>
                <a:spcPct val="50000"/>
              </a:spcAft>
            </a:pPr>
            <a:r>
              <a:rPr lang="pt-BR" b="1"/>
              <a:t>Caso de uso Retirada em Dinheiro – Alguns Fluxos Alternativos:</a:t>
            </a:r>
          </a:p>
        </p:txBody>
      </p:sp>
    </p:spTree>
    <p:extLst>
      <p:ext uri="{BB962C8B-B14F-4D97-AF65-F5344CB8AC3E}">
        <p14:creationId xmlns:p14="http://schemas.microsoft.com/office/powerpoint/2010/main" val="422522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smtClean="0"/>
              <a:t>Obtenção de Casos de Teste a Partir de Casos de Uso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64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graphicFrame>
        <p:nvGraphicFramePr>
          <p:cNvPr id="27795" name="Group 147"/>
          <p:cNvGraphicFramePr>
            <a:graphicFrameLocks noGrp="1"/>
          </p:cNvGraphicFramePr>
          <p:nvPr/>
        </p:nvGraphicFramePr>
        <p:xfrm>
          <a:off x="687388" y="2060575"/>
          <a:ext cx="7772400" cy="3658553"/>
        </p:xfrm>
        <a:graphic>
          <a:graphicData uri="http://schemas.openxmlformats.org/drawingml/2006/table">
            <a:tbl>
              <a:tblPr/>
              <a:tblGrid>
                <a:gridCol w="3673475"/>
                <a:gridCol w="1508125"/>
                <a:gridCol w="25908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Cenário 1 - Retirada em dinheiro bem-sucedida</a:t>
                      </a:r>
                      <a:endParaRPr kumimoji="0" lang="pt-B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Fluxo Básico </a:t>
                      </a:r>
                      <a:endParaRPr kumimoji="0" lang="pt-B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pt-B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Cenário 2 - Caixa eletrônico sem dinheiro</a:t>
                      </a:r>
                      <a:endParaRPr kumimoji="0" lang="pt-B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Fluxo Básico</a:t>
                      </a:r>
                      <a:endParaRPr kumimoji="0" lang="pt-B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Fluxo Alternativo 2</a:t>
                      </a:r>
                      <a:endParaRPr kumimoji="0" lang="pt-B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Cenário 3 - Fundos Insuficientes no Caixa Eletrônico</a:t>
                      </a:r>
                      <a:endParaRPr kumimoji="0" lang="pt-B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Fluxo Básico</a:t>
                      </a:r>
                      <a:endParaRPr kumimoji="0" lang="pt-B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Fluxo Alternativo 3</a:t>
                      </a:r>
                      <a:endParaRPr kumimoji="0" lang="pt-B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Cenário 4 - Senha Incorreta (novas tentativas)</a:t>
                      </a:r>
                      <a:endParaRPr kumimoji="0" lang="pt-B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Fluxo Básico</a:t>
                      </a:r>
                      <a:endParaRPr kumimoji="0" lang="pt-B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Fluxo Alternativo 4 </a:t>
                      </a:r>
                      <a:endParaRPr kumimoji="0" lang="pt-B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Cenário 5 - Senha incorreta (sem nova tentativa)</a:t>
                      </a:r>
                      <a:endParaRPr kumimoji="0" lang="pt-B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Fluxo Básico</a:t>
                      </a:r>
                      <a:endParaRPr kumimoji="0" lang="pt-B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Fluxo Alternativo 4 </a:t>
                      </a:r>
                      <a:endParaRPr kumimoji="0" lang="pt-B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Cenário 6 - Nenhuma Conta/tipo de conta incorreto</a:t>
                      </a:r>
                      <a:endParaRPr kumimoji="0" lang="pt-B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Fluxo Básico</a:t>
                      </a:r>
                      <a:endParaRPr kumimoji="0" lang="pt-B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Fluxo Alternativo 5</a:t>
                      </a:r>
                      <a:endParaRPr kumimoji="0" lang="pt-B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Cenário 7 - Saldo Insuficiente em Conta </a:t>
                      </a:r>
                      <a:endParaRPr kumimoji="0" lang="pt-B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Fluxo Básico</a:t>
                      </a:r>
                      <a:endParaRPr kumimoji="0" lang="pt-B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Fluxo Alternativo 6</a:t>
                      </a:r>
                      <a:endParaRPr kumimoji="0" lang="pt-B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92" name="Rectangle 144"/>
          <p:cNvSpPr>
            <a:spLocks noChangeArrowheads="1"/>
          </p:cNvSpPr>
          <p:nvPr/>
        </p:nvSpPr>
        <p:spPr bwMode="auto">
          <a:xfrm>
            <a:off x="323850" y="1333500"/>
            <a:ext cx="653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Aft>
                <a:spcPct val="50000"/>
              </a:spcAft>
            </a:pPr>
            <a:r>
              <a:rPr lang="pt-BR" b="1"/>
              <a:t>É possível obter os seguintes cenários deste caso de uso:</a:t>
            </a:r>
          </a:p>
        </p:txBody>
      </p:sp>
    </p:spTree>
    <p:extLst>
      <p:ext uri="{BB962C8B-B14F-4D97-AF65-F5344CB8AC3E}">
        <p14:creationId xmlns:p14="http://schemas.microsoft.com/office/powerpoint/2010/main" val="381938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smtClean="0"/>
              <a:t>Obtenção de Casos de Teste a Partir de Casos de Uso</a:t>
            </a:r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028825"/>
            <a:ext cx="7599362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323850" y="1333500"/>
            <a:ext cx="8569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pt-BR"/>
              <a:t>Após a aprovação dos casos de teste, será possível identificar os valores reais dos dados e criar os dados de teste </a:t>
            </a:r>
          </a:p>
        </p:txBody>
      </p:sp>
    </p:spTree>
    <p:extLst>
      <p:ext uri="{BB962C8B-B14F-4D97-AF65-F5344CB8AC3E}">
        <p14:creationId xmlns:p14="http://schemas.microsoft.com/office/powerpoint/2010/main" val="420479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>
                <a:latin typeface="Arial" pitchFamily="34" charset="0"/>
              </a:rPr>
              <a:t>Dúvidas?</a:t>
            </a:r>
            <a:endParaRPr lang="en-US" dirty="0"/>
          </a:p>
        </p:txBody>
      </p:sp>
      <p:pic>
        <p:nvPicPr>
          <p:cNvPr id="58371" name="Picture 2" descr="C:\IBM Documents\CIPA\2010\question-mar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75" y="1071563"/>
            <a:ext cx="428625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642938" y="4786313"/>
            <a:ext cx="4572000" cy="1785937"/>
          </a:xfrm>
          <a:prstGeom prst="rect">
            <a:avLst/>
          </a:prstGeom>
        </p:spPr>
        <p:txBody>
          <a:bodyPr bIns="91440" anchor="b"/>
          <a:lstStyle/>
          <a:p>
            <a:pPr fontAlgn="auto">
              <a:spcAft>
                <a:spcPts val="0"/>
              </a:spcAft>
              <a:defRPr/>
            </a:pPr>
            <a:r>
              <a:rPr lang="pt-BR" dirty="0">
                <a:solidFill>
                  <a:schemeClr val="tx2"/>
                </a:solidFill>
                <a:ea typeface="+mj-ea"/>
                <a:cs typeface="+mj-cs"/>
              </a:rPr>
              <a:t>Obrigado!</a:t>
            </a:r>
          </a:p>
          <a:p>
            <a:pPr fontAlgn="auto">
              <a:spcAft>
                <a:spcPts val="0"/>
              </a:spcAft>
              <a:defRPr/>
            </a:pPr>
            <a:endParaRPr lang="pt-BR" dirty="0">
              <a:solidFill>
                <a:schemeClr val="tx2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6191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smtClean="0">
                <a:effectLst/>
              </a:rPr>
              <a:t>Intervalo</a:t>
            </a:r>
            <a:endParaRPr lang="en-US" smtClean="0">
              <a:effectLst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z="3800" smtClean="0"/>
          </a:p>
          <a:p>
            <a:endParaRPr lang="pt-BR" sz="3800" smtClean="0"/>
          </a:p>
          <a:p>
            <a:pPr>
              <a:buFont typeface="Wingdings" pitchFamily="2" charset="2"/>
              <a:buNone/>
            </a:pPr>
            <a:r>
              <a:rPr lang="pt-BR" sz="3800" smtClean="0"/>
              <a:t>Coffee-Break</a:t>
            </a:r>
          </a:p>
          <a:p>
            <a:pPr>
              <a:buFont typeface="Wingdings" pitchFamily="2" charset="2"/>
              <a:buNone/>
            </a:pPr>
            <a:r>
              <a:rPr lang="pt-BR" sz="3800" smtClean="0"/>
              <a:t>(15’)</a:t>
            </a:r>
            <a:endParaRPr lang="en-US" sz="3800" smtClean="0"/>
          </a:p>
        </p:txBody>
      </p:sp>
      <p:pic>
        <p:nvPicPr>
          <p:cNvPr id="173060" name="Picture 4" descr="cafe_140_1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063" y="1525588"/>
            <a:ext cx="3559175" cy="432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552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535987" cy="4751387"/>
          </a:xfrm>
        </p:spPr>
        <p:txBody>
          <a:bodyPr/>
          <a:lstStyle/>
          <a:p>
            <a:pPr lvl="2" algn="just">
              <a:buFontTx/>
              <a:buNone/>
            </a:pPr>
            <a:endParaRPr lang="pt-BR" sz="2200" smtClean="0"/>
          </a:p>
          <a:p>
            <a:pPr lvl="3"/>
            <a:endParaRPr lang="pt-BR" smtClean="0"/>
          </a:p>
          <a:p>
            <a:pPr lvl="2">
              <a:buFontTx/>
              <a:buNone/>
            </a:pPr>
            <a:endParaRPr lang="pt-BR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3200" y="2571750"/>
            <a:ext cx="8797925" cy="922338"/>
          </a:xfrm>
        </p:spPr>
        <p:txBody>
          <a:bodyPr/>
          <a:lstStyle/>
          <a:p>
            <a:pPr algn="ctr">
              <a:defRPr/>
            </a:pPr>
            <a:r>
              <a:rPr lang="pt-BR" dirty="0" smtClean="0"/>
              <a:t>Aula </a:t>
            </a:r>
            <a:r>
              <a:rPr lang="pt-B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0001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786313" y="222250"/>
            <a:ext cx="4071937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/>
          <a:p>
            <a:pPr>
              <a:defRPr/>
            </a:pPr>
            <a:r>
              <a:rPr lang="pt-BR" sz="3200">
                <a:solidFill>
                  <a:schemeClr val="bg1">
                    <a:lumMod val="50000"/>
                  </a:schemeClr>
                </a:solidFill>
                <a:ea typeface="+mj-ea"/>
              </a:rPr>
              <a:t/>
            </a:r>
            <a:br>
              <a:rPr lang="pt-BR" sz="3200">
                <a:solidFill>
                  <a:schemeClr val="bg1">
                    <a:lumMod val="50000"/>
                  </a:schemeClr>
                </a:solidFill>
                <a:ea typeface="+mj-ea"/>
              </a:rPr>
            </a:br>
            <a:r>
              <a:rPr lang="pt-BR" sz="3200">
                <a:solidFill>
                  <a:schemeClr val="bg1">
                    <a:lumMod val="50000"/>
                  </a:schemeClr>
                </a:solidFill>
                <a:ea typeface="+mj-ea"/>
              </a:rPr>
              <a:t>Execução dos Testes</a:t>
            </a:r>
            <a:endParaRPr lang="pt-BR" sz="3200" dirty="0">
              <a:solidFill>
                <a:schemeClr val="tx2"/>
              </a:solidFill>
              <a:ea typeface="+mj-ea"/>
            </a:endParaRPr>
          </a:p>
        </p:txBody>
      </p:sp>
      <p:sp>
        <p:nvSpPr>
          <p:cNvPr id="7" name="Retângulo 6"/>
          <p:cNvSpPr>
            <a:spLocks noChangeArrowheads="1"/>
          </p:cNvSpPr>
          <p:nvPr/>
        </p:nvSpPr>
        <p:spPr bwMode="auto">
          <a:xfrm>
            <a:off x="214313" y="1428750"/>
            <a:ext cx="5929312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800"/>
              <a:t>Esta etapa se caracteriza por executar os testes planejados e registrar os resultados obtidos, obedecendo as seguintes diretrizes:</a:t>
            </a:r>
          </a:p>
        </p:txBody>
      </p:sp>
      <p:sp>
        <p:nvSpPr>
          <p:cNvPr id="8" name="Retângulo 7"/>
          <p:cNvSpPr/>
          <p:nvPr/>
        </p:nvSpPr>
        <p:spPr>
          <a:xfrm>
            <a:off x="357188" y="3571875"/>
            <a:ext cx="5786437" cy="23082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pt-BR" sz="2400">
                <a:solidFill>
                  <a:schemeClr val="accent4">
                    <a:lumMod val="50000"/>
                  </a:schemeClr>
                </a:solidFill>
              </a:rPr>
              <a:t> Os testes serão executados de acordo com os Casos de Teste elaborados</a:t>
            </a:r>
          </a:p>
          <a:p>
            <a:pPr>
              <a:buFont typeface="Wingdings" pitchFamily="2" charset="2"/>
              <a:buChar char="§"/>
              <a:defRPr/>
            </a:pPr>
            <a:endParaRPr lang="pt-BR" sz="2400">
              <a:solidFill>
                <a:schemeClr val="accent4">
                  <a:lumMod val="50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  <a:defRPr/>
            </a:pPr>
            <a:r>
              <a:rPr lang="pt-BR" sz="2400">
                <a:solidFill>
                  <a:schemeClr val="accent4">
                    <a:lumMod val="50000"/>
                  </a:schemeClr>
                </a:solidFill>
              </a:rPr>
              <a:t> Os testes devem ser re-executados sempre que o programa for versionado (Regressão)</a:t>
            </a:r>
            <a:endParaRPr lang="en-US" sz="240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2293" name="Imagem 9" descr="lights_camera_action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25" y="1643063"/>
            <a:ext cx="2714625" cy="324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0336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8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642938" y="1338263"/>
            <a:ext cx="77025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algn="just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pt-BR" sz="2400" dirty="0"/>
              <a:t>A definição de quem irá executar os testes dependerá </a:t>
            </a:r>
            <a:r>
              <a:rPr lang="pt-BR" sz="2400" dirty="0" smtClean="0"/>
              <a:t>da fase </a:t>
            </a:r>
            <a:r>
              <a:rPr lang="pt-BR" sz="2400" dirty="0"/>
              <a:t>do teste</a:t>
            </a:r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231082231"/>
              </p:ext>
            </p:extLst>
          </p:nvPr>
        </p:nvGraphicFramePr>
        <p:xfrm>
          <a:off x="642938" y="2419350"/>
          <a:ext cx="8072494" cy="3190128"/>
        </p:xfrm>
        <a:graphic>
          <a:graphicData uri="http://schemas.openxmlformats.org/drawingml/2006/table">
            <a:tbl>
              <a:tblPr/>
              <a:tblGrid>
                <a:gridCol w="2612869"/>
                <a:gridCol w="5459625"/>
              </a:tblGrid>
              <a:tr h="5361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Matriz de Responsabilidades - Execução dos Testes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536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Fase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Responsáveis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46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Teste Unitário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Desenvolvedores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229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Teste de Integração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Analistas de Sistemas (Desenv., An. Teste, DBA, etc.)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4138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Teste de Sistema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Analistas de Teste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36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Teste de Aceitação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Usuários e Analistas de Teste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5" name="Text Box 28"/>
          <p:cNvSpPr txBox="1">
            <a:spLocks noChangeArrowheads="1"/>
          </p:cNvSpPr>
          <p:nvPr/>
        </p:nvSpPr>
        <p:spPr bwMode="auto">
          <a:xfrm>
            <a:off x="2071688" y="5857875"/>
            <a:ext cx="64071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42900" indent="-342900" algn="r"/>
            <a:r>
              <a:rPr lang="pt-BR"/>
              <a:t>Fonte: Base de Conhecimento em Teste de Software.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786313" y="222250"/>
            <a:ext cx="4071937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/>
          <a:p>
            <a:pPr>
              <a:defRPr/>
            </a:pPr>
            <a:r>
              <a:rPr lang="pt-BR" sz="3200">
                <a:solidFill>
                  <a:schemeClr val="bg1">
                    <a:lumMod val="50000"/>
                  </a:schemeClr>
                </a:solidFill>
                <a:ea typeface="+mj-ea"/>
              </a:rPr>
              <a:t/>
            </a:r>
            <a:br>
              <a:rPr lang="pt-BR" sz="3200">
                <a:solidFill>
                  <a:schemeClr val="bg1">
                    <a:lumMod val="50000"/>
                  </a:schemeClr>
                </a:solidFill>
                <a:ea typeface="+mj-ea"/>
              </a:rPr>
            </a:br>
            <a:r>
              <a:rPr lang="pt-BR" sz="3200">
                <a:solidFill>
                  <a:schemeClr val="bg1">
                    <a:lumMod val="50000"/>
                  </a:schemeClr>
                </a:solidFill>
                <a:ea typeface="+mj-ea"/>
              </a:rPr>
              <a:t>Execução dos Testes</a:t>
            </a:r>
            <a:endParaRPr lang="pt-BR" sz="3200" dirty="0">
              <a:solidFill>
                <a:schemeClr val="tx2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0550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072063" y="222250"/>
            <a:ext cx="3786187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/>
          <a:p>
            <a:pPr>
              <a:defRPr/>
            </a:pPr>
            <a:r>
              <a:rPr lang="pt-BR" sz="3200">
                <a:solidFill>
                  <a:schemeClr val="bg1">
                    <a:lumMod val="50000"/>
                  </a:schemeClr>
                </a:solidFill>
                <a:ea typeface="+mj-ea"/>
              </a:rPr>
              <a:t/>
            </a:r>
            <a:br>
              <a:rPr lang="pt-BR" sz="3200">
                <a:solidFill>
                  <a:schemeClr val="bg1">
                    <a:lumMod val="50000"/>
                  </a:schemeClr>
                </a:solidFill>
                <a:ea typeface="+mj-ea"/>
              </a:rPr>
            </a:br>
            <a:r>
              <a:rPr lang="pt-BR" sz="3200">
                <a:solidFill>
                  <a:schemeClr val="bg1">
                    <a:lumMod val="50000"/>
                  </a:schemeClr>
                </a:solidFill>
                <a:ea typeface="+mj-ea"/>
              </a:rPr>
              <a:t>Fluxo de Execução</a:t>
            </a:r>
            <a:endParaRPr lang="pt-BR" sz="3200" dirty="0">
              <a:solidFill>
                <a:schemeClr val="tx2"/>
              </a:solidFill>
              <a:ea typeface="+mj-ea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1143000" y="5500688"/>
            <a:ext cx="7215188" cy="371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42900" indent="-342900" algn="r"/>
            <a:r>
              <a:rPr lang="pt-BR"/>
              <a:t>Fonte: </a:t>
            </a:r>
            <a:r>
              <a:rPr lang="en-US"/>
              <a:t>Software Testing Techniques: Finding the Defects that Matter</a:t>
            </a:r>
            <a:r>
              <a:rPr lang="pt-BR"/>
              <a:t>.</a:t>
            </a:r>
          </a:p>
        </p:txBody>
      </p:sp>
      <p:grpSp>
        <p:nvGrpSpPr>
          <p:cNvPr id="2" name="Grupo 29"/>
          <p:cNvGrpSpPr>
            <a:grpSpLocks/>
          </p:cNvGrpSpPr>
          <p:nvPr/>
        </p:nvGrpSpPr>
        <p:grpSpPr bwMode="auto">
          <a:xfrm>
            <a:off x="214313" y="1571625"/>
            <a:ext cx="8929687" cy="3687763"/>
            <a:chOff x="285720" y="1824038"/>
            <a:chExt cx="8786812" cy="3414981"/>
          </a:xfrm>
        </p:grpSpPr>
        <p:sp>
          <p:nvSpPr>
            <p:cNvPr id="15365" name="Line 3"/>
            <p:cNvSpPr>
              <a:spLocks noChangeShapeType="1"/>
            </p:cNvSpPr>
            <p:nvPr/>
          </p:nvSpPr>
          <p:spPr bwMode="auto">
            <a:xfrm>
              <a:off x="1071532" y="4786313"/>
              <a:ext cx="7127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5366" name="Rectangle 4"/>
            <p:cNvSpPr>
              <a:spLocks noChangeArrowheads="1"/>
            </p:cNvSpPr>
            <p:nvPr/>
          </p:nvSpPr>
          <p:spPr bwMode="auto">
            <a:xfrm>
              <a:off x="2006570" y="2551113"/>
              <a:ext cx="5976937" cy="288925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15367" name="Rectangle 5"/>
            <p:cNvSpPr>
              <a:spLocks noChangeArrowheads="1"/>
            </p:cNvSpPr>
            <p:nvPr/>
          </p:nvSpPr>
          <p:spPr bwMode="auto">
            <a:xfrm>
              <a:off x="1503332" y="2190750"/>
              <a:ext cx="1871663" cy="288925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15368" name="Rectangle 6"/>
            <p:cNvSpPr>
              <a:spLocks noChangeArrowheads="1"/>
            </p:cNvSpPr>
            <p:nvPr/>
          </p:nvSpPr>
          <p:spPr bwMode="auto">
            <a:xfrm>
              <a:off x="6111845" y="2190750"/>
              <a:ext cx="1871662" cy="288925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15369" name="Rectangle 7"/>
            <p:cNvSpPr>
              <a:spLocks noChangeArrowheads="1"/>
            </p:cNvSpPr>
            <p:nvPr/>
          </p:nvSpPr>
          <p:spPr bwMode="auto">
            <a:xfrm>
              <a:off x="1071532" y="1830388"/>
              <a:ext cx="1871663" cy="288925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15370" name="Rectangle 8"/>
            <p:cNvSpPr>
              <a:spLocks noChangeArrowheads="1"/>
            </p:cNvSpPr>
            <p:nvPr/>
          </p:nvSpPr>
          <p:spPr bwMode="auto">
            <a:xfrm>
              <a:off x="2511395" y="2925763"/>
              <a:ext cx="5472112" cy="288925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15371" name="Rectangle 9"/>
            <p:cNvSpPr>
              <a:spLocks noChangeArrowheads="1"/>
            </p:cNvSpPr>
            <p:nvPr/>
          </p:nvSpPr>
          <p:spPr bwMode="auto">
            <a:xfrm>
              <a:off x="5032345" y="3271838"/>
              <a:ext cx="2374900" cy="288925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15372" name="Rectangle 10"/>
            <p:cNvSpPr>
              <a:spLocks noChangeArrowheads="1"/>
            </p:cNvSpPr>
            <p:nvPr/>
          </p:nvSpPr>
          <p:spPr bwMode="auto">
            <a:xfrm>
              <a:off x="2511395" y="3271838"/>
              <a:ext cx="2376487" cy="288925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15373" name="Rectangle 11"/>
            <p:cNvSpPr>
              <a:spLocks noChangeArrowheads="1"/>
            </p:cNvSpPr>
            <p:nvPr/>
          </p:nvSpPr>
          <p:spPr bwMode="auto">
            <a:xfrm>
              <a:off x="5607020" y="3994150"/>
              <a:ext cx="2376487" cy="288925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15374" name="Rectangle 12"/>
            <p:cNvSpPr>
              <a:spLocks noChangeArrowheads="1"/>
            </p:cNvSpPr>
            <p:nvPr/>
          </p:nvSpPr>
          <p:spPr bwMode="auto">
            <a:xfrm>
              <a:off x="5607020" y="3630613"/>
              <a:ext cx="2376487" cy="288925"/>
            </a:xfrm>
            <a:prstGeom prst="rect">
              <a:avLst/>
            </a:prstGeom>
            <a:gradFill rotWithShape="1">
              <a:gsLst>
                <a:gs pos="0">
                  <a:srgbClr val="CCFFFF"/>
                </a:gs>
                <a:gs pos="100000">
                  <a:srgbClr val="CCEC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15375" name="Rectangle 13"/>
            <p:cNvSpPr>
              <a:spLocks noChangeArrowheads="1"/>
            </p:cNvSpPr>
            <p:nvPr/>
          </p:nvSpPr>
          <p:spPr bwMode="auto">
            <a:xfrm>
              <a:off x="5967382" y="4351338"/>
              <a:ext cx="1441450" cy="288925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15376" name="Line 14"/>
            <p:cNvSpPr>
              <a:spLocks noChangeShapeType="1"/>
            </p:cNvSpPr>
            <p:nvPr/>
          </p:nvSpPr>
          <p:spPr bwMode="auto">
            <a:xfrm>
              <a:off x="1071532" y="2120900"/>
              <a:ext cx="0" cy="2663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5377" name="Line 15"/>
            <p:cNvSpPr>
              <a:spLocks noChangeShapeType="1"/>
            </p:cNvSpPr>
            <p:nvPr/>
          </p:nvSpPr>
          <p:spPr bwMode="auto">
            <a:xfrm>
              <a:off x="7983507" y="2192338"/>
              <a:ext cx="0" cy="2663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5378" name="Text Box 17"/>
            <p:cNvSpPr txBox="1">
              <a:spLocks noChangeArrowheads="1"/>
            </p:cNvSpPr>
            <p:nvPr/>
          </p:nvSpPr>
          <p:spPr bwMode="auto">
            <a:xfrm>
              <a:off x="1000095" y="1824038"/>
              <a:ext cx="1928812" cy="371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342900" indent="-342900"/>
              <a:r>
                <a:rPr lang="pt-BR"/>
                <a:t>Suportabilidade</a:t>
              </a:r>
            </a:p>
          </p:txBody>
        </p:sp>
        <p:sp>
          <p:nvSpPr>
            <p:cNvPr id="15379" name="Text Box 18"/>
            <p:cNvSpPr txBox="1">
              <a:spLocks noChangeArrowheads="1"/>
            </p:cNvSpPr>
            <p:nvPr/>
          </p:nvSpPr>
          <p:spPr bwMode="auto">
            <a:xfrm>
              <a:off x="1720820" y="2192338"/>
              <a:ext cx="1511300" cy="3715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342900" indent="-342900"/>
              <a:r>
                <a:rPr lang="pt-BR"/>
                <a:t>Smoke Test</a:t>
              </a:r>
            </a:p>
          </p:txBody>
        </p:sp>
        <p:sp>
          <p:nvSpPr>
            <p:cNvPr id="15380" name="Text Box 19"/>
            <p:cNvSpPr txBox="1">
              <a:spLocks noChangeArrowheads="1"/>
            </p:cNvSpPr>
            <p:nvPr/>
          </p:nvSpPr>
          <p:spPr bwMode="auto">
            <a:xfrm>
              <a:off x="6327745" y="2192338"/>
              <a:ext cx="1511300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342900" indent="-342900"/>
              <a:r>
                <a:rPr lang="pt-BR"/>
                <a:t>Regressão</a:t>
              </a:r>
            </a:p>
          </p:txBody>
        </p:sp>
        <p:sp>
          <p:nvSpPr>
            <p:cNvPr id="15381" name="Text Box 20"/>
            <p:cNvSpPr txBox="1">
              <a:spLocks noChangeArrowheads="1"/>
            </p:cNvSpPr>
            <p:nvPr/>
          </p:nvSpPr>
          <p:spPr bwMode="auto">
            <a:xfrm>
              <a:off x="4024282" y="2535238"/>
              <a:ext cx="2619375" cy="371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342900" indent="-342900"/>
              <a:r>
                <a:rPr lang="pt-BR"/>
                <a:t>Carga / Stress</a:t>
              </a:r>
            </a:p>
          </p:txBody>
        </p:sp>
        <p:sp>
          <p:nvSpPr>
            <p:cNvPr id="15382" name="Text Box 21"/>
            <p:cNvSpPr txBox="1">
              <a:spLocks noChangeArrowheads="1"/>
            </p:cNvSpPr>
            <p:nvPr/>
          </p:nvSpPr>
          <p:spPr bwMode="auto">
            <a:xfrm>
              <a:off x="2643157" y="2914650"/>
              <a:ext cx="5429250" cy="371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342900" indent="-342900" algn="ctr"/>
              <a:r>
                <a:rPr lang="pt-BR"/>
                <a:t>Funcionalidade</a:t>
              </a:r>
            </a:p>
          </p:txBody>
        </p:sp>
        <p:sp>
          <p:nvSpPr>
            <p:cNvPr id="15383" name="Text Box 22"/>
            <p:cNvSpPr txBox="1">
              <a:spLocks noChangeArrowheads="1"/>
            </p:cNvSpPr>
            <p:nvPr/>
          </p:nvSpPr>
          <p:spPr bwMode="auto">
            <a:xfrm>
              <a:off x="5714970" y="3614738"/>
              <a:ext cx="1836737" cy="371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342900" indent="-342900"/>
              <a:r>
                <a:rPr lang="pt-BR"/>
                <a:t>Recuperação</a:t>
              </a:r>
            </a:p>
          </p:txBody>
        </p:sp>
        <p:sp>
          <p:nvSpPr>
            <p:cNvPr id="15384" name="Text Box 23"/>
            <p:cNvSpPr txBox="1">
              <a:spLocks noChangeArrowheads="1"/>
            </p:cNvSpPr>
            <p:nvPr/>
          </p:nvSpPr>
          <p:spPr bwMode="auto">
            <a:xfrm>
              <a:off x="5786407" y="3992563"/>
              <a:ext cx="1836738" cy="371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342900" indent="-342900"/>
              <a:r>
                <a:rPr lang="pt-BR"/>
                <a:t>Confiabilidade</a:t>
              </a:r>
            </a:p>
          </p:txBody>
        </p:sp>
        <p:sp>
          <p:nvSpPr>
            <p:cNvPr id="15385" name="Text Box 24"/>
            <p:cNvSpPr txBox="1">
              <a:spLocks noChangeArrowheads="1"/>
            </p:cNvSpPr>
            <p:nvPr/>
          </p:nvSpPr>
          <p:spPr bwMode="auto">
            <a:xfrm>
              <a:off x="5968970" y="4352925"/>
              <a:ext cx="1511300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342900" indent="-342900"/>
              <a:r>
                <a:rPr lang="pt-BR"/>
                <a:t>Usabilidade</a:t>
              </a:r>
            </a:p>
          </p:txBody>
        </p:sp>
        <p:sp>
          <p:nvSpPr>
            <p:cNvPr id="15386" name="Text Box 25"/>
            <p:cNvSpPr txBox="1">
              <a:spLocks noChangeArrowheads="1"/>
            </p:cNvSpPr>
            <p:nvPr/>
          </p:nvSpPr>
          <p:spPr bwMode="auto">
            <a:xfrm>
              <a:off x="2143095" y="3271838"/>
              <a:ext cx="2960687" cy="371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342900" indent="-342900" algn="ctr"/>
              <a:r>
                <a:rPr lang="pt-BR"/>
                <a:t>Migração</a:t>
              </a:r>
            </a:p>
          </p:txBody>
        </p:sp>
        <p:sp>
          <p:nvSpPr>
            <p:cNvPr id="15387" name="Text Box 26"/>
            <p:cNvSpPr txBox="1">
              <a:spLocks noChangeArrowheads="1"/>
            </p:cNvSpPr>
            <p:nvPr/>
          </p:nvSpPr>
          <p:spPr bwMode="auto">
            <a:xfrm>
              <a:off x="5464145" y="3271838"/>
              <a:ext cx="1511300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342900" indent="-342900"/>
              <a:r>
                <a:rPr lang="pt-BR"/>
                <a:t>Segurança</a:t>
              </a:r>
            </a:p>
          </p:txBody>
        </p:sp>
        <p:sp>
          <p:nvSpPr>
            <p:cNvPr id="15388" name="Text Box 27"/>
            <p:cNvSpPr txBox="1">
              <a:spLocks noChangeArrowheads="1"/>
            </p:cNvSpPr>
            <p:nvPr/>
          </p:nvSpPr>
          <p:spPr bwMode="auto">
            <a:xfrm>
              <a:off x="285720" y="4867544"/>
              <a:ext cx="2428875" cy="371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342900" indent="-342900"/>
              <a:r>
                <a:rPr lang="pt-BR"/>
                <a:t>Início dos Testes</a:t>
              </a:r>
            </a:p>
          </p:txBody>
        </p:sp>
        <p:sp>
          <p:nvSpPr>
            <p:cNvPr id="15389" name="Text Box 28"/>
            <p:cNvSpPr txBox="1">
              <a:spLocks noChangeArrowheads="1"/>
            </p:cNvSpPr>
            <p:nvPr/>
          </p:nvSpPr>
          <p:spPr bwMode="auto">
            <a:xfrm>
              <a:off x="7143720" y="4857750"/>
              <a:ext cx="1928812" cy="371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342900" indent="-342900"/>
              <a:r>
                <a:rPr lang="pt-BR"/>
                <a:t>Fim dos Testes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214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535987" cy="4751387"/>
          </a:xfrm>
        </p:spPr>
        <p:txBody>
          <a:bodyPr/>
          <a:lstStyle/>
          <a:p>
            <a:pPr lvl="2" algn="just">
              <a:buFontTx/>
              <a:buNone/>
            </a:pPr>
            <a:endParaRPr lang="pt-BR" sz="2200" dirty="0" smtClean="0"/>
          </a:p>
          <a:p>
            <a:pPr lvl="3"/>
            <a:endParaRPr lang="pt-BR" dirty="0" smtClean="0"/>
          </a:p>
          <a:p>
            <a:pPr lvl="2">
              <a:buFontTx/>
              <a:buNone/>
            </a:pPr>
            <a:endParaRPr lang="pt-BR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3200" y="2571750"/>
            <a:ext cx="8797925" cy="922338"/>
          </a:xfrm>
        </p:spPr>
        <p:txBody>
          <a:bodyPr/>
          <a:lstStyle/>
          <a:p>
            <a:pPr algn="ctr">
              <a:defRPr/>
            </a:pPr>
            <a:r>
              <a:rPr lang="pt-BR" dirty="0" smtClean="0"/>
              <a:t>Apresentação do Exercício </a:t>
            </a:r>
            <a:r>
              <a:rPr lang="pt-BR" b="1" dirty="0" smtClean="0"/>
              <a:t>Calculadora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46246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Imagem 6" descr="wave_blue-600x0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38" y="4143375"/>
            <a:ext cx="5643562" cy="223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85750" y="1071563"/>
            <a:ext cx="8429625" cy="264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pt-BR" sz="2400" b="1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cs typeface="+mn-cs"/>
              </a:rPr>
              <a:t>Suportabilidade</a:t>
            </a:r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Arial" pitchFamily="34" charset="0"/>
              <a:buChar char="–"/>
              <a:defRPr/>
            </a:pPr>
            <a:r>
              <a:rPr lang="pt-BR" sz="2000" i="1">
                <a:solidFill>
                  <a:srgbClr val="000099"/>
                </a:solidFill>
                <a:latin typeface="+mn-lt"/>
                <a:cs typeface="+mn-cs"/>
              </a:rPr>
              <a:t>Teste de Configuração e Instalação. </a:t>
            </a:r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Arial" pitchFamily="34" charset="0"/>
              <a:buChar char="–"/>
              <a:defRPr/>
            </a:pPr>
            <a:r>
              <a:rPr lang="pt-BR" sz="2000" i="1">
                <a:solidFill>
                  <a:srgbClr val="000099"/>
                </a:solidFill>
                <a:latin typeface="+mn-lt"/>
                <a:cs typeface="+mn-cs"/>
              </a:rPr>
              <a:t>Não será possível fazer muita coisa até a instalação e configuração do software</a:t>
            </a:r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Arial" pitchFamily="34" charset="0"/>
              <a:buChar char="–"/>
              <a:defRPr/>
            </a:pPr>
            <a:endParaRPr lang="pt-BR" sz="2000" i="1">
              <a:solidFill>
                <a:srgbClr val="000099"/>
              </a:solidFill>
              <a:latin typeface="+mn-lt"/>
              <a:cs typeface="+mn-cs"/>
            </a:endParaRP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pt-BR" sz="2400" b="1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cs typeface="+mn-cs"/>
              </a:rPr>
              <a:t>Smoke Test</a:t>
            </a:r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Arial" pitchFamily="34" charset="0"/>
              <a:buChar char="–"/>
              <a:defRPr/>
            </a:pPr>
            <a:r>
              <a:rPr lang="pt-BR" sz="2000" i="1">
                <a:solidFill>
                  <a:srgbClr val="000099"/>
                </a:solidFill>
                <a:latin typeface="+mn-lt"/>
                <a:cs typeface="+mn-cs"/>
              </a:rPr>
              <a:t>Logo no início executar teste de fumaça em níveis moderados</a:t>
            </a:r>
            <a:endParaRPr lang="pt-BR" sz="2000" i="1" dirty="0">
              <a:solidFill>
                <a:srgbClr val="000099"/>
              </a:solidFill>
              <a:latin typeface="+mn-lt"/>
              <a:cs typeface="+mn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0" y="222250"/>
            <a:ext cx="428625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/>
          <a:p>
            <a:pPr>
              <a:defRPr/>
            </a:pPr>
            <a:r>
              <a:rPr lang="pt-BR" sz="3200">
                <a:solidFill>
                  <a:schemeClr val="bg1">
                    <a:lumMod val="50000"/>
                  </a:schemeClr>
                </a:solidFill>
                <a:ea typeface="+mj-ea"/>
              </a:rPr>
              <a:t/>
            </a:r>
            <a:br>
              <a:rPr lang="pt-BR" sz="3200">
                <a:solidFill>
                  <a:schemeClr val="bg1">
                    <a:lumMod val="50000"/>
                  </a:schemeClr>
                </a:solidFill>
                <a:ea typeface="+mj-ea"/>
              </a:rPr>
            </a:br>
            <a:r>
              <a:rPr lang="pt-BR" sz="3200">
                <a:solidFill>
                  <a:schemeClr val="bg1">
                    <a:lumMod val="50000"/>
                  </a:schemeClr>
                </a:solidFill>
                <a:ea typeface="+mj-ea"/>
              </a:rPr>
              <a:t>O que testar primeiro?</a:t>
            </a:r>
            <a:endParaRPr lang="pt-BR" sz="3200" dirty="0">
              <a:solidFill>
                <a:schemeClr val="tx2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824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Imagem 6" descr="stress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13" y="1428750"/>
            <a:ext cx="26955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28625" y="1500188"/>
            <a:ext cx="6143625" cy="407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pt-BR" sz="2400" b="1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cs typeface="+mn-cs"/>
              </a:rPr>
              <a:t>Carga / Stress</a:t>
            </a:r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Arial" pitchFamily="34" charset="0"/>
              <a:buChar char="–"/>
              <a:defRPr/>
            </a:pPr>
            <a:r>
              <a:rPr lang="pt-BR" sz="2000" i="1">
                <a:solidFill>
                  <a:srgbClr val="000099"/>
                </a:solidFill>
                <a:latin typeface="+mn-lt"/>
                <a:cs typeface="+mn-cs"/>
              </a:rPr>
              <a:t>Geração de dados para os demais testes </a:t>
            </a:r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Arial" pitchFamily="34" charset="0"/>
              <a:buChar char="–"/>
              <a:defRPr/>
            </a:pPr>
            <a:r>
              <a:rPr lang="pt-BR" sz="2000" i="1">
                <a:solidFill>
                  <a:srgbClr val="000099"/>
                </a:solidFill>
                <a:latin typeface="+mn-lt"/>
                <a:cs typeface="+mn-cs"/>
              </a:rPr>
              <a:t>Testes de Carga e Stress poderão ser executados ao longo dos testes</a:t>
            </a:r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Arial" pitchFamily="34" charset="0"/>
              <a:buChar char="–"/>
              <a:defRPr/>
            </a:pPr>
            <a:endParaRPr lang="pt-BR" sz="2000" i="1">
              <a:solidFill>
                <a:srgbClr val="000099"/>
              </a:solidFill>
              <a:latin typeface="+mn-lt"/>
              <a:cs typeface="+mn-cs"/>
            </a:endParaRP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pt-BR" sz="2400" b="1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cs typeface="+mn-cs"/>
              </a:rPr>
              <a:t>Funcionalidades</a:t>
            </a:r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Arial" pitchFamily="34" charset="0"/>
              <a:buChar char="–"/>
              <a:defRPr/>
            </a:pPr>
            <a:r>
              <a:rPr lang="pt-BR" sz="2000" i="1">
                <a:solidFill>
                  <a:srgbClr val="000099"/>
                </a:solidFill>
                <a:latin typeface="+mn-lt"/>
                <a:cs typeface="+mn-cs"/>
              </a:rPr>
              <a:t>Verificação da implementação das funcionalidades requisitadas</a:t>
            </a:r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Arial" pitchFamily="34" charset="0"/>
              <a:buChar char="–"/>
              <a:defRPr/>
            </a:pPr>
            <a:r>
              <a:rPr lang="pt-BR" sz="2000" i="1">
                <a:solidFill>
                  <a:srgbClr val="000099"/>
                </a:solidFill>
                <a:latin typeface="+mn-lt"/>
                <a:cs typeface="+mn-cs"/>
              </a:rPr>
              <a:t>Testes funcionais deverão ser executados antes dos teste mais sofisticados (segurança, recuperação, etc.)</a:t>
            </a:r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defRPr/>
            </a:pPr>
            <a:endParaRPr lang="pt-BR" sz="2000" i="1" dirty="0">
              <a:solidFill>
                <a:srgbClr val="000099"/>
              </a:solidFill>
              <a:latin typeface="+mn-lt"/>
              <a:cs typeface="+mn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0" y="222250"/>
            <a:ext cx="428625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/>
          <a:p>
            <a:pPr>
              <a:defRPr/>
            </a:pPr>
            <a:r>
              <a:rPr lang="pt-BR" sz="3200">
                <a:solidFill>
                  <a:schemeClr val="bg1">
                    <a:lumMod val="50000"/>
                  </a:schemeClr>
                </a:solidFill>
                <a:ea typeface="+mj-ea"/>
              </a:rPr>
              <a:t/>
            </a:r>
            <a:br>
              <a:rPr lang="pt-BR" sz="3200">
                <a:solidFill>
                  <a:schemeClr val="bg1">
                    <a:lumMod val="50000"/>
                  </a:schemeClr>
                </a:solidFill>
                <a:ea typeface="+mj-ea"/>
              </a:rPr>
            </a:br>
            <a:r>
              <a:rPr lang="pt-BR" sz="3200">
                <a:solidFill>
                  <a:schemeClr val="bg1">
                    <a:lumMod val="50000"/>
                  </a:schemeClr>
                </a:solidFill>
                <a:ea typeface="+mj-ea"/>
              </a:rPr>
              <a:t>O que testar primeiro?</a:t>
            </a:r>
            <a:endParaRPr lang="pt-BR" sz="3200" dirty="0">
              <a:solidFill>
                <a:schemeClr val="tx2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7185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Imagem 6" descr="seguranca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0" y="2714625"/>
            <a:ext cx="3514725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85750" y="1285875"/>
            <a:ext cx="5643563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pt-BR" sz="2400" b="1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cs typeface="+mn-cs"/>
              </a:rPr>
              <a:t>Migração (Coexistências)</a:t>
            </a:r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Arial" pitchFamily="34" charset="0"/>
              <a:buChar char="–"/>
              <a:defRPr/>
            </a:pPr>
            <a:r>
              <a:rPr lang="pt-BR" sz="2000" i="1">
                <a:solidFill>
                  <a:srgbClr val="000099"/>
                </a:solidFill>
                <a:latin typeface="+mn-lt"/>
                <a:cs typeface="+mn-cs"/>
              </a:rPr>
              <a:t>Testes de migração e verificação de coexistência devem ser executados o mais cedo possível</a:t>
            </a:r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Arial" pitchFamily="34" charset="0"/>
              <a:buChar char="–"/>
              <a:defRPr/>
            </a:pPr>
            <a:endParaRPr lang="pt-BR" sz="2000" i="1">
              <a:solidFill>
                <a:srgbClr val="000099"/>
              </a:solidFill>
              <a:latin typeface="+mn-lt"/>
              <a:cs typeface="+mn-cs"/>
            </a:endParaRP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pt-BR" sz="2400" b="1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cs typeface="+mn-cs"/>
              </a:rPr>
              <a:t>Segurança</a:t>
            </a:r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Arial" pitchFamily="34" charset="0"/>
              <a:buChar char="–"/>
              <a:defRPr/>
            </a:pPr>
            <a:r>
              <a:rPr lang="pt-BR" sz="2000" i="1">
                <a:solidFill>
                  <a:srgbClr val="000099"/>
                </a:solidFill>
                <a:latin typeface="+mn-lt"/>
                <a:cs typeface="+mn-cs"/>
              </a:rPr>
              <a:t>Validação de perfis de acessos, permissões, etc.</a:t>
            </a:r>
            <a:endParaRPr lang="pt-BR" sz="2000" i="1" dirty="0">
              <a:solidFill>
                <a:srgbClr val="000099"/>
              </a:solidFill>
              <a:latin typeface="+mn-lt"/>
              <a:cs typeface="+mn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0" y="222250"/>
            <a:ext cx="428625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/>
          <a:p>
            <a:pPr>
              <a:defRPr/>
            </a:pPr>
            <a:r>
              <a:rPr lang="pt-BR" sz="3200">
                <a:solidFill>
                  <a:schemeClr val="bg1">
                    <a:lumMod val="50000"/>
                  </a:schemeClr>
                </a:solidFill>
                <a:ea typeface="+mj-ea"/>
              </a:rPr>
              <a:t/>
            </a:r>
            <a:br>
              <a:rPr lang="pt-BR" sz="3200">
                <a:solidFill>
                  <a:schemeClr val="bg1">
                    <a:lumMod val="50000"/>
                  </a:schemeClr>
                </a:solidFill>
                <a:ea typeface="+mj-ea"/>
              </a:rPr>
            </a:br>
            <a:r>
              <a:rPr lang="pt-BR" sz="3200">
                <a:solidFill>
                  <a:schemeClr val="bg1">
                    <a:lumMod val="50000"/>
                  </a:schemeClr>
                </a:solidFill>
                <a:ea typeface="+mj-ea"/>
              </a:rPr>
              <a:t>O que testar primeiro?</a:t>
            </a:r>
            <a:endParaRPr lang="pt-BR" sz="3200" dirty="0">
              <a:solidFill>
                <a:schemeClr val="tx2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6361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Imagem 6" descr="confia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63" y="4286250"/>
            <a:ext cx="4714875" cy="225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572000" y="222250"/>
            <a:ext cx="428625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/>
          <a:p>
            <a:pPr>
              <a:defRPr/>
            </a:pPr>
            <a:r>
              <a:rPr lang="pt-BR" sz="3200">
                <a:solidFill>
                  <a:schemeClr val="bg1">
                    <a:lumMod val="50000"/>
                  </a:schemeClr>
                </a:solidFill>
                <a:ea typeface="+mj-ea"/>
              </a:rPr>
              <a:t/>
            </a:r>
            <a:br>
              <a:rPr lang="pt-BR" sz="3200">
                <a:solidFill>
                  <a:schemeClr val="bg1">
                    <a:lumMod val="50000"/>
                  </a:schemeClr>
                </a:solidFill>
                <a:ea typeface="+mj-ea"/>
              </a:rPr>
            </a:br>
            <a:r>
              <a:rPr lang="pt-BR" sz="3200">
                <a:solidFill>
                  <a:schemeClr val="bg1">
                    <a:lumMod val="50000"/>
                  </a:schemeClr>
                </a:solidFill>
                <a:ea typeface="+mj-ea"/>
              </a:rPr>
              <a:t>O que testar primeiro?</a:t>
            </a:r>
            <a:endParaRPr lang="pt-BR" sz="3200" dirty="0">
              <a:solidFill>
                <a:schemeClr val="tx2"/>
              </a:solidFill>
              <a:ea typeface="+mj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14313" y="1071563"/>
            <a:ext cx="871537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pt-BR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cs typeface="+mn-cs"/>
              </a:rPr>
              <a:t>Recuperação</a:t>
            </a:r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Arial" pitchFamily="34" charset="0"/>
              <a:buChar char="–"/>
              <a:defRPr/>
            </a:pPr>
            <a:r>
              <a:rPr lang="pt-BR" sz="2000" i="1" dirty="0">
                <a:solidFill>
                  <a:srgbClr val="000099"/>
                </a:solidFill>
                <a:latin typeface="+mn-lt"/>
                <a:cs typeface="+mn-cs"/>
              </a:rPr>
              <a:t>Primeiro procura-se verificar se as funções principais estão funcionando adequadamente para então verificar o comportamento do software sob condições adversas</a:t>
            </a:r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Arial" pitchFamily="34" charset="0"/>
              <a:buChar char="–"/>
              <a:defRPr/>
            </a:pPr>
            <a:endParaRPr lang="pt-BR" sz="2000" i="1" dirty="0">
              <a:solidFill>
                <a:srgbClr val="000099"/>
              </a:solidFill>
              <a:latin typeface="+mn-lt"/>
              <a:cs typeface="+mn-cs"/>
            </a:endParaRP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pt-BR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cs typeface="+mn-cs"/>
              </a:rPr>
              <a:t>Confiabilidade</a:t>
            </a:r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Arial" pitchFamily="34" charset="0"/>
              <a:buChar char="–"/>
              <a:defRPr/>
            </a:pPr>
            <a:r>
              <a:rPr lang="pt-BR" sz="2000" i="1" dirty="0">
                <a:solidFill>
                  <a:srgbClr val="000099"/>
                </a:solidFill>
                <a:latin typeface="+mn-lt"/>
                <a:cs typeface="+mn-cs"/>
              </a:rPr>
              <a:t>Os testes de confiabilidade devem ser </a:t>
            </a:r>
            <a:r>
              <a:rPr lang="pt-BR" sz="2000" i="1" dirty="0" smtClean="0">
                <a:solidFill>
                  <a:srgbClr val="000099"/>
                </a:solidFill>
                <a:latin typeface="+mn-lt"/>
                <a:cs typeface="+mn-cs"/>
              </a:rPr>
              <a:t>realizados </a:t>
            </a:r>
            <a:r>
              <a:rPr lang="pt-BR" sz="2000" i="1" dirty="0" smtClean="0">
                <a:solidFill>
                  <a:srgbClr val="000099"/>
                </a:solidFill>
                <a:latin typeface="+mn-lt"/>
                <a:cs typeface="+mn-cs"/>
              </a:rPr>
              <a:t>em </a:t>
            </a:r>
            <a:r>
              <a:rPr lang="pt-BR" sz="2000" i="1" dirty="0">
                <a:solidFill>
                  <a:srgbClr val="000099"/>
                </a:solidFill>
                <a:latin typeface="+mn-lt"/>
                <a:cs typeface="+mn-cs"/>
              </a:rPr>
              <a:t>uma versão mais estável do software</a:t>
            </a:r>
          </a:p>
        </p:txBody>
      </p:sp>
    </p:spTree>
    <p:extLst>
      <p:ext uri="{BB962C8B-B14F-4D97-AF65-F5344CB8AC3E}">
        <p14:creationId xmlns:p14="http://schemas.microsoft.com/office/powerpoint/2010/main" val="345570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Imagem 5" descr="usabilidad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3" y="3786188"/>
            <a:ext cx="3448050" cy="264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786313" y="222250"/>
            <a:ext cx="4071937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/>
          <a:p>
            <a:pPr>
              <a:defRPr/>
            </a:pPr>
            <a:r>
              <a:rPr lang="pt-BR" sz="3200">
                <a:solidFill>
                  <a:schemeClr val="bg1">
                    <a:lumMod val="50000"/>
                  </a:schemeClr>
                </a:solidFill>
                <a:ea typeface="+mj-ea"/>
              </a:rPr>
              <a:t/>
            </a:r>
            <a:br>
              <a:rPr lang="pt-BR" sz="3200">
                <a:solidFill>
                  <a:schemeClr val="bg1">
                    <a:lumMod val="50000"/>
                  </a:schemeClr>
                </a:solidFill>
                <a:ea typeface="+mj-ea"/>
              </a:rPr>
            </a:br>
            <a:r>
              <a:rPr lang="pt-BR" sz="3200">
                <a:solidFill>
                  <a:schemeClr val="bg1">
                    <a:lumMod val="50000"/>
                  </a:schemeClr>
                </a:solidFill>
                <a:ea typeface="+mj-ea"/>
              </a:rPr>
              <a:t>Execução dos Testes</a:t>
            </a:r>
            <a:endParaRPr lang="pt-BR" sz="3200" dirty="0">
              <a:solidFill>
                <a:schemeClr val="tx2"/>
              </a:solidFill>
              <a:ea typeface="+mj-ea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85750" y="1214438"/>
            <a:ext cx="8001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pt-BR" sz="2400" b="1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cs typeface="+mn-cs"/>
              </a:rPr>
              <a:t>Usabilidade</a:t>
            </a:r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Arial" pitchFamily="34" charset="0"/>
              <a:buChar char="–"/>
              <a:defRPr/>
            </a:pPr>
            <a:r>
              <a:rPr lang="pt-BR" sz="2000" i="1">
                <a:solidFill>
                  <a:srgbClr val="000099"/>
                </a:solidFill>
                <a:latin typeface="+mn-lt"/>
                <a:cs typeface="+mn-cs"/>
              </a:rPr>
              <a:t>Verificar a operacionalidade da aplicação</a:t>
            </a:r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Arial" pitchFamily="34" charset="0"/>
              <a:buChar char="–"/>
              <a:defRPr/>
            </a:pPr>
            <a:r>
              <a:rPr lang="pt-BR" sz="2000" i="1">
                <a:solidFill>
                  <a:srgbClr val="000099"/>
                </a:solidFill>
                <a:latin typeface="+mn-lt"/>
                <a:cs typeface="+mn-cs"/>
              </a:rPr>
              <a:t>Verificar se a aplicação é amigável</a:t>
            </a:r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Arial" pitchFamily="34" charset="0"/>
              <a:buChar char="–"/>
              <a:defRPr/>
            </a:pPr>
            <a:endParaRPr lang="pt-BR" sz="2000" i="1">
              <a:solidFill>
                <a:srgbClr val="000099"/>
              </a:solidFill>
              <a:latin typeface="+mn-lt"/>
              <a:cs typeface="+mn-cs"/>
            </a:endParaRP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pt-BR" sz="2400" b="1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cs typeface="+mn-cs"/>
              </a:rPr>
              <a:t>Regressão</a:t>
            </a:r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Arial" pitchFamily="34" charset="0"/>
              <a:buChar char="–"/>
              <a:defRPr/>
            </a:pPr>
            <a:r>
              <a:rPr lang="pt-BR" sz="2000" i="1">
                <a:solidFill>
                  <a:srgbClr val="000099"/>
                </a:solidFill>
                <a:latin typeface="+mn-lt"/>
                <a:cs typeface="+mn-cs"/>
              </a:rPr>
              <a:t>Testes de regressão deverão ser realizados devido ao versionamento do software</a:t>
            </a:r>
            <a:endParaRPr lang="pt-BR" sz="2000" i="1" dirty="0">
              <a:solidFill>
                <a:srgbClr val="000099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302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357688" y="222250"/>
            <a:ext cx="45005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/>
          <a:p>
            <a:pPr>
              <a:defRPr/>
            </a:pPr>
            <a:r>
              <a:rPr lang="pt-BR" sz="3200">
                <a:solidFill>
                  <a:schemeClr val="bg1">
                    <a:lumMod val="50000"/>
                  </a:schemeClr>
                </a:solidFill>
                <a:ea typeface="+mj-ea"/>
              </a:rPr>
              <a:t/>
            </a:r>
            <a:br>
              <a:rPr lang="pt-BR" sz="3200">
                <a:solidFill>
                  <a:schemeClr val="bg1">
                    <a:lumMod val="50000"/>
                  </a:schemeClr>
                </a:solidFill>
                <a:ea typeface="+mj-ea"/>
              </a:rPr>
            </a:br>
            <a:r>
              <a:rPr lang="pt-BR" sz="3200">
                <a:solidFill>
                  <a:schemeClr val="bg1">
                    <a:lumMod val="50000"/>
                  </a:schemeClr>
                </a:solidFill>
                <a:ea typeface="+mj-ea"/>
              </a:rPr>
              <a:t>Testar a documentação</a:t>
            </a:r>
            <a:endParaRPr lang="pt-BR" sz="3200" dirty="0">
              <a:solidFill>
                <a:schemeClr val="tx2"/>
              </a:solidFill>
              <a:ea typeface="+mj-ea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57188" y="1285875"/>
            <a:ext cx="5000625" cy="207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algn="ctr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pt-BR" sz="2800" i="1">
                <a:solidFill>
                  <a:schemeClr val="accent2"/>
                </a:solidFill>
              </a:rPr>
              <a:t>	</a:t>
            </a:r>
            <a:r>
              <a:rPr lang="pt-BR" sz="2800" i="1"/>
              <a:t>Um teste completo deve verificar a documentação associada da mesma forma que verifica o código em teste</a:t>
            </a:r>
          </a:p>
          <a:p>
            <a:pPr marL="273050" indent="-273050" algn="just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pt-BR" sz="2800" i="1"/>
          </a:p>
          <a:p>
            <a:pPr marL="273050" indent="-273050" algn="just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pt-BR" sz="2000" i="1"/>
          </a:p>
          <a:p>
            <a:pPr marL="273050" indent="-273050" algn="r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pt-BR" sz="2800" i="1"/>
              <a:t>	</a:t>
            </a:r>
            <a:endParaRPr lang="pt-BR" sz="2800" i="1">
              <a:solidFill>
                <a:srgbClr val="000099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14375" y="4143375"/>
            <a:ext cx="4572000" cy="1571625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pt-BR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Não importa a documentação, o seu conteúdo deve estar correto</a:t>
            </a:r>
          </a:p>
        </p:txBody>
      </p:sp>
      <p:pic>
        <p:nvPicPr>
          <p:cNvPr id="21509" name="Picture 2" descr="C:\Arquivos de programas\Microsoft Office\MEDIA\CAGCAT10\j0217698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3" y="2071688"/>
            <a:ext cx="3500437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801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5" grpId="0" build="allAtOnce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357688" y="222250"/>
            <a:ext cx="45005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/>
          <a:p>
            <a:pPr>
              <a:defRPr/>
            </a:pPr>
            <a:r>
              <a:rPr lang="pt-BR" sz="3200">
                <a:solidFill>
                  <a:schemeClr val="bg1">
                    <a:lumMod val="50000"/>
                  </a:schemeClr>
                </a:solidFill>
                <a:ea typeface="+mj-ea"/>
              </a:rPr>
              <a:t/>
            </a:r>
            <a:br>
              <a:rPr lang="pt-BR" sz="3200">
                <a:solidFill>
                  <a:schemeClr val="bg1">
                    <a:lumMod val="50000"/>
                  </a:schemeClr>
                </a:solidFill>
                <a:ea typeface="+mj-ea"/>
              </a:rPr>
            </a:br>
            <a:r>
              <a:rPr lang="pt-BR" sz="3200">
                <a:solidFill>
                  <a:schemeClr val="bg1">
                    <a:lumMod val="50000"/>
                  </a:schemeClr>
                </a:solidFill>
                <a:ea typeface="+mj-ea"/>
              </a:rPr>
              <a:t>Testar a documentação</a:t>
            </a:r>
            <a:endParaRPr lang="pt-BR" sz="3200" dirty="0">
              <a:solidFill>
                <a:schemeClr val="tx2"/>
              </a:solidFill>
              <a:ea typeface="+mj-ea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57188" y="1214438"/>
            <a:ext cx="8429625" cy="264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algn="just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pt-BR" sz="2800" dirty="0"/>
              <a:t>Documentação ruim é uma fonte de problemas</a:t>
            </a:r>
          </a:p>
          <a:p>
            <a:pPr marL="273050" indent="-273050" algn="just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pt-BR" sz="2800" dirty="0"/>
              <a:t>Exemplos:</a:t>
            </a:r>
          </a:p>
          <a:p>
            <a:pPr marL="547688" lvl="1" indent="-228600" algn="just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pt-BR" sz="2400" i="1" dirty="0">
                <a:solidFill>
                  <a:srgbClr val="000099"/>
                </a:solidFill>
              </a:rPr>
              <a:t>Manual de instalação que não descreve um passo crucial. A instalação não será bem sucedida</a:t>
            </a:r>
          </a:p>
          <a:p>
            <a:pPr marL="547688" lvl="1" indent="-228600" algn="just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pt-BR" sz="2400" i="1" dirty="0">
                <a:solidFill>
                  <a:srgbClr val="000099"/>
                </a:solidFill>
              </a:rPr>
              <a:t>Software provê </a:t>
            </a:r>
            <a:r>
              <a:rPr lang="pt-BR" sz="2400" i="1" dirty="0" smtClean="0">
                <a:solidFill>
                  <a:srgbClr val="000099"/>
                </a:solidFill>
              </a:rPr>
              <a:t>uma </a:t>
            </a:r>
            <a:r>
              <a:rPr lang="pt-BR" sz="2400" i="1" dirty="0">
                <a:solidFill>
                  <a:srgbClr val="000099"/>
                </a:solidFill>
              </a:rPr>
              <a:t>nova característica mas a documentação não informa como acessá-la</a:t>
            </a:r>
            <a:r>
              <a:rPr lang="pt-BR" sz="2400" dirty="0"/>
              <a:t> </a:t>
            </a:r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endParaRPr lang="pt-BR" sz="24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28625" y="4049713"/>
            <a:ext cx="8458200" cy="202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2800" dirty="0">
                <a:solidFill>
                  <a:srgbClr val="215968"/>
                </a:solidFill>
              </a:rPr>
              <a:t>Áreas chaves para testar a documentação:</a:t>
            </a:r>
          </a:p>
          <a:p>
            <a:pPr marL="742950" lvl="1" indent="-285750" algn="just" eaLnBrk="0" hangingPunct="0">
              <a:spcBef>
                <a:spcPct val="20000"/>
              </a:spcBef>
              <a:buFont typeface="Arial" pitchFamily="34" charset="0"/>
              <a:buChar char="–"/>
            </a:pPr>
            <a:endParaRPr lang="pt-BR" sz="800" i="1" dirty="0">
              <a:solidFill>
                <a:srgbClr val="000099"/>
              </a:solidFill>
            </a:endParaRPr>
          </a:p>
          <a:p>
            <a:pPr marL="1143000" lvl="2" indent="-228600" algn="just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pt-BR" sz="2400" i="1" dirty="0">
                <a:solidFill>
                  <a:srgbClr val="000099"/>
                </a:solidFill>
              </a:rPr>
              <a:t> Instruções</a:t>
            </a:r>
          </a:p>
          <a:p>
            <a:pPr marL="1143000" lvl="2" indent="-228600" algn="just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pt-BR" sz="2400" i="1" dirty="0">
                <a:solidFill>
                  <a:srgbClr val="000099"/>
                </a:solidFill>
              </a:rPr>
              <a:t> Exemplos</a:t>
            </a:r>
          </a:p>
          <a:p>
            <a:pPr marL="1143000" lvl="2" indent="-228600" algn="just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pt-BR" sz="2400" i="1" dirty="0">
                <a:solidFill>
                  <a:srgbClr val="000099"/>
                </a:solidFill>
              </a:rPr>
              <a:t> Mensagens</a:t>
            </a:r>
          </a:p>
        </p:txBody>
      </p:sp>
    </p:spTree>
    <p:extLst>
      <p:ext uri="{BB962C8B-B14F-4D97-AF65-F5344CB8AC3E}">
        <p14:creationId xmlns:p14="http://schemas.microsoft.com/office/powerpoint/2010/main" val="222173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5" grpId="0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Imagem 5" descr="SBREADNG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5" y="3929063"/>
            <a:ext cx="1785938" cy="262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357688" y="222250"/>
            <a:ext cx="45005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/>
          <a:p>
            <a:pPr>
              <a:defRPr/>
            </a:pPr>
            <a:r>
              <a:rPr lang="pt-BR" sz="3200">
                <a:solidFill>
                  <a:schemeClr val="bg1">
                    <a:lumMod val="50000"/>
                  </a:schemeClr>
                </a:solidFill>
                <a:ea typeface="+mj-ea"/>
              </a:rPr>
              <a:t/>
            </a:r>
            <a:br>
              <a:rPr lang="pt-BR" sz="3200">
                <a:solidFill>
                  <a:schemeClr val="bg1">
                    <a:lumMod val="50000"/>
                  </a:schemeClr>
                </a:solidFill>
                <a:ea typeface="+mj-ea"/>
              </a:rPr>
            </a:br>
            <a:r>
              <a:rPr lang="pt-BR" sz="3200">
                <a:solidFill>
                  <a:schemeClr val="bg1">
                    <a:lumMod val="50000"/>
                  </a:schemeClr>
                </a:solidFill>
                <a:ea typeface="+mj-ea"/>
              </a:rPr>
              <a:t>Testar a documentação</a:t>
            </a:r>
            <a:endParaRPr lang="pt-BR" sz="3200" dirty="0">
              <a:solidFill>
                <a:schemeClr val="tx2"/>
              </a:solidFill>
              <a:ea typeface="+mj-ea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85750" y="1285875"/>
            <a:ext cx="8458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pt-BR" sz="2600" b="1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cs typeface="+mn-cs"/>
              </a:rPr>
              <a:t>Instruções:</a:t>
            </a:r>
          </a:p>
          <a:p>
            <a:pPr marL="547688" lvl="1" indent="-228600" algn="just">
              <a:spcBef>
                <a:spcPts val="375"/>
              </a:spcBef>
              <a:buClr>
                <a:schemeClr val="accent2"/>
              </a:buClr>
              <a:buSzPct val="85000"/>
              <a:buFont typeface="Arial" pitchFamily="34" charset="0"/>
              <a:buChar char="–"/>
              <a:defRPr/>
            </a:pPr>
            <a:endParaRPr lang="pt-BR" sz="1600" b="1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  <a:cs typeface="+mn-cs"/>
            </a:endParaRPr>
          </a:p>
          <a:p>
            <a:pPr marL="822325" lvl="2" indent="-228600" algn="just">
              <a:spcBef>
                <a:spcPts val="375"/>
              </a:spcBef>
              <a:buClr>
                <a:srgbClr val="E6B1AB"/>
              </a:buClr>
              <a:buSzPct val="85000"/>
              <a:buFont typeface="Arial" pitchFamily="34" charset="0"/>
              <a:buChar char="–"/>
              <a:defRPr/>
            </a:pPr>
            <a:r>
              <a:rPr lang="pt-BR" sz="2800" i="1">
                <a:solidFill>
                  <a:srgbClr val="000099"/>
                </a:solidFill>
                <a:latin typeface="+mn-lt"/>
                <a:cs typeface="+mn-cs"/>
              </a:rPr>
              <a:t> Caso a documentação possua instruções específicas, casos de teste deverão ser criados e executados seguindo exatamente os passos descritos procurando por erros ou omissões.</a:t>
            </a:r>
          </a:p>
          <a:p>
            <a:pPr marL="822325" lvl="2" indent="-228600" algn="just">
              <a:spcBef>
                <a:spcPts val="375"/>
              </a:spcBef>
              <a:buClr>
                <a:srgbClr val="E6B1AB"/>
              </a:buClr>
              <a:buSzPct val="85000"/>
              <a:buFont typeface="Arial" pitchFamily="34" charset="0"/>
              <a:buNone/>
              <a:defRPr/>
            </a:pPr>
            <a:endParaRPr lang="pt-BR" sz="2800" i="1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08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357688" y="222250"/>
            <a:ext cx="45005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/>
          <a:p>
            <a:pPr>
              <a:defRPr/>
            </a:pPr>
            <a:r>
              <a:rPr lang="pt-BR" sz="3200">
                <a:solidFill>
                  <a:schemeClr val="bg1">
                    <a:lumMod val="50000"/>
                  </a:schemeClr>
                </a:solidFill>
                <a:ea typeface="+mj-ea"/>
              </a:rPr>
              <a:t/>
            </a:r>
            <a:br>
              <a:rPr lang="pt-BR" sz="3200">
                <a:solidFill>
                  <a:schemeClr val="bg1">
                    <a:lumMod val="50000"/>
                  </a:schemeClr>
                </a:solidFill>
                <a:ea typeface="+mj-ea"/>
              </a:rPr>
            </a:br>
            <a:r>
              <a:rPr lang="pt-BR" sz="3200">
                <a:solidFill>
                  <a:schemeClr val="bg1">
                    <a:lumMod val="50000"/>
                  </a:schemeClr>
                </a:solidFill>
                <a:ea typeface="+mj-ea"/>
              </a:rPr>
              <a:t>Testar a documentação</a:t>
            </a:r>
            <a:endParaRPr lang="pt-BR" sz="3200" dirty="0">
              <a:solidFill>
                <a:schemeClr val="tx2"/>
              </a:solidFill>
              <a:ea typeface="+mj-ea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28625" y="1285875"/>
            <a:ext cx="828675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pt-BR" sz="2600" b="1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cs typeface="+mn-cs"/>
              </a:rPr>
              <a:t>Exemplos: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endParaRPr lang="pt-BR" sz="2600" b="1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  <a:cs typeface="+mn-cs"/>
            </a:endParaRPr>
          </a:p>
          <a:p>
            <a:pPr marL="822325" lvl="2" indent="-228600" algn="just">
              <a:spcBef>
                <a:spcPts val="375"/>
              </a:spcBef>
              <a:buClr>
                <a:srgbClr val="E6B1AB"/>
              </a:buClr>
              <a:buSzPct val="85000"/>
              <a:buFont typeface="Arial" pitchFamily="34" charset="0"/>
              <a:buChar char="–"/>
              <a:defRPr/>
            </a:pPr>
            <a:r>
              <a:rPr lang="pt-BR" sz="2800" i="1">
                <a:solidFill>
                  <a:srgbClr val="000099"/>
                </a:solidFill>
                <a:latin typeface="+mn-lt"/>
                <a:cs typeface="+mn-cs"/>
              </a:rPr>
              <a:t> Caso a documentação possua exemplos, os mesmo deverão ser executados. </a:t>
            </a:r>
          </a:p>
          <a:p>
            <a:pPr marL="822325" lvl="2" indent="-228600" algn="just">
              <a:spcBef>
                <a:spcPts val="375"/>
              </a:spcBef>
              <a:buClr>
                <a:srgbClr val="E6B1AB"/>
              </a:buClr>
              <a:buSzPct val="85000"/>
              <a:buFont typeface="Arial" pitchFamily="34" charset="0"/>
              <a:buChar char="–"/>
              <a:defRPr/>
            </a:pPr>
            <a:r>
              <a:rPr lang="pt-BR" sz="2800" i="1">
                <a:solidFill>
                  <a:srgbClr val="000099"/>
                </a:solidFill>
                <a:latin typeface="+mn-lt"/>
                <a:cs typeface="+mn-cs"/>
              </a:rPr>
              <a:t>Lembre-se que o usuário irá seguir os exemplos descritos procurando entender o funcionamento do software. Qualquer inconsistência poderá provocar frustrações e deverão ser corrigidas.</a:t>
            </a:r>
          </a:p>
          <a:p>
            <a:pPr marL="822325" lvl="2" indent="-228600" algn="just">
              <a:spcBef>
                <a:spcPts val="375"/>
              </a:spcBef>
              <a:buClr>
                <a:srgbClr val="E6B1AB"/>
              </a:buClr>
              <a:buSzPct val="85000"/>
              <a:buFont typeface="Arial" pitchFamily="34" charset="0"/>
              <a:buNone/>
              <a:defRPr/>
            </a:pPr>
            <a:endParaRPr lang="pt-BR" sz="2000" i="1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619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Imagem 4" descr="mensagem_erro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50" y="4000500"/>
            <a:ext cx="4090988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500063" y="1428750"/>
            <a:ext cx="7991475" cy="23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pt-BR" sz="2600" b="1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cs typeface="+mn-cs"/>
              </a:rPr>
              <a:t>Mensagens:</a:t>
            </a:r>
          </a:p>
          <a:p>
            <a:pPr marL="547688" lvl="1" indent="-228600" algn="just">
              <a:spcBef>
                <a:spcPts val="375"/>
              </a:spcBef>
              <a:buClr>
                <a:schemeClr val="accent2"/>
              </a:buClr>
              <a:buSzPct val="85000"/>
              <a:buFont typeface="Arial" pitchFamily="34" charset="0"/>
              <a:buChar char="–"/>
              <a:defRPr/>
            </a:pPr>
            <a:endParaRPr lang="pt-BR" sz="1600" b="1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  <a:cs typeface="+mn-cs"/>
            </a:endParaRPr>
          </a:p>
          <a:p>
            <a:pPr marL="822325" lvl="2" indent="-228600" algn="just">
              <a:spcBef>
                <a:spcPts val="375"/>
              </a:spcBef>
              <a:buClr>
                <a:srgbClr val="E6B1AB"/>
              </a:buClr>
              <a:buSzPct val="85000"/>
              <a:buFont typeface="Arial" pitchFamily="34" charset="0"/>
              <a:buChar char="–"/>
              <a:defRPr/>
            </a:pPr>
            <a:r>
              <a:rPr lang="pt-BR" sz="2800" i="1">
                <a:solidFill>
                  <a:srgbClr val="000099"/>
                </a:solidFill>
                <a:latin typeface="+mn-lt"/>
                <a:cs typeface="+mn-cs"/>
              </a:rPr>
              <a:t> Mensagens documentadas (erros, avisos, etc.) deverão ter um conteúdo claro e explicativo.</a:t>
            </a:r>
          </a:p>
          <a:p>
            <a:pPr marL="822325" lvl="2" indent="-228600" algn="just">
              <a:spcBef>
                <a:spcPts val="375"/>
              </a:spcBef>
              <a:buClr>
                <a:srgbClr val="E6B1AB"/>
              </a:buClr>
              <a:buSzPct val="85000"/>
              <a:buFont typeface="Arial" pitchFamily="34" charset="0"/>
              <a:buNone/>
              <a:defRPr/>
            </a:pPr>
            <a:endParaRPr lang="pt-BR" sz="2800" i="1">
              <a:latin typeface="+mn-lt"/>
              <a:cs typeface="+mn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357688" y="222250"/>
            <a:ext cx="45005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/>
          <a:p>
            <a:pPr>
              <a:defRPr/>
            </a:pPr>
            <a:r>
              <a:rPr lang="pt-BR" sz="3200">
                <a:solidFill>
                  <a:schemeClr val="bg1">
                    <a:lumMod val="50000"/>
                  </a:schemeClr>
                </a:solidFill>
                <a:ea typeface="+mj-ea"/>
              </a:rPr>
              <a:t/>
            </a:r>
            <a:br>
              <a:rPr lang="pt-BR" sz="3200">
                <a:solidFill>
                  <a:schemeClr val="bg1">
                    <a:lumMod val="50000"/>
                  </a:schemeClr>
                </a:solidFill>
                <a:ea typeface="+mj-ea"/>
              </a:rPr>
            </a:br>
            <a:r>
              <a:rPr lang="pt-BR" sz="3200">
                <a:solidFill>
                  <a:schemeClr val="bg1">
                    <a:lumMod val="50000"/>
                  </a:schemeClr>
                </a:solidFill>
                <a:ea typeface="+mj-ea"/>
              </a:rPr>
              <a:t>Testar a documentação</a:t>
            </a:r>
            <a:endParaRPr lang="pt-BR" sz="3200" dirty="0">
              <a:solidFill>
                <a:schemeClr val="tx2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5861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0" y="222250"/>
            <a:ext cx="4572000" cy="706438"/>
          </a:xfrm>
        </p:spPr>
        <p:txBody>
          <a:bodyPr/>
          <a:lstStyle/>
          <a:p>
            <a:pPr eaLnBrk="1" hangingPunct="1">
              <a:defRPr/>
            </a:pPr>
            <a:r>
              <a:rPr lang="pt-BR" sz="3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pt-BR" sz="3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pt-BR" sz="3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Exercício - Calculadora</a:t>
            </a:r>
            <a:endParaRPr lang="pt-BR" sz="3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85750" y="1000125"/>
            <a:ext cx="5143500" cy="564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pt-BR" sz="2000"/>
              <a:t>Criar um caso de teste com passos para testar as seguintes funcionalidades da calculadora do Windows: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pt-BR" sz="2000"/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pt-BR" sz="2000"/>
              <a:t>Função de adição</a:t>
            </a:r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pt-BR" sz="2000"/>
              <a:t>Função de subtração</a:t>
            </a:r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pt-BR" sz="2000"/>
              <a:t>Função de divisão</a:t>
            </a:r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pt-BR" sz="2000"/>
              <a:t>Função de multiplicação</a:t>
            </a:r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pt-BR" sz="2000"/>
              <a:t>Função de porcentagem</a:t>
            </a:r>
            <a:br>
              <a:rPr lang="pt-BR" sz="2000"/>
            </a:br>
            <a:endParaRPr lang="pt-BR" sz="2000"/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pt-BR" sz="2000"/>
              <a:t>Funcionalidades básicas da calculadora:</a:t>
            </a:r>
          </a:p>
          <a:p>
            <a:pPr marL="822325" lvl="2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</a:pPr>
            <a:r>
              <a:rPr lang="pt-BR" sz="2000"/>
              <a:t>Apagar valores</a:t>
            </a:r>
          </a:p>
          <a:p>
            <a:pPr marL="822325" lvl="2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</a:pPr>
            <a:r>
              <a:rPr lang="pt-BR" sz="2000"/>
              <a:t>Negativar valores</a:t>
            </a:r>
          </a:p>
          <a:p>
            <a:pPr marL="822325" lvl="2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</a:pPr>
            <a:r>
              <a:rPr lang="pt-BR" sz="2000"/>
              <a:t>Possibilidade de alternar para calculadora científica</a:t>
            </a:r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endParaRPr lang="pt-BR" sz="2000"/>
          </a:p>
        </p:txBody>
      </p:sp>
      <p:pic>
        <p:nvPicPr>
          <p:cNvPr id="50180" name="Imagem 4" descr="ki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2063" y="2071688"/>
            <a:ext cx="3417887" cy="35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2637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Imagem 5" descr="images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63" y="4000500"/>
            <a:ext cx="3500437" cy="235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357688" y="222250"/>
            <a:ext cx="45005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/>
          <a:p>
            <a:pPr>
              <a:defRPr/>
            </a:pPr>
            <a:r>
              <a:rPr lang="pt-BR" sz="3200">
                <a:solidFill>
                  <a:schemeClr val="bg1">
                    <a:lumMod val="50000"/>
                  </a:schemeClr>
                </a:solidFill>
                <a:ea typeface="+mj-ea"/>
              </a:rPr>
              <a:t/>
            </a:r>
            <a:br>
              <a:rPr lang="pt-BR" sz="3200">
                <a:solidFill>
                  <a:schemeClr val="bg1">
                    <a:lumMod val="50000"/>
                  </a:schemeClr>
                </a:solidFill>
                <a:ea typeface="+mj-ea"/>
              </a:rPr>
            </a:br>
            <a:r>
              <a:rPr lang="pt-BR" sz="3200">
                <a:solidFill>
                  <a:schemeClr val="bg1">
                    <a:lumMod val="50000"/>
                  </a:schemeClr>
                </a:solidFill>
                <a:ea typeface="+mj-ea"/>
              </a:rPr>
              <a:t>Testar a documentação</a:t>
            </a:r>
            <a:endParaRPr lang="pt-BR" sz="3200" dirty="0">
              <a:solidFill>
                <a:schemeClr val="tx2"/>
              </a:solidFill>
              <a:ea typeface="+mj-ea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00063" y="1428750"/>
            <a:ext cx="7991475" cy="220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pt-BR" sz="2600" b="1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cs typeface="+mn-cs"/>
              </a:rPr>
              <a:t>Considerações:</a:t>
            </a:r>
          </a:p>
          <a:p>
            <a:pPr marL="547688" lvl="1" indent="-228600" algn="just">
              <a:spcBef>
                <a:spcPts val="375"/>
              </a:spcBef>
              <a:buClr>
                <a:schemeClr val="accent2"/>
              </a:buClr>
              <a:buSzPct val="85000"/>
              <a:buFont typeface="Arial" pitchFamily="34" charset="0"/>
              <a:buChar char="–"/>
              <a:defRPr/>
            </a:pPr>
            <a:endParaRPr lang="pt-BR" sz="1600" b="1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  <a:cs typeface="+mn-cs"/>
            </a:endParaRPr>
          </a:p>
          <a:p>
            <a:pPr marL="822325" lvl="2" indent="-228600">
              <a:spcBef>
                <a:spcPts val="375"/>
              </a:spcBef>
              <a:buClr>
                <a:srgbClr val="E6B1AB"/>
              </a:buClr>
              <a:buSzPct val="85000"/>
              <a:buFont typeface="Arial" pitchFamily="34" charset="0"/>
              <a:buChar char="–"/>
              <a:defRPr/>
            </a:pPr>
            <a:r>
              <a:rPr lang="pt-BR" sz="2800" i="1">
                <a:solidFill>
                  <a:srgbClr val="000099"/>
                </a:solidFill>
                <a:latin typeface="+mn-lt"/>
                <a:cs typeface="+mn-cs"/>
              </a:rPr>
              <a:t> É importante que os problemas encontrados na documentação sejam registrados sob a forma de Defeitos</a:t>
            </a:r>
          </a:p>
          <a:p>
            <a:pPr marL="822325" lvl="2" indent="-228600" algn="just">
              <a:spcBef>
                <a:spcPts val="375"/>
              </a:spcBef>
              <a:buClr>
                <a:srgbClr val="E6B1AB"/>
              </a:buClr>
              <a:buSzPct val="85000"/>
              <a:buFont typeface="Arial" pitchFamily="34" charset="0"/>
              <a:buNone/>
              <a:defRPr/>
            </a:pPr>
            <a:endParaRPr lang="pt-BR" sz="2800" i="1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903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Imagem 5" descr="El final para Ibarra.jpg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0" y="4643438"/>
            <a:ext cx="3786188" cy="164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357688" y="222250"/>
            <a:ext cx="45005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/>
          <a:p>
            <a:pPr>
              <a:defRPr/>
            </a:pPr>
            <a:r>
              <a:rPr lang="pt-BR" sz="3200">
                <a:solidFill>
                  <a:schemeClr val="bg1">
                    <a:lumMod val="50000"/>
                  </a:schemeClr>
                </a:solidFill>
                <a:ea typeface="+mj-ea"/>
              </a:rPr>
              <a:t/>
            </a:r>
            <a:br>
              <a:rPr lang="pt-BR" sz="3200">
                <a:solidFill>
                  <a:schemeClr val="bg1">
                    <a:lumMod val="50000"/>
                  </a:schemeClr>
                </a:solidFill>
                <a:ea typeface="+mj-ea"/>
              </a:rPr>
            </a:br>
            <a:r>
              <a:rPr lang="pt-BR" sz="3200">
                <a:solidFill>
                  <a:schemeClr val="bg1">
                    <a:lumMod val="50000"/>
                  </a:schemeClr>
                </a:solidFill>
                <a:ea typeface="+mj-ea"/>
              </a:rPr>
              <a:t>Testar a documentação</a:t>
            </a:r>
            <a:endParaRPr lang="pt-BR" sz="3200" dirty="0">
              <a:solidFill>
                <a:schemeClr val="tx2"/>
              </a:solidFill>
              <a:ea typeface="+mj-ea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7188" y="1285875"/>
            <a:ext cx="8424862" cy="292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algn="ctr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pt-BR" sz="3200" dirty="0"/>
              <a:t>	Como saber o momento adequado para finalizar os </a:t>
            </a:r>
            <a:r>
              <a:rPr lang="pt-BR" sz="3200" dirty="0" smtClean="0"/>
              <a:t>testes?</a:t>
            </a:r>
            <a:endParaRPr lang="pt-BR" sz="3200" dirty="0"/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endParaRPr lang="pt-BR" sz="2400" i="1" dirty="0">
              <a:solidFill>
                <a:schemeClr val="accent2"/>
              </a:solidFill>
            </a:endParaRPr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pt-BR" sz="2800" i="1" dirty="0">
                <a:solidFill>
                  <a:srgbClr val="000099"/>
                </a:solidFill>
              </a:rPr>
              <a:t> Prazo disponível</a:t>
            </a:r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pt-BR" sz="2800" i="1" dirty="0">
                <a:solidFill>
                  <a:srgbClr val="000099"/>
                </a:solidFill>
              </a:rPr>
              <a:t> Quando </a:t>
            </a:r>
            <a:r>
              <a:rPr lang="pt-BR" sz="2800" i="1" dirty="0" smtClean="0">
                <a:solidFill>
                  <a:srgbClr val="000099"/>
                </a:solidFill>
              </a:rPr>
              <a:t>todos </a:t>
            </a:r>
            <a:r>
              <a:rPr lang="pt-BR" sz="2800" i="1" dirty="0">
                <a:solidFill>
                  <a:srgbClr val="000099"/>
                </a:solidFill>
              </a:rPr>
              <a:t>os critérios de aceitação forem alcançados</a:t>
            </a:r>
          </a:p>
        </p:txBody>
      </p:sp>
    </p:spTree>
    <p:extLst>
      <p:ext uri="{BB962C8B-B14F-4D97-AF65-F5344CB8AC3E}">
        <p14:creationId xmlns:p14="http://schemas.microsoft.com/office/powerpoint/2010/main" val="359577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71438" y="2428875"/>
            <a:ext cx="8929687" cy="3643313"/>
            <a:chOff x="385" y="2024"/>
            <a:chExt cx="4961" cy="1996"/>
          </a:xfrm>
        </p:grpSpPr>
        <p:sp>
          <p:nvSpPr>
            <p:cNvPr id="28677" name="Rectangle 4"/>
            <p:cNvSpPr>
              <a:spLocks noChangeArrowheads="1"/>
            </p:cNvSpPr>
            <p:nvPr/>
          </p:nvSpPr>
          <p:spPr bwMode="auto">
            <a:xfrm>
              <a:off x="2244" y="2024"/>
              <a:ext cx="1316" cy="635"/>
            </a:xfrm>
            <a:prstGeom prst="rect">
              <a:avLst/>
            </a:prstGeom>
            <a:gradFill rotWithShape="1">
              <a:gsLst>
                <a:gs pos="0">
                  <a:srgbClr val="CCFFFF"/>
                </a:gs>
                <a:gs pos="100000">
                  <a:srgbClr val="CCEC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28678" name="Rectangle 5"/>
            <p:cNvSpPr>
              <a:spLocks noChangeArrowheads="1"/>
            </p:cNvSpPr>
            <p:nvPr/>
          </p:nvSpPr>
          <p:spPr bwMode="auto">
            <a:xfrm>
              <a:off x="431" y="2976"/>
              <a:ext cx="1497" cy="1044"/>
            </a:xfrm>
            <a:prstGeom prst="rect">
              <a:avLst/>
            </a:prstGeom>
            <a:gradFill rotWithShape="1">
              <a:gsLst>
                <a:gs pos="0">
                  <a:srgbClr val="CCFFFF"/>
                </a:gs>
                <a:gs pos="100000">
                  <a:srgbClr val="CCEC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28679" name="Rectangle 6"/>
            <p:cNvSpPr>
              <a:spLocks noChangeArrowheads="1"/>
            </p:cNvSpPr>
            <p:nvPr/>
          </p:nvSpPr>
          <p:spPr bwMode="auto">
            <a:xfrm>
              <a:off x="3833" y="2976"/>
              <a:ext cx="1497" cy="1044"/>
            </a:xfrm>
            <a:prstGeom prst="rect">
              <a:avLst/>
            </a:prstGeom>
            <a:gradFill rotWithShape="1">
              <a:gsLst>
                <a:gs pos="0">
                  <a:srgbClr val="CCFFFF"/>
                </a:gs>
                <a:gs pos="100000">
                  <a:srgbClr val="CCEC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28680" name="Rectangle 7"/>
            <p:cNvSpPr>
              <a:spLocks noChangeArrowheads="1"/>
            </p:cNvSpPr>
            <p:nvPr/>
          </p:nvSpPr>
          <p:spPr bwMode="auto">
            <a:xfrm>
              <a:off x="2155" y="2976"/>
              <a:ext cx="1497" cy="1044"/>
            </a:xfrm>
            <a:prstGeom prst="rect">
              <a:avLst/>
            </a:prstGeom>
            <a:gradFill rotWithShape="1">
              <a:gsLst>
                <a:gs pos="0">
                  <a:srgbClr val="CCFFFF"/>
                </a:gs>
                <a:gs pos="100000">
                  <a:srgbClr val="CCEC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28681" name="Line 8"/>
            <p:cNvSpPr>
              <a:spLocks noChangeShapeType="1"/>
            </p:cNvSpPr>
            <p:nvPr/>
          </p:nvSpPr>
          <p:spPr bwMode="auto">
            <a:xfrm>
              <a:off x="1202" y="2795"/>
              <a:ext cx="33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82" name="Line 9"/>
            <p:cNvSpPr>
              <a:spLocks noChangeShapeType="1"/>
            </p:cNvSpPr>
            <p:nvPr/>
          </p:nvSpPr>
          <p:spPr bwMode="auto">
            <a:xfrm>
              <a:off x="1202" y="2795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83" name="Line 10"/>
            <p:cNvSpPr>
              <a:spLocks noChangeShapeType="1"/>
            </p:cNvSpPr>
            <p:nvPr/>
          </p:nvSpPr>
          <p:spPr bwMode="auto">
            <a:xfrm>
              <a:off x="4558" y="2795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84" name="Line 11"/>
            <p:cNvSpPr>
              <a:spLocks noChangeShapeType="1"/>
            </p:cNvSpPr>
            <p:nvPr/>
          </p:nvSpPr>
          <p:spPr bwMode="auto">
            <a:xfrm>
              <a:off x="2880" y="2659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85" name="Text Box 12"/>
            <p:cNvSpPr txBox="1">
              <a:spLocks noChangeArrowheads="1"/>
            </p:cNvSpPr>
            <p:nvPr/>
          </p:nvSpPr>
          <p:spPr bwMode="auto">
            <a:xfrm>
              <a:off x="2427" y="3113"/>
              <a:ext cx="907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342900" indent="-342900"/>
              <a:r>
                <a:rPr lang="pt-BR"/>
                <a:t>COBERTURA</a:t>
              </a:r>
            </a:p>
          </p:txBody>
        </p:sp>
        <p:sp>
          <p:nvSpPr>
            <p:cNvPr id="28686" name="Text Box 13"/>
            <p:cNvSpPr txBox="1">
              <a:spLocks noChangeArrowheads="1"/>
            </p:cNvSpPr>
            <p:nvPr/>
          </p:nvSpPr>
          <p:spPr bwMode="auto">
            <a:xfrm>
              <a:off x="4104" y="3113"/>
              <a:ext cx="953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342900" indent="-342900"/>
              <a:r>
                <a:rPr lang="pt-BR"/>
                <a:t>SATISFAÇÃO</a:t>
              </a:r>
            </a:p>
          </p:txBody>
        </p:sp>
        <p:sp>
          <p:nvSpPr>
            <p:cNvPr id="28687" name="Text Box 14"/>
            <p:cNvSpPr txBox="1">
              <a:spLocks noChangeArrowheads="1"/>
            </p:cNvSpPr>
            <p:nvPr/>
          </p:nvSpPr>
          <p:spPr bwMode="auto">
            <a:xfrm>
              <a:off x="839" y="3113"/>
              <a:ext cx="816" cy="20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342900" indent="-342900"/>
              <a:r>
                <a:rPr lang="pt-BR"/>
                <a:t>DEFEITOS</a:t>
              </a:r>
            </a:p>
          </p:txBody>
        </p:sp>
        <p:sp>
          <p:nvSpPr>
            <p:cNvPr id="28688" name="Text Box 15"/>
            <p:cNvSpPr txBox="1">
              <a:spLocks noChangeArrowheads="1"/>
            </p:cNvSpPr>
            <p:nvPr/>
          </p:nvSpPr>
          <p:spPr bwMode="auto">
            <a:xfrm>
              <a:off x="385" y="3430"/>
              <a:ext cx="1542" cy="5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342900" indent="-342900"/>
              <a:r>
                <a:rPr lang="pt-BR"/>
                <a:t> - Defeitos Encontrados</a:t>
              </a:r>
            </a:p>
            <a:p>
              <a:pPr marL="342900" indent="-342900"/>
              <a:r>
                <a:rPr lang="pt-BR"/>
                <a:t> - Severidade dos Defeitos</a:t>
              </a:r>
            </a:p>
          </p:txBody>
        </p:sp>
        <p:sp>
          <p:nvSpPr>
            <p:cNvPr id="28689" name="Text Box 16"/>
            <p:cNvSpPr txBox="1">
              <a:spLocks noChangeArrowheads="1"/>
            </p:cNvSpPr>
            <p:nvPr/>
          </p:nvSpPr>
          <p:spPr bwMode="auto">
            <a:xfrm>
              <a:off x="2171" y="3339"/>
              <a:ext cx="1480" cy="5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342900" indent="-342900"/>
              <a:r>
                <a:rPr lang="pt-BR"/>
                <a:t>- Cobertura do Código</a:t>
              </a:r>
            </a:p>
            <a:p>
              <a:pPr marL="342900" indent="-342900"/>
              <a:r>
                <a:rPr lang="pt-BR"/>
                <a:t>- Cobertura dos</a:t>
              </a:r>
            </a:p>
            <a:p>
              <a:pPr marL="342900" indent="-342900"/>
              <a:r>
                <a:rPr lang="pt-BR"/>
                <a:t>   </a:t>
              </a:r>
              <a:r>
                <a:rPr lang="pt-BR" smtClean="0"/>
                <a:t>Requisitos</a:t>
              </a:r>
              <a:endParaRPr lang="pt-BR"/>
            </a:p>
          </p:txBody>
        </p:sp>
        <p:sp>
          <p:nvSpPr>
            <p:cNvPr id="28690" name="Text Box 17"/>
            <p:cNvSpPr txBox="1">
              <a:spLocks noChangeArrowheads="1"/>
            </p:cNvSpPr>
            <p:nvPr/>
          </p:nvSpPr>
          <p:spPr bwMode="auto">
            <a:xfrm>
              <a:off x="3838" y="3374"/>
              <a:ext cx="1508" cy="5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342900" indent="-342900"/>
              <a:r>
                <a:rPr lang="pt-BR"/>
                <a:t>- Chamados do </a:t>
              </a:r>
              <a:br>
                <a:rPr lang="pt-BR"/>
              </a:br>
              <a:r>
                <a:rPr lang="pt-BR"/>
                <a:t>Help Desk</a:t>
              </a:r>
            </a:p>
            <a:p>
              <a:pPr marL="342900" indent="-342900"/>
              <a:r>
                <a:rPr lang="pt-BR"/>
                <a:t>- Questionários</a:t>
              </a:r>
            </a:p>
          </p:txBody>
        </p:sp>
        <p:sp>
          <p:nvSpPr>
            <p:cNvPr id="28691" name="Text Box 18"/>
            <p:cNvSpPr txBox="1">
              <a:spLocks noChangeArrowheads="1"/>
            </p:cNvSpPr>
            <p:nvPr/>
          </p:nvSpPr>
          <p:spPr bwMode="auto">
            <a:xfrm>
              <a:off x="2472" y="2205"/>
              <a:ext cx="907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342900" indent="-342900"/>
              <a:r>
                <a:rPr lang="pt-BR"/>
                <a:t>MÉTRICAS</a:t>
              </a:r>
            </a:p>
          </p:txBody>
        </p:sp>
      </p:grp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14688" y="222250"/>
            <a:ext cx="56435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/>
          <a:p>
            <a:pPr>
              <a:defRPr/>
            </a:pPr>
            <a:r>
              <a:rPr lang="pt-BR" sz="3200">
                <a:solidFill>
                  <a:schemeClr val="bg1">
                    <a:lumMod val="50000"/>
                  </a:schemeClr>
                </a:solidFill>
                <a:ea typeface="+mj-ea"/>
              </a:rPr>
              <a:t/>
            </a:r>
            <a:br>
              <a:rPr lang="pt-BR" sz="3200">
                <a:solidFill>
                  <a:schemeClr val="bg1">
                    <a:lumMod val="50000"/>
                  </a:schemeClr>
                </a:solidFill>
                <a:ea typeface="+mj-ea"/>
              </a:rPr>
            </a:br>
            <a:r>
              <a:rPr lang="pt-BR" sz="3200">
                <a:solidFill>
                  <a:schemeClr val="bg1">
                    <a:lumMod val="50000"/>
                  </a:schemeClr>
                </a:solidFill>
                <a:ea typeface="+mj-ea"/>
              </a:rPr>
              <a:t>Quando os Testes Terminam?</a:t>
            </a:r>
            <a:endParaRPr lang="pt-BR" sz="3200" dirty="0">
              <a:solidFill>
                <a:schemeClr val="tx2"/>
              </a:solidFill>
              <a:ea typeface="+mj-ea"/>
            </a:endParaRPr>
          </a:p>
        </p:txBody>
      </p:sp>
      <p:sp>
        <p:nvSpPr>
          <p:cNvPr id="28676" name="Retângulo 20"/>
          <p:cNvSpPr>
            <a:spLocks noChangeArrowheads="1"/>
          </p:cNvSpPr>
          <p:nvPr/>
        </p:nvSpPr>
        <p:spPr bwMode="auto">
          <a:xfrm>
            <a:off x="428625" y="1241425"/>
            <a:ext cx="83581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400" dirty="0"/>
              <a:t>A decisão do momento para a finalização dos testes deverá ser </a:t>
            </a:r>
            <a:r>
              <a:rPr lang="pt-BR" sz="2400" dirty="0" smtClean="0"/>
              <a:t>baseada </a:t>
            </a:r>
            <a:r>
              <a:rPr lang="pt-BR" sz="2400" dirty="0"/>
              <a:t>em algumas métricas.</a:t>
            </a:r>
          </a:p>
        </p:txBody>
      </p:sp>
    </p:spTree>
    <p:extLst>
      <p:ext uri="{BB962C8B-B14F-4D97-AF65-F5344CB8AC3E}">
        <p14:creationId xmlns:p14="http://schemas.microsoft.com/office/powerpoint/2010/main" val="221069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14688" y="222250"/>
            <a:ext cx="56435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/>
          <a:p>
            <a:pPr>
              <a:defRPr/>
            </a:pPr>
            <a:r>
              <a:rPr lang="pt-BR" sz="3200">
                <a:solidFill>
                  <a:schemeClr val="bg1">
                    <a:lumMod val="50000"/>
                  </a:schemeClr>
                </a:solidFill>
                <a:ea typeface="+mj-ea"/>
              </a:rPr>
              <a:t/>
            </a:r>
            <a:br>
              <a:rPr lang="pt-BR" sz="3200">
                <a:solidFill>
                  <a:schemeClr val="bg1">
                    <a:lumMod val="50000"/>
                  </a:schemeClr>
                </a:solidFill>
                <a:ea typeface="+mj-ea"/>
              </a:rPr>
            </a:br>
            <a:r>
              <a:rPr lang="pt-BR" sz="3200">
                <a:solidFill>
                  <a:schemeClr val="bg1">
                    <a:lumMod val="50000"/>
                  </a:schemeClr>
                </a:solidFill>
                <a:ea typeface="+mj-ea"/>
              </a:rPr>
              <a:t>Quando os Testes Terminam?</a:t>
            </a:r>
            <a:endParaRPr lang="pt-BR" sz="3200" dirty="0">
              <a:solidFill>
                <a:schemeClr val="tx2"/>
              </a:solidFill>
              <a:ea typeface="+mj-ea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714375" y="1357313"/>
            <a:ext cx="8062913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pt-BR" sz="2600" b="1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cs typeface="+mn-cs"/>
              </a:rPr>
              <a:t>Defeitos</a:t>
            </a:r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Arial" pitchFamily="34" charset="0"/>
              <a:buChar char="–"/>
              <a:defRPr/>
            </a:pPr>
            <a:r>
              <a:rPr lang="pt-BR" sz="2400" i="1">
                <a:solidFill>
                  <a:srgbClr val="000099"/>
                </a:solidFill>
                <a:latin typeface="Verdana" pitchFamily="34" charset="0"/>
                <a:cs typeface="+mn-cs"/>
              </a:rPr>
              <a:t>Número de defeitos encontrados</a:t>
            </a:r>
          </a:p>
          <a:p>
            <a:pPr marL="822325" lvl="2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" pitchFamily="2" charset="2"/>
              <a:buNone/>
              <a:defRPr/>
            </a:pPr>
            <a:endParaRPr lang="pt-BR" sz="2000" i="1" dirty="0">
              <a:solidFill>
                <a:srgbClr val="000099"/>
              </a:solidFill>
              <a:latin typeface="Verdana" pitchFamily="34" charset="0"/>
              <a:cs typeface="+mn-cs"/>
            </a:endParaRPr>
          </a:p>
        </p:txBody>
      </p:sp>
      <p:grpSp>
        <p:nvGrpSpPr>
          <p:cNvPr id="2" name="Grupo 12"/>
          <p:cNvGrpSpPr>
            <a:grpSpLocks/>
          </p:cNvGrpSpPr>
          <p:nvPr/>
        </p:nvGrpSpPr>
        <p:grpSpPr bwMode="auto">
          <a:xfrm>
            <a:off x="928688" y="2757488"/>
            <a:ext cx="7215187" cy="3243262"/>
            <a:chOff x="857224" y="2828940"/>
            <a:chExt cx="6696075" cy="2743200"/>
          </a:xfrm>
        </p:grpSpPr>
        <p:sp>
          <p:nvSpPr>
            <p:cNvPr id="29701" name="Line 4"/>
            <p:cNvSpPr>
              <a:spLocks noChangeShapeType="1"/>
            </p:cNvSpPr>
            <p:nvPr/>
          </p:nvSpPr>
          <p:spPr bwMode="auto">
            <a:xfrm flipV="1">
              <a:off x="2512987" y="2828940"/>
              <a:ext cx="0" cy="23764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9702" name="Line 5"/>
            <p:cNvSpPr>
              <a:spLocks noChangeShapeType="1"/>
            </p:cNvSpPr>
            <p:nvPr/>
          </p:nvSpPr>
          <p:spPr bwMode="auto">
            <a:xfrm>
              <a:off x="2512987" y="5205427"/>
              <a:ext cx="44640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9703" name="Freeform 6"/>
            <p:cNvSpPr>
              <a:spLocks/>
            </p:cNvSpPr>
            <p:nvPr/>
          </p:nvSpPr>
          <p:spPr bwMode="auto">
            <a:xfrm>
              <a:off x="2512987" y="3621102"/>
              <a:ext cx="4681537" cy="1584325"/>
            </a:xfrm>
            <a:custGeom>
              <a:avLst/>
              <a:gdLst>
                <a:gd name="T0" fmla="*/ 0 w 2949"/>
                <a:gd name="T1" fmla="*/ 2147483647 h 998"/>
                <a:gd name="T2" fmla="*/ 2147483647 w 2949"/>
                <a:gd name="T3" fmla="*/ 2147483647 h 998"/>
                <a:gd name="T4" fmla="*/ 2147483647 w 2949"/>
                <a:gd name="T5" fmla="*/ 2147483647 h 998"/>
                <a:gd name="T6" fmla="*/ 2147483647 w 2949"/>
                <a:gd name="T7" fmla="*/ 2147483647 h 998"/>
                <a:gd name="T8" fmla="*/ 2147483647 w 2949"/>
                <a:gd name="T9" fmla="*/ 0 h 9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49"/>
                <a:gd name="T16" fmla="*/ 0 h 998"/>
                <a:gd name="T17" fmla="*/ 2949 w 2949"/>
                <a:gd name="T18" fmla="*/ 998 h 9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49" h="998">
                  <a:moveTo>
                    <a:pt x="0" y="998"/>
                  </a:moveTo>
                  <a:cubicBezTo>
                    <a:pt x="140" y="847"/>
                    <a:pt x="280" y="696"/>
                    <a:pt x="454" y="590"/>
                  </a:cubicBezTo>
                  <a:cubicBezTo>
                    <a:pt x="628" y="484"/>
                    <a:pt x="688" y="439"/>
                    <a:pt x="1043" y="363"/>
                  </a:cubicBezTo>
                  <a:cubicBezTo>
                    <a:pt x="1398" y="287"/>
                    <a:pt x="2268" y="197"/>
                    <a:pt x="2586" y="136"/>
                  </a:cubicBezTo>
                  <a:cubicBezTo>
                    <a:pt x="2904" y="75"/>
                    <a:pt x="2926" y="37"/>
                    <a:pt x="2949" y="0"/>
                  </a:cubicBezTo>
                </a:path>
              </a:pathLst>
            </a:custGeom>
            <a:noFill/>
            <a:ln w="50800">
              <a:solidFill>
                <a:srgbClr val="339966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29704" name="Freeform 7"/>
            <p:cNvSpPr>
              <a:spLocks/>
            </p:cNvSpPr>
            <p:nvPr/>
          </p:nvSpPr>
          <p:spPr bwMode="auto">
            <a:xfrm>
              <a:off x="2512987" y="3117865"/>
              <a:ext cx="4752975" cy="2087562"/>
            </a:xfrm>
            <a:custGeom>
              <a:avLst/>
              <a:gdLst>
                <a:gd name="T0" fmla="*/ 0 w 2994"/>
                <a:gd name="T1" fmla="*/ 2147483647 h 1315"/>
                <a:gd name="T2" fmla="*/ 2147483647 w 2994"/>
                <a:gd name="T3" fmla="*/ 2147483647 h 1315"/>
                <a:gd name="T4" fmla="*/ 2147483647 w 2994"/>
                <a:gd name="T5" fmla="*/ 2147483647 h 1315"/>
                <a:gd name="T6" fmla="*/ 2147483647 w 2994"/>
                <a:gd name="T7" fmla="*/ 2147483647 h 1315"/>
                <a:gd name="T8" fmla="*/ 2147483647 w 2994"/>
                <a:gd name="T9" fmla="*/ 0 h 13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94"/>
                <a:gd name="T16" fmla="*/ 0 h 1315"/>
                <a:gd name="T17" fmla="*/ 2994 w 2994"/>
                <a:gd name="T18" fmla="*/ 1315 h 13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94" h="1315">
                  <a:moveTo>
                    <a:pt x="0" y="1315"/>
                  </a:moveTo>
                  <a:cubicBezTo>
                    <a:pt x="310" y="1258"/>
                    <a:pt x="621" y="1202"/>
                    <a:pt x="817" y="1043"/>
                  </a:cubicBezTo>
                  <a:cubicBezTo>
                    <a:pt x="1013" y="884"/>
                    <a:pt x="884" y="513"/>
                    <a:pt x="1179" y="362"/>
                  </a:cubicBezTo>
                  <a:cubicBezTo>
                    <a:pt x="1474" y="211"/>
                    <a:pt x="2284" y="196"/>
                    <a:pt x="2586" y="136"/>
                  </a:cubicBezTo>
                  <a:cubicBezTo>
                    <a:pt x="2888" y="76"/>
                    <a:pt x="2941" y="38"/>
                    <a:pt x="2994" y="0"/>
                  </a:cubicBezTo>
                </a:path>
              </a:pathLst>
            </a:custGeom>
            <a:noFill/>
            <a:ln w="50800">
              <a:solidFill>
                <a:srgbClr val="0033CC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29705" name="Text Box 8"/>
            <p:cNvSpPr txBox="1">
              <a:spLocks noChangeArrowheads="1"/>
            </p:cNvSpPr>
            <p:nvPr/>
          </p:nvSpPr>
          <p:spPr bwMode="auto">
            <a:xfrm>
              <a:off x="857224" y="3644915"/>
              <a:ext cx="1584325" cy="7874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342900" indent="-342900">
                <a:lnSpc>
                  <a:spcPct val="50000"/>
                </a:lnSpc>
              </a:pPr>
              <a:r>
                <a:rPr lang="pt-BR"/>
                <a:t>Quantidade</a:t>
              </a:r>
            </a:p>
            <a:p>
              <a:pPr marL="342900" indent="-342900">
                <a:lnSpc>
                  <a:spcPct val="50000"/>
                </a:lnSpc>
              </a:pPr>
              <a:r>
                <a:rPr lang="pt-BR"/>
                <a:t> </a:t>
              </a:r>
            </a:p>
            <a:p>
              <a:pPr marL="342900" indent="-342900">
                <a:lnSpc>
                  <a:spcPct val="50000"/>
                </a:lnSpc>
              </a:pPr>
              <a:r>
                <a:rPr lang="pt-BR"/>
                <a:t>de Defeitos</a:t>
              </a:r>
            </a:p>
            <a:p>
              <a:pPr marL="342900" indent="-342900">
                <a:lnSpc>
                  <a:spcPct val="50000"/>
                </a:lnSpc>
              </a:pPr>
              <a:endParaRPr lang="pt-BR"/>
            </a:p>
            <a:p>
              <a:pPr marL="342900" indent="-342900">
                <a:lnSpc>
                  <a:spcPct val="50000"/>
                </a:lnSpc>
              </a:pPr>
              <a:r>
                <a:rPr lang="pt-BR"/>
                <a:t>Encontrados</a:t>
              </a:r>
            </a:p>
          </p:txBody>
        </p:sp>
        <p:sp>
          <p:nvSpPr>
            <p:cNvPr id="29706" name="Text Box 9"/>
            <p:cNvSpPr txBox="1">
              <a:spLocks noChangeArrowheads="1"/>
            </p:cNvSpPr>
            <p:nvPr/>
          </p:nvSpPr>
          <p:spPr bwMode="auto">
            <a:xfrm>
              <a:off x="5681637" y="5373702"/>
              <a:ext cx="1584325" cy="1984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342900" indent="-342900">
                <a:lnSpc>
                  <a:spcPct val="50000"/>
                </a:lnSpc>
              </a:pPr>
              <a:r>
                <a:rPr lang="pt-BR"/>
                <a:t>Tempo</a:t>
              </a:r>
            </a:p>
          </p:txBody>
        </p:sp>
        <p:sp>
          <p:nvSpPr>
            <p:cNvPr id="29707" name="Text Box 10"/>
            <p:cNvSpPr txBox="1">
              <a:spLocks noChangeArrowheads="1"/>
            </p:cNvSpPr>
            <p:nvPr/>
          </p:nvSpPr>
          <p:spPr bwMode="auto">
            <a:xfrm>
              <a:off x="5897537" y="4125927"/>
              <a:ext cx="1584325" cy="1984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342900" indent="-342900">
                <a:lnSpc>
                  <a:spcPct val="50000"/>
                </a:lnSpc>
              </a:pPr>
              <a:r>
                <a:rPr lang="pt-BR">
                  <a:solidFill>
                    <a:srgbClr val="006600"/>
                  </a:solidFill>
                </a:rPr>
                <a:t>Projeto A</a:t>
              </a:r>
            </a:p>
          </p:txBody>
        </p:sp>
        <p:sp>
          <p:nvSpPr>
            <p:cNvPr id="29708" name="Text Box 11"/>
            <p:cNvSpPr txBox="1">
              <a:spLocks noChangeArrowheads="1"/>
            </p:cNvSpPr>
            <p:nvPr/>
          </p:nvSpPr>
          <p:spPr bwMode="auto">
            <a:xfrm>
              <a:off x="5968974" y="2919427"/>
              <a:ext cx="1584325" cy="1984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342900" indent="-342900">
                <a:lnSpc>
                  <a:spcPct val="50000"/>
                </a:lnSpc>
              </a:pPr>
              <a:r>
                <a:rPr lang="pt-BR">
                  <a:solidFill>
                    <a:srgbClr val="000099"/>
                  </a:solidFill>
                </a:rPr>
                <a:t>Projeto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76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14688" y="222250"/>
            <a:ext cx="56435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/>
          <a:p>
            <a:pPr>
              <a:defRPr/>
            </a:pPr>
            <a:r>
              <a:rPr lang="pt-BR" sz="3200">
                <a:solidFill>
                  <a:schemeClr val="bg1">
                    <a:lumMod val="50000"/>
                  </a:schemeClr>
                </a:solidFill>
                <a:ea typeface="+mj-ea"/>
              </a:rPr>
              <a:t/>
            </a:r>
            <a:br>
              <a:rPr lang="pt-BR" sz="3200">
                <a:solidFill>
                  <a:schemeClr val="bg1">
                    <a:lumMod val="50000"/>
                  </a:schemeClr>
                </a:solidFill>
                <a:ea typeface="+mj-ea"/>
              </a:rPr>
            </a:br>
            <a:r>
              <a:rPr lang="pt-BR" sz="3200">
                <a:solidFill>
                  <a:schemeClr val="bg1">
                    <a:lumMod val="50000"/>
                  </a:schemeClr>
                </a:solidFill>
                <a:ea typeface="+mj-ea"/>
              </a:rPr>
              <a:t>Quando os Testes Terminam?</a:t>
            </a:r>
            <a:endParaRPr lang="pt-BR" sz="3200" dirty="0">
              <a:solidFill>
                <a:schemeClr val="tx2"/>
              </a:solidFill>
              <a:ea typeface="+mj-ea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42938" y="1428750"/>
            <a:ext cx="8062912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pt-BR" sz="2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cs typeface="+mn-cs"/>
              </a:rPr>
              <a:t>Defeitos</a:t>
            </a:r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Arial" pitchFamily="34" charset="0"/>
              <a:buChar char="–"/>
              <a:defRPr/>
            </a:pPr>
            <a:r>
              <a:rPr lang="pt-BR" sz="2400" i="1" dirty="0">
                <a:solidFill>
                  <a:srgbClr val="000099"/>
                </a:solidFill>
                <a:latin typeface="Verdana" pitchFamily="34" charset="0"/>
                <a:cs typeface="+mn-cs"/>
              </a:rPr>
              <a:t>Número de defeitos encontrados</a:t>
            </a:r>
          </a:p>
          <a:p>
            <a:pPr marL="822325" lvl="2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" pitchFamily="2" charset="2"/>
              <a:buChar char="Ø"/>
              <a:defRPr/>
            </a:pPr>
            <a:r>
              <a:rPr lang="pt-BR" sz="2000" dirty="0">
                <a:latin typeface="Verdana" pitchFamily="34" charset="0"/>
                <a:cs typeface="+mn-cs"/>
              </a:rPr>
              <a:t>Durante os Testes</a:t>
            </a:r>
          </a:p>
          <a:p>
            <a:pPr marL="822325" lvl="2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" pitchFamily="2" charset="2"/>
              <a:buChar char="Ø"/>
              <a:defRPr/>
            </a:pPr>
            <a:r>
              <a:rPr lang="pt-BR" sz="2000" dirty="0">
                <a:latin typeface="Verdana" pitchFamily="34" charset="0"/>
                <a:cs typeface="+mn-cs"/>
              </a:rPr>
              <a:t>Em Produção</a:t>
            </a:r>
          </a:p>
          <a:p>
            <a:pPr marL="822325" lvl="2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" pitchFamily="2" charset="2"/>
              <a:buChar char="Ø"/>
              <a:defRPr/>
            </a:pPr>
            <a:endParaRPr lang="pt-BR" sz="2000" dirty="0">
              <a:latin typeface="Verdana" pitchFamily="34" charset="0"/>
              <a:cs typeface="+mn-cs"/>
            </a:endParaRPr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Arial" pitchFamily="34" charset="0"/>
              <a:buChar char="–"/>
              <a:defRPr/>
            </a:pPr>
            <a:r>
              <a:rPr lang="pt-BR" sz="2400" i="1" dirty="0">
                <a:solidFill>
                  <a:srgbClr val="000099"/>
                </a:solidFill>
                <a:latin typeface="Verdana" pitchFamily="34" charset="0"/>
                <a:cs typeface="+mn-cs"/>
              </a:rPr>
              <a:t>DRE </a:t>
            </a:r>
            <a:r>
              <a:rPr lang="pt-BR" sz="2400" i="1" dirty="0" smtClean="0">
                <a:solidFill>
                  <a:srgbClr val="000099"/>
                </a:solidFill>
                <a:latin typeface="Verdana" pitchFamily="34" charset="0"/>
                <a:cs typeface="+mn-cs"/>
              </a:rPr>
              <a:t>(</a:t>
            </a:r>
            <a:r>
              <a:rPr lang="en-US" sz="2400" i="1" dirty="0" smtClean="0">
                <a:solidFill>
                  <a:srgbClr val="000099"/>
                </a:solidFill>
                <a:latin typeface="Verdana" pitchFamily="34" charset="0"/>
                <a:cs typeface="+mn-cs"/>
              </a:rPr>
              <a:t>Defect Removal Efficiency</a:t>
            </a:r>
            <a:r>
              <a:rPr lang="pt-BR" sz="2400" i="1" dirty="0" smtClean="0">
                <a:solidFill>
                  <a:srgbClr val="000099"/>
                </a:solidFill>
                <a:latin typeface="Verdana" pitchFamily="34" charset="0"/>
                <a:cs typeface="+mn-cs"/>
              </a:rPr>
              <a:t>)</a:t>
            </a:r>
            <a:endParaRPr lang="pt-BR" sz="2400" i="1" dirty="0">
              <a:solidFill>
                <a:srgbClr val="000099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865313" y="5057775"/>
            <a:ext cx="6572250" cy="371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42900" indent="-342900"/>
            <a:r>
              <a:rPr lang="pt-BR"/>
              <a:t>     Defeitos Encontrados em Teste + Defeitos não Encontrados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008188" y="4557713"/>
            <a:ext cx="6373812" cy="371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42900" indent="-342900"/>
            <a:r>
              <a:rPr lang="pt-BR"/>
              <a:t>  Defeitos Encontrados em Teste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928688" y="4843463"/>
            <a:ext cx="865187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42900" indent="-342900"/>
            <a:r>
              <a:rPr lang="pt-BR"/>
              <a:t>DRE =</a:t>
            </a:r>
          </a:p>
        </p:txBody>
      </p:sp>
      <p:cxnSp>
        <p:nvCxnSpPr>
          <p:cNvPr id="11" name="Conector reto 10"/>
          <p:cNvCxnSpPr/>
          <p:nvPr/>
        </p:nvCxnSpPr>
        <p:spPr>
          <a:xfrm>
            <a:off x="1936750" y="4986338"/>
            <a:ext cx="642937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94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6" grpId="0"/>
      <p:bldP spid="7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14688" y="222250"/>
            <a:ext cx="56435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/>
          <a:p>
            <a:pPr>
              <a:defRPr/>
            </a:pPr>
            <a:r>
              <a:rPr lang="pt-BR" sz="3200">
                <a:solidFill>
                  <a:schemeClr val="bg1">
                    <a:lumMod val="50000"/>
                  </a:schemeClr>
                </a:solidFill>
                <a:ea typeface="+mj-ea"/>
              </a:rPr>
              <a:t/>
            </a:r>
            <a:br>
              <a:rPr lang="pt-BR" sz="3200">
                <a:solidFill>
                  <a:schemeClr val="bg1">
                    <a:lumMod val="50000"/>
                  </a:schemeClr>
                </a:solidFill>
                <a:ea typeface="+mj-ea"/>
              </a:rPr>
            </a:br>
            <a:r>
              <a:rPr lang="pt-BR" sz="3200">
                <a:solidFill>
                  <a:schemeClr val="bg1">
                    <a:lumMod val="50000"/>
                  </a:schemeClr>
                </a:solidFill>
                <a:ea typeface="+mj-ea"/>
              </a:rPr>
              <a:t>Quando os Testes Terminam?</a:t>
            </a:r>
            <a:endParaRPr lang="pt-BR" sz="3200" dirty="0">
              <a:solidFill>
                <a:schemeClr val="tx2"/>
              </a:solidFill>
              <a:ea typeface="+mj-ea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42938" y="1562100"/>
            <a:ext cx="8062912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pt-BR" sz="2600" b="1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cs typeface="+mn-cs"/>
              </a:rPr>
              <a:t>Defeitos</a:t>
            </a:r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Arial" pitchFamily="34" charset="0"/>
              <a:buChar char="–"/>
              <a:defRPr/>
            </a:pPr>
            <a:r>
              <a:rPr lang="pt-BR" sz="2400" i="1">
                <a:solidFill>
                  <a:srgbClr val="000099"/>
                </a:solidFill>
                <a:latin typeface="Verdana" pitchFamily="34" charset="0"/>
                <a:cs typeface="+mn-cs"/>
              </a:rPr>
              <a:t>Valor ideal para o DRE?</a:t>
            </a:r>
          </a:p>
          <a:p>
            <a:pPr marL="822325" lvl="2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" pitchFamily="2" charset="2"/>
              <a:buChar char="Ø"/>
              <a:defRPr/>
            </a:pPr>
            <a:r>
              <a:rPr lang="pt-BR" sz="2000">
                <a:latin typeface="Verdana" pitchFamily="34" charset="0"/>
                <a:cs typeface="+mn-cs"/>
              </a:rPr>
              <a:t> 65% - 70% </a:t>
            </a:r>
          </a:p>
          <a:p>
            <a:pPr marL="822325" lvl="2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" pitchFamily="2" charset="2"/>
              <a:buChar char="Ø"/>
              <a:defRPr/>
            </a:pPr>
            <a:endParaRPr lang="pt-BR" sz="2000">
              <a:latin typeface="Verdana" pitchFamily="34" charset="0"/>
              <a:cs typeface="+mn-cs"/>
            </a:endParaRPr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Arial" pitchFamily="34" charset="0"/>
              <a:buChar char="–"/>
              <a:defRPr/>
            </a:pPr>
            <a:endParaRPr lang="pt-BR" sz="2400">
              <a:latin typeface="Verdana" pitchFamily="34" charset="0"/>
              <a:cs typeface="+mn-cs"/>
            </a:endParaRPr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Arial" pitchFamily="34" charset="0"/>
              <a:buChar char="–"/>
              <a:defRPr/>
            </a:pPr>
            <a:endParaRPr lang="pt-BR" sz="2400" i="1">
              <a:solidFill>
                <a:srgbClr val="000099"/>
              </a:solidFill>
              <a:latin typeface="Verdana" pitchFamily="34" charset="0"/>
              <a:cs typeface="+mn-cs"/>
            </a:endParaRPr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Arial" pitchFamily="34" charset="0"/>
              <a:buChar char="–"/>
              <a:defRPr/>
            </a:pPr>
            <a:endParaRPr lang="pt-BR" sz="2400" i="1">
              <a:solidFill>
                <a:srgbClr val="000099"/>
              </a:solidFill>
              <a:latin typeface="Verdana" pitchFamily="34" charset="0"/>
              <a:cs typeface="+mn-cs"/>
            </a:endParaRPr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Arial" pitchFamily="34" charset="0"/>
              <a:buChar char="–"/>
              <a:defRPr/>
            </a:pPr>
            <a:r>
              <a:rPr lang="pt-BR" sz="2400" i="1">
                <a:solidFill>
                  <a:srgbClr val="000099"/>
                </a:solidFill>
                <a:latin typeface="Verdana" pitchFamily="34" charset="0"/>
                <a:cs typeface="+mn-cs"/>
              </a:rPr>
              <a:t>Defeitos têm complexidades diferentes e isso deve ser levado em consideração</a:t>
            </a:r>
            <a:endParaRPr lang="pt-BR" sz="2400" i="1" dirty="0">
              <a:solidFill>
                <a:srgbClr val="000099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357563" y="3133725"/>
            <a:ext cx="5214937" cy="371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42900" indent="-342900" algn="r"/>
            <a:r>
              <a:rPr lang="pt-BR"/>
              <a:t>Fonte: </a:t>
            </a:r>
            <a:r>
              <a:rPr lang="en-US"/>
              <a:t>Risk Management for Software Projects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38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5" grpId="0" build="allAtOnce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Imagem 4" descr="computer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3" y="3000375"/>
            <a:ext cx="3857625" cy="358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14688" y="222250"/>
            <a:ext cx="56435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/>
          <a:p>
            <a:pPr>
              <a:defRPr/>
            </a:pPr>
            <a:r>
              <a:rPr lang="pt-BR" sz="3200">
                <a:solidFill>
                  <a:schemeClr val="bg1">
                    <a:lumMod val="50000"/>
                  </a:schemeClr>
                </a:solidFill>
                <a:ea typeface="+mj-ea"/>
              </a:rPr>
              <a:t/>
            </a:r>
            <a:br>
              <a:rPr lang="pt-BR" sz="3200">
                <a:solidFill>
                  <a:schemeClr val="bg1">
                    <a:lumMod val="50000"/>
                  </a:schemeClr>
                </a:solidFill>
                <a:ea typeface="+mj-ea"/>
              </a:rPr>
            </a:br>
            <a:r>
              <a:rPr lang="pt-BR" sz="3200">
                <a:solidFill>
                  <a:schemeClr val="bg1">
                    <a:lumMod val="50000"/>
                  </a:schemeClr>
                </a:solidFill>
                <a:ea typeface="+mj-ea"/>
              </a:rPr>
              <a:t>Quando os Testes Terminam?</a:t>
            </a:r>
            <a:endParaRPr lang="pt-BR" sz="3200" dirty="0">
              <a:solidFill>
                <a:schemeClr val="tx2"/>
              </a:solidFill>
              <a:ea typeface="+mj-ea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85750" y="1143000"/>
            <a:ext cx="77152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pt-BR" sz="2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cs typeface="+mn-cs"/>
              </a:rPr>
              <a:t>Cobertura</a:t>
            </a:r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Arial" pitchFamily="34" charset="0"/>
              <a:buChar char="–"/>
              <a:defRPr/>
            </a:pPr>
            <a:r>
              <a:rPr lang="pt-BR" sz="2800" i="1" dirty="0">
                <a:solidFill>
                  <a:srgbClr val="000099"/>
                </a:solidFill>
                <a:latin typeface="Verdana" pitchFamily="34" charset="0"/>
                <a:cs typeface="+mn-cs"/>
              </a:rPr>
              <a:t>Percentual de cobertura alcançada na aplicação em teste</a:t>
            </a:r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Arial" pitchFamily="34" charset="0"/>
              <a:buChar char="–"/>
              <a:defRPr/>
            </a:pPr>
            <a:endParaRPr lang="pt-BR" sz="2800" i="1" dirty="0">
              <a:solidFill>
                <a:srgbClr val="000099"/>
              </a:solidFill>
              <a:latin typeface="Verdana" pitchFamily="34" charset="0"/>
              <a:cs typeface="+mn-cs"/>
            </a:endParaRPr>
          </a:p>
          <a:p>
            <a:pPr marL="822325" lvl="2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" pitchFamily="2" charset="2"/>
              <a:buChar char="Ø"/>
              <a:defRPr/>
            </a:pPr>
            <a:r>
              <a:rPr lang="pt-BR" sz="2800" dirty="0" smtClean="0">
                <a:latin typeface="Verdana" pitchFamily="34" charset="0"/>
                <a:cs typeface="+mn-cs"/>
              </a:rPr>
              <a:t>Cobertura </a:t>
            </a:r>
            <a:r>
              <a:rPr lang="pt-BR" sz="2800" dirty="0">
                <a:latin typeface="Verdana" pitchFamily="34" charset="0"/>
                <a:cs typeface="+mn-cs"/>
              </a:rPr>
              <a:t>dos </a:t>
            </a:r>
            <a:r>
              <a:rPr lang="pt-BR" sz="2800" dirty="0" smtClean="0">
                <a:latin typeface="Verdana" pitchFamily="34" charset="0"/>
                <a:cs typeface="+mn-cs"/>
              </a:rPr>
              <a:t>Requisitos</a:t>
            </a:r>
            <a:endParaRPr lang="pt-BR" sz="2800" dirty="0">
              <a:latin typeface="Verdana" pitchFamily="34" charset="0"/>
              <a:cs typeface="+mn-cs"/>
            </a:endParaRPr>
          </a:p>
          <a:p>
            <a:pPr marL="822325" lvl="2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" pitchFamily="2" charset="2"/>
              <a:buChar char="Ø"/>
              <a:defRPr/>
            </a:pPr>
            <a:endParaRPr lang="pt-BR" sz="2800" dirty="0">
              <a:latin typeface="Verdana" pitchFamily="34" charset="0"/>
              <a:cs typeface="+mn-cs"/>
            </a:endParaRPr>
          </a:p>
          <a:p>
            <a:pPr marL="822325" lvl="2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" pitchFamily="2" charset="2"/>
              <a:buChar char="Ø"/>
              <a:defRPr/>
            </a:pPr>
            <a:r>
              <a:rPr lang="pt-BR" sz="2800" dirty="0">
                <a:latin typeface="Verdana" pitchFamily="34" charset="0"/>
                <a:cs typeface="+mn-cs"/>
              </a:rPr>
              <a:t>Cobertura do Código</a:t>
            </a:r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defRPr/>
            </a:pPr>
            <a:endParaRPr lang="pt-BR" sz="2400" i="1" dirty="0">
              <a:solidFill>
                <a:srgbClr val="000099"/>
              </a:solidFill>
              <a:latin typeface="Verdana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059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Imagem 4" descr="MKTmais.com_Atendimento ao clientes_sorriso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38" y="3071813"/>
            <a:ext cx="328612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14688" y="222250"/>
            <a:ext cx="56435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/>
          <a:p>
            <a:pPr>
              <a:defRPr/>
            </a:pPr>
            <a:r>
              <a:rPr lang="pt-BR" sz="3200">
                <a:solidFill>
                  <a:schemeClr val="bg1">
                    <a:lumMod val="50000"/>
                  </a:schemeClr>
                </a:solidFill>
                <a:ea typeface="+mj-ea"/>
              </a:rPr>
              <a:t/>
            </a:r>
            <a:br>
              <a:rPr lang="pt-BR" sz="3200">
                <a:solidFill>
                  <a:schemeClr val="bg1">
                    <a:lumMod val="50000"/>
                  </a:schemeClr>
                </a:solidFill>
                <a:ea typeface="+mj-ea"/>
              </a:rPr>
            </a:br>
            <a:r>
              <a:rPr lang="pt-BR" sz="3200">
                <a:solidFill>
                  <a:schemeClr val="bg1">
                    <a:lumMod val="50000"/>
                  </a:schemeClr>
                </a:solidFill>
                <a:ea typeface="+mj-ea"/>
              </a:rPr>
              <a:t>Quando os Testes Terminam?</a:t>
            </a:r>
            <a:endParaRPr lang="pt-BR" sz="3200" dirty="0">
              <a:solidFill>
                <a:schemeClr val="tx2"/>
              </a:solidFill>
              <a:ea typeface="+mj-ea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2875" y="1000125"/>
            <a:ext cx="885825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pt-BR" sz="3200" b="1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cs typeface="+mn-cs"/>
              </a:rPr>
              <a:t>Satisfação</a:t>
            </a:r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Arial" pitchFamily="34" charset="0"/>
              <a:buChar char="–"/>
              <a:defRPr/>
            </a:pPr>
            <a:r>
              <a:rPr lang="pt-BR" sz="2800" i="1">
                <a:solidFill>
                  <a:srgbClr val="000099"/>
                </a:solidFill>
                <a:latin typeface="Verdana" pitchFamily="34" charset="0"/>
                <a:cs typeface="+mn-cs"/>
              </a:rPr>
              <a:t>Satisfação do cliente com o software.</a:t>
            </a:r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Arial" pitchFamily="34" charset="0"/>
              <a:buChar char="–"/>
              <a:defRPr/>
            </a:pPr>
            <a:r>
              <a:rPr lang="pt-BR" sz="2800" i="1">
                <a:solidFill>
                  <a:srgbClr val="000099"/>
                </a:solidFill>
                <a:latin typeface="Verdana" pitchFamily="34" charset="0"/>
                <a:cs typeface="+mn-cs"/>
              </a:rPr>
              <a:t>Pode ser medida através de:</a:t>
            </a:r>
            <a:r>
              <a:rPr lang="pt-BR" sz="2800">
                <a:solidFill>
                  <a:srgbClr val="000099"/>
                </a:solidFill>
                <a:latin typeface="Verdana" pitchFamily="34" charset="0"/>
                <a:cs typeface="+mn-cs"/>
              </a:rPr>
              <a:t> </a:t>
            </a:r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Arial" pitchFamily="34" charset="0"/>
              <a:buChar char="–"/>
              <a:defRPr/>
            </a:pPr>
            <a:endParaRPr lang="pt-BR" sz="2800">
              <a:solidFill>
                <a:srgbClr val="000099"/>
              </a:solidFill>
              <a:latin typeface="Verdana" pitchFamily="34" charset="0"/>
              <a:cs typeface="+mn-cs"/>
            </a:endParaRPr>
          </a:p>
          <a:p>
            <a:pPr marL="822325" lvl="2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" pitchFamily="2" charset="2"/>
              <a:buChar char="Ø"/>
              <a:defRPr/>
            </a:pPr>
            <a:r>
              <a:rPr lang="pt-BR" sz="2800">
                <a:latin typeface="Verdana" pitchFamily="34" charset="0"/>
                <a:cs typeface="+mn-cs"/>
              </a:rPr>
              <a:t> Chamadas do Help Desk </a:t>
            </a:r>
          </a:p>
          <a:p>
            <a:pPr marL="822325" lvl="2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" pitchFamily="2" charset="2"/>
              <a:buChar char="Ø"/>
              <a:defRPr/>
            </a:pPr>
            <a:endParaRPr lang="pt-BR" sz="2800">
              <a:latin typeface="Verdana" pitchFamily="34" charset="0"/>
              <a:cs typeface="+mn-cs"/>
            </a:endParaRPr>
          </a:p>
          <a:p>
            <a:pPr marL="822325" lvl="2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" pitchFamily="2" charset="2"/>
              <a:buChar char="Ø"/>
              <a:defRPr/>
            </a:pPr>
            <a:r>
              <a:rPr lang="pt-BR" sz="2800">
                <a:latin typeface="Verdana" pitchFamily="34" charset="0"/>
                <a:cs typeface="+mn-cs"/>
              </a:rPr>
              <a:t> Questionários</a:t>
            </a:r>
          </a:p>
        </p:txBody>
      </p:sp>
    </p:spTree>
    <p:extLst>
      <p:ext uri="{BB962C8B-B14F-4D97-AF65-F5344CB8AC3E}">
        <p14:creationId xmlns:p14="http://schemas.microsoft.com/office/powerpoint/2010/main" val="280557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752132" y="222250"/>
            <a:ext cx="4106118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/>
          <a:p>
            <a:pPr>
              <a:defRPr/>
            </a:pPr>
            <a:r>
              <a:rPr lang="pt-BR" sz="3200" dirty="0">
                <a:solidFill>
                  <a:schemeClr val="bg1">
                    <a:lumMod val="50000"/>
                  </a:schemeClr>
                </a:solidFill>
                <a:ea typeface="+mj-ea"/>
              </a:rPr>
              <a:t/>
            </a:r>
            <a:br>
              <a:rPr lang="pt-BR" sz="3200" dirty="0">
                <a:solidFill>
                  <a:schemeClr val="bg1">
                    <a:lumMod val="50000"/>
                  </a:schemeClr>
                </a:solidFill>
                <a:ea typeface="+mj-ea"/>
              </a:rPr>
            </a:br>
            <a:r>
              <a:rPr lang="pt-BR" sz="3200" dirty="0" smtClean="0">
                <a:solidFill>
                  <a:schemeClr val="bg1">
                    <a:lumMod val="50000"/>
                  </a:schemeClr>
                </a:solidFill>
                <a:ea typeface="+mj-ea"/>
              </a:rPr>
              <a:t>Insumos </a:t>
            </a:r>
            <a:r>
              <a:rPr lang="pt-BR" sz="3200" dirty="0">
                <a:solidFill>
                  <a:schemeClr val="bg1">
                    <a:lumMod val="50000"/>
                  </a:schemeClr>
                </a:solidFill>
                <a:ea typeface="+mj-ea"/>
              </a:rPr>
              <a:t>e Produtos</a:t>
            </a:r>
            <a:endParaRPr lang="pt-BR" sz="3200" dirty="0">
              <a:solidFill>
                <a:schemeClr val="tx2"/>
              </a:solidFill>
              <a:ea typeface="+mj-ea"/>
            </a:endParaRPr>
          </a:p>
        </p:txBody>
      </p:sp>
      <p:grpSp>
        <p:nvGrpSpPr>
          <p:cNvPr id="2" name="Grupo 20"/>
          <p:cNvGrpSpPr>
            <a:grpSpLocks/>
          </p:cNvGrpSpPr>
          <p:nvPr/>
        </p:nvGrpSpPr>
        <p:grpSpPr bwMode="auto">
          <a:xfrm>
            <a:off x="654050" y="1331913"/>
            <a:ext cx="7832725" cy="4894262"/>
            <a:chOff x="739775" y="1177925"/>
            <a:chExt cx="6945313" cy="3989388"/>
          </a:xfrm>
        </p:grpSpPr>
        <p:sp>
          <p:nvSpPr>
            <p:cNvPr id="34820" name="Line 2"/>
            <p:cNvSpPr>
              <a:spLocks noChangeShapeType="1"/>
            </p:cNvSpPr>
            <p:nvPr/>
          </p:nvSpPr>
          <p:spPr bwMode="auto">
            <a:xfrm flipH="1">
              <a:off x="3571875" y="3267075"/>
              <a:ext cx="801688" cy="7921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4821" name="Line 3"/>
            <p:cNvSpPr>
              <a:spLocks noChangeShapeType="1"/>
            </p:cNvSpPr>
            <p:nvPr/>
          </p:nvSpPr>
          <p:spPr bwMode="auto">
            <a:xfrm>
              <a:off x="5094288" y="3194050"/>
              <a:ext cx="735012" cy="8826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4822" name="Oval 5"/>
            <p:cNvSpPr>
              <a:spLocks noChangeArrowheads="1"/>
            </p:cNvSpPr>
            <p:nvPr/>
          </p:nvSpPr>
          <p:spPr bwMode="auto">
            <a:xfrm>
              <a:off x="3725863" y="2474913"/>
              <a:ext cx="2016125" cy="1152525"/>
            </a:xfrm>
            <a:prstGeom prst="ellipse">
              <a:avLst/>
            </a:prstGeom>
            <a:solidFill>
              <a:srgbClr val="0000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34823" name="AutoShape 6"/>
            <p:cNvSpPr>
              <a:spLocks noChangeArrowheads="1"/>
            </p:cNvSpPr>
            <p:nvPr/>
          </p:nvSpPr>
          <p:spPr bwMode="auto">
            <a:xfrm>
              <a:off x="844550" y="2644775"/>
              <a:ext cx="1511300" cy="865188"/>
            </a:xfrm>
            <a:prstGeom prst="flowChartPredefinedProcess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34824" name="AutoShape 7"/>
            <p:cNvSpPr>
              <a:spLocks noChangeArrowheads="1"/>
            </p:cNvSpPr>
            <p:nvPr/>
          </p:nvSpPr>
          <p:spPr bwMode="auto">
            <a:xfrm>
              <a:off x="2428875" y="4071938"/>
              <a:ext cx="1512888" cy="1081087"/>
            </a:xfrm>
            <a:prstGeom prst="flowChartDocument">
              <a:avLst/>
            </a:prstGeom>
            <a:gradFill rotWithShape="1">
              <a:gsLst>
                <a:gs pos="0">
                  <a:srgbClr val="99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34825" name="AutoShape 8"/>
            <p:cNvSpPr>
              <a:spLocks noChangeArrowheads="1"/>
            </p:cNvSpPr>
            <p:nvPr/>
          </p:nvSpPr>
          <p:spPr bwMode="auto">
            <a:xfrm>
              <a:off x="5237163" y="4086225"/>
              <a:ext cx="1512887" cy="1081088"/>
            </a:xfrm>
            <a:prstGeom prst="flowChartDocument">
              <a:avLst/>
            </a:prstGeom>
            <a:gradFill rotWithShape="1">
              <a:gsLst>
                <a:gs pos="0">
                  <a:srgbClr val="99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34826" name="AutoShape 9"/>
            <p:cNvSpPr>
              <a:spLocks noChangeArrowheads="1"/>
            </p:cNvSpPr>
            <p:nvPr/>
          </p:nvSpPr>
          <p:spPr bwMode="auto">
            <a:xfrm>
              <a:off x="1781175" y="1177925"/>
              <a:ext cx="1512888" cy="1081088"/>
            </a:xfrm>
            <a:prstGeom prst="flowChartDocumen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34827" name="AutoShape 10"/>
            <p:cNvSpPr>
              <a:spLocks noChangeArrowheads="1"/>
            </p:cNvSpPr>
            <p:nvPr/>
          </p:nvSpPr>
          <p:spPr bwMode="auto">
            <a:xfrm>
              <a:off x="6029325" y="1177925"/>
              <a:ext cx="1512888" cy="1081088"/>
            </a:xfrm>
            <a:prstGeom prst="flowChartDocumen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34828" name="AutoShape 11"/>
            <p:cNvSpPr>
              <a:spLocks noChangeArrowheads="1"/>
            </p:cNvSpPr>
            <p:nvPr/>
          </p:nvSpPr>
          <p:spPr bwMode="auto">
            <a:xfrm>
              <a:off x="2573338" y="2835275"/>
              <a:ext cx="1008062" cy="503238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 rotWithShape="1">
              <a:gsLst>
                <a:gs pos="0">
                  <a:srgbClr val="FFFF00"/>
                </a:gs>
                <a:gs pos="100000">
                  <a:srgbClr val="FFCC00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34829" name="Line 12"/>
            <p:cNvSpPr>
              <a:spLocks noChangeShapeType="1"/>
            </p:cNvSpPr>
            <p:nvPr/>
          </p:nvSpPr>
          <p:spPr bwMode="auto">
            <a:xfrm>
              <a:off x="3294063" y="1609725"/>
              <a:ext cx="27352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4830" name="Line 13"/>
            <p:cNvSpPr>
              <a:spLocks noChangeShapeType="1"/>
            </p:cNvSpPr>
            <p:nvPr/>
          </p:nvSpPr>
          <p:spPr bwMode="auto">
            <a:xfrm>
              <a:off x="4660900" y="1609725"/>
              <a:ext cx="0" cy="8651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4023808" y="2712604"/>
              <a:ext cx="1729993" cy="624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marL="342900" indent="-342900">
                <a:defRPr/>
              </a:pPr>
              <a:r>
                <a:rPr lang="pt-BR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Execução </a:t>
              </a:r>
            </a:p>
            <a:p>
              <a:pPr marL="342900" indent="-342900">
                <a:defRPr/>
              </a:pPr>
              <a:r>
                <a:rPr lang="pt-BR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dos Testes</a:t>
              </a:r>
            </a:p>
          </p:txBody>
        </p:sp>
        <p:sp>
          <p:nvSpPr>
            <p:cNvPr id="34832" name="Text Box 15"/>
            <p:cNvSpPr txBox="1">
              <a:spLocks noChangeArrowheads="1"/>
            </p:cNvSpPr>
            <p:nvPr/>
          </p:nvSpPr>
          <p:spPr bwMode="auto">
            <a:xfrm>
              <a:off x="739775" y="2816225"/>
              <a:ext cx="1728788" cy="352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342900" indent="-342900"/>
              <a:r>
                <a:rPr lang="pt-BR" sz="1200" b="1">
                  <a:solidFill>
                    <a:srgbClr val="CC0000"/>
                  </a:solidFill>
                  <a:latin typeface="Verdana" pitchFamily="34" charset="0"/>
                </a:rPr>
                <a:t>      SOFTWARE</a:t>
              </a:r>
            </a:p>
            <a:p>
              <a:pPr marL="342900" indent="-342900"/>
              <a:r>
                <a:rPr lang="pt-BR" sz="1000" b="1">
                  <a:solidFill>
                    <a:srgbClr val="CC0000"/>
                  </a:solidFill>
                  <a:latin typeface="Verdana" pitchFamily="34" charset="0"/>
                </a:rPr>
                <a:t>       (A ser testado)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2140381" y="4201992"/>
              <a:ext cx="1943955" cy="4878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marL="342900" indent="-342900">
                <a:defRPr/>
              </a:pPr>
              <a:r>
                <a:rPr lang="pt-BR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itchFamily="34" charset="0"/>
                </a:rPr>
                <a:t>	</a:t>
              </a:r>
              <a:r>
                <a:rPr lang="pt-BR" sz="12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itchFamily="34" charset="0"/>
                </a:rPr>
                <a:t>Relatório de Defeitos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5021827" y="4186464"/>
              <a:ext cx="1943956" cy="67029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marL="342900" indent="-342900">
                <a:defRPr/>
              </a:pPr>
              <a:r>
                <a:rPr lang="pt-BR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	</a:t>
              </a:r>
              <a:r>
                <a:rPr lang="pt-BR" sz="12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itchFamily="34" charset="0"/>
                </a:rPr>
                <a:t>Status e Resultados de  Teste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492865" y="1250389"/>
              <a:ext cx="1943955" cy="454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marL="342900" indent="-342900">
                <a:defRPr/>
              </a:pPr>
              <a:r>
                <a:rPr lang="pt-BR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itchFamily="34" charset="0"/>
                </a:rPr>
                <a:t>	</a:t>
              </a:r>
              <a:r>
                <a:rPr lang="pt-BR" sz="12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itchFamily="34" charset="0"/>
                </a:rPr>
                <a:t>Casos , Estratégia </a:t>
              </a:r>
            </a:p>
            <a:p>
              <a:pPr marL="342900" indent="-342900">
                <a:defRPr/>
              </a:pPr>
              <a:r>
                <a:rPr lang="pt-BR" sz="12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itchFamily="34" charset="0"/>
                </a:rPr>
                <a:t>       e  Plano de Teste</a:t>
              </a:r>
              <a:endParaRPr lang="pt-BR" sz="1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5739725" y="1250389"/>
              <a:ext cx="1945363" cy="454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marL="342900" indent="-342900">
                <a:defRPr/>
              </a:pPr>
              <a:r>
                <a:rPr lang="pt-BR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	</a:t>
              </a:r>
              <a:r>
                <a:rPr lang="pt-BR" sz="12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itchFamily="34" charset="0"/>
                </a:rPr>
                <a:t>Dados e Ambiente de Teste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001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Imagem 3" descr="book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38" y="1285875"/>
            <a:ext cx="57150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428625" y="3857625"/>
            <a:ext cx="8215313" cy="264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800" i="1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A etapa de execução dos testes depende do que foi feito anteriormente </a:t>
            </a:r>
          </a:p>
          <a:p>
            <a:pPr marL="273050" indent="-273050" algn="just">
              <a:spcBef>
                <a:spcPts val="575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/>
            </a:pPr>
            <a:endParaRPr lang="pt-BR" sz="1100" i="1">
              <a:solidFill>
                <a:schemeClr val="accent5">
                  <a:lumMod val="50000"/>
                </a:schemeClr>
              </a:solidFill>
              <a:latin typeface="+mn-lt"/>
              <a:cs typeface="+mn-cs"/>
            </a:endParaRPr>
          </a:p>
          <a:p>
            <a:pPr marL="273050" indent="-273050" algn="just">
              <a:spcBef>
                <a:spcPts val="575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800" i="1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Executar tudo o que foi documentado</a:t>
            </a:r>
          </a:p>
          <a:p>
            <a:pPr marL="273050" indent="-273050" algn="just">
              <a:spcBef>
                <a:spcPts val="575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/>
            </a:pPr>
            <a:endParaRPr lang="pt-BR" sz="900" i="1">
              <a:solidFill>
                <a:schemeClr val="accent5">
                  <a:lumMod val="50000"/>
                </a:schemeClr>
              </a:solidFill>
              <a:latin typeface="+mn-lt"/>
              <a:cs typeface="+mn-cs"/>
            </a:endParaRPr>
          </a:p>
          <a:p>
            <a:pPr marL="273050" indent="-273050" algn="just">
              <a:spcBef>
                <a:spcPts val="575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800" i="1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Documentar tudo o que foi executado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/>
            </a:pPr>
            <a:endParaRPr lang="pt-BR" sz="2800" dirty="0">
              <a:solidFill>
                <a:schemeClr val="accent5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643438" y="222250"/>
            <a:ext cx="421481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/>
          <a:p>
            <a:pPr>
              <a:defRPr/>
            </a:pPr>
            <a:r>
              <a:rPr lang="pt-BR" sz="3200">
                <a:solidFill>
                  <a:schemeClr val="bg1">
                    <a:lumMod val="50000"/>
                  </a:schemeClr>
                </a:solidFill>
                <a:ea typeface="+mj-ea"/>
              </a:rPr>
              <a:t/>
            </a:r>
            <a:br>
              <a:rPr lang="pt-BR" sz="3200">
                <a:solidFill>
                  <a:schemeClr val="bg1">
                    <a:lumMod val="50000"/>
                  </a:schemeClr>
                </a:solidFill>
                <a:ea typeface="+mj-ea"/>
              </a:rPr>
            </a:br>
            <a:r>
              <a:rPr lang="pt-BR" sz="3200">
                <a:solidFill>
                  <a:schemeClr val="bg1">
                    <a:lumMod val="50000"/>
                  </a:schemeClr>
                </a:solidFill>
                <a:ea typeface="+mj-ea"/>
              </a:rPr>
              <a:t>Considerações Finais</a:t>
            </a:r>
            <a:endParaRPr lang="pt-BR" sz="3200" dirty="0">
              <a:solidFill>
                <a:schemeClr val="tx2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6365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535987" cy="4751387"/>
          </a:xfrm>
        </p:spPr>
        <p:txBody>
          <a:bodyPr/>
          <a:lstStyle/>
          <a:p>
            <a:pPr lvl="2" algn="just">
              <a:buFontTx/>
              <a:buNone/>
            </a:pPr>
            <a:endParaRPr lang="pt-BR" sz="2200" smtClean="0"/>
          </a:p>
          <a:p>
            <a:pPr lvl="3"/>
            <a:endParaRPr lang="pt-BR" smtClean="0"/>
          </a:p>
          <a:p>
            <a:pPr lvl="2">
              <a:buFontTx/>
              <a:buNone/>
            </a:pPr>
            <a:endParaRPr lang="pt-BR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3200" y="2571750"/>
            <a:ext cx="8797925" cy="922338"/>
          </a:xfrm>
        </p:spPr>
        <p:txBody>
          <a:bodyPr/>
          <a:lstStyle/>
          <a:p>
            <a:pPr algn="ctr">
              <a:defRPr/>
            </a:pPr>
            <a:r>
              <a:rPr lang="pt-BR" dirty="0" smtClean="0"/>
              <a:t>Revisão Aula 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092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3357554" y="357166"/>
            <a:ext cx="2714644" cy="706438"/>
          </a:xfrm>
        </p:spPr>
        <p:txBody>
          <a:bodyPr/>
          <a:lstStyle/>
          <a:p>
            <a:pPr eaLnBrk="1" hangingPunct="1">
              <a:defRPr/>
            </a:pPr>
            <a:r>
              <a:rPr lang="pt-BR" sz="4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Exercício</a:t>
            </a:r>
            <a:endParaRPr lang="pt-BR" sz="42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Imagem 4" descr="questionari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5" y="1500174"/>
            <a:ext cx="6191277" cy="464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2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Imagem 6" descr="paint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3" y="1314450"/>
            <a:ext cx="4111625" cy="476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250" y="222250"/>
            <a:ext cx="3429000" cy="706438"/>
          </a:xfrm>
        </p:spPr>
        <p:txBody>
          <a:bodyPr/>
          <a:lstStyle/>
          <a:p>
            <a:pPr eaLnBrk="1" hangingPunct="1">
              <a:defRPr/>
            </a:pPr>
            <a:r>
              <a:rPr lang="pt-BR" sz="3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pt-BR" sz="3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pt-BR" sz="3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Exercício - Paint</a:t>
            </a:r>
            <a:endParaRPr lang="pt-BR" sz="3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14313" y="1225550"/>
            <a:ext cx="4572000" cy="5155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pt-BR" sz="2000" dirty="0"/>
              <a:t>Criar um caso de teste com passos para testar as seguintes funcionalidades do </a:t>
            </a:r>
            <a:r>
              <a:rPr lang="pt-BR" sz="2000" dirty="0" err="1"/>
              <a:t>Paint</a:t>
            </a:r>
            <a:r>
              <a:rPr lang="pt-BR" sz="2000" dirty="0"/>
              <a:t>: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pt-BR" sz="2000" dirty="0"/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pt-BR" sz="2000" dirty="0" smtClean="0"/>
              <a:t>REQ1: Criar </a:t>
            </a:r>
            <a:r>
              <a:rPr lang="pt-BR" sz="2000" dirty="0"/>
              <a:t>uma nova imagem</a:t>
            </a:r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pt-BR" sz="2000" dirty="0" smtClean="0"/>
              <a:t>REQ2: </a:t>
            </a:r>
            <a:r>
              <a:rPr lang="pt-BR" sz="2000" dirty="0"/>
              <a:t>Salvar uma nova imagem</a:t>
            </a:r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pt-BR" sz="2000" dirty="0" smtClean="0"/>
              <a:t>REQ3: </a:t>
            </a:r>
            <a:r>
              <a:rPr lang="pt-BR" sz="2000" dirty="0"/>
              <a:t>Abrir uma imagem já criada</a:t>
            </a:r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pt-BR" sz="2000" dirty="0" smtClean="0"/>
              <a:t>REQ4: </a:t>
            </a:r>
            <a:r>
              <a:rPr lang="pt-BR" sz="2000" dirty="0"/>
              <a:t>Visualizar a pré-impressão de uma imagem</a:t>
            </a:r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pt-BR" sz="2000" dirty="0" smtClean="0"/>
              <a:t>REQ5: </a:t>
            </a:r>
            <a:r>
              <a:rPr lang="pt-BR" sz="2000" dirty="0"/>
              <a:t>Imprimir uma imagem</a:t>
            </a:r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pt-BR" sz="2000" dirty="0" smtClean="0"/>
              <a:t>REQ6: </a:t>
            </a:r>
            <a:r>
              <a:rPr lang="pt-BR" sz="2000" dirty="0"/>
              <a:t>Possibilidade de visualizar a caixa de ferramentas</a:t>
            </a:r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pt-BR" sz="2000" dirty="0" smtClean="0"/>
              <a:t>REQ7: </a:t>
            </a:r>
            <a:r>
              <a:rPr lang="pt-BR" sz="2000" dirty="0"/>
              <a:t>Possibilidade de visualizar a caixa de </a:t>
            </a:r>
            <a:r>
              <a:rPr lang="pt-BR" sz="2000" dirty="0" smtClean="0"/>
              <a:t>cores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45212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>
                <a:latin typeface="Arial" pitchFamily="34" charset="0"/>
              </a:rPr>
              <a:t>Dúvidas?</a:t>
            </a:r>
            <a:endParaRPr lang="en-US" dirty="0"/>
          </a:p>
        </p:txBody>
      </p:sp>
      <p:pic>
        <p:nvPicPr>
          <p:cNvPr id="58371" name="Picture 2" descr="C:\IBM Documents\CIPA\2010\question-mar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75" y="1071563"/>
            <a:ext cx="428625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642938" y="4786313"/>
            <a:ext cx="4572000" cy="1785937"/>
          </a:xfrm>
          <a:prstGeom prst="rect">
            <a:avLst/>
          </a:prstGeom>
        </p:spPr>
        <p:txBody>
          <a:bodyPr bIns="91440" anchor="b"/>
          <a:lstStyle/>
          <a:p>
            <a:pPr fontAlgn="auto">
              <a:spcAft>
                <a:spcPts val="0"/>
              </a:spcAft>
              <a:defRPr/>
            </a:pPr>
            <a:r>
              <a:rPr lang="pt-BR" dirty="0">
                <a:solidFill>
                  <a:schemeClr val="tx2"/>
                </a:solidFill>
                <a:ea typeface="+mj-ea"/>
                <a:cs typeface="+mj-cs"/>
              </a:rPr>
              <a:t>Obrigado!</a:t>
            </a:r>
          </a:p>
          <a:p>
            <a:pPr fontAlgn="auto">
              <a:spcAft>
                <a:spcPts val="0"/>
              </a:spcAft>
              <a:defRPr/>
            </a:pPr>
            <a:endParaRPr lang="pt-BR" dirty="0">
              <a:solidFill>
                <a:schemeClr val="tx2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7509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1763" y="142875"/>
            <a:ext cx="8797925" cy="71437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Teste - Métricas</a:t>
            </a:r>
            <a:endParaRPr lang="pt-BR" dirty="0"/>
          </a:p>
        </p:txBody>
      </p:sp>
      <p:sp>
        <p:nvSpPr>
          <p:cNvPr id="72707" name="TextBox 5"/>
          <p:cNvSpPr txBox="1">
            <a:spLocks noChangeArrowheads="1"/>
          </p:cNvSpPr>
          <p:nvPr/>
        </p:nvSpPr>
        <p:spPr bwMode="auto">
          <a:xfrm>
            <a:off x="427038" y="1100138"/>
            <a:ext cx="4038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000" b="1">
                <a:solidFill>
                  <a:srgbClr val="FF0000"/>
                </a:solidFill>
              </a:rPr>
              <a:t>Exemplos de Métricas de Teste</a:t>
            </a:r>
          </a:p>
        </p:txBody>
      </p:sp>
      <p:sp>
        <p:nvSpPr>
          <p:cNvPr id="8" name="Rectangle 7"/>
          <p:cNvSpPr/>
          <p:nvPr/>
        </p:nvSpPr>
        <p:spPr>
          <a:xfrm>
            <a:off x="500063" y="1571625"/>
            <a:ext cx="8143875" cy="5000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itchFamily="2" charset="2"/>
              <a:buChar char="ü"/>
              <a:defRPr/>
            </a:pPr>
            <a:r>
              <a:rPr lang="pt-BR" dirty="0" err="1">
                <a:solidFill>
                  <a:schemeClr val="tx1"/>
                </a:solidFill>
              </a:rPr>
              <a:t>Qtde</a:t>
            </a:r>
            <a:r>
              <a:rPr lang="pt-BR" dirty="0">
                <a:solidFill>
                  <a:schemeClr val="tx1"/>
                </a:solidFill>
              </a:rPr>
              <a:t> de defeitos;</a:t>
            </a:r>
          </a:p>
          <a:p>
            <a:pPr marL="285750" indent="-285750">
              <a:buFont typeface="Wingdings" pitchFamily="2" charset="2"/>
              <a:buChar char="ü"/>
              <a:defRPr/>
            </a:pPr>
            <a:r>
              <a:rPr lang="pt-BR" dirty="0" err="1">
                <a:solidFill>
                  <a:schemeClr val="tx1"/>
                </a:solidFill>
              </a:rPr>
              <a:t>Qtde</a:t>
            </a:r>
            <a:r>
              <a:rPr lang="pt-BR" dirty="0">
                <a:solidFill>
                  <a:schemeClr val="tx1"/>
                </a:solidFill>
              </a:rPr>
              <a:t> de Não-Conformidades;</a:t>
            </a:r>
          </a:p>
          <a:p>
            <a:pPr marL="285750" indent="-285750">
              <a:buFont typeface="Wingdings" pitchFamily="2" charset="2"/>
              <a:buChar char="ü"/>
              <a:defRPr/>
            </a:pPr>
            <a:r>
              <a:rPr lang="pt-BR" dirty="0">
                <a:solidFill>
                  <a:schemeClr val="tx1"/>
                </a:solidFill>
              </a:rPr>
              <a:t>Esforço em Horas para execução de testes;</a:t>
            </a: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ü"/>
              <a:defRPr/>
            </a:pPr>
            <a:r>
              <a:rPr lang="pt-BR" dirty="0">
                <a:solidFill>
                  <a:schemeClr val="tx1"/>
                </a:solidFill>
              </a:rPr>
              <a:t>(Densidade de Defeitos) </a:t>
            </a:r>
          </a:p>
          <a:p>
            <a:pPr>
              <a:defRPr/>
            </a:pPr>
            <a:r>
              <a:rPr lang="pt-BR" dirty="0">
                <a:solidFill>
                  <a:schemeClr val="tx1"/>
                </a:solidFill>
              </a:rPr>
              <a:t>Numero de Defeitos por tamanho de Módulo, por linhas de código</a:t>
            </a:r>
          </a:p>
          <a:p>
            <a:pPr>
              <a:defRPr/>
            </a:pPr>
            <a:endParaRPr lang="pt-BR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ü"/>
              <a:defRPr/>
            </a:pPr>
            <a:r>
              <a:rPr lang="pt-BR" dirty="0">
                <a:solidFill>
                  <a:schemeClr val="tx1"/>
                </a:solidFill>
              </a:rPr>
              <a:t>(Eficiência) </a:t>
            </a:r>
          </a:p>
          <a:p>
            <a:pPr>
              <a:defRPr/>
            </a:pPr>
            <a:r>
              <a:rPr lang="pt-BR" dirty="0">
                <a:solidFill>
                  <a:schemeClr val="tx1"/>
                </a:solidFill>
              </a:rPr>
              <a:t>Numero de defeitos corrigidos/ total de defeitos identificados</a:t>
            </a:r>
          </a:p>
          <a:p>
            <a:pPr>
              <a:defRPr/>
            </a:pPr>
            <a:r>
              <a:rPr lang="pt-BR" dirty="0">
                <a:solidFill>
                  <a:schemeClr val="tx1"/>
                </a:solidFill>
              </a:rPr>
              <a:t>Qtde de casos de testes executados / Total de casos de teste definidos</a:t>
            </a:r>
          </a:p>
          <a:p>
            <a:pPr>
              <a:defRPr/>
            </a:pPr>
            <a:endParaRPr lang="pt-BR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ü"/>
              <a:defRPr/>
            </a:pPr>
            <a:r>
              <a:rPr lang="pt-BR" dirty="0">
                <a:solidFill>
                  <a:schemeClr val="tx1"/>
                </a:solidFill>
              </a:rPr>
              <a:t>Produtividade</a:t>
            </a:r>
          </a:p>
          <a:p>
            <a:pPr>
              <a:defRPr/>
            </a:pPr>
            <a:r>
              <a:rPr lang="pt-BR" dirty="0">
                <a:solidFill>
                  <a:schemeClr val="tx1"/>
                </a:solidFill>
              </a:rPr>
              <a:t>Qtde de casos de testes executados por hora</a:t>
            </a:r>
          </a:p>
          <a:p>
            <a:pPr>
              <a:defRPr/>
            </a:pPr>
            <a:r>
              <a:rPr lang="pt-BR" dirty="0">
                <a:solidFill>
                  <a:schemeClr val="tx1"/>
                </a:solidFill>
              </a:rPr>
              <a:t>Numero de Defeitos por severidade;</a:t>
            </a:r>
          </a:p>
          <a:p>
            <a:pPr>
              <a:defRPr/>
            </a:pPr>
            <a:r>
              <a:rPr lang="pt-BR" dirty="0">
                <a:solidFill>
                  <a:schemeClr val="tx1"/>
                </a:solidFill>
              </a:rPr>
              <a:t>Numero de Defeitos por prioridade de solução;</a:t>
            </a:r>
          </a:p>
          <a:p>
            <a:pPr>
              <a:defRPr/>
            </a:pPr>
            <a:r>
              <a:rPr lang="pt-BR" dirty="0">
                <a:solidFill>
                  <a:schemeClr val="tx1"/>
                </a:solidFill>
              </a:rPr>
              <a:t>Numero de Defeitos por categoria;</a:t>
            </a: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3827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pt-BR" sz="4000" dirty="0" smtClean="0"/>
              <a:t>TPI – Test Process Improvement</a:t>
            </a:r>
            <a:endParaRPr lang="pt-BR" sz="4000" dirty="0"/>
          </a:p>
        </p:txBody>
      </p:sp>
      <p:sp>
        <p:nvSpPr>
          <p:cNvPr id="74755" name="TextBox 4"/>
          <p:cNvSpPr txBox="1">
            <a:spLocks noChangeArrowheads="1"/>
          </p:cNvSpPr>
          <p:nvPr/>
        </p:nvSpPr>
        <p:spPr bwMode="auto">
          <a:xfrm>
            <a:off x="428625" y="1428750"/>
            <a:ext cx="7858125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000"/>
              <a:t>TPI-Model  da Sogeti </a:t>
            </a:r>
          </a:p>
          <a:p>
            <a:pPr eaLnBrk="1" hangingPunct="1"/>
            <a:r>
              <a:rPr lang="pt-BR" sz="2000"/>
              <a:t>Modelo que suporta o processo de melhoria de testes e define a maturidade do mesmo</a:t>
            </a:r>
          </a:p>
          <a:p>
            <a:pPr eaLnBrk="1" hangingPunct="1"/>
            <a:endParaRPr lang="pt-BR" sz="2000"/>
          </a:p>
          <a:p>
            <a:pPr eaLnBrk="1" hangingPunct="1"/>
            <a:r>
              <a:rPr lang="pt-BR" sz="2000"/>
              <a:t>O modelo considera os diferentes aspectos do processo de teste: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 sz="2000"/>
              <a:t>Se existe ferramenta;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 sz="2000"/>
              <a:t>Se os defeitos são reportados;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 sz="2000"/>
              <a:t>Se faz uso de técnicas;</a:t>
            </a:r>
          </a:p>
          <a:p>
            <a:pPr eaLnBrk="1" hangingPunct="1"/>
            <a:endParaRPr lang="pt-BR" sz="2000"/>
          </a:p>
          <a:p>
            <a:pPr eaLnBrk="1" hangingPunct="1"/>
            <a:r>
              <a:rPr lang="pt-BR" sz="2000"/>
              <a:t>Com base na avaliação desses aspectos pode-se tomar ações de melhoria do processo de teste e medir a sua maturidade.</a:t>
            </a:r>
          </a:p>
          <a:p>
            <a:pPr eaLnBrk="1" hangingPunct="1"/>
            <a:endParaRPr lang="pt-BR"/>
          </a:p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442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pt-BR" sz="4000" dirty="0" smtClean="0"/>
              <a:t>TPI – Test Process Improvement</a:t>
            </a:r>
            <a:endParaRPr lang="pt-BR" sz="4000" dirty="0"/>
          </a:p>
        </p:txBody>
      </p:sp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7" t="20230" r="19354" b="19174"/>
          <a:stretch>
            <a:fillRect/>
          </a:stretch>
        </p:blipFill>
        <p:spPr bwMode="auto">
          <a:xfrm>
            <a:off x="1403350" y="1268413"/>
            <a:ext cx="6264275" cy="4957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94938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Content Placeholder 2"/>
          <p:cNvSpPr>
            <a:spLocks noGrp="1"/>
          </p:cNvSpPr>
          <p:nvPr>
            <p:ph idx="4294967295"/>
          </p:nvPr>
        </p:nvSpPr>
        <p:spPr>
          <a:xfrm>
            <a:off x="179388" y="1341438"/>
            <a:ext cx="8535987" cy="4751387"/>
          </a:xfrm>
        </p:spPr>
        <p:txBody>
          <a:bodyPr/>
          <a:lstStyle/>
          <a:p>
            <a:pPr lvl="2" algn="just">
              <a:buFontTx/>
              <a:buNone/>
            </a:pPr>
            <a:endParaRPr lang="pt-BR" sz="2200" smtClean="0"/>
          </a:p>
          <a:p>
            <a:pPr lvl="3"/>
            <a:endParaRPr lang="pt-BR" smtClean="0"/>
          </a:p>
          <a:p>
            <a:pPr lvl="2">
              <a:buFontTx/>
              <a:buNone/>
            </a:pPr>
            <a:endParaRPr lang="pt-BR" smtClean="0"/>
          </a:p>
        </p:txBody>
      </p:sp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203200" y="2571750"/>
            <a:ext cx="8797925" cy="922338"/>
          </a:xfrm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pt-BR" smtClean="0">
                <a:solidFill>
                  <a:srgbClr val="0033CC"/>
                </a:solidFill>
                <a:effectLst/>
              </a:rPr>
              <a:t>Fábrica de Testes</a:t>
            </a:r>
          </a:p>
        </p:txBody>
      </p:sp>
    </p:spTree>
    <p:extLst>
      <p:ext uri="{BB962C8B-B14F-4D97-AF65-F5344CB8AC3E}">
        <p14:creationId xmlns:p14="http://schemas.microsoft.com/office/powerpoint/2010/main" val="116073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5750"/>
            <a:ext cx="8797925" cy="922338"/>
          </a:xfrm>
        </p:spPr>
        <p:txBody>
          <a:bodyPr/>
          <a:lstStyle/>
          <a:p>
            <a:r>
              <a:rPr lang="pt-BR" smtClean="0"/>
              <a:t>Fábrica de Testes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/>
          </p:nvPr>
        </p:nvSpPr>
        <p:spPr>
          <a:xfrm>
            <a:off x="423863" y="1514475"/>
            <a:ext cx="8148637" cy="3843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lang="pt-BR" sz="2800" b="0" smtClean="0">
                <a:solidFill>
                  <a:schemeClr val="tx1"/>
                </a:solidFill>
              </a:rPr>
              <a:t>É uma estrutura independente formada por um conjunto de recursos Humanos e Materiais, Processos e Metodologias, cujo objetivo é medir e avaliar a qualidade dos produtos criados e mantidos pelas Fábricas ou equipes de desenvolvimento de Software, reduzindo o risco do produto final.</a:t>
            </a:r>
            <a:endParaRPr lang="pt-BR" sz="2000" smtClean="0"/>
          </a:p>
        </p:txBody>
      </p:sp>
    </p:spTree>
    <p:extLst>
      <p:ext uri="{BB962C8B-B14F-4D97-AF65-F5344CB8AC3E}">
        <p14:creationId xmlns:p14="http://schemas.microsoft.com/office/powerpoint/2010/main" val="313897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0"/>
          <p:cNvGrpSpPr>
            <a:grpSpLocks/>
          </p:cNvGrpSpPr>
          <p:nvPr/>
        </p:nvGrpSpPr>
        <p:grpSpPr bwMode="auto">
          <a:xfrm>
            <a:off x="3492500" y="3433763"/>
            <a:ext cx="5367338" cy="2994025"/>
            <a:chOff x="1594" y="1101"/>
            <a:chExt cx="4094" cy="2385"/>
          </a:xfrm>
        </p:grpSpPr>
        <p:sp>
          <p:nvSpPr>
            <p:cNvPr id="8199" name="Rectangle 21"/>
            <p:cNvSpPr>
              <a:spLocks noChangeArrowheads="1"/>
            </p:cNvSpPr>
            <p:nvPr/>
          </p:nvSpPr>
          <p:spPr bwMode="auto">
            <a:xfrm>
              <a:off x="1594" y="2144"/>
              <a:ext cx="1102" cy="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72000" bIns="72000" anchor="ctr"/>
            <a:lstStyle/>
            <a:p>
              <a:endParaRPr lang="en-US"/>
            </a:p>
          </p:txBody>
        </p:sp>
        <p:pic>
          <p:nvPicPr>
            <p:cNvPr id="8200" name="Picture 22" descr="shmt1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40" r="5911" b="5559"/>
            <a:stretch>
              <a:fillRect/>
            </a:stretch>
          </p:blipFill>
          <p:spPr bwMode="auto">
            <a:xfrm>
              <a:off x="2035" y="1101"/>
              <a:ext cx="3557" cy="2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01" name="Text Box 23"/>
            <p:cNvSpPr txBox="1">
              <a:spLocks noChangeArrowheads="1"/>
            </p:cNvSpPr>
            <p:nvPr/>
          </p:nvSpPr>
          <p:spPr bwMode="auto">
            <a:xfrm>
              <a:off x="1636" y="2163"/>
              <a:ext cx="995" cy="3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0300" tIns="31356" rIns="60300" bIns="31356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89000"/>
                </a:lnSpc>
              </a:pPr>
              <a:endParaRPr lang="en-US" sz="1200" b="1"/>
            </a:p>
          </p:txBody>
        </p:sp>
        <p:sp>
          <p:nvSpPr>
            <p:cNvPr id="8202" name="Rectangle 24"/>
            <p:cNvSpPr>
              <a:spLocks noChangeArrowheads="1"/>
            </p:cNvSpPr>
            <p:nvPr/>
          </p:nvSpPr>
          <p:spPr bwMode="auto">
            <a:xfrm>
              <a:off x="2706" y="1152"/>
              <a:ext cx="1102" cy="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72000" bIns="72000" anchor="ctr"/>
            <a:lstStyle/>
            <a:p>
              <a:endParaRPr lang="en-US"/>
            </a:p>
          </p:txBody>
        </p:sp>
        <p:sp>
          <p:nvSpPr>
            <p:cNvPr id="8203" name="Rectangle 25"/>
            <p:cNvSpPr>
              <a:spLocks noChangeArrowheads="1"/>
            </p:cNvSpPr>
            <p:nvPr/>
          </p:nvSpPr>
          <p:spPr bwMode="auto">
            <a:xfrm>
              <a:off x="4586" y="1425"/>
              <a:ext cx="1102" cy="4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72000" bIns="72000" anchor="ctr"/>
            <a:lstStyle/>
            <a:p>
              <a:endParaRPr lang="en-US"/>
            </a:p>
          </p:txBody>
        </p:sp>
        <p:sp>
          <p:nvSpPr>
            <p:cNvPr id="8204" name="Rectangle 26"/>
            <p:cNvSpPr>
              <a:spLocks noChangeArrowheads="1"/>
            </p:cNvSpPr>
            <p:nvPr/>
          </p:nvSpPr>
          <p:spPr bwMode="auto">
            <a:xfrm>
              <a:off x="3866" y="3177"/>
              <a:ext cx="927" cy="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72000" bIns="72000" anchor="ctr"/>
            <a:lstStyle/>
            <a:p>
              <a:endParaRPr lang="en-US"/>
            </a:p>
          </p:txBody>
        </p:sp>
        <p:sp>
          <p:nvSpPr>
            <p:cNvPr id="8205" name="Rectangle 27"/>
            <p:cNvSpPr>
              <a:spLocks noChangeArrowheads="1"/>
            </p:cNvSpPr>
            <p:nvPr/>
          </p:nvSpPr>
          <p:spPr bwMode="auto">
            <a:xfrm>
              <a:off x="2290" y="3208"/>
              <a:ext cx="1102" cy="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72000" bIns="72000" anchor="ctr"/>
            <a:lstStyle/>
            <a:p>
              <a:endParaRPr lang="en-US"/>
            </a:p>
          </p:txBody>
        </p:sp>
      </p:grp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" y="428625"/>
            <a:ext cx="6710363" cy="427038"/>
          </a:xfrm>
        </p:spPr>
        <p:txBody>
          <a:bodyPr/>
          <a:lstStyle/>
          <a:p>
            <a:r>
              <a:rPr lang="pt-BR" smtClean="0"/>
              <a:t>Fábrica de Testes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4000500" y="6670675"/>
            <a:ext cx="225266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/>
          <a:p>
            <a:pPr marL="342900" indent="-342900" algn="r" defTabSz="195263" eaLnBrk="0" hangingPunct="0">
              <a:buClr>
                <a:schemeClr val="accent2"/>
              </a:buClr>
            </a:pPr>
            <a:r>
              <a:rPr lang="pt-BR" sz="1000">
                <a:solidFill>
                  <a:srgbClr val="000000"/>
                </a:solidFill>
              </a:rPr>
              <a:t>Optional chapter number (Arial 10 plain)</a:t>
            </a:r>
          </a:p>
        </p:txBody>
      </p:sp>
      <p:sp>
        <p:nvSpPr>
          <p:cNvPr id="30725" name="Rectangle 9"/>
          <p:cNvSpPr>
            <a:spLocks noChangeArrowheads="1"/>
          </p:cNvSpPr>
          <p:nvPr/>
        </p:nvSpPr>
        <p:spPr bwMode="auto">
          <a:xfrm>
            <a:off x="442913" y="1733550"/>
            <a:ext cx="8480425" cy="438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 defTabSz="195263" eaLnBrk="0" hangingPunct="0">
              <a:lnSpc>
                <a:spcPct val="80000"/>
              </a:lnSpc>
              <a:spcAft>
                <a:spcPct val="100000"/>
              </a:spcAft>
              <a:buClr>
                <a:schemeClr val="accent2"/>
              </a:buClr>
              <a:buFont typeface="Wingdings" pitchFamily="2" charset="2"/>
              <a:buChar char="ü"/>
            </a:pPr>
            <a:r>
              <a:rPr lang="pt-BR">
                <a:solidFill>
                  <a:srgbClr val="000000"/>
                </a:solidFill>
              </a:rPr>
              <a:t>Elaborar  Artefatos de Testes: Planos de Teste, Casos de Teste, Roteiros de Teste;</a:t>
            </a:r>
          </a:p>
          <a:p>
            <a:pPr marL="342900" indent="-342900" defTabSz="195263" eaLnBrk="0" hangingPunct="0">
              <a:lnSpc>
                <a:spcPct val="80000"/>
              </a:lnSpc>
              <a:spcAft>
                <a:spcPct val="100000"/>
              </a:spcAft>
              <a:buClr>
                <a:schemeClr val="accent2"/>
              </a:buClr>
              <a:buFont typeface="Wingdings" pitchFamily="2" charset="2"/>
              <a:buChar char="ü"/>
            </a:pPr>
            <a:r>
              <a:rPr lang="pt-BR">
                <a:solidFill>
                  <a:srgbClr val="000000"/>
                </a:solidFill>
              </a:rPr>
              <a:t>Definir melhores abordagens de teste, técnicas e ferramentas;</a:t>
            </a:r>
          </a:p>
          <a:p>
            <a:pPr marL="342900" indent="-342900" defTabSz="195263" eaLnBrk="0" hangingPunct="0">
              <a:lnSpc>
                <a:spcPct val="80000"/>
              </a:lnSpc>
              <a:spcAft>
                <a:spcPct val="100000"/>
              </a:spcAft>
              <a:buClr>
                <a:schemeClr val="accent2"/>
              </a:buClr>
              <a:buFont typeface="Wingdings" pitchFamily="2" charset="2"/>
              <a:buChar char="ü"/>
            </a:pPr>
            <a:r>
              <a:rPr lang="pt-BR">
                <a:solidFill>
                  <a:srgbClr val="000000"/>
                </a:solidFill>
              </a:rPr>
              <a:t>Executar Testes, Reportar Defeitos e Gerar Evidências dos Testes executados;</a:t>
            </a:r>
          </a:p>
          <a:p>
            <a:pPr marL="342900" indent="-342900" defTabSz="195263" eaLnBrk="0" hangingPunct="0">
              <a:lnSpc>
                <a:spcPct val="80000"/>
              </a:lnSpc>
              <a:spcAft>
                <a:spcPct val="100000"/>
              </a:spcAft>
              <a:buClr>
                <a:schemeClr val="accent2"/>
              </a:buClr>
              <a:buFont typeface="Wingdings" pitchFamily="2" charset="2"/>
              <a:buChar char="ü"/>
            </a:pPr>
            <a:r>
              <a:rPr lang="pt-BR">
                <a:solidFill>
                  <a:srgbClr val="000000"/>
                </a:solidFill>
              </a:rPr>
              <a:t>Definir Métricas para avaliação do Processo de Teste;</a:t>
            </a:r>
          </a:p>
          <a:p>
            <a:pPr marL="342900" indent="-342900" defTabSz="195263" eaLnBrk="0" hangingPunct="0">
              <a:lnSpc>
                <a:spcPct val="80000"/>
              </a:lnSpc>
              <a:spcAft>
                <a:spcPct val="100000"/>
              </a:spcAft>
              <a:buClr>
                <a:schemeClr val="accent2"/>
              </a:buClr>
              <a:buFont typeface="Wingdings" pitchFamily="2" charset="2"/>
              <a:buChar char="ü"/>
            </a:pPr>
            <a:r>
              <a:rPr lang="pt-BR">
                <a:solidFill>
                  <a:srgbClr val="000000"/>
                </a:solidFill>
              </a:rPr>
              <a:t>Avaliar Riscos;</a:t>
            </a:r>
          </a:p>
          <a:p>
            <a:pPr marL="342900" indent="-342900" defTabSz="195263" eaLnBrk="0" hangingPunct="0">
              <a:lnSpc>
                <a:spcPct val="80000"/>
              </a:lnSpc>
              <a:spcAft>
                <a:spcPct val="100000"/>
              </a:spcAft>
              <a:buClr>
                <a:schemeClr val="accent2"/>
              </a:buClr>
              <a:buFont typeface="Wingdings" pitchFamily="2" charset="2"/>
              <a:buChar char="ü"/>
            </a:pPr>
            <a:r>
              <a:rPr lang="pt-BR">
                <a:solidFill>
                  <a:srgbClr val="000000"/>
                </a:solidFill>
              </a:rPr>
              <a:t>Automatizar Testes;</a:t>
            </a:r>
          </a:p>
          <a:p>
            <a:pPr marL="342900" indent="-342900" defTabSz="195263" eaLnBrk="0" hangingPunct="0">
              <a:lnSpc>
                <a:spcPct val="80000"/>
              </a:lnSpc>
              <a:spcAft>
                <a:spcPct val="100000"/>
              </a:spcAft>
              <a:buClr>
                <a:schemeClr val="accent2"/>
              </a:buClr>
              <a:buFont typeface="Wingdings" pitchFamily="2" charset="2"/>
              <a:buChar char="ü"/>
            </a:pPr>
            <a:r>
              <a:rPr lang="pt-BR">
                <a:solidFill>
                  <a:srgbClr val="000000"/>
                </a:solidFill>
              </a:rPr>
              <a:t>Realizar Inspeções Formais e Inspeções de Códigos;</a:t>
            </a:r>
          </a:p>
          <a:p>
            <a:pPr marL="342900" indent="-342900" defTabSz="195263" eaLnBrk="0" hangingPunct="0">
              <a:lnSpc>
                <a:spcPct val="80000"/>
              </a:lnSpc>
              <a:spcAft>
                <a:spcPct val="100000"/>
              </a:spcAft>
              <a:buClr>
                <a:schemeClr val="accent2"/>
              </a:buClr>
              <a:buFont typeface="Wingdings" pitchFamily="2" charset="2"/>
              <a:buChar char="ü"/>
            </a:pPr>
            <a:r>
              <a:rPr lang="pt-BR">
                <a:solidFill>
                  <a:srgbClr val="000000"/>
                </a:solidFill>
              </a:rPr>
              <a:t>Suportar o Ciclo de Desenvolvimento com as praticas de Qualidade e Testes;</a:t>
            </a:r>
          </a:p>
          <a:p>
            <a:pPr marL="342900" indent="-342900" defTabSz="195263" eaLnBrk="0" hangingPunct="0">
              <a:lnSpc>
                <a:spcPct val="80000"/>
              </a:lnSpc>
              <a:spcAft>
                <a:spcPct val="100000"/>
              </a:spcAft>
              <a:buClr>
                <a:schemeClr val="accent2"/>
              </a:buClr>
              <a:buFont typeface="Wingdings" pitchFamily="2" charset="2"/>
              <a:buChar char="ü"/>
            </a:pPr>
            <a:r>
              <a:rPr lang="pt-BR">
                <a:solidFill>
                  <a:srgbClr val="000000"/>
                </a:solidFill>
              </a:rPr>
              <a:t>Executar atividades de Garantia  e Controle de Qualidade</a:t>
            </a:r>
          </a:p>
        </p:txBody>
      </p:sp>
      <p:sp>
        <p:nvSpPr>
          <p:cNvPr id="8198" name="Rectangle 11"/>
          <p:cNvSpPr>
            <a:spLocks noChangeArrowheads="1"/>
          </p:cNvSpPr>
          <p:nvPr/>
        </p:nvSpPr>
        <p:spPr bwMode="auto">
          <a:xfrm>
            <a:off x="428625" y="1143000"/>
            <a:ext cx="6484938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pt-BR" b="1">
                <a:solidFill>
                  <a:srgbClr val="FF0000"/>
                </a:solidFill>
              </a:rPr>
              <a:t>Principais Atividades</a:t>
            </a:r>
          </a:p>
        </p:txBody>
      </p:sp>
    </p:spTree>
    <p:extLst>
      <p:ext uri="{BB962C8B-B14F-4D97-AF65-F5344CB8AC3E}">
        <p14:creationId xmlns:p14="http://schemas.microsoft.com/office/powerpoint/2010/main" val="134459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07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smtClean="0"/>
              <a:t>Ex.: Modelo de Fábrica de Testes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42938" y="1857375"/>
            <a:ext cx="1571625" cy="914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700" dirty="0">
                <a:solidFill>
                  <a:schemeClr val="tx1"/>
                </a:solidFill>
              </a:rPr>
              <a:t>Recebimento e Aceitação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43313" y="4857750"/>
            <a:ext cx="1571625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sz="1700">
                <a:solidFill>
                  <a:schemeClr val="tx1"/>
                </a:solidFill>
              </a:rPr>
              <a:t>Elaboração do Relatório Final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572250" y="1857375"/>
            <a:ext cx="1571625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700" dirty="0">
                <a:solidFill>
                  <a:schemeClr val="tx1"/>
                </a:solidFill>
              </a:rPr>
              <a:t>Análise da Demanda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42938" y="4857750"/>
            <a:ext cx="1571625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sz="1700">
                <a:solidFill>
                  <a:schemeClr val="tx1"/>
                </a:solidFill>
              </a:rPr>
              <a:t>Registro de Defeitos e Evidências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42938" y="3357563"/>
            <a:ext cx="1571625" cy="914400"/>
          </a:xfrm>
          <a:prstGeom prst="rect">
            <a:avLst/>
          </a:prstGeom>
          <a:solidFill>
            <a:srgbClr val="99FF3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sz="1700">
                <a:solidFill>
                  <a:schemeClr val="tx1"/>
                </a:solidFill>
              </a:rPr>
              <a:t>Execução do Teste ou </a:t>
            </a:r>
          </a:p>
          <a:p>
            <a:pPr algn="ctr"/>
            <a:r>
              <a:rPr lang="pt-BR" sz="1700">
                <a:solidFill>
                  <a:schemeClr val="tx1"/>
                </a:solidFill>
              </a:rPr>
              <a:t>Re-Teste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643313" y="1857375"/>
            <a:ext cx="1571625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700" dirty="0">
                <a:solidFill>
                  <a:schemeClr val="tx1"/>
                </a:solidFill>
              </a:rPr>
              <a:t>Planejamento</a:t>
            </a:r>
          </a:p>
        </p:txBody>
      </p:sp>
      <p:cxnSp>
        <p:nvCxnSpPr>
          <p:cNvPr id="33" name="Straight Arrow Connector 32"/>
          <p:cNvCxnSpPr>
            <a:stCxn id="27" idx="3"/>
            <a:endCxn id="32" idx="1"/>
          </p:cNvCxnSpPr>
          <p:nvPr/>
        </p:nvCxnSpPr>
        <p:spPr>
          <a:xfrm>
            <a:off x="2214563" y="2314575"/>
            <a:ext cx="142875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572250" y="3357563"/>
            <a:ext cx="1571625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700" dirty="0">
                <a:solidFill>
                  <a:schemeClr val="tx1"/>
                </a:solidFill>
              </a:rPr>
              <a:t>Elaboração / Atualização  Artefatos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643313" y="3357563"/>
            <a:ext cx="1571625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sz="1700">
                <a:solidFill>
                  <a:schemeClr val="tx1"/>
                </a:solidFill>
              </a:rPr>
              <a:t>Preparação de Ambiente e Dados</a:t>
            </a:r>
          </a:p>
        </p:txBody>
      </p:sp>
      <p:cxnSp>
        <p:nvCxnSpPr>
          <p:cNvPr id="59" name="Straight Arrow Connector 58"/>
          <p:cNvCxnSpPr>
            <a:stCxn id="32" idx="3"/>
            <a:endCxn id="29" idx="1"/>
          </p:cNvCxnSpPr>
          <p:nvPr/>
        </p:nvCxnSpPr>
        <p:spPr>
          <a:xfrm>
            <a:off x="5214938" y="2314575"/>
            <a:ext cx="135731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9" idx="2"/>
            <a:endCxn id="46" idx="0"/>
          </p:cNvCxnSpPr>
          <p:nvPr/>
        </p:nvCxnSpPr>
        <p:spPr>
          <a:xfrm rot="5400000">
            <a:off x="7065963" y="3063875"/>
            <a:ext cx="585788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6" idx="1"/>
            <a:endCxn id="57" idx="3"/>
          </p:cNvCxnSpPr>
          <p:nvPr/>
        </p:nvCxnSpPr>
        <p:spPr>
          <a:xfrm rot="10800000">
            <a:off x="5214938" y="3814763"/>
            <a:ext cx="1357312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7" idx="1"/>
            <a:endCxn id="31" idx="3"/>
          </p:cNvCxnSpPr>
          <p:nvPr/>
        </p:nvCxnSpPr>
        <p:spPr>
          <a:xfrm rot="10800000">
            <a:off x="2214563" y="3814763"/>
            <a:ext cx="1428750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1" idx="2"/>
            <a:endCxn id="30" idx="0"/>
          </p:cNvCxnSpPr>
          <p:nvPr/>
        </p:nvCxnSpPr>
        <p:spPr>
          <a:xfrm rot="5400000">
            <a:off x="1134269" y="4564857"/>
            <a:ext cx="587375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0" idx="3"/>
            <a:endCxn id="28" idx="1"/>
          </p:cNvCxnSpPr>
          <p:nvPr/>
        </p:nvCxnSpPr>
        <p:spPr>
          <a:xfrm>
            <a:off x="2214563" y="5314950"/>
            <a:ext cx="142875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6572250" y="4857750"/>
            <a:ext cx="1571625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700" dirty="0">
                <a:solidFill>
                  <a:schemeClr val="tx1"/>
                </a:solidFill>
              </a:rPr>
              <a:t>Entrega</a:t>
            </a: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143500" y="5357813"/>
            <a:ext cx="1428750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52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46" grpId="0" animBg="1"/>
      <p:bldP spid="57" grpId="0" animBg="1"/>
      <p:bldP spid="8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Box 4"/>
          <p:cNvSpPr txBox="1">
            <a:spLocks noChangeArrowheads="1"/>
          </p:cNvSpPr>
          <p:nvPr/>
        </p:nvSpPr>
        <p:spPr bwMode="auto">
          <a:xfrm>
            <a:off x="285750" y="1357313"/>
            <a:ext cx="53578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b="1">
                <a:solidFill>
                  <a:srgbClr val="FF0000"/>
                </a:solidFill>
              </a:rPr>
              <a:t>O documento que contém:</a:t>
            </a:r>
          </a:p>
          <a:p>
            <a:pPr eaLnBrk="1" hangingPunct="1"/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25604" name="TextBox 5"/>
          <p:cNvSpPr txBox="1">
            <a:spLocks noChangeArrowheads="1"/>
          </p:cNvSpPr>
          <p:nvPr/>
        </p:nvSpPr>
        <p:spPr bwMode="auto">
          <a:xfrm>
            <a:off x="357188" y="1785938"/>
            <a:ext cx="7215187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Char char="ü"/>
            </a:pPr>
            <a:r>
              <a:rPr lang="pt-BR" dirty="0"/>
              <a:t> Definição dos Objetivos do Testes, de acordo com o Escopo;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 dirty="0"/>
              <a:t> Descrição do escopo; 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 dirty="0"/>
              <a:t> Informação sobre as técnicas e ferramentas a serem usadas;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 dirty="0"/>
              <a:t> Informação sobre os níveis de testes a serem aplicados;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 dirty="0"/>
              <a:t> Informação sobre os Recursos necessários;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 dirty="0"/>
              <a:t> Relação de todos os entregáveis;</a:t>
            </a:r>
          </a:p>
        </p:txBody>
      </p:sp>
      <p:sp>
        <p:nvSpPr>
          <p:cNvPr id="25605" name="TextBox 6"/>
          <p:cNvSpPr txBox="1">
            <a:spLocks noChangeArrowheads="1"/>
          </p:cNvSpPr>
          <p:nvPr/>
        </p:nvSpPr>
        <p:spPr bwMode="auto">
          <a:xfrm>
            <a:off x="357188" y="4175125"/>
            <a:ext cx="7215187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Char char="ü"/>
            </a:pPr>
            <a:r>
              <a:rPr lang="pt-BR"/>
              <a:t> Identificar os requisitos de Teste;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/>
              <a:t> Avaliar riscos e definir a prioridade dos Testes;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/>
              <a:t> Definir a Estratégia dos Testes: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pt-BR"/>
              <a:t> Tipos de Testes e seus objetivos;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pt-BR"/>
              <a:t> Critérios de encerramento;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pt-BR"/>
              <a:t> Técnicas e Ferramentas;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/>
              <a:t> Controlar as mudanças de escopo;</a:t>
            </a:r>
          </a:p>
          <a:p>
            <a:pPr lvl="1" eaLnBrk="1" hangingPunct="1">
              <a:buFont typeface="Wingdings" pitchFamily="2" charset="2"/>
              <a:buChar char="Ø"/>
            </a:pPr>
            <a:endParaRPr lang="pt-BR"/>
          </a:p>
          <a:p>
            <a:pPr lvl="1" eaLnBrk="1" hangingPunct="1">
              <a:buFont typeface="Wingdings" pitchFamily="2" charset="2"/>
              <a:buChar char="ü"/>
            </a:pPr>
            <a:endParaRPr lang="pt-BR"/>
          </a:p>
        </p:txBody>
      </p:sp>
      <p:sp>
        <p:nvSpPr>
          <p:cNvPr id="128006" name="TextBox 7"/>
          <p:cNvSpPr txBox="1">
            <a:spLocks noChangeArrowheads="1"/>
          </p:cNvSpPr>
          <p:nvPr/>
        </p:nvSpPr>
        <p:spPr bwMode="auto">
          <a:xfrm>
            <a:off x="285750" y="3783013"/>
            <a:ext cx="29289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b="1">
                <a:solidFill>
                  <a:srgbClr val="FF0000"/>
                </a:solidFill>
              </a:rPr>
              <a:t>Pontos de Atenção: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964780" y="214313"/>
            <a:ext cx="5179219" cy="70643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9pPr>
          </a:lstStyle>
          <a:p>
            <a:pPr eaLnBrk="1" hangingPunct="1">
              <a:defRPr/>
            </a:pPr>
            <a:r>
              <a:rPr lang="pt-BR" sz="3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Artefatos: Plano de Teste</a:t>
            </a:r>
            <a:endParaRPr lang="pt-BR" sz="32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72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739775"/>
          </a:xfrm>
        </p:spPr>
        <p:txBody>
          <a:bodyPr/>
          <a:lstStyle/>
          <a:p>
            <a:r>
              <a:rPr lang="pt-BR" smtClean="0"/>
              <a:t>Fábrica de Testes</a:t>
            </a:r>
          </a:p>
        </p:txBody>
      </p:sp>
      <p:pic>
        <p:nvPicPr>
          <p:cNvPr id="10243" name="Picture 4" descr="1055-0606 Test Services_4 point_just middle Dia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2000250"/>
            <a:ext cx="388937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7" descr="rectangle_green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800" y="2935288"/>
            <a:ext cx="137795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Text Box 8"/>
          <p:cNvSpPr txBox="1">
            <a:spLocks noChangeArrowheads="1"/>
          </p:cNvSpPr>
          <p:nvPr/>
        </p:nvSpPr>
        <p:spPr bwMode="auto">
          <a:xfrm>
            <a:off x="6908800" y="2935288"/>
            <a:ext cx="137795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GB" sz="1200" b="1"/>
              <a:t>Plano de Teste</a:t>
            </a:r>
          </a:p>
        </p:txBody>
      </p:sp>
      <p:pic>
        <p:nvPicPr>
          <p:cNvPr id="29702" name="Picture 9" descr="rectangle_green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571750"/>
            <a:ext cx="137795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3" name="Text Box 10"/>
          <p:cNvSpPr txBox="1">
            <a:spLocks noChangeArrowheads="1"/>
          </p:cNvSpPr>
          <p:nvPr/>
        </p:nvSpPr>
        <p:spPr bwMode="auto">
          <a:xfrm>
            <a:off x="857250" y="2571750"/>
            <a:ext cx="137795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GB" sz="1200" b="1"/>
              <a:t>Teste</a:t>
            </a:r>
          </a:p>
          <a:p>
            <a:pPr algn="ctr" eaLnBrk="1" hangingPunct="1">
              <a:lnSpc>
                <a:spcPct val="90000"/>
              </a:lnSpc>
            </a:pPr>
            <a:r>
              <a:rPr lang="en-GB" sz="1200" b="1"/>
              <a:t> Unitário</a:t>
            </a:r>
          </a:p>
        </p:txBody>
      </p:sp>
      <p:pic>
        <p:nvPicPr>
          <p:cNvPr id="29704" name="Picture 15" descr="rectangle_green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3157538"/>
            <a:ext cx="137795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5" name="Text Box 16"/>
          <p:cNvSpPr txBox="1">
            <a:spLocks noChangeArrowheads="1"/>
          </p:cNvSpPr>
          <p:nvPr/>
        </p:nvSpPr>
        <p:spPr bwMode="auto">
          <a:xfrm>
            <a:off x="857250" y="3157538"/>
            <a:ext cx="137795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GB" sz="1200" b="1"/>
              <a:t>Teste  </a:t>
            </a:r>
          </a:p>
          <a:p>
            <a:pPr algn="ctr" eaLnBrk="1" hangingPunct="1">
              <a:lnSpc>
                <a:spcPct val="90000"/>
              </a:lnSpc>
            </a:pPr>
            <a:r>
              <a:rPr lang="en-GB" sz="1200" b="1"/>
              <a:t>Integração</a:t>
            </a:r>
          </a:p>
        </p:txBody>
      </p:sp>
      <p:pic>
        <p:nvPicPr>
          <p:cNvPr id="29706" name="Picture 17" descr="rectangle_green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3729038"/>
            <a:ext cx="137795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7" name="Text Box 18"/>
          <p:cNvSpPr txBox="1">
            <a:spLocks noChangeArrowheads="1"/>
          </p:cNvSpPr>
          <p:nvPr/>
        </p:nvSpPr>
        <p:spPr bwMode="auto">
          <a:xfrm>
            <a:off x="857250" y="3729038"/>
            <a:ext cx="137795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GB" sz="1200" b="1"/>
              <a:t>Teste </a:t>
            </a:r>
          </a:p>
          <a:p>
            <a:pPr algn="ctr" eaLnBrk="1" hangingPunct="1">
              <a:lnSpc>
                <a:spcPct val="90000"/>
              </a:lnSpc>
            </a:pPr>
            <a:r>
              <a:rPr lang="en-GB" sz="1200" b="1"/>
              <a:t>Sistema</a:t>
            </a:r>
          </a:p>
        </p:txBody>
      </p:sp>
      <p:pic>
        <p:nvPicPr>
          <p:cNvPr id="29708" name="Picture 19" descr="rectangle_green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4302125"/>
            <a:ext cx="137795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9" name="Text Box 20"/>
          <p:cNvSpPr txBox="1">
            <a:spLocks noChangeArrowheads="1"/>
          </p:cNvSpPr>
          <p:nvPr/>
        </p:nvSpPr>
        <p:spPr bwMode="auto">
          <a:xfrm>
            <a:off x="857250" y="4302125"/>
            <a:ext cx="137795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GB" sz="1200" b="1"/>
              <a:t>Teste</a:t>
            </a:r>
          </a:p>
          <a:p>
            <a:pPr algn="ctr" eaLnBrk="1" hangingPunct="1">
              <a:lnSpc>
                <a:spcPct val="90000"/>
              </a:lnSpc>
            </a:pPr>
            <a:r>
              <a:rPr lang="en-GB" sz="1200" b="1"/>
              <a:t> Aceitação</a:t>
            </a:r>
          </a:p>
        </p:txBody>
      </p:sp>
      <p:pic>
        <p:nvPicPr>
          <p:cNvPr id="29710" name="Picture 25" descr="rectangle_green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5" y="3508375"/>
            <a:ext cx="137795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11" name="Text Box 26"/>
          <p:cNvSpPr txBox="1">
            <a:spLocks noChangeArrowheads="1"/>
          </p:cNvSpPr>
          <p:nvPr/>
        </p:nvSpPr>
        <p:spPr bwMode="auto">
          <a:xfrm>
            <a:off x="6905625" y="3508375"/>
            <a:ext cx="137795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GB" sz="1200" b="1"/>
              <a:t>Casos de Teste</a:t>
            </a:r>
          </a:p>
        </p:txBody>
      </p:sp>
      <p:pic>
        <p:nvPicPr>
          <p:cNvPr id="29712" name="Picture 29" descr="rectangle_green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050" y="5468938"/>
            <a:ext cx="137795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13" name="Text Box 30"/>
          <p:cNvSpPr txBox="1">
            <a:spLocks noChangeArrowheads="1"/>
          </p:cNvSpPr>
          <p:nvPr/>
        </p:nvSpPr>
        <p:spPr bwMode="auto">
          <a:xfrm>
            <a:off x="3122613" y="5468938"/>
            <a:ext cx="137795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GB" sz="1200" b="1"/>
              <a:t>Padronização</a:t>
            </a:r>
          </a:p>
        </p:txBody>
      </p:sp>
      <p:pic>
        <p:nvPicPr>
          <p:cNvPr id="29714" name="Picture 31" descr="rectangle_green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800" y="5468938"/>
            <a:ext cx="137795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15" name="Text Box 32"/>
          <p:cNvSpPr txBox="1">
            <a:spLocks noChangeArrowheads="1"/>
          </p:cNvSpPr>
          <p:nvPr/>
        </p:nvSpPr>
        <p:spPr bwMode="auto">
          <a:xfrm>
            <a:off x="4643438" y="5468938"/>
            <a:ext cx="137795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GB" sz="1200" b="1"/>
              <a:t>Métricas</a:t>
            </a:r>
          </a:p>
        </p:txBody>
      </p:sp>
      <p:pic>
        <p:nvPicPr>
          <p:cNvPr id="29716" name="Picture 33" descr="rectangle_green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800" y="2357438"/>
            <a:ext cx="137795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17" name="Text Box 34"/>
          <p:cNvSpPr txBox="1">
            <a:spLocks noChangeArrowheads="1"/>
          </p:cNvSpPr>
          <p:nvPr/>
        </p:nvSpPr>
        <p:spPr bwMode="auto">
          <a:xfrm>
            <a:off x="6908800" y="2357438"/>
            <a:ext cx="137795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GB" sz="1200" b="1"/>
              <a:t>Cobertura de testes</a:t>
            </a:r>
          </a:p>
        </p:txBody>
      </p:sp>
      <p:pic>
        <p:nvPicPr>
          <p:cNvPr id="29718" name="Picture 35" descr="rectangle_green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000250"/>
            <a:ext cx="137795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19" name="Text Box 36"/>
          <p:cNvSpPr txBox="1">
            <a:spLocks noChangeArrowheads="1"/>
          </p:cNvSpPr>
          <p:nvPr/>
        </p:nvSpPr>
        <p:spPr bwMode="auto">
          <a:xfrm>
            <a:off x="857250" y="2000250"/>
            <a:ext cx="137795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GB" sz="1200" b="1"/>
              <a:t>Testes Baseados em Risco</a:t>
            </a:r>
          </a:p>
        </p:txBody>
      </p:sp>
      <p:pic>
        <p:nvPicPr>
          <p:cNvPr id="29720" name="Picture 43" descr="rectangle_green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800" y="1357313"/>
            <a:ext cx="137795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21" name="Text Box 44"/>
          <p:cNvSpPr txBox="1">
            <a:spLocks noChangeArrowheads="1"/>
          </p:cNvSpPr>
          <p:nvPr/>
        </p:nvSpPr>
        <p:spPr bwMode="auto">
          <a:xfrm>
            <a:off x="4622800" y="1357313"/>
            <a:ext cx="137795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GB" sz="1200" b="1"/>
              <a:t>Pessoal Capacitado</a:t>
            </a:r>
          </a:p>
        </p:txBody>
      </p:sp>
      <p:pic>
        <p:nvPicPr>
          <p:cNvPr id="29722" name="Picture 45" descr="rectangle_green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1357313"/>
            <a:ext cx="137795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23" name="Text Box 46"/>
          <p:cNvSpPr txBox="1">
            <a:spLocks noChangeArrowheads="1"/>
          </p:cNvSpPr>
          <p:nvPr/>
        </p:nvSpPr>
        <p:spPr bwMode="auto">
          <a:xfrm>
            <a:off x="3181350" y="1357313"/>
            <a:ext cx="137795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GB" sz="1200" b="1"/>
              <a:t>Equipe Independente</a:t>
            </a:r>
          </a:p>
        </p:txBody>
      </p:sp>
      <p:pic>
        <p:nvPicPr>
          <p:cNvPr id="29724" name="Picture 63" descr="rectangle_green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800" y="4857750"/>
            <a:ext cx="137795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25" name="Text Box 64"/>
          <p:cNvSpPr txBox="1">
            <a:spLocks noChangeArrowheads="1"/>
          </p:cNvSpPr>
          <p:nvPr/>
        </p:nvSpPr>
        <p:spPr bwMode="auto">
          <a:xfrm>
            <a:off x="4622800" y="4857750"/>
            <a:ext cx="137795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GB" sz="1200" b="1"/>
              <a:t>Automação</a:t>
            </a:r>
          </a:p>
        </p:txBody>
      </p:sp>
      <p:pic>
        <p:nvPicPr>
          <p:cNvPr id="29726" name="Picture 65" descr="rectangle_green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050" y="4857750"/>
            <a:ext cx="137795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27" name="Text Box 66"/>
          <p:cNvSpPr txBox="1">
            <a:spLocks noChangeArrowheads="1"/>
          </p:cNvSpPr>
          <p:nvPr/>
        </p:nvSpPr>
        <p:spPr bwMode="auto">
          <a:xfrm>
            <a:off x="3194050" y="4857750"/>
            <a:ext cx="137795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GB" sz="1200" b="1"/>
              <a:t>Reuso de Componentes</a:t>
            </a:r>
          </a:p>
        </p:txBody>
      </p:sp>
      <p:sp>
        <p:nvSpPr>
          <p:cNvPr id="10272" name="Text Box 69"/>
          <p:cNvSpPr txBox="1">
            <a:spLocks noChangeArrowheads="1"/>
          </p:cNvSpPr>
          <p:nvPr/>
        </p:nvSpPr>
        <p:spPr bwMode="auto">
          <a:xfrm>
            <a:off x="3657600" y="4214813"/>
            <a:ext cx="18732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GB" sz="1400" b="1">
                <a:solidFill>
                  <a:schemeClr val="hlink"/>
                </a:solidFill>
                <a:latin typeface="Arial Narrow" pitchFamily="34" charset="0"/>
              </a:rPr>
              <a:t>Testando com Tempo  Certo</a:t>
            </a:r>
          </a:p>
        </p:txBody>
      </p:sp>
      <p:sp>
        <p:nvSpPr>
          <p:cNvPr id="10273" name="Text Box 70"/>
          <p:cNvSpPr txBox="1">
            <a:spLocks noChangeArrowheads="1"/>
          </p:cNvSpPr>
          <p:nvPr/>
        </p:nvSpPr>
        <p:spPr bwMode="auto">
          <a:xfrm>
            <a:off x="3714750" y="2151063"/>
            <a:ext cx="180022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GB" sz="1400" b="1">
                <a:solidFill>
                  <a:schemeClr val="hlink"/>
                </a:solidFill>
                <a:latin typeface="Arial Narrow" pitchFamily="34" charset="0"/>
              </a:rPr>
              <a:t>Recursos Certos </a:t>
            </a:r>
          </a:p>
        </p:txBody>
      </p:sp>
      <p:sp>
        <p:nvSpPr>
          <p:cNvPr id="10274" name="Text Box 71"/>
          <p:cNvSpPr txBox="1">
            <a:spLocks noChangeArrowheads="1"/>
          </p:cNvSpPr>
          <p:nvPr/>
        </p:nvSpPr>
        <p:spPr bwMode="auto">
          <a:xfrm>
            <a:off x="5799138" y="2898775"/>
            <a:ext cx="10033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GB" sz="1400" b="1">
                <a:solidFill>
                  <a:schemeClr val="hlink"/>
                </a:solidFill>
                <a:latin typeface="Arial Narrow" pitchFamily="34" charset="0"/>
              </a:rPr>
              <a:t>Testando da Maneira Certa</a:t>
            </a:r>
          </a:p>
        </p:txBody>
      </p:sp>
      <p:sp>
        <p:nvSpPr>
          <p:cNvPr id="10275" name="Text Box 72"/>
          <p:cNvSpPr txBox="1">
            <a:spLocks noChangeArrowheads="1"/>
          </p:cNvSpPr>
          <p:nvPr/>
        </p:nvSpPr>
        <p:spPr bwMode="auto">
          <a:xfrm>
            <a:off x="2428875" y="2911475"/>
            <a:ext cx="9779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GB" sz="1400" b="1">
                <a:solidFill>
                  <a:schemeClr val="hlink"/>
                </a:solidFill>
                <a:latin typeface="Arial Narrow" pitchFamily="34" charset="0"/>
              </a:rPr>
              <a:t>Aplicando Testes  Certos</a:t>
            </a:r>
          </a:p>
        </p:txBody>
      </p:sp>
      <p:pic>
        <p:nvPicPr>
          <p:cNvPr id="36" name="Picture 25" descr="rectangle_green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800" y="4071938"/>
            <a:ext cx="137795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 Box 26"/>
          <p:cNvSpPr txBox="1">
            <a:spLocks noChangeArrowheads="1"/>
          </p:cNvSpPr>
          <p:nvPr/>
        </p:nvSpPr>
        <p:spPr bwMode="auto">
          <a:xfrm>
            <a:off x="6908800" y="4071938"/>
            <a:ext cx="137795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GB" sz="1200" b="1"/>
              <a:t>Revisões</a:t>
            </a:r>
          </a:p>
        </p:txBody>
      </p:sp>
    </p:spTree>
    <p:extLst>
      <p:ext uri="{BB962C8B-B14F-4D97-AF65-F5344CB8AC3E}">
        <p14:creationId xmlns:p14="http://schemas.microsoft.com/office/powerpoint/2010/main" val="111494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/>
      <p:bldP spid="29703" grpId="0"/>
      <p:bldP spid="29705" grpId="0"/>
      <p:bldP spid="29707" grpId="0"/>
      <p:bldP spid="29709" grpId="0"/>
      <p:bldP spid="29711" grpId="0"/>
      <p:bldP spid="29713" grpId="0"/>
      <p:bldP spid="29715" grpId="0"/>
      <p:bldP spid="29717" grpId="0"/>
      <p:bldP spid="29719" grpId="0"/>
      <p:bldP spid="29721" grpId="0"/>
      <p:bldP spid="29723" grpId="0"/>
      <p:bldP spid="29725" grpId="0"/>
      <p:bldP spid="29727" grpId="0"/>
      <p:bldP spid="3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smtClean="0">
                <a:effectLst/>
              </a:rPr>
              <a:t>Fábrica de Testes</a:t>
            </a:r>
            <a:endParaRPr lang="en-US" smtClean="0">
              <a:effectLst/>
            </a:endParaRPr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1395413"/>
            <a:ext cx="8272463" cy="412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44574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7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Desafios da Fábrica de Testes</a:t>
            </a:r>
          </a:p>
        </p:txBody>
      </p:sp>
      <p:pic>
        <p:nvPicPr>
          <p:cNvPr id="11267" name="Picture 18" descr="toolbo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63" y="4000500"/>
            <a:ext cx="1800225" cy="160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19" descr="managem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428750"/>
            <a:ext cx="1270000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 Box 22"/>
          <p:cNvSpPr txBox="1">
            <a:spLocks noChangeArrowheads="1"/>
          </p:cNvSpPr>
          <p:nvPr/>
        </p:nvSpPr>
        <p:spPr bwMode="auto">
          <a:xfrm>
            <a:off x="785813" y="1571625"/>
            <a:ext cx="4500562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100000"/>
              </a:spcBef>
              <a:buFont typeface="Wingdings" pitchFamily="2" charset="2"/>
              <a:buChar char="§"/>
            </a:pPr>
            <a:r>
              <a:rPr lang="pt-BR" sz="2200" b="1"/>
              <a:t> Processo Otimizado;</a:t>
            </a:r>
          </a:p>
          <a:p>
            <a:pPr eaLnBrk="1" hangingPunct="1">
              <a:spcBef>
                <a:spcPct val="100000"/>
              </a:spcBef>
              <a:buFont typeface="Wingdings" pitchFamily="2" charset="2"/>
              <a:buChar char="§"/>
            </a:pPr>
            <a:r>
              <a:rPr lang="pt-BR" sz="2200" b="1"/>
              <a:t> Qualidade;</a:t>
            </a:r>
          </a:p>
          <a:p>
            <a:pPr eaLnBrk="1" hangingPunct="1">
              <a:spcBef>
                <a:spcPct val="100000"/>
              </a:spcBef>
              <a:buFont typeface="Wingdings" pitchFamily="2" charset="2"/>
              <a:buChar char="§"/>
            </a:pPr>
            <a:r>
              <a:rPr lang="pt-BR" sz="2200" b="1"/>
              <a:t> Baixo Custo;</a:t>
            </a:r>
          </a:p>
          <a:p>
            <a:pPr eaLnBrk="1" hangingPunct="1">
              <a:spcBef>
                <a:spcPct val="100000"/>
              </a:spcBef>
              <a:buFont typeface="Wingdings" pitchFamily="2" charset="2"/>
              <a:buChar char="§"/>
            </a:pPr>
            <a:r>
              <a:rPr lang="pt-BR" sz="2200" b="1"/>
              <a:t> Competitividade;</a:t>
            </a:r>
          </a:p>
          <a:p>
            <a:pPr eaLnBrk="1" hangingPunct="1">
              <a:spcBef>
                <a:spcPct val="100000"/>
              </a:spcBef>
              <a:buFont typeface="Wingdings" pitchFamily="2" charset="2"/>
              <a:buChar char="§"/>
            </a:pPr>
            <a:r>
              <a:rPr lang="pt-BR" sz="2200" b="1"/>
              <a:t> Produtividade;</a:t>
            </a:r>
          </a:p>
          <a:p>
            <a:pPr eaLnBrk="1" hangingPunct="1">
              <a:spcBef>
                <a:spcPct val="100000"/>
              </a:spcBef>
              <a:buFont typeface="Wingdings" pitchFamily="2" charset="2"/>
              <a:buChar char="§"/>
            </a:pPr>
            <a:r>
              <a:rPr lang="pt-BR" sz="2200" b="1"/>
              <a:t> Retenção de Talentos</a:t>
            </a:r>
          </a:p>
        </p:txBody>
      </p:sp>
    </p:spTree>
    <p:extLst>
      <p:ext uri="{BB962C8B-B14F-4D97-AF65-F5344CB8AC3E}">
        <p14:creationId xmlns:p14="http://schemas.microsoft.com/office/powerpoint/2010/main" val="165597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535987" cy="4751387"/>
          </a:xfrm>
        </p:spPr>
        <p:txBody>
          <a:bodyPr/>
          <a:lstStyle/>
          <a:p>
            <a:pPr lvl="2" algn="just">
              <a:buFontTx/>
              <a:buNone/>
            </a:pPr>
            <a:endParaRPr lang="pt-BR" sz="2200" smtClean="0"/>
          </a:p>
          <a:p>
            <a:pPr lvl="3"/>
            <a:endParaRPr lang="pt-BR" smtClean="0"/>
          </a:p>
          <a:p>
            <a:pPr lvl="2">
              <a:buFontTx/>
              <a:buNone/>
            </a:pPr>
            <a:endParaRPr lang="pt-BR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3200" y="2571750"/>
            <a:ext cx="8797925" cy="922338"/>
          </a:xfrm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pt-BR" kern="1200" dirty="0" smtClean="0">
                <a:solidFill>
                  <a:srgbClr val="0033CC"/>
                </a:solidFill>
                <a:effectLst/>
              </a:rPr>
              <a:t>Certificações</a:t>
            </a:r>
          </a:p>
        </p:txBody>
      </p:sp>
    </p:spTree>
    <p:extLst>
      <p:ext uri="{BB962C8B-B14F-4D97-AF65-F5344CB8AC3E}">
        <p14:creationId xmlns:p14="http://schemas.microsoft.com/office/powerpoint/2010/main" val="15732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5984" y="222250"/>
            <a:ext cx="6572266" cy="706438"/>
          </a:xfrm>
        </p:spPr>
        <p:txBody>
          <a:bodyPr/>
          <a:lstStyle/>
          <a:p>
            <a:pPr eaLnBrk="1" hangingPunct="1">
              <a:defRPr/>
            </a:pPr>
            <a:r>
              <a:rPr lang="pt-BR" sz="3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pt-BR" sz="3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pt-BR" sz="3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Certificações em Teste de Software</a:t>
            </a:r>
            <a:endParaRPr lang="pt-BR" sz="3200" dirty="0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le 11335"/>
          <p:cNvGraphicFramePr>
            <a:graphicFrameLocks noGrp="1"/>
          </p:cNvGraphicFramePr>
          <p:nvPr/>
        </p:nvGraphicFramePr>
        <p:xfrm>
          <a:off x="214282" y="1142984"/>
          <a:ext cx="8715436" cy="5327651"/>
        </p:xfrm>
        <a:graphic>
          <a:graphicData uri="http://schemas.openxmlformats.org/drawingml/2006/table">
            <a:tbl>
              <a:tblPr/>
              <a:tblGrid>
                <a:gridCol w="4845927"/>
                <a:gridCol w="3869509"/>
              </a:tblGrid>
              <a:tr h="809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ORGANIZAÇÃO RESPONSÁVEL PELA CERTIFICAÇÃO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CERTIFICAÇÃO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1109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IIST – International Institute for Software Testing (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www.iist.org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CSTP – Certified Software Test Professional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4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QAI – Quality Assurance Institute (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www.qaiusa.com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CSTE – Certified Software Tester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5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ISTQB – International Software Testing Qualification Board (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www.istqb.org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Foundation Level e Advanced Level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1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ALATS – Associação Latino-americana de Testes de Software (</a:t>
                      </a:r>
                      <a:r>
                        <a:rPr lang="en-US" sz="2000" smtClean="0">
                          <a:solidFill>
                            <a:srgbClr val="0000FF"/>
                          </a:solidFill>
                        </a:rPr>
                        <a:t>http://www.alats.org.br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CBTS – Certificação Brasileira de Testes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45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5984" y="222250"/>
            <a:ext cx="6572266" cy="706438"/>
          </a:xfrm>
        </p:spPr>
        <p:txBody>
          <a:bodyPr/>
          <a:lstStyle/>
          <a:p>
            <a:pPr eaLnBrk="1" hangingPunct="1">
              <a:defRPr/>
            </a:pPr>
            <a:r>
              <a:rPr lang="pt-BR" sz="3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pt-BR" sz="3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pt-BR" sz="3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Certificações em Teste de Software</a:t>
            </a:r>
            <a:endParaRPr lang="pt-BR" sz="3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303952" y="6429396"/>
            <a:ext cx="16257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smtClean="0"/>
              <a:t>Informações de 2010</a:t>
            </a:r>
            <a:endParaRPr lang="en-US" sz="1200" i="1"/>
          </a:p>
        </p:txBody>
      </p:sp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180975" y="1071563"/>
            <a:ext cx="8820150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2088" y="1082676"/>
            <a:ext cx="8809038" cy="457200"/>
          </a:xfrm>
          <a:prstGeom prst="rect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92088" y="1539876"/>
            <a:ext cx="1925638" cy="4818063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31813" y="1563688"/>
            <a:ext cx="143351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Status da organização 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782638" y="1739901"/>
            <a:ext cx="8540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certificadora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193925" y="1646238"/>
            <a:ext cx="16954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privada, com fins lucrativos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857625" y="1646238"/>
            <a:ext cx="16954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privada, com fins lucrativos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456238" y="1646238"/>
            <a:ext cx="183832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voluntária, sem fins lucrativos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7305675" y="1646238"/>
            <a:ext cx="167481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privada, sem fins lucrativos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563563" y="2232026"/>
            <a:ext cx="1379538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Reconhecimento das 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400050" y="2408238"/>
            <a:ext cx="167481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instituições organizadoras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2632075" y="2232026"/>
            <a:ext cx="865188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reconhecida 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2424113" y="2408238"/>
            <a:ext cx="123666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internacionalmente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4284663" y="2138363"/>
            <a:ext cx="865188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reconhecida 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3879850" y="2325688"/>
            <a:ext cx="1728788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internacionalmente, desde 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4492625" y="2501901"/>
            <a:ext cx="31750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1985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5948363" y="2055813"/>
            <a:ext cx="865188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reconhecida 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5487988" y="2232026"/>
            <a:ext cx="183832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internacionalmente, grandes 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5456238" y="2408238"/>
            <a:ext cx="191452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nomes da área de teste fazem 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5684838" y="2595563"/>
            <a:ext cx="136842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parte da  organizaçào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7458075" y="2055813"/>
            <a:ext cx="149860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recente e ainda pouco 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7205663" y="2232026"/>
            <a:ext cx="2001838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reconhecida no Brasil (primeira 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7196138" y="2408238"/>
            <a:ext cx="20351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certificação em 30 de setembro 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7829550" y="2595563"/>
            <a:ext cx="55880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de 2006)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422275" y="3140968"/>
            <a:ext cx="167481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Como as decisões sobre a 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35"/>
          <p:cNvSpPr>
            <a:spLocks noChangeArrowheads="1"/>
          </p:cNvSpPr>
          <p:nvPr/>
        </p:nvSpPr>
        <p:spPr bwMode="auto">
          <a:xfrm>
            <a:off x="442913" y="3303141"/>
            <a:ext cx="1576388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certificação são tomadas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2381250" y="3236218"/>
            <a:ext cx="136842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comitê independente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37"/>
          <p:cNvSpPr>
            <a:spLocks noChangeArrowheads="1"/>
          </p:cNvSpPr>
          <p:nvPr/>
        </p:nvSpPr>
        <p:spPr bwMode="auto">
          <a:xfrm>
            <a:off x="3924300" y="3236218"/>
            <a:ext cx="158750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comitê de exames da QAI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38"/>
          <p:cNvSpPr>
            <a:spLocks noChangeArrowheads="1"/>
          </p:cNvSpPr>
          <p:nvPr/>
        </p:nvSpPr>
        <p:spPr bwMode="auto">
          <a:xfrm>
            <a:off x="5695950" y="3236218"/>
            <a:ext cx="136842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comitê independente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7666038" y="3236218"/>
            <a:ext cx="91916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Não Informada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377825" y="3967163"/>
            <a:ext cx="175101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Treinamento formal para a 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41"/>
          <p:cNvSpPr>
            <a:spLocks noChangeArrowheads="1"/>
          </p:cNvSpPr>
          <p:nvPr/>
        </p:nvSpPr>
        <p:spPr bwMode="auto">
          <a:xfrm>
            <a:off x="815975" y="4143376"/>
            <a:ext cx="78740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certificação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42"/>
          <p:cNvSpPr>
            <a:spLocks noChangeArrowheads="1"/>
          </p:cNvSpPr>
          <p:nvPr/>
        </p:nvSpPr>
        <p:spPr bwMode="auto">
          <a:xfrm>
            <a:off x="2216150" y="3697288"/>
            <a:ext cx="16954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10 dias de aula formal com 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43"/>
          <p:cNvSpPr>
            <a:spLocks noChangeArrowheads="1"/>
          </p:cNvSpPr>
          <p:nvPr/>
        </p:nvSpPr>
        <p:spPr bwMode="auto">
          <a:xfrm>
            <a:off x="2314575" y="3873501"/>
            <a:ext cx="155416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workshops hands on, na 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44"/>
          <p:cNvSpPr>
            <a:spLocks noChangeArrowheads="1"/>
          </p:cNvSpPr>
          <p:nvPr/>
        </p:nvSpPr>
        <p:spPr bwMode="auto">
          <a:xfrm>
            <a:off x="2359025" y="4060826"/>
            <a:ext cx="142240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própria IIST ou em um 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ectangle 45"/>
          <p:cNvSpPr>
            <a:spLocks noChangeArrowheads="1"/>
          </p:cNvSpPr>
          <p:nvPr/>
        </p:nvSpPr>
        <p:spPr bwMode="auto">
          <a:xfrm>
            <a:off x="2162175" y="4237038"/>
            <a:ext cx="18605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parceiro na Índia, com hands 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ctangle 46"/>
          <p:cNvSpPr>
            <a:spLocks noChangeArrowheads="1"/>
          </p:cNvSpPr>
          <p:nvPr/>
        </p:nvSpPr>
        <p:spPr bwMode="auto">
          <a:xfrm>
            <a:off x="2895600" y="4411663"/>
            <a:ext cx="20796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on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47"/>
          <p:cNvSpPr>
            <a:spLocks noChangeArrowheads="1"/>
          </p:cNvSpPr>
          <p:nvPr/>
        </p:nvSpPr>
        <p:spPr bwMode="auto">
          <a:xfrm>
            <a:off x="3989388" y="3790951"/>
            <a:ext cx="1455738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Não é exigido, tem um 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48"/>
          <p:cNvSpPr>
            <a:spLocks noChangeArrowheads="1"/>
          </p:cNvSpPr>
          <p:nvPr/>
        </p:nvSpPr>
        <p:spPr bwMode="auto">
          <a:xfrm>
            <a:off x="3956050" y="3967163"/>
            <a:ext cx="1576388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curso opcional de 3 dias 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49"/>
          <p:cNvSpPr>
            <a:spLocks noChangeArrowheads="1"/>
          </p:cNvSpPr>
          <p:nvPr/>
        </p:nvSpPr>
        <p:spPr bwMode="auto">
          <a:xfrm>
            <a:off x="3924300" y="4143376"/>
            <a:ext cx="167481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oferecido pelo QAI (curso 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ectangle 50"/>
          <p:cNvSpPr>
            <a:spLocks noChangeArrowheads="1"/>
          </p:cNvSpPr>
          <p:nvPr/>
        </p:nvSpPr>
        <p:spPr bwMode="auto">
          <a:xfrm>
            <a:off x="4164013" y="4330701"/>
            <a:ext cx="1017588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oficial no Brasil)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ectangle 51"/>
          <p:cNvSpPr>
            <a:spLocks noChangeArrowheads="1"/>
          </p:cNvSpPr>
          <p:nvPr/>
        </p:nvSpPr>
        <p:spPr bwMode="auto">
          <a:xfrm>
            <a:off x="5619750" y="3790951"/>
            <a:ext cx="15652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Não é exigido, um curso 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ectangle 52"/>
          <p:cNvSpPr>
            <a:spLocks noChangeArrowheads="1"/>
          </p:cNvSpPr>
          <p:nvPr/>
        </p:nvSpPr>
        <p:spPr bwMode="auto">
          <a:xfrm>
            <a:off x="5532438" y="3967163"/>
            <a:ext cx="1773238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opcional de 3 dias pode ser 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53"/>
          <p:cNvSpPr>
            <a:spLocks noChangeArrowheads="1"/>
          </p:cNvSpPr>
          <p:nvPr/>
        </p:nvSpPr>
        <p:spPr bwMode="auto">
          <a:xfrm>
            <a:off x="5695950" y="4143376"/>
            <a:ext cx="1411288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feito por um parceiro 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54"/>
          <p:cNvSpPr>
            <a:spLocks noChangeArrowheads="1"/>
          </p:cNvSpPr>
          <p:nvPr/>
        </p:nvSpPr>
        <p:spPr bwMode="auto">
          <a:xfrm>
            <a:off x="5805488" y="4330701"/>
            <a:ext cx="111601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certificado ISTQB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Rectangle 55"/>
          <p:cNvSpPr>
            <a:spLocks noChangeArrowheads="1"/>
          </p:cNvSpPr>
          <p:nvPr/>
        </p:nvSpPr>
        <p:spPr bwMode="auto">
          <a:xfrm>
            <a:off x="7404100" y="3873501"/>
            <a:ext cx="15652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Não é exigido, um curso 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56"/>
          <p:cNvSpPr>
            <a:spLocks noChangeArrowheads="1"/>
          </p:cNvSpPr>
          <p:nvPr/>
        </p:nvSpPr>
        <p:spPr bwMode="auto">
          <a:xfrm>
            <a:off x="7173913" y="4060826"/>
            <a:ext cx="21113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opcional de 32 horas é oferecido 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57"/>
          <p:cNvSpPr>
            <a:spLocks noChangeArrowheads="1"/>
          </p:cNvSpPr>
          <p:nvPr/>
        </p:nvSpPr>
        <p:spPr bwMode="auto">
          <a:xfrm>
            <a:off x="7710488" y="4237038"/>
            <a:ext cx="87471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por parceiros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58"/>
          <p:cNvSpPr>
            <a:spLocks noChangeArrowheads="1"/>
          </p:cNvSpPr>
          <p:nvPr/>
        </p:nvSpPr>
        <p:spPr bwMode="auto">
          <a:xfrm>
            <a:off x="388938" y="4740276"/>
            <a:ext cx="175101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Experiência exigida para a 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59"/>
          <p:cNvSpPr>
            <a:spLocks noChangeArrowheads="1"/>
          </p:cNvSpPr>
          <p:nvPr/>
        </p:nvSpPr>
        <p:spPr bwMode="auto">
          <a:xfrm>
            <a:off x="815975" y="4916488"/>
            <a:ext cx="78740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certificação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60"/>
          <p:cNvSpPr>
            <a:spLocks noChangeArrowheads="1"/>
          </p:cNvSpPr>
          <p:nvPr/>
        </p:nvSpPr>
        <p:spPr bwMode="auto">
          <a:xfrm>
            <a:off x="2390775" y="4646613"/>
            <a:ext cx="135731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pelo menos 1 ano de 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61"/>
          <p:cNvSpPr>
            <a:spLocks noChangeArrowheads="1"/>
          </p:cNvSpPr>
          <p:nvPr/>
        </p:nvSpPr>
        <p:spPr bwMode="auto">
          <a:xfrm>
            <a:off x="2271713" y="4822826"/>
            <a:ext cx="16414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experiência em testes de 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Rectangle 62"/>
          <p:cNvSpPr>
            <a:spLocks noChangeArrowheads="1"/>
          </p:cNvSpPr>
          <p:nvPr/>
        </p:nvSpPr>
        <p:spPr bwMode="auto">
          <a:xfrm>
            <a:off x="2719388" y="5010151"/>
            <a:ext cx="579438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software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ctangle 63"/>
          <p:cNvSpPr>
            <a:spLocks noChangeArrowheads="1"/>
          </p:cNvSpPr>
          <p:nvPr/>
        </p:nvSpPr>
        <p:spPr bwMode="auto">
          <a:xfrm>
            <a:off x="4371975" y="4822826"/>
            <a:ext cx="60166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nenhuma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Rectangle 64"/>
          <p:cNvSpPr>
            <a:spLocks noChangeArrowheads="1"/>
          </p:cNvSpPr>
          <p:nvPr/>
        </p:nvSpPr>
        <p:spPr bwMode="auto">
          <a:xfrm>
            <a:off x="6035675" y="4822826"/>
            <a:ext cx="60166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nenhuma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65"/>
          <p:cNvSpPr>
            <a:spLocks noChangeArrowheads="1"/>
          </p:cNvSpPr>
          <p:nvPr/>
        </p:nvSpPr>
        <p:spPr bwMode="auto">
          <a:xfrm>
            <a:off x="7820025" y="4822826"/>
            <a:ext cx="60166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nenhuma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ectangle 66"/>
          <p:cNvSpPr>
            <a:spLocks noChangeArrowheads="1"/>
          </p:cNvSpPr>
          <p:nvPr/>
        </p:nvSpPr>
        <p:spPr bwMode="auto">
          <a:xfrm>
            <a:off x="509588" y="5302251"/>
            <a:ext cx="143351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Custo do Treinamento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Rectangle 67"/>
          <p:cNvSpPr>
            <a:spLocks noChangeArrowheads="1"/>
          </p:cNvSpPr>
          <p:nvPr/>
        </p:nvSpPr>
        <p:spPr bwMode="auto">
          <a:xfrm>
            <a:off x="2589213" y="5302251"/>
            <a:ext cx="84296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5.500 dólares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Rectangle 68"/>
          <p:cNvSpPr>
            <a:spLocks noChangeArrowheads="1"/>
          </p:cNvSpPr>
          <p:nvPr/>
        </p:nvSpPr>
        <p:spPr bwMode="auto">
          <a:xfrm>
            <a:off x="4043363" y="5221288"/>
            <a:ext cx="1335088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R$ 1985, 40 horas de 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Rectangle 69"/>
          <p:cNvSpPr>
            <a:spLocks noChangeArrowheads="1"/>
          </p:cNvSpPr>
          <p:nvPr/>
        </p:nvSpPr>
        <p:spPr bwMode="auto">
          <a:xfrm>
            <a:off x="4284663" y="5397501"/>
            <a:ext cx="79851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treinamento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Rectangle 70"/>
          <p:cNvSpPr>
            <a:spLocks noChangeArrowheads="1"/>
          </p:cNvSpPr>
          <p:nvPr/>
        </p:nvSpPr>
        <p:spPr bwMode="auto">
          <a:xfrm>
            <a:off x="5881688" y="5302251"/>
            <a:ext cx="91916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Não Informada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Rectangle 71"/>
          <p:cNvSpPr>
            <a:spLocks noChangeArrowheads="1"/>
          </p:cNvSpPr>
          <p:nvPr/>
        </p:nvSpPr>
        <p:spPr bwMode="auto">
          <a:xfrm>
            <a:off x="7885113" y="5302251"/>
            <a:ext cx="48101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R$ 750 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Rectangle 72"/>
          <p:cNvSpPr>
            <a:spLocks noChangeArrowheads="1"/>
          </p:cNvSpPr>
          <p:nvPr/>
        </p:nvSpPr>
        <p:spPr bwMode="auto">
          <a:xfrm>
            <a:off x="541338" y="5595938"/>
            <a:ext cx="136842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Custo da Certificação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Rectangle 73"/>
          <p:cNvSpPr>
            <a:spLocks noChangeArrowheads="1"/>
          </p:cNvSpPr>
          <p:nvPr/>
        </p:nvSpPr>
        <p:spPr bwMode="auto">
          <a:xfrm>
            <a:off x="2643188" y="5595938"/>
            <a:ext cx="73342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120 dólares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Rectangle 74"/>
          <p:cNvSpPr>
            <a:spLocks noChangeArrowheads="1"/>
          </p:cNvSpPr>
          <p:nvPr/>
        </p:nvSpPr>
        <p:spPr bwMode="auto">
          <a:xfrm>
            <a:off x="4306888" y="5595938"/>
            <a:ext cx="73342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300 dólares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Rectangle 75"/>
          <p:cNvSpPr>
            <a:spLocks noChangeArrowheads="1"/>
          </p:cNvSpPr>
          <p:nvPr/>
        </p:nvSpPr>
        <p:spPr bwMode="auto">
          <a:xfrm>
            <a:off x="5970588" y="5595938"/>
            <a:ext cx="73342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250 dólares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Rectangle 76"/>
          <p:cNvSpPr>
            <a:spLocks noChangeArrowheads="1"/>
          </p:cNvSpPr>
          <p:nvPr/>
        </p:nvSpPr>
        <p:spPr bwMode="auto">
          <a:xfrm>
            <a:off x="7885113" y="5595938"/>
            <a:ext cx="48101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R$ 300 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Rectangle 77"/>
          <p:cNvSpPr>
            <a:spLocks noChangeArrowheads="1"/>
          </p:cNvSpPr>
          <p:nvPr/>
        </p:nvSpPr>
        <p:spPr bwMode="auto">
          <a:xfrm>
            <a:off x="531813" y="5889626"/>
            <a:ext cx="1379538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Pontuação necessária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ectangle 78"/>
          <p:cNvSpPr>
            <a:spLocks noChangeArrowheads="1"/>
          </p:cNvSpPr>
          <p:nvPr/>
        </p:nvSpPr>
        <p:spPr bwMode="auto">
          <a:xfrm>
            <a:off x="2249488" y="5795963"/>
            <a:ext cx="16192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80%, para cada uma das 5 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Rectangle 79"/>
          <p:cNvSpPr>
            <a:spLocks noChangeArrowheads="1"/>
          </p:cNvSpPr>
          <p:nvPr/>
        </p:nvSpPr>
        <p:spPr bwMode="auto">
          <a:xfrm>
            <a:off x="2817813" y="5970588"/>
            <a:ext cx="3714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áreas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Rectangle 80"/>
          <p:cNvSpPr>
            <a:spLocks noChangeArrowheads="1"/>
          </p:cNvSpPr>
          <p:nvPr/>
        </p:nvSpPr>
        <p:spPr bwMode="auto">
          <a:xfrm>
            <a:off x="3978275" y="5795963"/>
            <a:ext cx="1531938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Não se sabe, teste de 3 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Rectangle 81"/>
          <p:cNvSpPr>
            <a:spLocks noChangeArrowheads="1"/>
          </p:cNvSpPr>
          <p:nvPr/>
        </p:nvSpPr>
        <p:spPr bwMode="auto">
          <a:xfrm>
            <a:off x="4141788" y="5970588"/>
            <a:ext cx="111601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horas de duração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Rectangle 82"/>
          <p:cNvSpPr>
            <a:spLocks noChangeArrowheads="1"/>
          </p:cNvSpPr>
          <p:nvPr/>
        </p:nvSpPr>
        <p:spPr bwMode="auto">
          <a:xfrm>
            <a:off x="5554663" y="5795963"/>
            <a:ext cx="1728788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65% de acerto, teste de 90 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Rectangle 83"/>
          <p:cNvSpPr>
            <a:spLocks noChangeArrowheads="1"/>
          </p:cNvSpPr>
          <p:nvPr/>
        </p:nvSpPr>
        <p:spPr bwMode="auto">
          <a:xfrm>
            <a:off x="5740400" y="5970588"/>
            <a:ext cx="1258888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minutos de duração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Rectangle 84"/>
          <p:cNvSpPr>
            <a:spLocks noChangeArrowheads="1"/>
          </p:cNvSpPr>
          <p:nvPr/>
        </p:nvSpPr>
        <p:spPr bwMode="auto">
          <a:xfrm>
            <a:off x="7359650" y="5795963"/>
            <a:ext cx="167481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75% de acerto, 3 horas de 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Rectangle 85"/>
          <p:cNvSpPr>
            <a:spLocks noChangeArrowheads="1"/>
          </p:cNvSpPr>
          <p:nvPr/>
        </p:nvSpPr>
        <p:spPr bwMode="auto">
          <a:xfrm>
            <a:off x="7446963" y="5970588"/>
            <a:ext cx="142240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duração, 100 questões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Rectangle 86"/>
          <p:cNvSpPr>
            <a:spLocks noChangeArrowheads="1"/>
          </p:cNvSpPr>
          <p:nvPr/>
        </p:nvSpPr>
        <p:spPr bwMode="auto">
          <a:xfrm>
            <a:off x="717550" y="6170613"/>
            <a:ext cx="9842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Re-certificação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Rectangle 87"/>
          <p:cNvSpPr>
            <a:spLocks noChangeArrowheads="1"/>
          </p:cNvSpPr>
          <p:nvPr/>
        </p:nvSpPr>
        <p:spPr bwMode="auto">
          <a:xfrm>
            <a:off x="2862263" y="6170613"/>
            <a:ext cx="25241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Sim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Rectangle 88"/>
          <p:cNvSpPr>
            <a:spLocks noChangeArrowheads="1"/>
          </p:cNvSpPr>
          <p:nvPr/>
        </p:nvSpPr>
        <p:spPr bwMode="auto">
          <a:xfrm>
            <a:off x="4525963" y="6170613"/>
            <a:ext cx="25241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Sim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Rectangle 89"/>
          <p:cNvSpPr>
            <a:spLocks noChangeArrowheads="1"/>
          </p:cNvSpPr>
          <p:nvPr/>
        </p:nvSpPr>
        <p:spPr bwMode="auto">
          <a:xfrm>
            <a:off x="6178550" y="6170613"/>
            <a:ext cx="28416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Não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Rectangle 90"/>
          <p:cNvSpPr>
            <a:spLocks noChangeArrowheads="1"/>
          </p:cNvSpPr>
          <p:nvPr/>
        </p:nvSpPr>
        <p:spPr bwMode="auto">
          <a:xfrm>
            <a:off x="7961313" y="6170613"/>
            <a:ext cx="28416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Não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Rectangle 91"/>
          <p:cNvSpPr>
            <a:spLocks noChangeArrowheads="1"/>
          </p:cNvSpPr>
          <p:nvPr/>
        </p:nvSpPr>
        <p:spPr bwMode="auto">
          <a:xfrm>
            <a:off x="7612063" y="1200151"/>
            <a:ext cx="103981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3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rebuchet MS" pitchFamily="34" charset="0"/>
                <a:cs typeface="Arial" pitchFamily="34" charset="0"/>
              </a:rPr>
              <a:t>CBTS - ALATS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Rectangle 92"/>
          <p:cNvSpPr>
            <a:spLocks noChangeArrowheads="1"/>
          </p:cNvSpPr>
          <p:nvPr/>
        </p:nvSpPr>
        <p:spPr bwMode="auto">
          <a:xfrm>
            <a:off x="400050" y="1200151"/>
            <a:ext cx="163036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3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rebuchet MS" pitchFamily="34" charset="0"/>
                <a:cs typeface="Arial" pitchFamily="34" charset="0"/>
              </a:rPr>
              <a:t>Critério / Certificação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Rectangle 93"/>
          <p:cNvSpPr>
            <a:spLocks noChangeArrowheads="1"/>
          </p:cNvSpPr>
          <p:nvPr/>
        </p:nvSpPr>
        <p:spPr bwMode="auto">
          <a:xfrm>
            <a:off x="2598738" y="1200151"/>
            <a:ext cx="84296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3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rebuchet MS" pitchFamily="34" charset="0"/>
                <a:cs typeface="Arial" pitchFamily="34" charset="0"/>
              </a:rPr>
              <a:t>CSTP - IIST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Rectangle 94"/>
          <p:cNvSpPr>
            <a:spLocks noChangeArrowheads="1"/>
          </p:cNvSpPr>
          <p:nvPr/>
        </p:nvSpPr>
        <p:spPr bwMode="auto">
          <a:xfrm>
            <a:off x="4262438" y="1200151"/>
            <a:ext cx="8318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3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rebuchet MS" pitchFamily="34" charset="0"/>
                <a:cs typeface="Arial" pitchFamily="34" charset="0"/>
              </a:rPr>
              <a:t>CSTE - QAI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Rectangle 95"/>
          <p:cNvSpPr>
            <a:spLocks noChangeArrowheads="1"/>
          </p:cNvSpPr>
          <p:nvPr/>
        </p:nvSpPr>
        <p:spPr bwMode="auto">
          <a:xfrm>
            <a:off x="6089650" y="1200151"/>
            <a:ext cx="4921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3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rebuchet MS" pitchFamily="34" charset="0"/>
                <a:cs typeface="Arial" pitchFamily="34" charset="0"/>
              </a:rPr>
              <a:t>ISTQB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Line 96"/>
          <p:cNvSpPr>
            <a:spLocks noChangeShapeType="1"/>
          </p:cNvSpPr>
          <p:nvPr/>
        </p:nvSpPr>
        <p:spPr bwMode="auto">
          <a:xfrm>
            <a:off x="180975" y="1071563"/>
            <a:ext cx="0" cy="528637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9" name="Rectangle 97"/>
          <p:cNvSpPr>
            <a:spLocks noChangeArrowheads="1"/>
          </p:cNvSpPr>
          <p:nvPr/>
        </p:nvSpPr>
        <p:spPr bwMode="auto">
          <a:xfrm>
            <a:off x="180975" y="1071563"/>
            <a:ext cx="11113" cy="52863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0" name="Line 98"/>
          <p:cNvSpPr>
            <a:spLocks noChangeShapeType="1"/>
          </p:cNvSpPr>
          <p:nvPr/>
        </p:nvSpPr>
        <p:spPr bwMode="auto">
          <a:xfrm>
            <a:off x="2106613" y="1082676"/>
            <a:ext cx="0" cy="527526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1" name="Rectangle 99"/>
          <p:cNvSpPr>
            <a:spLocks noChangeArrowheads="1"/>
          </p:cNvSpPr>
          <p:nvPr/>
        </p:nvSpPr>
        <p:spPr bwMode="auto">
          <a:xfrm>
            <a:off x="2106613" y="1082676"/>
            <a:ext cx="11113" cy="52752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" name="Line 100"/>
          <p:cNvSpPr>
            <a:spLocks noChangeShapeType="1"/>
          </p:cNvSpPr>
          <p:nvPr/>
        </p:nvSpPr>
        <p:spPr bwMode="auto">
          <a:xfrm>
            <a:off x="3803650" y="1082676"/>
            <a:ext cx="0" cy="527526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3" name="Rectangle 101"/>
          <p:cNvSpPr>
            <a:spLocks noChangeArrowheads="1"/>
          </p:cNvSpPr>
          <p:nvPr/>
        </p:nvSpPr>
        <p:spPr bwMode="auto">
          <a:xfrm>
            <a:off x="3803650" y="1082676"/>
            <a:ext cx="11113" cy="52752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4" name="Line 102"/>
          <p:cNvSpPr>
            <a:spLocks noChangeShapeType="1"/>
          </p:cNvSpPr>
          <p:nvPr/>
        </p:nvSpPr>
        <p:spPr bwMode="auto">
          <a:xfrm>
            <a:off x="5422900" y="1082676"/>
            <a:ext cx="0" cy="527526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5" name="Rectangle 103"/>
          <p:cNvSpPr>
            <a:spLocks noChangeArrowheads="1"/>
          </p:cNvSpPr>
          <p:nvPr/>
        </p:nvSpPr>
        <p:spPr bwMode="auto">
          <a:xfrm>
            <a:off x="5422900" y="1082676"/>
            <a:ext cx="11113" cy="52752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6" name="Line 104"/>
          <p:cNvSpPr>
            <a:spLocks noChangeShapeType="1"/>
          </p:cNvSpPr>
          <p:nvPr/>
        </p:nvSpPr>
        <p:spPr bwMode="auto">
          <a:xfrm>
            <a:off x="7140575" y="1082676"/>
            <a:ext cx="0" cy="527526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7" name="Rectangle 105"/>
          <p:cNvSpPr>
            <a:spLocks noChangeArrowheads="1"/>
          </p:cNvSpPr>
          <p:nvPr/>
        </p:nvSpPr>
        <p:spPr bwMode="auto">
          <a:xfrm>
            <a:off x="7140575" y="1082676"/>
            <a:ext cx="11113" cy="52752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8" name="Line 106"/>
          <p:cNvSpPr>
            <a:spLocks noChangeShapeType="1"/>
          </p:cNvSpPr>
          <p:nvPr/>
        </p:nvSpPr>
        <p:spPr bwMode="auto">
          <a:xfrm>
            <a:off x="8990013" y="1082676"/>
            <a:ext cx="0" cy="527526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9" name="Rectangle 107"/>
          <p:cNvSpPr>
            <a:spLocks noChangeArrowheads="1"/>
          </p:cNvSpPr>
          <p:nvPr/>
        </p:nvSpPr>
        <p:spPr bwMode="auto">
          <a:xfrm>
            <a:off x="8990013" y="1082676"/>
            <a:ext cx="11113" cy="52752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0" name="Line 108"/>
          <p:cNvSpPr>
            <a:spLocks noChangeShapeType="1"/>
          </p:cNvSpPr>
          <p:nvPr/>
        </p:nvSpPr>
        <p:spPr bwMode="auto">
          <a:xfrm>
            <a:off x="192088" y="1071563"/>
            <a:ext cx="8809038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1" name="Rectangle 109"/>
          <p:cNvSpPr>
            <a:spLocks noChangeArrowheads="1"/>
          </p:cNvSpPr>
          <p:nvPr/>
        </p:nvSpPr>
        <p:spPr bwMode="auto">
          <a:xfrm>
            <a:off x="192088" y="1071563"/>
            <a:ext cx="8809038" cy="111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2" name="Line 110"/>
          <p:cNvSpPr>
            <a:spLocks noChangeShapeType="1"/>
          </p:cNvSpPr>
          <p:nvPr/>
        </p:nvSpPr>
        <p:spPr bwMode="auto">
          <a:xfrm>
            <a:off x="192088" y="1528763"/>
            <a:ext cx="8809038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3" name="Rectangle 111"/>
          <p:cNvSpPr>
            <a:spLocks noChangeArrowheads="1"/>
          </p:cNvSpPr>
          <p:nvPr/>
        </p:nvSpPr>
        <p:spPr bwMode="auto">
          <a:xfrm>
            <a:off x="192088" y="1528763"/>
            <a:ext cx="8809038" cy="111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4" name="Line 112"/>
          <p:cNvSpPr>
            <a:spLocks noChangeShapeType="1"/>
          </p:cNvSpPr>
          <p:nvPr/>
        </p:nvSpPr>
        <p:spPr bwMode="auto">
          <a:xfrm>
            <a:off x="192088" y="1916113"/>
            <a:ext cx="8809038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5" name="Rectangle 113"/>
          <p:cNvSpPr>
            <a:spLocks noChangeArrowheads="1"/>
          </p:cNvSpPr>
          <p:nvPr/>
        </p:nvSpPr>
        <p:spPr bwMode="auto">
          <a:xfrm>
            <a:off x="192088" y="1916113"/>
            <a:ext cx="8809038" cy="111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8" name="Line 116"/>
          <p:cNvSpPr>
            <a:spLocks noChangeShapeType="1"/>
          </p:cNvSpPr>
          <p:nvPr/>
        </p:nvSpPr>
        <p:spPr bwMode="auto">
          <a:xfrm>
            <a:off x="192088" y="2997201"/>
            <a:ext cx="8809038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0" name="Line 118"/>
          <p:cNvSpPr>
            <a:spLocks noChangeShapeType="1"/>
          </p:cNvSpPr>
          <p:nvPr/>
        </p:nvSpPr>
        <p:spPr bwMode="auto">
          <a:xfrm>
            <a:off x="192088" y="3649663"/>
            <a:ext cx="8809038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1" name="Rectangle 119"/>
          <p:cNvSpPr>
            <a:spLocks noChangeArrowheads="1"/>
          </p:cNvSpPr>
          <p:nvPr/>
        </p:nvSpPr>
        <p:spPr bwMode="auto">
          <a:xfrm>
            <a:off x="192088" y="3649663"/>
            <a:ext cx="8809038" cy="12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2" name="Line 120"/>
          <p:cNvSpPr>
            <a:spLocks noChangeShapeType="1"/>
          </p:cNvSpPr>
          <p:nvPr/>
        </p:nvSpPr>
        <p:spPr bwMode="auto">
          <a:xfrm>
            <a:off x="192088" y="4611688"/>
            <a:ext cx="8809038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3" name="Rectangle 121"/>
          <p:cNvSpPr>
            <a:spLocks noChangeArrowheads="1"/>
          </p:cNvSpPr>
          <p:nvPr/>
        </p:nvSpPr>
        <p:spPr bwMode="auto">
          <a:xfrm>
            <a:off x="192088" y="4611688"/>
            <a:ext cx="8809038" cy="111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4" name="Line 122"/>
          <p:cNvSpPr>
            <a:spLocks noChangeShapeType="1"/>
          </p:cNvSpPr>
          <p:nvPr/>
        </p:nvSpPr>
        <p:spPr bwMode="auto">
          <a:xfrm>
            <a:off x="192088" y="5197476"/>
            <a:ext cx="8809038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5" name="Rectangle 123"/>
          <p:cNvSpPr>
            <a:spLocks noChangeArrowheads="1"/>
          </p:cNvSpPr>
          <p:nvPr/>
        </p:nvSpPr>
        <p:spPr bwMode="auto">
          <a:xfrm>
            <a:off x="192088" y="5197476"/>
            <a:ext cx="8809038" cy="111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6" name="Line 124"/>
          <p:cNvSpPr>
            <a:spLocks noChangeShapeType="1"/>
          </p:cNvSpPr>
          <p:nvPr/>
        </p:nvSpPr>
        <p:spPr bwMode="auto">
          <a:xfrm>
            <a:off x="192088" y="5572126"/>
            <a:ext cx="8809038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7" name="Rectangle 125"/>
          <p:cNvSpPr>
            <a:spLocks noChangeArrowheads="1"/>
          </p:cNvSpPr>
          <p:nvPr/>
        </p:nvSpPr>
        <p:spPr bwMode="auto">
          <a:xfrm>
            <a:off x="192088" y="5572126"/>
            <a:ext cx="8809038" cy="238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8" name="Line 126"/>
          <p:cNvSpPr>
            <a:spLocks noChangeShapeType="1"/>
          </p:cNvSpPr>
          <p:nvPr/>
        </p:nvSpPr>
        <p:spPr bwMode="auto">
          <a:xfrm>
            <a:off x="192088" y="5772151"/>
            <a:ext cx="8809038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9" name="Rectangle 127"/>
          <p:cNvSpPr>
            <a:spLocks noChangeArrowheads="1"/>
          </p:cNvSpPr>
          <p:nvPr/>
        </p:nvSpPr>
        <p:spPr bwMode="auto">
          <a:xfrm>
            <a:off x="192088" y="5772151"/>
            <a:ext cx="8809038" cy="111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0" name="Line 128"/>
          <p:cNvSpPr>
            <a:spLocks noChangeShapeType="1"/>
          </p:cNvSpPr>
          <p:nvPr/>
        </p:nvSpPr>
        <p:spPr bwMode="auto">
          <a:xfrm>
            <a:off x="192088" y="6157913"/>
            <a:ext cx="8809038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1" name="Rectangle 129"/>
          <p:cNvSpPr>
            <a:spLocks noChangeArrowheads="1"/>
          </p:cNvSpPr>
          <p:nvPr/>
        </p:nvSpPr>
        <p:spPr bwMode="auto">
          <a:xfrm>
            <a:off x="192088" y="6157913"/>
            <a:ext cx="8809038" cy="12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2" name="Line 130"/>
          <p:cNvSpPr>
            <a:spLocks noChangeShapeType="1"/>
          </p:cNvSpPr>
          <p:nvPr/>
        </p:nvSpPr>
        <p:spPr bwMode="auto">
          <a:xfrm>
            <a:off x="192088" y="6346826"/>
            <a:ext cx="8809038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3" name="Rectangle 131"/>
          <p:cNvSpPr>
            <a:spLocks noChangeArrowheads="1"/>
          </p:cNvSpPr>
          <p:nvPr/>
        </p:nvSpPr>
        <p:spPr bwMode="auto">
          <a:xfrm>
            <a:off x="192088" y="6346826"/>
            <a:ext cx="8809038" cy="111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97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>
                <a:latin typeface="Arial" pitchFamily="34" charset="0"/>
              </a:rPr>
              <a:t>Dúvidas?</a:t>
            </a:r>
            <a:endParaRPr lang="en-US" dirty="0"/>
          </a:p>
        </p:txBody>
      </p:sp>
      <p:pic>
        <p:nvPicPr>
          <p:cNvPr id="58371" name="Picture 2" descr="C:\IBM Documents\CIPA\2010\question-mar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75" y="1071563"/>
            <a:ext cx="428625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642938" y="4786313"/>
            <a:ext cx="4572000" cy="1785937"/>
          </a:xfrm>
          <a:prstGeom prst="rect">
            <a:avLst/>
          </a:prstGeom>
        </p:spPr>
        <p:txBody>
          <a:bodyPr bIns="91440" anchor="b"/>
          <a:lstStyle/>
          <a:p>
            <a:pPr fontAlgn="auto">
              <a:spcAft>
                <a:spcPts val="0"/>
              </a:spcAft>
              <a:defRPr/>
            </a:pPr>
            <a:r>
              <a:rPr lang="pt-BR" dirty="0">
                <a:solidFill>
                  <a:schemeClr val="tx2"/>
                </a:solidFill>
                <a:ea typeface="+mj-ea"/>
                <a:cs typeface="+mj-cs"/>
              </a:rPr>
              <a:t>Obrigado!</a:t>
            </a:r>
          </a:p>
          <a:p>
            <a:pPr fontAlgn="auto">
              <a:spcAft>
                <a:spcPts val="0"/>
              </a:spcAft>
              <a:defRPr/>
            </a:pPr>
            <a:endParaRPr lang="pt-BR" dirty="0">
              <a:solidFill>
                <a:schemeClr val="tx2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7509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123950"/>
            <a:ext cx="5360988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64780" y="214313"/>
            <a:ext cx="5179219" cy="70643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9pPr>
          </a:lstStyle>
          <a:p>
            <a:pPr eaLnBrk="1" hangingPunct="1">
              <a:defRPr/>
            </a:pPr>
            <a:r>
              <a:rPr lang="pt-BR" sz="3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Artefatos: Plano de Teste</a:t>
            </a:r>
            <a:endParaRPr lang="pt-BR" sz="32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15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11688" y="1325563"/>
            <a:ext cx="4214812" cy="4429125"/>
          </a:xfrm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75" y="214313"/>
            <a:ext cx="5572125" cy="706437"/>
          </a:xfrm>
        </p:spPr>
        <p:txBody>
          <a:bodyPr/>
          <a:lstStyle/>
          <a:p>
            <a:pPr eaLnBrk="1" hangingPunct="1">
              <a:defRPr/>
            </a:pPr>
            <a:r>
              <a:rPr lang="pt-BR" sz="3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Derivação do Caso de Teste</a:t>
            </a:r>
            <a:endParaRPr lang="pt-BR" sz="320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6826250" y="5897563"/>
            <a:ext cx="20002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000">
                <a:cs typeface="Times New Roman" pitchFamily="18" charset="0"/>
              </a:rPr>
              <a:t>RUP – IBM rational [RUP 2002]</a:t>
            </a:r>
            <a:r>
              <a:rPr lang="pt-BR" sz="1000"/>
              <a:t>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85750" y="1428750"/>
            <a:ext cx="4286250" cy="407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lnSpc>
                <a:spcPct val="8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40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Fluxo Básico ou Principal</a:t>
            </a:r>
          </a:p>
          <a:p>
            <a:pPr marL="547688" lvl="1" indent="-228600" eaLnBrk="0" hangingPunct="0">
              <a:lnSpc>
                <a:spcPct val="80000"/>
              </a:lnSpc>
              <a:spcBef>
                <a:spcPts val="375"/>
              </a:spcBef>
              <a:buClr>
                <a:schemeClr val="accent2"/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00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Representado pela linha reta</a:t>
            </a:r>
          </a:p>
          <a:p>
            <a:pPr marL="547688" lvl="1" indent="-228600" eaLnBrk="0" hangingPunct="0">
              <a:lnSpc>
                <a:spcPct val="80000"/>
              </a:lnSpc>
              <a:spcBef>
                <a:spcPts val="375"/>
              </a:spcBef>
              <a:buClr>
                <a:schemeClr val="accent2"/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00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Caminho mais simples</a:t>
            </a:r>
          </a:p>
          <a:p>
            <a:pPr marL="547688" lvl="1" indent="-228600" eaLnBrk="0" hangingPunct="0">
              <a:lnSpc>
                <a:spcPct val="80000"/>
              </a:lnSpc>
              <a:spcBef>
                <a:spcPts val="375"/>
              </a:spcBef>
              <a:buClr>
                <a:schemeClr val="accent2"/>
              </a:buClr>
              <a:buSzPct val="85000"/>
              <a:buFont typeface="Wingdings" pitchFamily="2" charset="2"/>
              <a:buChar char="ü"/>
              <a:defRPr/>
            </a:pPr>
            <a:endParaRPr lang="pt-BR" sz="2000">
              <a:solidFill>
                <a:schemeClr val="accent5">
                  <a:lumMod val="50000"/>
                </a:schemeClr>
              </a:solidFill>
              <a:latin typeface="+mn-lt"/>
              <a:cs typeface="+mn-cs"/>
            </a:endParaRPr>
          </a:p>
          <a:p>
            <a:pPr marL="273050" indent="-273050" eaLnBrk="0" hangingPunct="0">
              <a:lnSpc>
                <a:spcPct val="8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40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Fluxo Alternativo</a:t>
            </a:r>
          </a:p>
          <a:p>
            <a:pPr marL="547688" lvl="1" indent="-228600" eaLnBrk="0" hangingPunct="0">
              <a:lnSpc>
                <a:spcPct val="80000"/>
              </a:lnSpc>
              <a:spcBef>
                <a:spcPts val="375"/>
              </a:spcBef>
              <a:buClr>
                <a:schemeClr val="accent2"/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00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Podem originar-se no fluxo principal</a:t>
            </a:r>
          </a:p>
          <a:p>
            <a:pPr marL="547688" lvl="1" indent="-228600" eaLnBrk="0" hangingPunct="0">
              <a:lnSpc>
                <a:spcPct val="80000"/>
              </a:lnSpc>
              <a:spcBef>
                <a:spcPts val="375"/>
              </a:spcBef>
              <a:buClr>
                <a:schemeClr val="accent2"/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00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Podem originar-se em outro fluxo alternativo</a:t>
            </a:r>
          </a:p>
          <a:p>
            <a:pPr marL="547688" lvl="1" indent="-228600" eaLnBrk="0" hangingPunct="0">
              <a:lnSpc>
                <a:spcPct val="80000"/>
              </a:lnSpc>
              <a:spcBef>
                <a:spcPts val="375"/>
              </a:spcBef>
              <a:buClr>
                <a:schemeClr val="accent2"/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00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Podem retornar ao fluxo básico</a:t>
            </a:r>
          </a:p>
          <a:p>
            <a:pPr marL="547688" lvl="1" indent="-228600" eaLnBrk="0" hangingPunct="0">
              <a:lnSpc>
                <a:spcPct val="80000"/>
              </a:lnSpc>
              <a:spcBef>
                <a:spcPts val="375"/>
              </a:spcBef>
              <a:buClr>
                <a:schemeClr val="accent2"/>
              </a:buClr>
              <a:buSzPct val="85000"/>
              <a:buFont typeface="Wingdings" pitchFamily="2" charset="2"/>
              <a:buChar char="ü"/>
              <a:defRPr/>
            </a:pPr>
            <a:endParaRPr lang="pt-BR" i="1">
              <a:solidFill>
                <a:schemeClr val="accent5">
                  <a:lumMod val="50000"/>
                </a:schemeClr>
              </a:solidFill>
              <a:latin typeface="+mn-lt"/>
              <a:cs typeface="+mn-cs"/>
            </a:endParaRPr>
          </a:p>
          <a:p>
            <a:pPr marL="273050" indent="-273050" algn="ctr" eaLnBrk="0" hangingPunct="0">
              <a:lnSpc>
                <a:spcPct val="8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/>
            </a:pPr>
            <a:r>
              <a:rPr lang="pt-BR" sz="200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Ao percorrer os possíveis caminhos, diversos </a:t>
            </a:r>
            <a:br>
              <a:rPr lang="pt-BR" sz="200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</a:br>
            <a:r>
              <a:rPr lang="pt-BR" sz="2000" b="1">
                <a:solidFill>
                  <a:schemeClr val="accent6"/>
                </a:solidFill>
                <a:latin typeface="+mn-lt"/>
                <a:cs typeface="+mn-cs"/>
              </a:rPr>
              <a:t>cenários</a:t>
            </a:r>
            <a:r>
              <a:rPr lang="pt-BR" sz="200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 são identificados</a:t>
            </a:r>
            <a:endParaRPr lang="pt-BR" sz="2000" dirty="0">
              <a:solidFill>
                <a:schemeClr val="accent5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146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355975"/>
            <a:ext cx="3024188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smtClean="0"/>
              <a:t>Obtenção de Casos de Teste a Partir de Casos de Uso</a:t>
            </a: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2698750"/>
            <a:ext cx="5976938" cy="382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Content Placeholder 2"/>
          <p:cNvSpPr>
            <a:spLocks/>
          </p:cNvSpPr>
          <p:nvPr/>
        </p:nvSpPr>
        <p:spPr bwMode="auto">
          <a:xfrm>
            <a:off x="250825" y="1503363"/>
            <a:ext cx="8569325" cy="322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spcAft>
                <a:spcPct val="50000"/>
              </a:spcAft>
              <a:buFont typeface="Wingdings" pitchFamily="2" charset="2"/>
              <a:buChar char="ü"/>
            </a:pPr>
            <a:r>
              <a:rPr lang="pt-BR" sz="2200"/>
              <a:t>Começando pelo fluxo básico e depois combinando esse fluxo com os fluxos alternativos, é possível identificar os seguintes cenários de caso de uso </a:t>
            </a:r>
          </a:p>
        </p:txBody>
      </p:sp>
    </p:spTree>
    <p:extLst>
      <p:ext uri="{BB962C8B-B14F-4D97-AF65-F5344CB8AC3E}">
        <p14:creationId xmlns:p14="http://schemas.microsoft.com/office/powerpoint/2010/main" val="284080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smtClean="0"/>
              <a:t>Obtenção de Casos de Teste a Partir de Casos de Uso</a:t>
            </a:r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77"/>
          <a:stretch>
            <a:fillRect/>
          </a:stretch>
        </p:blipFill>
        <p:spPr bwMode="auto">
          <a:xfrm>
            <a:off x="1258888" y="1989138"/>
            <a:ext cx="6357937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Content Placeholder 2"/>
          <p:cNvSpPr>
            <a:spLocks/>
          </p:cNvSpPr>
          <p:nvPr/>
        </p:nvSpPr>
        <p:spPr bwMode="auto">
          <a:xfrm>
            <a:off x="250825" y="1503363"/>
            <a:ext cx="8137525" cy="77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spcAft>
                <a:spcPct val="50000"/>
              </a:spcAft>
              <a:buFont typeface="Wingdings" pitchFamily="2" charset="2"/>
              <a:buChar char="ü"/>
            </a:pPr>
            <a:r>
              <a:rPr lang="pt-BR" sz="2200"/>
              <a:t>Exemplo: Atores e Casos de Uso em Caixa Eletrônico</a:t>
            </a:r>
          </a:p>
        </p:txBody>
      </p:sp>
    </p:spTree>
    <p:extLst>
      <p:ext uri="{BB962C8B-B14F-4D97-AF65-F5344CB8AC3E}">
        <p14:creationId xmlns:p14="http://schemas.microsoft.com/office/powerpoint/2010/main" val="202343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trimônio Líquido">
  <a:themeElements>
    <a:clrScheme name="Patrimônio Líquid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atrimônio Líquid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trimônio Líquid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476</TotalTime>
  <Words>2255</Words>
  <Application>Microsoft Office PowerPoint</Application>
  <PresentationFormat>On-screen Show (4:3)</PresentationFormat>
  <Paragraphs>511</Paragraphs>
  <Slides>56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Patrimônio Líquido</vt:lpstr>
      <vt:lpstr>Qualidade de Software</vt:lpstr>
      <vt:lpstr>Apresentação do Exercício Calculadora</vt:lpstr>
      <vt:lpstr> Exercício - Calculadora</vt:lpstr>
      <vt:lpstr>Revisão Aula 4</vt:lpstr>
      <vt:lpstr>PowerPoint Presentation</vt:lpstr>
      <vt:lpstr>PowerPoint Presentation</vt:lpstr>
      <vt:lpstr>Derivação do Caso de Teste</vt:lpstr>
      <vt:lpstr>Obtenção de Casos de Teste a Partir de Casos de Uso</vt:lpstr>
      <vt:lpstr>Obtenção de Casos de Teste a Partir de Casos de Uso</vt:lpstr>
      <vt:lpstr>Obtenção de Casos de Teste a Partir de Casos de Uso</vt:lpstr>
      <vt:lpstr>Obtenção de Casos de Teste a Partir de Casos de Uso</vt:lpstr>
      <vt:lpstr>Obtenção de Casos de Teste a Partir de Casos de Uso</vt:lpstr>
      <vt:lpstr>Obtenção de Casos de Teste a Partir de Casos de Uso</vt:lpstr>
      <vt:lpstr>Dúvidas?</vt:lpstr>
      <vt:lpstr>Intervalo</vt:lpstr>
      <vt:lpstr>Aula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Exercício</vt:lpstr>
      <vt:lpstr> Exercício - Paint</vt:lpstr>
      <vt:lpstr>Dúvidas?</vt:lpstr>
      <vt:lpstr>Teste - Métricas</vt:lpstr>
      <vt:lpstr>TPI – Test Process Improvement</vt:lpstr>
      <vt:lpstr>TPI – Test Process Improvement</vt:lpstr>
      <vt:lpstr>Fábrica de Testes</vt:lpstr>
      <vt:lpstr>Fábrica de Testes</vt:lpstr>
      <vt:lpstr>Fábrica de Testes</vt:lpstr>
      <vt:lpstr>Ex.: Modelo de Fábrica de Testes</vt:lpstr>
      <vt:lpstr>Fábrica de Testes</vt:lpstr>
      <vt:lpstr>Fábrica de Testes</vt:lpstr>
      <vt:lpstr>Desafios da Fábrica de Testes</vt:lpstr>
      <vt:lpstr>Certificações</vt:lpstr>
      <vt:lpstr> Certificações em Teste de Software</vt:lpstr>
      <vt:lpstr> Certificações em Teste de Software</vt:lpstr>
      <vt:lpstr>Dúvidas?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Qualidade de Software</dc:title>
  <dc:creator>IBM_ADMIN</dc:creator>
  <cp:lastModifiedBy>Windows User</cp:lastModifiedBy>
  <cp:revision>69</cp:revision>
  <dcterms:created xsi:type="dcterms:W3CDTF">2011-11-25T14:42:04Z</dcterms:created>
  <dcterms:modified xsi:type="dcterms:W3CDTF">2014-09-29T12:23:44Z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SDCxCLASSFICATION_LEVEL">
    <vt:lpwstr>1</vt:lpwstr>
  </property>
  <property fmtid="{D5CDD505-2E9C-101B-9397-08002B2CF9AE}" pid="3" name="SSDCxCLASSFICATION_USER">
    <vt:lpwstr>SOACAT\302464</vt:lpwstr>
  </property>
  <property fmtid="{D5CDD505-2E9C-101B-9397-08002B2CF9AE}" pid="4" name="SSDCxCLASSFICATION_DATE">
    <vt:lpwstr>02/04/2014 15:34:55</vt:lpwstr>
  </property>
  <property fmtid="{D5CDD505-2E9C-101B-9397-08002B2CF9AE}" pid="5" name="SSDCxCLASSFICATION_GUID">
    <vt:lpwstr>FFC680BCDBEF0EE4F038849C17EBA05C</vt:lpwstr>
  </property>
</Properties>
</file>