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0"/>
  </p:notesMasterIdLst>
  <p:sldIdLst>
    <p:sldId id="256" r:id="rId2"/>
    <p:sldId id="323" r:id="rId3"/>
    <p:sldId id="324" r:id="rId4"/>
    <p:sldId id="325" r:id="rId5"/>
    <p:sldId id="326" r:id="rId6"/>
    <p:sldId id="327" r:id="rId7"/>
    <p:sldId id="407" r:id="rId8"/>
    <p:sldId id="328" r:id="rId9"/>
    <p:sldId id="406" r:id="rId10"/>
    <p:sldId id="329" r:id="rId11"/>
    <p:sldId id="330" r:id="rId12"/>
    <p:sldId id="331" r:id="rId13"/>
    <p:sldId id="332" r:id="rId14"/>
    <p:sldId id="333" r:id="rId15"/>
    <p:sldId id="334" r:id="rId16"/>
    <p:sldId id="335" r:id="rId17"/>
    <p:sldId id="336" r:id="rId18"/>
    <p:sldId id="337" r:id="rId19"/>
    <p:sldId id="338" r:id="rId20"/>
    <p:sldId id="339" r:id="rId21"/>
    <p:sldId id="340" r:id="rId22"/>
    <p:sldId id="341" r:id="rId23"/>
    <p:sldId id="342" r:id="rId24"/>
    <p:sldId id="343" r:id="rId25"/>
    <p:sldId id="344" r:id="rId26"/>
    <p:sldId id="345" r:id="rId27"/>
    <p:sldId id="346" r:id="rId28"/>
    <p:sldId id="347" r:id="rId29"/>
    <p:sldId id="348" r:id="rId30"/>
    <p:sldId id="349" r:id="rId31"/>
    <p:sldId id="350" r:id="rId32"/>
    <p:sldId id="351" r:id="rId33"/>
    <p:sldId id="352" r:id="rId34"/>
    <p:sldId id="353" r:id="rId35"/>
    <p:sldId id="354" r:id="rId36"/>
    <p:sldId id="355" r:id="rId37"/>
    <p:sldId id="356" r:id="rId38"/>
    <p:sldId id="357" r:id="rId39"/>
    <p:sldId id="358" r:id="rId40"/>
    <p:sldId id="359" r:id="rId41"/>
    <p:sldId id="360" r:id="rId42"/>
    <p:sldId id="361" r:id="rId43"/>
    <p:sldId id="362" r:id="rId44"/>
    <p:sldId id="409" r:id="rId45"/>
    <p:sldId id="410" r:id="rId46"/>
    <p:sldId id="408" r:id="rId47"/>
    <p:sldId id="365" r:id="rId48"/>
    <p:sldId id="366" r:id="rId49"/>
    <p:sldId id="367" r:id="rId50"/>
    <p:sldId id="368" r:id="rId51"/>
    <p:sldId id="369" r:id="rId52"/>
    <p:sldId id="370" r:id="rId53"/>
    <p:sldId id="371" r:id="rId54"/>
    <p:sldId id="372" r:id="rId55"/>
    <p:sldId id="373" r:id="rId56"/>
    <p:sldId id="374" r:id="rId57"/>
    <p:sldId id="375" r:id="rId58"/>
    <p:sldId id="376" r:id="rId59"/>
    <p:sldId id="377" r:id="rId60"/>
    <p:sldId id="378" r:id="rId61"/>
    <p:sldId id="379" r:id="rId62"/>
    <p:sldId id="380" r:id="rId63"/>
    <p:sldId id="381" r:id="rId64"/>
    <p:sldId id="382" r:id="rId65"/>
    <p:sldId id="383" r:id="rId66"/>
    <p:sldId id="384" r:id="rId67"/>
    <p:sldId id="385" r:id="rId68"/>
    <p:sldId id="386" r:id="rId69"/>
    <p:sldId id="387" r:id="rId70"/>
    <p:sldId id="388" r:id="rId71"/>
    <p:sldId id="389" r:id="rId72"/>
    <p:sldId id="390" r:id="rId73"/>
    <p:sldId id="391" r:id="rId74"/>
    <p:sldId id="392" r:id="rId75"/>
    <p:sldId id="393" r:id="rId76"/>
    <p:sldId id="394" r:id="rId77"/>
    <p:sldId id="395" r:id="rId78"/>
    <p:sldId id="396" r:id="rId79"/>
    <p:sldId id="397" r:id="rId80"/>
    <p:sldId id="398" r:id="rId81"/>
    <p:sldId id="399" r:id="rId82"/>
    <p:sldId id="400" r:id="rId83"/>
    <p:sldId id="401" r:id="rId84"/>
    <p:sldId id="402" r:id="rId85"/>
    <p:sldId id="403" r:id="rId86"/>
    <p:sldId id="404" r:id="rId87"/>
    <p:sldId id="405" r:id="rId88"/>
    <p:sldId id="322" r:id="rId89"/>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24" autoAdjust="0"/>
  </p:normalViewPr>
  <p:slideViewPr>
    <p:cSldViewPr>
      <p:cViewPr>
        <p:scale>
          <a:sx n="90" d="100"/>
          <a:sy n="90" d="100"/>
        </p:scale>
        <p:origin x="54" y="21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70C358E-23D4-45DF-8029-E4CD612346F5}" type="datetimeFigureOut">
              <a:rPr lang="pt-BR" smtClean="0"/>
              <a:pPr/>
              <a:t>24/03/2014</a:t>
            </a:fld>
            <a:endParaRPr lang="pt-BR"/>
          </a:p>
        </p:txBody>
      </p:sp>
      <p:sp>
        <p:nvSpPr>
          <p:cNvPr id="4" name="Espaço Reservado para Imagem de Slid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1E65495-9998-4646-94F5-800ADF69A362}" type="slidenum">
              <a:rPr lang="pt-BR" smtClean="0"/>
              <a:pPr/>
              <a:t>‹nº›</a:t>
            </a:fld>
            <a:endParaRPr lang="pt-BR"/>
          </a:p>
        </p:txBody>
      </p:sp>
    </p:spTree>
    <p:extLst>
      <p:ext uri="{BB962C8B-B14F-4D97-AF65-F5344CB8AC3E}">
        <p14:creationId xmlns:p14="http://schemas.microsoft.com/office/powerpoint/2010/main" val="12813648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Espaço Reservado para Imagem de Slide 1"/>
          <p:cNvSpPr>
            <a:spLocks noGrp="1" noRot="1" noChangeAspect="1" noTextEdit="1"/>
          </p:cNvSpPr>
          <p:nvPr>
            <p:ph type="sldImg"/>
          </p:nvPr>
        </p:nvSpPr>
        <p:spPr bwMode="auto">
          <a:noFill/>
          <a:ln>
            <a:solidFill>
              <a:srgbClr val="000000"/>
            </a:solidFill>
            <a:miter lim="800000"/>
            <a:headEnd/>
            <a:tailEnd/>
          </a:ln>
        </p:spPr>
      </p:sp>
      <p:sp>
        <p:nvSpPr>
          <p:cNvPr id="91139" name="Espaço Reservado para Anotações 2"/>
          <p:cNvSpPr>
            <a:spLocks noGrp="1"/>
          </p:cNvSpPr>
          <p:nvPr>
            <p:ph type="body" idx="1"/>
          </p:nvPr>
        </p:nvSpPr>
        <p:spPr bwMode="auto">
          <a:noFill/>
        </p:spPr>
        <p:txBody>
          <a:bodyPr wrap="square" numCol="1" anchor="t" anchorCtr="0" compatLnSpc="1">
            <a:prstTxWarp prst="textNoShape">
              <a:avLst/>
            </a:prstTxWarp>
          </a:bodyPr>
          <a:lstStyle/>
          <a:p>
            <a:pPr algn="just" eaLnBrk="1" hangingPunct="1"/>
            <a:endParaRPr lang="pt-BR" smtClean="0"/>
          </a:p>
        </p:txBody>
      </p:sp>
      <p:sp>
        <p:nvSpPr>
          <p:cNvPr id="91140" name="Espaço Reservado para Número de Slide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58D111D8-2E4C-4722-AD28-53FCC1187E59}" type="slidenum">
              <a:rPr lang="pt-BR" smtClean="0">
                <a:latin typeface="Arial" pitchFamily="34" charset="0"/>
              </a:rPr>
              <a:pPr/>
              <a:t>8</a:t>
            </a:fld>
            <a:endParaRPr lang="pt-BR" smtClean="0">
              <a:latin typeface="Arial" pitchFamily="34" charset="0"/>
            </a:endParaRPr>
          </a:p>
        </p:txBody>
      </p:sp>
    </p:spTree>
    <p:extLst>
      <p:ext uri="{BB962C8B-B14F-4D97-AF65-F5344CB8AC3E}">
        <p14:creationId xmlns:p14="http://schemas.microsoft.com/office/powerpoint/2010/main" val="27122926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Espaço Reservado para Imagem de Slide 1"/>
          <p:cNvSpPr>
            <a:spLocks noGrp="1" noRot="1" noChangeAspect="1" noTextEdit="1"/>
          </p:cNvSpPr>
          <p:nvPr>
            <p:ph type="sldImg"/>
          </p:nvPr>
        </p:nvSpPr>
        <p:spPr bwMode="auto">
          <a:noFill/>
          <a:ln>
            <a:solidFill>
              <a:srgbClr val="000000"/>
            </a:solidFill>
            <a:miter lim="800000"/>
            <a:headEnd/>
            <a:tailEnd/>
          </a:ln>
        </p:spPr>
      </p:sp>
      <p:sp>
        <p:nvSpPr>
          <p:cNvPr id="96259" name="Espaço Reservado para Anotações 2"/>
          <p:cNvSpPr>
            <a:spLocks noGrp="1"/>
          </p:cNvSpPr>
          <p:nvPr>
            <p:ph type="body" idx="1"/>
          </p:nvPr>
        </p:nvSpPr>
        <p:spPr bwMode="auto">
          <a:noFill/>
        </p:spPr>
        <p:txBody>
          <a:bodyPr wrap="square" numCol="1" anchor="t" anchorCtr="0" compatLnSpc="1">
            <a:prstTxWarp prst="textNoShape">
              <a:avLst/>
            </a:prstTxWarp>
          </a:bodyPr>
          <a:lstStyle/>
          <a:p>
            <a:pPr algn="just" eaLnBrk="1" hangingPunct="1"/>
            <a:endParaRPr lang="pt-BR" smtClean="0"/>
          </a:p>
        </p:txBody>
      </p:sp>
      <p:sp>
        <p:nvSpPr>
          <p:cNvPr id="96260" name="Espaço Reservado para Número de Slide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E1A16A96-5577-4A6C-9FBC-832101407B9F}" type="slidenum">
              <a:rPr lang="pt-BR" smtClean="0">
                <a:latin typeface="Arial" pitchFamily="34" charset="0"/>
              </a:rPr>
              <a:pPr/>
              <a:t>9</a:t>
            </a:fld>
            <a:endParaRPr lang="pt-BR" smtClean="0">
              <a:latin typeface="Arial" pitchFamily="34" charset="0"/>
            </a:endParaRPr>
          </a:p>
        </p:txBody>
      </p:sp>
    </p:spTree>
    <p:extLst>
      <p:ext uri="{BB962C8B-B14F-4D97-AF65-F5344CB8AC3E}">
        <p14:creationId xmlns:p14="http://schemas.microsoft.com/office/powerpoint/2010/main" val="22631975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Espaço Reservado para Imagem de Slide 1"/>
          <p:cNvSpPr>
            <a:spLocks noGrp="1" noRot="1" noChangeAspect="1" noTextEdit="1"/>
          </p:cNvSpPr>
          <p:nvPr>
            <p:ph type="sldImg"/>
          </p:nvPr>
        </p:nvSpPr>
        <p:spPr bwMode="auto">
          <a:noFill/>
          <a:ln>
            <a:solidFill>
              <a:srgbClr val="000000"/>
            </a:solidFill>
            <a:miter lim="800000"/>
            <a:headEnd/>
            <a:tailEnd/>
          </a:ln>
        </p:spPr>
      </p:sp>
      <p:sp>
        <p:nvSpPr>
          <p:cNvPr id="92163" name="Espaço Reservado para Anotações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pt-BR" smtClean="0"/>
          </a:p>
        </p:txBody>
      </p:sp>
      <p:sp>
        <p:nvSpPr>
          <p:cNvPr id="92164" name="Espaço Reservado para Número de Slide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F571B1C7-C750-48E4-AB90-8A6B5C954A81}" type="slidenum">
              <a:rPr lang="pt-BR" smtClean="0">
                <a:latin typeface="Arial" pitchFamily="34" charset="0"/>
              </a:rPr>
              <a:pPr/>
              <a:t>10</a:t>
            </a:fld>
            <a:endParaRPr lang="pt-BR" smtClean="0">
              <a:latin typeface="Arial" pitchFamily="34" charset="0"/>
            </a:endParaRPr>
          </a:p>
        </p:txBody>
      </p:sp>
    </p:spTree>
    <p:extLst>
      <p:ext uri="{BB962C8B-B14F-4D97-AF65-F5344CB8AC3E}">
        <p14:creationId xmlns:p14="http://schemas.microsoft.com/office/powerpoint/2010/main" val="32402888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Espaço Reservado para Imagem de Slide 1"/>
          <p:cNvSpPr>
            <a:spLocks noGrp="1" noRot="1" noChangeAspect="1" noTextEdit="1"/>
          </p:cNvSpPr>
          <p:nvPr>
            <p:ph type="sldImg"/>
          </p:nvPr>
        </p:nvSpPr>
        <p:spPr bwMode="auto">
          <a:noFill/>
          <a:ln>
            <a:solidFill>
              <a:srgbClr val="000000"/>
            </a:solidFill>
            <a:miter lim="800000"/>
            <a:headEnd/>
            <a:tailEnd/>
          </a:ln>
        </p:spPr>
      </p:sp>
      <p:sp>
        <p:nvSpPr>
          <p:cNvPr id="93187" name="Espaço Reservado para Anotações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pt-BR" smtClean="0"/>
          </a:p>
        </p:txBody>
      </p:sp>
      <p:sp>
        <p:nvSpPr>
          <p:cNvPr id="93188" name="Espaço Reservado para Número de Slide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6ACC5599-7D56-4AE8-8577-78022105D810}" type="slidenum">
              <a:rPr lang="pt-BR" smtClean="0">
                <a:latin typeface="Arial" pitchFamily="34" charset="0"/>
              </a:rPr>
              <a:pPr/>
              <a:t>11</a:t>
            </a:fld>
            <a:endParaRPr lang="pt-BR" smtClean="0">
              <a:latin typeface="Arial" pitchFamily="34" charset="0"/>
            </a:endParaRPr>
          </a:p>
        </p:txBody>
      </p:sp>
    </p:spTree>
    <p:extLst>
      <p:ext uri="{BB962C8B-B14F-4D97-AF65-F5344CB8AC3E}">
        <p14:creationId xmlns:p14="http://schemas.microsoft.com/office/powerpoint/2010/main" val="13292785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Espaço Reservado para Imagem de Slide 1"/>
          <p:cNvSpPr>
            <a:spLocks noGrp="1" noRot="1" noChangeAspect="1" noTextEdit="1"/>
          </p:cNvSpPr>
          <p:nvPr>
            <p:ph type="sldImg"/>
          </p:nvPr>
        </p:nvSpPr>
        <p:spPr bwMode="auto">
          <a:noFill/>
          <a:ln>
            <a:solidFill>
              <a:srgbClr val="000000"/>
            </a:solidFill>
            <a:miter lim="800000"/>
            <a:headEnd/>
            <a:tailEnd/>
          </a:ln>
        </p:spPr>
      </p:sp>
      <p:sp>
        <p:nvSpPr>
          <p:cNvPr id="94211" name="Espaço Reservado para Anotações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pt-BR" smtClean="0"/>
          </a:p>
        </p:txBody>
      </p:sp>
      <p:sp>
        <p:nvSpPr>
          <p:cNvPr id="94212" name="Espaço Reservado para Número de Slide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357D6568-8F0C-4DF4-A150-DD4744C9081B}" type="slidenum">
              <a:rPr lang="pt-BR" smtClean="0">
                <a:latin typeface="Arial" pitchFamily="34" charset="0"/>
              </a:rPr>
              <a:pPr/>
              <a:t>12</a:t>
            </a:fld>
            <a:endParaRPr lang="pt-BR" smtClean="0">
              <a:latin typeface="Arial" pitchFamily="34" charset="0"/>
            </a:endParaRPr>
          </a:p>
        </p:txBody>
      </p:sp>
    </p:spTree>
    <p:extLst>
      <p:ext uri="{BB962C8B-B14F-4D97-AF65-F5344CB8AC3E}">
        <p14:creationId xmlns:p14="http://schemas.microsoft.com/office/powerpoint/2010/main" val="2062023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Espaço Reservado para Imagem de Slide 1"/>
          <p:cNvSpPr>
            <a:spLocks noGrp="1" noRot="1" noChangeAspect="1" noTextEdit="1"/>
          </p:cNvSpPr>
          <p:nvPr>
            <p:ph type="sldImg"/>
          </p:nvPr>
        </p:nvSpPr>
        <p:spPr bwMode="auto">
          <a:noFill/>
          <a:ln>
            <a:solidFill>
              <a:srgbClr val="000000"/>
            </a:solidFill>
            <a:miter lim="800000"/>
            <a:headEnd/>
            <a:tailEnd/>
          </a:ln>
        </p:spPr>
      </p:sp>
      <p:sp>
        <p:nvSpPr>
          <p:cNvPr id="95235" name="Espaço Reservado para Anotações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pt-BR" smtClean="0"/>
          </a:p>
        </p:txBody>
      </p:sp>
      <p:sp>
        <p:nvSpPr>
          <p:cNvPr id="95236" name="Espaço Reservado para Número de Slide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74C2C3D4-7FF4-4422-BC76-7328BE9F67FF}" type="slidenum">
              <a:rPr lang="pt-BR" smtClean="0">
                <a:latin typeface="Arial" pitchFamily="34" charset="0"/>
              </a:rPr>
              <a:pPr/>
              <a:t>13</a:t>
            </a:fld>
            <a:endParaRPr lang="pt-BR" smtClean="0">
              <a:latin typeface="Arial" pitchFamily="34" charset="0"/>
            </a:endParaRPr>
          </a:p>
        </p:txBody>
      </p:sp>
    </p:spTree>
    <p:extLst>
      <p:ext uri="{BB962C8B-B14F-4D97-AF65-F5344CB8AC3E}">
        <p14:creationId xmlns:p14="http://schemas.microsoft.com/office/powerpoint/2010/main" val="34046164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lide_titulo">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714348" y="1500174"/>
            <a:ext cx="7815290" cy="798509"/>
          </a:xfrm>
          <a:prstGeom prst="rect">
            <a:avLst/>
          </a:prstGeom>
        </p:spPr>
        <p:txBody>
          <a:bodyPr/>
          <a:lstStyle>
            <a:lvl1pPr>
              <a:defRPr sz="4200" b="1" baseline="0">
                <a:solidFill>
                  <a:schemeClr val="tx2">
                    <a:lumMod val="75000"/>
                  </a:schemeClr>
                </a:solidFill>
              </a:defRPr>
            </a:lvl1pPr>
          </a:lstStyle>
          <a:p>
            <a:r>
              <a:rPr lang="pt-BR" dirty="0" smtClean="0"/>
              <a:t>Título</a:t>
            </a:r>
            <a:endParaRPr lang="pt-BR" dirty="0"/>
          </a:p>
        </p:txBody>
      </p:sp>
      <p:sp>
        <p:nvSpPr>
          <p:cNvPr id="9" name="Espaço Reservado para Texto 8"/>
          <p:cNvSpPr>
            <a:spLocks noGrp="1"/>
          </p:cNvSpPr>
          <p:nvPr>
            <p:ph type="body" sz="quarter" idx="10" hasCustomPrompt="1"/>
          </p:nvPr>
        </p:nvSpPr>
        <p:spPr>
          <a:xfrm>
            <a:off x="714349" y="2500306"/>
            <a:ext cx="7786742" cy="3143272"/>
          </a:xfrm>
          <a:prstGeom prst="rect">
            <a:avLst/>
          </a:prstGeom>
        </p:spPr>
        <p:txBody>
          <a:bodyPr/>
          <a:lstStyle>
            <a:lvl1pPr algn="ctr">
              <a:buNone/>
              <a:defRPr sz="4000">
                <a:solidFill>
                  <a:schemeClr val="tx2">
                    <a:lumMod val="75000"/>
                  </a:schemeClr>
                </a:solidFill>
                <a:latin typeface="Verdana" pitchFamily="34" charset="0"/>
                <a:ea typeface="Verdana" pitchFamily="34" charset="0"/>
                <a:cs typeface="Verdana" pitchFamily="34" charset="0"/>
              </a:defRPr>
            </a:lvl1pPr>
          </a:lstStyle>
          <a:p>
            <a:pPr lvl="0"/>
            <a:r>
              <a:rPr lang="pt-BR" dirty="0" smtClean="0"/>
              <a:t>Conteúdo</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lide_padrao">
    <p:spTree>
      <p:nvGrpSpPr>
        <p:cNvPr id="1" name=""/>
        <p:cNvGrpSpPr/>
        <p:nvPr/>
      </p:nvGrpSpPr>
      <p:grpSpPr>
        <a:xfrm>
          <a:off x="0" y="0"/>
          <a:ext cx="0" cy="0"/>
          <a:chOff x="0" y="0"/>
          <a:chExt cx="0" cy="0"/>
        </a:xfrm>
      </p:grpSpPr>
      <p:sp>
        <p:nvSpPr>
          <p:cNvPr id="6" name="Espaço Reservado para Texto 5"/>
          <p:cNvSpPr>
            <a:spLocks noGrp="1"/>
          </p:cNvSpPr>
          <p:nvPr>
            <p:ph type="body" sz="quarter" idx="10" hasCustomPrompt="1"/>
          </p:nvPr>
        </p:nvSpPr>
        <p:spPr>
          <a:xfrm>
            <a:off x="1071538" y="1714488"/>
            <a:ext cx="7429552" cy="1214446"/>
          </a:xfrm>
          <a:prstGeom prst="rect">
            <a:avLst/>
          </a:prstGeom>
        </p:spPr>
        <p:txBody>
          <a:bodyPr/>
          <a:lstStyle>
            <a:lvl1pPr>
              <a:buNone/>
              <a:defRPr sz="2800" baseline="0">
                <a:solidFill>
                  <a:schemeClr val="tx2"/>
                </a:solidFill>
                <a:latin typeface="Verdana" pitchFamily="34" charset="0"/>
                <a:ea typeface="Verdana" pitchFamily="34" charset="0"/>
                <a:cs typeface="Verdana" pitchFamily="34" charset="0"/>
              </a:defRPr>
            </a:lvl1pPr>
            <a:lvl2pPr>
              <a:buNone/>
              <a:defRPr sz="2400">
                <a:solidFill>
                  <a:schemeClr val="tx2"/>
                </a:solidFill>
                <a:latin typeface="Verdana" pitchFamily="34" charset="0"/>
                <a:ea typeface="Verdana" pitchFamily="34" charset="0"/>
                <a:cs typeface="Verdana" pitchFamily="34" charset="0"/>
              </a:defRPr>
            </a:lvl2pPr>
            <a:lvl3pPr>
              <a:buNone/>
              <a:defRPr sz="2200">
                <a:solidFill>
                  <a:schemeClr val="tx2"/>
                </a:solidFill>
                <a:latin typeface="Verdana" pitchFamily="34" charset="0"/>
                <a:ea typeface="Verdana" pitchFamily="34" charset="0"/>
                <a:cs typeface="Verdana" pitchFamily="34" charset="0"/>
              </a:defRPr>
            </a:lvl3pPr>
            <a:lvl4pPr>
              <a:buNone/>
              <a:defRPr>
                <a:solidFill>
                  <a:schemeClr val="tx2"/>
                </a:solidFill>
                <a:latin typeface="Verdana" pitchFamily="34" charset="0"/>
                <a:ea typeface="Verdana" pitchFamily="34" charset="0"/>
                <a:cs typeface="Verdana" pitchFamily="34" charset="0"/>
              </a:defRPr>
            </a:lvl4pPr>
            <a:lvl5pPr>
              <a:buNone/>
              <a:defRPr sz="1800">
                <a:solidFill>
                  <a:schemeClr val="tx2"/>
                </a:solidFill>
                <a:latin typeface="Verdana" pitchFamily="34" charset="0"/>
                <a:ea typeface="Verdana" pitchFamily="34" charset="0"/>
                <a:cs typeface="Verdana" pitchFamily="34" charset="0"/>
              </a:defRPr>
            </a:lvl5pPr>
          </a:lstStyle>
          <a:p>
            <a:pPr lvl="0"/>
            <a:r>
              <a:rPr lang="pt-BR" dirty="0" smtClean="0"/>
              <a:t>Curso:</a:t>
            </a:r>
            <a:endParaRPr lang="pt-BR" dirty="0"/>
          </a:p>
        </p:txBody>
      </p:sp>
      <p:sp>
        <p:nvSpPr>
          <p:cNvPr id="9" name="Espaço Reservado para Texto 5"/>
          <p:cNvSpPr>
            <a:spLocks noGrp="1"/>
          </p:cNvSpPr>
          <p:nvPr>
            <p:ph type="body" sz="quarter" idx="11" hasCustomPrompt="1"/>
          </p:nvPr>
        </p:nvSpPr>
        <p:spPr>
          <a:xfrm>
            <a:off x="1071538" y="3000372"/>
            <a:ext cx="7429552" cy="1071570"/>
          </a:xfrm>
          <a:prstGeom prst="rect">
            <a:avLst/>
          </a:prstGeom>
        </p:spPr>
        <p:txBody>
          <a:bodyPr/>
          <a:lstStyle>
            <a:lvl1pPr>
              <a:buNone/>
              <a:defRPr sz="2800" baseline="0">
                <a:solidFill>
                  <a:schemeClr val="tx2"/>
                </a:solidFill>
                <a:latin typeface="Verdana" pitchFamily="34" charset="0"/>
                <a:ea typeface="Verdana" pitchFamily="34" charset="0"/>
                <a:cs typeface="Verdana" pitchFamily="34" charset="0"/>
              </a:defRPr>
            </a:lvl1pPr>
            <a:lvl2pPr>
              <a:buNone/>
              <a:defRPr sz="2400">
                <a:solidFill>
                  <a:schemeClr val="tx2"/>
                </a:solidFill>
                <a:latin typeface="Verdana" pitchFamily="34" charset="0"/>
                <a:ea typeface="Verdana" pitchFamily="34" charset="0"/>
                <a:cs typeface="Verdana" pitchFamily="34" charset="0"/>
              </a:defRPr>
            </a:lvl2pPr>
            <a:lvl3pPr>
              <a:buNone/>
              <a:defRPr sz="2200">
                <a:solidFill>
                  <a:schemeClr val="tx2"/>
                </a:solidFill>
                <a:latin typeface="Verdana" pitchFamily="34" charset="0"/>
                <a:ea typeface="Verdana" pitchFamily="34" charset="0"/>
                <a:cs typeface="Verdana" pitchFamily="34" charset="0"/>
              </a:defRPr>
            </a:lvl3pPr>
            <a:lvl4pPr>
              <a:buNone/>
              <a:defRPr>
                <a:solidFill>
                  <a:schemeClr val="tx2"/>
                </a:solidFill>
                <a:latin typeface="Verdana" pitchFamily="34" charset="0"/>
                <a:ea typeface="Verdana" pitchFamily="34" charset="0"/>
                <a:cs typeface="Verdana" pitchFamily="34" charset="0"/>
              </a:defRPr>
            </a:lvl4pPr>
            <a:lvl5pPr>
              <a:buNone/>
              <a:defRPr sz="1800">
                <a:solidFill>
                  <a:schemeClr val="tx2"/>
                </a:solidFill>
                <a:latin typeface="Verdana" pitchFamily="34" charset="0"/>
                <a:ea typeface="Verdana" pitchFamily="34" charset="0"/>
                <a:cs typeface="Verdana" pitchFamily="34" charset="0"/>
              </a:defRPr>
            </a:lvl5pPr>
          </a:lstStyle>
          <a:p>
            <a:pPr lvl="0"/>
            <a:r>
              <a:rPr lang="pt-BR" dirty="0" smtClean="0"/>
              <a:t>Disciplina:</a:t>
            </a:r>
            <a:endParaRPr lang="pt-BR" dirty="0"/>
          </a:p>
        </p:txBody>
      </p:sp>
      <p:sp>
        <p:nvSpPr>
          <p:cNvPr id="10" name="Espaço Reservado para Texto 5"/>
          <p:cNvSpPr>
            <a:spLocks noGrp="1"/>
          </p:cNvSpPr>
          <p:nvPr>
            <p:ph type="body" sz="quarter" idx="12" hasCustomPrompt="1"/>
          </p:nvPr>
        </p:nvSpPr>
        <p:spPr>
          <a:xfrm>
            <a:off x="1071538" y="4143380"/>
            <a:ext cx="7429552" cy="1285884"/>
          </a:xfrm>
          <a:prstGeom prst="rect">
            <a:avLst/>
          </a:prstGeom>
        </p:spPr>
        <p:txBody>
          <a:bodyPr/>
          <a:lstStyle>
            <a:lvl1pPr>
              <a:buNone/>
              <a:defRPr sz="2800" baseline="0">
                <a:solidFill>
                  <a:schemeClr val="tx2"/>
                </a:solidFill>
                <a:latin typeface="Verdana" pitchFamily="34" charset="0"/>
                <a:ea typeface="Verdana" pitchFamily="34" charset="0"/>
                <a:cs typeface="Verdana" pitchFamily="34" charset="0"/>
              </a:defRPr>
            </a:lvl1pPr>
            <a:lvl2pPr>
              <a:buNone/>
              <a:defRPr sz="2400">
                <a:solidFill>
                  <a:schemeClr val="tx2"/>
                </a:solidFill>
                <a:latin typeface="Verdana" pitchFamily="34" charset="0"/>
                <a:ea typeface="Verdana" pitchFamily="34" charset="0"/>
                <a:cs typeface="Verdana" pitchFamily="34" charset="0"/>
              </a:defRPr>
            </a:lvl2pPr>
            <a:lvl3pPr>
              <a:buNone/>
              <a:defRPr sz="2200">
                <a:solidFill>
                  <a:schemeClr val="tx2"/>
                </a:solidFill>
                <a:latin typeface="Verdana" pitchFamily="34" charset="0"/>
                <a:ea typeface="Verdana" pitchFamily="34" charset="0"/>
                <a:cs typeface="Verdana" pitchFamily="34" charset="0"/>
              </a:defRPr>
            </a:lvl3pPr>
            <a:lvl4pPr>
              <a:buNone/>
              <a:defRPr>
                <a:solidFill>
                  <a:schemeClr val="tx2"/>
                </a:solidFill>
                <a:latin typeface="Verdana" pitchFamily="34" charset="0"/>
                <a:ea typeface="Verdana" pitchFamily="34" charset="0"/>
                <a:cs typeface="Verdana" pitchFamily="34" charset="0"/>
              </a:defRPr>
            </a:lvl4pPr>
            <a:lvl5pPr>
              <a:buNone/>
              <a:defRPr sz="1800">
                <a:solidFill>
                  <a:schemeClr val="tx2"/>
                </a:solidFill>
                <a:latin typeface="Verdana" pitchFamily="34" charset="0"/>
                <a:ea typeface="Verdana" pitchFamily="34" charset="0"/>
                <a:cs typeface="Verdana" pitchFamily="34" charset="0"/>
              </a:defRPr>
            </a:lvl5pPr>
          </a:lstStyle>
          <a:p>
            <a:pPr lvl="0"/>
            <a:r>
              <a:rPr lang="pt-BR" dirty="0" smtClean="0"/>
              <a:t>Professor:</a:t>
            </a:r>
            <a:endParaRPr lang="pt-BR" dirty="0"/>
          </a:p>
        </p:txBody>
      </p:sp>
      <p:sp>
        <p:nvSpPr>
          <p:cNvPr id="5" name="CaixaDeTexto 4"/>
          <p:cNvSpPr txBox="1"/>
          <p:nvPr userDrawn="1"/>
        </p:nvSpPr>
        <p:spPr>
          <a:xfrm>
            <a:off x="5929322" y="6357958"/>
            <a:ext cx="1285884" cy="307777"/>
          </a:xfrm>
          <a:prstGeom prst="rect">
            <a:avLst/>
          </a:prstGeom>
          <a:noFill/>
        </p:spPr>
        <p:txBody>
          <a:bodyPr wrap="square" rtlCol="0">
            <a:spAutoFit/>
          </a:bodyPr>
          <a:lstStyle/>
          <a:p>
            <a:r>
              <a:rPr lang="pt-BR" sz="1400" b="1" dirty="0" smtClean="0">
                <a:solidFill>
                  <a:schemeClr val="tx2">
                    <a:lumMod val="60000"/>
                    <a:lumOff val="40000"/>
                  </a:schemeClr>
                </a:solidFill>
                <a:latin typeface="Verdana" pitchFamily="34" charset="0"/>
                <a:ea typeface="Verdana" pitchFamily="34" charset="0"/>
                <a:cs typeface="Verdana" pitchFamily="34" charset="0"/>
              </a:rPr>
              <a:t>Slide</a:t>
            </a:r>
            <a:r>
              <a:rPr lang="pt-BR" sz="1400" b="1" baseline="0" dirty="0" smtClean="0">
                <a:solidFill>
                  <a:schemeClr val="tx2">
                    <a:lumMod val="60000"/>
                    <a:lumOff val="40000"/>
                  </a:schemeClr>
                </a:solidFill>
                <a:latin typeface="Verdana" pitchFamily="34" charset="0"/>
                <a:ea typeface="Verdana" pitchFamily="34" charset="0"/>
                <a:cs typeface="Verdana" pitchFamily="34" charset="0"/>
              </a:rPr>
              <a:t> </a:t>
            </a:r>
            <a:fld id="{A5ADF039-53B1-4658-9CD2-00DE97FC5093}" type="slidenum">
              <a:rPr lang="pt-BR" sz="1400" b="1" smtClean="0">
                <a:solidFill>
                  <a:schemeClr val="tx2">
                    <a:lumMod val="60000"/>
                    <a:lumOff val="40000"/>
                  </a:schemeClr>
                </a:solidFill>
                <a:latin typeface="Verdana" pitchFamily="34" charset="0"/>
                <a:ea typeface="Verdana" pitchFamily="34" charset="0"/>
                <a:cs typeface="Verdana" pitchFamily="34" charset="0"/>
              </a:rPr>
              <a:pPr/>
              <a:t>‹nº›</a:t>
            </a:fld>
            <a:endParaRPr lang="pt-BR" sz="1400" b="1" dirty="0">
              <a:solidFill>
                <a:schemeClr val="tx2">
                  <a:lumMod val="60000"/>
                  <a:lumOff val="40000"/>
                </a:schemeClr>
              </a:solidFill>
              <a:latin typeface="Verdana" pitchFamily="34" charset="0"/>
              <a:ea typeface="Verdana" pitchFamily="34" charset="0"/>
              <a:cs typeface="Verdana"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slide_padrao">
    <p:spTree>
      <p:nvGrpSpPr>
        <p:cNvPr id="1" name=""/>
        <p:cNvGrpSpPr/>
        <p:nvPr/>
      </p:nvGrpSpPr>
      <p:grpSpPr>
        <a:xfrm>
          <a:off x="0" y="0"/>
          <a:ext cx="0" cy="0"/>
          <a:chOff x="0" y="0"/>
          <a:chExt cx="0" cy="0"/>
        </a:xfrm>
      </p:grpSpPr>
      <p:sp>
        <p:nvSpPr>
          <p:cNvPr id="6" name="Espaço Reservado para Texto 5"/>
          <p:cNvSpPr>
            <a:spLocks noGrp="1"/>
          </p:cNvSpPr>
          <p:nvPr>
            <p:ph type="body" sz="quarter" idx="10" hasCustomPrompt="1"/>
          </p:nvPr>
        </p:nvSpPr>
        <p:spPr>
          <a:xfrm>
            <a:off x="285720" y="5572140"/>
            <a:ext cx="5000634" cy="357178"/>
          </a:xfrm>
          <a:prstGeom prst="rect">
            <a:avLst/>
          </a:prstGeom>
        </p:spPr>
        <p:txBody>
          <a:bodyPr/>
          <a:lstStyle>
            <a:lvl1pPr>
              <a:buNone/>
              <a:defRPr sz="1600" baseline="0">
                <a:solidFill>
                  <a:schemeClr val="tx2"/>
                </a:solidFill>
                <a:latin typeface="Verdana" pitchFamily="34" charset="0"/>
                <a:ea typeface="Verdana" pitchFamily="34" charset="0"/>
                <a:cs typeface="Verdana" pitchFamily="34" charset="0"/>
              </a:defRPr>
            </a:lvl1pPr>
            <a:lvl2pPr>
              <a:buNone/>
              <a:defRPr sz="2400">
                <a:solidFill>
                  <a:schemeClr val="tx2"/>
                </a:solidFill>
                <a:latin typeface="Verdana" pitchFamily="34" charset="0"/>
                <a:ea typeface="Verdana" pitchFamily="34" charset="0"/>
                <a:cs typeface="Verdana" pitchFamily="34" charset="0"/>
              </a:defRPr>
            </a:lvl2pPr>
            <a:lvl3pPr>
              <a:buNone/>
              <a:defRPr sz="2200">
                <a:solidFill>
                  <a:schemeClr val="tx2"/>
                </a:solidFill>
                <a:latin typeface="Verdana" pitchFamily="34" charset="0"/>
                <a:ea typeface="Verdana" pitchFamily="34" charset="0"/>
                <a:cs typeface="Verdana" pitchFamily="34" charset="0"/>
              </a:defRPr>
            </a:lvl3pPr>
            <a:lvl4pPr>
              <a:buNone/>
              <a:defRPr>
                <a:solidFill>
                  <a:schemeClr val="tx2"/>
                </a:solidFill>
                <a:latin typeface="Verdana" pitchFamily="34" charset="0"/>
                <a:ea typeface="Verdana" pitchFamily="34" charset="0"/>
                <a:cs typeface="Verdana" pitchFamily="34" charset="0"/>
              </a:defRPr>
            </a:lvl4pPr>
            <a:lvl5pPr>
              <a:buNone/>
              <a:defRPr sz="1800">
                <a:solidFill>
                  <a:schemeClr val="tx2"/>
                </a:solidFill>
                <a:latin typeface="Verdana" pitchFamily="34" charset="0"/>
                <a:ea typeface="Verdana" pitchFamily="34" charset="0"/>
                <a:cs typeface="Verdana" pitchFamily="34" charset="0"/>
              </a:defRPr>
            </a:lvl5pPr>
          </a:lstStyle>
          <a:p>
            <a:pPr lvl="0"/>
            <a:r>
              <a:rPr lang="pt-BR" dirty="0" smtClean="0"/>
              <a:t>Curso:</a:t>
            </a:r>
            <a:endParaRPr lang="pt-BR" dirty="0"/>
          </a:p>
        </p:txBody>
      </p:sp>
      <p:sp>
        <p:nvSpPr>
          <p:cNvPr id="9" name="Espaço Reservado para Texto 5"/>
          <p:cNvSpPr>
            <a:spLocks noGrp="1"/>
          </p:cNvSpPr>
          <p:nvPr>
            <p:ph type="body" sz="quarter" idx="11" hasCustomPrompt="1"/>
          </p:nvPr>
        </p:nvSpPr>
        <p:spPr>
          <a:xfrm>
            <a:off x="285720" y="5929330"/>
            <a:ext cx="5000660" cy="357190"/>
          </a:xfrm>
          <a:prstGeom prst="rect">
            <a:avLst/>
          </a:prstGeom>
        </p:spPr>
        <p:txBody>
          <a:bodyPr/>
          <a:lstStyle>
            <a:lvl1pPr>
              <a:buNone/>
              <a:defRPr sz="1600" baseline="0">
                <a:solidFill>
                  <a:schemeClr val="tx2"/>
                </a:solidFill>
                <a:latin typeface="Verdana" pitchFamily="34" charset="0"/>
                <a:ea typeface="Verdana" pitchFamily="34" charset="0"/>
                <a:cs typeface="Verdana" pitchFamily="34" charset="0"/>
              </a:defRPr>
            </a:lvl1pPr>
            <a:lvl2pPr>
              <a:buNone/>
              <a:defRPr sz="2400">
                <a:solidFill>
                  <a:schemeClr val="tx2"/>
                </a:solidFill>
                <a:latin typeface="Verdana" pitchFamily="34" charset="0"/>
                <a:ea typeface="Verdana" pitchFamily="34" charset="0"/>
                <a:cs typeface="Verdana" pitchFamily="34" charset="0"/>
              </a:defRPr>
            </a:lvl2pPr>
            <a:lvl3pPr>
              <a:buNone/>
              <a:defRPr sz="2200">
                <a:solidFill>
                  <a:schemeClr val="tx2"/>
                </a:solidFill>
                <a:latin typeface="Verdana" pitchFamily="34" charset="0"/>
                <a:ea typeface="Verdana" pitchFamily="34" charset="0"/>
                <a:cs typeface="Verdana" pitchFamily="34" charset="0"/>
              </a:defRPr>
            </a:lvl3pPr>
            <a:lvl4pPr>
              <a:buNone/>
              <a:defRPr>
                <a:solidFill>
                  <a:schemeClr val="tx2"/>
                </a:solidFill>
                <a:latin typeface="Verdana" pitchFamily="34" charset="0"/>
                <a:ea typeface="Verdana" pitchFamily="34" charset="0"/>
                <a:cs typeface="Verdana" pitchFamily="34" charset="0"/>
              </a:defRPr>
            </a:lvl4pPr>
            <a:lvl5pPr>
              <a:buNone/>
              <a:defRPr sz="1800">
                <a:solidFill>
                  <a:schemeClr val="tx2"/>
                </a:solidFill>
                <a:latin typeface="Verdana" pitchFamily="34" charset="0"/>
                <a:ea typeface="Verdana" pitchFamily="34" charset="0"/>
                <a:cs typeface="Verdana" pitchFamily="34" charset="0"/>
              </a:defRPr>
            </a:lvl5pPr>
          </a:lstStyle>
          <a:p>
            <a:pPr lvl="0"/>
            <a:r>
              <a:rPr lang="pt-BR" dirty="0" smtClean="0"/>
              <a:t>Disciplina:</a:t>
            </a:r>
            <a:endParaRPr lang="pt-BR" dirty="0"/>
          </a:p>
        </p:txBody>
      </p:sp>
      <p:sp>
        <p:nvSpPr>
          <p:cNvPr id="10" name="Espaço Reservado para Texto 5"/>
          <p:cNvSpPr>
            <a:spLocks noGrp="1"/>
          </p:cNvSpPr>
          <p:nvPr>
            <p:ph type="body" sz="quarter" idx="12" hasCustomPrompt="1"/>
          </p:nvPr>
        </p:nvSpPr>
        <p:spPr>
          <a:xfrm>
            <a:off x="285720" y="6286520"/>
            <a:ext cx="5000660" cy="428628"/>
          </a:xfrm>
          <a:prstGeom prst="rect">
            <a:avLst/>
          </a:prstGeom>
        </p:spPr>
        <p:txBody>
          <a:bodyPr/>
          <a:lstStyle>
            <a:lvl1pPr>
              <a:buNone/>
              <a:defRPr sz="1600" baseline="0">
                <a:solidFill>
                  <a:schemeClr val="tx2"/>
                </a:solidFill>
                <a:latin typeface="Verdana" pitchFamily="34" charset="0"/>
                <a:ea typeface="Verdana" pitchFamily="34" charset="0"/>
                <a:cs typeface="Verdana" pitchFamily="34" charset="0"/>
              </a:defRPr>
            </a:lvl1pPr>
            <a:lvl2pPr>
              <a:buNone/>
              <a:defRPr sz="2400">
                <a:solidFill>
                  <a:schemeClr val="tx2"/>
                </a:solidFill>
                <a:latin typeface="Verdana" pitchFamily="34" charset="0"/>
                <a:ea typeface="Verdana" pitchFamily="34" charset="0"/>
                <a:cs typeface="Verdana" pitchFamily="34" charset="0"/>
              </a:defRPr>
            </a:lvl2pPr>
            <a:lvl3pPr>
              <a:buNone/>
              <a:defRPr sz="2200">
                <a:solidFill>
                  <a:schemeClr val="tx2"/>
                </a:solidFill>
                <a:latin typeface="Verdana" pitchFamily="34" charset="0"/>
                <a:ea typeface="Verdana" pitchFamily="34" charset="0"/>
                <a:cs typeface="Verdana" pitchFamily="34" charset="0"/>
              </a:defRPr>
            </a:lvl3pPr>
            <a:lvl4pPr>
              <a:buNone/>
              <a:defRPr>
                <a:solidFill>
                  <a:schemeClr val="tx2"/>
                </a:solidFill>
                <a:latin typeface="Verdana" pitchFamily="34" charset="0"/>
                <a:ea typeface="Verdana" pitchFamily="34" charset="0"/>
                <a:cs typeface="Verdana" pitchFamily="34" charset="0"/>
              </a:defRPr>
            </a:lvl4pPr>
            <a:lvl5pPr>
              <a:buNone/>
              <a:defRPr sz="1800">
                <a:solidFill>
                  <a:schemeClr val="tx2"/>
                </a:solidFill>
                <a:latin typeface="Verdana" pitchFamily="34" charset="0"/>
                <a:ea typeface="Verdana" pitchFamily="34" charset="0"/>
                <a:cs typeface="Verdana" pitchFamily="34" charset="0"/>
              </a:defRPr>
            </a:lvl5pPr>
          </a:lstStyle>
          <a:p>
            <a:pPr lvl="0"/>
            <a:r>
              <a:rPr lang="pt-BR" dirty="0" smtClean="0"/>
              <a:t>Professor:</a:t>
            </a:r>
            <a:endParaRPr lang="pt-BR" dirty="0"/>
          </a:p>
        </p:txBody>
      </p:sp>
      <p:sp>
        <p:nvSpPr>
          <p:cNvPr id="5" name="CaixaDeTexto 4"/>
          <p:cNvSpPr txBox="1"/>
          <p:nvPr userDrawn="1"/>
        </p:nvSpPr>
        <p:spPr>
          <a:xfrm>
            <a:off x="5929322" y="6357958"/>
            <a:ext cx="1285884" cy="307777"/>
          </a:xfrm>
          <a:prstGeom prst="rect">
            <a:avLst/>
          </a:prstGeom>
          <a:noFill/>
        </p:spPr>
        <p:txBody>
          <a:bodyPr wrap="square" rtlCol="0">
            <a:spAutoFit/>
          </a:bodyPr>
          <a:lstStyle/>
          <a:p>
            <a:r>
              <a:rPr lang="pt-BR" sz="1400" b="1" dirty="0" smtClean="0">
                <a:solidFill>
                  <a:schemeClr val="tx2">
                    <a:lumMod val="60000"/>
                    <a:lumOff val="40000"/>
                  </a:schemeClr>
                </a:solidFill>
                <a:latin typeface="Verdana" pitchFamily="34" charset="0"/>
                <a:ea typeface="Verdana" pitchFamily="34" charset="0"/>
                <a:cs typeface="Verdana" pitchFamily="34" charset="0"/>
              </a:rPr>
              <a:t>Slide</a:t>
            </a:r>
            <a:r>
              <a:rPr lang="pt-BR" sz="1400" b="1" baseline="0" dirty="0" smtClean="0">
                <a:solidFill>
                  <a:schemeClr val="tx2">
                    <a:lumMod val="60000"/>
                    <a:lumOff val="40000"/>
                  </a:schemeClr>
                </a:solidFill>
                <a:latin typeface="Verdana" pitchFamily="34" charset="0"/>
                <a:ea typeface="Verdana" pitchFamily="34" charset="0"/>
                <a:cs typeface="Verdana" pitchFamily="34" charset="0"/>
              </a:rPr>
              <a:t> </a:t>
            </a:r>
            <a:fld id="{A5ADF039-53B1-4658-9CD2-00DE97FC5093}" type="slidenum">
              <a:rPr lang="pt-BR" sz="1400" b="1" smtClean="0">
                <a:solidFill>
                  <a:schemeClr val="tx2">
                    <a:lumMod val="60000"/>
                    <a:lumOff val="40000"/>
                  </a:schemeClr>
                </a:solidFill>
                <a:latin typeface="Verdana" pitchFamily="34" charset="0"/>
                <a:ea typeface="Verdana" pitchFamily="34" charset="0"/>
                <a:cs typeface="Verdana" pitchFamily="34" charset="0"/>
              </a:rPr>
              <a:pPr/>
              <a:t>‹nº›</a:t>
            </a:fld>
            <a:endParaRPr lang="pt-BR" sz="1400" b="1" dirty="0">
              <a:solidFill>
                <a:schemeClr val="tx2">
                  <a:lumMod val="60000"/>
                  <a:lumOff val="40000"/>
                </a:schemeClr>
              </a:solidFill>
              <a:latin typeface="Verdana" pitchFamily="34" charset="0"/>
              <a:ea typeface="Verdana" pitchFamily="34" charset="0"/>
              <a:cs typeface="Verdana"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slide_branco">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slide_final">
    <p:spTree>
      <p:nvGrpSpPr>
        <p:cNvPr id="1" name=""/>
        <p:cNvGrpSpPr/>
        <p:nvPr/>
      </p:nvGrpSpPr>
      <p:grpSpPr>
        <a:xfrm>
          <a:off x="0" y="0"/>
          <a:ext cx="0" cy="0"/>
          <a:chOff x="0" y="0"/>
          <a:chExt cx="0" cy="0"/>
        </a:xfrm>
      </p:grpSpPr>
      <p:sp>
        <p:nvSpPr>
          <p:cNvPr id="2" name="Retângulo 1"/>
          <p:cNvSpPr/>
          <p:nvPr userDrawn="1"/>
        </p:nvSpPr>
        <p:spPr>
          <a:xfrm>
            <a:off x="0" y="0"/>
            <a:ext cx="9144000" cy="6858000"/>
          </a:xfrm>
          <a:prstGeom prst="rect">
            <a:avLst/>
          </a:prstGeom>
          <a:gradFill flip="none" rotWithShape="1">
            <a:gsLst>
              <a:gs pos="0">
                <a:schemeClr val="tx2">
                  <a:lumMod val="75000"/>
                </a:schemeClr>
              </a:gs>
              <a:gs pos="100000">
                <a:schemeClr val="tx2">
                  <a:lumMod val="60000"/>
                  <a:lumOff val="40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3" name="Imagem 2" descr="Faculdade-Impacta-Tecnologia.png"/>
          <p:cNvPicPr>
            <a:picLocks noChangeAspect="1"/>
          </p:cNvPicPr>
          <p:nvPr userDrawn="1"/>
        </p:nvPicPr>
        <p:blipFill>
          <a:blip r:embed="rId2" cstate="print"/>
          <a:stretch>
            <a:fillRect/>
          </a:stretch>
        </p:blipFill>
        <p:spPr>
          <a:xfrm>
            <a:off x="3143240" y="1643050"/>
            <a:ext cx="2971800" cy="2971800"/>
          </a:xfrm>
          <a:prstGeom prst="rect">
            <a:avLst/>
          </a:prstGeom>
        </p:spPr>
      </p:pic>
      <p:cxnSp>
        <p:nvCxnSpPr>
          <p:cNvPr id="4" name="Conector reto 3"/>
          <p:cNvCxnSpPr/>
          <p:nvPr userDrawn="1"/>
        </p:nvCxnSpPr>
        <p:spPr>
          <a:xfrm>
            <a:off x="1214414" y="4572008"/>
            <a:ext cx="6929486" cy="1588"/>
          </a:xfrm>
          <a:prstGeom prst="line">
            <a:avLst/>
          </a:prstGeom>
          <a:ln>
            <a:gradFill>
              <a:gsLst>
                <a:gs pos="0">
                  <a:srgbClr val="0070C0"/>
                </a:gs>
                <a:gs pos="50000">
                  <a:schemeClr val="accent1">
                    <a:tint val="44500"/>
                    <a:satMod val="160000"/>
                  </a:schemeClr>
                </a:gs>
                <a:gs pos="100000">
                  <a:srgbClr val="0070C0"/>
                </a:gs>
              </a:gsLst>
              <a:lin ang="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a:xfrm>
            <a:off x="166688" y="260350"/>
            <a:ext cx="8797925" cy="922338"/>
          </a:xfrm>
          <a:prstGeom prst="rect">
            <a:avLst/>
          </a:prstGeom>
        </p:spPr>
        <p:txBody>
          <a:bodyPr/>
          <a:lstStyle/>
          <a:p>
            <a:r>
              <a:rPr lang="pt-BR" smtClean="0"/>
              <a:t>Clique para editar o estilo do título mestre</a:t>
            </a:r>
            <a:endParaRPr lang="pt-BR"/>
          </a:p>
        </p:txBody>
      </p:sp>
      <p:sp>
        <p:nvSpPr>
          <p:cNvPr id="3" name="Espaço Reservado para Conteúdo 2"/>
          <p:cNvSpPr>
            <a:spLocks noGrp="1"/>
          </p:cNvSpPr>
          <p:nvPr>
            <p:ph idx="1"/>
          </p:nvPr>
        </p:nvSpPr>
        <p:spPr>
          <a:xfrm>
            <a:off x="179388" y="1341438"/>
            <a:ext cx="8785225" cy="4751387"/>
          </a:xfrm>
          <a:prstGeom prst="rect">
            <a:avLst/>
          </a:prstGeom>
        </p:spPr>
        <p:txBody>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Imagem 6" descr="Faculdade-Impacta-Tecnologia_horizontal.png"/>
          <p:cNvPicPr>
            <a:picLocks noChangeAspect="1"/>
          </p:cNvPicPr>
          <p:nvPr userDrawn="1"/>
        </p:nvPicPr>
        <p:blipFill>
          <a:blip r:embed="rId8" cstate="print"/>
          <a:stretch>
            <a:fillRect/>
          </a:stretch>
        </p:blipFill>
        <p:spPr>
          <a:xfrm>
            <a:off x="214282" y="214291"/>
            <a:ext cx="2576065" cy="785818"/>
          </a:xfrm>
          <a:prstGeom prst="rect">
            <a:avLst/>
          </a:prstGeom>
        </p:spPr>
      </p:pic>
      <p:cxnSp>
        <p:nvCxnSpPr>
          <p:cNvPr id="9" name="Conector reto 8"/>
          <p:cNvCxnSpPr/>
          <p:nvPr userDrawn="1"/>
        </p:nvCxnSpPr>
        <p:spPr>
          <a:xfrm>
            <a:off x="0" y="1214422"/>
            <a:ext cx="6858016" cy="1588"/>
          </a:xfrm>
          <a:prstGeom prst="line">
            <a:avLst/>
          </a:prstGeom>
          <a:ln>
            <a:gradFill>
              <a:gsLst>
                <a:gs pos="0">
                  <a:srgbClr val="5E9EFF"/>
                </a:gs>
                <a:gs pos="39999">
                  <a:srgbClr val="85C2FF"/>
                </a:gs>
                <a:gs pos="70000">
                  <a:srgbClr val="C4D6EB"/>
                </a:gs>
                <a:gs pos="100000">
                  <a:srgbClr val="FFEBFA"/>
                </a:gs>
              </a:gsLst>
              <a:lin ang="0" scaled="0"/>
            </a:gradFill>
          </a:ln>
        </p:spPr>
        <p:style>
          <a:lnRef idx="1">
            <a:schemeClr val="accent1"/>
          </a:lnRef>
          <a:fillRef idx="0">
            <a:schemeClr val="accent1"/>
          </a:fillRef>
          <a:effectRef idx="0">
            <a:schemeClr val="accent1"/>
          </a:effectRef>
          <a:fontRef idx="minor">
            <a:schemeClr val="tx1"/>
          </a:fontRef>
        </p:style>
      </p:cxnSp>
      <p:pic>
        <p:nvPicPr>
          <p:cNvPr id="11" name="Imagem 10" descr="logo_impacta.png"/>
          <p:cNvPicPr>
            <a:picLocks noChangeAspect="1"/>
          </p:cNvPicPr>
          <p:nvPr userDrawn="1"/>
        </p:nvPicPr>
        <p:blipFill>
          <a:blip r:embed="rId9" cstate="print"/>
          <a:stretch>
            <a:fillRect/>
          </a:stretch>
        </p:blipFill>
        <p:spPr>
          <a:xfrm>
            <a:off x="7353300" y="4800600"/>
            <a:ext cx="1790700" cy="20574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7" r:id="rId2"/>
    <p:sldLayoutId id="2147483659" r:id="rId3"/>
    <p:sldLayoutId id="2147483655" r:id="rId4"/>
    <p:sldLayoutId id="2147483658" r:id="rId5"/>
    <p:sldLayoutId id="2147483660" r:id="rId6"/>
  </p:sldLayoutIdLst>
  <p:txStyles>
    <p:titleStyle>
      <a:lvl1pPr algn="ctr" defTabSz="914400" rtl="0" eaLnBrk="1" latinLnBrk="0" hangingPunct="1">
        <a:spcBef>
          <a:spcPct val="0"/>
        </a:spcBef>
        <a:buNone/>
        <a:defRPr sz="4400" kern="1200">
          <a:solidFill>
            <a:schemeClr val="tx1"/>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hyperlink" Target="http://csse.usc.edu/tools/COCOMOII.php" TargetMode="External"/><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2" Type="http://schemas.openxmlformats.org/officeDocument/2006/relationships/hyperlink" Target="mailto:cassiatokoy@gmail.com"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ctrTitle"/>
          </p:nvPr>
        </p:nvSpPr>
        <p:spPr/>
        <p:txBody>
          <a:bodyPr/>
          <a:lstStyle/>
          <a:p>
            <a:pPr eaLnBrk="1" hangingPunct="1"/>
            <a:r>
              <a:rPr lang="pt-BR" dirty="0" smtClean="0"/>
              <a:t>Pós-Graduação</a:t>
            </a:r>
            <a:br>
              <a:rPr lang="pt-BR" dirty="0" smtClean="0"/>
            </a:br>
            <a:r>
              <a:rPr lang="pt-BR" dirty="0" smtClean="0"/>
              <a:t>Engenharia de Software</a:t>
            </a:r>
          </a:p>
        </p:txBody>
      </p:sp>
      <p:sp>
        <p:nvSpPr>
          <p:cNvPr id="5" name="Rectangle 13"/>
          <p:cNvSpPr>
            <a:spLocks noGrp="1" noChangeArrowheads="1"/>
          </p:cNvSpPr>
          <p:nvPr>
            <p:ph type="body" sz="quarter" idx="10"/>
          </p:nvPr>
        </p:nvSpPr>
        <p:spPr>
          <a:xfrm>
            <a:off x="714349" y="4221088"/>
            <a:ext cx="7786742" cy="1422490"/>
          </a:xfrm>
        </p:spPr>
        <p:txBody>
          <a:bodyPr/>
          <a:lstStyle/>
          <a:p>
            <a:pPr eaLnBrk="1" hangingPunct="1"/>
            <a:r>
              <a:rPr lang="pt-BR" dirty="0" smtClean="0"/>
              <a:t>COMOMO e UCP</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4"/>
          <p:cNvSpPr>
            <a:spLocks noChangeArrowheads="1"/>
          </p:cNvSpPr>
          <p:nvPr/>
        </p:nvSpPr>
        <p:spPr bwMode="auto">
          <a:xfrm>
            <a:off x="684213" y="1557338"/>
            <a:ext cx="8064500" cy="4800600"/>
          </a:xfrm>
          <a:prstGeom prst="rect">
            <a:avLst/>
          </a:prstGeom>
          <a:noFill/>
          <a:ln>
            <a:noFill/>
          </a:ln>
          <a:extLst/>
        </p:spPr>
        <p:txBody>
          <a:bodyPr>
            <a:spAutoFit/>
          </a:bodyPr>
          <a:lstStyle/>
          <a:p>
            <a:pPr>
              <a:defRPr/>
            </a:pPr>
            <a:r>
              <a:rPr lang="pt-BR" b="1" dirty="0">
                <a:latin typeface="Arial" charset="0"/>
              </a:rPr>
              <a:t>Fatores de escala (SF)</a:t>
            </a:r>
          </a:p>
          <a:p>
            <a:pPr>
              <a:defRPr/>
            </a:pPr>
            <a:endParaRPr lang="pt-BR" b="1" dirty="0">
              <a:latin typeface="Arial" charset="0"/>
            </a:endParaRPr>
          </a:p>
          <a:p>
            <a:pPr algn="just">
              <a:defRPr/>
            </a:pPr>
            <a:r>
              <a:rPr lang="pt-BR" dirty="0">
                <a:latin typeface="Arial" charset="0"/>
              </a:rPr>
              <a:t>Capturam as fontes de variação exponencial no esforço do projeto em relação ao seu tamanho (produtividade).</a:t>
            </a:r>
          </a:p>
          <a:p>
            <a:pPr algn="just">
              <a:defRPr/>
            </a:pPr>
            <a:r>
              <a:rPr lang="pt-BR" dirty="0">
                <a:latin typeface="Arial" charset="0"/>
              </a:rPr>
              <a:t>O contexto específico de cada SF do projeto é avaliado quanto ao seu enquadramento em cinco diferentes cenários padrão descritos no modelo.</a:t>
            </a:r>
          </a:p>
          <a:p>
            <a:pPr algn="just">
              <a:defRPr/>
            </a:pPr>
            <a:r>
              <a:rPr lang="pt-BR" dirty="0">
                <a:latin typeface="Arial" charset="0"/>
              </a:rPr>
              <a:t>Cada cenário descreve a maior ou a menor incidência da respectiva fonte de variação do projeto compreendido no SF de muito baixa até altíssima.</a:t>
            </a:r>
          </a:p>
          <a:p>
            <a:pPr algn="just">
              <a:defRPr/>
            </a:pPr>
            <a:r>
              <a:rPr lang="pt-BR" dirty="0">
                <a:latin typeface="Arial" charset="0"/>
              </a:rPr>
              <a:t>Valores numéricos, também calibráveis, associados ao impacto referente à cada classificação.</a:t>
            </a:r>
          </a:p>
          <a:p>
            <a:pPr algn="just">
              <a:defRPr/>
            </a:pPr>
            <a:r>
              <a:rPr lang="pt-BR" b="1" dirty="0">
                <a:latin typeface="Arial" charset="0"/>
              </a:rPr>
              <a:t> </a:t>
            </a:r>
            <a:endParaRPr lang="pt-BR" dirty="0">
              <a:latin typeface="Arial" charset="0"/>
            </a:endParaRPr>
          </a:p>
          <a:p>
            <a:pPr algn="just">
              <a:defRPr/>
            </a:pPr>
            <a:r>
              <a:rPr lang="pt-BR" dirty="0">
                <a:latin typeface="Arial" charset="0"/>
              </a:rPr>
              <a:t>Ambos fatores, </a:t>
            </a:r>
            <a:r>
              <a:rPr lang="pt-BR" b="1" dirty="0">
                <a:latin typeface="Arial" charset="0"/>
              </a:rPr>
              <a:t>PREC</a:t>
            </a:r>
            <a:r>
              <a:rPr lang="pt-BR" dirty="0">
                <a:latin typeface="Arial" charset="0"/>
              </a:rPr>
              <a:t> que leva em consideração experiência anterior em projetos similares desenvolvidos anteriormente e </a:t>
            </a:r>
            <a:r>
              <a:rPr lang="pt-BR" b="1" dirty="0">
                <a:latin typeface="Arial" charset="0"/>
              </a:rPr>
              <a:t>FLEX</a:t>
            </a:r>
            <a:r>
              <a:rPr lang="pt-BR" dirty="0">
                <a:latin typeface="Arial" charset="0"/>
              </a:rPr>
              <a:t> que leva em consideração a flexibilidade de desenvolvimento dos requisitos, </a:t>
            </a:r>
            <a:r>
              <a:rPr lang="pt-BR" dirty="0" smtClean="0">
                <a:latin typeface="Arial" charset="0"/>
              </a:rPr>
              <a:t>são </a:t>
            </a:r>
            <a:r>
              <a:rPr lang="pt-BR" dirty="0">
                <a:latin typeface="Arial" charset="0"/>
              </a:rPr>
              <a:t>fatores </a:t>
            </a:r>
            <a:r>
              <a:rPr lang="pt-BR" b="1" dirty="0">
                <a:latin typeface="Arial" charset="0"/>
              </a:rPr>
              <a:t>altamente intrínsecos ao projeto</a:t>
            </a:r>
            <a:r>
              <a:rPr lang="pt-BR" dirty="0">
                <a:latin typeface="Arial" charset="0"/>
              </a:rPr>
              <a:t> </a:t>
            </a:r>
            <a:r>
              <a:rPr lang="pt-BR" b="1" dirty="0">
                <a:latin typeface="Arial" charset="0"/>
              </a:rPr>
              <a:t>e incontroláveis</a:t>
            </a:r>
            <a:r>
              <a:rPr lang="pt-BR" dirty="0">
                <a:latin typeface="Arial" charset="0"/>
              </a:rPr>
              <a:t> não dependem de ações do gerente ou dos integrantes da equipe.</a:t>
            </a:r>
          </a:p>
          <a:p>
            <a:pPr marL="287338" indent="-287338" algn="just">
              <a:buFont typeface="Courier New" pitchFamily="49" charset="0"/>
              <a:buChar char="o"/>
              <a:defRPr/>
            </a:pPr>
            <a:endParaRPr lang="pt-BR" dirty="0">
              <a:latin typeface="Arial" charset="0"/>
            </a:endParaRPr>
          </a:p>
        </p:txBody>
      </p:sp>
      <p:sp>
        <p:nvSpPr>
          <p:cNvPr id="5" name="Título 1"/>
          <p:cNvSpPr txBox="1">
            <a:spLocks/>
          </p:cNvSpPr>
          <p:nvPr/>
        </p:nvSpPr>
        <p:spPr>
          <a:xfrm>
            <a:off x="611188" y="188913"/>
            <a:ext cx="8353300" cy="1143000"/>
          </a:xfrm>
          <a:prstGeom prst="rect">
            <a:avLst/>
          </a:prstGeom>
          <a:noFill/>
          <a:ln w="9525">
            <a:noFill/>
            <a:miter lim="800000"/>
            <a:headEnd/>
            <a:tailEnd/>
          </a:ln>
          <a:effectLst/>
          <a:extLst/>
        </p:spPr>
        <p:txBody>
          <a:bodyPr anchor="ct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pt-BR" sz="3600" b="1" i="0" u="none" strike="noStrike" kern="1200" cap="none" spc="0" normalizeH="0" baseline="0" noProof="0" dirty="0" smtClean="0">
                <a:ln>
                  <a:noFill/>
                </a:ln>
                <a:solidFill>
                  <a:srgbClr val="003399"/>
                </a:solidFill>
                <a:effectLst>
                  <a:outerShdw blurRad="38100" dist="38100" dir="2700000" algn="tl">
                    <a:srgbClr val="C0C0C0"/>
                  </a:outerShdw>
                </a:effectLst>
                <a:uLnTx/>
                <a:uFillTx/>
                <a:latin typeface="+mj-lt"/>
                <a:ea typeface="+mj-ea"/>
                <a:cs typeface="+mj-cs"/>
              </a:rPr>
              <a:t>COCOMO II</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tângulo 2"/>
          <p:cNvSpPr>
            <a:spLocks noChangeArrowheads="1"/>
          </p:cNvSpPr>
          <p:nvPr/>
        </p:nvSpPr>
        <p:spPr bwMode="auto">
          <a:xfrm>
            <a:off x="467544" y="260648"/>
            <a:ext cx="8459787" cy="646112"/>
          </a:xfrm>
          <a:prstGeom prst="rect">
            <a:avLst/>
          </a:prstGeom>
          <a:noFill/>
          <a:ln w="9525">
            <a:noFill/>
            <a:miter lim="800000"/>
            <a:headEnd/>
            <a:tailEnd/>
          </a:ln>
          <a:effectLst/>
          <a:extLst/>
        </p:spPr>
        <p:txBody>
          <a:bodyPr anchor="ctr"/>
          <a:lstStyle/>
          <a:p>
            <a:pPr algn="r">
              <a:defRPr/>
            </a:pPr>
            <a:r>
              <a:rPr lang="pt-BR" sz="3600" b="1" dirty="0">
                <a:solidFill>
                  <a:srgbClr val="003399"/>
                </a:solidFill>
                <a:effectLst>
                  <a:outerShdw blurRad="38100" dist="38100" dir="2700000" algn="tl">
                    <a:srgbClr val="C0C0C0"/>
                  </a:outerShdw>
                </a:effectLst>
                <a:latin typeface="+mj-lt"/>
                <a:ea typeface="+mj-ea"/>
                <a:cs typeface="+mj-cs"/>
              </a:rPr>
              <a:t>COCOMO – </a:t>
            </a:r>
            <a:r>
              <a:rPr lang="pt-BR" sz="3600" b="1" dirty="0" err="1">
                <a:solidFill>
                  <a:srgbClr val="003399"/>
                </a:solidFill>
                <a:effectLst>
                  <a:outerShdw blurRad="38100" dist="38100" dir="2700000" algn="tl">
                    <a:srgbClr val="C0C0C0"/>
                  </a:outerShdw>
                </a:effectLst>
                <a:latin typeface="+mj-lt"/>
                <a:ea typeface="+mj-ea"/>
                <a:cs typeface="+mj-cs"/>
              </a:rPr>
              <a:t>Constructive</a:t>
            </a:r>
            <a:r>
              <a:rPr lang="pt-BR" sz="3600" b="1" dirty="0">
                <a:solidFill>
                  <a:srgbClr val="003399"/>
                </a:solidFill>
                <a:effectLst>
                  <a:outerShdw blurRad="38100" dist="38100" dir="2700000" algn="tl">
                    <a:srgbClr val="C0C0C0"/>
                  </a:outerShdw>
                </a:effectLst>
                <a:latin typeface="+mj-lt"/>
                <a:ea typeface="+mj-ea"/>
                <a:cs typeface="+mj-cs"/>
              </a:rPr>
              <a:t> </a:t>
            </a:r>
            <a:endParaRPr lang="pt-BR" sz="3600" b="1" dirty="0" smtClean="0">
              <a:solidFill>
                <a:srgbClr val="003399"/>
              </a:solidFill>
              <a:effectLst>
                <a:outerShdw blurRad="38100" dist="38100" dir="2700000" algn="tl">
                  <a:srgbClr val="C0C0C0"/>
                </a:outerShdw>
              </a:effectLst>
              <a:latin typeface="+mj-lt"/>
              <a:ea typeface="+mj-ea"/>
              <a:cs typeface="+mj-cs"/>
            </a:endParaRPr>
          </a:p>
          <a:p>
            <a:pPr algn="r">
              <a:defRPr/>
            </a:pPr>
            <a:r>
              <a:rPr lang="pt-BR" sz="3600" b="1" dirty="0" err="1" smtClean="0">
                <a:solidFill>
                  <a:srgbClr val="003399"/>
                </a:solidFill>
                <a:effectLst>
                  <a:outerShdw blurRad="38100" dist="38100" dir="2700000" algn="tl">
                    <a:srgbClr val="C0C0C0"/>
                  </a:outerShdw>
                </a:effectLst>
                <a:latin typeface="+mj-lt"/>
                <a:ea typeface="+mj-ea"/>
                <a:cs typeface="+mj-cs"/>
              </a:rPr>
              <a:t>Cost</a:t>
            </a:r>
            <a:r>
              <a:rPr lang="pt-BR" sz="3600" b="1" dirty="0" smtClean="0">
                <a:solidFill>
                  <a:srgbClr val="003399"/>
                </a:solidFill>
                <a:effectLst>
                  <a:outerShdw blurRad="38100" dist="38100" dir="2700000" algn="tl">
                    <a:srgbClr val="C0C0C0"/>
                  </a:outerShdw>
                </a:effectLst>
                <a:latin typeface="+mj-lt"/>
                <a:ea typeface="+mj-ea"/>
                <a:cs typeface="+mj-cs"/>
              </a:rPr>
              <a:t> </a:t>
            </a:r>
            <a:r>
              <a:rPr lang="pt-BR" sz="3600" b="1" dirty="0" err="1">
                <a:solidFill>
                  <a:srgbClr val="003399"/>
                </a:solidFill>
                <a:effectLst>
                  <a:outerShdw blurRad="38100" dist="38100" dir="2700000" algn="tl">
                    <a:srgbClr val="C0C0C0"/>
                  </a:outerShdw>
                </a:effectLst>
                <a:latin typeface="+mj-lt"/>
                <a:ea typeface="+mj-ea"/>
                <a:cs typeface="+mj-cs"/>
              </a:rPr>
              <a:t>Model</a:t>
            </a:r>
            <a:endParaRPr lang="pt-BR" sz="3600" b="1" dirty="0">
              <a:solidFill>
                <a:srgbClr val="003399"/>
              </a:solidFill>
              <a:effectLst>
                <a:outerShdw blurRad="38100" dist="38100" dir="2700000" algn="tl">
                  <a:srgbClr val="C0C0C0"/>
                </a:outerShdw>
              </a:effectLst>
              <a:latin typeface="+mj-lt"/>
              <a:ea typeface="+mj-ea"/>
              <a:cs typeface="+mj-cs"/>
            </a:endParaRPr>
          </a:p>
        </p:txBody>
      </p:sp>
      <p:graphicFrame>
        <p:nvGraphicFramePr>
          <p:cNvPr id="5" name="Tabela 4"/>
          <p:cNvGraphicFramePr>
            <a:graphicFrameLocks noGrp="1"/>
          </p:cNvGraphicFramePr>
          <p:nvPr>
            <p:extLst>
              <p:ext uri="{D42A27DB-BD31-4B8C-83A1-F6EECF244321}">
                <p14:modId xmlns:p14="http://schemas.microsoft.com/office/powerpoint/2010/main" val="1185267726"/>
              </p:ext>
            </p:extLst>
          </p:nvPr>
        </p:nvGraphicFramePr>
        <p:xfrm>
          <a:off x="1403350" y="2420938"/>
          <a:ext cx="5489575" cy="3185160"/>
        </p:xfrm>
        <a:graphic>
          <a:graphicData uri="http://schemas.openxmlformats.org/drawingml/2006/table">
            <a:tbl>
              <a:tblPr/>
              <a:tblGrid>
                <a:gridCol w="1373188"/>
                <a:gridCol w="1371600"/>
                <a:gridCol w="1371600"/>
                <a:gridCol w="1373187"/>
              </a:tblGrid>
              <a:tr h="167607">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pt-BR" sz="1100" b="0" i="0" u="none" strike="noStrike" cap="none" normalizeH="0" baseline="0" dirty="0" smtClean="0">
                          <a:ln>
                            <a:noFill/>
                          </a:ln>
                          <a:solidFill>
                            <a:schemeClr val="tx1"/>
                          </a:solidFill>
                          <a:effectLst/>
                          <a:latin typeface="Arial" charset="0"/>
                          <a:ea typeface="Times New Roman" pitchFamily="18" charset="0"/>
                          <a:cs typeface="Arial" charset="0"/>
                        </a:rPr>
                        <a:t>Característica</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pt-BR" sz="1100" b="0" i="0" u="none" strike="noStrike" cap="none" normalizeH="0" baseline="0" smtClean="0">
                          <a:ln>
                            <a:noFill/>
                          </a:ln>
                          <a:solidFill>
                            <a:schemeClr val="tx1"/>
                          </a:solidFill>
                          <a:effectLst/>
                          <a:latin typeface="Arial" charset="0"/>
                          <a:ea typeface="Times New Roman" pitchFamily="18" charset="0"/>
                          <a:cs typeface="Arial" charset="0"/>
                        </a:rPr>
                        <a:t>Muito baixo</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pt-BR" sz="1100" b="0" i="0" u="none" strike="noStrike" cap="none" normalizeH="0" baseline="0" smtClean="0">
                          <a:ln>
                            <a:noFill/>
                          </a:ln>
                          <a:solidFill>
                            <a:schemeClr val="tx1"/>
                          </a:solidFill>
                          <a:effectLst/>
                          <a:latin typeface="Arial" charset="0"/>
                          <a:ea typeface="Times New Roman" pitchFamily="18" charset="0"/>
                          <a:cs typeface="Arial" charset="0"/>
                        </a:rPr>
                        <a:t>Nominal/alto</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pt-BR" sz="1100" b="0" i="0" u="none" strike="noStrike" cap="none" normalizeH="0" baseline="0" smtClean="0">
                          <a:ln>
                            <a:noFill/>
                          </a:ln>
                          <a:solidFill>
                            <a:schemeClr val="tx1"/>
                          </a:solidFill>
                          <a:effectLst/>
                          <a:latin typeface="Arial" charset="0"/>
                          <a:ea typeface="Times New Roman" pitchFamily="18" charset="0"/>
                          <a:cs typeface="Arial" charset="0"/>
                        </a:rPr>
                        <a:t>Muito alto</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70426">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pt-BR" sz="1100" b="0" i="0" u="none" strike="noStrike" cap="none" normalizeH="0" baseline="0" smtClean="0">
                          <a:ln>
                            <a:noFill/>
                          </a:ln>
                          <a:solidFill>
                            <a:schemeClr val="tx1"/>
                          </a:solidFill>
                          <a:effectLst/>
                          <a:latin typeface="Arial" charset="0"/>
                          <a:ea typeface="Times New Roman" pitchFamily="18" charset="0"/>
                          <a:cs typeface="Arial" charset="0"/>
                        </a:rPr>
                        <a:t>Entendimento organizacional dos objetivos do produto.</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100" b="0" i="0" u="none" strike="noStrike" cap="none" normalizeH="0" baseline="0" smtClean="0">
                          <a:ln>
                            <a:noFill/>
                          </a:ln>
                          <a:solidFill>
                            <a:schemeClr val="tx1"/>
                          </a:solidFill>
                          <a:effectLst/>
                          <a:latin typeface="Arial" charset="0"/>
                          <a:ea typeface="Times New Roman" pitchFamily="18" charset="0"/>
                          <a:cs typeface="Arial" charset="0"/>
                        </a:rPr>
                        <a:t>Geral</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100" b="0" i="0" u="none" strike="noStrike" cap="none" normalizeH="0" baseline="0" dirty="0" smtClean="0">
                          <a:ln>
                            <a:noFill/>
                          </a:ln>
                          <a:solidFill>
                            <a:schemeClr val="tx1"/>
                          </a:solidFill>
                          <a:effectLst/>
                          <a:latin typeface="Arial" charset="0"/>
                          <a:ea typeface="Times New Roman" pitchFamily="18" charset="0"/>
                          <a:cs typeface="Arial" charset="0"/>
                        </a:rPr>
                        <a:t>Considerável</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100" b="0" i="0" u="none" strike="noStrike" cap="none" normalizeH="0" baseline="0" dirty="0" smtClean="0">
                          <a:ln>
                            <a:noFill/>
                          </a:ln>
                          <a:solidFill>
                            <a:srgbClr val="FF0000"/>
                          </a:solidFill>
                          <a:effectLst/>
                          <a:latin typeface="Arial" charset="0"/>
                          <a:ea typeface="Times New Roman" pitchFamily="18" charset="0"/>
                          <a:cs typeface="Arial" charset="0"/>
                        </a:rPr>
                        <a:t>Completo</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70426">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pt-BR" sz="1100" b="0" i="0" u="none" strike="noStrike" cap="none" normalizeH="0" baseline="0" smtClean="0">
                          <a:ln>
                            <a:noFill/>
                          </a:ln>
                          <a:solidFill>
                            <a:schemeClr val="tx1"/>
                          </a:solidFill>
                          <a:effectLst/>
                          <a:latin typeface="Arial" charset="0"/>
                          <a:ea typeface="Times New Roman" pitchFamily="18" charset="0"/>
                          <a:cs typeface="Arial" charset="0"/>
                        </a:rPr>
                        <a:t>Experiência anterior com softwares relacionados</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100" b="0" i="0" u="none" strike="noStrike" cap="none" normalizeH="0" baseline="0" dirty="0" smtClean="0">
                          <a:ln>
                            <a:noFill/>
                          </a:ln>
                          <a:solidFill>
                            <a:schemeClr val="tx1"/>
                          </a:solidFill>
                          <a:effectLst/>
                          <a:latin typeface="Arial" charset="0"/>
                          <a:ea typeface="Times New Roman" pitchFamily="18" charset="0"/>
                          <a:cs typeface="Arial" charset="0"/>
                        </a:rPr>
                        <a:t>Moderado</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100" b="0" i="0" u="none" strike="noStrike" cap="none" normalizeH="0" baseline="0" dirty="0" smtClean="0">
                          <a:ln>
                            <a:noFill/>
                          </a:ln>
                          <a:solidFill>
                            <a:srgbClr val="FF0000"/>
                          </a:solidFill>
                          <a:effectLst/>
                          <a:latin typeface="Arial" charset="0"/>
                          <a:ea typeface="Times New Roman" pitchFamily="18" charset="0"/>
                          <a:cs typeface="Arial" charset="0"/>
                        </a:rPr>
                        <a:t>Considerável</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100" b="0" i="0" u="none" strike="noStrike" cap="none" normalizeH="0" baseline="0" smtClean="0">
                          <a:ln>
                            <a:noFill/>
                          </a:ln>
                          <a:solidFill>
                            <a:schemeClr val="tx1"/>
                          </a:solidFill>
                          <a:effectLst/>
                          <a:latin typeface="Arial" charset="0"/>
                          <a:ea typeface="Times New Roman" pitchFamily="18" charset="0"/>
                          <a:cs typeface="Arial" charset="0"/>
                        </a:rPr>
                        <a:t>Extenso</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005639">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pt-BR" sz="1100" b="0" i="0" u="none" strike="noStrike" cap="none" normalizeH="0" baseline="0" dirty="0" smtClean="0">
                          <a:ln>
                            <a:noFill/>
                          </a:ln>
                          <a:solidFill>
                            <a:schemeClr val="tx1"/>
                          </a:solidFill>
                          <a:effectLst/>
                          <a:latin typeface="Arial" charset="0"/>
                          <a:ea typeface="Times New Roman" pitchFamily="18" charset="0"/>
                          <a:cs typeface="Arial" charset="0"/>
                        </a:rPr>
                        <a:t>Desenvolvimento simultâneo de novo hardware e procedimentos operacionais associados.</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100" b="0" i="0" u="none" strike="noStrike" cap="none" normalizeH="0" baseline="0" dirty="0" smtClean="0">
                          <a:ln>
                            <a:noFill/>
                          </a:ln>
                          <a:solidFill>
                            <a:schemeClr val="tx1"/>
                          </a:solidFill>
                          <a:effectLst/>
                          <a:latin typeface="Arial" charset="0"/>
                          <a:ea typeface="Times New Roman" pitchFamily="18" charset="0"/>
                          <a:cs typeface="Arial" charset="0"/>
                        </a:rPr>
                        <a:t>Extenso</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100" b="0" i="0" u="none" strike="noStrike" cap="none" normalizeH="0" baseline="0" smtClean="0">
                          <a:ln>
                            <a:noFill/>
                          </a:ln>
                          <a:solidFill>
                            <a:schemeClr val="tx1"/>
                          </a:solidFill>
                          <a:effectLst/>
                          <a:latin typeface="Arial" charset="0"/>
                          <a:ea typeface="Times New Roman" pitchFamily="18" charset="0"/>
                          <a:cs typeface="Arial" charset="0"/>
                        </a:rPr>
                        <a:t>Moderado</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100" b="0" i="0" u="none" strike="noStrike" cap="none" normalizeH="0" baseline="0" dirty="0" smtClean="0">
                          <a:ln>
                            <a:noFill/>
                          </a:ln>
                          <a:solidFill>
                            <a:schemeClr val="tx1"/>
                          </a:solidFill>
                          <a:effectLst/>
                          <a:latin typeface="Arial" charset="0"/>
                          <a:ea typeface="Times New Roman" pitchFamily="18" charset="0"/>
                          <a:cs typeface="Arial" charset="0"/>
                        </a:rPr>
                        <a:t>Alguns</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70426">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pt-BR" sz="1100" b="0" i="0" u="none" strike="noStrike" cap="none" normalizeH="0" baseline="0" smtClean="0">
                          <a:ln>
                            <a:noFill/>
                          </a:ln>
                          <a:solidFill>
                            <a:schemeClr val="tx1"/>
                          </a:solidFill>
                          <a:effectLst/>
                          <a:latin typeface="Arial" charset="0"/>
                          <a:ea typeface="Times New Roman" pitchFamily="18" charset="0"/>
                          <a:cs typeface="Arial" charset="0"/>
                        </a:rPr>
                        <a:t>Necessidade de arquitetura e processamento de dados inovadores</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100" b="0" i="0" u="none" strike="noStrike" cap="none" normalizeH="0" baseline="0" smtClean="0">
                          <a:ln>
                            <a:noFill/>
                          </a:ln>
                          <a:solidFill>
                            <a:schemeClr val="tx1"/>
                          </a:solidFill>
                          <a:effectLst/>
                          <a:latin typeface="Arial" charset="0"/>
                          <a:ea typeface="Times New Roman" pitchFamily="18" charset="0"/>
                          <a:cs typeface="Arial" charset="0"/>
                        </a:rPr>
                        <a:t>Considerável</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100" b="0" i="0" u="none" strike="noStrike" cap="none" normalizeH="0" baseline="0" smtClean="0">
                          <a:ln>
                            <a:noFill/>
                          </a:ln>
                          <a:solidFill>
                            <a:schemeClr val="tx1"/>
                          </a:solidFill>
                          <a:effectLst/>
                          <a:latin typeface="Arial" charset="0"/>
                          <a:ea typeface="Times New Roman" pitchFamily="18" charset="0"/>
                          <a:cs typeface="Arial" charset="0"/>
                        </a:rPr>
                        <a:t>Alguns</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100" b="0" i="0" u="none" strike="noStrike" cap="none" normalizeH="0" baseline="0" dirty="0" smtClean="0">
                          <a:ln>
                            <a:noFill/>
                          </a:ln>
                          <a:solidFill>
                            <a:srgbClr val="FF0000"/>
                          </a:solidFill>
                          <a:effectLst/>
                          <a:latin typeface="Arial" charset="0"/>
                          <a:ea typeface="Times New Roman" pitchFamily="18" charset="0"/>
                          <a:cs typeface="Arial" charset="0"/>
                        </a:rPr>
                        <a:t>Mínimo</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6" name="Retângulo 4"/>
          <p:cNvSpPr>
            <a:spLocks noChangeArrowheads="1"/>
          </p:cNvSpPr>
          <p:nvPr/>
        </p:nvSpPr>
        <p:spPr bwMode="auto">
          <a:xfrm>
            <a:off x="568200" y="1196975"/>
            <a:ext cx="8064500" cy="1754188"/>
          </a:xfrm>
          <a:prstGeom prst="rect">
            <a:avLst/>
          </a:prstGeom>
          <a:noFill/>
          <a:ln>
            <a:noFill/>
          </a:ln>
          <a:extLst/>
        </p:spPr>
        <p:txBody>
          <a:bodyPr>
            <a:spAutoFit/>
          </a:bodyPr>
          <a:lstStyle/>
          <a:p>
            <a:pPr marL="342900" indent="-342900">
              <a:buFont typeface="+mj-lt"/>
              <a:buAutoNum type="alphaLcPeriod"/>
              <a:defRPr/>
            </a:pPr>
            <a:r>
              <a:rPr lang="en-US" b="1" dirty="0" err="1">
                <a:latin typeface="Arial" charset="0"/>
              </a:rPr>
              <a:t>Precedência</a:t>
            </a:r>
            <a:r>
              <a:rPr lang="en-US" b="1" dirty="0">
                <a:latin typeface="Arial" charset="0"/>
              </a:rPr>
              <a:t> (PREC)</a:t>
            </a:r>
            <a:endParaRPr lang="pt-BR" dirty="0">
              <a:latin typeface="Arial" charset="0"/>
            </a:endParaRPr>
          </a:p>
          <a:p>
            <a:pPr>
              <a:defRPr/>
            </a:pPr>
            <a:r>
              <a:rPr lang="pt-BR" b="1" dirty="0">
                <a:latin typeface="Arial" charset="0"/>
              </a:rPr>
              <a:t> </a:t>
            </a:r>
            <a:endParaRPr lang="pt-BR" dirty="0">
              <a:latin typeface="Arial" charset="0"/>
            </a:endParaRPr>
          </a:p>
          <a:p>
            <a:pPr>
              <a:defRPr/>
            </a:pPr>
            <a:r>
              <a:rPr lang="pt-BR" dirty="0">
                <a:latin typeface="Arial" charset="0"/>
              </a:rPr>
              <a:t>Este parâmetro leva em consideração os vários projetos similares desenvolvidos anteriormente.</a:t>
            </a:r>
          </a:p>
          <a:p>
            <a:pPr algn="just">
              <a:defRPr/>
            </a:pPr>
            <a:endParaRPr lang="pt-BR" dirty="0">
              <a:latin typeface="Arial" charset="0"/>
            </a:endParaRPr>
          </a:p>
          <a:p>
            <a:pPr marL="287338" indent="-287338" algn="just">
              <a:buFont typeface="Courier New" pitchFamily="49" charset="0"/>
              <a:buChar char="o"/>
              <a:defRPr/>
            </a:pPr>
            <a:endParaRPr lang="pt-BR" dirty="0">
              <a:latin typeface="Arial" charset="0"/>
            </a:endParaRPr>
          </a:p>
        </p:txBody>
      </p:sp>
      <p:sp>
        <p:nvSpPr>
          <p:cNvPr id="7" name="Retângulo 6"/>
          <p:cNvSpPr/>
          <p:nvPr/>
        </p:nvSpPr>
        <p:spPr>
          <a:xfrm>
            <a:off x="2124075" y="6021388"/>
            <a:ext cx="3584575" cy="307975"/>
          </a:xfrm>
          <a:prstGeom prst="rect">
            <a:avLst/>
          </a:prstGeom>
        </p:spPr>
        <p:txBody>
          <a:bodyPr wrap="none">
            <a:spAutoFit/>
          </a:bodyPr>
          <a:lstStyle/>
          <a:p>
            <a:pPr>
              <a:defRPr/>
            </a:pPr>
            <a:r>
              <a:rPr lang="pt-BR" sz="1400" b="1" cap="all" dirty="0">
                <a:latin typeface="Arial" charset="0"/>
              </a:rPr>
              <a:t>Tabela 1: </a:t>
            </a:r>
            <a:r>
              <a:rPr lang="pt-BR" sz="1400" b="1" cap="all" dirty="0" err="1">
                <a:latin typeface="Arial" charset="0"/>
              </a:rPr>
              <a:t>eSCALA</a:t>
            </a:r>
            <a:r>
              <a:rPr lang="pt-BR" sz="1400" b="1" cap="all" dirty="0">
                <a:latin typeface="Arial" charset="0"/>
              </a:rPr>
              <a:t> DE PRECEDÊNCIA </a:t>
            </a:r>
          </a:p>
        </p:txBody>
      </p:sp>
      <p:sp>
        <p:nvSpPr>
          <p:cNvPr id="11301" name="Rectangle 1"/>
          <p:cNvSpPr>
            <a:spLocks noChangeArrowheads="1"/>
          </p:cNvSpPr>
          <p:nvPr/>
        </p:nvSpPr>
        <p:spPr bwMode="auto">
          <a:xfrm>
            <a:off x="1331913" y="5589588"/>
            <a:ext cx="6048375" cy="461962"/>
          </a:xfrm>
          <a:prstGeom prst="rect">
            <a:avLst/>
          </a:prstGeom>
          <a:noFill/>
          <a:ln w="9525">
            <a:noFill/>
            <a:miter lim="800000"/>
            <a:headEnd/>
            <a:tailEnd/>
          </a:ln>
        </p:spPr>
        <p:txBody>
          <a:bodyPr anchor="ctr">
            <a:spAutoFit/>
          </a:bodyPr>
          <a:lstStyle/>
          <a:p>
            <a:pPr eaLnBrk="0" hangingPunct="0"/>
            <a:r>
              <a:rPr lang="en-US" sz="1200">
                <a:cs typeface="Times New Roman" pitchFamily="18" charset="0"/>
              </a:rPr>
              <a:t>Fonte: </a:t>
            </a:r>
            <a:r>
              <a:rPr lang="en-US" sz="1200">
                <a:ea typeface="Times New Roman" pitchFamily="18" charset="0"/>
                <a:cs typeface="Arial" pitchFamily="34" charset="0"/>
              </a:rPr>
              <a:t>(Boehm, 2000) BOEHM, B.W. </a:t>
            </a:r>
            <a:r>
              <a:rPr lang="en-US" sz="1200">
                <a:cs typeface="Times New Roman" pitchFamily="18" charset="0"/>
              </a:rPr>
              <a:t>Software Cost Estimation with COCOMO II. </a:t>
            </a:r>
            <a:r>
              <a:rPr lang="pt-BR" sz="1200">
                <a:cs typeface="Times New Roman" pitchFamily="18" charset="0"/>
              </a:rPr>
              <a:t>Prentice Hall, New Jersey</a:t>
            </a:r>
            <a:r>
              <a:rPr lang="pt-BR" sz="1200"/>
              <a:t> </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tângulo 4"/>
          <p:cNvSpPr>
            <a:spLocks noChangeArrowheads="1"/>
          </p:cNvSpPr>
          <p:nvPr/>
        </p:nvSpPr>
        <p:spPr bwMode="auto">
          <a:xfrm>
            <a:off x="539750" y="1196975"/>
            <a:ext cx="8064500" cy="2030413"/>
          </a:xfrm>
          <a:prstGeom prst="rect">
            <a:avLst/>
          </a:prstGeom>
          <a:noFill/>
          <a:ln>
            <a:noFill/>
          </a:ln>
          <a:extLst/>
        </p:spPr>
        <p:txBody>
          <a:bodyPr>
            <a:spAutoFit/>
          </a:bodyPr>
          <a:lstStyle/>
          <a:p>
            <a:pPr marL="342900" indent="-342900">
              <a:defRPr/>
            </a:pPr>
            <a:r>
              <a:rPr lang="en-US" b="1" dirty="0">
                <a:latin typeface="Arial" charset="0"/>
              </a:rPr>
              <a:t>b. </a:t>
            </a:r>
            <a:r>
              <a:rPr lang="en-US" b="1" dirty="0" err="1">
                <a:latin typeface="Arial" charset="0"/>
              </a:rPr>
              <a:t>Flexibilidade</a:t>
            </a:r>
            <a:r>
              <a:rPr lang="en-US" b="1" dirty="0">
                <a:latin typeface="Arial" charset="0"/>
              </a:rPr>
              <a:t> de </a:t>
            </a:r>
            <a:r>
              <a:rPr lang="en-US" b="1" dirty="0" err="1">
                <a:latin typeface="Arial" charset="0"/>
              </a:rPr>
              <a:t>desenvolvimento</a:t>
            </a:r>
            <a:r>
              <a:rPr lang="en-US" b="1" dirty="0">
                <a:latin typeface="Arial" charset="0"/>
              </a:rPr>
              <a:t> (FLEX)</a:t>
            </a:r>
            <a:endParaRPr lang="pt-BR" dirty="0">
              <a:latin typeface="Arial" charset="0"/>
            </a:endParaRPr>
          </a:p>
          <a:p>
            <a:pPr>
              <a:defRPr/>
            </a:pPr>
            <a:r>
              <a:rPr lang="pt-BR" b="1" dirty="0">
                <a:latin typeface="Arial" charset="0"/>
              </a:rPr>
              <a:t> </a:t>
            </a:r>
            <a:endParaRPr lang="pt-BR" dirty="0">
              <a:latin typeface="Arial" charset="0"/>
            </a:endParaRPr>
          </a:p>
          <a:p>
            <a:pPr>
              <a:defRPr/>
            </a:pPr>
            <a:r>
              <a:rPr lang="pt-BR" dirty="0">
                <a:latin typeface="Arial" charset="0"/>
              </a:rPr>
              <a:t>Este parâmetro leva em consideração a flexibilidade que o projeto terá para desenvolver o produto, tendo em vista os requisitos pré-estabelecidos e as interfaces com outros sistemas.</a:t>
            </a:r>
          </a:p>
          <a:p>
            <a:pPr algn="just">
              <a:defRPr/>
            </a:pPr>
            <a:endParaRPr lang="pt-BR" dirty="0">
              <a:latin typeface="Arial" charset="0"/>
            </a:endParaRPr>
          </a:p>
          <a:p>
            <a:pPr marL="287338" indent="-287338" algn="just">
              <a:buFont typeface="Courier New" pitchFamily="49" charset="0"/>
              <a:buChar char="o"/>
              <a:defRPr/>
            </a:pPr>
            <a:endParaRPr lang="pt-BR" dirty="0">
              <a:latin typeface="Arial" charset="0"/>
            </a:endParaRPr>
          </a:p>
        </p:txBody>
      </p:sp>
      <p:sp>
        <p:nvSpPr>
          <p:cNvPr id="7" name="Retângulo 6"/>
          <p:cNvSpPr/>
          <p:nvPr/>
        </p:nvSpPr>
        <p:spPr>
          <a:xfrm>
            <a:off x="1331913" y="6092825"/>
            <a:ext cx="5776912" cy="307975"/>
          </a:xfrm>
          <a:prstGeom prst="rect">
            <a:avLst/>
          </a:prstGeom>
        </p:spPr>
        <p:txBody>
          <a:bodyPr wrap="none">
            <a:spAutoFit/>
          </a:bodyPr>
          <a:lstStyle/>
          <a:p>
            <a:pPr>
              <a:defRPr/>
            </a:pPr>
            <a:r>
              <a:rPr lang="pt-BR" sz="1400" b="1" cap="all" dirty="0">
                <a:latin typeface="Arial" charset="0"/>
              </a:rPr>
              <a:t>Tabela 2: ESCALA DE FLEXIBILIDADE DE DESENVOLVIMENTO </a:t>
            </a:r>
          </a:p>
        </p:txBody>
      </p:sp>
      <p:graphicFrame>
        <p:nvGraphicFramePr>
          <p:cNvPr id="8" name="Tabela 7"/>
          <p:cNvGraphicFramePr>
            <a:graphicFrameLocks noGrp="1"/>
          </p:cNvGraphicFramePr>
          <p:nvPr>
            <p:extLst>
              <p:ext uri="{D42A27DB-BD31-4B8C-83A1-F6EECF244321}">
                <p14:modId xmlns:p14="http://schemas.microsoft.com/office/powerpoint/2010/main" val="2126346104"/>
              </p:ext>
            </p:extLst>
          </p:nvPr>
        </p:nvGraphicFramePr>
        <p:xfrm>
          <a:off x="1403350" y="2781300"/>
          <a:ext cx="5489575" cy="2682874"/>
        </p:xfrm>
        <a:graphic>
          <a:graphicData uri="http://schemas.openxmlformats.org/drawingml/2006/table">
            <a:tbl>
              <a:tblPr/>
              <a:tblGrid>
                <a:gridCol w="1373188"/>
                <a:gridCol w="1371600"/>
                <a:gridCol w="1371600"/>
                <a:gridCol w="1373187"/>
              </a:tblGrid>
              <a:tr h="16768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pt-BR" sz="1100" b="0" i="0" u="none" strike="noStrike" cap="none" normalizeH="0" baseline="0" dirty="0" smtClean="0">
                          <a:ln>
                            <a:noFill/>
                          </a:ln>
                          <a:solidFill>
                            <a:schemeClr val="tx1"/>
                          </a:solidFill>
                          <a:effectLst/>
                          <a:latin typeface="Arial" charset="0"/>
                          <a:ea typeface="Times New Roman" pitchFamily="18" charset="0"/>
                          <a:cs typeface="Arial" charset="0"/>
                        </a:rPr>
                        <a:t>Característica</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pt-BR" sz="1100" b="0" i="0" u="none" strike="noStrike" cap="none" normalizeH="0" baseline="0" smtClean="0">
                          <a:ln>
                            <a:noFill/>
                          </a:ln>
                          <a:solidFill>
                            <a:schemeClr val="tx1"/>
                          </a:solidFill>
                          <a:effectLst/>
                          <a:latin typeface="Arial" charset="0"/>
                          <a:ea typeface="Times New Roman" pitchFamily="18" charset="0"/>
                          <a:cs typeface="Arial" charset="0"/>
                        </a:rPr>
                        <a:t>Muito baixo</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pt-BR" sz="1100" b="0" i="0" u="none" strike="noStrike" cap="none" normalizeH="0" baseline="0" smtClean="0">
                          <a:ln>
                            <a:noFill/>
                          </a:ln>
                          <a:solidFill>
                            <a:schemeClr val="tx1"/>
                          </a:solidFill>
                          <a:effectLst/>
                          <a:latin typeface="Arial" charset="0"/>
                          <a:ea typeface="Times New Roman" pitchFamily="18" charset="0"/>
                          <a:cs typeface="Arial" charset="0"/>
                        </a:rPr>
                        <a:t>Nominal/alto</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pt-BR" sz="1100" b="0" i="0" u="none" strike="noStrike" cap="none" normalizeH="0" baseline="0" dirty="0" smtClean="0">
                          <a:ln>
                            <a:noFill/>
                          </a:ln>
                          <a:solidFill>
                            <a:schemeClr val="tx1"/>
                          </a:solidFill>
                          <a:effectLst/>
                          <a:latin typeface="Arial" charset="0"/>
                          <a:ea typeface="Times New Roman" pitchFamily="18" charset="0"/>
                          <a:cs typeface="Arial" charset="0"/>
                        </a:rPr>
                        <a:t>Muito alto</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83839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pt-BR" sz="1100" b="0" i="0" u="none" strike="noStrike" cap="none" normalizeH="0" baseline="0" smtClean="0">
                          <a:ln>
                            <a:noFill/>
                          </a:ln>
                          <a:solidFill>
                            <a:schemeClr val="tx1"/>
                          </a:solidFill>
                          <a:effectLst/>
                          <a:latin typeface="Arial" charset="0"/>
                          <a:ea typeface="Times New Roman" pitchFamily="18" charset="0"/>
                          <a:cs typeface="Arial" charset="0"/>
                        </a:rPr>
                        <a:t>Necessidade de conformidade do software com requisitos pré-estabelecidos.</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100" b="0" i="0" u="none" strike="noStrike" cap="none" normalizeH="0" baseline="0" dirty="0" smtClean="0">
                          <a:ln>
                            <a:noFill/>
                          </a:ln>
                          <a:solidFill>
                            <a:srgbClr val="FF0000"/>
                          </a:solidFill>
                          <a:effectLst/>
                          <a:latin typeface="Arial" charset="0"/>
                          <a:ea typeface="Times New Roman" pitchFamily="18" charset="0"/>
                          <a:cs typeface="Arial" charset="0"/>
                        </a:rPr>
                        <a:t>Completo</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100" b="0" i="0" u="none" strike="noStrike" cap="none" normalizeH="0" baseline="0" smtClean="0">
                          <a:ln>
                            <a:noFill/>
                          </a:ln>
                          <a:solidFill>
                            <a:schemeClr val="tx1"/>
                          </a:solidFill>
                          <a:effectLst/>
                          <a:latin typeface="Arial" charset="0"/>
                          <a:ea typeface="Times New Roman" pitchFamily="18" charset="0"/>
                          <a:cs typeface="Arial" charset="0"/>
                        </a:rPr>
                        <a:t>Considerável</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100" b="0" i="0" u="none" strike="noStrike" cap="none" normalizeH="0" baseline="0" smtClean="0">
                          <a:ln>
                            <a:noFill/>
                          </a:ln>
                          <a:solidFill>
                            <a:schemeClr val="tx1"/>
                          </a:solidFill>
                          <a:effectLst/>
                          <a:latin typeface="Arial" charset="0"/>
                          <a:ea typeface="Times New Roman" pitchFamily="18" charset="0"/>
                          <a:cs typeface="Arial" charset="0"/>
                        </a:rPr>
                        <a:t>Básico</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83839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pt-BR" sz="1100" b="0" i="0" u="none" strike="noStrike" cap="none" normalizeH="0" baseline="0" smtClean="0">
                          <a:ln>
                            <a:noFill/>
                          </a:ln>
                          <a:solidFill>
                            <a:schemeClr val="tx1"/>
                          </a:solidFill>
                          <a:effectLst/>
                          <a:latin typeface="Arial" charset="0"/>
                          <a:ea typeface="Times New Roman" pitchFamily="18" charset="0"/>
                          <a:cs typeface="Arial" charset="0"/>
                        </a:rPr>
                        <a:t>Necessidade de conformidade do software com especificações de interfaces externas.</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100" b="0" i="0" u="none" strike="noStrike" cap="none" normalizeH="0" baseline="0" smtClean="0">
                          <a:ln>
                            <a:noFill/>
                          </a:ln>
                          <a:solidFill>
                            <a:schemeClr val="tx1"/>
                          </a:solidFill>
                          <a:effectLst/>
                          <a:latin typeface="Arial" charset="0"/>
                          <a:ea typeface="Times New Roman" pitchFamily="18" charset="0"/>
                          <a:cs typeface="Arial" charset="0"/>
                        </a:rPr>
                        <a:t>Completo</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100" b="0" i="0" u="none" strike="noStrike" cap="none" normalizeH="0" baseline="0" dirty="0" smtClean="0">
                          <a:ln>
                            <a:noFill/>
                          </a:ln>
                          <a:solidFill>
                            <a:schemeClr val="tx1"/>
                          </a:solidFill>
                          <a:effectLst/>
                          <a:latin typeface="Arial" charset="0"/>
                          <a:ea typeface="Times New Roman" pitchFamily="18" charset="0"/>
                          <a:cs typeface="Arial" charset="0"/>
                        </a:rPr>
                        <a:t>Considerável</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100" b="0" i="0" u="none" strike="noStrike" cap="none" normalizeH="0" baseline="0" dirty="0" smtClean="0">
                          <a:ln>
                            <a:noFill/>
                          </a:ln>
                          <a:solidFill>
                            <a:srgbClr val="FF0000"/>
                          </a:solidFill>
                          <a:effectLst/>
                          <a:latin typeface="Arial" charset="0"/>
                          <a:ea typeface="Times New Roman" pitchFamily="18" charset="0"/>
                          <a:cs typeface="Arial" charset="0"/>
                        </a:rPr>
                        <a:t>Básico</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83839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pt-BR" sz="1100" b="0" i="0" u="none" strike="noStrike" cap="none" normalizeH="0" baseline="0" smtClean="0">
                          <a:ln>
                            <a:noFill/>
                          </a:ln>
                          <a:solidFill>
                            <a:schemeClr val="tx1"/>
                          </a:solidFill>
                          <a:effectLst/>
                          <a:latin typeface="Arial" charset="0"/>
                          <a:ea typeface="Times New Roman" pitchFamily="18" charset="0"/>
                          <a:cs typeface="Arial" charset="0"/>
                        </a:rPr>
                        <a:t>Combinação de necessidades acima com prêmio</a:t>
                      </a:r>
                      <a:r>
                        <a:rPr kumimoji="0" lang="pt-BR" sz="1100" b="0" i="0" u="none" strike="noStrike" cap="none" normalizeH="0" baseline="0" smtClean="0">
                          <a:ln>
                            <a:noFill/>
                          </a:ln>
                          <a:solidFill>
                            <a:srgbClr val="FF0000"/>
                          </a:solidFill>
                          <a:effectLst/>
                          <a:latin typeface="Arial" charset="0"/>
                          <a:ea typeface="Times New Roman" pitchFamily="18" charset="0"/>
                          <a:cs typeface="Arial" charset="0"/>
                        </a:rPr>
                        <a:t> </a:t>
                      </a:r>
                      <a:r>
                        <a:rPr kumimoji="0" lang="pt-BR" sz="1100" b="0" i="0" u="none" strike="noStrike" cap="none" normalizeH="0" baseline="0" smtClean="0">
                          <a:ln>
                            <a:noFill/>
                          </a:ln>
                          <a:solidFill>
                            <a:schemeClr val="tx1"/>
                          </a:solidFill>
                          <a:effectLst/>
                          <a:latin typeface="Arial" charset="0"/>
                          <a:ea typeface="Times New Roman" pitchFamily="18" charset="0"/>
                          <a:cs typeface="Arial" charset="0"/>
                        </a:rPr>
                        <a:t>sobre finalização antecipada.</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100" b="0" i="0" u="none" strike="noStrike" cap="none" normalizeH="0" baseline="0" smtClean="0">
                          <a:ln>
                            <a:noFill/>
                          </a:ln>
                          <a:solidFill>
                            <a:schemeClr val="tx1"/>
                          </a:solidFill>
                          <a:effectLst/>
                          <a:latin typeface="Arial" charset="0"/>
                          <a:ea typeface="Times New Roman" pitchFamily="18" charset="0"/>
                          <a:cs typeface="Arial" charset="0"/>
                        </a:rPr>
                        <a:t>Alta</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100" b="0" i="0" u="none" strike="noStrike" cap="none" normalizeH="0" baseline="0" smtClean="0">
                          <a:ln>
                            <a:noFill/>
                          </a:ln>
                          <a:solidFill>
                            <a:schemeClr val="tx1"/>
                          </a:solidFill>
                          <a:effectLst/>
                          <a:latin typeface="Arial" charset="0"/>
                          <a:ea typeface="Times New Roman" pitchFamily="18" charset="0"/>
                          <a:cs typeface="Arial" charset="0"/>
                        </a:rPr>
                        <a:t>Média</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100" b="0" i="0" u="none" strike="noStrike" cap="none" normalizeH="0" baseline="0" dirty="0" smtClean="0">
                          <a:ln>
                            <a:noFill/>
                          </a:ln>
                          <a:solidFill>
                            <a:srgbClr val="FF0000"/>
                          </a:solidFill>
                          <a:effectLst/>
                          <a:latin typeface="Arial" charset="0"/>
                          <a:ea typeface="Times New Roman" pitchFamily="18" charset="0"/>
                          <a:cs typeface="Arial" charset="0"/>
                        </a:rPr>
                        <a:t>Baixa</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12320" name="Rectangle 1"/>
          <p:cNvSpPr>
            <a:spLocks noChangeArrowheads="1"/>
          </p:cNvSpPr>
          <p:nvPr/>
        </p:nvSpPr>
        <p:spPr bwMode="auto">
          <a:xfrm>
            <a:off x="1403350" y="5516563"/>
            <a:ext cx="6048375" cy="461962"/>
          </a:xfrm>
          <a:prstGeom prst="rect">
            <a:avLst/>
          </a:prstGeom>
          <a:noFill/>
          <a:ln w="9525">
            <a:noFill/>
            <a:miter lim="800000"/>
            <a:headEnd/>
            <a:tailEnd/>
          </a:ln>
        </p:spPr>
        <p:txBody>
          <a:bodyPr anchor="ctr">
            <a:spAutoFit/>
          </a:bodyPr>
          <a:lstStyle/>
          <a:p>
            <a:pPr eaLnBrk="0" hangingPunct="0"/>
            <a:r>
              <a:rPr lang="en-US" sz="1200">
                <a:cs typeface="Times New Roman" pitchFamily="18" charset="0"/>
              </a:rPr>
              <a:t>Fonte: </a:t>
            </a:r>
            <a:r>
              <a:rPr lang="en-US" sz="1200">
                <a:ea typeface="Times New Roman" pitchFamily="18" charset="0"/>
                <a:cs typeface="Arial" pitchFamily="34" charset="0"/>
              </a:rPr>
              <a:t>(Boehm, 2000) BOEHM, B.W. </a:t>
            </a:r>
            <a:r>
              <a:rPr lang="en-US" sz="1200">
                <a:cs typeface="Times New Roman" pitchFamily="18" charset="0"/>
              </a:rPr>
              <a:t>Software Cost Estimation with COCOMO II. </a:t>
            </a:r>
            <a:r>
              <a:rPr lang="pt-BR" sz="1200">
                <a:cs typeface="Times New Roman" pitchFamily="18" charset="0"/>
              </a:rPr>
              <a:t>Prentice Hall, New Jersey</a:t>
            </a:r>
            <a:r>
              <a:rPr lang="pt-BR" sz="1200"/>
              <a:t> </a:t>
            </a:r>
          </a:p>
        </p:txBody>
      </p:sp>
      <p:sp>
        <p:nvSpPr>
          <p:cNvPr id="9" name="Título 1"/>
          <p:cNvSpPr txBox="1">
            <a:spLocks/>
          </p:cNvSpPr>
          <p:nvPr/>
        </p:nvSpPr>
        <p:spPr>
          <a:xfrm>
            <a:off x="611188" y="188913"/>
            <a:ext cx="8353300" cy="1143000"/>
          </a:xfrm>
          <a:prstGeom prst="rect">
            <a:avLst/>
          </a:prstGeom>
          <a:noFill/>
          <a:ln w="9525">
            <a:noFill/>
            <a:miter lim="800000"/>
            <a:headEnd/>
            <a:tailEnd/>
          </a:ln>
          <a:effectLst/>
          <a:extLst/>
        </p:spPr>
        <p:txBody>
          <a:bodyPr anchor="ct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pt-BR" sz="36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mj-lt"/>
                <a:ea typeface="+mj-ea"/>
                <a:cs typeface="+mj-cs"/>
              </a:rPr>
              <a:t>COCOMO II</a:t>
            </a:r>
            <a:endParaRPr kumimoji="0" lang="pt-BR" sz="3600" b="1" i="0" u="none" strike="noStrike" kern="1200" cap="none" spc="0" normalizeH="0" baseline="0" noProof="0" dirty="0" smtClean="0">
              <a:ln>
                <a:noFill/>
              </a:ln>
              <a:solidFill>
                <a:srgbClr val="003399"/>
              </a:solidFill>
              <a:effectLst>
                <a:outerShdw blurRad="38100" dist="38100" dir="2700000" algn="tl">
                  <a:srgbClr val="C0C0C0"/>
                </a:outerShdw>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tângulo 4"/>
          <p:cNvSpPr>
            <a:spLocks noChangeArrowheads="1"/>
          </p:cNvSpPr>
          <p:nvPr/>
        </p:nvSpPr>
        <p:spPr bwMode="auto">
          <a:xfrm>
            <a:off x="539750" y="1196975"/>
            <a:ext cx="8064500" cy="1476375"/>
          </a:xfrm>
          <a:prstGeom prst="rect">
            <a:avLst/>
          </a:prstGeom>
          <a:noFill/>
          <a:ln w="9525">
            <a:noFill/>
            <a:miter lim="800000"/>
            <a:headEnd/>
            <a:tailEnd/>
          </a:ln>
        </p:spPr>
        <p:txBody>
          <a:bodyPr>
            <a:spAutoFit/>
          </a:bodyPr>
          <a:lstStyle/>
          <a:p>
            <a:r>
              <a:rPr lang="pt-BR" b="1"/>
              <a:t>c. Arquitetura / Resolução de Risco (RESL)</a:t>
            </a:r>
            <a:endParaRPr lang="pt-BR"/>
          </a:p>
          <a:p>
            <a:r>
              <a:rPr lang="pt-BR"/>
              <a:t> </a:t>
            </a:r>
          </a:p>
          <a:p>
            <a:r>
              <a:rPr lang="pt-BR"/>
              <a:t>Este parâmetro combina dois dos parâmetros de escala no COCOMO*, rigidez de design através de Revisão do Projeto do Produto (PDR) e Eliminação de Risco através do PDR (</a:t>
            </a:r>
            <a:r>
              <a:rPr lang="pt-BR" i="1"/>
              <a:t>Product Design Review</a:t>
            </a:r>
            <a:r>
              <a:rPr lang="pt-BR"/>
              <a:t>). </a:t>
            </a:r>
          </a:p>
        </p:txBody>
      </p:sp>
      <p:graphicFrame>
        <p:nvGraphicFramePr>
          <p:cNvPr id="8" name="Tabela 7"/>
          <p:cNvGraphicFramePr>
            <a:graphicFrameLocks noGrp="1"/>
          </p:cNvGraphicFramePr>
          <p:nvPr>
            <p:extLst>
              <p:ext uri="{D42A27DB-BD31-4B8C-83A1-F6EECF244321}">
                <p14:modId xmlns:p14="http://schemas.microsoft.com/office/powerpoint/2010/main" val="4125142742"/>
              </p:ext>
            </p:extLst>
          </p:nvPr>
        </p:nvGraphicFramePr>
        <p:xfrm>
          <a:off x="684213" y="2924175"/>
          <a:ext cx="6983412" cy="2743200"/>
        </p:xfrm>
        <a:graphic>
          <a:graphicData uri="http://schemas.openxmlformats.org/drawingml/2006/table">
            <a:tbl>
              <a:tblPr/>
              <a:tblGrid>
                <a:gridCol w="1560512"/>
                <a:gridCol w="912813"/>
                <a:gridCol w="568325"/>
                <a:gridCol w="793750"/>
                <a:gridCol w="1135062"/>
                <a:gridCol w="1020763"/>
                <a:gridCol w="992187"/>
              </a:tblGrid>
              <a:tr h="2698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pt-BR" sz="1000" b="0" i="0" u="none" strike="noStrike" cap="none" normalizeH="0" baseline="0" dirty="0" smtClean="0">
                          <a:ln>
                            <a:noFill/>
                          </a:ln>
                          <a:solidFill>
                            <a:schemeClr val="tx1"/>
                          </a:solidFill>
                          <a:effectLst/>
                          <a:latin typeface="Arial" charset="0"/>
                          <a:ea typeface="Times New Roman" pitchFamily="18" charset="0"/>
                          <a:cs typeface="Arial" charset="0"/>
                        </a:rPr>
                        <a:t>Característica</a:t>
                      </a:r>
                    </a:p>
                  </a:txBody>
                  <a:tcPr marL="29688" marR="29688"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pt-BR" sz="1000" b="0" i="0" u="none" strike="noStrike" cap="none" normalizeH="0" baseline="0" smtClean="0">
                          <a:ln>
                            <a:noFill/>
                          </a:ln>
                          <a:solidFill>
                            <a:schemeClr val="tx1"/>
                          </a:solidFill>
                          <a:effectLst/>
                          <a:latin typeface="Arial" charset="0"/>
                          <a:ea typeface="Times New Roman" pitchFamily="18" charset="0"/>
                          <a:cs typeface="Arial" charset="0"/>
                        </a:rPr>
                        <a:t>Muito baixo</a:t>
                      </a:r>
                    </a:p>
                  </a:txBody>
                  <a:tcPr marL="29688" marR="29688"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pt-BR" sz="1000" b="0" i="0" u="none" strike="noStrike" cap="none" normalizeH="0" baseline="0" smtClean="0">
                          <a:ln>
                            <a:noFill/>
                          </a:ln>
                          <a:solidFill>
                            <a:schemeClr val="tx1"/>
                          </a:solidFill>
                          <a:effectLst/>
                          <a:latin typeface="Arial" charset="0"/>
                          <a:ea typeface="Times New Roman" pitchFamily="18" charset="0"/>
                          <a:cs typeface="Arial" charset="0"/>
                        </a:rPr>
                        <a:t>Baixo</a:t>
                      </a:r>
                    </a:p>
                  </a:txBody>
                  <a:tcPr marL="29688" marR="29688"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pt-BR" sz="1000" b="0" i="0" u="none" strike="noStrike" cap="none" normalizeH="0" baseline="0" smtClean="0">
                          <a:ln>
                            <a:noFill/>
                          </a:ln>
                          <a:solidFill>
                            <a:schemeClr val="tx1"/>
                          </a:solidFill>
                          <a:effectLst/>
                          <a:latin typeface="Arial" charset="0"/>
                          <a:ea typeface="Times New Roman" pitchFamily="18" charset="0"/>
                          <a:cs typeface="Arial" charset="0"/>
                        </a:rPr>
                        <a:t>Nominal</a:t>
                      </a:r>
                    </a:p>
                  </a:txBody>
                  <a:tcPr marL="29688" marR="29688"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pt-BR" sz="1000" b="0" i="0" u="none" strike="noStrike" cap="none" normalizeH="0" baseline="0" smtClean="0">
                          <a:ln>
                            <a:noFill/>
                          </a:ln>
                          <a:solidFill>
                            <a:schemeClr val="tx1"/>
                          </a:solidFill>
                          <a:effectLst/>
                          <a:latin typeface="Arial" charset="0"/>
                          <a:ea typeface="Times New Roman" pitchFamily="18" charset="0"/>
                          <a:cs typeface="Arial" charset="0"/>
                        </a:rPr>
                        <a:t>Alto</a:t>
                      </a:r>
                    </a:p>
                  </a:txBody>
                  <a:tcPr marL="29688" marR="29688"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pt-BR" sz="1000" b="0" i="0" u="none" strike="noStrike" cap="none" normalizeH="0" baseline="0" smtClean="0">
                          <a:ln>
                            <a:noFill/>
                          </a:ln>
                          <a:solidFill>
                            <a:schemeClr val="tx1"/>
                          </a:solidFill>
                          <a:effectLst/>
                          <a:latin typeface="Arial" charset="0"/>
                          <a:ea typeface="Times New Roman" pitchFamily="18" charset="0"/>
                          <a:cs typeface="Arial" charset="0"/>
                        </a:rPr>
                        <a:t>Muito alto</a:t>
                      </a:r>
                    </a:p>
                  </a:txBody>
                  <a:tcPr marL="29688" marR="29688"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pt-BR" sz="1000" b="0" i="0" u="none" strike="noStrike" cap="none" normalizeH="0" baseline="0" smtClean="0">
                          <a:ln>
                            <a:noFill/>
                          </a:ln>
                          <a:solidFill>
                            <a:schemeClr val="tx1"/>
                          </a:solidFill>
                          <a:effectLst/>
                          <a:latin typeface="Arial" charset="0"/>
                          <a:ea typeface="Times New Roman" pitchFamily="18" charset="0"/>
                          <a:cs typeface="Arial" charset="0"/>
                        </a:rPr>
                        <a:t>Extra Alto</a:t>
                      </a:r>
                    </a:p>
                  </a:txBody>
                  <a:tcPr marL="29688" marR="29688"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52463">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pt-BR" sz="1000" b="0" i="0" u="none" strike="noStrike" cap="none" normalizeH="0" baseline="0" smtClean="0">
                          <a:ln>
                            <a:noFill/>
                          </a:ln>
                          <a:solidFill>
                            <a:schemeClr val="tx1"/>
                          </a:solidFill>
                          <a:effectLst/>
                          <a:latin typeface="Arial" charset="0"/>
                          <a:ea typeface="Times New Roman" pitchFamily="18" charset="0"/>
                          <a:cs typeface="Arial" charset="0"/>
                        </a:rPr>
                        <a:t>O Plano de gestão de riscos identifica todos os itens de risco críticos, estabelece marcos para suas soluções através do PDR </a:t>
                      </a:r>
                    </a:p>
                  </a:txBody>
                  <a:tcPr marL="29688" marR="29688"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000" b="0" i="0" u="none" strike="noStrike" cap="none" normalizeH="0" baseline="0" dirty="0" smtClean="0">
                          <a:ln>
                            <a:noFill/>
                          </a:ln>
                          <a:solidFill>
                            <a:srgbClr val="FF0000"/>
                          </a:solidFill>
                          <a:effectLst/>
                          <a:latin typeface="Arial" charset="0"/>
                          <a:ea typeface="Times New Roman" pitchFamily="18" charset="0"/>
                          <a:cs typeface="Arial" charset="0"/>
                        </a:rPr>
                        <a:t>Nenhum</a:t>
                      </a:r>
                    </a:p>
                  </a:txBody>
                  <a:tcPr marL="29688" marR="2968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000" b="0" i="0" u="none" strike="noStrike" cap="none" normalizeH="0" baseline="0" smtClean="0">
                          <a:ln>
                            <a:noFill/>
                          </a:ln>
                          <a:solidFill>
                            <a:schemeClr val="tx1"/>
                          </a:solidFill>
                          <a:effectLst/>
                          <a:latin typeface="Arial" charset="0"/>
                          <a:ea typeface="Times New Roman" pitchFamily="18" charset="0"/>
                          <a:cs typeface="Arial" charset="0"/>
                        </a:rPr>
                        <a:t>Poucos</a:t>
                      </a:r>
                    </a:p>
                  </a:txBody>
                  <a:tcPr marL="29688" marR="2968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000" b="0" i="0" u="none" strike="noStrike" cap="none" normalizeH="0" baseline="0" smtClean="0">
                          <a:ln>
                            <a:noFill/>
                          </a:ln>
                          <a:solidFill>
                            <a:schemeClr val="tx1"/>
                          </a:solidFill>
                          <a:effectLst/>
                          <a:latin typeface="Arial" charset="0"/>
                          <a:ea typeface="Times New Roman" pitchFamily="18" charset="0"/>
                          <a:cs typeface="Arial" charset="0"/>
                        </a:rPr>
                        <a:t>Alguns</a:t>
                      </a:r>
                    </a:p>
                  </a:txBody>
                  <a:tcPr marL="29688" marR="2968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000" b="0" i="0" u="none" strike="noStrike" cap="none" normalizeH="0" baseline="0" smtClean="0">
                          <a:ln>
                            <a:noFill/>
                          </a:ln>
                          <a:solidFill>
                            <a:schemeClr val="tx1"/>
                          </a:solidFill>
                          <a:effectLst/>
                          <a:latin typeface="Arial" charset="0"/>
                          <a:ea typeface="Times New Roman" pitchFamily="18" charset="0"/>
                          <a:cs typeface="Arial" charset="0"/>
                        </a:rPr>
                        <a:t>Em geral</a:t>
                      </a:r>
                    </a:p>
                  </a:txBody>
                  <a:tcPr marL="29688" marR="2968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000" b="0" i="0" u="none" strike="noStrike" cap="none" normalizeH="0" baseline="0" smtClean="0">
                          <a:ln>
                            <a:noFill/>
                          </a:ln>
                          <a:solidFill>
                            <a:schemeClr val="tx1"/>
                          </a:solidFill>
                          <a:effectLst/>
                          <a:latin typeface="Arial" charset="0"/>
                          <a:ea typeface="Times New Roman" pitchFamily="18" charset="0"/>
                          <a:cs typeface="Arial" charset="0"/>
                        </a:rPr>
                        <a:t>Na maioria das vezes</a:t>
                      </a:r>
                    </a:p>
                  </a:txBody>
                  <a:tcPr marL="29688" marR="2968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000" b="0" i="0" u="none" strike="noStrike" cap="none" normalizeH="0" baseline="0" smtClean="0">
                          <a:ln>
                            <a:noFill/>
                          </a:ln>
                          <a:solidFill>
                            <a:schemeClr val="tx1"/>
                          </a:solidFill>
                          <a:effectLst/>
                          <a:latin typeface="Arial" charset="0"/>
                          <a:ea typeface="Times New Roman" pitchFamily="18" charset="0"/>
                          <a:cs typeface="Arial" charset="0"/>
                        </a:rPr>
                        <a:t>Completamente</a:t>
                      </a:r>
                    </a:p>
                  </a:txBody>
                  <a:tcPr marL="29688" marR="2968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0800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pt-BR" sz="1000" b="0" i="0" u="none" strike="noStrike" cap="none" normalizeH="0" baseline="0" dirty="0" smtClean="0">
                          <a:ln>
                            <a:noFill/>
                          </a:ln>
                          <a:solidFill>
                            <a:schemeClr val="tx1"/>
                          </a:solidFill>
                          <a:effectLst/>
                          <a:latin typeface="Arial" charset="0"/>
                          <a:ea typeface="Times New Roman" pitchFamily="18" charset="0"/>
                          <a:cs typeface="Arial" charset="0"/>
                        </a:rPr>
                        <a:t>Cronograma, orçamento e marcos internos através do PDR compatíveis com o Plano de gestão de riscos.</a:t>
                      </a:r>
                    </a:p>
                  </a:txBody>
                  <a:tcPr marL="29688" marR="29688"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000" b="0" i="0" u="none" strike="noStrike" cap="none" normalizeH="0" baseline="0" dirty="0" smtClean="0">
                          <a:ln>
                            <a:noFill/>
                          </a:ln>
                          <a:solidFill>
                            <a:schemeClr val="tx1"/>
                          </a:solidFill>
                          <a:effectLst/>
                          <a:latin typeface="Arial" charset="0"/>
                          <a:ea typeface="Times New Roman" pitchFamily="18" charset="0"/>
                          <a:cs typeface="Arial" charset="0"/>
                        </a:rPr>
                        <a:t>Nenhum</a:t>
                      </a:r>
                    </a:p>
                  </a:txBody>
                  <a:tcPr marL="29688" marR="2968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000" b="0" i="0" u="none" strike="noStrike" cap="none" normalizeH="0" baseline="0" dirty="0" smtClean="0">
                          <a:ln>
                            <a:noFill/>
                          </a:ln>
                          <a:solidFill>
                            <a:srgbClr val="FF0000"/>
                          </a:solidFill>
                          <a:effectLst/>
                          <a:latin typeface="Arial" charset="0"/>
                          <a:ea typeface="Times New Roman" pitchFamily="18" charset="0"/>
                          <a:cs typeface="Arial" charset="0"/>
                        </a:rPr>
                        <a:t>Poucos</a:t>
                      </a:r>
                    </a:p>
                  </a:txBody>
                  <a:tcPr marL="29688" marR="2968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000" b="0" i="0" u="none" strike="noStrike" cap="none" normalizeH="0" baseline="0" smtClean="0">
                          <a:ln>
                            <a:noFill/>
                          </a:ln>
                          <a:solidFill>
                            <a:schemeClr val="tx1"/>
                          </a:solidFill>
                          <a:effectLst/>
                          <a:latin typeface="Arial" charset="0"/>
                          <a:ea typeface="Times New Roman" pitchFamily="18" charset="0"/>
                          <a:cs typeface="Arial" charset="0"/>
                        </a:rPr>
                        <a:t>Alguns</a:t>
                      </a:r>
                    </a:p>
                  </a:txBody>
                  <a:tcPr marL="29688" marR="2968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000" b="0" i="0" u="none" strike="noStrike" cap="none" normalizeH="0" baseline="0" smtClean="0">
                          <a:ln>
                            <a:noFill/>
                          </a:ln>
                          <a:solidFill>
                            <a:schemeClr val="tx1"/>
                          </a:solidFill>
                          <a:effectLst/>
                          <a:latin typeface="Arial" charset="0"/>
                          <a:ea typeface="Times New Roman" pitchFamily="18" charset="0"/>
                          <a:cs typeface="Arial" charset="0"/>
                        </a:rPr>
                        <a:t>Geralmente</a:t>
                      </a:r>
                    </a:p>
                  </a:txBody>
                  <a:tcPr marL="29688" marR="2968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000" b="0" i="0" u="none" strike="noStrike" cap="none" normalizeH="0" baseline="0" smtClean="0">
                          <a:ln>
                            <a:noFill/>
                          </a:ln>
                          <a:solidFill>
                            <a:schemeClr val="tx1"/>
                          </a:solidFill>
                          <a:effectLst/>
                          <a:latin typeface="Arial" charset="0"/>
                          <a:ea typeface="Times New Roman" pitchFamily="18" charset="0"/>
                          <a:cs typeface="Arial" charset="0"/>
                        </a:rPr>
                        <a:t>Na maioria das vezes</a:t>
                      </a:r>
                    </a:p>
                  </a:txBody>
                  <a:tcPr marL="29688" marR="2968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000" b="0" i="0" u="none" strike="noStrike" cap="none" normalizeH="0" baseline="0" smtClean="0">
                          <a:ln>
                            <a:noFill/>
                          </a:ln>
                          <a:solidFill>
                            <a:schemeClr val="tx1"/>
                          </a:solidFill>
                          <a:effectLst/>
                          <a:latin typeface="Arial" charset="0"/>
                          <a:ea typeface="Times New Roman" pitchFamily="18" charset="0"/>
                          <a:cs typeface="Arial" charset="0"/>
                        </a:rPr>
                        <a:t>Completamente</a:t>
                      </a:r>
                    </a:p>
                  </a:txBody>
                  <a:tcPr marL="29688" marR="2968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52463">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pt-BR" sz="1000" b="0" i="0" u="none" strike="noStrike" cap="none" normalizeH="0" baseline="0" smtClean="0">
                          <a:ln>
                            <a:noFill/>
                          </a:ln>
                          <a:solidFill>
                            <a:schemeClr val="tx1"/>
                          </a:solidFill>
                          <a:effectLst/>
                          <a:latin typeface="Arial" charset="0"/>
                          <a:ea typeface="Times New Roman" pitchFamily="18" charset="0"/>
                          <a:cs typeface="Arial" charset="0"/>
                        </a:rPr>
                        <a:t>Percentual do cronograma de desenvolvimento dedicado à definição da arquitetura, de acordo com os objetivos gerais do produto.</a:t>
                      </a:r>
                    </a:p>
                  </a:txBody>
                  <a:tcPr marL="29688" marR="29688"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000" b="0" i="0" u="none" strike="noStrike" cap="none" normalizeH="0" baseline="0" dirty="0" smtClean="0">
                          <a:ln>
                            <a:noFill/>
                          </a:ln>
                          <a:solidFill>
                            <a:schemeClr val="tx1"/>
                          </a:solidFill>
                          <a:effectLst/>
                          <a:latin typeface="Arial" charset="0"/>
                          <a:ea typeface="Times New Roman" pitchFamily="18" charset="0"/>
                          <a:cs typeface="Arial" charset="0"/>
                        </a:rPr>
                        <a:t>5</a:t>
                      </a:r>
                    </a:p>
                  </a:txBody>
                  <a:tcPr marL="29688" marR="2968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000" b="0" i="0" u="none" strike="noStrike" cap="none" normalizeH="0" baseline="0" dirty="0" smtClean="0">
                          <a:ln>
                            <a:noFill/>
                          </a:ln>
                          <a:solidFill>
                            <a:srgbClr val="FF0000"/>
                          </a:solidFill>
                          <a:effectLst/>
                          <a:latin typeface="Arial" charset="0"/>
                          <a:ea typeface="Times New Roman" pitchFamily="18" charset="0"/>
                          <a:cs typeface="Arial" charset="0"/>
                        </a:rPr>
                        <a:t>10</a:t>
                      </a:r>
                    </a:p>
                  </a:txBody>
                  <a:tcPr marL="29688" marR="2968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000" b="0" i="0" u="none" strike="noStrike" cap="none" normalizeH="0" baseline="0" smtClean="0">
                          <a:ln>
                            <a:noFill/>
                          </a:ln>
                          <a:solidFill>
                            <a:schemeClr val="tx1"/>
                          </a:solidFill>
                          <a:effectLst/>
                          <a:latin typeface="Arial" charset="0"/>
                          <a:ea typeface="Times New Roman" pitchFamily="18" charset="0"/>
                          <a:cs typeface="Arial" charset="0"/>
                        </a:rPr>
                        <a:t>17</a:t>
                      </a:r>
                    </a:p>
                  </a:txBody>
                  <a:tcPr marL="29688" marR="2968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000" b="0" i="0" u="none" strike="noStrike" cap="none" normalizeH="0" baseline="0" smtClean="0">
                          <a:ln>
                            <a:noFill/>
                          </a:ln>
                          <a:solidFill>
                            <a:schemeClr val="tx1"/>
                          </a:solidFill>
                          <a:effectLst/>
                          <a:latin typeface="Arial" charset="0"/>
                          <a:ea typeface="Times New Roman" pitchFamily="18" charset="0"/>
                          <a:cs typeface="Arial" charset="0"/>
                        </a:rPr>
                        <a:t>25</a:t>
                      </a:r>
                    </a:p>
                  </a:txBody>
                  <a:tcPr marL="29688" marR="2968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000" b="0" i="0" u="none" strike="noStrike" cap="none" normalizeH="0" baseline="0" smtClean="0">
                          <a:ln>
                            <a:noFill/>
                          </a:ln>
                          <a:solidFill>
                            <a:schemeClr val="tx1"/>
                          </a:solidFill>
                          <a:effectLst/>
                          <a:latin typeface="Arial" charset="0"/>
                          <a:ea typeface="Times New Roman" pitchFamily="18" charset="0"/>
                          <a:cs typeface="Arial" charset="0"/>
                        </a:rPr>
                        <a:t>33</a:t>
                      </a:r>
                    </a:p>
                  </a:txBody>
                  <a:tcPr marL="29688" marR="2968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000" b="0" i="0" u="none" strike="noStrike" cap="none" normalizeH="0" baseline="0" smtClean="0">
                          <a:ln>
                            <a:noFill/>
                          </a:ln>
                          <a:solidFill>
                            <a:schemeClr val="tx1"/>
                          </a:solidFill>
                          <a:effectLst/>
                          <a:latin typeface="Arial" charset="0"/>
                          <a:ea typeface="Times New Roman" pitchFamily="18" charset="0"/>
                          <a:cs typeface="Arial" charset="0"/>
                        </a:rPr>
                        <a:t>40</a:t>
                      </a:r>
                    </a:p>
                  </a:txBody>
                  <a:tcPr marL="29688" marR="2968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13358" name="Rectangle 1"/>
          <p:cNvSpPr>
            <a:spLocks noChangeArrowheads="1"/>
          </p:cNvSpPr>
          <p:nvPr/>
        </p:nvSpPr>
        <p:spPr bwMode="auto">
          <a:xfrm>
            <a:off x="636412" y="5822116"/>
            <a:ext cx="9144000" cy="307777"/>
          </a:xfrm>
          <a:prstGeom prst="rect">
            <a:avLst/>
          </a:prstGeom>
          <a:noFill/>
          <a:ln w="9525">
            <a:noFill/>
            <a:miter lim="800000"/>
            <a:headEnd/>
            <a:tailEnd/>
          </a:ln>
        </p:spPr>
        <p:txBody>
          <a:bodyPr wrap="square" anchor="ctr">
            <a:spAutoFit/>
          </a:bodyPr>
          <a:lstStyle/>
          <a:p>
            <a:pPr eaLnBrk="0" hangingPunct="0"/>
            <a:r>
              <a:rPr lang="en-US" sz="1400" dirty="0" err="1">
                <a:cs typeface="Times New Roman" pitchFamily="18" charset="0"/>
              </a:rPr>
              <a:t>Fonte</a:t>
            </a:r>
            <a:r>
              <a:rPr lang="en-US" sz="1400" dirty="0">
                <a:cs typeface="Times New Roman" pitchFamily="18" charset="0"/>
              </a:rPr>
              <a:t>: (Boehm, 2000) BOEHM, B.W. Software </a:t>
            </a:r>
            <a:endParaRPr lang="en-US" sz="1400" dirty="0"/>
          </a:p>
        </p:txBody>
      </p:sp>
      <p:sp>
        <p:nvSpPr>
          <p:cNvPr id="6" name="Título 1"/>
          <p:cNvSpPr txBox="1">
            <a:spLocks/>
          </p:cNvSpPr>
          <p:nvPr/>
        </p:nvSpPr>
        <p:spPr>
          <a:xfrm>
            <a:off x="611188" y="188913"/>
            <a:ext cx="8353300" cy="1143000"/>
          </a:xfrm>
          <a:prstGeom prst="rect">
            <a:avLst/>
          </a:prstGeom>
          <a:noFill/>
          <a:ln w="9525">
            <a:noFill/>
            <a:miter lim="800000"/>
            <a:headEnd/>
            <a:tailEnd/>
          </a:ln>
          <a:effectLst/>
          <a:extLst/>
        </p:spPr>
        <p:txBody>
          <a:bodyPr anchor="ct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pt-BR" sz="36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mj-lt"/>
                <a:ea typeface="+mj-ea"/>
                <a:cs typeface="+mj-cs"/>
              </a:rPr>
              <a:t>COCOMO II</a:t>
            </a:r>
            <a:endParaRPr kumimoji="0" lang="pt-BR" sz="3600" b="1" i="0" u="none" strike="noStrike" kern="1200" cap="none" spc="0" normalizeH="0" baseline="0" noProof="0" dirty="0" smtClean="0">
              <a:ln>
                <a:noFill/>
              </a:ln>
              <a:solidFill>
                <a:srgbClr val="003399"/>
              </a:solidFill>
              <a:effectLst>
                <a:outerShdw blurRad="38100" dist="38100" dir="2700000" algn="tl">
                  <a:srgbClr val="C0C0C0"/>
                </a:outerShdw>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ela 1"/>
          <p:cNvGraphicFramePr>
            <a:graphicFrameLocks noGrp="1"/>
          </p:cNvGraphicFramePr>
          <p:nvPr>
            <p:extLst>
              <p:ext uri="{D42A27DB-BD31-4B8C-83A1-F6EECF244321}">
                <p14:modId xmlns:p14="http://schemas.microsoft.com/office/powerpoint/2010/main" val="3158049513"/>
              </p:ext>
            </p:extLst>
          </p:nvPr>
        </p:nvGraphicFramePr>
        <p:xfrm>
          <a:off x="684213" y="1628775"/>
          <a:ext cx="6983412" cy="3403600"/>
        </p:xfrm>
        <a:graphic>
          <a:graphicData uri="http://schemas.openxmlformats.org/drawingml/2006/table">
            <a:tbl>
              <a:tblPr/>
              <a:tblGrid>
                <a:gridCol w="1560512"/>
                <a:gridCol w="912813"/>
                <a:gridCol w="568325"/>
                <a:gridCol w="793750"/>
                <a:gridCol w="1135062"/>
                <a:gridCol w="1020763"/>
                <a:gridCol w="992187"/>
              </a:tblGrid>
              <a:tr h="50800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pt-BR" sz="1000" b="0" i="0" u="none" strike="noStrike" cap="none" normalizeH="0" baseline="0" dirty="0" smtClean="0">
                          <a:ln>
                            <a:noFill/>
                          </a:ln>
                          <a:solidFill>
                            <a:schemeClr val="tx1"/>
                          </a:solidFill>
                          <a:effectLst/>
                          <a:latin typeface="Arial" charset="0"/>
                          <a:ea typeface="Times New Roman" pitchFamily="18" charset="0"/>
                          <a:cs typeface="Arial" charset="0"/>
                        </a:rPr>
                        <a:t>Característica</a:t>
                      </a:r>
                    </a:p>
                  </a:txBody>
                  <a:tcPr marL="29688" marR="29688"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pt-BR" sz="1000" b="0" i="0" u="none" strike="noStrike" cap="none" normalizeH="0" baseline="0" smtClean="0">
                          <a:ln>
                            <a:noFill/>
                          </a:ln>
                          <a:solidFill>
                            <a:schemeClr val="tx1"/>
                          </a:solidFill>
                          <a:effectLst/>
                          <a:latin typeface="Arial" charset="0"/>
                          <a:ea typeface="Times New Roman" pitchFamily="18" charset="0"/>
                          <a:cs typeface="Arial" charset="0"/>
                        </a:rPr>
                        <a:t>Muito baixo</a:t>
                      </a:r>
                    </a:p>
                  </a:txBody>
                  <a:tcPr marL="29688" marR="29688"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pt-BR" sz="1000" b="0" i="0" u="none" strike="noStrike" cap="none" normalizeH="0" baseline="0" smtClean="0">
                          <a:ln>
                            <a:noFill/>
                          </a:ln>
                          <a:solidFill>
                            <a:schemeClr val="tx1"/>
                          </a:solidFill>
                          <a:effectLst/>
                          <a:latin typeface="Arial" charset="0"/>
                          <a:ea typeface="Times New Roman" pitchFamily="18" charset="0"/>
                          <a:cs typeface="Arial" charset="0"/>
                        </a:rPr>
                        <a:t>Baixo</a:t>
                      </a:r>
                    </a:p>
                  </a:txBody>
                  <a:tcPr marL="29688" marR="29688"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pt-BR" sz="1000" b="0" i="0" u="none" strike="noStrike" cap="none" normalizeH="0" baseline="0" smtClean="0">
                          <a:ln>
                            <a:noFill/>
                          </a:ln>
                          <a:solidFill>
                            <a:schemeClr val="tx1"/>
                          </a:solidFill>
                          <a:effectLst/>
                          <a:latin typeface="Arial" charset="0"/>
                          <a:ea typeface="Times New Roman" pitchFamily="18" charset="0"/>
                          <a:cs typeface="Arial" charset="0"/>
                        </a:rPr>
                        <a:t>Nominal</a:t>
                      </a:r>
                    </a:p>
                  </a:txBody>
                  <a:tcPr marL="29688" marR="29688"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pt-BR" sz="1000" b="0" i="0" u="none" strike="noStrike" cap="none" normalizeH="0" baseline="0" smtClean="0">
                          <a:ln>
                            <a:noFill/>
                          </a:ln>
                          <a:solidFill>
                            <a:schemeClr val="tx1"/>
                          </a:solidFill>
                          <a:effectLst/>
                          <a:latin typeface="Arial" charset="0"/>
                          <a:ea typeface="Times New Roman" pitchFamily="18" charset="0"/>
                          <a:cs typeface="Arial" charset="0"/>
                        </a:rPr>
                        <a:t>Alto</a:t>
                      </a:r>
                    </a:p>
                  </a:txBody>
                  <a:tcPr marL="29688" marR="29688"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pt-BR" sz="1000" b="0" i="0" u="none" strike="noStrike" cap="none" normalizeH="0" baseline="0" smtClean="0">
                          <a:ln>
                            <a:noFill/>
                          </a:ln>
                          <a:solidFill>
                            <a:schemeClr val="tx1"/>
                          </a:solidFill>
                          <a:effectLst/>
                          <a:latin typeface="Arial" charset="0"/>
                          <a:ea typeface="Times New Roman" pitchFamily="18" charset="0"/>
                          <a:cs typeface="Arial" charset="0"/>
                        </a:rPr>
                        <a:t>Muito alto</a:t>
                      </a:r>
                    </a:p>
                  </a:txBody>
                  <a:tcPr marL="29688" marR="29688"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pt-BR" sz="1000" b="0" i="0" u="none" strike="noStrike" cap="none" normalizeH="0" baseline="0" smtClean="0">
                          <a:ln>
                            <a:noFill/>
                          </a:ln>
                          <a:solidFill>
                            <a:schemeClr val="tx1"/>
                          </a:solidFill>
                          <a:effectLst/>
                          <a:latin typeface="Arial" charset="0"/>
                          <a:ea typeface="Times New Roman" pitchFamily="18" charset="0"/>
                          <a:cs typeface="Arial" charset="0"/>
                        </a:rPr>
                        <a:t>Extra Alto</a:t>
                      </a:r>
                    </a:p>
                  </a:txBody>
                  <a:tcPr marL="29688" marR="29688"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0800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pt-BR" sz="1000" b="0" i="0" u="none" strike="noStrike" cap="none" normalizeH="0" baseline="0" smtClean="0">
                          <a:ln>
                            <a:noFill/>
                          </a:ln>
                          <a:solidFill>
                            <a:schemeClr val="tx1"/>
                          </a:solidFill>
                          <a:effectLst/>
                          <a:latin typeface="Arial" charset="0"/>
                          <a:ea typeface="Times New Roman" pitchFamily="18" charset="0"/>
                          <a:cs typeface="Arial" charset="0"/>
                        </a:rPr>
                        <a:t>Percentual exigido dos arquitetos de software experientes disponíveis para o projeto.</a:t>
                      </a:r>
                    </a:p>
                  </a:txBody>
                  <a:tcPr marL="29688" marR="29688"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000" b="0" i="0" u="none" strike="noStrike" cap="none" normalizeH="0" baseline="0" dirty="0" smtClean="0">
                          <a:ln>
                            <a:noFill/>
                          </a:ln>
                          <a:solidFill>
                            <a:srgbClr val="FF0000"/>
                          </a:solidFill>
                          <a:effectLst/>
                          <a:latin typeface="Arial" charset="0"/>
                          <a:ea typeface="Times New Roman" pitchFamily="18" charset="0"/>
                          <a:cs typeface="Arial" charset="0"/>
                        </a:rPr>
                        <a:t>20</a:t>
                      </a:r>
                    </a:p>
                  </a:txBody>
                  <a:tcPr marL="29688" marR="2968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000" b="0" i="0" u="none" strike="noStrike" cap="none" normalizeH="0" baseline="0" dirty="0" smtClean="0">
                          <a:ln>
                            <a:noFill/>
                          </a:ln>
                          <a:solidFill>
                            <a:schemeClr val="tx1"/>
                          </a:solidFill>
                          <a:effectLst/>
                          <a:latin typeface="Arial" charset="0"/>
                          <a:ea typeface="Times New Roman" pitchFamily="18" charset="0"/>
                          <a:cs typeface="Arial" charset="0"/>
                        </a:rPr>
                        <a:t>40</a:t>
                      </a:r>
                    </a:p>
                  </a:txBody>
                  <a:tcPr marL="29688" marR="2968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000" b="0" i="0" u="none" strike="noStrike" cap="none" normalizeH="0" baseline="0" smtClean="0">
                          <a:ln>
                            <a:noFill/>
                          </a:ln>
                          <a:solidFill>
                            <a:schemeClr val="tx1"/>
                          </a:solidFill>
                          <a:effectLst/>
                          <a:latin typeface="Arial" charset="0"/>
                          <a:ea typeface="Times New Roman" pitchFamily="18" charset="0"/>
                          <a:cs typeface="Arial" charset="0"/>
                        </a:rPr>
                        <a:t>60</a:t>
                      </a:r>
                    </a:p>
                  </a:txBody>
                  <a:tcPr marL="29688" marR="2968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000" b="0" i="0" u="none" strike="noStrike" cap="none" normalizeH="0" baseline="0" smtClean="0">
                          <a:ln>
                            <a:noFill/>
                          </a:ln>
                          <a:solidFill>
                            <a:schemeClr val="tx1"/>
                          </a:solidFill>
                          <a:effectLst/>
                          <a:latin typeface="Arial" charset="0"/>
                          <a:ea typeface="Times New Roman" pitchFamily="18" charset="0"/>
                          <a:cs typeface="Arial" charset="0"/>
                        </a:rPr>
                        <a:t>80</a:t>
                      </a:r>
                    </a:p>
                  </a:txBody>
                  <a:tcPr marL="29688" marR="2968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000" b="0" i="0" u="none" strike="noStrike" cap="none" normalizeH="0" baseline="0" smtClean="0">
                          <a:ln>
                            <a:noFill/>
                          </a:ln>
                          <a:solidFill>
                            <a:schemeClr val="tx1"/>
                          </a:solidFill>
                          <a:effectLst/>
                          <a:latin typeface="Arial" charset="0"/>
                          <a:ea typeface="Times New Roman" pitchFamily="18" charset="0"/>
                          <a:cs typeface="Arial" charset="0"/>
                        </a:rPr>
                        <a:t>100</a:t>
                      </a:r>
                    </a:p>
                  </a:txBody>
                  <a:tcPr marL="29688" marR="2968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000" b="0" i="0" u="none" strike="noStrike" cap="none" normalizeH="0" baseline="0" smtClean="0">
                          <a:ln>
                            <a:noFill/>
                          </a:ln>
                          <a:solidFill>
                            <a:schemeClr val="tx1"/>
                          </a:solidFill>
                          <a:effectLst/>
                          <a:latin typeface="Arial" charset="0"/>
                          <a:ea typeface="Times New Roman" pitchFamily="18" charset="0"/>
                          <a:cs typeface="Arial" charset="0"/>
                        </a:rPr>
                        <a:t>120</a:t>
                      </a:r>
                    </a:p>
                  </a:txBody>
                  <a:tcPr marL="29688" marR="2968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52463">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pt-BR" sz="1000" b="0" i="0" u="none" strike="noStrike" cap="none" normalizeH="0" baseline="0" smtClean="0">
                          <a:ln>
                            <a:noFill/>
                          </a:ln>
                          <a:solidFill>
                            <a:schemeClr val="tx1"/>
                          </a:solidFill>
                          <a:effectLst/>
                          <a:latin typeface="Arial" charset="0"/>
                          <a:ea typeface="Times New Roman" pitchFamily="18" charset="0"/>
                          <a:cs typeface="Arial" charset="0"/>
                        </a:rPr>
                        <a:t>Disponibilidade de ferramenta suporte para resolver itens de risco, desenvolvimento e verificação de especificações de arquitetura.</a:t>
                      </a:r>
                    </a:p>
                  </a:txBody>
                  <a:tcPr marL="29688" marR="29688"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000" b="0" i="0" u="none" strike="noStrike" cap="none" normalizeH="0" baseline="0" dirty="0" smtClean="0">
                          <a:ln>
                            <a:noFill/>
                          </a:ln>
                          <a:solidFill>
                            <a:schemeClr val="tx1"/>
                          </a:solidFill>
                          <a:effectLst/>
                          <a:latin typeface="Arial" charset="0"/>
                          <a:ea typeface="Times New Roman" pitchFamily="18" charset="0"/>
                          <a:cs typeface="Arial" charset="0"/>
                        </a:rPr>
                        <a:t>Nenhum</a:t>
                      </a:r>
                    </a:p>
                  </a:txBody>
                  <a:tcPr marL="29688" marR="2968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000" b="0" i="0" u="none" strike="noStrike" cap="none" normalizeH="0" baseline="0" dirty="0" smtClean="0">
                          <a:ln>
                            <a:noFill/>
                          </a:ln>
                          <a:solidFill>
                            <a:srgbClr val="FF0000"/>
                          </a:solidFill>
                          <a:effectLst/>
                          <a:latin typeface="Arial" charset="0"/>
                          <a:ea typeface="Times New Roman" pitchFamily="18" charset="0"/>
                          <a:cs typeface="Arial" charset="0"/>
                        </a:rPr>
                        <a:t>Pouca</a:t>
                      </a:r>
                    </a:p>
                  </a:txBody>
                  <a:tcPr marL="29688" marR="2968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000" b="0" i="0" u="none" strike="noStrike" cap="none" normalizeH="0" baseline="0" smtClean="0">
                          <a:ln>
                            <a:noFill/>
                          </a:ln>
                          <a:solidFill>
                            <a:schemeClr val="tx1"/>
                          </a:solidFill>
                          <a:effectLst/>
                          <a:latin typeface="Arial" charset="0"/>
                          <a:ea typeface="Times New Roman" pitchFamily="18" charset="0"/>
                          <a:cs typeface="Arial" charset="0"/>
                        </a:rPr>
                        <a:t>Alguma</a:t>
                      </a:r>
                    </a:p>
                  </a:txBody>
                  <a:tcPr marL="29688" marR="2968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000" b="0" i="0" u="none" strike="noStrike" cap="none" normalizeH="0" baseline="0" smtClean="0">
                          <a:ln>
                            <a:noFill/>
                          </a:ln>
                          <a:solidFill>
                            <a:schemeClr val="tx1"/>
                          </a:solidFill>
                          <a:effectLst/>
                          <a:latin typeface="Arial" charset="0"/>
                          <a:ea typeface="Times New Roman" pitchFamily="18" charset="0"/>
                          <a:cs typeface="Arial" charset="0"/>
                        </a:rPr>
                        <a:t>Boa</a:t>
                      </a:r>
                    </a:p>
                  </a:txBody>
                  <a:tcPr marL="29688" marR="2968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000" b="0" i="0" u="none" strike="noStrike" cap="none" normalizeH="0" baseline="0" smtClean="0">
                          <a:ln>
                            <a:noFill/>
                          </a:ln>
                          <a:solidFill>
                            <a:schemeClr val="tx1"/>
                          </a:solidFill>
                          <a:effectLst/>
                          <a:latin typeface="Arial" charset="0"/>
                          <a:ea typeface="Times New Roman" pitchFamily="18" charset="0"/>
                          <a:cs typeface="Arial" charset="0"/>
                        </a:rPr>
                        <a:t>Forte</a:t>
                      </a:r>
                    </a:p>
                  </a:txBody>
                  <a:tcPr marL="29688" marR="2968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000" b="0" i="0" u="none" strike="noStrike" cap="none" normalizeH="0" baseline="0" smtClean="0">
                          <a:ln>
                            <a:noFill/>
                          </a:ln>
                          <a:solidFill>
                            <a:schemeClr val="tx1"/>
                          </a:solidFill>
                          <a:effectLst/>
                          <a:latin typeface="Arial" charset="0"/>
                          <a:ea typeface="Times New Roman" pitchFamily="18" charset="0"/>
                          <a:cs typeface="Arial" charset="0"/>
                        </a:rPr>
                        <a:t>Completa</a:t>
                      </a:r>
                    </a:p>
                  </a:txBody>
                  <a:tcPr marL="29688" marR="2968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2548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pt-BR" sz="1000" b="0" i="0" u="none" strike="noStrike" cap="none" normalizeH="0" baseline="0" smtClean="0">
                          <a:ln>
                            <a:noFill/>
                          </a:ln>
                          <a:solidFill>
                            <a:schemeClr val="tx1"/>
                          </a:solidFill>
                          <a:effectLst/>
                          <a:latin typeface="Arial" charset="0"/>
                          <a:ea typeface="Times New Roman" pitchFamily="18" charset="0"/>
                          <a:cs typeface="Arial" charset="0"/>
                        </a:rPr>
                        <a:t>Nível de incerteza em drivers de arquitetura chave: missão, interface do usuário, COTS, hardware, tecnologia, desempenho.</a:t>
                      </a:r>
                    </a:p>
                  </a:txBody>
                  <a:tcPr marL="29688" marR="29688"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pt-BR" sz="1000" b="0" i="0" u="none" strike="noStrike" cap="none" normalizeH="0" baseline="0" dirty="0" smtClean="0">
                          <a:ln>
                            <a:noFill/>
                          </a:ln>
                          <a:solidFill>
                            <a:schemeClr val="tx1"/>
                          </a:solidFill>
                          <a:effectLst/>
                          <a:latin typeface="Arial" charset="0"/>
                          <a:ea typeface="Times New Roman" pitchFamily="18" charset="0"/>
                          <a:cs typeface="Arial" charset="0"/>
                        </a:rPr>
                        <a:t>Extrema</a:t>
                      </a:r>
                    </a:p>
                  </a:txBody>
                  <a:tcPr marL="29688" marR="29688"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pt-BR" sz="1000" b="0" i="0" u="none" strike="noStrike" cap="none" normalizeH="0" baseline="0" smtClean="0">
                          <a:ln>
                            <a:noFill/>
                          </a:ln>
                          <a:solidFill>
                            <a:schemeClr val="tx1"/>
                          </a:solidFill>
                          <a:effectLst/>
                          <a:latin typeface="Arial" charset="0"/>
                          <a:ea typeface="Times New Roman" pitchFamily="18" charset="0"/>
                          <a:cs typeface="Arial" charset="0"/>
                        </a:rPr>
                        <a:t>Significante</a:t>
                      </a:r>
                    </a:p>
                  </a:txBody>
                  <a:tcPr marL="29688" marR="29688"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pt-BR" sz="1000" b="0" i="0" u="none" strike="noStrike" cap="none" normalizeH="0" baseline="0" dirty="0" smtClean="0">
                          <a:ln>
                            <a:noFill/>
                          </a:ln>
                          <a:solidFill>
                            <a:srgbClr val="FF0000"/>
                          </a:solidFill>
                          <a:effectLst/>
                          <a:latin typeface="Arial" charset="0"/>
                          <a:ea typeface="Times New Roman" pitchFamily="18" charset="0"/>
                          <a:cs typeface="Arial" charset="0"/>
                        </a:rPr>
                        <a:t>Considerável</a:t>
                      </a:r>
                    </a:p>
                  </a:txBody>
                  <a:tcPr marL="29688" marR="29688"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pt-BR" sz="1000" b="0" i="0" u="none" strike="noStrike" cap="none" normalizeH="0" baseline="0" dirty="0" smtClean="0">
                          <a:ln>
                            <a:noFill/>
                          </a:ln>
                          <a:solidFill>
                            <a:schemeClr val="tx1"/>
                          </a:solidFill>
                          <a:effectLst/>
                          <a:latin typeface="Arial" charset="0"/>
                          <a:ea typeface="Times New Roman" pitchFamily="18" charset="0"/>
                          <a:cs typeface="Arial" charset="0"/>
                        </a:rPr>
                        <a:t>Alguma</a:t>
                      </a:r>
                    </a:p>
                  </a:txBody>
                  <a:tcPr marL="29688" marR="29688"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pt-BR" sz="1000" b="0" i="0" u="none" strike="noStrike" cap="none" normalizeH="0" baseline="0" smtClean="0">
                          <a:ln>
                            <a:noFill/>
                          </a:ln>
                          <a:solidFill>
                            <a:schemeClr val="tx1"/>
                          </a:solidFill>
                          <a:effectLst/>
                          <a:latin typeface="Arial" charset="0"/>
                          <a:ea typeface="Times New Roman" pitchFamily="18" charset="0"/>
                          <a:cs typeface="Arial" charset="0"/>
                        </a:rPr>
                        <a:t>Pouca</a:t>
                      </a:r>
                    </a:p>
                  </a:txBody>
                  <a:tcPr marL="29688" marR="29688"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pt-BR" sz="1000" b="0" i="0" u="none" strike="noStrike" cap="none" normalizeH="0" baseline="0" smtClean="0">
                          <a:ln>
                            <a:noFill/>
                          </a:ln>
                          <a:solidFill>
                            <a:schemeClr val="tx1"/>
                          </a:solidFill>
                          <a:effectLst/>
                          <a:latin typeface="Arial" charset="0"/>
                          <a:ea typeface="Times New Roman" pitchFamily="18" charset="0"/>
                          <a:cs typeface="Arial" charset="0"/>
                        </a:rPr>
                        <a:t>Muito pequena</a:t>
                      </a:r>
                    </a:p>
                  </a:txBody>
                  <a:tcPr marL="29688" marR="29688"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1748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pt-BR" sz="1000" b="0" i="0" u="none" strike="noStrike" cap="none" normalizeH="0" baseline="0" smtClean="0">
                          <a:ln>
                            <a:noFill/>
                          </a:ln>
                          <a:solidFill>
                            <a:schemeClr val="tx1"/>
                          </a:solidFill>
                          <a:effectLst/>
                          <a:latin typeface="Arial" charset="0"/>
                          <a:ea typeface="Times New Roman" pitchFamily="18" charset="0"/>
                          <a:cs typeface="Arial" charset="0"/>
                        </a:rPr>
                        <a:t>Número e criticidade dos itens de risco.</a:t>
                      </a:r>
                    </a:p>
                  </a:txBody>
                  <a:tcPr marL="29688" marR="29688"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pt-BR" sz="1000" b="0" i="0" u="none" strike="noStrike" cap="none" normalizeH="0" baseline="0" smtClean="0">
                          <a:ln>
                            <a:noFill/>
                          </a:ln>
                          <a:solidFill>
                            <a:schemeClr val="tx1"/>
                          </a:solidFill>
                          <a:effectLst/>
                          <a:latin typeface="Arial" charset="0"/>
                          <a:ea typeface="Times New Roman" pitchFamily="18" charset="0"/>
                          <a:cs typeface="Arial" charset="0"/>
                        </a:rPr>
                        <a:t>&gt;10 Crítico</a:t>
                      </a:r>
                    </a:p>
                  </a:txBody>
                  <a:tcPr marL="29688" marR="29688"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pt-BR" sz="1000" b="0" i="0" u="none" strike="noStrike" cap="none" normalizeH="0" baseline="0" dirty="0" smtClean="0">
                          <a:ln>
                            <a:noFill/>
                          </a:ln>
                          <a:solidFill>
                            <a:schemeClr val="tx1"/>
                          </a:solidFill>
                          <a:effectLst/>
                          <a:latin typeface="Arial" charset="0"/>
                          <a:ea typeface="Times New Roman" pitchFamily="18" charset="0"/>
                          <a:cs typeface="Arial" charset="0"/>
                        </a:rPr>
                        <a:t>5-10 Crítico</a:t>
                      </a:r>
                    </a:p>
                  </a:txBody>
                  <a:tcPr marL="29688" marR="29688"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pt-BR" sz="1000" b="0" i="0" u="none" strike="noStrike" cap="none" normalizeH="0" baseline="0" smtClean="0">
                          <a:ln>
                            <a:noFill/>
                          </a:ln>
                          <a:solidFill>
                            <a:schemeClr val="tx1"/>
                          </a:solidFill>
                          <a:effectLst/>
                          <a:latin typeface="Arial" charset="0"/>
                          <a:ea typeface="Times New Roman" pitchFamily="18" charset="0"/>
                          <a:cs typeface="Arial" charset="0"/>
                        </a:rPr>
                        <a:t>2-4 Crítico</a:t>
                      </a:r>
                    </a:p>
                  </a:txBody>
                  <a:tcPr marL="29688" marR="29688"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pt-BR" sz="1000" b="0" i="0" u="none" strike="noStrike" cap="none" normalizeH="0" baseline="0" smtClean="0">
                          <a:ln>
                            <a:noFill/>
                          </a:ln>
                          <a:solidFill>
                            <a:schemeClr val="tx1"/>
                          </a:solidFill>
                          <a:effectLst/>
                          <a:latin typeface="Arial" charset="0"/>
                          <a:ea typeface="Times New Roman" pitchFamily="18" charset="0"/>
                          <a:cs typeface="Arial" charset="0"/>
                        </a:rPr>
                        <a:t>1 Crítico</a:t>
                      </a:r>
                    </a:p>
                  </a:txBody>
                  <a:tcPr marL="29688" marR="29688"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pt-BR" sz="1000" b="0" i="0" u="none" strike="noStrike" cap="none" normalizeH="0" baseline="0" smtClean="0">
                          <a:ln>
                            <a:noFill/>
                          </a:ln>
                          <a:solidFill>
                            <a:schemeClr val="tx1"/>
                          </a:solidFill>
                          <a:effectLst/>
                          <a:latin typeface="Arial" charset="0"/>
                          <a:ea typeface="Times New Roman" pitchFamily="18" charset="0"/>
                          <a:cs typeface="Arial" charset="0"/>
                        </a:rPr>
                        <a:t>&gt;5 não crítico</a:t>
                      </a:r>
                    </a:p>
                  </a:txBody>
                  <a:tcPr marL="29688" marR="29688"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pt-BR" sz="1000" b="0" i="0" u="none" strike="noStrike" cap="none" normalizeH="0" baseline="0" dirty="0" smtClean="0">
                          <a:ln>
                            <a:noFill/>
                          </a:ln>
                          <a:solidFill>
                            <a:srgbClr val="FF0000"/>
                          </a:solidFill>
                          <a:effectLst/>
                          <a:latin typeface="Arial" charset="0"/>
                          <a:ea typeface="Times New Roman" pitchFamily="18" charset="0"/>
                          <a:cs typeface="Arial" charset="0"/>
                        </a:rPr>
                        <a:t>&lt; 5 não crítico</a:t>
                      </a:r>
                    </a:p>
                  </a:txBody>
                  <a:tcPr marL="29688" marR="29688"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14389" name="Retângulo 4"/>
          <p:cNvSpPr>
            <a:spLocks noChangeArrowheads="1"/>
          </p:cNvSpPr>
          <p:nvPr/>
        </p:nvSpPr>
        <p:spPr bwMode="auto">
          <a:xfrm>
            <a:off x="539750" y="1196975"/>
            <a:ext cx="8064500" cy="646113"/>
          </a:xfrm>
          <a:prstGeom prst="rect">
            <a:avLst/>
          </a:prstGeom>
          <a:noFill/>
          <a:ln w="9525">
            <a:noFill/>
            <a:miter lim="800000"/>
            <a:headEnd/>
            <a:tailEnd/>
          </a:ln>
        </p:spPr>
        <p:txBody>
          <a:bodyPr>
            <a:spAutoFit/>
          </a:bodyPr>
          <a:lstStyle/>
          <a:p>
            <a:r>
              <a:rPr lang="pt-BR" b="1"/>
              <a:t>c. Arquitetura / Resolução de Risco (RESL) – cont.</a:t>
            </a:r>
            <a:endParaRPr lang="pt-BR"/>
          </a:p>
          <a:p>
            <a:r>
              <a:rPr lang="pt-BR"/>
              <a:t> </a:t>
            </a:r>
          </a:p>
        </p:txBody>
      </p:sp>
      <p:sp>
        <p:nvSpPr>
          <p:cNvPr id="5" name="Retângulo 4"/>
          <p:cNvSpPr/>
          <p:nvPr/>
        </p:nvSpPr>
        <p:spPr>
          <a:xfrm>
            <a:off x="611188" y="5732463"/>
            <a:ext cx="8064500" cy="307975"/>
          </a:xfrm>
          <a:prstGeom prst="rect">
            <a:avLst/>
          </a:prstGeom>
        </p:spPr>
        <p:txBody>
          <a:bodyPr>
            <a:spAutoFit/>
          </a:bodyPr>
          <a:lstStyle/>
          <a:p>
            <a:pPr>
              <a:defRPr/>
            </a:pPr>
            <a:r>
              <a:rPr lang="pt-BR" sz="1400" b="1" cap="all" dirty="0">
                <a:latin typeface="Arial" charset="0"/>
              </a:rPr>
              <a:t>Tabela 3: escala de arquitetura e resolução de riscos </a:t>
            </a:r>
          </a:p>
        </p:txBody>
      </p:sp>
      <p:sp>
        <p:nvSpPr>
          <p:cNvPr id="14391" name="Rectangle 1"/>
          <p:cNvSpPr>
            <a:spLocks noChangeArrowheads="1"/>
          </p:cNvSpPr>
          <p:nvPr/>
        </p:nvSpPr>
        <p:spPr bwMode="auto">
          <a:xfrm>
            <a:off x="755650" y="5084763"/>
            <a:ext cx="6048375" cy="461962"/>
          </a:xfrm>
          <a:prstGeom prst="rect">
            <a:avLst/>
          </a:prstGeom>
          <a:noFill/>
          <a:ln w="9525">
            <a:noFill/>
            <a:miter lim="800000"/>
            <a:headEnd/>
            <a:tailEnd/>
          </a:ln>
        </p:spPr>
        <p:txBody>
          <a:bodyPr anchor="ctr">
            <a:spAutoFit/>
          </a:bodyPr>
          <a:lstStyle/>
          <a:p>
            <a:pPr eaLnBrk="0" hangingPunct="0"/>
            <a:r>
              <a:rPr lang="en-US" sz="1200">
                <a:cs typeface="Times New Roman" pitchFamily="18" charset="0"/>
              </a:rPr>
              <a:t>Fonte: </a:t>
            </a:r>
            <a:r>
              <a:rPr lang="en-US" sz="1200">
                <a:ea typeface="Times New Roman" pitchFamily="18" charset="0"/>
                <a:cs typeface="Arial" pitchFamily="34" charset="0"/>
              </a:rPr>
              <a:t>(Boehm, 2000) BOEHM, B.W. </a:t>
            </a:r>
            <a:r>
              <a:rPr lang="en-US" sz="1200">
                <a:cs typeface="Times New Roman" pitchFamily="18" charset="0"/>
              </a:rPr>
              <a:t>Software Cost Estimation with COCOMO II. </a:t>
            </a:r>
            <a:r>
              <a:rPr lang="pt-BR" sz="1200">
                <a:cs typeface="Times New Roman" pitchFamily="18" charset="0"/>
              </a:rPr>
              <a:t>Prentice Hall, New Jersey</a:t>
            </a:r>
            <a:r>
              <a:rPr lang="pt-BR" sz="1200"/>
              <a:t> </a:t>
            </a:r>
          </a:p>
        </p:txBody>
      </p:sp>
      <p:sp>
        <p:nvSpPr>
          <p:cNvPr id="7" name="Título 1"/>
          <p:cNvSpPr txBox="1">
            <a:spLocks/>
          </p:cNvSpPr>
          <p:nvPr/>
        </p:nvSpPr>
        <p:spPr>
          <a:xfrm>
            <a:off x="611188" y="188913"/>
            <a:ext cx="8353300" cy="1143000"/>
          </a:xfrm>
          <a:prstGeom prst="rect">
            <a:avLst/>
          </a:prstGeom>
          <a:noFill/>
          <a:ln w="9525">
            <a:noFill/>
            <a:miter lim="800000"/>
            <a:headEnd/>
            <a:tailEnd/>
          </a:ln>
          <a:effectLst/>
          <a:extLst/>
        </p:spPr>
        <p:txBody>
          <a:bodyPr anchor="ct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pt-BR" sz="36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mj-lt"/>
                <a:ea typeface="+mj-ea"/>
                <a:cs typeface="+mj-cs"/>
              </a:rPr>
              <a:t>COCOMO II</a:t>
            </a:r>
            <a:endParaRPr kumimoji="0" lang="pt-BR" sz="3600" b="1" i="0" u="none" strike="noStrike" kern="1200" cap="none" spc="0" normalizeH="0" baseline="0" noProof="0" dirty="0" smtClean="0">
              <a:ln>
                <a:noFill/>
              </a:ln>
              <a:solidFill>
                <a:srgbClr val="003399"/>
              </a:solidFill>
              <a:effectLst>
                <a:outerShdw blurRad="38100" dist="38100" dir="2700000" algn="tl">
                  <a:srgbClr val="C0C0C0"/>
                </a:outerShdw>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tângulo 4"/>
          <p:cNvSpPr>
            <a:spLocks noChangeArrowheads="1"/>
          </p:cNvSpPr>
          <p:nvPr/>
        </p:nvSpPr>
        <p:spPr bwMode="auto">
          <a:xfrm>
            <a:off x="467544" y="1196752"/>
            <a:ext cx="8064500" cy="1200329"/>
          </a:xfrm>
          <a:prstGeom prst="rect">
            <a:avLst/>
          </a:prstGeom>
          <a:noFill/>
          <a:ln w="9525">
            <a:noFill/>
            <a:miter lim="800000"/>
            <a:headEnd/>
            <a:tailEnd/>
          </a:ln>
        </p:spPr>
        <p:txBody>
          <a:bodyPr>
            <a:spAutoFit/>
          </a:bodyPr>
          <a:lstStyle/>
          <a:p>
            <a:r>
              <a:rPr lang="en-US" b="1" dirty="0"/>
              <a:t>d. </a:t>
            </a:r>
            <a:r>
              <a:rPr lang="en-US" b="1" dirty="0" err="1"/>
              <a:t>Coesão</a:t>
            </a:r>
            <a:r>
              <a:rPr lang="en-US" b="1" dirty="0"/>
              <a:t> </a:t>
            </a:r>
            <a:r>
              <a:rPr lang="en-US" b="1" dirty="0" err="1"/>
              <a:t>da</a:t>
            </a:r>
            <a:r>
              <a:rPr lang="en-US" b="1" dirty="0"/>
              <a:t> </a:t>
            </a:r>
            <a:r>
              <a:rPr lang="en-US" b="1" dirty="0" err="1"/>
              <a:t>Equipe</a:t>
            </a:r>
            <a:r>
              <a:rPr lang="en-US" b="1" dirty="0"/>
              <a:t> (TEAM)</a:t>
            </a:r>
            <a:endParaRPr lang="pt-BR" dirty="0"/>
          </a:p>
          <a:p>
            <a:r>
              <a:rPr lang="pt-BR" dirty="0"/>
              <a:t> </a:t>
            </a:r>
            <a:r>
              <a:rPr lang="pt-BR" dirty="0" smtClean="0"/>
              <a:t>Esse </a:t>
            </a:r>
            <a:r>
              <a:rPr lang="pt-BR" dirty="0"/>
              <a:t>parâmetro leva em consideração as fontes de turbulência e entropia devido a dificuldades em sincronização das partes interessadas (</a:t>
            </a:r>
            <a:r>
              <a:rPr lang="pt-BR" dirty="0" err="1"/>
              <a:t>stakeholders</a:t>
            </a:r>
            <a:r>
              <a:rPr lang="pt-BR" dirty="0"/>
              <a:t>) do projeto: usuários, clientes, desenvolvedores, responsáveis</a:t>
            </a:r>
          </a:p>
        </p:txBody>
      </p:sp>
      <p:sp>
        <p:nvSpPr>
          <p:cNvPr id="5" name="Retângulo 4"/>
          <p:cNvSpPr/>
          <p:nvPr/>
        </p:nvSpPr>
        <p:spPr>
          <a:xfrm>
            <a:off x="1331913" y="6165850"/>
            <a:ext cx="6048375" cy="307975"/>
          </a:xfrm>
          <a:prstGeom prst="rect">
            <a:avLst/>
          </a:prstGeom>
        </p:spPr>
        <p:txBody>
          <a:bodyPr>
            <a:spAutoFit/>
          </a:bodyPr>
          <a:lstStyle/>
          <a:p>
            <a:pPr>
              <a:defRPr/>
            </a:pPr>
            <a:r>
              <a:rPr lang="pt-BR" sz="1400" b="1" cap="all" dirty="0">
                <a:latin typeface="Arial" charset="0"/>
              </a:rPr>
              <a:t>Tabela 4: escala de coesão da equipe </a:t>
            </a:r>
          </a:p>
        </p:txBody>
      </p:sp>
      <p:graphicFrame>
        <p:nvGraphicFramePr>
          <p:cNvPr id="6" name="Tabela 5"/>
          <p:cNvGraphicFramePr>
            <a:graphicFrameLocks noGrp="1"/>
          </p:cNvGraphicFramePr>
          <p:nvPr>
            <p:extLst>
              <p:ext uri="{D42A27DB-BD31-4B8C-83A1-F6EECF244321}">
                <p14:modId xmlns:p14="http://schemas.microsoft.com/office/powerpoint/2010/main" val="2196204281"/>
              </p:ext>
            </p:extLst>
          </p:nvPr>
        </p:nvGraphicFramePr>
        <p:xfrm>
          <a:off x="971550" y="2420938"/>
          <a:ext cx="6975475" cy="3657600"/>
        </p:xfrm>
        <a:graphic>
          <a:graphicData uri="http://schemas.openxmlformats.org/drawingml/2006/table">
            <a:tbl>
              <a:tblPr/>
              <a:tblGrid>
                <a:gridCol w="1728788"/>
                <a:gridCol w="792162"/>
                <a:gridCol w="719138"/>
                <a:gridCol w="720725"/>
                <a:gridCol w="1008062"/>
                <a:gridCol w="1079500"/>
                <a:gridCol w="927100"/>
              </a:tblGrid>
              <a:tr h="31273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pt-BR" sz="1200" b="0" i="0" u="none" strike="noStrike" cap="none" normalizeH="0" baseline="0" dirty="0" smtClean="0">
                          <a:ln>
                            <a:noFill/>
                          </a:ln>
                          <a:solidFill>
                            <a:schemeClr val="tx1"/>
                          </a:solidFill>
                          <a:effectLst/>
                          <a:latin typeface="Arial" charset="0"/>
                          <a:ea typeface="Times New Roman" pitchFamily="18" charset="0"/>
                          <a:cs typeface="Arial" charset="0"/>
                        </a:rPr>
                        <a:t>Característica</a:t>
                      </a:r>
                    </a:p>
                  </a:txBody>
                  <a:tcPr marL="63944" marR="6394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pt-BR" sz="1200" b="0" i="0" u="none" strike="noStrike" cap="none" normalizeH="0" baseline="0" smtClean="0">
                          <a:ln>
                            <a:noFill/>
                          </a:ln>
                          <a:solidFill>
                            <a:schemeClr val="tx1"/>
                          </a:solidFill>
                          <a:effectLst/>
                          <a:latin typeface="Arial" charset="0"/>
                          <a:ea typeface="Times New Roman" pitchFamily="18" charset="0"/>
                          <a:cs typeface="Arial" charset="0"/>
                        </a:rPr>
                        <a:t>Muito baixo</a:t>
                      </a:r>
                    </a:p>
                  </a:txBody>
                  <a:tcPr marL="63944" marR="6394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pt-BR" sz="1200" b="0" i="0" u="none" strike="noStrike" cap="none" normalizeH="0" baseline="0" smtClean="0">
                          <a:ln>
                            <a:noFill/>
                          </a:ln>
                          <a:solidFill>
                            <a:schemeClr val="tx1"/>
                          </a:solidFill>
                          <a:effectLst/>
                          <a:latin typeface="Arial" charset="0"/>
                          <a:ea typeface="Times New Roman" pitchFamily="18" charset="0"/>
                          <a:cs typeface="Arial" charset="0"/>
                        </a:rPr>
                        <a:t>Baixo</a:t>
                      </a:r>
                    </a:p>
                  </a:txBody>
                  <a:tcPr marL="63944" marR="6394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pt-BR" sz="1200" b="0" i="0" u="none" strike="noStrike" cap="none" normalizeH="0" baseline="0" smtClean="0">
                          <a:ln>
                            <a:noFill/>
                          </a:ln>
                          <a:solidFill>
                            <a:schemeClr val="tx1"/>
                          </a:solidFill>
                          <a:effectLst/>
                          <a:latin typeface="Arial" charset="0"/>
                          <a:ea typeface="Times New Roman" pitchFamily="18" charset="0"/>
                          <a:cs typeface="Arial" charset="0"/>
                        </a:rPr>
                        <a:t>Nominal</a:t>
                      </a:r>
                    </a:p>
                  </a:txBody>
                  <a:tcPr marL="63944" marR="6394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pt-BR" sz="1200" b="0" i="0" u="none" strike="noStrike" cap="none" normalizeH="0" baseline="0" smtClean="0">
                          <a:ln>
                            <a:noFill/>
                          </a:ln>
                          <a:solidFill>
                            <a:schemeClr val="tx1"/>
                          </a:solidFill>
                          <a:effectLst/>
                          <a:latin typeface="Arial" charset="0"/>
                          <a:ea typeface="Times New Roman" pitchFamily="18" charset="0"/>
                          <a:cs typeface="Arial" charset="0"/>
                        </a:rPr>
                        <a:t>Alto</a:t>
                      </a:r>
                    </a:p>
                  </a:txBody>
                  <a:tcPr marL="63944" marR="6394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pt-BR" sz="1200" b="0" i="0" u="none" strike="noStrike" cap="none" normalizeH="0" baseline="0" smtClean="0">
                          <a:ln>
                            <a:noFill/>
                          </a:ln>
                          <a:solidFill>
                            <a:schemeClr val="tx1"/>
                          </a:solidFill>
                          <a:effectLst/>
                          <a:latin typeface="Arial" charset="0"/>
                          <a:ea typeface="Times New Roman" pitchFamily="18" charset="0"/>
                          <a:cs typeface="Arial" charset="0"/>
                        </a:rPr>
                        <a:t>Muito alto</a:t>
                      </a:r>
                    </a:p>
                  </a:txBody>
                  <a:tcPr marL="63944" marR="6394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pt-BR" sz="1200" b="0" i="0" u="none" strike="noStrike" cap="none" normalizeH="0" baseline="0" smtClean="0">
                          <a:ln>
                            <a:noFill/>
                          </a:ln>
                          <a:solidFill>
                            <a:schemeClr val="tx1"/>
                          </a:solidFill>
                          <a:effectLst/>
                          <a:latin typeface="Arial" charset="0"/>
                          <a:ea typeface="Times New Roman" pitchFamily="18" charset="0"/>
                          <a:cs typeface="Arial" charset="0"/>
                        </a:rPr>
                        <a:t>Extra Alto</a:t>
                      </a:r>
                    </a:p>
                  </a:txBody>
                  <a:tcPr marL="63944" marR="6394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50863">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pt-BR" sz="1200" b="0" i="0" u="none" strike="noStrike" cap="none" normalizeH="0" baseline="0" smtClean="0">
                          <a:ln>
                            <a:noFill/>
                          </a:ln>
                          <a:solidFill>
                            <a:schemeClr val="tx1"/>
                          </a:solidFill>
                          <a:effectLst/>
                          <a:latin typeface="Arial" charset="0"/>
                          <a:ea typeface="Times New Roman" pitchFamily="18" charset="0"/>
                          <a:cs typeface="Arial" charset="0"/>
                        </a:rPr>
                        <a:t>Consistência de cultura e objetivos das partes interessadas (stakeholders)</a:t>
                      </a:r>
                    </a:p>
                  </a:txBody>
                  <a:tcPr marL="63944" marR="6394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200" b="0" i="0" u="none" strike="noStrike" cap="none" normalizeH="0" baseline="0" smtClean="0">
                          <a:ln>
                            <a:noFill/>
                          </a:ln>
                          <a:solidFill>
                            <a:schemeClr val="tx1"/>
                          </a:solidFill>
                          <a:effectLst/>
                          <a:latin typeface="Arial" charset="0"/>
                          <a:ea typeface="Times New Roman" pitchFamily="18" charset="0"/>
                          <a:cs typeface="Arial" charset="0"/>
                        </a:rPr>
                        <a:t>Pouca</a:t>
                      </a:r>
                    </a:p>
                  </a:txBody>
                  <a:tcPr marL="63944" marR="63944"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200" b="0" i="0" u="none" strike="noStrike" cap="none" normalizeH="0" baseline="0" smtClean="0">
                          <a:ln>
                            <a:noFill/>
                          </a:ln>
                          <a:solidFill>
                            <a:schemeClr val="tx1"/>
                          </a:solidFill>
                          <a:effectLst/>
                          <a:latin typeface="Arial" charset="0"/>
                          <a:ea typeface="Times New Roman" pitchFamily="18" charset="0"/>
                          <a:cs typeface="Arial" charset="0"/>
                        </a:rPr>
                        <a:t>Alguma</a:t>
                      </a:r>
                    </a:p>
                  </a:txBody>
                  <a:tcPr marL="63944" marR="63944"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200" b="0" i="0" u="none" strike="noStrike" cap="none" normalizeH="0" baseline="0" smtClean="0">
                          <a:ln>
                            <a:noFill/>
                          </a:ln>
                          <a:solidFill>
                            <a:schemeClr val="tx1"/>
                          </a:solidFill>
                          <a:effectLst/>
                          <a:latin typeface="Arial" charset="0"/>
                          <a:ea typeface="Times New Roman" pitchFamily="18" charset="0"/>
                          <a:cs typeface="Arial" charset="0"/>
                        </a:rPr>
                        <a:t>Básica</a:t>
                      </a:r>
                    </a:p>
                  </a:txBody>
                  <a:tcPr marL="63944" marR="63944"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200" b="0" i="0" u="none" strike="noStrike" cap="none" normalizeH="0" baseline="0" smtClean="0">
                          <a:ln>
                            <a:noFill/>
                          </a:ln>
                          <a:solidFill>
                            <a:schemeClr val="tx1"/>
                          </a:solidFill>
                          <a:effectLst/>
                          <a:latin typeface="Arial" charset="0"/>
                          <a:ea typeface="Times New Roman" pitchFamily="18" charset="0"/>
                          <a:cs typeface="Arial" charset="0"/>
                        </a:rPr>
                        <a:t>Consilderável</a:t>
                      </a:r>
                    </a:p>
                  </a:txBody>
                  <a:tcPr marL="63944" marR="63944"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200" b="0" i="0" u="none" strike="noStrike" cap="none" normalizeH="0" baseline="0" dirty="0" smtClean="0">
                          <a:ln>
                            <a:noFill/>
                          </a:ln>
                          <a:solidFill>
                            <a:schemeClr val="tx1"/>
                          </a:solidFill>
                          <a:effectLst/>
                          <a:latin typeface="Arial" charset="0"/>
                          <a:ea typeface="Times New Roman" pitchFamily="18" charset="0"/>
                          <a:cs typeface="Arial" charset="0"/>
                        </a:rPr>
                        <a:t>Forte</a:t>
                      </a:r>
                    </a:p>
                  </a:txBody>
                  <a:tcPr marL="63944" marR="63944"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200" b="0" i="0" u="none" strike="noStrike" cap="none" normalizeH="0" baseline="0" dirty="0" smtClean="0">
                          <a:ln>
                            <a:noFill/>
                          </a:ln>
                          <a:solidFill>
                            <a:srgbClr val="FF0000"/>
                          </a:solidFill>
                          <a:effectLst/>
                          <a:latin typeface="Arial" charset="0"/>
                          <a:ea typeface="Times New Roman" pitchFamily="18" charset="0"/>
                          <a:cs typeface="Arial" charset="0"/>
                        </a:rPr>
                        <a:t>Completa</a:t>
                      </a:r>
                    </a:p>
                  </a:txBody>
                  <a:tcPr marL="63944" marR="63944"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4770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pt-BR" sz="1200" b="0" i="0" u="none" strike="noStrike" cap="none" normalizeH="0" baseline="0" smtClean="0">
                          <a:ln>
                            <a:noFill/>
                          </a:ln>
                          <a:solidFill>
                            <a:schemeClr val="tx1"/>
                          </a:solidFill>
                          <a:effectLst/>
                          <a:latin typeface="Arial" charset="0"/>
                          <a:ea typeface="Times New Roman" pitchFamily="18" charset="0"/>
                          <a:cs typeface="Arial" charset="0"/>
                        </a:rPr>
                        <a:t>Capacidade, disposição das partes interessadas em acomodar objetivos das outras partes interessadas.</a:t>
                      </a:r>
                    </a:p>
                  </a:txBody>
                  <a:tcPr marL="63944" marR="6394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200" b="0" i="0" u="none" strike="noStrike" cap="none" normalizeH="0" baseline="0" smtClean="0">
                          <a:ln>
                            <a:noFill/>
                          </a:ln>
                          <a:solidFill>
                            <a:schemeClr val="tx1"/>
                          </a:solidFill>
                          <a:effectLst/>
                          <a:latin typeface="Arial" charset="0"/>
                          <a:ea typeface="Times New Roman" pitchFamily="18" charset="0"/>
                          <a:cs typeface="Arial" charset="0"/>
                        </a:rPr>
                        <a:t>Pouca</a:t>
                      </a:r>
                    </a:p>
                  </a:txBody>
                  <a:tcPr marL="63944" marR="63944"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200" b="0" i="0" u="none" strike="noStrike" cap="none" normalizeH="0" baseline="0" smtClean="0">
                          <a:ln>
                            <a:noFill/>
                          </a:ln>
                          <a:solidFill>
                            <a:schemeClr val="tx1"/>
                          </a:solidFill>
                          <a:effectLst/>
                          <a:latin typeface="Arial" charset="0"/>
                          <a:ea typeface="Times New Roman" pitchFamily="18" charset="0"/>
                          <a:cs typeface="Arial" charset="0"/>
                        </a:rPr>
                        <a:t>Alguma</a:t>
                      </a:r>
                    </a:p>
                  </a:txBody>
                  <a:tcPr marL="63944" marR="63944"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200" b="0" i="0" u="none" strike="noStrike" cap="none" normalizeH="0" baseline="0" smtClean="0">
                          <a:ln>
                            <a:noFill/>
                          </a:ln>
                          <a:solidFill>
                            <a:schemeClr val="tx1"/>
                          </a:solidFill>
                          <a:effectLst/>
                          <a:latin typeface="Arial" charset="0"/>
                          <a:ea typeface="Times New Roman" pitchFamily="18" charset="0"/>
                          <a:cs typeface="Arial" charset="0"/>
                        </a:rPr>
                        <a:t>Básica</a:t>
                      </a:r>
                    </a:p>
                  </a:txBody>
                  <a:tcPr marL="63944" marR="63944"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200" b="0" i="0" u="none" strike="noStrike" cap="none" normalizeH="0" baseline="0" smtClean="0">
                          <a:ln>
                            <a:noFill/>
                          </a:ln>
                          <a:solidFill>
                            <a:schemeClr val="tx1"/>
                          </a:solidFill>
                          <a:effectLst/>
                          <a:latin typeface="Arial" charset="0"/>
                          <a:ea typeface="Times New Roman" pitchFamily="18" charset="0"/>
                          <a:cs typeface="Arial" charset="0"/>
                        </a:rPr>
                        <a:t>Consilderável</a:t>
                      </a:r>
                    </a:p>
                  </a:txBody>
                  <a:tcPr marL="63944" marR="63944"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200" b="0" i="0" u="none" strike="noStrike" cap="none" normalizeH="0" baseline="0" dirty="0" smtClean="0">
                          <a:ln>
                            <a:noFill/>
                          </a:ln>
                          <a:solidFill>
                            <a:schemeClr val="tx1"/>
                          </a:solidFill>
                          <a:effectLst/>
                          <a:latin typeface="Arial" charset="0"/>
                          <a:ea typeface="Times New Roman" pitchFamily="18" charset="0"/>
                          <a:cs typeface="Arial" charset="0"/>
                        </a:rPr>
                        <a:t>Forte</a:t>
                      </a:r>
                    </a:p>
                  </a:txBody>
                  <a:tcPr marL="63944" marR="63944"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200" b="0" i="0" u="none" strike="noStrike" cap="none" normalizeH="0" baseline="0" dirty="0" smtClean="0">
                          <a:ln>
                            <a:noFill/>
                          </a:ln>
                          <a:solidFill>
                            <a:srgbClr val="FF0000"/>
                          </a:solidFill>
                          <a:effectLst/>
                          <a:latin typeface="Arial" charset="0"/>
                          <a:ea typeface="Times New Roman" pitchFamily="18" charset="0"/>
                          <a:cs typeface="Arial" charset="0"/>
                        </a:rPr>
                        <a:t>Completa</a:t>
                      </a:r>
                    </a:p>
                  </a:txBody>
                  <a:tcPr marL="63944" marR="63944"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3180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pt-BR" sz="1200" b="0" i="0" u="none" strike="noStrike" cap="none" normalizeH="0" baseline="0" smtClean="0">
                          <a:ln>
                            <a:noFill/>
                          </a:ln>
                          <a:solidFill>
                            <a:schemeClr val="tx1"/>
                          </a:solidFill>
                          <a:effectLst/>
                          <a:latin typeface="Arial" charset="0"/>
                          <a:ea typeface="Times New Roman" pitchFamily="18" charset="0"/>
                          <a:cs typeface="Arial" charset="0"/>
                        </a:rPr>
                        <a:t>Experiência das partes em trabalhar como um time.</a:t>
                      </a:r>
                    </a:p>
                  </a:txBody>
                  <a:tcPr marL="63944" marR="6394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200" b="0" i="0" u="none" strike="noStrike" cap="none" normalizeH="0" baseline="0" smtClean="0">
                          <a:ln>
                            <a:noFill/>
                          </a:ln>
                          <a:solidFill>
                            <a:schemeClr val="tx1"/>
                          </a:solidFill>
                          <a:effectLst/>
                          <a:latin typeface="Arial" charset="0"/>
                          <a:ea typeface="Times New Roman" pitchFamily="18" charset="0"/>
                          <a:cs typeface="Arial" charset="0"/>
                        </a:rPr>
                        <a:t>Nenhuma</a:t>
                      </a:r>
                    </a:p>
                  </a:txBody>
                  <a:tcPr marL="63944" marR="63944"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200" b="0" i="0" u="none" strike="noStrike" cap="none" normalizeH="0" baseline="0" smtClean="0">
                          <a:ln>
                            <a:noFill/>
                          </a:ln>
                          <a:solidFill>
                            <a:schemeClr val="tx1"/>
                          </a:solidFill>
                          <a:effectLst/>
                          <a:latin typeface="Arial" charset="0"/>
                          <a:ea typeface="Times New Roman" pitchFamily="18" charset="0"/>
                          <a:cs typeface="Arial" charset="0"/>
                        </a:rPr>
                        <a:t>Pouca</a:t>
                      </a:r>
                    </a:p>
                  </a:txBody>
                  <a:tcPr marL="63944" marR="63944"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200" b="0" i="0" u="none" strike="noStrike" cap="none" normalizeH="0" baseline="0" smtClean="0">
                          <a:ln>
                            <a:noFill/>
                          </a:ln>
                          <a:solidFill>
                            <a:schemeClr val="tx1"/>
                          </a:solidFill>
                          <a:effectLst/>
                          <a:latin typeface="Arial" charset="0"/>
                          <a:ea typeface="Times New Roman" pitchFamily="18" charset="0"/>
                          <a:cs typeface="Arial" charset="0"/>
                        </a:rPr>
                        <a:t>Pouca </a:t>
                      </a:r>
                    </a:p>
                  </a:txBody>
                  <a:tcPr marL="63944" marR="63944"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200" b="0" i="0" u="none" strike="noStrike" cap="none" normalizeH="0" baseline="0" smtClean="0">
                          <a:ln>
                            <a:noFill/>
                          </a:ln>
                          <a:solidFill>
                            <a:schemeClr val="tx1"/>
                          </a:solidFill>
                          <a:effectLst/>
                          <a:latin typeface="Arial" charset="0"/>
                          <a:ea typeface="Times New Roman" pitchFamily="18" charset="0"/>
                          <a:cs typeface="Arial" charset="0"/>
                        </a:rPr>
                        <a:t>Básica</a:t>
                      </a:r>
                    </a:p>
                  </a:txBody>
                  <a:tcPr marL="63944" marR="63944"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200" b="0" i="0" u="none" strike="noStrike" cap="none" normalizeH="0" baseline="0" dirty="0" smtClean="0">
                          <a:ln>
                            <a:noFill/>
                          </a:ln>
                          <a:solidFill>
                            <a:schemeClr val="tx1"/>
                          </a:solidFill>
                          <a:effectLst/>
                          <a:latin typeface="Arial" charset="0"/>
                          <a:ea typeface="Times New Roman" pitchFamily="18" charset="0"/>
                          <a:cs typeface="Arial" charset="0"/>
                        </a:rPr>
                        <a:t>Considerável</a:t>
                      </a:r>
                    </a:p>
                  </a:txBody>
                  <a:tcPr marL="63944" marR="63944"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200" b="0" i="0" u="none" strike="noStrike" cap="none" normalizeH="0" baseline="0" dirty="0" smtClean="0">
                          <a:ln>
                            <a:noFill/>
                          </a:ln>
                          <a:solidFill>
                            <a:srgbClr val="FF0000"/>
                          </a:solidFill>
                          <a:effectLst/>
                          <a:latin typeface="Arial" charset="0"/>
                          <a:ea typeface="Times New Roman" pitchFamily="18" charset="0"/>
                          <a:cs typeface="Arial" charset="0"/>
                        </a:rPr>
                        <a:t>Extensa</a:t>
                      </a:r>
                    </a:p>
                  </a:txBody>
                  <a:tcPr marL="63944" marR="63944"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81438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pt-BR" sz="1200" b="0" i="0" u="none" strike="noStrike" cap="none" normalizeH="0" baseline="0" smtClean="0">
                          <a:ln>
                            <a:noFill/>
                          </a:ln>
                          <a:solidFill>
                            <a:schemeClr val="tx1"/>
                          </a:solidFill>
                          <a:effectLst/>
                          <a:latin typeface="Arial" charset="0"/>
                          <a:ea typeface="Times New Roman" pitchFamily="18" charset="0"/>
                          <a:cs typeface="Arial" charset="0"/>
                        </a:rPr>
                        <a:t>Construção de equipe pelas partes interessadas para atingir compromissos e  visão comuns.</a:t>
                      </a:r>
                    </a:p>
                  </a:txBody>
                  <a:tcPr marL="63944" marR="6394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200" b="0" i="0" u="none" strike="noStrike" cap="none" normalizeH="0" baseline="0" smtClean="0">
                          <a:ln>
                            <a:noFill/>
                          </a:ln>
                          <a:solidFill>
                            <a:schemeClr val="tx1"/>
                          </a:solidFill>
                          <a:effectLst/>
                          <a:latin typeface="Arial" charset="0"/>
                          <a:ea typeface="Times New Roman" pitchFamily="18" charset="0"/>
                          <a:cs typeface="Arial" charset="0"/>
                        </a:rPr>
                        <a:t>Nenhuma</a:t>
                      </a:r>
                    </a:p>
                  </a:txBody>
                  <a:tcPr marL="63944" marR="63944"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200" b="0" i="0" u="none" strike="noStrike" cap="none" normalizeH="0" baseline="0" smtClean="0">
                          <a:ln>
                            <a:noFill/>
                          </a:ln>
                          <a:solidFill>
                            <a:schemeClr val="tx1"/>
                          </a:solidFill>
                          <a:effectLst/>
                          <a:latin typeface="Arial" charset="0"/>
                          <a:ea typeface="Times New Roman" pitchFamily="18" charset="0"/>
                          <a:cs typeface="Arial" charset="0"/>
                        </a:rPr>
                        <a:t>Pouca</a:t>
                      </a:r>
                    </a:p>
                  </a:txBody>
                  <a:tcPr marL="63944" marR="63944"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200" b="0" i="0" u="none" strike="noStrike" cap="none" normalizeH="0" baseline="0" smtClean="0">
                          <a:ln>
                            <a:noFill/>
                          </a:ln>
                          <a:solidFill>
                            <a:schemeClr val="tx1"/>
                          </a:solidFill>
                          <a:effectLst/>
                          <a:latin typeface="Arial" charset="0"/>
                          <a:ea typeface="Times New Roman" pitchFamily="18" charset="0"/>
                          <a:cs typeface="Arial" charset="0"/>
                        </a:rPr>
                        <a:t>Pouca </a:t>
                      </a:r>
                    </a:p>
                  </a:txBody>
                  <a:tcPr marL="63944" marR="63944"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200" b="0" i="0" u="none" strike="noStrike" cap="none" normalizeH="0" baseline="0" smtClean="0">
                          <a:ln>
                            <a:noFill/>
                          </a:ln>
                          <a:solidFill>
                            <a:schemeClr val="tx1"/>
                          </a:solidFill>
                          <a:effectLst/>
                          <a:latin typeface="Arial" charset="0"/>
                          <a:ea typeface="Times New Roman" pitchFamily="18" charset="0"/>
                          <a:cs typeface="Arial" charset="0"/>
                        </a:rPr>
                        <a:t>Básica</a:t>
                      </a:r>
                    </a:p>
                  </a:txBody>
                  <a:tcPr marL="63944" marR="63944"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200" b="0" i="0" u="none" strike="noStrike" cap="none" normalizeH="0" baseline="0" dirty="0" smtClean="0">
                          <a:ln>
                            <a:noFill/>
                          </a:ln>
                          <a:solidFill>
                            <a:srgbClr val="FF0000"/>
                          </a:solidFill>
                          <a:effectLst/>
                          <a:latin typeface="Arial" charset="0"/>
                          <a:ea typeface="Times New Roman" pitchFamily="18" charset="0"/>
                          <a:cs typeface="Arial" charset="0"/>
                        </a:rPr>
                        <a:t>Considerável</a:t>
                      </a:r>
                    </a:p>
                  </a:txBody>
                  <a:tcPr marL="63944" marR="63944"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200" b="0" i="0" u="none" strike="noStrike" cap="none" normalizeH="0" baseline="0" smtClean="0">
                          <a:ln>
                            <a:noFill/>
                          </a:ln>
                          <a:solidFill>
                            <a:schemeClr val="tx1"/>
                          </a:solidFill>
                          <a:effectLst/>
                          <a:latin typeface="Arial" charset="0"/>
                          <a:ea typeface="Times New Roman" pitchFamily="18" charset="0"/>
                          <a:cs typeface="Arial" charset="0"/>
                        </a:rPr>
                        <a:t>Extensa</a:t>
                      </a:r>
                    </a:p>
                  </a:txBody>
                  <a:tcPr marL="63944" marR="63944"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7" name="Título 1"/>
          <p:cNvSpPr txBox="1">
            <a:spLocks/>
          </p:cNvSpPr>
          <p:nvPr/>
        </p:nvSpPr>
        <p:spPr>
          <a:xfrm>
            <a:off x="611188" y="188913"/>
            <a:ext cx="8353300" cy="1143000"/>
          </a:xfrm>
          <a:prstGeom prst="rect">
            <a:avLst/>
          </a:prstGeom>
          <a:noFill/>
          <a:ln w="9525">
            <a:noFill/>
            <a:miter lim="800000"/>
            <a:headEnd/>
            <a:tailEnd/>
          </a:ln>
          <a:effectLst/>
          <a:extLst/>
        </p:spPr>
        <p:txBody>
          <a:bodyPr anchor="ct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pt-BR" sz="36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mj-lt"/>
                <a:ea typeface="+mj-ea"/>
                <a:cs typeface="+mj-cs"/>
              </a:rPr>
              <a:t>COCOMO II</a:t>
            </a:r>
            <a:endParaRPr kumimoji="0" lang="pt-BR" sz="3600" b="1" i="0" u="none" strike="noStrike" kern="1200" cap="none" spc="0" normalizeH="0" baseline="0" noProof="0" dirty="0" smtClean="0">
              <a:ln>
                <a:noFill/>
              </a:ln>
              <a:solidFill>
                <a:srgbClr val="003399"/>
              </a:solidFill>
              <a:effectLst>
                <a:outerShdw blurRad="38100" dist="38100" dir="2700000" algn="tl">
                  <a:srgbClr val="C0C0C0"/>
                </a:outerShdw>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tângulo 4"/>
          <p:cNvSpPr>
            <a:spLocks noChangeArrowheads="1"/>
          </p:cNvSpPr>
          <p:nvPr/>
        </p:nvSpPr>
        <p:spPr bwMode="auto">
          <a:xfrm>
            <a:off x="611188" y="1268413"/>
            <a:ext cx="8064500" cy="923925"/>
          </a:xfrm>
          <a:prstGeom prst="rect">
            <a:avLst/>
          </a:prstGeom>
          <a:noFill/>
          <a:ln w="9525">
            <a:noFill/>
            <a:miter lim="800000"/>
            <a:headEnd/>
            <a:tailEnd/>
          </a:ln>
        </p:spPr>
        <p:txBody>
          <a:bodyPr>
            <a:spAutoFit/>
          </a:bodyPr>
          <a:lstStyle/>
          <a:p>
            <a:r>
              <a:rPr lang="en-US" b="1"/>
              <a:t>Maturidade do Processo (PMAT)</a:t>
            </a:r>
            <a:endParaRPr lang="pt-BR"/>
          </a:p>
          <a:p>
            <a:r>
              <a:rPr lang="pt-BR"/>
              <a:t> </a:t>
            </a:r>
          </a:p>
          <a:p>
            <a:r>
              <a:rPr lang="pt-BR"/>
              <a:t>Este parâmetro leva em consideração o nível de maturidade CMMI.</a:t>
            </a:r>
          </a:p>
        </p:txBody>
      </p:sp>
      <p:sp>
        <p:nvSpPr>
          <p:cNvPr id="5" name="Retângulo 4"/>
          <p:cNvSpPr/>
          <p:nvPr/>
        </p:nvSpPr>
        <p:spPr>
          <a:xfrm>
            <a:off x="1187450" y="5732463"/>
            <a:ext cx="5868988" cy="307975"/>
          </a:xfrm>
          <a:prstGeom prst="rect">
            <a:avLst/>
          </a:prstGeom>
        </p:spPr>
        <p:txBody>
          <a:bodyPr>
            <a:spAutoFit/>
          </a:bodyPr>
          <a:lstStyle/>
          <a:p>
            <a:pPr>
              <a:defRPr/>
            </a:pPr>
            <a:r>
              <a:rPr lang="pt-BR" sz="1400" b="1" cap="all" dirty="0">
                <a:latin typeface="Arial" charset="0"/>
              </a:rPr>
              <a:t>Tabela 5: Escala de maturidade do processo</a:t>
            </a:r>
          </a:p>
        </p:txBody>
      </p:sp>
      <p:graphicFrame>
        <p:nvGraphicFramePr>
          <p:cNvPr id="7" name="Tabela 6"/>
          <p:cNvGraphicFramePr>
            <a:graphicFrameLocks noGrp="1"/>
          </p:cNvGraphicFramePr>
          <p:nvPr/>
        </p:nvGraphicFramePr>
        <p:xfrm>
          <a:off x="971550" y="2674938"/>
          <a:ext cx="6345238" cy="2411414"/>
        </p:xfrm>
        <a:graphic>
          <a:graphicData uri="http://schemas.openxmlformats.org/drawingml/2006/table">
            <a:tbl>
              <a:tblPr/>
              <a:tblGrid>
                <a:gridCol w="2114550"/>
                <a:gridCol w="2114550"/>
                <a:gridCol w="2116138"/>
              </a:tblGrid>
              <a:tr h="26828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pt-BR" sz="1400" b="0" i="0" u="none" strike="noStrike" cap="none" normalizeH="0" baseline="0" smtClean="0">
                          <a:ln>
                            <a:noFill/>
                          </a:ln>
                          <a:solidFill>
                            <a:schemeClr val="tx1"/>
                          </a:solidFill>
                          <a:effectLst/>
                          <a:latin typeface="Arial" charset="0"/>
                          <a:ea typeface="Times New Roman" pitchFamily="18" charset="0"/>
                          <a:cs typeface="Arial" charset="0"/>
                        </a:rPr>
                        <a:t>Escala PMAT</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pt-BR" sz="1400" b="0" i="0" u="none" strike="noStrike" cap="none" normalizeH="0" baseline="0" smtClean="0">
                          <a:ln>
                            <a:noFill/>
                          </a:ln>
                          <a:solidFill>
                            <a:schemeClr val="tx1"/>
                          </a:solidFill>
                          <a:effectLst/>
                          <a:latin typeface="Arial" charset="0"/>
                          <a:ea typeface="Times New Roman" pitchFamily="18" charset="0"/>
                          <a:cs typeface="Arial" charset="0"/>
                        </a:rPr>
                        <a:t>Nível de Maturidade</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pt-BR" sz="1400" b="0" i="0" u="none" strike="noStrike" cap="none" normalizeH="0" baseline="0" smtClean="0">
                          <a:ln>
                            <a:noFill/>
                          </a:ln>
                          <a:solidFill>
                            <a:schemeClr val="tx1"/>
                          </a:solidFill>
                          <a:effectLst/>
                          <a:latin typeface="Arial" charset="0"/>
                          <a:ea typeface="Times New Roman" pitchFamily="18" charset="0"/>
                          <a:cs typeface="Arial" charset="0"/>
                        </a:rPr>
                        <a:t>EPML*</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34987">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pt-BR" sz="1400" b="0" i="0" u="none" strike="noStrike" cap="none" normalizeH="0" baseline="0" smtClean="0">
                          <a:ln>
                            <a:noFill/>
                          </a:ln>
                          <a:solidFill>
                            <a:schemeClr val="tx1"/>
                          </a:solidFill>
                          <a:effectLst/>
                          <a:latin typeface="Arial" charset="0"/>
                          <a:ea typeface="Times New Roman" pitchFamily="18" charset="0"/>
                          <a:cs typeface="Arial" charset="0"/>
                        </a:rPr>
                        <a:t>Very Low</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pt-BR" sz="1400" b="0" i="0" u="none" strike="noStrike" cap="none" normalizeH="0" baseline="0" smtClean="0">
                          <a:ln>
                            <a:noFill/>
                          </a:ln>
                          <a:solidFill>
                            <a:schemeClr val="tx1"/>
                          </a:solidFill>
                          <a:effectLst/>
                          <a:latin typeface="Arial" charset="0"/>
                          <a:ea typeface="Times New Roman" pitchFamily="18" charset="0"/>
                          <a:cs typeface="Arial" charset="0"/>
                        </a:rPr>
                        <a:t>CMM Nível 1 (abaixo da média)</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pt-BR" sz="1400" b="0" i="0" u="none" strike="noStrike" cap="none" normalizeH="0" baseline="0" smtClean="0">
                          <a:ln>
                            <a:noFill/>
                          </a:ln>
                          <a:solidFill>
                            <a:schemeClr val="tx1"/>
                          </a:solidFill>
                          <a:effectLst/>
                          <a:latin typeface="Arial" charset="0"/>
                          <a:ea typeface="Times New Roman" pitchFamily="18" charset="0"/>
                          <a:cs typeface="Arial" charset="0"/>
                        </a:rPr>
                        <a:t>0</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34987">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pt-BR" sz="1400" b="0" i="0" u="none" strike="noStrike" cap="none" normalizeH="0" baseline="0" smtClean="0">
                          <a:ln>
                            <a:noFill/>
                          </a:ln>
                          <a:solidFill>
                            <a:schemeClr val="tx1"/>
                          </a:solidFill>
                          <a:effectLst/>
                          <a:latin typeface="Arial" charset="0"/>
                          <a:ea typeface="Times New Roman" pitchFamily="18" charset="0"/>
                          <a:cs typeface="Arial" charset="0"/>
                        </a:rPr>
                        <a:t>Low</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pt-BR" sz="1400" b="0" i="0" u="none" strike="noStrike" cap="none" normalizeH="0" baseline="0" smtClean="0">
                          <a:ln>
                            <a:noFill/>
                          </a:ln>
                          <a:solidFill>
                            <a:schemeClr val="tx1"/>
                          </a:solidFill>
                          <a:effectLst/>
                          <a:latin typeface="Arial" charset="0"/>
                          <a:ea typeface="Times New Roman" pitchFamily="18" charset="0"/>
                          <a:cs typeface="Arial" charset="0"/>
                        </a:rPr>
                        <a:t>CMM Nível 1 (acima da média)</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pt-BR" sz="1400" b="0" i="0" u="none" strike="noStrike" cap="none" normalizeH="0" baseline="0" smtClean="0">
                          <a:ln>
                            <a:noFill/>
                          </a:ln>
                          <a:solidFill>
                            <a:schemeClr val="tx1"/>
                          </a:solidFill>
                          <a:effectLst/>
                          <a:latin typeface="Arial" charset="0"/>
                          <a:ea typeface="Times New Roman" pitchFamily="18" charset="0"/>
                          <a:cs typeface="Arial" charset="0"/>
                        </a:rPr>
                        <a:t>1</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828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pt-BR" sz="1400" b="0" i="0" u="none" strike="noStrike" cap="none" normalizeH="0" baseline="0" smtClean="0">
                          <a:ln>
                            <a:noFill/>
                          </a:ln>
                          <a:solidFill>
                            <a:schemeClr val="tx1"/>
                          </a:solidFill>
                          <a:effectLst/>
                          <a:latin typeface="Arial" charset="0"/>
                          <a:ea typeface="Times New Roman" pitchFamily="18" charset="0"/>
                          <a:cs typeface="Arial" charset="0"/>
                        </a:rPr>
                        <a:t>Nominal</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pt-BR" sz="1400" b="0" i="0" u="none" strike="noStrike" cap="none" normalizeH="0" baseline="0" smtClean="0">
                          <a:ln>
                            <a:noFill/>
                          </a:ln>
                          <a:solidFill>
                            <a:schemeClr val="tx1"/>
                          </a:solidFill>
                          <a:effectLst/>
                          <a:latin typeface="Arial" charset="0"/>
                          <a:ea typeface="Times New Roman" pitchFamily="18" charset="0"/>
                          <a:cs typeface="Arial" charset="0"/>
                        </a:rPr>
                        <a:t>CMM Nível 2</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pt-BR" sz="1400" b="0" i="0" u="none" strike="noStrike" cap="none" normalizeH="0" baseline="0" smtClean="0">
                          <a:ln>
                            <a:noFill/>
                          </a:ln>
                          <a:solidFill>
                            <a:schemeClr val="tx1"/>
                          </a:solidFill>
                          <a:effectLst/>
                          <a:latin typeface="Arial" charset="0"/>
                          <a:ea typeface="Times New Roman" pitchFamily="18" charset="0"/>
                          <a:cs typeface="Arial" charset="0"/>
                        </a:rPr>
                        <a:t>2</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828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pt-BR" sz="1400" b="0" i="0" u="none" strike="noStrike" cap="none" normalizeH="0" baseline="0" smtClean="0">
                          <a:ln>
                            <a:noFill/>
                          </a:ln>
                          <a:solidFill>
                            <a:schemeClr val="tx1"/>
                          </a:solidFill>
                          <a:effectLst/>
                          <a:latin typeface="Arial" charset="0"/>
                          <a:ea typeface="Times New Roman" pitchFamily="18" charset="0"/>
                          <a:cs typeface="Arial" charset="0"/>
                        </a:rPr>
                        <a:t>High</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pt-BR" sz="1400" b="0" i="0" u="none" strike="noStrike" cap="none" normalizeH="0" baseline="0" smtClean="0">
                          <a:ln>
                            <a:noFill/>
                          </a:ln>
                          <a:solidFill>
                            <a:schemeClr val="tx1"/>
                          </a:solidFill>
                          <a:effectLst/>
                          <a:latin typeface="Arial" charset="0"/>
                          <a:ea typeface="Times New Roman" pitchFamily="18" charset="0"/>
                          <a:cs typeface="Arial" charset="0"/>
                        </a:rPr>
                        <a:t>CMM Nível 3</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pt-BR" sz="1400" b="0" i="0" u="none" strike="noStrike" cap="none" normalizeH="0" baseline="0" smtClean="0">
                          <a:ln>
                            <a:noFill/>
                          </a:ln>
                          <a:solidFill>
                            <a:schemeClr val="tx1"/>
                          </a:solidFill>
                          <a:effectLst/>
                          <a:latin typeface="Arial" charset="0"/>
                          <a:ea typeface="Times New Roman" pitchFamily="18" charset="0"/>
                          <a:cs typeface="Arial" charset="0"/>
                        </a:rPr>
                        <a:t>3</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828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pt-BR" sz="1400" b="0" i="0" u="none" strike="noStrike" cap="none" normalizeH="0" baseline="0" smtClean="0">
                          <a:ln>
                            <a:noFill/>
                          </a:ln>
                          <a:solidFill>
                            <a:schemeClr val="tx1"/>
                          </a:solidFill>
                          <a:effectLst/>
                          <a:latin typeface="Arial" charset="0"/>
                          <a:ea typeface="Times New Roman" pitchFamily="18" charset="0"/>
                          <a:cs typeface="Arial" charset="0"/>
                        </a:rPr>
                        <a:t>Very High</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pt-BR" sz="1400" b="0" i="0" u="none" strike="noStrike" cap="none" normalizeH="0" baseline="0" smtClean="0">
                          <a:ln>
                            <a:noFill/>
                          </a:ln>
                          <a:solidFill>
                            <a:schemeClr val="tx1"/>
                          </a:solidFill>
                          <a:effectLst/>
                          <a:latin typeface="Arial" charset="0"/>
                          <a:ea typeface="Times New Roman" pitchFamily="18" charset="0"/>
                          <a:cs typeface="Arial" charset="0"/>
                        </a:rPr>
                        <a:t>CMM Nível 4</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pt-BR" sz="1400" b="0" i="0" u="none" strike="noStrike" cap="none" normalizeH="0" baseline="0" smtClean="0">
                          <a:ln>
                            <a:noFill/>
                          </a:ln>
                          <a:solidFill>
                            <a:schemeClr val="tx1"/>
                          </a:solidFill>
                          <a:effectLst/>
                          <a:latin typeface="Arial" charset="0"/>
                          <a:ea typeface="Times New Roman" pitchFamily="18" charset="0"/>
                          <a:cs typeface="Arial" charset="0"/>
                        </a:rPr>
                        <a:t>4</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828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pt-BR" sz="1400" b="0" i="0" u="none" strike="noStrike" cap="none" normalizeH="0" baseline="0" smtClean="0">
                          <a:ln>
                            <a:noFill/>
                          </a:ln>
                          <a:solidFill>
                            <a:schemeClr val="tx1"/>
                          </a:solidFill>
                          <a:effectLst/>
                          <a:latin typeface="Arial" charset="0"/>
                          <a:ea typeface="Times New Roman" pitchFamily="18" charset="0"/>
                          <a:cs typeface="Arial" charset="0"/>
                        </a:rPr>
                        <a:t>Extra High</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pt-BR" sz="1400" b="0" i="0" u="none" strike="noStrike" cap="none" normalizeH="0" baseline="0" smtClean="0">
                          <a:ln>
                            <a:noFill/>
                          </a:ln>
                          <a:solidFill>
                            <a:schemeClr val="tx1"/>
                          </a:solidFill>
                          <a:effectLst/>
                          <a:latin typeface="Arial" charset="0"/>
                          <a:ea typeface="Times New Roman" pitchFamily="18" charset="0"/>
                          <a:cs typeface="Arial" charset="0"/>
                        </a:rPr>
                        <a:t>CMM Nível 5</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pt-BR" sz="1400" b="0" i="0" u="none" strike="noStrike" cap="none" normalizeH="0" baseline="0" smtClean="0">
                          <a:ln>
                            <a:noFill/>
                          </a:ln>
                          <a:solidFill>
                            <a:schemeClr val="tx1"/>
                          </a:solidFill>
                          <a:effectLst/>
                          <a:latin typeface="Arial" charset="0"/>
                          <a:ea typeface="Times New Roman" pitchFamily="18" charset="0"/>
                          <a:cs typeface="Arial" charset="0"/>
                        </a:rPr>
                        <a:t>5</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16423" name="Rectangle 1"/>
          <p:cNvSpPr>
            <a:spLocks noChangeArrowheads="1"/>
          </p:cNvSpPr>
          <p:nvPr/>
        </p:nvSpPr>
        <p:spPr bwMode="auto">
          <a:xfrm>
            <a:off x="1116013" y="5157788"/>
            <a:ext cx="6048375" cy="460375"/>
          </a:xfrm>
          <a:prstGeom prst="rect">
            <a:avLst/>
          </a:prstGeom>
          <a:noFill/>
          <a:ln w="9525">
            <a:noFill/>
            <a:miter lim="800000"/>
            <a:headEnd/>
            <a:tailEnd/>
          </a:ln>
        </p:spPr>
        <p:txBody>
          <a:bodyPr anchor="ctr">
            <a:spAutoFit/>
          </a:bodyPr>
          <a:lstStyle/>
          <a:p>
            <a:pPr eaLnBrk="0" hangingPunct="0"/>
            <a:r>
              <a:rPr lang="en-US" sz="1200">
                <a:cs typeface="Times New Roman" pitchFamily="18" charset="0"/>
              </a:rPr>
              <a:t>Fonte: </a:t>
            </a:r>
            <a:r>
              <a:rPr lang="en-US" sz="1200">
                <a:ea typeface="Times New Roman" pitchFamily="18" charset="0"/>
                <a:cs typeface="Arial" pitchFamily="34" charset="0"/>
              </a:rPr>
              <a:t>(Boehm, 2000) BOEHM, B.W. </a:t>
            </a:r>
            <a:r>
              <a:rPr lang="en-US" sz="1200">
                <a:cs typeface="Times New Roman" pitchFamily="18" charset="0"/>
              </a:rPr>
              <a:t>Software Cost Estimation with COCOMO II. </a:t>
            </a:r>
            <a:r>
              <a:rPr lang="pt-BR" sz="1200">
                <a:cs typeface="Times New Roman" pitchFamily="18" charset="0"/>
              </a:rPr>
              <a:t>Prentice Hall, New Jersey</a:t>
            </a:r>
            <a:r>
              <a:rPr lang="pt-BR" sz="1200"/>
              <a:t> </a:t>
            </a:r>
          </a:p>
        </p:txBody>
      </p:sp>
      <p:sp>
        <p:nvSpPr>
          <p:cNvPr id="8" name="Título 1"/>
          <p:cNvSpPr txBox="1">
            <a:spLocks/>
          </p:cNvSpPr>
          <p:nvPr/>
        </p:nvSpPr>
        <p:spPr>
          <a:xfrm>
            <a:off x="611188" y="188913"/>
            <a:ext cx="8353300" cy="1143000"/>
          </a:xfrm>
          <a:prstGeom prst="rect">
            <a:avLst/>
          </a:prstGeom>
          <a:noFill/>
          <a:ln w="9525">
            <a:noFill/>
            <a:miter lim="800000"/>
            <a:headEnd/>
            <a:tailEnd/>
          </a:ln>
          <a:effectLst/>
          <a:extLst/>
        </p:spPr>
        <p:txBody>
          <a:bodyPr anchor="ct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pt-BR" sz="36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mj-lt"/>
                <a:ea typeface="+mj-ea"/>
                <a:cs typeface="+mj-cs"/>
              </a:rPr>
              <a:t>COCOMO II</a:t>
            </a:r>
            <a:endParaRPr kumimoji="0" lang="pt-BR" sz="3600" b="1" i="0" u="none" strike="noStrike" kern="1200" cap="none" spc="0" normalizeH="0" baseline="0" noProof="0" dirty="0" smtClean="0">
              <a:ln>
                <a:noFill/>
              </a:ln>
              <a:solidFill>
                <a:srgbClr val="003399"/>
              </a:solidFill>
              <a:effectLst>
                <a:outerShdw blurRad="38100" dist="38100" dir="2700000" algn="tl">
                  <a:srgbClr val="C0C0C0"/>
                </a:outerShdw>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tângulo 4"/>
          <p:cNvSpPr>
            <a:spLocks noChangeArrowheads="1"/>
          </p:cNvSpPr>
          <p:nvPr/>
        </p:nvSpPr>
        <p:spPr bwMode="auto">
          <a:xfrm>
            <a:off x="611188" y="1412875"/>
            <a:ext cx="8064500" cy="4246563"/>
          </a:xfrm>
          <a:prstGeom prst="rect">
            <a:avLst/>
          </a:prstGeom>
          <a:noFill/>
          <a:ln w="9525">
            <a:noFill/>
            <a:miter lim="800000"/>
            <a:headEnd/>
            <a:tailEnd/>
          </a:ln>
        </p:spPr>
        <p:txBody>
          <a:bodyPr>
            <a:spAutoFit/>
          </a:bodyPr>
          <a:lstStyle/>
          <a:p>
            <a:pPr algn="ctr"/>
            <a:r>
              <a:rPr lang="pt-BR" b="1" dirty="0"/>
              <a:t>Multiplicadores de esforço (EM)</a:t>
            </a:r>
            <a:endParaRPr lang="pt-BR" dirty="0"/>
          </a:p>
          <a:p>
            <a:r>
              <a:rPr lang="pt-BR" b="1" dirty="0"/>
              <a:t> </a:t>
            </a:r>
            <a:endParaRPr lang="pt-BR" dirty="0"/>
          </a:p>
          <a:p>
            <a:r>
              <a:rPr lang="pt-BR" dirty="0"/>
              <a:t>Fatores de custo (</a:t>
            </a:r>
            <a:r>
              <a:rPr lang="pt-BR" i="1" dirty="0"/>
              <a:t>“</a:t>
            </a:r>
            <a:r>
              <a:rPr lang="pt-BR" i="1" dirty="0" err="1"/>
              <a:t>cost</a:t>
            </a:r>
            <a:r>
              <a:rPr lang="pt-BR" i="1" dirty="0"/>
              <a:t> drivers”</a:t>
            </a:r>
            <a:r>
              <a:rPr lang="pt-BR" dirty="0"/>
              <a:t>) capturam características do desenvolvimento do software que </a:t>
            </a:r>
            <a:r>
              <a:rPr lang="pt-BR" b="1" dirty="0"/>
              <a:t>afetam o esforço</a:t>
            </a:r>
            <a:r>
              <a:rPr lang="pt-BR" dirty="0"/>
              <a:t> para completar o projeto.</a:t>
            </a:r>
          </a:p>
          <a:p>
            <a:r>
              <a:rPr lang="pt-BR" dirty="0"/>
              <a:t>Cada característica tem seu impacto no projeto avaliado quantitativamente em termos de faixas de classificação.</a:t>
            </a:r>
          </a:p>
          <a:p>
            <a:r>
              <a:rPr lang="pt-BR" dirty="0"/>
              <a:t>São até seis faixas para avaliar o impacto de cada fator de custo, cuja classificação varia entre muito baixo e altíssimo.</a:t>
            </a:r>
          </a:p>
          <a:p>
            <a:r>
              <a:rPr lang="pt-BR" dirty="0"/>
              <a:t>Multiplicador de esforço (</a:t>
            </a:r>
            <a:r>
              <a:rPr lang="pt-BR" b="1" dirty="0"/>
              <a:t>EM</a:t>
            </a:r>
            <a:r>
              <a:rPr lang="pt-BR" dirty="0"/>
              <a:t>) é o valor associado a cada classificação de fator de custo.</a:t>
            </a:r>
          </a:p>
          <a:p>
            <a:r>
              <a:rPr lang="pt-BR" dirty="0"/>
              <a:t>Esse valor obtido é o valor quantifica a classificação qualitativa para o uso do COCOMO.</a:t>
            </a:r>
          </a:p>
          <a:p>
            <a:r>
              <a:rPr lang="pt-BR" dirty="0"/>
              <a:t>São 16 multiplicadores de esforço, divididos em quatro grupos, Fatores do Produto, Fatores da Plataforma, Fatores de equipe e Fatores do Projeto.</a:t>
            </a:r>
          </a:p>
        </p:txBody>
      </p:sp>
      <p:sp>
        <p:nvSpPr>
          <p:cNvPr id="4" name="Título 1"/>
          <p:cNvSpPr txBox="1">
            <a:spLocks/>
          </p:cNvSpPr>
          <p:nvPr/>
        </p:nvSpPr>
        <p:spPr>
          <a:xfrm>
            <a:off x="611188" y="188913"/>
            <a:ext cx="8353300" cy="1143000"/>
          </a:xfrm>
          <a:prstGeom prst="rect">
            <a:avLst/>
          </a:prstGeom>
          <a:noFill/>
          <a:ln w="9525">
            <a:noFill/>
            <a:miter lim="800000"/>
            <a:headEnd/>
            <a:tailEnd/>
          </a:ln>
          <a:effectLst/>
          <a:extLst/>
        </p:spPr>
        <p:txBody>
          <a:bodyPr anchor="ct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pt-BR" sz="36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mj-lt"/>
                <a:ea typeface="+mj-ea"/>
                <a:cs typeface="+mj-cs"/>
              </a:rPr>
              <a:t>COCOMO II</a:t>
            </a:r>
            <a:endParaRPr kumimoji="0" lang="pt-BR" sz="3600" b="1" i="0" u="none" strike="noStrike" kern="1200" cap="none" spc="0" normalizeH="0" baseline="0" noProof="0" dirty="0" smtClean="0">
              <a:ln>
                <a:noFill/>
              </a:ln>
              <a:solidFill>
                <a:srgbClr val="003399"/>
              </a:solidFill>
              <a:effectLst>
                <a:outerShdw blurRad="38100" dist="38100" dir="2700000" algn="tl">
                  <a:srgbClr val="C0C0C0"/>
                </a:outerShdw>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4"/>
          <p:cNvSpPr>
            <a:spLocks noChangeArrowheads="1"/>
          </p:cNvSpPr>
          <p:nvPr/>
        </p:nvSpPr>
        <p:spPr bwMode="auto">
          <a:xfrm>
            <a:off x="611188" y="1268413"/>
            <a:ext cx="8064500" cy="4524375"/>
          </a:xfrm>
          <a:prstGeom prst="rect">
            <a:avLst/>
          </a:prstGeom>
          <a:noFill/>
          <a:ln>
            <a:noFill/>
          </a:ln>
          <a:extLst/>
        </p:spPr>
        <p:txBody>
          <a:bodyPr>
            <a:spAutoFit/>
          </a:bodyPr>
          <a:lstStyle/>
          <a:p>
            <a:pPr>
              <a:defRPr/>
            </a:pPr>
            <a:r>
              <a:rPr lang="pt-BR" b="1" dirty="0">
                <a:latin typeface="Arial" charset="0"/>
              </a:rPr>
              <a:t>1 . Fatores do Produto</a:t>
            </a:r>
          </a:p>
          <a:p>
            <a:pPr>
              <a:defRPr/>
            </a:pPr>
            <a:r>
              <a:rPr lang="pt-BR" b="1" dirty="0">
                <a:latin typeface="Arial" charset="0"/>
              </a:rPr>
              <a:t> </a:t>
            </a:r>
            <a:endParaRPr lang="pt-BR" dirty="0">
              <a:latin typeface="Arial" charset="0"/>
            </a:endParaRPr>
          </a:p>
          <a:p>
            <a:pPr>
              <a:defRPr/>
            </a:pPr>
            <a:r>
              <a:rPr lang="pt-BR" dirty="0">
                <a:latin typeface="Arial" charset="0"/>
              </a:rPr>
              <a:t>Determina a variação do esforço necessário para desenvolver o software devido a características do produto a ser desenvolvido. Um produto complexo que tem requisitos de alta confiabilidade, ou requer extensos testes de base de dados, irá demandar maior esforço para ser completado. Os 5 fatores do produto e complexidade tem a mais forte influência no esforço estimado.</a:t>
            </a:r>
          </a:p>
          <a:p>
            <a:pPr>
              <a:defRPr/>
            </a:pPr>
            <a:endParaRPr lang="pt-BR" dirty="0">
              <a:latin typeface="Arial" charset="0"/>
            </a:endParaRPr>
          </a:p>
          <a:p>
            <a:pPr marL="342900" indent="-342900">
              <a:buFont typeface="+mj-lt"/>
              <a:buAutoNum type="alphaLcPeriod"/>
              <a:defRPr/>
            </a:pPr>
            <a:r>
              <a:rPr lang="pt-BR" b="1" dirty="0">
                <a:latin typeface="Arial" charset="0"/>
              </a:rPr>
              <a:t>Confiabilidade exigida do software (RELY)</a:t>
            </a:r>
          </a:p>
          <a:p>
            <a:pPr marL="342900" indent="-342900">
              <a:buFont typeface="+mj-lt"/>
              <a:buAutoNum type="alphaLcPeriod"/>
              <a:defRPr/>
            </a:pPr>
            <a:r>
              <a:rPr lang="pt-BR" b="1" dirty="0">
                <a:latin typeface="Arial" charset="0"/>
              </a:rPr>
              <a:t>Tamanho da base de dados (DATA)</a:t>
            </a:r>
            <a:endParaRPr lang="pt-BR" dirty="0">
              <a:latin typeface="Arial" charset="0"/>
            </a:endParaRPr>
          </a:p>
          <a:p>
            <a:pPr marL="342900" indent="-342900">
              <a:buFont typeface="+mj-lt"/>
              <a:buAutoNum type="alphaLcPeriod"/>
              <a:defRPr/>
            </a:pPr>
            <a:r>
              <a:rPr lang="pt-BR" b="1" dirty="0">
                <a:latin typeface="Arial" charset="0"/>
              </a:rPr>
              <a:t>Complexidade do produto (CPLX)</a:t>
            </a:r>
            <a:endParaRPr lang="pt-BR" dirty="0">
              <a:latin typeface="Arial" charset="0"/>
            </a:endParaRPr>
          </a:p>
          <a:p>
            <a:pPr marL="342900" indent="-342900">
              <a:buFont typeface="+mj-lt"/>
              <a:buAutoNum type="alphaLcPeriod"/>
              <a:defRPr/>
            </a:pPr>
            <a:r>
              <a:rPr lang="pt-BR" b="1" dirty="0">
                <a:latin typeface="Arial" charset="0"/>
              </a:rPr>
              <a:t>Reutilização exigida (RUSE)</a:t>
            </a:r>
            <a:endParaRPr lang="pt-BR" dirty="0">
              <a:latin typeface="Arial" charset="0"/>
            </a:endParaRPr>
          </a:p>
          <a:p>
            <a:pPr marL="342900" indent="-342900">
              <a:buFont typeface="+mj-lt"/>
              <a:buAutoNum type="alphaLcPeriod"/>
              <a:defRPr/>
            </a:pPr>
            <a:r>
              <a:rPr lang="pt-BR" b="1" dirty="0">
                <a:latin typeface="Arial" charset="0"/>
              </a:rPr>
              <a:t>Adequação da documentação ao exigido pelo Ciclo de Vida (DOCU)</a:t>
            </a:r>
            <a:endParaRPr lang="pt-BR" dirty="0">
              <a:latin typeface="Arial" charset="0"/>
            </a:endParaRPr>
          </a:p>
          <a:p>
            <a:pPr marL="342900" indent="-342900">
              <a:buFont typeface="+mj-lt"/>
              <a:buAutoNum type="alphaLcPeriod"/>
              <a:defRPr/>
            </a:pPr>
            <a:endParaRPr lang="pt-BR" dirty="0">
              <a:latin typeface="Arial" charset="0"/>
            </a:endParaRPr>
          </a:p>
          <a:p>
            <a:pPr>
              <a:defRPr/>
            </a:pPr>
            <a:endParaRPr lang="pt-BR" dirty="0">
              <a:latin typeface="Arial" charset="0"/>
            </a:endParaRPr>
          </a:p>
        </p:txBody>
      </p:sp>
      <p:sp>
        <p:nvSpPr>
          <p:cNvPr id="5" name="Título 1"/>
          <p:cNvSpPr txBox="1">
            <a:spLocks/>
          </p:cNvSpPr>
          <p:nvPr/>
        </p:nvSpPr>
        <p:spPr>
          <a:xfrm>
            <a:off x="611188" y="188913"/>
            <a:ext cx="8353300" cy="1143000"/>
          </a:xfrm>
          <a:prstGeom prst="rect">
            <a:avLst/>
          </a:prstGeom>
          <a:noFill/>
          <a:ln w="9525">
            <a:noFill/>
            <a:miter lim="800000"/>
            <a:headEnd/>
            <a:tailEnd/>
          </a:ln>
          <a:effectLst/>
          <a:extLst/>
        </p:spPr>
        <p:txBody>
          <a:bodyPr anchor="ct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pt-BR" sz="36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mj-lt"/>
                <a:ea typeface="+mj-ea"/>
                <a:cs typeface="+mj-cs"/>
              </a:rPr>
              <a:t>COCOMO II</a:t>
            </a:r>
            <a:endParaRPr kumimoji="0" lang="pt-BR" sz="3600" b="1" i="0" u="none" strike="noStrike" kern="1200" cap="none" spc="0" normalizeH="0" baseline="0" noProof="0" dirty="0" smtClean="0">
              <a:ln>
                <a:noFill/>
              </a:ln>
              <a:solidFill>
                <a:srgbClr val="003399"/>
              </a:solidFill>
              <a:effectLst>
                <a:outerShdw blurRad="38100" dist="38100" dir="2700000" algn="tl">
                  <a:srgbClr val="C0C0C0"/>
                </a:outerShdw>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4"/>
          <p:cNvSpPr>
            <a:spLocks noChangeArrowheads="1"/>
          </p:cNvSpPr>
          <p:nvPr/>
        </p:nvSpPr>
        <p:spPr bwMode="auto">
          <a:xfrm>
            <a:off x="611188" y="1268413"/>
            <a:ext cx="8064500" cy="2586037"/>
          </a:xfrm>
          <a:prstGeom prst="rect">
            <a:avLst/>
          </a:prstGeom>
          <a:noFill/>
          <a:ln>
            <a:noFill/>
          </a:ln>
          <a:extLst/>
        </p:spPr>
        <p:txBody>
          <a:bodyPr>
            <a:spAutoFit/>
          </a:bodyPr>
          <a:lstStyle/>
          <a:p>
            <a:pPr>
              <a:defRPr/>
            </a:pPr>
            <a:r>
              <a:rPr lang="pt-BR" b="1" dirty="0">
                <a:latin typeface="Arial" charset="0"/>
              </a:rPr>
              <a:t>1 . Fatores do Produto</a:t>
            </a:r>
          </a:p>
          <a:p>
            <a:pPr>
              <a:defRPr/>
            </a:pPr>
            <a:r>
              <a:rPr lang="pt-BR" b="1" dirty="0">
                <a:latin typeface="Arial" charset="0"/>
              </a:rPr>
              <a:t> </a:t>
            </a:r>
            <a:endParaRPr lang="pt-BR" dirty="0">
              <a:latin typeface="Arial" charset="0"/>
            </a:endParaRPr>
          </a:p>
          <a:p>
            <a:pPr marL="342900" indent="-342900">
              <a:buFont typeface="+mj-lt"/>
              <a:buAutoNum type="alphaLcPeriod"/>
              <a:defRPr/>
            </a:pPr>
            <a:r>
              <a:rPr lang="pt-BR" b="1" dirty="0">
                <a:latin typeface="Arial" charset="0"/>
              </a:rPr>
              <a:t>Confiabilidade exigida do software (RELY)</a:t>
            </a:r>
          </a:p>
          <a:p>
            <a:pPr marL="342900" indent="-342900">
              <a:buFont typeface="+mj-lt"/>
              <a:buAutoNum type="alphaLcPeriod"/>
              <a:defRPr/>
            </a:pPr>
            <a:endParaRPr lang="pt-BR" dirty="0">
              <a:latin typeface="Arial" charset="0"/>
            </a:endParaRPr>
          </a:p>
          <a:p>
            <a:pPr algn="just">
              <a:defRPr/>
            </a:pPr>
            <a:r>
              <a:rPr lang="pt-BR" i="1" dirty="0" err="1">
                <a:latin typeface="Arial" charset="0"/>
              </a:rPr>
              <a:t>Cost</a:t>
            </a:r>
            <a:r>
              <a:rPr lang="pt-BR" i="1" dirty="0">
                <a:latin typeface="Arial" charset="0"/>
              </a:rPr>
              <a:t> </a:t>
            </a:r>
            <a:r>
              <a:rPr lang="pt-BR" i="1" dirty="0" err="1">
                <a:latin typeface="Arial" charset="0"/>
              </a:rPr>
              <a:t>driver</a:t>
            </a:r>
            <a:r>
              <a:rPr lang="pt-BR" i="1" dirty="0">
                <a:latin typeface="Arial" charset="0"/>
              </a:rPr>
              <a:t> que </a:t>
            </a:r>
            <a:r>
              <a:rPr lang="pt-BR" dirty="0">
                <a:latin typeface="Arial" charset="0"/>
              </a:rPr>
              <a:t>determina o impacto de falhas do software, se uma falha envolve risco de vidas humanas então RELY deve ser classificado como Muito Alto.</a:t>
            </a:r>
          </a:p>
          <a:p>
            <a:pPr marL="342900" indent="-342900">
              <a:buFont typeface="+mj-lt"/>
              <a:buAutoNum type="alphaLcPeriod"/>
              <a:defRPr/>
            </a:pPr>
            <a:endParaRPr lang="pt-BR" dirty="0">
              <a:latin typeface="Arial" charset="0"/>
            </a:endParaRPr>
          </a:p>
          <a:p>
            <a:pPr>
              <a:defRPr/>
            </a:pPr>
            <a:endParaRPr lang="pt-BR" dirty="0">
              <a:latin typeface="Arial" charset="0"/>
            </a:endParaRPr>
          </a:p>
        </p:txBody>
      </p:sp>
      <p:graphicFrame>
        <p:nvGraphicFramePr>
          <p:cNvPr id="5" name="Tabela 4"/>
          <p:cNvGraphicFramePr>
            <a:graphicFrameLocks noGrp="1"/>
          </p:cNvGraphicFramePr>
          <p:nvPr>
            <p:extLst>
              <p:ext uri="{D42A27DB-BD31-4B8C-83A1-F6EECF244321}">
                <p14:modId xmlns:p14="http://schemas.microsoft.com/office/powerpoint/2010/main" val="2237083594"/>
              </p:ext>
            </p:extLst>
          </p:nvPr>
        </p:nvGraphicFramePr>
        <p:xfrm>
          <a:off x="755650" y="3213100"/>
          <a:ext cx="7345363" cy="1280160"/>
        </p:xfrm>
        <a:graphic>
          <a:graphicData uri="http://schemas.openxmlformats.org/drawingml/2006/table">
            <a:tbl>
              <a:tblPr/>
              <a:tblGrid>
                <a:gridCol w="1308100"/>
                <a:gridCol w="1127125"/>
                <a:gridCol w="1309688"/>
                <a:gridCol w="1223962"/>
                <a:gridCol w="1368425"/>
                <a:gridCol w="1008063"/>
              </a:tblGrid>
              <a:tr h="731157">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pt-BR" sz="1200" b="0" i="0" u="none" strike="noStrike" cap="none" normalizeH="0" baseline="0" dirty="0" smtClean="0">
                          <a:ln>
                            <a:noFill/>
                          </a:ln>
                          <a:solidFill>
                            <a:schemeClr val="tx1"/>
                          </a:solidFill>
                          <a:effectLst/>
                          <a:latin typeface="Arial" charset="0"/>
                          <a:ea typeface="Times New Roman" pitchFamily="18" charset="0"/>
                          <a:cs typeface="Arial" charset="0"/>
                        </a:rPr>
                        <a:t>Ligeira inconveniência</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200" b="0" i="0" u="none" strike="noStrike" cap="none" normalizeH="0" baseline="0" smtClean="0">
                          <a:ln>
                            <a:noFill/>
                          </a:ln>
                          <a:solidFill>
                            <a:schemeClr val="tx1"/>
                          </a:solidFill>
                          <a:effectLst/>
                          <a:latin typeface="Arial" charset="0"/>
                          <a:ea typeface="Times New Roman" pitchFamily="18" charset="0"/>
                          <a:cs typeface="Arial" charset="0"/>
                        </a:rPr>
                        <a:t>Baixo, perdas facilmente recuperáveis</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200" b="0" i="0" u="none" strike="noStrike" cap="none" normalizeH="0" baseline="0" smtClean="0">
                          <a:ln>
                            <a:noFill/>
                          </a:ln>
                          <a:solidFill>
                            <a:schemeClr val="tx1"/>
                          </a:solidFill>
                          <a:effectLst/>
                          <a:latin typeface="Arial" charset="0"/>
                          <a:ea typeface="Times New Roman" pitchFamily="18" charset="0"/>
                          <a:cs typeface="Arial" charset="0"/>
                        </a:rPr>
                        <a:t>Moderada, perdas facilmente recuperáveis</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200" b="0" i="0" u="none" strike="noStrike" cap="none" normalizeH="0" baseline="0" smtClean="0">
                          <a:ln>
                            <a:noFill/>
                          </a:ln>
                          <a:solidFill>
                            <a:schemeClr val="tx1"/>
                          </a:solidFill>
                          <a:effectLst/>
                          <a:latin typeface="Arial" charset="0"/>
                          <a:ea typeface="Times New Roman" pitchFamily="18" charset="0"/>
                          <a:cs typeface="Arial" charset="0"/>
                        </a:rPr>
                        <a:t>Alta perda financeira</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200" b="0" i="0" u="none" strike="noStrike" cap="none" normalizeH="0" baseline="0" smtClean="0">
                          <a:ln>
                            <a:noFill/>
                          </a:ln>
                          <a:solidFill>
                            <a:schemeClr val="tx1"/>
                          </a:solidFill>
                          <a:effectLst/>
                          <a:latin typeface="Arial" charset="0"/>
                          <a:ea typeface="Times New Roman" pitchFamily="18" charset="0"/>
                          <a:cs typeface="Arial" charset="0"/>
                        </a:rPr>
                        <a:t>Risco de vida</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pt-BR" sz="1200" b="0" i="0" u="none" strike="noStrike" cap="none" normalizeH="0" baseline="0" smtClean="0">
                        <a:ln>
                          <a:noFill/>
                        </a:ln>
                        <a:solidFill>
                          <a:schemeClr val="tx1"/>
                        </a:solidFill>
                        <a:effectLst/>
                        <a:latin typeface="Arial" charset="0"/>
                        <a:ea typeface="Times New Roman" pitchFamily="18" charset="0"/>
                        <a:cs typeface="Arial"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82789">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pt-BR" sz="1200" b="0" i="0" u="none" strike="noStrike" cap="none" normalizeH="0" baseline="0" dirty="0" smtClean="0">
                          <a:ln>
                            <a:noFill/>
                          </a:ln>
                          <a:solidFill>
                            <a:schemeClr val="tx1"/>
                          </a:solidFill>
                          <a:effectLst/>
                          <a:latin typeface="Arial" charset="0"/>
                          <a:ea typeface="Times New Roman" pitchFamily="18" charset="0"/>
                          <a:cs typeface="Arial" charset="0"/>
                        </a:rPr>
                        <a:t>Muito baixo</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200" b="0" i="0" u="none" strike="noStrike" cap="none" normalizeH="0" baseline="0" dirty="0" smtClean="0">
                          <a:ln>
                            <a:noFill/>
                          </a:ln>
                          <a:solidFill>
                            <a:srgbClr val="FF0000"/>
                          </a:solidFill>
                          <a:effectLst/>
                          <a:latin typeface="Arial" charset="0"/>
                          <a:ea typeface="Times New Roman" pitchFamily="18" charset="0"/>
                          <a:cs typeface="Arial" charset="0"/>
                        </a:rPr>
                        <a:t>Baixo</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200" b="0" i="0" u="none" strike="noStrike" cap="none" normalizeH="0" baseline="0" smtClean="0">
                          <a:ln>
                            <a:noFill/>
                          </a:ln>
                          <a:solidFill>
                            <a:schemeClr val="tx1"/>
                          </a:solidFill>
                          <a:effectLst/>
                          <a:latin typeface="Arial" charset="0"/>
                          <a:ea typeface="Times New Roman" pitchFamily="18" charset="0"/>
                          <a:cs typeface="Arial" charset="0"/>
                        </a:rPr>
                        <a:t>Nominal</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200" b="0" i="0" u="none" strike="noStrike" cap="none" normalizeH="0" baseline="0" smtClean="0">
                          <a:ln>
                            <a:noFill/>
                          </a:ln>
                          <a:solidFill>
                            <a:schemeClr val="tx1"/>
                          </a:solidFill>
                          <a:effectLst/>
                          <a:latin typeface="Arial" charset="0"/>
                          <a:ea typeface="Times New Roman" pitchFamily="18" charset="0"/>
                          <a:cs typeface="Arial" charset="0"/>
                        </a:rPr>
                        <a:t>Alto</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200" b="0" i="0" u="none" strike="noStrike" cap="none" normalizeH="0" baseline="0" smtClean="0">
                          <a:ln>
                            <a:noFill/>
                          </a:ln>
                          <a:solidFill>
                            <a:schemeClr val="tx1"/>
                          </a:solidFill>
                          <a:effectLst/>
                          <a:latin typeface="Arial" charset="0"/>
                          <a:ea typeface="Times New Roman" pitchFamily="18" charset="0"/>
                          <a:cs typeface="Arial" charset="0"/>
                        </a:rPr>
                        <a:t>Muito alto</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200" b="0" i="0" u="none" strike="noStrike" cap="none" normalizeH="0" baseline="0" smtClean="0">
                          <a:ln>
                            <a:noFill/>
                          </a:ln>
                          <a:solidFill>
                            <a:schemeClr val="tx1"/>
                          </a:solidFill>
                          <a:effectLst/>
                          <a:latin typeface="Arial" charset="0"/>
                          <a:ea typeface="Times New Roman" pitchFamily="18" charset="0"/>
                          <a:cs typeface="Arial" charset="0"/>
                        </a:rPr>
                        <a:t>Extra Alto</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579">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pt-BR" sz="1200" b="0" i="0" u="none" strike="noStrike" cap="none" normalizeH="0" baseline="0" smtClean="0">
                          <a:ln>
                            <a:noFill/>
                          </a:ln>
                          <a:solidFill>
                            <a:schemeClr val="tx1"/>
                          </a:solidFill>
                          <a:effectLst/>
                          <a:latin typeface="Arial" charset="0"/>
                          <a:ea typeface="Times New Roman" pitchFamily="18" charset="0"/>
                          <a:cs typeface="Arial" charset="0"/>
                        </a:rPr>
                        <a:t>Multiplicar o esforço por 0.82</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200" b="0" i="0" u="none" strike="noStrike" cap="none" normalizeH="0" baseline="0" dirty="0" smtClean="0">
                          <a:ln>
                            <a:noFill/>
                          </a:ln>
                          <a:solidFill>
                            <a:schemeClr val="tx1"/>
                          </a:solidFill>
                          <a:effectLst/>
                          <a:latin typeface="Arial" charset="0"/>
                          <a:ea typeface="Times New Roman" pitchFamily="18" charset="0"/>
                          <a:cs typeface="Arial" charset="0"/>
                        </a:rPr>
                        <a:t>Por 0,92</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200" b="0" i="0" u="none" strike="noStrike" cap="none" normalizeH="0" baseline="0" smtClean="0">
                          <a:ln>
                            <a:noFill/>
                          </a:ln>
                          <a:solidFill>
                            <a:schemeClr val="tx1"/>
                          </a:solidFill>
                          <a:effectLst/>
                          <a:latin typeface="Arial" charset="0"/>
                          <a:ea typeface="Times New Roman" pitchFamily="18" charset="0"/>
                          <a:cs typeface="Arial" charset="0"/>
                        </a:rPr>
                        <a:t>Por 1.00</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200" b="0" i="0" u="none" strike="noStrike" cap="none" normalizeH="0" baseline="0" smtClean="0">
                          <a:ln>
                            <a:noFill/>
                          </a:ln>
                          <a:solidFill>
                            <a:schemeClr val="tx1"/>
                          </a:solidFill>
                          <a:effectLst/>
                          <a:latin typeface="Arial" charset="0"/>
                          <a:ea typeface="Times New Roman" pitchFamily="18" charset="0"/>
                          <a:cs typeface="Arial" charset="0"/>
                        </a:rPr>
                        <a:t>Por 1.10</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200" b="0" i="0" u="none" strike="noStrike" cap="none" normalizeH="0" baseline="0" smtClean="0">
                          <a:ln>
                            <a:noFill/>
                          </a:ln>
                          <a:solidFill>
                            <a:schemeClr val="tx1"/>
                          </a:solidFill>
                          <a:effectLst/>
                          <a:latin typeface="Arial" charset="0"/>
                          <a:ea typeface="Times New Roman" pitchFamily="18" charset="0"/>
                          <a:cs typeface="Arial" charset="0"/>
                        </a:rPr>
                        <a:t>Por 1.26</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200" b="0" i="0" u="none" strike="noStrike" cap="none" normalizeH="0" baseline="0" smtClean="0">
                          <a:ln>
                            <a:noFill/>
                          </a:ln>
                          <a:solidFill>
                            <a:schemeClr val="tx1"/>
                          </a:solidFill>
                          <a:effectLst/>
                          <a:latin typeface="Arial" charset="0"/>
                          <a:ea typeface="Times New Roman" pitchFamily="18" charset="0"/>
                          <a:cs typeface="Arial" charset="0"/>
                        </a:rPr>
                        <a:t>n/a</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7" name="Retângulo 6"/>
          <p:cNvSpPr/>
          <p:nvPr/>
        </p:nvSpPr>
        <p:spPr>
          <a:xfrm>
            <a:off x="1258888" y="5013325"/>
            <a:ext cx="6049962" cy="307975"/>
          </a:xfrm>
          <a:prstGeom prst="rect">
            <a:avLst/>
          </a:prstGeom>
        </p:spPr>
        <p:txBody>
          <a:bodyPr>
            <a:spAutoFit/>
          </a:bodyPr>
          <a:lstStyle/>
          <a:p>
            <a:pPr>
              <a:defRPr/>
            </a:pPr>
            <a:r>
              <a:rPr lang="pt-BR" sz="1400" b="1" cap="all" dirty="0">
                <a:latin typeface="Arial" charset="0"/>
              </a:rPr>
              <a:t>Tabela 6: confiabilidade do software </a:t>
            </a:r>
          </a:p>
        </p:txBody>
      </p:sp>
      <p:sp>
        <p:nvSpPr>
          <p:cNvPr id="19493" name="Rectangle 1"/>
          <p:cNvSpPr>
            <a:spLocks noChangeArrowheads="1"/>
          </p:cNvSpPr>
          <p:nvPr/>
        </p:nvSpPr>
        <p:spPr bwMode="auto">
          <a:xfrm>
            <a:off x="900113" y="4581525"/>
            <a:ext cx="6048375" cy="461963"/>
          </a:xfrm>
          <a:prstGeom prst="rect">
            <a:avLst/>
          </a:prstGeom>
          <a:noFill/>
          <a:ln w="9525">
            <a:noFill/>
            <a:miter lim="800000"/>
            <a:headEnd/>
            <a:tailEnd/>
          </a:ln>
        </p:spPr>
        <p:txBody>
          <a:bodyPr anchor="ctr">
            <a:spAutoFit/>
          </a:bodyPr>
          <a:lstStyle/>
          <a:p>
            <a:pPr eaLnBrk="0" hangingPunct="0"/>
            <a:r>
              <a:rPr lang="en-US" sz="1200">
                <a:cs typeface="Times New Roman" pitchFamily="18" charset="0"/>
              </a:rPr>
              <a:t>Fonte: </a:t>
            </a:r>
            <a:r>
              <a:rPr lang="en-US" sz="1200">
                <a:ea typeface="Times New Roman" pitchFamily="18" charset="0"/>
                <a:cs typeface="Arial" pitchFamily="34" charset="0"/>
              </a:rPr>
              <a:t>(Boehm, 2000) BOEHM, B.W. </a:t>
            </a:r>
            <a:r>
              <a:rPr lang="en-US" sz="1200">
                <a:cs typeface="Times New Roman" pitchFamily="18" charset="0"/>
              </a:rPr>
              <a:t>Software Cost Estimation with COCOMO II. </a:t>
            </a:r>
            <a:r>
              <a:rPr lang="pt-BR" sz="1200">
                <a:cs typeface="Times New Roman" pitchFamily="18" charset="0"/>
              </a:rPr>
              <a:t>Prentice Hall, New Jersey</a:t>
            </a:r>
            <a:r>
              <a:rPr lang="pt-BR" sz="1200"/>
              <a:t> </a:t>
            </a:r>
          </a:p>
        </p:txBody>
      </p:sp>
      <p:sp>
        <p:nvSpPr>
          <p:cNvPr id="9" name="Título 1"/>
          <p:cNvSpPr txBox="1">
            <a:spLocks/>
          </p:cNvSpPr>
          <p:nvPr/>
        </p:nvSpPr>
        <p:spPr>
          <a:xfrm>
            <a:off x="611188" y="188913"/>
            <a:ext cx="8353300" cy="1143000"/>
          </a:xfrm>
          <a:prstGeom prst="rect">
            <a:avLst/>
          </a:prstGeom>
          <a:noFill/>
          <a:ln w="9525">
            <a:noFill/>
            <a:miter lim="800000"/>
            <a:headEnd/>
            <a:tailEnd/>
          </a:ln>
          <a:effectLst/>
          <a:extLst/>
        </p:spPr>
        <p:txBody>
          <a:bodyPr anchor="ct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pt-BR" sz="36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mj-lt"/>
                <a:ea typeface="+mj-ea"/>
                <a:cs typeface="+mj-cs"/>
              </a:rPr>
              <a:t>COCOMO II</a:t>
            </a:r>
            <a:endParaRPr kumimoji="0" lang="pt-BR" sz="3600" b="1" i="0" u="none" strike="noStrike" kern="1200" cap="none" spc="0" normalizeH="0" baseline="0" noProof="0" dirty="0" smtClean="0">
              <a:ln>
                <a:noFill/>
              </a:ln>
              <a:solidFill>
                <a:srgbClr val="003399"/>
              </a:solidFill>
              <a:effectLst>
                <a:outerShdw blurRad="38100" dist="38100" dir="2700000" algn="tl">
                  <a:srgbClr val="C0C0C0"/>
                </a:outerShdw>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ângulo 2"/>
          <p:cNvSpPr>
            <a:spLocks noChangeArrowheads="1"/>
          </p:cNvSpPr>
          <p:nvPr/>
        </p:nvSpPr>
        <p:spPr bwMode="auto">
          <a:xfrm>
            <a:off x="560400" y="260648"/>
            <a:ext cx="8459787" cy="646112"/>
          </a:xfrm>
          <a:prstGeom prst="rect">
            <a:avLst/>
          </a:prstGeom>
          <a:noFill/>
          <a:ln w="9525">
            <a:noFill/>
            <a:miter lim="800000"/>
            <a:headEnd/>
            <a:tailEnd/>
          </a:ln>
          <a:effectLst/>
          <a:extLst/>
        </p:spPr>
        <p:txBody>
          <a:bodyPr anchor="ctr"/>
          <a:lstStyle/>
          <a:p>
            <a:pPr algn="r">
              <a:defRPr/>
            </a:pPr>
            <a:r>
              <a:rPr lang="pt-BR" sz="3600" b="1" dirty="0">
                <a:solidFill>
                  <a:srgbClr val="003399"/>
                </a:solidFill>
                <a:effectLst>
                  <a:outerShdw blurRad="38100" dist="38100" dir="2700000" algn="tl">
                    <a:srgbClr val="C0C0C0"/>
                  </a:outerShdw>
                </a:effectLst>
                <a:latin typeface="+mj-lt"/>
                <a:ea typeface="+mj-ea"/>
                <a:cs typeface="+mj-cs"/>
              </a:rPr>
              <a:t>APF – Análise de Pontos de </a:t>
            </a:r>
            <a:endParaRPr lang="pt-BR" sz="3600" b="1" dirty="0" smtClean="0">
              <a:solidFill>
                <a:srgbClr val="003399"/>
              </a:solidFill>
              <a:effectLst>
                <a:outerShdw blurRad="38100" dist="38100" dir="2700000" algn="tl">
                  <a:srgbClr val="C0C0C0"/>
                </a:outerShdw>
              </a:effectLst>
              <a:latin typeface="+mj-lt"/>
              <a:ea typeface="+mj-ea"/>
              <a:cs typeface="+mj-cs"/>
            </a:endParaRPr>
          </a:p>
          <a:p>
            <a:pPr algn="r">
              <a:defRPr/>
            </a:pPr>
            <a:r>
              <a:rPr lang="pt-BR" sz="3600" b="1" dirty="0" smtClean="0">
                <a:solidFill>
                  <a:srgbClr val="003399"/>
                </a:solidFill>
                <a:effectLst>
                  <a:outerShdw blurRad="38100" dist="38100" dir="2700000" algn="tl">
                    <a:srgbClr val="C0C0C0"/>
                  </a:outerShdw>
                </a:effectLst>
                <a:latin typeface="+mj-lt"/>
                <a:ea typeface="+mj-ea"/>
                <a:cs typeface="+mj-cs"/>
              </a:rPr>
              <a:t>Função</a:t>
            </a:r>
            <a:endParaRPr lang="pt-BR" sz="3600" b="1" dirty="0">
              <a:solidFill>
                <a:srgbClr val="003399"/>
              </a:solidFill>
              <a:effectLst>
                <a:outerShdw blurRad="38100" dist="38100" dir="2700000" algn="tl">
                  <a:srgbClr val="C0C0C0"/>
                </a:outerShdw>
              </a:effectLst>
              <a:latin typeface="+mj-lt"/>
              <a:ea typeface="+mj-ea"/>
              <a:cs typeface="+mj-cs"/>
            </a:endParaRPr>
          </a:p>
        </p:txBody>
      </p:sp>
      <p:sp>
        <p:nvSpPr>
          <p:cNvPr id="2" name="Retângulo 1"/>
          <p:cNvSpPr/>
          <p:nvPr/>
        </p:nvSpPr>
        <p:spPr>
          <a:xfrm>
            <a:off x="1187450" y="1304925"/>
            <a:ext cx="7289800" cy="5632450"/>
          </a:xfrm>
          <a:prstGeom prst="rect">
            <a:avLst/>
          </a:prstGeom>
        </p:spPr>
        <p:txBody>
          <a:bodyPr>
            <a:spAutoFit/>
          </a:bodyPr>
          <a:lstStyle/>
          <a:p>
            <a:pPr algn="just">
              <a:defRPr/>
            </a:pPr>
            <a:r>
              <a:rPr lang="pt-BR" dirty="0">
                <a:latin typeface="Arial" charset="0"/>
              </a:rPr>
              <a:t>Pontos de Função e Estimativas</a:t>
            </a:r>
          </a:p>
          <a:p>
            <a:pPr algn="just">
              <a:defRPr/>
            </a:pPr>
            <a:endParaRPr lang="pt-BR" dirty="0">
              <a:latin typeface="Arial" charset="0"/>
            </a:endParaRPr>
          </a:p>
          <a:p>
            <a:pPr marL="285750" indent="-285750" algn="just">
              <a:buFont typeface="Wingdings" pitchFamily="2" charset="2"/>
              <a:buChar char="Ø"/>
              <a:defRPr/>
            </a:pPr>
            <a:r>
              <a:rPr lang="pt-BR" dirty="0">
                <a:latin typeface="Arial" charset="0"/>
              </a:rPr>
              <a:t>Modelos baseados em Produtividades</a:t>
            </a:r>
          </a:p>
          <a:p>
            <a:pPr marL="285750" indent="-285750" algn="just">
              <a:buFont typeface="Wingdings" pitchFamily="2" charset="2"/>
              <a:buChar char="Ø"/>
              <a:defRPr/>
            </a:pPr>
            <a:endParaRPr lang="pt-BR" dirty="0">
              <a:latin typeface="Arial" charset="0"/>
            </a:endParaRPr>
          </a:p>
          <a:p>
            <a:pPr marL="285750" indent="-285750" algn="just">
              <a:buFontTx/>
              <a:buChar char="-"/>
              <a:defRPr/>
            </a:pPr>
            <a:r>
              <a:rPr lang="pt-BR" dirty="0">
                <a:latin typeface="Arial" charset="0"/>
              </a:rPr>
              <a:t>Relações lineares e constantes baseados em dados históricos locais.</a:t>
            </a:r>
          </a:p>
          <a:p>
            <a:pPr marL="285750" indent="-285750" algn="just">
              <a:buFontTx/>
              <a:buChar char="-"/>
              <a:defRPr/>
            </a:pPr>
            <a:endParaRPr lang="pt-BR" dirty="0">
              <a:latin typeface="Arial" charset="0"/>
            </a:endParaRPr>
          </a:p>
          <a:p>
            <a:pPr marL="285750" indent="-285750" algn="just">
              <a:buFontTx/>
              <a:buChar char="-"/>
              <a:defRPr/>
            </a:pPr>
            <a:r>
              <a:rPr lang="pt-BR" dirty="0">
                <a:latin typeface="Arial" charset="0"/>
              </a:rPr>
              <a:t>O tamanho do projeto é medido em Pontos de Função.</a:t>
            </a:r>
          </a:p>
          <a:p>
            <a:pPr marL="285750" indent="-285750" algn="just">
              <a:buFontTx/>
              <a:buChar char="-"/>
              <a:defRPr/>
            </a:pPr>
            <a:endParaRPr lang="pt-BR" dirty="0">
              <a:latin typeface="Arial" charset="0"/>
            </a:endParaRPr>
          </a:p>
          <a:p>
            <a:pPr marL="285750" indent="-285750" algn="just">
              <a:buFontTx/>
              <a:buChar char="-"/>
              <a:defRPr/>
            </a:pPr>
            <a:r>
              <a:rPr lang="pt-BR" dirty="0">
                <a:latin typeface="Arial" charset="0"/>
              </a:rPr>
              <a:t>São definidas diferentes produtividades conforme o tipo de projeto ou mesmo para diferentes partes de um mesmo projeto.</a:t>
            </a:r>
          </a:p>
          <a:p>
            <a:pPr marL="285750" indent="-285750" algn="just">
              <a:buFontTx/>
              <a:buChar char="-"/>
              <a:defRPr/>
            </a:pPr>
            <a:endParaRPr lang="pt-BR" dirty="0">
              <a:latin typeface="Arial" charset="0"/>
            </a:endParaRPr>
          </a:p>
          <a:p>
            <a:pPr marL="285750" indent="-285750" algn="just">
              <a:buFontTx/>
              <a:buChar char="-"/>
              <a:defRPr/>
            </a:pPr>
            <a:r>
              <a:rPr lang="pt-BR" dirty="0">
                <a:latin typeface="Arial" charset="0"/>
              </a:rPr>
              <a:t>Exemplo:</a:t>
            </a:r>
          </a:p>
          <a:p>
            <a:pPr marL="285750" indent="-285750" algn="just">
              <a:buFontTx/>
              <a:buChar char="-"/>
              <a:defRPr/>
            </a:pPr>
            <a:endParaRPr lang="pt-BR" dirty="0">
              <a:latin typeface="Arial" charset="0"/>
            </a:endParaRPr>
          </a:p>
          <a:p>
            <a:pPr marL="285750" indent="-285750" algn="just">
              <a:buFontTx/>
              <a:buChar char="-"/>
              <a:defRPr/>
            </a:pPr>
            <a:r>
              <a:rPr lang="pt-BR" dirty="0">
                <a:latin typeface="Arial" charset="0"/>
              </a:rPr>
              <a:t>Esforço (H) = Tamanho (PF) x Produtividade (H/PF) – não adequada se a organização carecer de dados históricos.</a:t>
            </a:r>
          </a:p>
          <a:p>
            <a:pPr marL="285750" indent="-285750" algn="just">
              <a:buFontTx/>
              <a:buChar char="-"/>
              <a:defRPr/>
            </a:pPr>
            <a:endParaRPr lang="pt-BR" dirty="0">
              <a:latin typeface="Arial" charset="0"/>
            </a:endParaRPr>
          </a:p>
          <a:p>
            <a:pPr marL="285750" indent="-285750" algn="just">
              <a:buFontTx/>
              <a:buChar char="-"/>
              <a:defRPr/>
            </a:pPr>
            <a:r>
              <a:rPr lang="pt-BR" dirty="0">
                <a:latin typeface="Arial" charset="0"/>
              </a:rPr>
              <a:t>Considerar o ciclo de vida como um todo.</a:t>
            </a:r>
          </a:p>
          <a:p>
            <a:pPr marL="285750" indent="-285750" algn="just">
              <a:buFontTx/>
              <a:buChar char="-"/>
              <a:defRPr/>
            </a:pPr>
            <a:endParaRPr lang="pt-BR" dirty="0">
              <a:latin typeface="Arial" charset="0"/>
            </a:endParaRPr>
          </a:p>
          <a:p>
            <a:pPr marL="285750" indent="-285750" algn="just">
              <a:buFontTx/>
              <a:buChar char="-"/>
              <a:defRPr/>
            </a:pPr>
            <a:endParaRPr lang="pt-BR" dirty="0">
              <a:latin typeface="Arial"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4"/>
          <p:cNvSpPr>
            <a:spLocks noChangeArrowheads="1"/>
          </p:cNvSpPr>
          <p:nvPr/>
        </p:nvSpPr>
        <p:spPr bwMode="auto">
          <a:xfrm>
            <a:off x="611188" y="1268413"/>
            <a:ext cx="8064500" cy="3416300"/>
          </a:xfrm>
          <a:prstGeom prst="rect">
            <a:avLst/>
          </a:prstGeom>
          <a:noFill/>
          <a:ln>
            <a:noFill/>
          </a:ln>
          <a:extLst/>
        </p:spPr>
        <p:txBody>
          <a:bodyPr>
            <a:spAutoFit/>
          </a:bodyPr>
          <a:lstStyle/>
          <a:p>
            <a:pPr>
              <a:defRPr/>
            </a:pPr>
            <a:r>
              <a:rPr lang="pt-BR" b="1" dirty="0">
                <a:latin typeface="Arial" charset="0"/>
              </a:rPr>
              <a:t>1 . Fatores do Produto</a:t>
            </a:r>
          </a:p>
          <a:p>
            <a:pPr>
              <a:defRPr/>
            </a:pPr>
            <a:r>
              <a:rPr lang="pt-BR" b="1" dirty="0">
                <a:latin typeface="Arial" charset="0"/>
              </a:rPr>
              <a:t> </a:t>
            </a:r>
            <a:endParaRPr lang="pt-BR" dirty="0">
              <a:latin typeface="Arial" charset="0"/>
            </a:endParaRPr>
          </a:p>
          <a:p>
            <a:pPr>
              <a:defRPr/>
            </a:pPr>
            <a:r>
              <a:rPr lang="pt-BR" b="1" dirty="0">
                <a:latin typeface="Arial" charset="0"/>
              </a:rPr>
              <a:t>b.   Tamanho da base de dados (DATA)</a:t>
            </a:r>
            <a:endParaRPr lang="pt-BR" dirty="0">
              <a:latin typeface="Arial" charset="0"/>
            </a:endParaRPr>
          </a:p>
          <a:p>
            <a:pPr marL="342900" indent="-342900">
              <a:buFont typeface="+mj-lt"/>
              <a:buAutoNum type="alphaLcPeriod"/>
              <a:defRPr/>
            </a:pPr>
            <a:endParaRPr lang="pt-BR" dirty="0">
              <a:latin typeface="Arial" charset="0"/>
            </a:endParaRPr>
          </a:p>
          <a:p>
            <a:pPr>
              <a:defRPr/>
            </a:pPr>
            <a:r>
              <a:rPr lang="pt-BR" dirty="0">
                <a:latin typeface="Arial" charset="0"/>
              </a:rPr>
              <a:t>Este parâmetro tenta capturar o efeito de requisitos de teste extensivos durante o desenvolvimento do produto. É determinado através do cálculo D/P, a relação de bytes de base de dados e o SLOC do programa durante o teste. A razão entre o tamanho da base de dados é importante a ser considerada para determinar o esforço necessário para gerar dados de teste que será usado para exercitar o programa.</a:t>
            </a:r>
          </a:p>
          <a:p>
            <a:pPr marL="342900" indent="-342900">
              <a:buFont typeface="+mj-lt"/>
              <a:buAutoNum type="alphaLcPeriod"/>
              <a:defRPr/>
            </a:pPr>
            <a:endParaRPr lang="pt-BR" dirty="0">
              <a:latin typeface="Arial" charset="0"/>
            </a:endParaRPr>
          </a:p>
          <a:p>
            <a:pPr>
              <a:defRPr/>
            </a:pPr>
            <a:endParaRPr lang="pt-BR" dirty="0">
              <a:latin typeface="Arial" charset="0"/>
            </a:endParaRPr>
          </a:p>
        </p:txBody>
      </p:sp>
      <p:graphicFrame>
        <p:nvGraphicFramePr>
          <p:cNvPr id="5" name="Tabela 4"/>
          <p:cNvGraphicFramePr>
            <a:graphicFrameLocks noGrp="1"/>
          </p:cNvGraphicFramePr>
          <p:nvPr>
            <p:extLst>
              <p:ext uri="{D42A27DB-BD31-4B8C-83A1-F6EECF244321}">
                <p14:modId xmlns:p14="http://schemas.microsoft.com/office/powerpoint/2010/main" val="1325952764"/>
              </p:ext>
            </p:extLst>
          </p:nvPr>
        </p:nvGraphicFramePr>
        <p:xfrm>
          <a:off x="1258888" y="4149725"/>
          <a:ext cx="6408737" cy="1097280"/>
        </p:xfrm>
        <a:graphic>
          <a:graphicData uri="http://schemas.openxmlformats.org/drawingml/2006/table">
            <a:tbl>
              <a:tblPr/>
              <a:tblGrid>
                <a:gridCol w="879475"/>
                <a:gridCol w="989012"/>
                <a:gridCol w="989013"/>
                <a:gridCol w="989012"/>
                <a:gridCol w="1122363"/>
                <a:gridCol w="1439862"/>
              </a:tblGrid>
              <a:tr h="548482">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pt-BR" sz="1200" b="0" i="0" u="none" strike="noStrike" cap="none" normalizeH="0" baseline="0" dirty="0" smtClean="0">
                        <a:ln>
                          <a:noFill/>
                        </a:ln>
                        <a:solidFill>
                          <a:schemeClr val="tx1"/>
                        </a:solidFill>
                        <a:effectLst/>
                        <a:latin typeface="Arial" charset="0"/>
                        <a:ea typeface="Times New Roman" pitchFamily="18" charset="0"/>
                        <a:cs typeface="Arial"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200" b="0" i="0" u="none" strike="noStrike" cap="none" normalizeH="0" baseline="0" smtClean="0">
                          <a:ln>
                            <a:noFill/>
                          </a:ln>
                          <a:solidFill>
                            <a:schemeClr val="tx1"/>
                          </a:solidFill>
                          <a:effectLst/>
                          <a:latin typeface="Arial" charset="0"/>
                          <a:ea typeface="Times New Roman" pitchFamily="18" charset="0"/>
                          <a:cs typeface="Arial" charset="0"/>
                        </a:rPr>
                        <a:t>Teste de DB bytes/Pgm SLOC &lt; 10</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200" b="0" i="0" u="none" strike="noStrike" cap="none" normalizeH="0" baseline="0" smtClean="0">
                          <a:ln>
                            <a:noFill/>
                          </a:ln>
                          <a:solidFill>
                            <a:schemeClr val="tx1"/>
                          </a:solidFill>
                          <a:effectLst/>
                          <a:latin typeface="Arial" charset="0"/>
                          <a:ea typeface="Times New Roman" pitchFamily="18" charset="0"/>
                          <a:cs typeface="Arial" charset="0"/>
                        </a:rPr>
                        <a:t>10 &lt;= D/P &lt; 100</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200" b="0" i="0" u="none" strike="noStrike" cap="none" normalizeH="0" baseline="0" smtClean="0">
                          <a:ln>
                            <a:noFill/>
                          </a:ln>
                          <a:solidFill>
                            <a:schemeClr val="tx1"/>
                          </a:solidFill>
                          <a:effectLst/>
                          <a:latin typeface="Arial" charset="0"/>
                          <a:ea typeface="Times New Roman" pitchFamily="18" charset="0"/>
                          <a:cs typeface="Arial" charset="0"/>
                        </a:rPr>
                        <a:t>100 &lt;= D/P &lt; 1000</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200" b="0" i="0" u="none" strike="noStrike" cap="none" normalizeH="0" baseline="0" smtClean="0">
                          <a:ln>
                            <a:noFill/>
                          </a:ln>
                          <a:solidFill>
                            <a:schemeClr val="tx1"/>
                          </a:solidFill>
                          <a:effectLst/>
                          <a:latin typeface="Arial" charset="0"/>
                          <a:ea typeface="Times New Roman" pitchFamily="18" charset="0"/>
                          <a:cs typeface="Arial" charset="0"/>
                        </a:rPr>
                        <a:t>D/P &gt;=1000</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pt-BR" sz="1200" b="0" i="0" u="none" strike="noStrike" cap="none" normalizeH="0" baseline="0" smtClean="0">
                        <a:ln>
                          <a:noFill/>
                        </a:ln>
                        <a:solidFill>
                          <a:schemeClr val="tx1"/>
                        </a:solidFill>
                        <a:effectLst/>
                        <a:latin typeface="Arial" charset="0"/>
                        <a:ea typeface="Times New Roman" pitchFamily="18" charset="0"/>
                        <a:cs typeface="Arial"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654">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pt-BR" sz="1200" b="0" i="0" u="none" strike="noStrike" cap="none" normalizeH="0" baseline="0" smtClean="0">
                          <a:ln>
                            <a:noFill/>
                          </a:ln>
                          <a:solidFill>
                            <a:schemeClr val="tx1"/>
                          </a:solidFill>
                          <a:effectLst/>
                          <a:latin typeface="Arial" charset="0"/>
                          <a:ea typeface="Times New Roman" pitchFamily="18" charset="0"/>
                          <a:cs typeface="Arial" charset="0"/>
                        </a:rPr>
                        <a:t>Muito baixo</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200" b="0" i="0" u="none" strike="noStrike" cap="none" normalizeH="0" baseline="0" dirty="0" smtClean="0">
                          <a:ln>
                            <a:noFill/>
                          </a:ln>
                          <a:solidFill>
                            <a:srgbClr val="FF0000"/>
                          </a:solidFill>
                          <a:effectLst/>
                          <a:latin typeface="Arial" charset="0"/>
                          <a:ea typeface="Times New Roman" pitchFamily="18" charset="0"/>
                          <a:cs typeface="Arial" charset="0"/>
                        </a:rPr>
                        <a:t>Baixo</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200" b="0" i="0" u="none" strike="noStrike" cap="none" normalizeH="0" baseline="0" smtClean="0">
                          <a:ln>
                            <a:noFill/>
                          </a:ln>
                          <a:solidFill>
                            <a:schemeClr val="tx1"/>
                          </a:solidFill>
                          <a:effectLst/>
                          <a:latin typeface="Arial" charset="0"/>
                          <a:ea typeface="Times New Roman" pitchFamily="18" charset="0"/>
                          <a:cs typeface="Arial" charset="0"/>
                        </a:rPr>
                        <a:t>Nominal</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200" b="0" i="0" u="none" strike="noStrike" cap="none" normalizeH="0" baseline="0" smtClean="0">
                          <a:ln>
                            <a:noFill/>
                          </a:ln>
                          <a:solidFill>
                            <a:schemeClr val="tx1"/>
                          </a:solidFill>
                          <a:effectLst/>
                          <a:latin typeface="Arial" charset="0"/>
                          <a:ea typeface="Times New Roman" pitchFamily="18" charset="0"/>
                          <a:cs typeface="Arial" charset="0"/>
                        </a:rPr>
                        <a:t>Alto</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200" b="0" i="0" u="none" strike="noStrike" cap="none" normalizeH="0" baseline="0" smtClean="0">
                          <a:ln>
                            <a:noFill/>
                          </a:ln>
                          <a:solidFill>
                            <a:schemeClr val="tx1"/>
                          </a:solidFill>
                          <a:effectLst/>
                          <a:latin typeface="Arial" charset="0"/>
                          <a:ea typeface="Times New Roman" pitchFamily="18" charset="0"/>
                          <a:cs typeface="Arial" charset="0"/>
                        </a:rPr>
                        <a:t>Muito alto</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200" b="0" i="0" u="none" strike="noStrike" cap="none" normalizeH="0" baseline="0" smtClean="0">
                          <a:ln>
                            <a:noFill/>
                          </a:ln>
                          <a:solidFill>
                            <a:schemeClr val="tx1"/>
                          </a:solidFill>
                          <a:effectLst/>
                          <a:latin typeface="Arial" charset="0"/>
                          <a:ea typeface="Times New Roman" pitchFamily="18" charset="0"/>
                          <a:cs typeface="Arial" charset="0"/>
                        </a:rPr>
                        <a:t>Extra Alto</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82827">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pt-BR" sz="1200" b="0" i="0" u="none" strike="noStrike" cap="none" normalizeH="0" baseline="0" smtClean="0">
                          <a:ln>
                            <a:noFill/>
                          </a:ln>
                          <a:solidFill>
                            <a:schemeClr val="tx1"/>
                          </a:solidFill>
                          <a:effectLst/>
                          <a:latin typeface="Arial" charset="0"/>
                          <a:ea typeface="Times New Roman" pitchFamily="18" charset="0"/>
                          <a:cs typeface="Arial" charset="0"/>
                        </a:rPr>
                        <a:t>n/a</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200" b="0" i="0" u="none" strike="noStrike" cap="none" normalizeH="0" baseline="0" smtClean="0">
                          <a:ln>
                            <a:noFill/>
                          </a:ln>
                          <a:solidFill>
                            <a:schemeClr val="tx1"/>
                          </a:solidFill>
                          <a:effectLst/>
                          <a:latin typeface="Arial" charset="0"/>
                          <a:ea typeface="Times New Roman" pitchFamily="18" charset="0"/>
                          <a:cs typeface="Arial" charset="0"/>
                        </a:rPr>
                        <a:t>Por 0,90</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200" b="0" i="0" u="none" strike="noStrike" cap="none" normalizeH="0" baseline="0" smtClean="0">
                          <a:ln>
                            <a:noFill/>
                          </a:ln>
                          <a:solidFill>
                            <a:schemeClr val="tx1"/>
                          </a:solidFill>
                          <a:effectLst/>
                          <a:latin typeface="Arial" charset="0"/>
                          <a:ea typeface="Times New Roman" pitchFamily="18" charset="0"/>
                          <a:cs typeface="Arial" charset="0"/>
                        </a:rPr>
                        <a:t>Por 1.00</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200" b="0" i="0" u="none" strike="noStrike" cap="none" normalizeH="0" baseline="0" smtClean="0">
                          <a:ln>
                            <a:noFill/>
                          </a:ln>
                          <a:solidFill>
                            <a:schemeClr val="tx1"/>
                          </a:solidFill>
                          <a:effectLst/>
                          <a:latin typeface="Arial" charset="0"/>
                          <a:ea typeface="Times New Roman" pitchFamily="18" charset="0"/>
                          <a:cs typeface="Arial" charset="0"/>
                        </a:rPr>
                        <a:t>Por 1.14</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200" b="0" i="0" u="none" strike="noStrike" cap="none" normalizeH="0" baseline="0" smtClean="0">
                          <a:ln>
                            <a:noFill/>
                          </a:ln>
                          <a:solidFill>
                            <a:schemeClr val="tx1"/>
                          </a:solidFill>
                          <a:effectLst/>
                          <a:latin typeface="Arial" charset="0"/>
                          <a:ea typeface="Times New Roman" pitchFamily="18" charset="0"/>
                          <a:cs typeface="Arial" charset="0"/>
                        </a:rPr>
                        <a:t>Por 1.28</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200" b="0" i="0" u="none" strike="noStrike" cap="none" normalizeH="0" baseline="0" smtClean="0">
                          <a:ln>
                            <a:noFill/>
                          </a:ln>
                          <a:solidFill>
                            <a:schemeClr val="tx1"/>
                          </a:solidFill>
                          <a:effectLst/>
                          <a:latin typeface="Arial" charset="0"/>
                          <a:ea typeface="Times New Roman" pitchFamily="18" charset="0"/>
                          <a:cs typeface="Arial" charset="0"/>
                        </a:rPr>
                        <a:t>n/a</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6" name="Retângulo 5"/>
          <p:cNvSpPr/>
          <p:nvPr/>
        </p:nvSpPr>
        <p:spPr>
          <a:xfrm>
            <a:off x="1835150" y="5732463"/>
            <a:ext cx="5257800" cy="307975"/>
          </a:xfrm>
          <a:prstGeom prst="rect">
            <a:avLst/>
          </a:prstGeom>
        </p:spPr>
        <p:txBody>
          <a:bodyPr>
            <a:spAutoFit/>
          </a:bodyPr>
          <a:lstStyle/>
          <a:p>
            <a:pPr>
              <a:defRPr/>
            </a:pPr>
            <a:r>
              <a:rPr lang="pt-BR" sz="1400" b="1" cap="all" dirty="0">
                <a:latin typeface="Arial" charset="0"/>
              </a:rPr>
              <a:t>Tabela 7: tamanho da base de dados</a:t>
            </a:r>
          </a:p>
        </p:txBody>
      </p:sp>
      <p:sp>
        <p:nvSpPr>
          <p:cNvPr id="20516" name="Rectangle 1"/>
          <p:cNvSpPr>
            <a:spLocks noChangeArrowheads="1"/>
          </p:cNvSpPr>
          <p:nvPr/>
        </p:nvSpPr>
        <p:spPr bwMode="auto">
          <a:xfrm>
            <a:off x="1258888" y="5300663"/>
            <a:ext cx="6049962" cy="461962"/>
          </a:xfrm>
          <a:prstGeom prst="rect">
            <a:avLst/>
          </a:prstGeom>
          <a:noFill/>
          <a:ln w="9525">
            <a:noFill/>
            <a:miter lim="800000"/>
            <a:headEnd/>
            <a:tailEnd/>
          </a:ln>
        </p:spPr>
        <p:txBody>
          <a:bodyPr anchor="ctr">
            <a:spAutoFit/>
          </a:bodyPr>
          <a:lstStyle/>
          <a:p>
            <a:pPr eaLnBrk="0" hangingPunct="0"/>
            <a:r>
              <a:rPr lang="en-US" sz="1200">
                <a:cs typeface="Times New Roman" pitchFamily="18" charset="0"/>
              </a:rPr>
              <a:t>Fonte: </a:t>
            </a:r>
            <a:r>
              <a:rPr lang="en-US" sz="1200">
                <a:ea typeface="Times New Roman" pitchFamily="18" charset="0"/>
                <a:cs typeface="Arial" pitchFamily="34" charset="0"/>
              </a:rPr>
              <a:t>(Boehm, 2000) BOEHM, B.W. </a:t>
            </a:r>
            <a:r>
              <a:rPr lang="en-US" sz="1200">
                <a:cs typeface="Times New Roman" pitchFamily="18" charset="0"/>
              </a:rPr>
              <a:t>Software Cost Estimation with COCOMO II. </a:t>
            </a:r>
            <a:r>
              <a:rPr lang="pt-BR" sz="1200">
                <a:cs typeface="Times New Roman" pitchFamily="18" charset="0"/>
              </a:rPr>
              <a:t>Prentice Hall, New Jersey</a:t>
            </a:r>
            <a:r>
              <a:rPr lang="pt-BR" sz="1200"/>
              <a:t> </a:t>
            </a:r>
          </a:p>
        </p:txBody>
      </p:sp>
      <p:sp>
        <p:nvSpPr>
          <p:cNvPr id="8" name="Título 1"/>
          <p:cNvSpPr txBox="1">
            <a:spLocks/>
          </p:cNvSpPr>
          <p:nvPr/>
        </p:nvSpPr>
        <p:spPr>
          <a:xfrm>
            <a:off x="611188" y="188913"/>
            <a:ext cx="8353300" cy="1143000"/>
          </a:xfrm>
          <a:prstGeom prst="rect">
            <a:avLst/>
          </a:prstGeom>
          <a:noFill/>
          <a:ln w="9525">
            <a:noFill/>
            <a:miter lim="800000"/>
            <a:headEnd/>
            <a:tailEnd/>
          </a:ln>
          <a:effectLst/>
          <a:extLst/>
        </p:spPr>
        <p:txBody>
          <a:bodyPr anchor="ct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pt-BR" sz="36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mj-lt"/>
                <a:ea typeface="+mj-ea"/>
                <a:cs typeface="+mj-cs"/>
              </a:rPr>
              <a:t>COCOMO II</a:t>
            </a:r>
            <a:endParaRPr kumimoji="0" lang="pt-BR" sz="3600" b="1" i="0" u="none" strike="noStrike" kern="1200" cap="none" spc="0" normalizeH="0" baseline="0" noProof="0" dirty="0" smtClean="0">
              <a:ln>
                <a:noFill/>
              </a:ln>
              <a:solidFill>
                <a:srgbClr val="003399"/>
              </a:solidFill>
              <a:effectLst>
                <a:outerShdw blurRad="38100" dist="38100" dir="2700000" algn="tl">
                  <a:srgbClr val="C0C0C0"/>
                </a:outerShdw>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4"/>
          <p:cNvSpPr>
            <a:spLocks noChangeArrowheads="1"/>
          </p:cNvSpPr>
          <p:nvPr/>
        </p:nvSpPr>
        <p:spPr bwMode="auto">
          <a:xfrm>
            <a:off x="611188" y="1268413"/>
            <a:ext cx="8064500" cy="2308225"/>
          </a:xfrm>
          <a:prstGeom prst="rect">
            <a:avLst/>
          </a:prstGeom>
          <a:noFill/>
          <a:ln>
            <a:noFill/>
          </a:ln>
          <a:extLst/>
        </p:spPr>
        <p:txBody>
          <a:bodyPr>
            <a:spAutoFit/>
          </a:bodyPr>
          <a:lstStyle/>
          <a:p>
            <a:pPr>
              <a:defRPr/>
            </a:pPr>
            <a:r>
              <a:rPr lang="pt-BR" b="1" dirty="0">
                <a:latin typeface="Arial" charset="0"/>
              </a:rPr>
              <a:t>1 . Fatores do Produto</a:t>
            </a:r>
          </a:p>
          <a:p>
            <a:pPr>
              <a:defRPr/>
            </a:pPr>
            <a:r>
              <a:rPr lang="pt-BR" b="1" dirty="0">
                <a:latin typeface="Arial" charset="0"/>
              </a:rPr>
              <a:t> </a:t>
            </a:r>
            <a:endParaRPr lang="pt-BR" dirty="0">
              <a:latin typeface="Arial" charset="0"/>
            </a:endParaRPr>
          </a:p>
          <a:p>
            <a:pPr marL="342900" indent="-342900">
              <a:defRPr/>
            </a:pPr>
            <a:r>
              <a:rPr lang="pt-BR" b="1" dirty="0">
                <a:latin typeface="Arial" charset="0"/>
              </a:rPr>
              <a:t>c.  Complexidade do produto (CPLX)</a:t>
            </a:r>
            <a:endParaRPr lang="pt-BR" dirty="0">
              <a:latin typeface="Arial" charset="0"/>
            </a:endParaRPr>
          </a:p>
          <a:p>
            <a:pPr>
              <a:defRPr/>
            </a:pPr>
            <a:endParaRPr lang="pt-BR" dirty="0">
              <a:latin typeface="Arial" charset="0"/>
            </a:endParaRPr>
          </a:p>
          <a:p>
            <a:pPr>
              <a:defRPr/>
            </a:pPr>
            <a:r>
              <a:rPr lang="pt-BR" dirty="0">
                <a:latin typeface="Arial" charset="0"/>
              </a:rPr>
              <a:t>O parâmetro complexidade está dividido em 5 áreas: controle de operações, operações computacionais, operações dependentes de dispositivos, operações de gestão de dados e gestão de operações de interface do usuário.</a:t>
            </a:r>
          </a:p>
        </p:txBody>
      </p:sp>
      <p:graphicFrame>
        <p:nvGraphicFramePr>
          <p:cNvPr id="5" name="Tabela 4"/>
          <p:cNvGraphicFramePr>
            <a:graphicFrameLocks noGrp="1"/>
          </p:cNvGraphicFramePr>
          <p:nvPr/>
        </p:nvGraphicFramePr>
        <p:xfrm>
          <a:off x="1116013" y="3573463"/>
          <a:ext cx="6985000" cy="2682875"/>
        </p:xfrm>
        <a:graphic>
          <a:graphicData uri="http://schemas.openxmlformats.org/drawingml/2006/table">
            <a:tbl>
              <a:tblPr/>
              <a:tblGrid>
                <a:gridCol w="519112"/>
                <a:gridCol w="1568450"/>
                <a:gridCol w="720725"/>
                <a:gridCol w="679450"/>
                <a:gridCol w="1624013"/>
                <a:gridCol w="1008062"/>
                <a:gridCol w="865188"/>
              </a:tblGrid>
              <a:tr h="100607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pt-BR" sz="1100" b="0" i="0" u="none" strike="noStrike" cap="none" normalizeH="0" baseline="0" smtClean="0">
                        <a:ln>
                          <a:noFill/>
                        </a:ln>
                        <a:solidFill>
                          <a:schemeClr val="tx1"/>
                        </a:solidFill>
                        <a:effectLst/>
                        <a:latin typeface="Arial" charset="0"/>
                        <a:ea typeface="Times New Roman" pitchFamily="18" charset="0"/>
                        <a:cs typeface="Arial"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pt-BR" sz="1100" b="0" i="0" u="none" strike="noStrike" cap="none" normalizeH="0" baseline="0" smtClean="0">
                          <a:ln>
                            <a:noFill/>
                          </a:ln>
                          <a:solidFill>
                            <a:schemeClr val="tx1"/>
                          </a:solidFill>
                          <a:effectLst/>
                          <a:latin typeface="Arial" charset="0"/>
                          <a:ea typeface="Times New Roman" pitchFamily="18" charset="0"/>
                          <a:cs typeface="Arial" charset="0"/>
                        </a:rPr>
                        <a:t>Controle de operações</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100" b="0" i="0" u="none" strike="noStrike" cap="none" normalizeH="0" baseline="0" smtClean="0">
                          <a:ln>
                            <a:noFill/>
                          </a:ln>
                          <a:solidFill>
                            <a:schemeClr val="tx1"/>
                          </a:solidFill>
                          <a:effectLst/>
                          <a:latin typeface="Arial" charset="0"/>
                          <a:ea typeface="Times New Roman" pitchFamily="18" charset="0"/>
                          <a:cs typeface="Arial" charset="0"/>
                        </a:rPr>
                        <a:t>Operações computacionais</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100" b="0" i="0" u="none" strike="noStrike" cap="none" normalizeH="0" baseline="0" smtClean="0">
                          <a:ln>
                            <a:noFill/>
                          </a:ln>
                          <a:solidFill>
                            <a:schemeClr val="tx1"/>
                          </a:solidFill>
                          <a:effectLst/>
                          <a:latin typeface="Arial" charset="0"/>
                          <a:ea typeface="Times New Roman" pitchFamily="18" charset="0"/>
                          <a:cs typeface="Arial" charset="0"/>
                        </a:rPr>
                        <a:t>Operações dependentes de dispositivos</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100" b="0" i="0" u="none" strike="noStrike" cap="none" normalizeH="0" baseline="0" smtClean="0">
                          <a:ln>
                            <a:noFill/>
                          </a:ln>
                          <a:solidFill>
                            <a:schemeClr val="tx1"/>
                          </a:solidFill>
                          <a:effectLst/>
                          <a:latin typeface="Arial" charset="0"/>
                          <a:ea typeface="Times New Roman" pitchFamily="18" charset="0"/>
                          <a:cs typeface="Arial" charset="0"/>
                        </a:rPr>
                        <a:t>Operações de gestão de dados</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100" b="0" i="0" u="none" strike="noStrike" cap="none" normalizeH="0" baseline="0" smtClean="0">
                          <a:ln>
                            <a:noFill/>
                          </a:ln>
                          <a:solidFill>
                            <a:schemeClr val="tx1"/>
                          </a:solidFill>
                          <a:effectLst/>
                          <a:latin typeface="Arial" charset="0"/>
                          <a:ea typeface="Times New Roman" pitchFamily="18" charset="0"/>
                          <a:cs typeface="Arial" charset="0"/>
                        </a:rPr>
                        <a:t>Operações de interface do usuário</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100" b="0" i="0" u="none" strike="noStrike" cap="none" normalizeH="0" baseline="0" smtClean="0">
                          <a:ln>
                            <a:noFill/>
                          </a:ln>
                          <a:solidFill>
                            <a:schemeClr val="tx1"/>
                          </a:solidFill>
                          <a:effectLst/>
                          <a:latin typeface="Arial" charset="0"/>
                          <a:ea typeface="Times New Roman" pitchFamily="18" charset="0"/>
                          <a:cs typeface="Arial" charset="0"/>
                        </a:rPr>
                        <a:t>Multipl.</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676797">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pt-BR" sz="1100" b="0" i="0" u="none" strike="noStrike" cap="none" normalizeH="0" baseline="0" smtClean="0">
                          <a:ln>
                            <a:noFill/>
                          </a:ln>
                          <a:solidFill>
                            <a:schemeClr val="tx1"/>
                          </a:solidFill>
                          <a:effectLst/>
                          <a:latin typeface="Arial" charset="0"/>
                          <a:ea typeface="Times New Roman" pitchFamily="18" charset="0"/>
                          <a:cs typeface="Arial" charset="0"/>
                        </a:rPr>
                        <a:t>Muito baixa</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pt-BR" sz="1100" b="0" i="0" u="none" strike="noStrike" cap="none" normalizeH="0" baseline="0" smtClean="0">
                          <a:ln>
                            <a:noFill/>
                          </a:ln>
                          <a:solidFill>
                            <a:schemeClr val="tx1"/>
                          </a:solidFill>
                          <a:effectLst/>
                          <a:latin typeface="Arial" charset="0"/>
                          <a:ea typeface="Times New Roman" pitchFamily="18" charset="0"/>
                          <a:cs typeface="Arial" charset="0"/>
                        </a:rPr>
                        <a:t>Código contínuo com poucos operadores de programação estruturada : DOs, CASEs, If-Then-Elses. Composição de módulos simples através de chamadas de procedimentos ou rotinas.</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100" b="0" i="0" u="none" strike="noStrike" cap="none" normalizeH="0" baseline="0" smtClean="0">
                          <a:ln>
                            <a:noFill/>
                          </a:ln>
                          <a:solidFill>
                            <a:schemeClr val="tx1"/>
                          </a:solidFill>
                          <a:effectLst/>
                          <a:latin typeface="Arial" charset="0"/>
                          <a:ea typeface="Times New Roman" pitchFamily="18" charset="0"/>
                          <a:cs typeface="Arial" charset="0"/>
                        </a:rPr>
                        <a:t>Avaliação de expressões simples: A=B+C*(D-E)</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100" b="0" i="0" u="none" strike="noStrike" cap="none" normalizeH="0" baseline="0" smtClean="0">
                          <a:ln>
                            <a:noFill/>
                          </a:ln>
                          <a:solidFill>
                            <a:schemeClr val="tx1"/>
                          </a:solidFill>
                          <a:effectLst/>
                          <a:latin typeface="Arial" charset="0"/>
                          <a:ea typeface="Times New Roman" pitchFamily="18" charset="0"/>
                          <a:cs typeface="Arial" charset="0"/>
                        </a:rPr>
                        <a:t>Operações de leitura e gravação com formatos simples.</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100" b="0" i="0" u="none" strike="noStrike" cap="none" normalizeH="0" baseline="0" smtClean="0">
                          <a:ln>
                            <a:noFill/>
                          </a:ln>
                          <a:solidFill>
                            <a:schemeClr val="tx1"/>
                          </a:solidFill>
                          <a:effectLst/>
                          <a:latin typeface="Arial" charset="0"/>
                          <a:ea typeface="Times New Roman" pitchFamily="18" charset="0"/>
                          <a:cs typeface="Arial" charset="0"/>
                        </a:rPr>
                        <a:t>Arrays simples na memória principal. Simples COTS-DB queries, atualizações.</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100" b="0" i="0" u="none" strike="noStrike" cap="none" normalizeH="0" baseline="0" smtClean="0">
                          <a:ln>
                            <a:noFill/>
                          </a:ln>
                          <a:solidFill>
                            <a:schemeClr val="tx1"/>
                          </a:solidFill>
                          <a:effectLst/>
                          <a:latin typeface="Arial" charset="0"/>
                          <a:ea typeface="Times New Roman" pitchFamily="18" charset="0"/>
                          <a:cs typeface="Arial" charset="0"/>
                        </a:rPr>
                        <a:t>Formulários de entrada simples, geradores de relatório.</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100" b="0" i="0" u="none" strike="noStrike" cap="none" normalizeH="0" baseline="0" smtClean="0">
                          <a:ln>
                            <a:noFill/>
                          </a:ln>
                          <a:solidFill>
                            <a:schemeClr val="tx1"/>
                          </a:solidFill>
                          <a:effectLst/>
                          <a:latin typeface="Arial" charset="0"/>
                          <a:ea typeface="Times New Roman" pitchFamily="18" charset="0"/>
                          <a:cs typeface="Arial" charset="0"/>
                        </a:rPr>
                        <a:t>0,73</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6" name="Título 1"/>
          <p:cNvSpPr txBox="1">
            <a:spLocks/>
          </p:cNvSpPr>
          <p:nvPr/>
        </p:nvSpPr>
        <p:spPr>
          <a:xfrm>
            <a:off x="611188" y="188913"/>
            <a:ext cx="8353300" cy="1143000"/>
          </a:xfrm>
          <a:prstGeom prst="rect">
            <a:avLst/>
          </a:prstGeom>
          <a:noFill/>
          <a:ln w="9525">
            <a:noFill/>
            <a:miter lim="800000"/>
            <a:headEnd/>
            <a:tailEnd/>
          </a:ln>
          <a:effectLst/>
          <a:extLst/>
        </p:spPr>
        <p:txBody>
          <a:bodyPr anchor="ct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pt-BR" sz="36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mj-lt"/>
                <a:ea typeface="+mj-ea"/>
                <a:cs typeface="+mj-cs"/>
              </a:rPr>
              <a:t>COCOMO II</a:t>
            </a:r>
            <a:endParaRPr kumimoji="0" lang="pt-BR" sz="3600" b="1" i="0" u="none" strike="noStrike" kern="1200" cap="none" spc="0" normalizeH="0" baseline="0" noProof="0" dirty="0" smtClean="0">
              <a:ln>
                <a:noFill/>
              </a:ln>
              <a:solidFill>
                <a:srgbClr val="003399"/>
              </a:solidFill>
              <a:effectLst>
                <a:outerShdw blurRad="38100" dist="38100" dir="2700000" algn="tl">
                  <a:srgbClr val="C0C0C0"/>
                </a:outerShdw>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4"/>
          <p:cNvSpPr>
            <a:spLocks noChangeArrowheads="1"/>
          </p:cNvSpPr>
          <p:nvPr/>
        </p:nvSpPr>
        <p:spPr bwMode="auto">
          <a:xfrm>
            <a:off x="611188" y="1268413"/>
            <a:ext cx="8064500" cy="1200150"/>
          </a:xfrm>
          <a:prstGeom prst="rect">
            <a:avLst/>
          </a:prstGeom>
          <a:noFill/>
          <a:ln>
            <a:noFill/>
          </a:ln>
          <a:extLst/>
        </p:spPr>
        <p:txBody>
          <a:bodyPr>
            <a:spAutoFit/>
          </a:bodyPr>
          <a:lstStyle/>
          <a:p>
            <a:pPr>
              <a:defRPr/>
            </a:pPr>
            <a:r>
              <a:rPr lang="pt-BR" b="1" dirty="0">
                <a:latin typeface="Arial" charset="0"/>
              </a:rPr>
              <a:t>1 . Fatores do Produto</a:t>
            </a:r>
          </a:p>
          <a:p>
            <a:pPr>
              <a:defRPr/>
            </a:pPr>
            <a:r>
              <a:rPr lang="pt-BR" b="1" dirty="0">
                <a:latin typeface="Arial" charset="0"/>
              </a:rPr>
              <a:t> </a:t>
            </a:r>
            <a:endParaRPr lang="pt-BR" dirty="0">
              <a:latin typeface="Arial" charset="0"/>
            </a:endParaRPr>
          </a:p>
          <a:p>
            <a:pPr marL="342900" indent="-342900">
              <a:buFontTx/>
              <a:buAutoNum type="alphaLcPeriod" startAt="3"/>
              <a:defRPr/>
            </a:pPr>
            <a:r>
              <a:rPr lang="pt-BR" b="1" dirty="0">
                <a:latin typeface="Arial" charset="0"/>
              </a:rPr>
              <a:t>Complexidade do produto (CPLX) – cont.</a:t>
            </a:r>
            <a:endParaRPr lang="pt-BR" dirty="0">
              <a:latin typeface="Arial" charset="0"/>
            </a:endParaRPr>
          </a:p>
          <a:p>
            <a:pPr marL="342900" indent="-342900">
              <a:buFontTx/>
              <a:buAutoNum type="alphaLcPeriod" startAt="3"/>
              <a:defRPr/>
            </a:pPr>
            <a:endParaRPr lang="pt-BR" dirty="0">
              <a:latin typeface="Arial" charset="0"/>
            </a:endParaRPr>
          </a:p>
        </p:txBody>
      </p:sp>
      <p:graphicFrame>
        <p:nvGraphicFramePr>
          <p:cNvPr id="5" name="Tabela 4"/>
          <p:cNvGraphicFramePr>
            <a:graphicFrameLocks noGrp="1"/>
          </p:cNvGraphicFramePr>
          <p:nvPr/>
        </p:nvGraphicFramePr>
        <p:xfrm>
          <a:off x="900113" y="2349500"/>
          <a:ext cx="6985000" cy="1006475"/>
        </p:xfrm>
        <a:graphic>
          <a:graphicData uri="http://schemas.openxmlformats.org/drawingml/2006/table">
            <a:tbl>
              <a:tblPr/>
              <a:tblGrid>
                <a:gridCol w="519112"/>
                <a:gridCol w="1568450"/>
                <a:gridCol w="720725"/>
                <a:gridCol w="679450"/>
                <a:gridCol w="1624013"/>
                <a:gridCol w="1008062"/>
                <a:gridCol w="865188"/>
              </a:tblGrid>
              <a:tr h="100647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pt-BR" sz="1100" b="0" i="0" u="none" strike="noStrike" cap="none" normalizeH="0" baseline="0" smtClean="0">
                        <a:ln>
                          <a:noFill/>
                        </a:ln>
                        <a:solidFill>
                          <a:schemeClr val="tx1"/>
                        </a:solidFill>
                        <a:effectLst/>
                        <a:latin typeface="Arial" charset="0"/>
                        <a:ea typeface="Times New Roman" pitchFamily="18" charset="0"/>
                        <a:cs typeface="Arial"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pt-BR" sz="1100" b="0" i="0" u="none" strike="noStrike" cap="none" normalizeH="0" baseline="0" smtClean="0">
                          <a:ln>
                            <a:noFill/>
                          </a:ln>
                          <a:solidFill>
                            <a:schemeClr val="tx1"/>
                          </a:solidFill>
                          <a:effectLst/>
                          <a:latin typeface="Arial" charset="0"/>
                          <a:ea typeface="Times New Roman" pitchFamily="18" charset="0"/>
                          <a:cs typeface="Arial" charset="0"/>
                        </a:rPr>
                        <a:t>Controle de operações</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100" b="0" i="0" u="none" strike="noStrike" cap="none" normalizeH="0" baseline="0" smtClean="0">
                          <a:ln>
                            <a:noFill/>
                          </a:ln>
                          <a:solidFill>
                            <a:schemeClr val="tx1"/>
                          </a:solidFill>
                          <a:effectLst/>
                          <a:latin typeface="Arial" charset="0"/>
                          <a:ea typeface="Times New Roman" pitchFamily="18" charset="0"/>
                          <a:cs typeface="Arial" charset="0"/>
                        </a:rPr>
                        <a:t>Operações computacionais</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100" b="0" i="0" u="none" strike="noStrike" cap="none" normalizeH="0" baseline="0" smtClean="0">
                          <a:ln>
                            <a:noFill/>
                          </a:ln>
                          <a:solidFill>
                            <a:schemeClr val="tx1"/>
                          </a:solidFill>
                          <a:effectLst/>
                          <a:latin typeface="Arial" charset="0"/>
                          <a:ea typeface="Times New Roman" pitchFamily="18" charset="0"/>
                          <a:cs typeface="Arial" charset="0"/>
                        </a:rPr>
                        <a:t>Operações dependentes de dispositivos</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100" b="0" i="0" u="none" strike="noStrike" cap="none" normalizeH="0" baseline="0" smtClean="0">
                          <a:ln>
                            <a:noFill/>
                          </a:ln>
                          <a:solidFill>
                            <a:schemeClr val="tx1"/>
                          </a:solidFill>
                          <a:effectLst/>
                          <a:latin typeface="Arial" charset="0"/>
                          <a:ea typeface="Times New Roman" pitchFamily="18" charset="0"/>
                          <a:cs typeface="Arial" charset="0"/>
                        </a:rPr>
                        <a:t>Operações de gestão de dados</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100" b="0" i="0" u="none" strike="noStrike" cap="none" normalizeH="0" baseline="0" smtClean="0">
                          <a:ln>
                            <a:noFill/>
                          </a:ln>
                          <a:solidFill>
                            <a:schemeClr val="tx1"/>
                          </a:solidFill>
                          <a:effectLst/>
                          <a:latin typeface="Arial" charset="0"/>
                          <a:ea typeface="Times New Roman" pitchFamily="18" charset="0"/>
                          <a:cs typeface="Arial" charset="0"/>
                        </a:rPr>
                        <a:t>Operações de interface do usuário</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100" b="0" i="0" u="none" strike="noStrike" cap="none" normalizeH="0" baseline="0" smtClean="0">
                          <a:ln>
                            <a:noFill/>
                          </a:ln>
                          <a:solidFill>
                            <a:schemeClr val="tx1"/>
                          </a:solidFill>
                          <a:effectLst/>
                          <a:latin typeface="Arial" charset="0"/>
                          <a:ea typeface="Times New Roman" pitchFamily="18" charset="0"/>
                          <a:cs typeface="Arial" charset="0"/>
                        </a:rPr>
                        <a:t>Multipl.</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6" name="Tabela 5"/>
          <p:cNvGraphicFramePr>
            <a:graphicFrameLocks noGrp="1"/>
          </p:cNvGraphicFramePr>
          <p:nvPr>
            <p:extLst>
              <p:ext uri="{D42A27DB-BD31-4B8C-83A1-F6EECF244321}">
                <p14:modId xmlns:p14="http://schemas.microsoft.com/office/powerpoint/2010/main" val="3152507480"/>
              </p:ext>
            </p:extLst>
          </p:nvPr>
        </p:nvGraphicFramePr>
        <p:xfrm>
          <a:off x="900113" y="3357563"/>
          <a:ext cx="6985000" cy="2849880"/>
        </p:xfrm>
        <a:graphic>
          <a:graphicData uri="http://schemas.openxmlformats.org/drawingml/2006/table">
            <a:tbl>
              <a:tblPr/>
              <a:tblGrid>
                <a:gridCol w="519112"/>
                <a:gridCol w="1568450"/>
                <a:gridCol w="720725"/>
                <a:gridCol w="679450"/>
                <a:gridCol w="1624013"/>
                <a:gridCol w="1008062"/>
                <a:gridCol w="865188"/>
              </a:tblGrid>
              <a:tr h="2849562">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pt-BR" sz="1100" b="0" i="0" u="none" strike="noStrike" cap="none" normalizeH="0" baseline="0" dirty="0" smtClean="0">
                          <a:ln>
                            <a:noFill/>
                          </a:ln>
                          <a:solidFill>
                            <a:srgbClr val="FF0000"/>
                          </a:solidFill>
                          <a:effectLst/>
                          <a:latin typeface="Arial" charset="0"/>
                          <a:ea typeface="Times New Roman" pitchFamily="18" charset="0"/>
                          <a:cs typeface="Arial" charset="0"/>
                        </a:rPr>
                        <a:t>Baixa</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pt-BR" sz="1100" b="0" i="0" u="none" strike="noStrike" cap="none" normalizeH="0" baseline="0" smtClean="0">
                          <a:ln>
                            <a:noFill/>
                          </a:ln>
                          <a:solidFill>
                            <a:schemeClr val="tx1"/>
                          </a:solidFill>
                          <a:effectLst/>
                          <a:latin typeface="Arial" charset="0"/>
                          <a:ea typeface="Times New Roman" pitchFamily="18" charset="0"/>
                          <a:cs typeface="Arial" charset="0"/>
                        </a:rPr>
                        <a:t>Simples nidificação de operador de programação estruturada.</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100" b="0" i="0" u="none" strike="noStrike" cap="none" normalizeH="0" baseline="0" dirty="0" smtClean="0">
                          <a:ln>
                            <a:noFill/>
                          </a:ln>
                          <a:solidFill>
                            <a:schemeClr val="tx1"/>
                          </a:solidFill>
                          <a:effectLst/>
                          <a:latin typeface="Arial" charset="0"/>
                          <a:ea typeface="Times New Roman" pitchFamily="18" charset="0"/>
                          <a:cs typeface="Arial" charset="0"/>
                        </a:rPr>
                        <a:t>Avaliação de expressões de nível moderado: D=SQRT(B**2-4*a*c)</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100" b="0" i="0" u="none" strike="noStrike" cap="none" normalizeH="0" baseline="0" smtClean="0">
                          <a:ln>
                            <a:noFill/>
                          </a:ln>
                          <a:solidFill>
                            <a:schemeClr val="tx1"/>
                          </a:solidFill>
                          <a:effectLst/>
                          <a:latin typeface="Arial" charset="0"/>
                          <a:ea typeface="Times New Roman" pitchFamily="18" charset="0"/>
                          <a:cs typeface="Arial" charset="0"/>
                        </a:rPr>
                        <a:t>Não é necessário o conhecimento de um processador em particular ou dispositivo E/S. E/S feito ao nível de GET/PUT</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100" b="0" i="0" u="none" strike="noStrike" cap="none" normalizeH="0" baseline="0" smtClean="0">
                          <a:ln>
                            <a:noFill/>
                          </a:ln>
                          <a:solidFill>
                            <a:schemeClr val="tx1"/>
                          </a:solidFill>
                          <a:effectLst/>
                          <a:latin typeface="Arial" charset="0"/>
                          <a:ea typeface="Times New Roman" pitchFamily="18" charset="0"/>
                          <a:cs typeface="Arial" charset="0"/>
                        </a:rPr>
                        <a:t>Seleção de dados em um único arquivo sem modificação na estrutura de dados, sem edições, sem arquivos intermediários. Consultas e atualizações em BD-COTS de complexidade média.</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100" b="0" i="0" u="none" strike="noStrike" cap="none" normalizeH="0" baseline="0" smtClean="0">
                          <a:ln>
                            <a:noFill/>
                          </a:ln>
                          <a:solidFill>
                            <a:schemeClr val="tx1"/>
                          </a:solidFill>
                          <a:effectLst/>
                          <a:latin typeface="Arial" charset="0"/>
                          <a:ea typeface="Times New Roman" pitchFamily="18" charset="0"/>
                          <a:cs typeface="Arial" charset="0"/>
                        </a:rPr>
                        <a:t>Uso geradores de interface gráfica simples (GUI).</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100" b="0" i="0" u="none" strike="noStrike" cap="none" normalizeH="0" baseline="0" smtClean="0">
                          <a:ln>
                            <a:noFill/>
                          </a:ln>
                          <a:solidFill>
                            <a:schemeClr val="tx1"/>
                          </a:solidFill>
                          <a:effectLst/>
                          <a:latin typeface="Arial" charset="0"/>
                          <a:ea typeface="Times New Roman" pitchFamily="18" charset="0"/>
                          <a:cs typeface="Arial" charset="0"/>
                        </a:rPr>
                        <a:t>0.87</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7" name="Título 1"/>
          <p:cNvSpPr txBox="1">
            <a:spLocks/>
          </p:cNvSpPr>
          <p:nvPr/>
        </p:nvSpPr>
        <p:spPr>
          <a:xfrm>
            <a:off x="611188" y="188913"/>
            <a:ext cx="8353300" cy="1143000"/>
          </a:xfrm>
          <a:prstGeom prst="rect">
            <a:avLst/>
          </a:prstGeom>
          <a:noFill/>
          <a:ln w="9525">
            <a:noFill/>
            <a:miter lim="800000"/>
            <a:headEnd/>
            <a:tailEnd/>
          </a:ln>
          <a:effectLst/>
          <a:extLst/>
        </p:spPr>
        <p:txBody>
          <a:bodyPr anchor="ct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pt-BR" sz="36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mj-lt"/>
                <a:ea typeface="+mj-ea"/>
                <a:cs typeface="+mj-cs"/>
              </a:rPr>
              <a:t>COCOMO II</a:t>
            </a:r>
            <a:endParaRPr kumimoji="0" lang="pt-BR" sz="3600" b="1" i="0" u="none" strike="noStrike" kern="1200" cap="none" spc="0" normalizeH="0" baseline="0" noProof="0" dirty="0" smtClean="0">
              <a:ln>
                <a:noFill/>
              </a:ln>
              <a:solidFill>
                <a:srgbClr val="003399"/>
              </a:solidFill>
              <a:effectLst>
                <a:outerShdw blurRad="38100" dist="38100" dir="2700000" algn="tl">
                  <a:srgbClr val="C0C0C0"/>
                </a:outerShdw>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4"/>
          <p:cNvSpPr>
            <a:spLocks noChangeArrowheads="1"/>
          </p:cNvSpPr>
          <p:nvPr/>
        </p:nvSpPr>
        <p:spPr bwMode="auto">
          <a:xfrm>
            <a:off x="611188" y="1268413"/>
            <a:ext cx="8064500" cy="1200150"/>
          </a:xfrm>
          <a:prstGeom prst="rect">
            <a:avLst/>
          </a:prstGeom>
          <a:noFill/>
          <a:ln>
            <a:noFill/>
          </a:ln>
          <a:extLst/>
        </p:spPr>
        <p:txBody>
          <a:bodyPr>
            <a:spAutoFit/>
          </a:bodyPr>
          <a:lstStyle/>
          <a:p>
            <a:pPr>
              <a:defRPr/>
            </a:pPr>
            <a:r>
              <a:rPr lang="pt-BR" b="1" dirty="0">
                <a:latin typeface="Arial" charset="0"/>
              </a:rPr>
              <a:t>1 . Fatores do Produto</a:t>
            </a:r>
          </a:p>
          <a:p>
            <a:pPr>
              <a:defRPr/>
            </a:pPr>
            <a:r>
              <a:rPr lang="pt-BR" b="1" dirty="0">
                <a:latin typeface="Arial" charset="0"/>
              </a:rPr>
              <a:t> </a:t>
            </a:r>
            <a:endParaRPr lang="pt-BR" dirty="0">
              <a:latin typeface="Arial" charset="0"/>
            </a:endParaRPr>
          </a:p>
          <a:p>
            <a:pPr marL="342900" indent="-342900">
              <a:buFontTx/>
              <a:buAutoNum type="alphaLcPeriod" startAt="3"/>
              <a:defRPr/>
            </a:pPr>
            <a:r>
              <a:rPr lang="pt-BR" b="1" dirty="0">
                <a:latin typeface="Arial" charset="0"/>
              </a:rPr>
              <a:t>Complexidade do produto (CPLX) – cont.</a:t>
            </a:r>
            <a:endParaRPr lang="pt-BR" dirty="0">
              <a:latin typeface="Arial" charset="0"/>
            </a:endParaRPr>
          </a:p>
          <a:p>
            <a:pPr marL="342900" indent="-342900">
              <a:buFontTx/>
              <a:buAutoNum type="alphaLcPeriod" startAt="3"/>
              <a:defRPr/>
            </a:pPr>
            <a:endParaRPr lang="pt-BR" dirty="0">
              <a:latin typeface="Arial" charset="0"/>
            </a:endParaRPr>
          </a:p>
        </p:txBody>
      </p:sp>
      <p:graphicFrame>
        <p:nvGraphicFramePr>
          <p:cNvPr id="7" name="Tabela 6"/>
          <p:cNvGraphicFramePr>
            <a:graphicFrameLocks noGrp="1"/>
          </p:cNvGraphicFramePr>
          <p:nvPr/>
        </p:nvGraphicFramePr>
        <p:xfrm>
          <a:off x="611188" y="2492375"/>
          <a:ext cx="7416800" cy="3017838"/>
        </p:xfrm>
        <a:graphic>
          <a:graphicData uri="http://schemas.openxmlformats.org/drawingml/2006/table">
            <a:tbl>
              <a:tblPr/>
              <a:tblGrid>
                <a:gridCol w="1233487"/>
                <a:gridCol w="1212850"/>
                <a:gridCol w="1014413"/>
                <a:gridCol w="1116012"/>
                <a:gridCol w="1116013"/>
                <a:gridCol w="1014412"/>
                <a:gridCol w="709613"/>
              </a:tblGrid>
              <a:tr h="502973">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pt-BR" sz="1100" b="0" i="0" u="none" strike="noStrike" cap="none" normalizeH="0" baseline="0" smtClean="0">
                        <a:ln>
                          <a:noFill/>
                        </a:ln>
                        <a:solidFill>
                          <a:schemeClr val="tx1"/>
                        </a:solidFill>
                        <a:effectLst/>
                        <a:latin typeface="Arial" charset="0"/>
                        <a:ea typeface="Times New Roman" pitchFamily="18" charset="0"/>
                        <a:cs typeface="Arial"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pt-BR" sz="1100" b="0" i="0" u="none" strike="noStrike" cap="none" normalizeH="0" baseline="0" smtClean="0">
                          <a:ln>
                            <a:noFill/>
                          </a:ln>
                          <a:solidFill>
                            <a:schemeClr val="tx1"/>
                          </a:solidFill>
                          <a:effectLst/>
                          <a:latin typeface="Arial" charset="0"/>
                          <a:ea typeface="Times New Roman" pitchFamily="18" charset="0"/>
                          <a:cs typeface="Arial" charset="0"/>
                        </a:rPr>
                        <a:t>Controle de operações</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100" b="0" i="0" u="none" strike="noStrike" cap="none" normalizeH="0" baseline="0" smtClean="0">
                          <a:ln>
                            <a:noFill/>
                          </a:ln>
                          <a:solidFill>
                            <a:schemeClr val="tx1"/>
                          </a:solidFill>
                          <a:effectLst/>
                          <a:latin typeface="Arial" charset="0"/>
                          <a:ea typeface="Times New Roman" pitchFamily="18" charset="0"/>
                          <a:cs typeface="Arial" charset="0"/>
                        </a:rPr>
                        <a:t>Operações computacionais</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100" b="0" i="0" u="none" strike="noStrike" cap="none" normalizeH="0" baseline="0" smtClean="0">
                          <a:ln>
                            <a:noFill/>
                          </a:ln>
                          <a:solidFill>
                            <a:schemeClr val="tx1"/>
                          </a:solidFill>
                          <a:effectLst/>
                          <a:latin typeface="Arial" charset="0"/>
                          <a:ea typeface="Times New Roman" pitchFamily="18" charset="0"/>
                          <a:cs typeface="Arial" charset="0"/>
                        </a:rPr>
                        <a:t>Operações dependentes de dispositivos</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100" b="0" i="0" u="none" strike="noStrike" cap="none" normalizeH="0" baseline="0" smtClean="0">
                          <a:ln>
                            <a:noFill/>
                          </a:ln>
                          <a:solidFill>
                            <a:schemeClr val="tx1"/>
                          </a:solidFill>
                          <a:effectLst/>
                          <a:latin typeface="Arial" charset="0"/>
                          <a:ea typeface="Times New Roman" pitchFamily="18" charset="0"/>
                          <a:cs typeface="Arial" charset="0"/>
                        </a:rPr>
                        <a:t>Operações de gestão de dados</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100" b="0" i="0" u="none" strike="noStrike" cap="none" normalizeH="0" baseline="0" smtClean="0">
                          <a:ln>
                            <a:noFill/>
                          </a:ln>
                          <a:solidFill>
                            <a:schemeClr val="tx1"/>
                          </a:solidFill>
                          <a:effectLst/>
                          <a:latin typeface="Arial" charset="0"/>
                          <a:ea typeface="Times New Roman" pitchFamily="18" charset="0"/>
                          <a:cs typeface="Arial" charset="0"/>
                        </a:rPr>
                        <a:t>Operações de interface do usuário</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100" b="0" i="0" u="none" strike="noStrike" cap="none" normalizeH="0" baseline="0" smtClean="0">
                          <a:ln>
                            <a:noFill/>
                          </a:ln>
                          <a:solidFill>
                            <a:schemeClr val="tx1"/>
                          </a:solidFill>
                          <a:effectLst/>
                          <a:latin typeface="Arial" charset="0"/>
                          <a:ea typeface="Times New Roman" pitchFamily="18" charset="0"/>
                          <a:cs typeface="Arial" charset="0"/>
                        </a:rPr>
                        <a:t>Multipl.</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51486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pt-BR" sz="1100" b="0" i="0" u="none" strike="noStrike" cap="none" normalizeH="0" baseline="0" smtClean="0">
                          <a:ln>
                            <a:noFill/>
                          </a:ln>
                          <a:solidFill>
                            <a:schemeClr val="tx1"/>
                          </a:solidFill>
                          <a:effectLst/>
                          <a:latin typeface="Arial" charset="0"/>
                          <a:ea typeface="Times New Roman" pitchFamily="18" charset="0"/>
                          <a:cs typeface="Arial" charset="0"/>
                        </a:rPr>
                        <a:t>Nominal</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pt-BR" sz="1100" b="0" i="0" u="none" strike="noStrike" cap="none" normalizeH="0" baseline="0" smtClean="0">
                          <a:ln>
                            <a:noFill/>
                          </a:ln>
                          <a:solidFill>
                            <a:schemeClr val="tx1"/>
                          </a:solidFill>
                          <a:effectLst/>
                          <a:latin typeface="Arial" charset="0"/>
                          <a:ea typeface="Times New Roman" pitchFamily="18" charset="0"/>
                          <a:cs typeface="Arial" charset="0"/>
                        </a:rPr>
                        <a:t>Na maioria simples nidificação. Algum controle entre módulos. Tabelas de decisão. Callbacks simples ou troca de mensagens, incluindo middleware com suporte de processamento distribuído</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100" b="0" i="0" u="none" strike="noStrike" cap="none" normalizeH="0" baseline="0" smtClean="0">
                          <a:ln>
                            <a:noFill/>
                          </a:ln>
                          <a:solidFill>
                            <a:schemeClr val="tx1"/>
                          </a:solidFill>
                          <a:effectLst/>
                          <a:latin typeface="Arial" charset="0"/>
                          <a:ea typeface="Times New Roman" pitchFamily="18" charset="0"/>
                          <a:cs typeface="Arial" charset="0"/>
                        </a:rPr>
                        <a:t>Uso de matemática e rotinas de estatística padrão. Operações  básicas de matriz/vetor. </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100" b="0" i="0" u="none" strike="noStrike" cap="none" normalizeH="0" baseline="0" smtClean="0">
                          <a:ln>
                            <a:noFill/>
                          </a:ln>
                          <a:solidFill>
                            <a:schemeClr val="tx1"/>
                          </a:solidFill>
                          <a:effectLst/>
                          <a:latin typeface="Arial" charset="0"/>
                          <a:ea typeface="Times New Roman" pitchFamily="18" charset="0"/>
                          <a:cs typeface="Arial" charset="0"/>
                        </a:rPr>
                        <a:t>Processamento de E/S incluindo seleção de dispositivo, consulta de situação e processamento de erros.</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100" b="0" i="0" u="none" strike="noStrike" cap="none" normalizeH="0" baseline="0" smtClean="0">
                          <a:ln>
                            <a:noFill/>
                          </a:ln>
                          <a:solidFill>
                            <a:schemeClr val="tx1"/>
                          </a:solidFill>
                          <a:effectLst/>
                          <a:latin typeface="Arial" charset="0"/>
                          <a:ea typeface="Times New Roman" pitchFamily="18" charset="0"/>
                          <a:cs typeface="Arial" charset="0"/>
                        </a:rPr>
                        <a:t>Entrada a partir de múltiplos arquivos e uma única saída. Mudanças estruturais simples, edições simples. Consultas e atualizações complexas em BD-COTS  </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100" b="0" i="0" u="none" strike="noStrike" cap="none" normalizeH="0" baseline="0" smtClean="0">
                          <a:ln>
                            <a:noFill/>
                          </a:ln>
                          <a:solidFill>
                            <a:schemeClr val="tx1"/>
                          </a:solidFill>
                          <a:effectLst/>
                          <a:latin typeface="Arial" charset="0"/>
                          <a:ea typeface="Times New Roman" pitchFamily="18" charset="0"/>
                          <a:cs typeface="Arial" charset="0"/>
                        </a:rPr>
                        <a:t>Uso de conjunto simples de controle: botões, caixas de texto, etc.(widget).</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100" b="0" i="0" u="none" strike="noStrike" cap="none" normalizeH="0" baseline="0" smtClean="0">
                          <a:ln>
                            <a:noFill/>
                          </a:ln>
                          <a:solidFill>
                            <a:schemeClr val="tx1"/>
                          </a:solidFill>
                          <a:effectLst/>
                          <a:latin typeface="Arial" charset="0"/>
                          <a:ea typeface="Times New Roman" pitchFamily="18" charset="0"/>
                          <a:cs typeface="Arial" charset="0"/>
                        </a:rPr>
                        <a:t>1,00</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5" name="Título 1"/>
          <p:cNvSpPr txBox="1">
            <a:spLocks/>
          </p:cNvSpPr>
          <p:nvPr/>
        </p:nvSpPr>
        <p:spPr>
          <a:xfrm>
            <a:off x="611188" y="188913"/>
            <a:ext cx="8353300" cy="1143000"/>
          </a:xfrm>
          <a:prstGeom prst="rect">
            <a:avLst/>
          </a:prstGeom>
          <a:noFill/>
          <a:ln w="9525">
            <a:noFill/>
            <a:miter lim="800000"/>
            <a:headEnd/>
            <a:tailEnd/>
          </a:ln>
          <a:effectLst/>
          <a:extLst/>
        </p:spPr>
        <p:txBody>
          <a:bodyPr anchor="ct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pt-BR" sz="36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mj-lt"/>
                <a:ea typeface="+mj-ea"/>
                <a:cs typeface="+mj-cs"/>
              </a:rPr>
              <a:t>COCOMO II</a:t>
            </a:r>
            <a:endParaRPr kumimoji="0" lang="pt-BR" sz="3600" b="1" i="0" u="none" strike="noStrike" kern="1200" cap="none" spc="0" normalizeH="0" baseline="0" noProof="0" dirty="0" smtClean="0">
              <a:ln>
                <a:noFill/>
              </a:ln>
              <a:solidFill>
                <a:srgbClr val="003399"/>
              </a:solidFill>
              <a:effectLst>
                <a:outerShdw blurRad="38100" dist="38100" dir="2700000" algn="tl">
                  <a:srgbClr val="C0C0C0"/>
                </a:outerShdw>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4"/>
          <p:cNvSpPr>
            <a:spLocks noChangeArrowheads="1"/>
          </p:cNvSpPr>
          <p:nvPr/>
        </p:nvSpPr>
        <p:spPr bwMode="auto">
          <a:xfrm>
            <a:off x="611188" y="1268413"/>
            <a:ext cx="8064500" cy="1200150"/>
          </a:xfrm>
          <a:prstGeom prst="rect">
            <a:avLst/>
          </a:prstGeom>
          <a:noFill/>
          <a:ln>
            <a:noFill/>
          </a:ln>
          <a:extLst/>
        </p:spPr>
        <p:txBody>
          <a:bodyPr>
            <a:spAutoFit/>
          </a:bodyPr>
          <a:lstStyle/>
          <a:p>
            <a:pPr>
              <a:defRPr/>
            </a:pPr>
            <a:r>
              <a:rPr lang="pt-BR" b="1" dirty="0">
                <a:latin typeface="Arial" charset="0"/>
              </a:rPr>
              <a:t>1 . Fatores do Produto</a:t>
            </a:r>
          </a:p>
          <a:p>
            <a:pPr>
              <a:defRPr/>
            </a:pPr>
            <a:r>
              <a:rPr lang="pt-BR" b="1" dirty="0">
                <a:latin typeface="Arial" charset="0"/>
              </a:rPr>
              <a:t> </a:t>
            </a:r>
            <a:endParaRPr lang="pt-BR" dirty="0">
              <a:latin typeface="Arial" charset="0"/>
            </a:endParaRPr>
          </a:p>
          <a:p>
            <a:pPr marL="342900" indent="-342900">
              <a:buFontTx/>
              <a:buAutoNum type="alphaLcPeriod" startAt="3"/>
              <a:defRPr/>
            </a:pPr>
            <a:r>
              <a:rPr lang="pt-BR" b="1" dirty="0">
                <a:latin typeface="Arial" charset="0"/>
              </a:rPr>
              <a:t>Complexidade do produto (CPLX) – cont.</a:t>
            </a:r>
            <a:endParaRPr lang="pt-BR" dirty="0">
              <a:latin typeface="Arial" charset="0"/>
            </a:endParaRPr>
          </a:p>
          <a:p>
            <a:pPr marL="342900" indent="-342900">
              <a:buFontTx/>
              <a:buAutoNum type="alphaLcPeriod" startAt="3"/>
              <a:defRPr/>
            </a:pPr>
            <a:endParaRPr lang="pt-BR" dirty="0">
              <a:latin typeface="Arial" charset="0"/>
            </a:endParaRPr>
          </a:p>
        </p:txBody>
      </p:sp>
      <p:graphicFrame>
        <p:nvGraphicFramePr>
          <p:cNvPr id="7" name="Tabela 6"/>
          <p:cNvGraphicFramePr>
            <a:graphicFrameLocks noGrp="1"/>
          </p:cNvGraphicFramePr>
          <p:nvPr/>
        </p:nvGraphicFramePr>
        <p:xfrm>
          <a:off x="611188" y="2492375"/>
          <a:ext cx="7416800" cy="3352800"/>
        </p:xfrm>
        <a:graphic>
          <a:graphicData uri="http://schemas.openxmlformats.org/drawingml/2006/table">
            <a:tbl>
              <a:tblPr/>
              <a:tblGrid>
                <a:gridCol w="1233487"/>
                <a:gridCol w="1212850"/>
                <a:gridCol w="1014413"/>
                <a:gridCol w="1116012"/>
                <a:gridCol w="1116013"/>
                <a:gridCol w="1014412"/>
                <a:gridCol w="709613"/>
              </a:tblGrid>
              <a:tr h="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pt-BR" sz="1100" b="0" i="0" u="none" strike="noStrike" cap="none" normalizeH="0" baseline="0" smtClean="0">
                        <a:ln>
                          <a:noFill/>
                        </a:ln>
                        <a:solidFill>
                          <a:schemeClr val="tx1"/>
                        </a:solidFill>
                        <a:effectLst/>
                        <a:latin typeface="Arial" charset="0"/>
                        <a:ea typeface="Times New Roman" pitchFamily="18" charset="0"/>
                        <a:cs typeface="Arial"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pt-BR" sz="1100" b="0" i="0" u="none" strike="noStrike" cap="none" normalizeH="0" baseline="0" smtClean="0">
                          <a:ln>
                            <a:noFill/>
                          </a:ln>
                          <a:solidFill>
                            <a:schemeClr val="tx1"/>
                          </a:solidFill>
                          <a:effectLst/>
                          <a:latin typeface="Arial" charset="0"/>
                          <a:ea typeface="Times New Roman" pitchFamily="18" charset="0"/>
                          <a:cs typeface="Arial" charset="0"/>
                        </a:rPr>
                        <a:t>Controle de operações</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100" b="0" i="0" u="none" strike="noStrike" cap="none" normalizeH="0" baseline="0" smtClean="0">
                          <a:ln>
                            <a:noFill/>
                          </a:ln>
                          <a:solidFill>
                            <a:schemeClr val="tx1"/>
                          </a:solidFill>
                          <a:effectLst/>
                          <a:latin typeface="Arial" charset="0"/>
                          <a:ea typeface="Times New Roman" pitchFamily="18" charset="0"/>
                          <a:cs typeface="Arial" charset="0"/>
                        </a:rPr>
                        <a:t>Operações computacionais</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100" b="0" i="0" u="none" strike="noStrike" cap="none" normalizeH="0" baseline="0" smtClean="0">
                          <a:ln>
                            <a:noFill/>
                          </a:ln>
                          <a:solidFill>
                            <a:schemeClr val="tx1"/>
                          </a:solidFill>
                          <a:effectLst/>
                          <a:latin typeface="Arial" charset="0"/>
                          <a:ea typeface="Times New Roman" pitchFamily="18" charset="0"/>
                          <a:cs typeface="Arial" charset="0"/>
                        </a:rPr>
                        <a:t>Operações dependentes de dispositivos</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100" b="0" i="0" u="none" strike="noStrike" cap="none" normalizeH="0" baseline="0" smtClean="0">
                          <a:ln>
                            <a:noFill/>
                          </a:ln>
                          <a:solidFill>
                            <a:schemeClr val="tx1"/>
                          </a:solidFill>
                          <a:effectLst/>
                          <a:latin typeface="Arial" charset="0"/>
                          <a:ea typeface="Times New Roman" pitchFamily="18" charset="0"/>
                          <a:cs typeface="Arial" charset="0"/>
                        </a:rPr>
                        <a:t>Operações de gestão de dados</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100" b="0" i="0" u="none" strike="noStrike" cap="none" normalizeH="0" baseline="0" smtClean="0">
                          <a:ln>
                            <a:noFill/>
                          </a:ln>
                          <a:solidFill>
                            <a:schemeClr val="tx1"/>
                          </a:solidFill>
                          <a:effectLst/>
                          <a:latin typeface="Arial" charset="0"/>
                          <a:ea typeface="Times New Roman" pitchFamily="18" charset="0"/>
                          <a:cs typeface="Arial" charset="0"/>
                        </a:rPr>
                        <a:t>Operações de interface do usuário</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100" b="0" i="0" u="none" strike="noStrike" cap="none" normalizeH="0" baseline="0" smtClean="0">
                          <a:ln>
                            <a:noFill/>
                          </a:ln>
                          <a:solidFill>
                            <a:schemeClr val="tx1"/>
                          </a:solidFill>
                          <a:effectLst/>
                          <a:latin typeface="Arial" charset="0"/>
                          <a:ea typeface="Times New Roman" pitchFamily="18" charset="0"/>
                          <a:cs typeface="Arial" charset="0"/>
                        </a:rPr>
                        <a:t>Multipl.</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pt-BR" sz="1100" b="0" i="0" u="none" strike="noStrike" cap="none" normalizeH="0" baseline="0" smtClean="0">
                          <a:ln>
                            <a:noFill/>
                          </a:ln>
                          <a:solidFill>
                            <a:schemeClr val="tx1"/>
                          </a:solidFill>
                          <a:effectLst/>
                          <a:latin typeface="Arial" charset="0"/>
                          <a:ea typeface="Times New Roman" pitchFamily="18" charset="0"/>
                          <a:cs typeface="Arial" charset="0"/>
                        </a:rPr>
                        <a:t>Alta</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pt-BR" sz="1100" b="0" i="0" u="none" strike="noStrike" cap="none" normalizeH="0" baseline="0" smtClean="0">
                          <a:ln>
                            <a:noFill/>
                          </a:ln>
                          <a:solidFill>
                            <a:schemeClr val="tx1"/>
                          </a:solidFill>
                          <a:effectLst/>
                          <a:latin typeface="Arial" charset="0"/>
                          <a:ea typeface="Times New Roman" pitchFamily="18" charset="0"/>
                          <a:cs typeface="Arial" charset="0"/>
                        </a:rPr>
                        <a:t>Programação estruturada, operadores altamente aninhados com muitos predicados compostos. Fila e pilha de controle. Processamento homogêneo distribuído. Único processador de controle em tempo real.</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100" b="0" i="0" u="none" strike="noStrike" cap="none" normalizeH="0" baseline="0" smtClean="0">
                          <a:ln>
                            <a:noFill/>
                          </a:ln>
                          <a:solidFill>
                            <a:schemeClr val="tx1"/>
                          </a:solidFill>
                          <a:effectLst/>
                          <a:latin typeface="Arial" charset="0"/>
                          <a:ea typeface="Times New Roman" pitchFamily="18" charset="0"/>
                          <a:cs typeface="Arial" charset="0"/>
                        </a:rPr>
                        <a:t>Análises numéricas básicas: Multivariada, interpolação, equações diferencial ordinária. Truncamento básico, arredondamento.</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100" b="0" i="0" u="none" strike="noStrike" cap="none" normalizeH="0" baseline="0" smtClean="0">
                          <a:ln>
                            <a:noFill/>
                          </a:ln>
                          <a:solidFill>
                            <a:schemeClr val="tx1"/>
                          </a:solidFill>
                          <a:effectLst/>
                          <a:latin typeface="Arial" charset="0"/>
                          <a:ea typeface="Times New Roman" pitchFamily="18" charset="0"/>
                          <a:cs typeface="Arial" charset="0"/>
                        </a:rPr>
                        <a:t>Operações E/S em dispositivo nível físico (tradução de endereços de armazenamento físico; busca, leitura, etc.). Otimização E/S sobreposição.</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100" b="0" i="0" u="none" strike="noStrike" cap="none" normalizeH="0" baseline="0" smtClean="0">
                          <a:ln>
                            <a:noFill/>
                          </a:ln>
                          <a:solidFill>
                            <a:schemeClr val="tx1"/>
                          </a:solidFill>
                          <a:effectLst/>
                          <a:latin typeface="Arial" charset="0"/>
                          <a:ea typeface="Times New Roman" pitchFamily="18" charset="0"/>
                          <a:cs typeface="Arial" charset="0"/>
                        </a:rPr>
                        <a:t>Gatilhos simples ativados pelo conteúdo nos fluxos de dados.</a:t>
                      </a:r>
                    </a:p>
                    <a:p>
                      <a:pPr marL="0" marR="0" lvl="0" indent="0" algn="ctr" defTabSz="914400" rtl="0" eaLnBrk="1" fontAlgn="base" latinLnBrk="0" hangingPunct="1">
                        <a:lnSpc>
                          <a:spcPct val="100000"/>
                        </a:lnSpc>
                        <a:spcBef>
                          <a:spcPct val="0"/>
                        </a:spcBef>
                        <a:spcAft>
                          <a:spcPct val="0"/>
                        </a:spcAft>
                        <a:buClrTx/>
                        <a:buSzTx/>
                        <a:buFontTx/>
                        <a:buNone/>
                        <a:tabLst/>
                      </a:pPr>
                      <a:r>
                        <a:rPr kumimoji="0" lang="pt-BR" sz="1100" b="0" i="0" u="none" strike="noStrike" cap="none" normalizeH="0" baseline="0" smtClean="0">
                          <a:ln>
                            <a:noFill/>
                          </a:ln>
                          <a:solidFill>
                            <a:schemeClr val="tx1"/>
                          </a:solidFill>
                          <a:effectLst/>
                          <a:latin typeface="Arial" charset="0"/>
                          <a:ea typeface="Times New Roman" pitchFamily="18" charset="0"/>
                          <a:cs typeface="Arial" charset="0"/>
                        </a:rPr>
                        <a:t>Reestruturação complexa de dados.</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100" b="0" i="0" u="none" strike="noStrike" cap="none" normalizeH="0" baseline="0" smtClean="0">
                          <a:ln>
                            <a:noFill/>
                          </a:ln>
                          <a:solidFill>
                            <a:schemeClr val="tx1"/>
                          </a:solidFill>
                          <a:effectLst/>
                          <a:latin typeface="Arial" charset="0"/>
                          <a:ea typeface="Times New Roman" pitchFamily="18" charset="0"/>
                          <a:cs typeface="Arial" charset="0"/>
                        </a:rPr>
                        <a:t>Extensão e desenvolvimento  de conjunto de controles. Simples E/S de voz, multimídia.</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100" b="0" i="0" u="none" strike="noStrike" cap="none" normalizeH="0" baseline="0" smtClean="0">
                          <a:ln>
                            <a:noFill/>
                          </a:ln>
                          <a:solidFill>
                            <a:schemeClr val="tx1"/>
                          </a:solidFill>
                          <a:effectLst/>
                          <a:latin typeface="Arial" charset="0"/>
                          <a:ea typeface="Times New Roman" pitchFamily="18" charset="0"/>
                          <a:cs typeface="Arial" charset="0"/>
                        </a:rPr>
                        <a:t>1,17</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5" name="Título 1"/>
          <p:cNvSpPr txBox="1">
            <a:spLocks/>
          </p:cNvSpPr>
          <p:nvPr/>
        </p:nvSpPr>
        <p:spPr>
          <a:xfrm>
            <a:off x="611188" y="188913"/>
            <a:ext cx="8353300" cy="1143000"/>
          </a:xfrm>
          <a:prstGeom prst="rect">
            <a:avLst/>
          </a:prstGeom>
          <a:noFill/>
          <a:ln w="9525">
            <a:noFill/>
            <a:miter lim="800000"/>
            <a:headEnd/>
            <a:tailEnd/>
          </a:ln>
          <a:effectLst/>
          <a:extLst/>
        </p:spPr>
        <p:txBody>
          <a:bodyPr anchor="ct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pt-BR" sz="36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mj-lt"/>
                <a:ea typeface="+mj-ea"/>
                <a:cs typeface="+mj-cs"/>
              </a:rPr>
              <a:t>COCOMO II</a:t>
            </a:r>
            <a:endParaRPr kumimoji="0" lang="pt-BR" sz="3600" b="1" i="0" u="none" strike="noStrike" kern="1200" cap="none" spc="0" normalizeH="0" baseline="0" noProof="0" dirty="0" smtClean="0">
              <a:ln>
                <a:noFill/>
              </a:ln>
              <a:solidFill>
                <a:srgbClr val="003399"/>
              </a:solidFill>
              <a:effectLst>
                <a:outerShdw blurRad="38100" dist="38100" dir="2700000" algn="tl">
                  <a:srgbClr val="C0C0C0"/>
                </a:outerShdw>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4"/>
          <p:cNvSpPr>
            <a:spLocks noChangeArrowheads="1"/>
          </p:cNvSpPr>
          <p:nvPr/>
        </p:nvSpPr>
        <p:spPr bwMode="auto">
          <a:xfrm>
            <a:off x="611188" y="1268413"/>
            <a:ext cx="8064500" cy="1200150"/>
          </a:xfrm>
          <a:prstGeom prst="rect">
            <a:avLst/>
          </a:prstGeom>
          <a:noFill/>
          <a:ln>
            <a:noFill/>
          </a:ln>
          <a:extLst/>
        </p:spPr>
        <p:txBody>
          <a:bodyPr>
            <a:spAutoFit/>
          </a:bodyPr>
          <a:lstStyle/>
          <a:p>
            <a:pPr>
              <a:defRPr/>
            </a:pPr>
            <a:r>
              <a:rPr lang="pt-BR" b="1" dirty="0">
                <a:latin typeface="Arial" charset="0"/>
              </a:rPr>
              <a:t>1 . Fatores do Produto</a:t>
            </a:r>
          </a:p>
          <a:p>
            <a:pPr>
              <a:defRPr/>
            </a:pPr>
            <a:r>
              <a:rPr lang="pt-BR" b="1" dirty="0">
                <a:latin typeface="Arial" charset="0"/>
              </a:rPr>
              <a:t> </a:t>
            </a:r>
            <a:endParaRPr lang="pt-BR" dirty="0">
              <a:latin typeface="Arial" charset="0"/>
            </a:endParaRPr>
          </a:p>
          <a:p>
            <a:pPr marL="342900" indent="-342900">
              <a:buFontTx/>
              <a:buAutoNum type="alphaLcPeriod" startAt="3"/>
              <a:defRPr/>
            </a:pPr>
            <a:r>
              <a:rPr lang="pt-BR" b="1" dirty="0">
                <a:latin typeface="Arial" charset="0"/>
              </a:rPr>
              <a:t>Complexidade do produto (CPLX) – cont.</a:t>
            </a:r>
            <a:endParaRPr lang="pt-BR" dirty="0">
              <a:latin typeface="Arial" charset="0"/>
            </a:endParaRPr>
          </a:p>
          <a:p>
            <a:pPr marL="342900" indent="-342900">
              <a:buFontTx/>
              <a:buAutoNum type="alphaLcPeriod" startAt="3"/>
              <a:defRPr/>
            </a:pPr>
            <a:endParaRPr lang="pt-BR" dirty="0">
              <a:latin typeface="Arial" charset="0"/>
            </a:endParaRPr>
          </a:p>
        </p:txBody>
      </p:sp>
      <p:graphicFrame>
        <p:nvGraphicFramePr>
          <p:cNvPr id="7" name="Tabela 6"/>
          <p:cNvGraphicFramePr>
            <a:graphicFrameLocks noGrp="1"/>
          </p:cNvGraphicFramePr>
          <p:nvPr/>
        </p:nvGraphicFramePr>
        <p:xfrm>
          <a:off x="611188" y="2492375"/>
          <a:ext cx="7416800" cy="3185160"/>
        </p:xfrm>
        <a:graphic>
          <a:graphicData uri="http://schemas.openxmlformats.org/drawingml/2006/table">
            <a:tbl>
              <a:tblPr/>
              <a:tblGrid>
                <a:gridCol w="1233487"/>
                <a:gridCol w="1212850"/>
                <a:gridCol w="1014413"/>
                <a:gridCol w="1116012"/>
                <a:gridCol w="1116013"/>
                <a:gridCol w="1014412"/>
                <a:gridCol w="709613"/>
              </a:tblGrid>
              <a:tr h="50282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pt-BR" sz="1100" b="0" i="0" u="none" strike="noStrike" cap="none" normalizeH="0" baseline="0" smtClean="0">
                        <a:ln>
                          <a:noFill/>
                        </a:ln>
                        <a:solidFill>
                          <a:schemeClr val="tx1"/>
                        </a:solidFill>
                        <a:effectLst/>
                        <a:latin typeface="Arial" charset="0"/>
                        <a:ea typeface="Times New Roman" pitchFamily="18" charset="0"/>
                        <a:cs typeface="Arial"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pt-BR" sz="1100" b="0" i="0" u="none" strike="noStrike" cap="none" normalizeH="0" baseline="0" smtClean="0">
                          <a:ln>
                            <a:noFill/>
                          </a:ln>
                          <a:solidFill>
                            <a:schemeClr val="tx1"/>
                          </a:solidFill>
                          <a:effectLst/>
                          <a:latin typeface="Arial" charset="0"/>
                          <a:ea typeface="Times New Roman" pitchFamily="18" charset="0"/>
                          <a:cs typeface="Arial" charset="0"/>
                        </a:rPr>
                        <a:t>Controle de operações</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100" b="0" i="0" u="none" strike="noStrike" cap="none" normalizeH="0" baseline="0" smtClean="0">
                          <a:ln>
                            <a:noFill/>
                          </a:ln>
                          <a:solidFill>
                            <a:schemeClr val="tx1"/>
                          </a:solidFill>
                          <a:effectLst/>
                          <a:latin typeface="Arial" charset="0"/>
                          <a:ea typeface="Times New Roman" pitchFamily="18" charset="0"/>
                          <a:cs typeface="Arial" charset="0"/>
                        </a:rPr>
                        <a:t>Operações computacionais</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100" b="0" i="0" u="none" strike="noStrike" cap="none" normalizeH="0" baseline="0" smtClean="0">
                          <a:ln>
                            <a:noFill/>
                          </a:ln>
                          <a:solidFill>
                            <a:schemeClr val="tx1"/>
                          </a:solidFill>
                          <a:effectLst/>
                          <a:latin typeface="Arial" charset="0"/>
                          <a:ea typeface="Times New Roman" pitchFamily="18" charset="0"/>
                          <a:cs typeface="Arial" charset="0"/>
                        </a:rPr>
                        <a:t>Operações dependentes de dispositivos</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100" b="0" i="0" u="none" strike="noStrike" cap="none" normalizeH="0" baseline="0" smtClean="0">
                          <a:ln>
                            <a:noFill/>
                          </a:ln>
                          <a:solidFill>
                            <a:schemeClr val="tx1"/>
                          </a:solidFill>
                          <a:effectLst/>
                          <a:latin typeface="Arial" charset="0"/>
                          <a:ea typeface="Times New Roman" pitchFamily="18" charset="0"/>
                          <a:cs typeface="Arial" charset="0"/>
                        </a:rPr>
                        <a:t>Operações de gestão de dados</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100" b="0" i="0" u="none" strike="noStrike" cap="none" normalizeH="0" baseline="0" smtClean="0">
                          <a:ln>
                            <a:noFill/>
                          </a:ln>
                          <a:solidFill>
                            <a:schemeClr val="tx1"/>
                          </a:solidFill>
                          <a:effectLst/>
                          <a:latin typeface="Arial" charset="0"/>
                          <a:ea typeface="Times New Roman" pitchFamily="18" charset="0"/>
                          <a:cs typeface="Arial" charset="0"/>
                        </a:rPr>
                        <a:t>Operações de interface do usuário</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100" b="0" i="0" u="none" strike="noStrike" cap="none" normalizeH="0" baseline="0" smtClean="0">
                          <a:ln>
                            <a:noFill/>
                          </a:ln>
                          <a:solidFill>
                            <a:schemeClr val="tx1"/>
                          </a:solidFill>
                          <a:effectLst/>
                          <a:latin typeface="Arial" charset="0"/>
                          <a:ea typeface="Times New Roman" pitchFamily="18" charset="0"/>
                          <a:cs typeface="Arial" charset="0"/>
                        </a:rPr>
                        <a:t>Multipl.</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8170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pt-BR" sz="1100" b="0" i="0" u="none" strike="noStrike" cap="none" normalizeH="0" baseline="0" smtClean="0">
                          <a:ln>
                            <a:noFill/>
                          </a:ln>
                          <a:solidFill>
                            <a:schemeClr val="tx1"/>
                          </a:solidFill>
                          <a:effectLst/>
                          <a:latin typeface="Arial" charset="0"/>
                          <a:ea typeface="Times New Roman" pitchFamily="18" charset="0"/>
                          <a:cs typeface="Arial" charset="0"/>
                        </a:rPr>
                        <a:t>Muito Alta</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pt-BR" sz="1100" b="0" i="0" u="none" strike="noStrike" cap="none" normalizeH="0" baseline="0" smtClean="0">
                          <a:ln>
                            <a:noFill/>
                          </a:ln>
                          <a:solidFill>
                            <a:schemeClr val="tx1"/>
                          </a:solidFill>
                          <a:effectLst/>
                          <a:latin typeface="Arial" charset="0"/>
                          <a:ea typeface="Times New Roman" pitchFamily="18" charset="0"/>
                          <a:cs typeface="Arial" charset="0"/>
                        </a:rPr>
                        <a:t>Codificação reentrante e recursiva. Prioridade fixa de tratamento de interrupção. Sincronização de tarefas, call-back complexo, processo distribuído heterogêneo. Processador simples com forte controle tempo real.</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100" b="0" i="0" u="none" strike="noStrike" cap="none" normalizeH="0" baseline="0" smtClean="0">
                          <a:ln>
                            <a:noFill/>
                          </a:ln>
                          <a:solidFill>
                            <a:schemeClr val="tx1"/>
                          </a:solidFill>
                          <a:effectLst/>
                          <a:latin typeface="Arial" charset="0"/>
                          <a:ea typeface="Times New Roman" pitchFamily="18" charset="0"/>
                          <a:cs typeface="Arial" charset="0"/>
                        </a:rPr>
                        <a:t>Difícil, porém estruturada análise numérica: equação matricial quase singular, equações diferenciais parciais. Simples paralelização.</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100" b="0" i="0" u="none" strike="noStrike" cap="none" normalizeH="0" baseline="0" smtClean="0">
                          <a:ln>
                            <a:noFill/>
                          </a:ln>
                          <a:solidFill>
                            <a:schemeClr val="tx1"/>
                          </a:solidFill>
                          <a:effectLst/>
                          <a:latin typeface="Arial" charset="0"/>
                          <a:ea typeface="Times New Roman" pitchFamily="18" charset="0"/>
                          <a:cs typeface="Arial" charset="0"/>
                        </a:rPr>
                        <a:t>Rotinas para diagnóstico de interrupções, manutenção de máscara. Manipulação de linhas de comunicação. Sistemas embutidos com rigorosos requisitos de performance.</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100" b="0" i="0" u="none" strike="noStrike" cap="none" normalizeH="0" baseline="0" smtClean="0">
                          <a:ln>
                            <a:noFill/>
                          </a:ln>
                          <a:solidFill>
                            <a:schemeClr val="tx1"/>
                          </a:solidFill>
                          <a:effectLst/>
                          <a:latin typeface="Arial" charset="0"/>
                          <a:ea typeface="Times New Roman" pitchFamily="18" charset="0"/>
                          <a:cs typeface="Arial" charset="0"/>
                        </a:rPr>
                        <a:t>Coordenação de banco de dados distribuído. Triggers complexos. Busca de otimização.</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100" b="0" i="0" u="none" strike="noStrike" cap="none" normalizeH="0" baseline="0" smtClean="0">
                          <a:ln>
                            <a:noFill/>
                          </a:ln>
                          <a:solidFill>
                            <a:schemeClr val="tx1"/>
                          </a:solidFill>
                          <a:effectLst/>
                          <a:latin typeface="Arial" charset="0"/>
                          <a:ea typeface="Times New Roman" pitchFamily="18" charset="0"/>
                          <a:cs typeface="Arial" charset="0"/>
                        </a:rPr>
                        <a:t>Gráficos moderadamente complexos em 2D/ 3D, gráficos dinâmicos e multimídia.</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100" b="0" i="0" u="none" strike="noStrike" cap="none" normalizeH="0" baseline="0" smtClean="0">
                          <a:ln>
                            <a:noFill/>
                          </a:ln>
                          <a:solidFill>
                            <a:schemeClr val="tx1"/>
                          </a:solidFill>
                          <a:effectLst/>
                          <a:latin typeface="Arial" charset="0"/>
                          <a:ea typeface="Times New Roman" pitchFamily="18" charset="0"/>
                          <a:cs typeface="Arial" charset="0"/>
                        </a:rPr>
                        <a:t>1,34</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5" name="Título 1"/>
          <p:cNvSpPr txBox="1">
            <a:spLocks/>
          </p:cNvSpPr>
          <p:nvPr/>
        </p:nvSpPr>
        <p:spPr>
          <a:xfrm>
            <a:off x="611188" y="188913"/>
            <a:ext cx="8353300" cy="1143000"/>
          </a:xfrm>
          <a:prstGeom prst="rect">
            <a:avLst/>
          </a:prstGeom>
          <a:noFill/>
          <a:ln w="9525">
            <a:noFill/>
            <a:miter lim="800000"/>
            <a:headEnd/>
            <a:tailEnd/>
          </a:ln>
          <a:effectLst/>
          <a:extLst/>
        </p:spPr>
        <p:txBody>
          <a:bodyPr anchor="ct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pt-BR" sz="36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mj-lt"/>
                <a:ea typeface="+mj-ea"/>
                <a:cs typeface="+mj-cs"/>
              </a:rPr>
              <a:t>COCOMO II</a:t>
            </a:r>
            <a:endParaRPr kumimoji="0" lang="pt-BR" sz="3600" b="1" i="0" u="none" strike="noStrike" kern="1200" cap="none" spc="0" normalizeH="0" baseline="0" noProof="0" dirty="0" smtClean="0">
              <a:ln>
                <a:noFill/>
              </a:ln>
              <a:solidFill>
                <a:srgbClr val="003399"/>
              </a:solidFill>
              <a:effectLst>
                <a:outerShdw blurRad="38100" dist="38100" dir="2700000" algn="tl">
                  <a:srgbClr val="C0C0C0"/>
                </a:outerShdw>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4"/>
          <p:cNvSpPr>
            <a:spLocks noChangeArrowheads="1"/>
          </p:cNvSpPr>
          <p:nvPr/>
        </p:nvSpPr>
        <p:spPr bwMode="auto">
          <a:xfrm>
            <a:off x="611188" y="1268413"/>
            <a:ext cx="8064500" cy="1200150"/>
          </a:xfrm>
          <a:prstGeom prst="rect">
            <a:avLst/>
          </a:prstGeom>
          <a:noFill/>
          <a:ln>
            <a:noFill/>
          </a:ln>
          <a:extLst/>
        </p:spPr>
        <p:txBody>
          <a:bodyPr>
            <a:spAutoFit/>
          </a:bodyPr>
          <a:lstStyle/>
          <a:p>
            <a:pPr>
              <a:defRPr/>
            </a:pPr>
            <a:r>
              <a:rPr lang="pt-BR" b="1" dirty="0">
                <a:latin typeface="Arial" charset="0"/>
              </a:rPr>
              <a:t>1 . Fatores do Produto</a:t>
            </a:r>
          </a:p>
          <a:p>
            <a:pPr>
              <a:defRPr/>
            </a:pPr>
            <a:r>
              <a:rPr lang="pt-BR" b="1" dirty="0">
                <a:latin typeface="Arial" charset="0"/>
              </a:rPr>
              <a:t> </a:t>
            </a:r>
            <a:endParaRPr lang="pt-BR" dirty="0">
              <a:latin typeface="Arial" charset="0"/>
            </a:endParaRPr>
          </a:p>
          <a:p>
            <a:pPr marL="342900" indent="-342900">
              <a:buFontTx/>
              <a:buAutoNum type="alphaLcPeriod" startAt="3"/>
              <a:defRPr/>
            </a:pPr>
            <a:r>
              <a:rPr lang="pt-BR" b="1" dirty="0">
                <a:latin typeface="Arial" charset="0"/>
              </a:rPr>
              <a:t>Complexidade do produto (CPLX) – cont.</a:t>
            </a:r>
            <a:endParaRPr lang="pt-BR" dirty="0">
              <a:latin typeface="Arial" charset="0"/>
            </a:endParaRPr>
          </a:p>
          <a:p>
            <a:pPr marL="342900" indent="-342900">
              <a:buFontTx/>
              <a:buAutoNum type="alphaLcPeriod" startAt="3"/>
              <a:defRPr/>
            </a:pPr>
            <a:endParaRPr lang="pt-BR" dirty="0">
              <a:latin typeface="Arial" charset="0"/>
            </a:endParaRPr>
          </a:p>
        </p:txBody>
      </p:sp>
      <p:graphicFrame>
        <p:nvGraphicFramePr>
          <p:cNvPr id="7" name="Tabela 6"/>
          <p:cNvGraphicFramePr>
            <a:graphicFrameLocks noGrp="1"/>
          </p:cNvGraphicFramePr>
          <p:nvPr/>
        </p:nvGraphicFramePr>
        <p:xfrm>
          <a:off x="611188" y="2492375"/>
          <a:ext cx="7416800" cy="2346960"/>
        </p:xfrm>
        <a:graphic>
          <a:graphicData uri="http://schemas.openxmlformats.org/drawingml/2006/table">
            <a:tbl>
              <a:tblPr/>
              <a:tblGrid>
                <a:gridCol w="1233487"/>
                <a:gridCol w="1212850"/>
                <a:gridCol w="1014413"/>
                <a:gridCol w="1116012"/>
                <a:gridCol w="1116013"/>
                <a:gridCol w="1014412"/>
                <a:gridCol w="709613"/>
              </a:tblGrid>
              <a:tr h="502784">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pt-BR" sz="1100" b="0" i="0" u="none" strike="noStrike" cap="none" normalizeH="0" baseline="0" smtClean="0">
                        <a:ln>
                          <a:noFill/>
                        </a:ln>
                        <a:solidFill>
                          <a:schemeClr val="tx1"/>
                        </a:solidFill>
                        <a:effectLst/>
                        <a:latin typeface="Arial" charset="0"/>
                        <a:ea typeface="Times New Roman" pitchFamily="18" charset="0"/>
                        <a:cs typeface="Arial"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pt-BR" sz="1100" b="0" i="0" u="none" strike="noStrike" cap="none" normalizeH="0" baseline="0" smtClean="0">
                          <a:ln>
                            <a:noFill/>
                          </a:ln>
                          <a:solidFill>
                            <a:schemeClr val="tx1"/>
                          </a:solidFill>
                          <a:effectLst/>
                          <a:latin typeface="Arial" charset="0"/>
                          <a:ea typeface="Times New Roman" pitchFamily="18" charset="0"/>
                          <a:cs typeface="Arial" charset="0"/>
                        </a:rPr>
                        <a:t>Controle de operações</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100" b="0" i="0" u="none" strike="noStrike" cap="none" normalizeH="0" baseline="0" smtClean="0">
                          <a:ln>
                            <a:noFill/>
                          </a:ln>
                          <a:solidFill>
                            <a:schemeClr val="tx1"/>
                          </a:solidFill>
                          <a:effectLst/>
                          <a:latin typeface="Arial" charset="0"/>
                          <a:ea typeface="Times New Roman" pitchFamily="18" charset="0"/>
                          <a:cs typeface="Arial" charset="0"/>
                        </a:rPr>
                        <a:t>Operações computacionais</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100" b="0" i="0" u="none" strike="noStrike" cap="none" normalizeH="0" baseline="0" smtClean="0">
                          <a:ln>
                            <a:noFill/>
                          </a:ln>
                          <a:solidFill>
                            <a:schemeClr val="tx1"/>
                          </a:solidFill>
                          <a:effectLst/>
                          <a:latin typeface="Arial" charset="0"/>
                          <a:ea typeface="Times New Roman" pitchFamily="18" charset="0"/>
                          <a:cs typeface="Arial" charset="0"/>
                        </a:rPr>
                        <a:t>Operações dependentes de dispositivos</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100" b="0" i="0" u="none" strike="noStrike" cap="none" normalizeH="0" baseline="0" smtClean="0">
                          <a:ln>
                            <a:noFill/>
                          </a:ln>
                          <a:solidFill>
                            <a:schemeClr val="tx1"/>
                          </a:solidFill>
                          <a:effectLst/>
                          <a:latin typeface="Arial" charset="0"/>
                          <a:ea typeface="Times New Roman" pitchFamily="18" charset="0"/>
                          <a:cs typeface="Arial" charset="0"/>
                        </a:rPr>
                        <a:t>Operações de gestão de dados</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100" b="0" i="0" u="none" strike="noStrike" cap="none" normalizeH="0" baseline="0" smtClean="0">
                          <a:ln>
                            <a:noFill/>
                          </a:ln>
                          <a:solidFill>
                            <a:schemeClr val="tx1"/>
                          </a:solidFill>
                          <a:effectLst/>
                          <a:latin typeface="Arial" charset="0"/>
                          <a:ea typeface="Times New Roman" pitchFamily="18" charset="0"/>
                          <a:cs typeface="Arial" charset="0"/>
                        </a:rPr>
                        <a:t>Operações de interface do usuário</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100" b="0" i="0" u="none" strike="noStrike" cap="none" normalizeH="0" baseline="0" smtClean="0">
                          <a:ln>
                            <a:noFill/>
                          </a:ln>
                          <a:solidFill>
                            <a:schemeClr val="tx1"/>
                          </a:solidFill>
                          <a:effectLst/>
                          <a:latin typeface="Arial" charset="0"/>
                          <a:ea typeface="Times New Roman" pitchFamily="18" charset="0"/>
                          <a:cs typeface="Arial" charset="0"/>
                        </a:rPr>
                        <a:t>Multipl.</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843541">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pt-BR" sz="1100" b="0" i="0" u="none" strike="noStrike" cap="none" normalizeH="0" baseline="0" smtClean="0">
                          <a:ln>
                            <a:noFill/>
                          </a:ln>
                          <a:solidFill>
                            <a:schemeClr val="tx1"/>
                          </a:solidFill>
                          <a:effectLst/>
                          <a:latin typeface="Arial" charset="0"/>
                          <a:ea typeface="Times New Roman" pitchFamily="18" charset="0"/>
                          <a:cs typeface="Arial" charset="0"/>
                        </a:rPr>
                        <a:t>Extra Alta</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pt-BR" sz="1100" b="0" i="0" u="none" strike="noStrike" cap="none" normalizeH="0" baseline="0" smtClean="0">
                          <a:ln>
                            <a:noFill/>
                          </a:ln>
                          <a:solidFill>
                            <a:schemeClr val="tx1"/>
                          </a:solidFill>
                          <a:effectLst/>
                          <a:latin typeface="Arial" charset="0"/>
                          <a:ea typeface="Times New Roman" pitchFamily="18" charset="0"/>
                          <a:cs typeface="Arial" charset="0"/>
                        </a:rPr>
                        <a:t>Múltiplos recursos programados com mudanças de prioridades dinâmicas. Controle em nível microcódigo. Forte distribuição em tempo real.</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100" b="0" i="0" u="none" strike="noStrike" cap="none" normalizeH="0" baseline="0" smtClean="0">
                          <a:ln>
                            <a:noFill/>
                          </a:ln>
                          <a:solidFill>
                            <a:schemeClr val="tx1"/>
                          </a:solidFill>
                          <a:effectLst/>
                          <a:latin typeface="Arial" charset="0"/>
                          <a:ea typeface="Times New Roman" pitchFamily="18" charset="0"/>
                          <a:cs typeface="Arial" charset="0"/>
                        </a:rPr>
                        <a:t>Análise numérica difícil e desestruturada: Análise altamente precisa de ruído, dados estocásticos. Complexa paralelização.</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100" b="0" i="0" u="none" strike="noStrike" cap="none" normalizeH="0" baseline="0" smtClean="0">
                          <a:ln>
                            <a:noFill/>
                          </a:ln>
                          <a:solidFill>
                            <a:schemeClr val="tx1"/>
                          </a:solidFill>
                          <a:effectLst/>
                          <a:latin typeface="Arial" charset="0"/>
                          <a:ea typeface="Times New Roman" pitchFamily="18" charset="0"/>
                          <a:cs typeface="Arial" charset="0"/>
                        </a:rPr>
                        <a:t>Dispositivo de codificação tempo-dependente, operações microprogramadas. Performance crítica embutida no sistema. </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100" b="0" i="0" u="none" strike="noStrike" cap="none" normalizeH="0" baseline="0" smtClean="0">
                          <a:ln>
                            <a:noFill/>
                          </a:ln>
                          <a:solidFill>
                            <a:schemeClr val="tx1"/>
                          </a:solidFill>
                          <a:effectLst/>
                          <a:latin typeface="Arial" charset="0"/>
                          <a:ea typeface="Times New Roman" pitchFamily="18" charset="0"/>
                          <a:cs typeface="Arial" charset="0"/>
                        </a:rPr>
                        <a:t>Estrutura de objetos e relacional dinâmica altamente acopladas. Linguagem Natural de gestão de dados.</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100" b="0" i="0" u="none" strike="noStrike" cap="none" normalizeH="0" baseline="0" smtClean="0">
                          <a:ln>
                            <a:noFill/>
                          </a:ln>
                          <a:solidFill>
                            <a:schemeClr val="tx1"/>
                          </a:solidFill>
                          <a:effectLst/>
                          <a:latin typeface="Arial" charset="0"/>
                          <a:ea typeface="Times New Roman" pitchFamily="18" charset="0"/>
                          <a:cs typeface="Arial" charset="0"/>
                        </a:rPr>
                        <a:t>Multimídia complexa, realidade virtual.</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100" b="0" i="0" u="none" strike="noStrike" cap="none" normalizeH="0" baseline="0" smtClean="0">
                          <a:ln>
                            <a:noFill/>
                          </a:ln>
                          <a:solidFill>
                            <a:schemeClr val="tx1"/>
                          </a:solidFill>
                          <a:effectLst/>
                          <a:latin typeface="Arial" charset="0"/>
                          <a:ea typeface="Times New Roman" pitchFamily="18" charset="0"/>
                          <a:cs typeface="Arial" charset="0"/>
                        </a:rPr>
                        <a:t>1,74</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5" name="Retângulo 4"/>
          <p:cNvSpPr/>
          <p:nvPr/>
        </p:nvSpPr>
        <p:spPr>
          <a:xfrm>
            <a:off x="1619250" y="5445125"/>
            <a:ext cx="4572000" cy="307975"/>
          </a:xfrm>
          <a:prstGeom prst="rect">
            <a:avLst/>
          </a:prstGeom>
        </p:spPr>
        <p:txBody>
          <a:bodyPr>
            <a:spAutoFit/>
          </a:bodyPr>
          <a:lstStyle/>
          <a:p>
            <a:pPr>
              <a:defRPr/>
            </a:pPr>
            <a:r>
              <a:rPr lang="pt-BR" sz="1400" b="1" cap="all" dirty="0">
                <a:latin typeface="Arial" charset="0"/>
              </a:rPr>
              <a:t>Tabela 8: complexidade do produto</a:t>
            </a:r>
          </a:p>
        </p:txBody>
      </p:sp>
      <p:sp>
        <p:nvSpPr>
          <p:cNvPr id="26655" name="Rectangle 1"/>
          <p:cNvSpPr>
            <a:spLocks noChangeArrowheads="1"/>
          </p:cNvSpPr>
          <p:nvPr/>
        </p:nvSpPr>
        <p:spPr bwMode="auto">
          <a:xfrm>
            <a:off x="827088" y="4941888"/>
            <a:ext cx="6048375" cy="460375"/>
          </a:xfrm>
          <a:prstGeom prst="rect">
            <a:avLst/>
          </a:prstGeom>
          <a:noFill/>
          <a:ln w="9525">
            <a:noFill/>
            <a:miter lim="800000"/>
            <a:headEnd/>
            <a:tailEnd/>
          </a:ln>
        </p:spPr>
        <p:txBody>
          <a:bodyPr anchor="ctr">
            <a:spAutoFit/>
          </a:bodyPr>
          <a:lstStyle/>
          <a:p>
            <a:pPr eaLnBrk="0" hangingPunct="0"/>
            <a:r>
              <a:rPr lang="en-US" sz="1200">
                <a:cs typeface="Times New Roman" pitchFamily="18" charset="0"/>
              </a:rPr>
              <a:t>Fonte: </a:t>
            </a:r>
            <a:r>
              <a:rPr lang="en-US" sz="1200">
                <a:ea typeface="Times New Roman" pitchFamily="18" charset="0"/>
                <a:cs typeface="Arial" pitchFamily="34" charset="0"/>
              </a:rPr>
              <a:t>(Boehm, 2000) BOEHM, B.W. </a:t>
            </a:r>
            <a:r>
              <a:rPr lang="en-US" sz="1200">
                <a:cs typeface="Times New Roman" pitchFamily="18" charset="0"/>
              </a:rPr>
              <a:t>Software Cost Estimation with COCOMO II. </a:t>
            </a:r>
            <a:r>
              <a:rPr lang="pt-BR" sz="1200">
                <a:cs typeface="Times New Roman" pitchFamily="18" charset="0"/>
              </a:rPr>
              <a:t>Prentice Hall, New Jersey</a:t>
            </a:r>
            <a:r>
              <a:rPr lang="pt-BR" sz="1200"/>
              <a:t> </a:t>
            </a:r>
          </a:p>
        </p:txBody>
      </p:sp>
      <p:sp>
        <p:nvSpPr>
          <p:cNvPr id="8" name="Título 1"/>
          <p:cNvSpPr txBox="1">
            <a:spLocks/>
          </p:cNvSpPr>
          <p:nvPr/>
        </p:nvSpPr>
        <p:spPr>
          <a:xfrm>
            <a:off x="611188" y="188913"/>
            <a:ext cx="8353300" cy="1143000"/>
          </a:xfrm>
          <a:prstGeom prst="rect">
            <a:avLst/>
          </a:prstGeom>
          <a:noFill/>
          <a:ln w="9525">
            <a:noFill/>
            <a:miter lim="800000"/>
            <a:headEnd/>
            <a:tailEnd/>
          </a:ln>
          <a:effectLst/>
          <a:extLst/>
        </p:spPr>
        <p:txBody>
          <a:bodyPr anchor="ct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pt-BR" sz="36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mj-lt"/>
                <a:ea typeface="+mj-ea"/>
                <a:cs typeface="+mj-cs"/>
              </a:rPr>
              <a:t>COCOMO II</a:t>
            </a:r>
            <a:endParaRPr kumimoji="0" lang="pt-BR" sz="3600" b="1" i="0" u="none" strike="noStrike" kern="1200" cap="none" spc="0" normalizeH="0" baseline="0" noProof="0" dirty="0" smtClean="0">
              <a:ln>
                <a:noFill/>
              </a:ln>
              <a:solidFill>
                <a:srgbClr val="003399"/>
              </a:solidFill>
              <a:effectLst>
                <a:outerShdw blurRad="38100" dist="38100" dir="2700000" algn="tl">
                  <a:srgbClr val="C0C0C0"/>
                </a:outerShdw>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4"/>
          <p:cNvSpPr>
            <a:spLocks noChangeArrowheads="1"/>
          </p:cNvSpPr>
          <p:nvPr/>
        </p:nvSpPr>
        <p:spPr bwMode="auto">
          <a:xfrm>
            <a:off x="611188" y="1268413"/>
            <a:ext cx="8064500" cy="2862262"/>
          </a:xfrm>
          <a:prstGeom prst="rect">
            <a:avLst/>
          </a:prstGeom>
          <a:noFill/>
          <a:ln>
            <a:noFill/>
          </a:ln>
          <a:extLst/>
        </p:spPr>
        <p:txBody>
          <a:bodyPr>
            <a:spAutoFit/>
          </a:bodyPr>
          <a:lstStyle/>
          <a:p>
            <a:pPr>
              <a:defRPr/>
            </a:pPr>
            <a:r>
              <a:rPr lang="pt-BR" b="1" dirty="0">
                <a:latin typeface="Arial" charset="0"/>
              </a:rPr>
              <a:t>1 . Fatores do Produto</a:t>
            </a:r>
          </a:p>
          <a:p>
            <a:pPr>
              <a:defRPr/>
            </a:pPr>
            <a:r>
              <a:rPr lang="pt-BR" b="1" dirty="0">
                <a:latin typeface="Arial" charset="0"/>
              </a:rPr>
              <a:t> </a:t>
            </a:r>
            <a:endParaRPr lang="pt-BR" dirty="0">
              <a:latin typeface="Arial" charset="0"/>
            </a:endParaRPr>
          </a:p>
          <a:p>
            <a:pPr marL="342900" indent="-342900">
              <a:defRPr/>
            </a:pPr>
            <a:r>
              <a:rPr lang="pt-BR" b="1" dirty="0">
                <a:latin typeface="Arial" charset="0"/>
              </a:rPr>
              <a:t>d.   Reutilização exigida (RUSE)</a:t>
            </a:r>
            <a:endParaRPr lang="pt-BR" dirty="0">
              <a:latin typeface="Arial" charset="0"/>
            </a:endParaRPr>
          </a:p>
          <a:p>
            <a:pPr marL="342900" indent="-342900">
              <a:buFont typeface="+mj-lt"/>
              <a:buAutoNum type="alphaLcPeriod"/>
              <a:defRPr/>
            </a:pPr>
            <a:endParaRPr lang="pt-BR" dirty="0">
              <a:latin typeface="Arial" charset="0"/>
            </a:endParaRPr>
          </a:p>
          <a:p>
            <a:pPr>
              <a:defRPr/>
            </a:pPr>
            <a:r>
              <a:rPr lang="pt-BR" dirty="0">
                <a:latin typeface="Arial" charset="0"/>
              </a:rPr>
              <a:t>Este parâmetro, leva em consideração esforço adicional necessário para construção de componentes com a intenção de reutilizá-los no projeto atual e em projetos futuros. Este esforço é consumido com a criação de produtos de software mais genéricos, documentação mais elaborada e testes mais extensivos para garantir a leitura dos componentes para uso em outras aplicações.</a:t>
            </a:r>
          </a:p>
        </p:txBody>
      </p:sp>
      <p:graphicFrame>
        <p:nvGraphicFramePr>
          <p:cNvPr id="5" name="Tabela 4"/>
          <p:cNvGraphicFramePr>
            <a:graphicFrameLocks noGrp="1"/>
          </p:cNvGraphicFramePr>
          <p:nvPr>
            <p:extLst>
              <p:ext uri="{D42A27DB-BD31-4B8C-83A1-F6EECF244321}">
                <p14:modId xmlns:p14="http://schemas.microsoft.com/office/powerpoint/2010/main" val="4090962483"/>
              </p:ext>
            </p:extLst>
          </p:nvPr>
        </p:nvGraphicFramePr>
        <p:xfrm>
          <a:off x="755650" y="4076700"/>
          <a:ext cx="7200900" cy="1280160"/>
        </p:xfrm>
        <a:graphic>
          <a:graphicData uri="http://schemas.openxmlformats.org/drawingml/2006/table">
            <a:tbl>
              <a:tblPr/>
              <a:tblGrid>
                <a:gridCol w="1111250"/>
                <a:gridCol w="1270000"/>
                <a:gridCol w="1141413"/>
                <a:gridCol w="1395412"/>
                <a:gridCol w="1141413"/>
                <a:gridCol w="1141412"/>
              </a:tblGrid>
              <a:tr h="853017">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pt-BR" sz="1400" b="0" i="0" u="none" strike="noStrike" cap="none" normalizeH="0" baseline="0" dirty="0" smtClean="0">
                        <a:ln>
                          <a:noFill/>
                        </a:ln>
                        <a:solidFill>
                          <a:schemeClr val="tx1"/>
                        </a:solidFill>
                        <a:effectLst/>
                        <a:latin typeface="Arial" charset="0"/>
                        <a:ea typeface="Times New Roman" pitchFamily="18" charset="0"/>
                        <a:cs typeface="Arial"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400" b="0" i="0" u="none" strike="noStrike" cap="none" normalizeH="0" baseline="0" smtClean="0">
                          <a:ln>
                            <a:noFill/>
                          </a:ln>
                          <a:solidFill>
                            <a:schemeClr val="tx1"/>
                          </a:solidFill>
                          <a:effectLst/>
                          <a:latin typeface="Arial" charset="0"/>
                          <a:ea typeface="Times New Roman" pitchFamily="18" charset="0"/>
                          <a:cs typeface="Arial" charset="0"/>
                        </a:rPr>
                        <a:t>Nenhuma</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400" b="0" i="0" u="none" strike="noStrike" cap="none" normalizeH="0" baseline="0" smtClean="0">
                          <a:ln>
                            <a:noFill/>
                          </a:ln>
                          <a:solidFill>
                            <a:schemeClr val="tx1"/>
                          </a:solidFill>
                          <a:effectLst/>
                          <a:latin typeface="Arial" charset="0"/>
                          <a:ea typeface="Times New Roman" pitchFamily="18" charset="0"/>
                          <a:cs typeface="Arial" charset="0"/>
                        </a:rPr>
                        <a:t>No projeto</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400" b="0" i="0" u="none" strike="noStrike" cap="none" normalizeH="0" baseline="0" smtClean="0">
                          <a:ln>
                            <a:noFill/>
                          </a:ln>
                          <a:solidFill>
                            <a:schemeClr val="tx1"/>
                          </a:solidFill>
                          <a:effectLst/>
                          <a:latin typeface="Arial" charset="0"/>
                          <a:ea typeface="Times New Roman" pitchFamily="18" charset="0"/>
                          <a:cs typeface="Arial" charset="0"/>
                        </a:rPr>
                        <a:t>No programa</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400" b="0" i="0" u="none" strike="noStrike" cap="none" normalizeH="0" baseline="0" smtClean="0">
                          <a:ln>
                            <a:noFill/>
                          </a:ln>
                          <a:solidFill>
                            <a:schemeClr val="tx1"/>
                          </a:solidFill>
                          <a:effectLst/>
                          <a:latin typeface="Arial" charset="0"/>
                          <a:ea typeface="Times New Roman" pitchFamily="18" charset="0"/>
                          <a:cs typeface="Arial" charset="0"/>
                        </a:rPr>
                        <a:t>Em linha de produto</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400" b="0" i="0" u="none" strike="noStrike" cap="none" normalizeH="0" baseline="0" smtClean="0">
                          <a:ln>
                            <a:noFill/>
                          </a:ln>
                          <a:solidFill>
                            <a:schemeClr val="tx1"/>
                          </a:solidFill>
                          <a:effectLst/>
                          <a:latin typeface="Arial" charset="0"/>
                          <a:ea typeface="Times New Roman" pitchFamily="18" charset="0"/>
                          <a:cs typeface="Arial" charset="0"/>
                        </a:rPr>
                        <a:t>Através de múltiplas linhas de produto</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13254">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400" b="0" i="0" u="none" strike="noStrike" cap="none" normalizeH="0" baseline="0" smtClean="0">
                          <a:ln>
                            <a:noFill/>
                          </a:ln>
                          <a:solidFill>
                            <a:schemeClr val="tx1"/>
                          </a:solidFill>
                          <a:effectLst/>
                          <a:latin typeface="Arial" charset="0"/>
                          <a:ea typeface="Times New Roman" pitchFamily="18" charset="0"/>
                          <a:cs typeface="Arial" charset="0"/>
                        </a:rPr>
                        <a:t>Muito baixo</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400" b="0" i="0" u="none" strike="noStrike" cap="none" normalizeH="0" baseline="0" dirty="0" smtClean="0">
                          <a:ln>
                            <a:noFill/>
                          </a:ln>
                          <a:solidFill>
                            <a:srgbClr val="FF0000"/>
                          </a:solidFill>
                          <a:effectLst/>
                          <a:latin typeface="Arial" charset="0"/>
                          <a:ea typeface="Times New Roman" pitchFamily="18" charset="0"/>
                          <a:cs typeface="Arial" charset="0"/>
                        </a:rPr>
                        <a:t>Baixo</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400" b="0" i="0" u="none" strike="noStrike" cap="none" normalizeH="0" baseline="0" smtClean="0">
                          <a:ln>
                            <a:noFill/>
                          </a:ln>
                          <a:solidFill>
                            <a:schemeClr val="tx1"/>
                          </a:solidFill>
                          <a:effectLst/>
                          <a:latin typeface="Arial" charset="0"/>
                          <a:ea typeface="Times New Roman" pitchFamily="18" charset="0"/>
                          <a:cs typeface="Arial" charset="0"/>
                        </a:rPr>
                        <a:t>Nominal</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400" b="0" i="0" u="none" strike="noStrike" cap="none" normalizeH="0" baseline="0" smtClean="0">
                          <a:ln>
                            <a:noFill/>
                          </a:ln>
                          <a:solidFill>
                            <a:schemeClr val="tx1"/>
                          </a:solidFill>
                          <a:effectLst/>
                          <a:latin typeface="Arial" charset="0"/>
                          <a:ea typeface="Times New Roman" pitchFamily="18" charset="0"/>
                          <a:cs typeface="Arial" charset="0"/>
                        </a:rPr>
                        <a:t>Alto</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400" b="0" i="0" u="none" strike="noStrike" cap="none" normalizeH="0" baseline="0" smtClean="0">
                          <a:ln>
                            <a:noFill/>
                          </a:ln>
                          <a:solidFill>
                            <a:schemeClr val="tx1"/>
                          </a:solidFill>
                          <a:effectLst/>
                          <a:latin typeface="Arial" charset="0"/>
                          <a:ea typeface="Times New Roman" pitchFamily="18" charset="0"/>
                          <a:cs typeface="Arial" charset="0"/>
                        </a:rPr>
                        <a:t>Muito alto</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400" b="0" i="0" u="none" strike="noStrike" cap="none" normalizeH="0" baseline="0" smtClean="0">
                          <a:ln>
                            <a:noFill/>
                          </a:ln>
                          <a:solidFill>
                            <a:schemeClr val="tx1"/>
                          </a:solidFill>
                          <a:effectLst/>
                          <a:latin typeface="Arial" charset="0"/>
                          <a:ea typeface="Times New Roman" pitchFamily="18" charset="0"/>
                          <a:cs typeface="Arial" charset="0"/>
                        </a:rPr>
                        <a:t>Extra Alto</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13254">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400" b="0" i="0" u="none" strike="noStrike" cap="none" normalizeH="0" baseline="0" smtClean="0">
                          <a:ln>
                            <a:noFill/>
                          </a:ln>
                          <a:solidFill>
                            <a:schemeClr val="tx1"/>
                          </a:solidFill>
                          <a:effectLst/>
                          <a:latin typeface="Arial" charset="0"/>
                          <a:ea typeface="Times New Roman" pitchFamily="18" charset="0"/>
                          <a:cs typeface="Arial" charset="0"/>
                        </a:rPr>
                        <a:t>n/a</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400" b="0" i="0" u="none" strike="noStrike" cap="none" normalizeH="0" baseline="0" smtClean="0">
                          <a:ln>
                            <a:noFill/>
                          </a:ln>
                          <a:solidFill>
                            <a:schemeClr val="tx1"/>
                          </a:solidFill>
                          <a:effectLst/>
                          <a:latin typeface="Arial" charset="0"/>
                          <a:ea typeface="Times New Roman" pitchFamily="18" charset="0"/>
                          <a:cs typeface="Arial" charset="0"/>
                        </a:rPr>
                        <a:t>Por 0.95</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400" b="0" i="0" u="none" strike="noStrike" cap="none" normalizeH="0" baseline="0" smtClean="0">
                          <a:ln>
                            <a:noFill/>
                          </a:ln>
                          <a:solidFill>
                            <a:schemeClr val="tx1"/>
                          </a:solidFill>
                          <a:effectLst/>
                          <a:latin typeface="Arial" charset="0"/>
                          <a:ea typeface="Times New Roman" pitchFamily="18" charset="0"/>
                          <a:cs typeface="Arial" charset="0"/>
                        </a:rPr>
                        <a:t>Por 1.00</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400" b="0" i="0" u="none" strike="noStrike" cap="none" normalizeH="0" baseline="0" smtClean="0">
                          <a:ln>
                            <a:noFill/>
                          </a:ln>
                          <a:solidFill>
                            <a:schemeClr val="tx1"/>
                          </a:solidFill>
                          <a:effectLst/>
                          <a:latin typeface="Arial" charset="0"/>
                          <a:ea typeface="Times New Roman" pitchFamily="18" charset="0"/>
                          <a:cs typeface="Arial" charset="0"/>
                        </a:rPr>
                        <a:t>Por 1.07</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400" b="0" i="0" u="none" strike="noStrike" cap="none" normalizeH="0" baseline="0" smtClean="0">
                          <a:ln>
                            <a:noFill/>
                          </a:ln>
                          <a:solidFill>
                            <a:schemeClr val="tx1"/>
                          </a:solidFill>
                          <a:effectLst/>
                          <a:latin typeface="Arial" charset="0"/>
                          <a:ea typeface="Times New Roman" pitchFamily="18" charset="0"/>
                          <a:cs typeface="Arial" charset="0"/>
                        </a:rPr>
                        <a:t>Por 1.15</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400" b="0" i="0" u="none" strike="noStrike" cap="none" normalizeH="0" baseline="0" smtClean="0">
                          <a:ln>
                            <a:noFill/>
                          </a:ln>
                          <a:solidFill>
                            <a:schemeClr val="tx1"/>
                          </a:solidFill>
                          <a:effectLst/>
                          <a:latin typeface="Arial" charset="0"/>
                          <a:ea typeface="Times New Roman" pitchFamily="18" charset="0"/>
                          <a:cs typeface="Arial" charset="0"/>
                        </a:rPr>
                        <a:t>Por 1.24</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7682" name="Retângulo 5"/>
          <p:cNvSpPr>
            <a:spLocks noChangeArrowheads="1"/>
          </p:cNvSpPr>
          <p:nvPr/>
        </p:nvSpPr>
        <p:spPr bwMode="auto">
          <a:xfrm>
            <a:off x="2268538" y="5876925"/>
            <a:ext cx="2484437" cy="307975"/>
          </a:xfrm>
          <a:prstGeom prst="rect">
            <a:avLst/>
          </a:prstGeom>
          <a:noFill/>
          <a:ln w="9525">
            <a:noFill/>
            <a:miter lim="800000"/>
            <a:headEnd/>
            <a:tailEnd/>
          </a:ln>
        </p:spPr>
        <p:txBody>
          <a:bodyPr wrap="none">
            <a:spAutoFit/>
          </a:bodyPr>
          <a:lstStyle/>
          <a:p>
            <a:r>
              <a:rPr lang="pt-BR" sz="1400" b="1"/>
              <a:t>TABELA 9: REUTILIZAÇÃO</a:t>
            </a:r>
          </a:p>
        </p:txBody>
      </p:sp>
      <p:sp>
        <p:nvSpPr>
          <p:cNvPr id="27683" name="Rectangle 1"/>
          <p:cNvSpPr>
            <a:spLocks noChangeArrowheads="1"/>
          </p:cNvSpPr>
          <p:nvPr/>
        </p:nvSpPr>
        <p:spPr bwMode="auto">
          <a:xfrm>
            <a:off x="827088" y="5445125"/>
            <a:ext cx="6048375" cy="461963"/>
          </a:xfrm>
          <a:prstGeom prst="rect">
            <a:avLst/>
          </a:prstGeom>
          <a:noFill/>
          <a:ln w="9525">
            <a:noFill/>
            <a:miter lim="800000"/>
            <a:headEnd/>
            <a:tailEnd/>
          </a:ln>
        </p:spPr>
        <p:txBody>
          <a:bodyPr anchor="ctr">
            <a:spAutoFit/>
          </a:bodyPr>
          <a:lstStyle/>
          <a:p>
            <a:pPr eaLnBrk="0" hangingPunct="0"/>
            <a:r>
              <a:rPr lang="en-US" sz="1200">
                <a:cs typeface="Times New Roman" pitchFamily="18" charset="0"/>
              </a:rPr>
              <a:t>Fonte: </a:t>
            </a:r>
            <a:r>
              <a:rPr lang="en-US" sz="1200">
                <a:ea typeface="Times New Roman" pitchFamily="18" charset="0"/>
                <a:cs typeface="Arial" pitchFamily="34" charset="0"/>
              </a:rPr>
              <a:t>(Boehm, 2000) BOEHM, B.W. </a:t>
            </a:r>
            <a:r>
              <a:rPr lang="en-US" sz="1200">
                <a:cs typeface="Times New Roman" pitchFamily="18" charset="0"/>
              </a:rPr>
              <a:t>Software Cost Estimation with COCOMO II. </a:t>
            </a:r>
            <a:r>
              <a:rPr lang="pt-BR" sz="1200">
                <a:cs typeface="Times New Roman" pitchFamily="18" charset="0"/>
              </a:rPr>
              <a:t>Prentice Hall, New Jersey</a:t>
            </a:r>
            <a:r>
              <a:rPr lang="pt-BR" sz="1200"/>
              <a:t> </a:t>
            </a:r>
          </a:p>
        </p:txBody>
      </p:sp>
      <p:sp>
        <p:nvSpPr>
          <p:cNvPr id="7" name="Título 1"/>
          <p:cNvSpPr txBox="1">
            <a:spLocks/>
          </p:cNvSpPr>
          <p:nvPr/>
        </p:nvSpPr>
        <p:spPr>
          <a:xfrm>
            <a:off x="611188" y="188913"/>
            <a:ext cx="8353300" cy="1143000"/>
          </a:xfrm>
          <a:prstGeom prst="rect">
            <a:avLst/>
          </a:prstGeom>
          <a:noFill/>
          <a:ln w="9525">
            <a:noFill/>
            <a:miter lim="800000"/>
            <a:headEnd/>
            <a:tailEnd/>
          </a:ln>
          <a:effectLst/>
          <a:extLst/>
        </p:spPr>
        <p:txBody>
          <a:bodyPr anchor="ct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pt-BR" sz="36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mj-lt"/>
                <a:ea typeface="+mj-ea"/>
                <a:cs typeface="+mj-cs"/>
              </a:rPr>
              <a:t>COCOMO II</a:t>
            </a:r>
            <a:endParaRPr kumimoji="0" lang="pt-BR" sz="3600" b="1" i="0" u="none" strike="noStrike" kern="1200" cap="none" spc="0" normalizeH="0" baseline="0" noProof="0" dirty="0" smtClean="0">
              <a:ln>
                <a:noFill/>
              </a:ln>
              <a:solidFill>
                <a:srgbClr val="003399"/>
              </a:solidFill>
              <a:effectLst>
                <a:outerShdw blurRad="38100" dist="38100" dir="2700000" algn="tl">
                  <a:srgbClr val="C0C0C0"/>
                </a:outerShdw>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4"/>
          <p:cNvSpPr>
            <a:spLocks noChangeArrowheads="1"/>
          </p:cNvSpPr>
          <p:nvPr/>
        </p:nvSpPr>
        <p:spPr bwMode="auto">
          <a:xfrm>
            <a:off x="611188" y="1268413"/>
            <a:ext cx="8064500" cy="2308225"/>
          </a:xfrm>
          <a:prstGeom prst="rect">
            <a:avLst/>
          </a:prstGeom>
          <a:noFill/>
          <a:ln>
            <a:noFill/>
          </a:ln>
          <a:extLst/>
        </p:spPr>
        <p:txBody>
          <a:bodyPr>
            <a:spAutoFit/>
          </a:bodyPr>
          <a:lstStyle/>
          <a:p>
            <a:pPr>
              <a:defRPr/>
            </a:pPr>
            <a:r>
              <a:rPr lang="pt-BR" b="1" dirty="0">
                <a:latin typeface="Arial" charset="0"/>
              </a:rPr>
              <a:t>1 . Fatores do Produto</a:t>
            </a:r>
          </a:p>
          <a:p>
            <a:pPr>
              <a:defRPr/>
            </a:pPr>
            <a:r>
              <a:rPr lang="pt-BR" b="1" dirty="0">
                <a:latin typeface="Arial" charset="0"/>
              </a:rPr>
              <a:t> </a:t>
            </a:r>
            <a:endParaRPr lang="pt-BR" dirty="0">
              <a:latin typeface="Arial" charset="0"/>
            </a:endParaRPr>
          </a:p>
          <a:p>
            <a:pPr marL="342900" indent="-342900">
              <a:defRPr/>
            </a:pPr>
            <a:r>
              <a:rPr lang="pt-BR" b="1" dirty="0">
                <a:latin typeface="Arial" charset="0"/>
              </a:rPr>
              <a:t>e.    Adequação da documentação ao exigido pelo Ciclo de Vida (DOCU)</a:t>
            </a:r>
            <a:endParaRPr lang="pt-BR" dirty="0">
              <a:latin typeface="Arial" charset="0"/>
            </a:endParaRPr>
          </a:p>
          <a:p>
            <a:pPr marL="342900" indent="-342900">
              <a:buFont typeface="+mj-lt"/>
              <a:buAutoNum type="alphaLcPeriod"/>
              <a:defRPr/>
            </a:pPr>
            <a:endParaRPr lang="pt-BR" dirty="0">
              <a:latin typeface="Arial" charset="0"/>
            </a:endParaRPr>
          </a:p>
          <a:p>
            <a:pPr>
              <a:defRPr/>
            </a:pPr>
            <a:r>
              <a:rPr lang="pt-BR" dirty="0">
                <a:latin typeface="Arial" charset="0"/>
              </a:rPr>
              <a:t>Este parâmetro leva em consideração a adequação da documentação do projeto necessária ao seu ciclo de vida.</a:t>
            </a:r>
          </a:p>
          <a:p>
            <a:pPr marL="342900" indent="-342900">
              <a:buFont typeface="+mj-lt"/>
              <a:buAutoNum type="alphaLcPeriod"/>
              <a:defRPr/>
            </a:pPr>
            <a:endParaRPr lang="pt-BR" dirty="0">
              <a:latin typeface="Arial" charset="0"/>
            </a:endParaRPr>
          </a:p>
          <a:p>
            <a:pPr>
              <a:defRPr/>
            </a:pPr>
            <a:endParaRPr lang="pt-BR" dirty="0">
              <a:latin typeface="Arial" charset="0"/>
            </a:endParaRPr>
          </a:p>
        </p:txBody>
      </p:sp>
      <p:graphicFrame>
        <p:nvGraphicFramePr>
          <p:cNvPr id="6" name="Tabela 5"/>
          <p:cNvGraphicFramePr>
            <a:graphicFrameLocks noGrp="1"/>
          </p:cNvGraphicFramePr>
          <p:nvPr>
            <p:extLst>
              <p:ext uri="{D42A27DB-BD31-4B8C-83A1-F6EECF244321}">
                <p14:modId xmlns:p14="http://schemas.microsoft.com/office/powerpoint/2010/main" val="178075533"/>
              </p:ext>
            </p:extLst>
          </p:nvPr>
        </p:nvGraphicFramePr>
        <p:xfrm>
          <a:off x="1187450" y="3284538"/>
          <a:ext cx="6264275" cy="1646237"/>
        </p:xfrm>
        <a:graphic>
          <a:graphicData uri="http://schemas.openxmlformats.org/drawingml/2006/table">
            <a:tbl>
              <a:tblPr/>
              <a:tblGrid>
                <a:gridCol w="984250"/>
                <a:gridCol w="1108075"/>
                <a:gridCol w="1109663"/>
                <a:gridCol w="1108075"/>
                <a:gridCol w="1235075"/>
                <a:gridCol w="719137"/>
              </a:tblGrid>
              <a:tr h="1097492">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200" b="0" i="0" u="none" strike="noStrike" cap="none" normalizeH="0" baseline="0" dirty="0" smtClean="0">
                          <a:ln>
                            <a:noFill/>
                          </a:ln>
                          <a:solidFill>
                            <a:schemeClr val="tx1"/>
                          </a:solidFill>
                          <a:effectLst/>
                          <a:latin typeface="Arial" charset="0"/>
                          <a:ea typeface="Times New Roman" pitchFamily="18" charset="0"/>
                          <a:cs typeface="Arial" charset="0"/>
                        </a:rPr>
                        <a:t>Muitos ciclos de vida necessários não cobertos</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200" b="0" i="0" u="none" strike="noStrike" cap="none" normalizeH="0" baseline="0" smtClean="0">
                          <a:ln>
                            <a:noFill/>
                          </a:ln>
                          <a:solidFill>
                            <a:schemeClr val="tx1"/>
                          </a:solidFill>
                          <a:effectLst/>
                          <a:latin typeface="Arial" charset="0"/>
                          <a:ea typeface="Times New Roman" pitchFamily="18" charset="0"/>
                          <a:cs typeface="Arial" charset="0"/>
                        </a:rPr>
                        <a:t>Alguns ciclos de vida necessários não cobertos</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200" b="0" i="0" u="none" strike="noStrike" cap="none" normalizeH="0" baseline="0" smtClean="0">
                          <a:ln>
                            <a:noFill/>
                          </a:ln>
                          <a:solidFill>
                            <a:schemeClr val="tx1"/>
                          </a:solidFill>
                          <a:effectLst/>
                          <a:latin typeface="Arial" charset="0"/>
                          <a:ea typeface="Times New Roman" pitchFamily="18" charset="0"/>
                          <a:cs typeface="Arial" charset="0"/>
                        </a:rPr>
                        <a:t>Todos necessários ciclos cobertos</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200" b="0" i="0" u="none" strike="noStrike" cap="none" normalizeH="0" baseline="0" smtClean="0">
                          <a:ln>
                            <a:noFill/>
                          </a:ln>
                          <a:solidFill>
                            <a:schemeClr val="tx1"/>
                          </a:solidFill>
                          <a:effectLst/>
                          <a:latin typeface="Arial" charset="0"/>
                          <a:ea typeface="Times New Roman" pitchFamily="18" charset="0"/>
                          <a:cs typeface="Arial" charset="0"/>
                        </a:rPr>
                        <a:t>Excessivo para os ciclos necessários</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200" b="0" i="0" u="none" strike="noStrike" cap="none" normalizeH="0" baseline="0" smtClean="0">
                          <a:ln>
                            <a:noFill/>
                          </a:ln>
                          <a:solidFill>
                            <a:schemeClr val="tx1"/>
                          </a:solidFill>
                          <a:effectLst/>
                          <a:latin typeface="Arial" charset="0"/>
                          <a:ea typeface="Times New Roman" pitchFamily="18" charset="0"/>
                          <a:cs typeface="Arial" charset="0"/>
                        </a:rPr>
                        <a:t>Muito excessivo para os ciclos necessários</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200" b="0" i="0" u="none" strike="noStrike" cap="none" normalizeH="0" baseline="0" smtClean="0">
                          <a:ln>
                            <a:noFill/>
                          </a:ln>
                          <a:solidFill>
                            <a:schemeClr val="tx1"/>
                          </a:solidFill>
                          <a:effectLst/>
                          <a:latin typeface="Arial" charset="0"/>
                          <a:ea typeface="Times New Roman" pitchFamily="18" charset="0"/>
                          <a:cs typeface="Arial" charset="0"/>
                        </a:rPr>
                        <a:t> </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83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200" b="0" i="0" u="none" strike="noStrike" cap="none" normalizeH="0" baseline="0" dirty="0" smtClean="0">
                          <a:ln>
                            <a:noFill/>
                          </a:ln>
                          <a:solidFill>
                            <a:schemeClr val="tx1"/>
                          </a:solidFill>
                          <a:effectLst/>
                          <a:latin typeface="Arial" charset="0"/>
                          <a:ea typeface="Times New Roman" pitchFamily="18" charset="0"/>
                          <a:cs typeface="Arial" charset="0"/>
                        </a:rPr>
                        <a:t>Muito baixo</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200" b="0" i="0" u="none" strike="noStrike" cap="none" normalizeH="0" baseline="0" dirty="0" smtClean="0">
                          <a:ln>
                            <a:noFill/>
                          </a:ln>
                          <a:solidFill>
                            <a:srgbClr val="FF0000"/>
                          </a:solidFill>
                          <a:effectLst/>
                          <a:latin typeface="Arial" charset="0"/>
                          <a:ea typeface="Times New Roman" pitchFamily="18" charset="0"/>
                          <a:cs typeface="Arial" charset="0"/>
                        </a:rPr>
                        <a:t>Baixo</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200" b="0" i="0" u="none" strike="noStrike" cap="none" normalizeH="0" baseline="0" smtClean="0">
                          <a:ln>
                            <a:noFill/>
                          </a:ln>
                          <a:solidFill>
                            <a:schemeClr val="tx1"/>
                          </a:solidFill>
                          <a:effectLst/>
                          <a:latin typeface="Arial" charset="0"/>
                          <a:ea typeface="Times New Roman" pitchFamily="18" charset="0"/>
                          <a:cs typeface="Arial" charset="0"/>
                        </a:rPr>
                        <a:t>Nominal</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200" b="0" i="0" u="none" strike="noStrike" cap="none" normalizeH="0" baseline="0" smtClean="0">
                          <a:ln>
                            <a:noFill/>
                          </a:ln>
                          <a:solidFill>
                            <a:schemeClr val="tx1"/>
                          </a:solidFill>
                          <a:effectLst/>
                          <a:latin typeface="Arial" charset="0"/>
                          <a:ea typeface="Times New Roman" pitchFamily="18" charset="0"/>
                          <a:cs typeface="Arial" charset="0"/>
                        </a:rPr>
                        <a:t>Alto</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200" b="0" i="0" u="none" strike="noStrike" cap="none" normalizeH="0" baseline="0" smtClean="0">
                          <a:ln>
                            <a:noFill/>
                          </a:ln>
                          <a:solidFill>
                            <a:schemeClr val="tx1"/>
                          </a:solidFill>
                          <a:effectLst/>
                          <a:latin typeface="Arial" charset="0"/>
                          <a:ea typeface="Times New Roman" pitchFamily="18" charset="0"/>
                          <a:cs typeface="Arial" charset="0"/>
                        </a:rPr>
                        <a:t>Muito alto</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200" b="0" i="0" u="none" strike="noStrike" cap="none" normalizeH="0" baseline="0" smtClean="0">
                          <a:ln>
                            <a:noFill/>
                          </a:ln>
                          <a:solidFill>
                            <a:schemeClr val="tx1"/>
                          </a:solidFill>
                          <a:effectLst/>
                          <a:latin typeface="Arial" charset="0"/>
                          <a:ea typeface="Times New Roman" pitchFamily="18" charset="0"/>
                          <a:cs typeface="Arial" charset="0"/>
                        </a:rPr>
                        <a:t>Extra Alto</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8291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200" b="0" i="0" u="none" strike="noStrike" cap="none" normalizeH="0" baseline="0" smtClean="0">
                          <a:ln>
                            <a:noFill/>
                          </a:ln>
                          <a:solidFill>
                            <a:schemeClr val="tx1"/>
                          </a:solidFill>
                          <a:effectLst/>
                          <a:latin typeface="Arial" charset="0"/>
                          <a:ea typeface="Times New Roman" pitchFamily="18" charset="0"/>
                          <a:cs typeface="Arial" charset="0"/>
                        </a:rPr>
                        <a:t>Por 0.81</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200" b="0" i="0" u="none" strike="noStrike" cap="none" normalizeH="0" baseline="0" smtClean="0">
                          <a:ln>
                            <a:noFill/>
                          </a:ln>
                          <a:solidFill>
                            <a:schemeClr val="tx1"/>
                          </a:solidFill>
                          <a:effectLst/>
                          <a:latin typeface="Arial" charset="0"/>
                          <a:ea typeface="Times New Roman" pitchFamily="18" charset="0"/>
                          <a:cs typeface="Arial" charset="0"/>
                        </a:rPr>
                        <a:t>Por 0.91</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200" b="0" i="0" u="none" strike="noStrike" cap="none" normalizeH="0" baseline="0" smtClean="0">
                          <a:ln>
                            <a:noFill/>
                          </a:ln>
                          <a:solidFill>
                            <a:schemeClr val="tx1"/>
                          </a:solidFill>
                          <a:effectLst/>
                          <a:latin typeface="Arial" charset="0"/>
                          <a:ea typeface="Times New Roman" pitchFamily="18" charset="0"/>
                          <a:cs typeface="Arial" charset="0"/>
                        </a:rPr>
                        <a:t>Por 1.00</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200" b="0" i="0" u="none" strike="noStrike" cap="none" normalizeH="0" baseline="0" smtClean="0">
                          <a:ln>
                            <a:noFill/>
                          </a:ln>
                          <a:solidFill>
                            <a:schemeClr val="tx1"/>
                          </a:solidFill>
                          <a:effectLst/>
                          <a:latin typeface="Arial" charset="0"/>
                          <a:ea typeface="Times New Roman" pitchFamily="18" charset="0"/>
                          <a:cs typeface="Arial" charset="0"/>
                        </a:rPr>
                        <a:t>Por 1.11</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200" b="0" i="0" u="none" strike="noStrike" cap="none" normalizeH="0" baseline="0" smtClean="0">
                          <a:ln>
                            <a:noFill/>
                          </a:ln>
                          <a:solidFill>
                            <a:schemeClr val="tx1"/>
                          </a:solidFill>
                          <a:effectLst/>
                          <a:latin typeface="Arial" charset="0"/>
                          <a:ea typeface="Times New Roman" pitchFamily="18" charset="0"/>
                          <a:cs typeface="Arial" charset="0"/>
                        </a:rPr>
                        <a:t>Por 1.23</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200" b="0" i="0" u="none" strike="noStrike" cap="none" normalizeH="0" baseline="0" smtClean="0">
                          <a:ln>
                            <a:noFill/>
                          </a:ln>
                          <a:solidFill>
                            <a:schemeClr val="tx1"/>
                          </a:solidFill>
                          <a:effectLst/>
                          <a:latin typeface="Arial" charset="0"/>
                          <a:ea typeface="Times New Roman" pitchFamily="18" charset="0"/>
                          <a:cs typeface="Arial" charset="0"/>
                        </a:rPr>
                        <a:t>n/a</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7" name="Retângulo 6"/>
          <p:cNvSpPr/>
          <p:nvPr/>
        </p:nvSpPr>
        <p:spPr>
          <a:xfrm>
            <a:off x="1979613" y="5589588"/>
            <a:ext cx="3590925" cy="307975"/>
          </a:xfrm>
          <a:prstGeom prst="rect">
            <a:avLst/>
          </a:prstGeom>
        </p:spPr>
        <p:txBody>
          <a:bodyPr wrap="none">
            <a:spAutoFit/>
          </a:bodyPr>
          <a:lstStyle/>
          <a:p>
            <a:pPr>
              <a:defRPr/>
            </a:pPr>
            <a:r>
              <a:rPr lang="pt-BR" sz="1400" b="1" cap="all" dirty="0">
                <a:latin typeface="Arial" charset="0"/>
              </a:rPr>
              <a:t>Tabela 10: documentação exigida</a:t>
            </a:r>
          </a:p>
        </p:txBody>
      </p:sp>
      <p:sp>
        <p:nvSpPr>
          <p:cNvPr id="28707" name="Rectangle 1"/>
          <p:cNvSpPr>
            <a:spLocks noChangeArrowheads="1"/>
          </p:cNvSpPr>
          <p:nvPr/>
        </p:nvSpPr>
        <p:spPr bwMode="auto">
          <a:xfrm>
            <a:off x="1187450" y="5013325"/>
            <a:ext cx="6048375" cy="461963"/>
          </a:xfrm>
          <a:prstGeom prst="rect">
            <a:avLst/>
          </a:prstGeom>
          <a:noFill/>
          <a:ln w="9525">
            <a:noFill/>
            <a:miter lim="800000"/>
            <a:headEnd/>
            <a:tailEnd/>
          </a:ln>
        </p:spPr>
        <p:txBody>
          <a:bodyPr anchor="ctr">
            <a:spAutoFit/>
          </a:bodyPr>
          <a:lstStyle/>
          <a:p>
            <a:pPr eaLnBrk="0" hangingPunct="0"/>
            <a:r>
              <a:rPr lang="en-US" sz="1200">
                <a:cs typeface="Times New Roman" pitchFamily="18" charset="0"/>
              </a:rPr>
              <a:t>Fonte: </a:t>
            </a:r>
            <a:r>
              <a:rPr lang="en-US" sz="1200">
                <a:ea typeface="Times New Roman" pitchFamily="18" charset="0"/>
                <a:cs typeface="Arial" pitchFamily="34" charset="0"/>
              </a:rPr>
              <a:t>(Boehm, 2000) BOEHM, B.W. </a:t>
            </a:r>
            <a:r>
              <a:rPr lang="en-US" sz="1200">
                <a:cs typeface="Times New Roman" pitchFamily="18" charset="0"/>
              </a:rPr>
              <a:t>Software Cost Estimation with COCOMO II. </a:t>
            </a:r>
            <a:r>
              <a:rPr lang="pt-BR" sz="1200">
                <a:cs typeface="Times New Roman" pitchFamily="18" charset="0"/>
              </a:rPr>
              <a:t>Prentice Hall, New Jersey</a:t>
            </a:r>
            <a:r>
              <a:rPr lang="pt-BR" sz="1200"/>
              <a:t> </a:t>
            </a:r>
          </a:p>
        </p:txBody>
      </p:sp>
      <p:sp>
        <p:nvSpPr>
          <p:cNvPr id="8" name="Título 1"/>
          <p:cNvSpPr txBox="1">
            <a:spLocks/>
          </p:cNvSpPr>
          <p:nvPr/>
        </p:nvSpPr>
        <p:spPr>
          <a:xfrm>
            <a:off x="611188" y="188913"/>
            <a:ext cx="8353300" cy="1143000"/>
          </a:xfrm>
          <a:prstGeom prst="rect">
            <a:avLst/>
          </a:prstGeom>
          <a:noFill/>
          <a:ln w="9525">
            <a:noFill/>
            <a:miter lim="800000"/>
            <a:headEnd/>
            <a:tailEnd/>
          </a:ln>
          <a:effectLst/>
          <a:extLst/>
        </p:spPr>
        <p:txBody>
          <a:bodyPr anchor="ct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pt-BR" sz="36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mj-lt"/>
                <a:ea typeface="+mj-ea"/>
                <a:cs typeface="+mj-cs"/>
              </a:rPr>
              <a:t>COCOMO II</a:t>
            </a:r>
            <a:endParaRPr kumimoji="0" lang="pt-BR" sz="3600" b="1" i="0" u="none" strike="noStrike" kern="1200" cap="none" spc="0" normalizeH="0" baseline="0" noProof="0" dirty="0" smtClean="0">
              <a:ln>
                <a:noFill/>
              </a:ln>
              <a:solidFill>
                <a:srgbClr val="003399"/>
              </a:solidFill>
              <a:effectLst>
                <a:outerShdw blurRad="38100" dist="38100" dir="2700000" algn="tl">
                  <a:srgbClr val="C0C0C0"/>
                </a:outerShdw>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4"/>
          <p:cNvSpPr>
            <a:spLocks noChangeArrowheads="1"/>
          </p:cNvSpPr>
          <p:nvPr/>
        </p:nvSpPr>
        <p:spPr bwMode="auto">
          <a:xfrm>
            <a:off x="611188" y="1268413"/>
            <a:ext cx="8064500" cy="5632450"/>
          </a:xfrm>
          <a:prstGeom prst="rect">
            <a:avLst/>
          </a:prstGeom>
          <a:noFill/>
          <a:ln>
            <a:noFill/>
          </a:ln>
          <a:extLst/>
        </p:spPr>
        <p:txBody>
          <a:bodyPr>
            <a:spAutoFit/>
          </a:bodyPr>
          <a:lstStyle/>
          <a:p>
            <a:pPr>
              <a:defRPr/>
            </a:pPr>
            <a:r>
              <a:rPr lang="pt-BR" b="1" dirty="0">
                <a:latin typeface="Arial" charset="0"/>
              </a:rPr>
              <a:t>2 . Fatores Humanos (da equipe)</a:t>
            </a:r>
          </a:p>
          <a:p>
            <a:pPr>
              <a:defRPr/>
            </a:pPr>
            <a:r>
              <a:rPr lang="pt-BR" b="1" dirty="0">
                <a:latin typeface="Arial" charset="0"/>
              </a:rPr>
              <a:t> </a:t>
            </a:r>
            <a:endParaRPr lang="pt-BR" dirty="0">
              <a:latin typeface="Arial" charset="0"/>
            </a:endParaRPr>
          </a:p>
          <a:p>
            <a:pPr>
              <a:defRPr/>
            </a:pPr>
            <a:r>
              <a:rPr lang="pt-BR" dirty="0">
                <a:latin typeface="Arial" charset="0"/>
              </a:rPr>
              <a:t>Depois do tamanho do produto, o fator humano tem a mais forte influência para determinar a quantidade de esforço necessário para desenvolver um produto de software. Os fatores humanos existem para avaliar a capacidade e experiência da equipe de desenvolvimento – não o indivíduo. Estas avaliações são mais propensas a mudar durante o curso de um projeto refletindo o ganho de experiência ou a rotatividade de pessoas para dentro e fora do projeto.</a:t>
            </a:r>
          </a:p>
          <a:p>
            <a:pPr>
              <a:defRPr/>
            </a:pPr>
            <a:endParaRPr lang="pt-BR" dirty="0">
              <a:latin typeface="Arial" charset="0"/>
            </a:endParaRPr>
          </a:p>
          <a:p>
            <a:pPr marL="342900" indent="-342900">
              <a:buFont typeface="+mj-lt"/>
              <a:buAutoNum type="alphaLcPeriod"/>
              <a:defRPr/>
            </a:pPr>
            <a:r>
              <a:rPr lang="en-US" b="1" dirty="0" err="1">
                <a:latin typeface="Arial" charset="0"/>
              </a:rPr>
              <a:t>Capacidade</a:t>
            </a:r>
            <a:r>
              <a:rPr lang="en-US" b="1" dirty="0">
                <a:latin typeface="Arial" charset="0"/>
              </a:rPr>
              <a:t> dos </a:t>
            </a:r>
            <a:r>
              <a:rPr lang="en-US" b="1" dirty="0" err="1">
                <a:latin typeface="Arial" charset="0"/>
              </a:rPr>
              <a:t>analistas</a:t>
            </a:r>
            <a:r>
              <a:rPr lang="en-US" b="1" dirty="0">
                <a:latin typeface="Arial" charset="0"/>
              </a:rPr>
              <a:t> (ACAP)</a:t>
            </a:r>
          </a:p>
          <a:p>
            <a:pPr marL="342900" indent="-342900">
              <a:buFont typeface="+mj-lt"/>
              <a:buAutoNum type="alphaLcPeriod"/>
              <a:defRPr/>
            </a:pPr>
            <a:r>
              <a:rPr lang="en-US" b="1" dirty="0" err="1">
                <a:latin typeface="Arial" charset="0"/>
              </a:rPr>
              <a:t>Capacidade</a:t>
            </a:r>
            <a:r>
              <a:rPr lang="en-US" b="1" dirty="0">
                <a:latin typeface="Arial" charset="0"/>
              </a:rPr>
              <a:t> do </a:t>
            </a:r>
            <a:r>
              <a:rPr lang="en-US" b="1" dirty="0" err="1">
                <a:latin typeface="Arial" charset="0"/>
              </a:rPr>
              <a:t>programador</a:t>
            </a:r>
            <a:r>
              <a:rPr lang="en-US" b="1" dirty="0">
                <a:latin typeface="Arial" charset="0"/>
              </a:rPr>
              <a:t> (PCAP)</a:t>
            </a:r>
            <a:endParaRPr lang="pt-BR" dirty="0">
              <a:latin typeface="Arial" charset="0"/>
            </a:endParaRPr>
          </a:p>
          <a:p>
            <a:pPr marL="342900" indent="-342900">
              <a:buFont typeface="+mj-lt"/>
              <a:buAutoNum type="alphaLcPeriod"/>
              <a:defRPr/>
            </a:pPr>
            <a:r>
              <a:rPr lang="en-US" b="1" dirty="0" err="1">
                <a:latin typeface="Arial" charset="0"/>
              </a:rPr>
              <a:t>Permanência</a:t>
            </a:r>
            <a:r>
              <a:rPr lang="en-US" b="1" dirty="0">
                <a:latin typeface="Arial" charset="0"/>
              </a:rPr>
              <a:t> </a:t>
            </a:r>
            <a:r>
              <a:rPr lang="en-US" b="1" dirty="0" err="1">
                <a:latin typeface="Arial" charset="0"/>
              </a:rPr>
              <a:t>da</a:t>
            </a:r>
            <a:r>
              <a:rPr lang="en-US" b="1" dirty="0">
                <a:latin typeface="Arial" charset="0"/>
              </a:rPr>
              <a:t> </a:t>
            </a:r>
            <a:r>
              <a:rPr lang="en-US" b="1" dirty="0" err="1">
                <a:latin typeface="Arial" charset="0"/>
              </a:rPr>
              <a:t>equipe</a:t>
            </a:r>
            <a:r>
              <a:rPr lang="en-US" b="1" dirty="0">
                <a:latin typeface="Arial" charset="0"/>
              </a:rPr>
              <a:t> (PCON)</a:t>
            </a:r>
            <a:endParaRPr lang="pt-BR" dirty="0">
              <a:latin typeface="Arial" charset="0"/>
            </a:endParaRPr>
          </a:p>
          <a:p>
            <a:pPr marL="342900" indent="-342900">
              <a:buFont typeface="+mj-lt"/>
              <a:buAutoNum type="alphaLcPeriod"/>
              <a:defRPr/>
            </a:pPr>
            <a:r>
              <a:rPr lang="en-US" b="1" dirty="0" err="1">
                <a:latin typeface="Arial" charset="0"/>
              </a:rPr>
              <a:t>Experiência</a:t>
            </a:r>
            <a:r>
              <a:rPr lang="en-US" b="1" dirty="0">
                <a:latin typeface="Arial" charset="0"/>
              </a:rPr>
              <a:t> </a:t>
            </a:r>
            <a:r>
              <a:rPr lang="en-US" b="1" dirty="0" err="1">
                <a:latin typeface="Arial" charset="0"/>
              </a:rPr>
              <a:t>na</a:t>
            </a:r>
            <a:r>
              <a:rPr lang="en-US" b="1" dirty="0">
                <a:latin typeface="Arial" charset="0"/>
              </a:rPr>
              <a:t> </a:t>
            </a:r>
            <a:r>
              <a:rPr lang="en-US" b="1" dirty="0" err="1">
                <a:latin typeface="Arial" charset="0"/>
              </a:rPr>
              <a:t>aplicação</a:t>
            </a:r>
            <a:r>
              <a:rPr lang="en-US" b="1" dirty="0">
                <a:latin typeface="Arial" charset="0"/>
              </a:rPr>
              <a:t> (APEX)</a:t>
            </a:r>
            <a:endParaRPr lang="pt-BR" dirty="0">
              <a:latin typeface="Arial" charset="0"/>
            </a:endParaRPr>
          </a:p>
          <a:p>
            <a:pPr marL="342900" indent="-342900">
              <a:buFont typeface="+mj-lt"/>
              <a:buAutoNum type="alphaLcPeriod"/>
              <a:defRPr/>
            </a:pPr>
            <a:r>
              <a:rPr lang="en-US" b="1" dirty="0" err="1">
                <a:latin typeface="Arial" charset="0"/>
              </a:rPr>
              <a:t>Experiência</a:t>
            </a:r>
            <a:r>
              <a:rPr lang="en-US" b="1" dirty="0">
                <a:latin typeface="Arial" charset="0"/>
              </a:rPr>
              <a:t> </a:t>
            </a:r>
            <a:r>
              <a:rPr lang="en-US" b="1" dirty="0" err="1">
                <a:latin typeface="Arial" charset="0"/>
              </a:rPr>
              <a:t>na</a:t>
            </a:r>
            <a:r>
              <a:rPr lang="en-US" b="1" dirty="0">
                <a:latin typeface="Arial" charset="0"/>
              </a:rPr>
              <a:t> </a:t>
            </a:r>
            <a:r>
              <a:rPr lang="en-US" b="1" dirty="0" err="1">
                <a:latin typeface="Arial" charset="0"/>
              </a:rPr>
              <a:t>plataforma</a:t>
            </a:r>
            <a:r>
              <a:rPr lang="en-US" b="1" dirty="0">
                <a:latin typeface="Arial" charset="0"/>
              </a:rPr>
              <a:t> (PLEX)</a:t>
            </a:r>
          </a:p>
          <a:p>
            <a:pPr marL="342900" indent="-342900">
              <a:buFont typeface="+mj-lt"/>
              <a:buAutoNum type="alphaLcPeriod"/>
              <a:defRPr/>
            </a:pPr>
            <a:r>
              <a:rPr lang="en-US" b="1" dirty="0" err="1">
                <a:latin typeface="Arial" charset="0"/>
              </a:rPr>
              <a:t>Experiência</a:t>
            </a:r>
            <a:r>
              <a:rPr lang="en-US" b="1" dirty="0">
                <a:latin typeface="Arial" charset="0"/>
              </a:rPr>
              <a:t> </a:t>
            </a:r>
            <a:r>
              <a:rPr lang="en-US" b="1" dirty="0" err="1">
                <a:latin typeface="Arial" charset="0"/>
              </a:rPr>
              <a:t>na</a:t>
            </a:r>
            <a:r>
              <a:rPr lang="en-US" b="1" dirty="0">
                <a:latin typeface="Arial" charset="0"/>
              </a:rPr>
              <a:t> </a:t>
            </a:r>
            <a:r>
              <a:rPr lang="en-US" b="1" dirty="0" err="1">
                <a:latin typeface="Arial" charset="0"/>
              </a:rPr>
              <a:t>linguagem</a:t>
            </a:r>
            <a:r>
              <a:rPr lang="en-US" b="1" dirty="0">
                <a:latin typeface="Arial" charset="0"/>
              </a:rPr>
              <a:t> de </a:t>
            </a:r>
            <a:r>
              <a:rPr lang="en-US" b="1" dirty="0" err="1">
                <a:latin typeface="Arial" charset="0"/>
              </a:rPr>
              <a:t>programação</a:t>
            </a:r>
            <a:r>
              <a:rPr lang="en-US" b="1" dirty="0">
                <a:latin typeface="Arial" charset="0"/>
              </a:rPr>
              <a:t> e </a:t>
            </a:r>
            <a:r>
              <a:rPr lang="en-US" b="1" dirty="0" err="1">
                <a:latin typeface="Arial" charset="0"/>
              </a:rPr>
              <a:t>ferramentas</a:t>
            </a:r>
            <a:r>
              <a:rPr lang="en-US" b="1" dirty="0">
                <a:latin typeface="Arial" charset="0"/>
              </a:rPr>
              <a:t> (LTEX)</a:t>
            </a:r>
            <a:endParaRPr lang="pt-BR" dirty="0">
              <a:latin typeface="Arial" charset="0"/>
            </a:endParaRPr>
          </a:p>
          <a:p>
            <a:pPr marL="342900" indent="-342900">
              <a:buFont typeface="+mj-lt"/>
              <a:buAutoNum type="alphaLcPeriod"/>
              <a:defRPr/>
            </a:pPr>
            <a:endParaRPr lang="pt-BR" dirty="0">
              <a:latin typeface="Arial" charset="0"/>
            </a:endParaRPr>
          </a:p>
          <a:p>
            <a:pPr marL="342900" indent="-342900">
              <a:defRPr/>
            </a:pPr>
            <a:endParaRPr lang="pt-BR" dirty="0">
              <a:latin typeface="Arial" charset="0"/>
            </a:endParaRPr>
          </a:p>
          <a:p>
            <a:pPr marL="342900" indent="-342900">
              <a:defRPr/>
            </a:pPr>
            <a:endParaRPr lang="pt-BR" dirty="0">
              <a:latin typeface="Arial" charset="0"/>
            </a:endParaRPr>
          </a:p>
          <a:p>
            <a:pPr>
              <a:defRPr/>
            </a:pPr>
            <a:endParaRPr lang="pt-BR" dirty="0">
              <a:latin typeface="Arial" charset="0"/>
            </a:endParaRPr>
          </a:p>
        </p:txBody>
      </p:sp>
      <p:sp>
        <p:nvSpPr>
          <p:cNvPr id="5" name="Título 1"/>
          <p:cNvSpPr txBox="1">
            <a:spLocks/>
          </p:cNvSpPr>
          <p:nvPr/>
        </p:nvSpPr>
        <p:spPr>
          <a:xfrm>
            <a:off x="611188" y="188913"/>
            <a:ext cx="8353300" cy="1143000"/>
          </a:xfrm>
          <a:prstGeom prst="rect">
            <a:avLst/>
          </a:prstGeom>
          <a:noFill/>
          <a:ln w="9525">
            <a:noFill/>
            <a:miter lim="800000"/>
            <a:headEnd/>
            <a:tailEnd/>
          </a:ln>
          <a:effectLst/>
          <a:extLst/>
        </p:spPr>
        <p:txBody>
          <a:bodyPr anchor="ct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pt-BR" sz="36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mj-lt"/>
                <a:ea typeface="+mj-ea"/>
                <a:cs typeface="+mj-cs"/>
              </a:rPr>
              <a:t>COCOMO II</a:t>
            </a:r>
            <a:endParaRPr kumimoji="0" lang="pt-BR" sz="3600" b="1" i="0" u="none" strike="noStrike" kern="1200" cap="none" spc="0" normalizeH="0" baseline="0" noProof="0" dirty="0" smtClean="0">
              <a:ln>
                <a:noFill/>
              </a:ln>
              <a:solidFill>
                <a:srgbClr val="003399"/>
              </a:solidFill>
              <a:effectLst>
                <a:outerShdw blurRad="38100" dist="38100" dir="2700000" algn="tl">
                  <a:srgbClr val="C0C0C0"/>
                </a:outerShdw>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ângulo 2"/>
          <p:cNvSpPr>
            <a:spLocks noChangeArrowheads="1"/>
          </p:cNvSpPr>
          <p:nvPr/>
        </p:nvSpPr>
        <p:spPr bwMode="auto">
          <a:xfrm>
            <a:off x="583926" y="332656"/>
            <a:ext cx="8459787" cy="646112"/>
          </a:xfrm>
          <a:prstGeom prst="rect">
            <a:avLst/>
          </a:prstGeom>
          <a:noFill/>
          <a:ln w="9525">
            <a:noFill/>
            <a:miter lim="800000"/>
            <a:headEnd/>
            <a:tailEnd/>
          </a:ln>
          <a:effectLst/>
          <a:extLst/>
        </p:spPr>
        <p:txBody>
          <a:bodyPr anchor="ctr"/>
          <a:lstStyle/>
          <a:p>
            <a:pPr algn="r">
              <a:defRPr/>
            </a:pPr>
            <a:r>
              <a:rPr lang="pt-BR" sz="3600" b="1" dirty="0">
                <a:solidFill>
                  <a:srgbClr val="003399"/>
                </a:solidFill>
                <a:effectLst>
                  <a:outerShdw blurRad="38100" dist="38100" dir="2700000" algn="tl">
                    <a:srgbClr val="C0C0C0"/>
                  </a:outerShdw>
                </a:effectLst>
                <a:latin typeface="+mj-lt"/>
                <a:ea typeface="+mj-ea"/>
                <a:cs typeface="+mj-cs"/>
              </a:rPr>
              <a:t>APF – Análise de Pontos de </a:t>
            </a:r>
            <a:endParaRPr lang="pt-BR" sz="3600" b="1" dirty="0" smtClean="0">
              <a:solidFill>
                <a:srgbClr val="003399"/>
              </a:solidFill>
              <a:effectLst>
                <a:outerShdw blurRad="38100" dist="38100" dir="2700000" algn="tl">
                  <a:srgbClr val="C0C0C0"/>
                </a:outerShdw>
              </a:effectLst>
              <a:latin typeface="+mj-lt"/>
              <a:ea typeface="+mj-ea"/>
              <a:cs typeface="+mj-cs"/>
            </a:endParaRPr>
          </a:p>
          <a:p>
            <a:pPr algn="r">
              <a:defRPr/>
            </a:pPr>
            <a:r>
              <a:rPr lang="pt-BR" sz="3600" b="1" dirty="0" smtClean="0">
                <a:solidFill>
                  <a:srgbClr val="003399"/>
                </a:solidFill>
                <a:effectLst>
                  <a:outerShdw blurRad="38100" dist="38100" dir="2700000" algn="tl">
                    <a:srgbClr val="C0C0C0"/>
                  </a:outerShdw>
                </a:effectLst>
                <a:latin typeface="+mj-lt"/>
                <a:ea typeface="+mj-ea"/>
                <a:cs typeface="+mj-cs"/>
              </a:rPr>
              <a:t>Função</a:t>
            </a:r>
            <a:endParaRPr lang="pt-BR" sz="3600" b="1" dirty="0">
              <a:solidFill>
                <a:srgbClr val="003399"/>
              </a:solidFill>
              <a:effectLst>
                <a:outerShdw blurRad="38100" dist="38100" dir="2700000" algn="tl">
                  <a:srgbClr val="C0C0C0"/>
                </a:outerShdw>
              </a:effectLst>
              <a:latin typeface="+mj-lt"/>
              <a:ea typeface="+mj-ea"/>
              <a:cs typeface="+mj-cs"/>
            </a:endParaRPr>
          </a:p>
        </p:txBody>
      </p:sp>
      <p:sp>
        <p:nvSpPr>
          <p:cNvPr id="2" name="Retângulo 1"/>
          <p:cNvSpPr/>
          <p:nvPr/>
        </p:nvSpPr>
        <p:spPr>
          <a:xfrm>
            <a:off x="684213" y="1341438"/>
            <a:ext cx="7416800" cy="5078412"/>
          </a:xfrm>
          <a:prstGeom prst="rect">
            <a:avLst/>
          </a:prstGeom>
        </p:spPr>
        <p:txBody>
          <a:bodyPr>
            <a:spAutoFit/>
          </a:bodyPr>
          <a:lstStyle/>
          <a:p>
            <a:pPr marL="285750" indent="-285750">
              <a:buFont typeface="Wingdings" pitchFamily="2" charset="2"/>
              <a:buChar char="Ø"/>
              <a:defRPr/>
            </a:pPr>
            <a:r>
              <a:rPr lang="pt-BR" dirty="0">
                <a:latin typeface="Arial" charset="0"/>
              </a:rPr>
              <a:t>Esforço para desenvolver um Ponto de Função - Produtividade</a:t>
            </a:r>
          </a:p>
          <a:p>
            <a:pPr marL="285750" indent="-285750">
              <a:buFont typeface="Wingdings" pitchFamily="2" charset="2"/>
              <a:buChar char="Ø"/>
              <a:defRPr/>
            </a:pPr>
            <a:endParaRPr lang="pt-BR" dirty="0">
              <a:latin typeface="Arial" charset="0"/>
            </a:endParaRPr>
          </a:p>
          <a:p>
            <a:pPr marL="285750" indent="-285750">
              <a:buFontTx/>
              <a:buChar char="-"/>
              <a:defRPr/>
            </a:pPr>
            <a:r>
              <a:rPr lang="pt-BR" dirty="0">
                <a:latin typeface="Arial" charset="0"/>
              </a:rPr>
              <a:t>Varia com as características do projeto:</a:t>
            </a:r>
          </a:p>
          <a:p>
            <a:pPr>
              <a:defRPr/>
            </a:pPr>
            <a:endParaRPr lang="pt-BR" dirty="0">
              <a:latin typeface="Arial" charset="0"/>
            </a:endParaRPr>
          </a:p>
          <a:p>
            <a:pPr marL="285750" indent="-285750">
              <a:buFontTx/>
              <a:buChar char="-"/>
              <a:defRPr/>
            </a:pPr>
            <a:r>
              <a:rPr lang="pt-BR" dirty="0">
                <a:latin typeface="Arial" charset="0"/>
              </a:rPr>
              <a:t>Tamanho.</a:t>
            </a:r>
          </a:p>
          <a:p>
            <a:pPr marL="285750" indent="-285750">
              <a:buFontTx/>
              <a:buChar char="-"/>
              <a:defRPr/>
            </a:pPr>
            <a:r>
              <a:rPr lang="pt-BR" dirty="0">
                <a:latin typeface="Arial" charset="0"/>
              </a:rPr>
              <a:t>Experiência da equipe.</a:t>
            </a:r>
          </a:p>
          <a:p>
            <a:pPr marL="285750" indent="-285750">
              <a:buFontTx/>
              <a:buChar char="-"/>
              <a:defRPr/>
            </a:pPr>
            <a:r>
              <a:rPr lang="pt-BR" dirty="0">
                <a:latin typeface="Arial" charset="0"/>
              </a:rPr>
              <a:t>Capacidade da equipe.</a:t>
            </a:r>
          </a:p>
          <a:p>
            <a:pPr marL="285750" indent="-285750">
              <a:buFontTx/>
              <a:buChar char="-"/>
              <a:defRPr/>
            </a:pPr>
            <a:r>
              <a:rPr lang="pt-BR" dirty="0">
                <a:latin typeface="Arial" charset="0"/>
              </a:rPr>
              <a:t>Dificuldade da plataforma.</a:t>
            </a:r>
          </a:p>
          <a:p>
            <a:pPr marL="285750" indent="-285750">
              <a:buFontTx/>
              <a:buChar char="-"/>
              <a:defRPr/>
            </a:pPr>
            <a:r>
              <a:rPr lang="pt-BR" dirty="0">
                <a:latin typeface="Arial" charset="0"/>
              </a:rPr>
              <a:t>Rotatividade do pessoal.</a:t>
            </a:r>
          </a:p>
          <a:p>
            <a:pPr marL="285750" indent="-285750">
              <a:buFontTx/>
              <a:buChar char="-"/>
              <a:defRPr/>
            </a:pPr>
            <a:r>
              <a:rPr lang="pt-BR" dirty="0">
                <a:latin typeface="Arial" charset="0"/>
              </a:rPr>
              <a:t>Complexidade da aplicação.</a:t>
            </a:r>
          </a:p>
          <a:p>
            <a:pPr marL="285750" indent="-285750">
              <a:buFontTx/>
              <a:buChar char="-"/>
              <a:defRPr/>
            </a:pPr>
            <a:r>
              <a:rPr lang="pt-BR" dirty="0">
                <a:latin typeface="Arial" charset="0"/>
              </a:rPr>
              <a:t>Restrição de Prazo.</a:t>
            </a:r>
          </a:p>
          <a:p>
            <a:pPr marL="285750" indent="-285750">
              <a:buFontTx/>
              <a:buChar char="-"/>
              <a:defRPr/>
            </a:pPr>
            <a:r>
              <a:rPr lang="pt-BR" dirty="0">
                <a:latin typeface="Arial" charset="0"/>
              </a:rPr>
              <a:t>Reutilização.</a:t>
            </a:r>
          </a:p>
          <a:p>
            <a:pPr marL="285750" indent="-285750">
              <a:buFontTx/>
              <a:buChar char="-"/>
              <a:defRPr/>
            </a:pPr>
            <a:r>
              <a:rPr lang="pt-BR" dirty="0">
                <a:latin typeface="Arial" charset="0"/>
              </a:rPr>
              <a:t>Tipo de Desenvolvimento: Criação e Evolução.</a:t>
            </a:r>
          </a:p>
          <a:p>
            <a:pPr marL="285750" indent="-285750">
              <a:buFontTx/>
              <a:buChar char="-"/>
              <a:defRPr/>
            </a:pPr>
            <a:r>
              <a:rPr lang="pt-BR" dirty="0">
                <a:latin typeface="Arial" charset="0"/>
              </a:rPr>
              <a:t>Tecnologia.</a:t>
            </a:r>
          </a:p>
          <a:p>
            <a:pPr marL="285750" indent="-285750">
              <a:buFontTx/>
              <a:buChar char="-"/>
              <a:defRPr/>
            </a:pPr>
            <a:r>
              <a:rPr lang="pt-BR" dirty="0">
                <a:latin typeface="Arial" charset="0"/>
              </a:rPr>
              <a:t>Atividades adicionais de gestão e qualidade.</a:t>
            </a:r>
          </a:p>
          <a:p>
            <a:pPr marL="285750" indent="-285750">
              <a:buFontTx/>
              <a:buChar char="-"/>
              <a:defRPr/>
            </a:pPr>
            <a:r>
              <a:rPr lang="pt-BR" dirty="0">
                <a:latin typeface="Arial" charset="0"/>
              </a:rPr>
              <a:t>Suporte pós implantação.</a:t>
            </a:r>
          </a:p>
          <a:p>
            <a:pPr marL="285750" indent="-285750">
              <a:buFontTx/>
              <a:buChar char="-"/>
              <a:defRPr/>
            </a:pPr>
            <a:r>
              <a:rPr lang="pt-BR" dirty="0">
                <a:latin typeface="Arial" charset="0"/>
              </a:rPr>
              <a:t>Linguagem de Programação</a:t>
            </a:r>
          </a:p>
          <a:p>
            <a:pPr marL="285750" indent="-285750">
              <a:buFontTx/>
              <a:buChar char="-"/>
              <a:defRPr/>
            </a:pPr>
            <a:r>
              <a:rPr lang="pt-BR" dirty="0">
                <a:latin typeface="Arial" charset="0"/>
              </a:rPr>
              <a:t>...</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tângulo 4"/>
          <p:cNvSpPr>
            <a:spLocks noChangeArrowheads="1"/>
          </p:cNvSpPr>
          <p:nvPr/>
        </p:nvSpPr>
        <p:spPr bwMode="auto">
          <a:xfrm>
            <a:off x="611188" y="1268413"/>
            <a:ext cx="8064500" cy="2586037"/>
          </a:xfrm>
          <a:prstGeom prst="rect">
            <a:avLst/>
          </a:prstGeom>
          <a:noFill/>
          <a:ln w="9525">
            <a:noFill/>
            <a:miter lim="800000"/>
            <a:headEnd/>
            <a:tailEnd/>
          </a:ln>
        </p:spPr>
        <p:txBody>
          <a:bodyPr>
            <a:spAutoFit/>
          </a:bodyPr>
          <a:lstStyle/>
          <a:p>
            <a:r>
              <a:rPr lang="pt-BR" b="1" dirty="0"/>
              <a:t>2 . Fatores Humanos (da equipe)</a:t>
            </a:r>
          </a:p>
          <a:p>
            <a:r>
              <a:rPr lang="pt-BR" b="1" dirty="0"/>
              <a:t> </a:t>
            </a:r>
            <a:endParaRPr lang="pt-BR" dirty="0"/>
          </a:p>
          <a:p>
            <a:r>
              <a:rPr lang="en-US" b="1" dirty="0"/>
              <a:t>a. </a:t>
            </a:r>
            <a:r>
              <a:rPr lang="en-US" b="1" dirty="0" err="1"/>
              <a:t>Capacidade</a:t>
            </a:r>
            <a:r>
              <a:rPr lang="en-US" b="1" dirty="0"/>
              <a:t> dos </a:t>
            </a:r>
            <a:r>
              <a:rPr lang="en-US" b="1" dirty="0" err="1"/>
              <a:t>analistas</a:t>
            </a:r>
            <a:r>
              <a:rPr lang="en-US" b="1" dirty="0"/>
              <a:t> (ACAP)</a:t>
            </a:r>
            <a:endParaRPr lang="pt-BR" dirty="0"/>
          </a:p>
          <a:p>
            <a:r>
              <a:rPr lang="pt-BR" dirty="0"/>
              <a:t> </a:t>
            </a:r>
          </a:p>
          <a:p>
            <a:r>
              <a:rPr lang="pt-BR" i="1" dirty="0" err="1"/>
              <a:t>Cost</a:t>
            </a:r>
            <a:r>
              <a:rPr lang="pt-BR" i="1" dirty="0"/>
              <a:t> driver </a:t>
            </a:r>
            <a:r>
              <a:rPr lang="pt-BR" dirty="0"/>
              <a:t>que  leva em consideração </a:t>
            </a:r>
            <a:r>
              <a:rPr lang="pt-BR" i="1" dirty="0"/>
              <a:t>a capacidade dos analistas.</a:t>
            </a:r>
          </a:p>
          <a:p>
            <a:r>
              <a:rPr lang="pt-BR" dirty="0"/>
              <a:t>Analistas são as pessoas que trabalham em requisitos, design de alto nível e design detalhado. Os principais atributos que devem ser considerados nesta classificação são a capacidade de análise e design, eficiência e rigor e a habilidade de comunicação e cooperação.</a:t>
            </a:r>
          </a:p>
        </p:txBody>
      </p:sp>
      <p:graphicFrame>
        <p:nvGraphicFramePr>
          <p:cNvPr id="6" name="Tabela 5"/>
          <p:cNvGraphicFramePr>
            <a:graphicFrameLocks noGrp="1"/>
          </p:cNvGraphicFramePr>
          <p:nvPr>
            <p:extLst>
              <p:ext uri="{D42A27DB-BD31-4B8C-83A1-F6EECF244321}">
                <p14:modId xmlns:p14="http://schemas.microsoft.com/office/powerpoint/2010/main" val="1035932526"/>
              </p:ext>
            </p:extLst>
          </p:nvPr>
        </p:nvGraphicFramePr>
        <p:xfrm>
          <a:off x="1116013" y="3860800"/>
          <a:ext cx="6264275" cy="1066800"/>
        </p:xfrm>
        <a:graphic>
          <a:graphicData uri="http://schemas.openxmlformats.org/drawingml/2006/table">
            <a:tbl>
              <a:tblPr/>
              <a:tblGrid>
                <a:gridCol w="984250"/>
                <a:gridCol w="1108075"/>
                <a:gridCol w="1109662"/>
                <a:gridCol w="1108075"/>
                <a:gridCol w="1233488"/>
                <a:gridCol w="720725"/>
              </a:tblGrid>
              <a:tr h="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400" b="0" i="0" u="none" strike="noStrike" cap="none" normalizeH="0" baseline="0" dirty="0" smtClean="0">
                          <a:ln>
                            <a:noFill/>
                          </a:ln>
                          <a:solidFill>
                            <a:schemeClr val="tx1"/>
                          </a:solidFill>
                          <a:effectLst/>
                          <a:latin typeface="Arial" charset="0"/>
                          <a:ea typeface="Times New Roman" pitchFamily="18" charset="0"/>
                          <a:cs typeface="Arial" charset="0"/>
                        </a:rPr>
                        <a:t>15º percentil</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400" b="0" i="0" u="none" strike="noStrike" cap="none" normalizeH="0" baseline="0" smtClean="0">
                          <a:ln>
                            <a:noFill/>
                          </a:ln>
                          <a:solidFill>
                            <a:schemeClr val="tx1"/>
                          </a:solidFill>
                          <a:effectLst/>
                          <a:latin typeface="Arial" charset="0"/>
                          <a:ea typeface="Times New Roman" pitchFamily="18" charset="0"/>
                          <a:cs typeface="Arial" charset="0"/>
                        </a:rPr>
                        <a:t>35º percentil</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400" b="0" i="0" u="none" strike="noStrike" cap="none" normalizeH="0" baseline="0" smtClean="0">
                          <a:ln>
                            <a:noFill/>
                          </a:ln>
                          <a:solidFill>
                            <a:schemeClr val="tx1"/>
                          </a:solidFill>
                          <a:effectLst/>
                          <a:latin typeface="Arial" charset="0"/>
                          <a:ea typeface="Times New Roman" pitchFamily="18" charset="0"/>
                          <a:cs typeface="Arial" charset="0"/>
                        </a:rPr>
                        <a:t>55º percentil</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400" b="0" i="0" u="none" strike="noStrike" cap="none" normalizeH="0" baseline="0" smtClean="0">
                          <a:ln>
                            <a:noFill/>
                          </a:ln>
                          <a:solidFill>
                            <a:schemeClr val="tx1"/>
                          </a:solidFill>
                          <a:effectLst/>
                          <a:latin typeface="Arial" charset="0"/>
                          <a:ea typeface="Times New Roman" pitchFamily="18" charset="0"/>
                          <a:cs typeface="Arial" charset="0"/>
                        </a:rPr>
                        <a:t>75º percentil</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400" b="0" i="0" u="none" strike="noStrike" cap="none" normalizeH="0" baseline="0" smtClean="0">
                          <a:ln>
                            <a:noFill/>
                          </a:ln>
                          <a:solidFill>
                            <a:schemeClr val="tx1"/>
                          </a:solidFill>
                          <a:effectLst/>
                          <a:latin typeface="Arial" charset="0"/>
                          <a:ea typeface="Times New Roman" pitchFamily="18" charset="0"/>
                          <a:cs typeface="Arial" charset="0"/>
                        </a:rPr>
                        <a:t>90º percentil</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400" b="0" i="0" u="none" strike="noStrike" cap="none" normalizeH="0" baseline="0" smtClean="0">
                          <a:ln>
                            <a:noFill/>
                          </a:ln>
                          <a:solidFill>
                            <a:schemeClr val="tx1"/>
                          </a:solidFill>
                          <a:effectLst/>
                          <a:latin typeface="Arial" charset="0"/>
                          <a:ea typeface="Times New Roman" pitchFamily="18" charset="0"/>
                          <a:cs typeface="Arial" charset="0"/>
                        </a:rPr>
                        <a:t> </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400" b="0" i="0" u="none" strike="noStrike" cap="none" normalizeH="0" baseline="0" smtClean="0">
                          <a:ln>
                            <a:noFill/>
                          </a:ln>
                          <a:solidFill>
                            <a:schemeClr val="tx1"/>
                          </a:solidFill>
                          <a:effectLst/>
                          <a:latin typeface="Arial" charset="0"/>
                          <a:ea typeface="Times New Roman" pitchFamily="18" charset="0"/>
                          <a:cs typeface="Arial" charset="0"/>
                        </a:rPr>
                        <a:t>Muito baixo</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400" b="0" i="0" u="none" strike="noStrike" cap="none" normalizeH="0" baseline="0" smtClean="0">
                          <a:ln>
                            <a:noFill/>
                          </a:ln>
                          <a:solidFill>
                            <a:schemeClr val="tx1"/>
                          </a:solidFill>
                          <a:effectLst/>
                          <a:latin typeface="Arial" charset="0"/>
                          <a:ea typeface="Times New Roman" pitchFamily="18" charset="0"/>
                          <a:cs typeface="Arial" charset="0"/>
                        </a:rPr>
                        <a:t>Baixo</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400" b="0" i="0" u="none" strike="noStrike" cap="none" normalizeH="0" baseline="0" dirty="0" smtClean="0">
                          <a:ln>
                            <a:noFill/>
                          </a:ln>
                          <a:solidFill>
                            <a:srgbClr val="FF0000"/>
                          </a:solidFill>
                          <a:effectLst/>
                          <a:latin typeface="Arial" charset="0"/>
                          <a:ea typeface="Times New Roman" pitchFamily="18" charset="0"/>
                          <a:cs typeface="Arial" charset="0"/>
                        </a:rPr>
                        <a:t>Nominal</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400" b="0" i="0" u="none" strike="noStrike" cap="none" normalizeH="0" baseline="0" smtClean="0">
                          <a:ln>
                            <a:noFill/>
                          </a:ln>
                          <a:solidFill>
                            <a:schemeClr val="tx1"/>
                          </a:solidFill>
                          <a:effectLst/>
                          <a:latin typeface="Arial" charset="0"/>
                          <a:ea typeface="Times New Roman" pitchFamily="18" charset="0"/>
                          <a:cs typeface="Arial" charset="0"/>
                        </a:rPr>
                        <a:t>Alto</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400" b="0" i="0" u="none" strike="noStrike" cap="none" normalizeH="0" baseline="0" smtClean="0">
                          <a:ln>
                            <a:noFill/>
                          </a:ln>
                          <a:solidFill>
                            <a:schemeClr val="tx1"/>
                          </a:solidFill>
                          <a:effectLst/>
                          <a:latin typeface="Arial" charset="0"/>
                          <a:ea typeface="Times New Roman" pitchFamily="18" charset="0"/>
                          <a:cs typeface="Arial" charset="0"/>
                        </a:rPr>
                        <a:t>Muito alto</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400" b="0" i="0" u="none" strike="noStrike" cap="none" normalizeH="0" baseline="0" smtClean="0">
                          <a:ln>
                            <a:noFill/>
                          </a:ln>
                          <a:solidFill>
                            <a:schemeClr val="tx1"/>
                          </a:solidFill>
                          <a:effectLst/>
                          <a:latin typeface="Arial" charset="0"/>
                          <a:ea typeface="Times New Roman" pitchFamily="18" charset="0"/>
                          <a:cs typeface="Arial" charset="0"/>
                        </a:rPr>
                        <a:t>Extra Alto</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400" b="0" i="0" u="none" strike="noStrike" cap="none" normalizeH="0" baseline="0" smtClean="0">
                          <a:ln>
                            <a:noFill/>
                          </a:ln>
                          <a:solidFill>
                            <a:schemeClr val="tx1"/>
                          </a:solidFill>
                          <a:effectLst/>
                          <a:latin typeface="Arial" charset="0"/>
                          <a:ea typeface="Times New Roman" pitchFamily="18" charset="0"/>
                          <a:cs typeface="Arial" charset="0"/>
                        </a:rPr>
                        <a:t>Por 1.42</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400" b="0" i="0" u="none" strike="noStrike" cap="none" normalizeH="0" baseline="0" smtClean="0">
                          <a:ln>
                            <a:noFill/>
                          </a:ln>
                          <a:solidFill>
                            <a:schemeClr val="tx1"/>
                          </a:solidFill>
                          <a:effectLst/>
                          <a:latin typeface="Arial" charset="0"/>
                          <a:ea typeface="Times New Roman" pitchFamily="18" charset="0"/>
                          <a:cs typeface="Arial" charset="0"/>
                        </a:rPr>
                        <a:t>Por 1.19</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400" b="0" i="0" u="none" strike="noStrike" cap="none" normalizeH="0" baseline="0" smtClean="0">
                          <a:ln>
                            <a:noFill/>
                          </a:ln>
                          <a:solidFill>
                            <a:schemeClr val="tx1"/>
                          </a:solidFill>
                          <a:effectLst/>
                          <a:latin typeface="Arial" charset="0"/>
                          <a:ea typeface="Times New Roman" pitchFamily="18" charset="0"/>
                          <a:cs typeface="Arial" charset="0"/>
                        </a:rPr>
                        <a:t>Por 1.00</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400" b="0" i="0" u="none" strike="noStrike" cap="none" normalizeH="0" baseline="0" smtClean="0">
                          <a:ln>
                            <a:noFill/>
                          </a:ln>
                          <a:solidFill>
                            <a:schemeClr val="tx1"/>
                          </a:solidFill>
                          <a:effectLst/>
                          <a:latin typeface="Arial" charset="0"/>
                          <a:ea typeface="Times New Roman" pitchFamily="18" charset="0"/>
                          <a:cs typeface="Arial" charset="0"/>
                        </a:rPr>
                        <a:t>Por 0.85</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400" b="0" i="0" u="none" strike="noStrike" cap="none" normalizeH="0" baseline="0" smtClean="0">
                          <a:ln>
                            <a:noFill/>
                          </a:ln>
                          <a:solidFill>
                            <a:schemeClr val="tx1"/>
                          </a:solidFill>
                          <a:effectLst/>
                          <a:latin typeface="Arial" charset="0"/>
                          <a:ea typeface="Times New Roman" pitchFamily="18" charset="0"/>
                          <a:cs typeface="Arial" charset="0"/>
                        </a:rPr>
                        <a:t>Por 0.71</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400" b="0" i="0" u="none" strike="noStrike" cap="none" normalizeH="0" baseline="0" smtClean="0">
                          <a:ln>
                            <a:noFill/>
                          </a:ln>
                          <a:solidFill>
                            <a:schemeClr val="tx1"/>
                          </a:solidFill>
                          <a:effectLst/>
                          <a:latin typeface="Arial" charset="0"/>
                          <a:ea typeface="Times New Roman" pitchFamily="18" charset="0"/>
                          <a:cs typeface="Arial" charset="0"/>
                        </a:rPr>
                        <a:t>n/a</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7" name="Retângulo 6"/>
          <p:cNvSpPr/>
          <p:nvPr/>
        </p:nvSpPr>
        <p:spPr>
          <a:xfrm>
            <a:off x="2124075" y="5661025"/>
            <a:ext cx="3971925" cy="307975"/>
          </a:xfrm>
          <a:prstGeom prst="rect">
            <a:avLst/>
          </a:prstGeom>
        </p:spPr>
        <p:txBody>
          <a:bodyPr wrap="none">
            <a:spAutoFit/>
          </a:bodyPr>
          <a:lstStyle/>
          <a:p>
            <a:pPr>
              <a:defRPr/>
            </a:pPr>
            <a:r>
              <a:rPr lang="pt-BR" sz="1400" b="1" cap="all" dirty="0">
                <a:latin typeface="Arial" charset="0"/>
              </a:rPr>
              <a:t>Tabela 11: CAPACIDADE DOS ANALISTAS </a:t>
            </a:r>
          </a:p>
        </p:txBody>
      </p:sp>
      <p:sp>
        <p:nvSpPr>
          <p:cNvPr id="30755" name="Rectangle 1"/>
          <p:cNvSpPr>
            <a:spLocks noChangeArrowheads="1"/>
          </p:cNvSpPr>
          <p:nvPr/>
        </p:nvSpPr>
        <p:spPr bwMode="auto">
          <a:xfrm>
            <a:off x="1331913" y="5013325"/>
            <a:ext cx="6048375" cy="461963"/>
          </a:xfrm>
          <a:prstGeom prst="rect">
            <a:avLst/>
          </a:prstGeom>
          <a:noFill/>
          <a:ln w="9525">
            <a:noFill/>
            <a:miter lim="800000"/>
            <a:headEnd/>
            <a:tailEnd/>
          </a:ln>
        </p:spPr>
        <p:txBody>
          <a:bodyPr anchor="ctr">
            <a:spAutoFit/>
          </a:bodyPr>
          <a:lstStyle/>
          <a:p>
            <a:pPr eaLnBrk="0" hangingPunct="0"/>
            <a:r>
              <a:rPr lang="en-US" sz="1200">
                <a:cs typeface="Times New Roman" pitchFamily="18" charset="0"/>
              </a:rPr>
              <a:t>Fonte: </a:t>
            </a:r>
            <a:r>
              <a:rPr lang="en-US" sz="1200">
                <a:ea typeface="Times New Roman" pitchFamily="18" charset="0"/>
                <a:cs typeface="Arial" pitchFamily="34" charset="0"/>
              </a:rPr>
              <a:t>(Boehm, 2000) BOEHM, B.W. </a:t>
            </a:r>
            <a:r>
              <a:rPr lang="en-US" sz="1200">
                <a:cs typeface="Times New Roman" pitchFamily="18" charset="0"/>
              </a:rPr>
              <a:t>Software Cost Estimation with COCOMO II. </a:t>
            </a:r>
            <a:r>
              <a:rPr lang="pt-BR" sz="1200">
                <a:cs typeface="Times New Roman" pitchFamily="18" charset="0"/>
              </a:rPr>
              <a:t>Prentice Hall, New Jersey</a:t>
            </a:r>
            <a:r>
              <a:rPr lang="pt-BR" sz="1200"/>
              <a:t> </a:t>
            </a:r>
          </a:p>
        </p:txBody>
      </p:sp>
      <p:sp>
        <p:nvSpPr>
          <p:cNvPr id="8" name="Título 1"/>
          <p:cNvSpPr txBox="1">
            <a:spLocks/>
          </p:cNvSpPr>
          <p:nvPr/>
        </p:nvSpPr>
        <p:spPr>
          <a:xfrm>
            <a:off x="611188" y="188913"/>
            <a:ext cx="8353300" cy="1143000"/>
          </a:xfrm>
          <a:prstGeom prst="rect">
            <a:avLst/>
          </a:prstGeom>
          <a:noFill/>
          <a:ln w="9525">
            <a:noFill/>
            <a:miter lim="800000"/>
            <a:headEnd/>
            <a:tailEnd/>
          </a:ln>
          <a:effectLst/>
          <a:extLst/>
        </p:spPr>
        <p:txBody>
          <a:bodyPr anchor="ct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pt-BR" sz="3600" b="1" i="0" u="none" strike="noStrike" kern="1200" cap="none" spc="0" normalizeH="0" baseline="0" noProof="0" dirty="0" smtClean="0">
                <a:ln>
                  <a:noFill/>
                </a:ln>
                <a:solidFill>
                  <a:srgbClr val="003399"/>
                </a:solidFill>
                <a:effectLst>
                  <a:outerShdw blurRad="38100" dist="38100" dir="2700000" algn="tl">
                    <a:srgbClr val="C0C0C0"/>
                  </a:outerShdw>
                </a:effectLst>
                <a:uLnTx/>
                <a:uFillTx/>
                <a:latin typeface="+mj-lt"/>
                <a:ea typeface="+mj-ea"/>
                <a:cs typeface="+mj-cs"/>
              </a:rPr>
              <a:t>COCOMO II</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tângulo 4"/>
          <p:cNvSpPr>
            <a:spLocks noChangeArrowheads="1"/>
          </p:cNvSpPr>
          <p:nvPr/>
        </p:nvSpPr>
        <p:spPr bwMode="auto">
          <a:xfrm>
            <a:off x="611188" y="1268413"/>
            <a:ext cx="8064500" cy="2862262"/>
          </a:xfrm>
          <a:prstGeom prst="rect">
            <a:avLst/>
          </a:prstGeom>
          <a:noFill/>
          <a:ln w="9525">
            <a:noFill/>
            <a:miter lim="800000"/>
            <a:headEnd/>
            <a:tailEnd/>
          </a:ln>
        </p:spPr>
        <p:txBody>
          <a:bodyPr>
            <a:spAutoFit/>
          </a:bodyPr>
          <a:lstStyle/>
          <a:p>
            <a:r>
              <a:rPr lang="pt-BR" b="1" dirty="0"/>
              <a:t>2 . Fatores Humanos (da equipe)</a:t>
            </a:r>
          </a:p>
          <a:p>
            <a:r>
              <a:rPr lang="pt-BR" b="1" dirty="0"/>
              <a:t> </a:t>
            </a:r>
            <a:endParaRPr lang="pt-BR" dirty="0"/>
          </a:p>
          <a:p>
            <a:r>
              <a:rPr lang="en-US" b="1" dirty="0"/>
              <a:t>b. </a:t>
            </a:r>
            <a:r>
              <a:rPr lang="en-US" b="1" dirty="0" err="1"/>
              <a:t>Capacidade</a:t>
            </a:r>
            <a:r>
              <a:rPr lang="en-US" b="1" dirty="0"/>
              <a:t> do </a:t>
            </a:r>
            <a:r>
              <a:rPr lang="en-US" b="1" dirty="0" err="1"/>
              <a:t>programador</a:t>
            </a:r>
            <a:r>
              <a:rPr lang="en-US" b="1" dirty="0"/>
              <a:t> (PCAP)</a:t>
            </a:r>
            <a:endParaRPr lang="pt-BR" dirty="0"/>
          </a:p>
          <a:p>
            <a:r>
              <a:rPr lang="pt-BR" dirty="0"/>
              <a:t> </a:t>
            </a:r>
          </a:p>
          <a:p>
            <a:r>
              <a:rPr lang="pt-BR" dirty="0"/>
              <a:t>Em relação a este parâmetro a avaliação deve ser baseada na capacidade dos programadores como uma equipe, em vez de indivíduos. Principais fatores que devem ser considerados na avaliação são a eficiência, habilidade e perfeição e a habilidade de comunicação e cooperação. A experiência do programador não deve ser considerada aqui; está relacionada com os outros fatores (APEX, LTEX e PLEX).</a:t>
            </a:r>
          </a:p>
        </p:txBody>
      </p:sp>
      <p:graphicFrame>
        <p:nvGraphicFramePr>
          <p:cNvPr id="6" name="Tabela 5"/>
          <p:cNvGraphicFramePr>
            <a:graphicFrameLocks noGrp="1"/>
          </p:cNvGraphicFramePr>
          <p:nvPr>
            <p:extLst>
              <p:ext uri="{D42A27DB-BD31-4B8C-83A1-F6EECF244321}">
                <p14:modId xmlns:p14="http://schemas.microsoft.com/office/powerpoint/2010/main" val="4217933564"/>
              </p:ext>
            </p:extLst>
          </p:nvPr>
        </p:nvGraphicFramePr>
        <p:xfrm>
          <a:off x="1403350" y="4365625"/>
          <a:ext cx="6264275" cy="1066800"/>
        </p:xfrm>
        <a:graphic>
          <a:graphicData uri="http://schemas.openxmlformats.org/drawingml/2006/table">
            <a:tbl>
              <a:tblPr/>
              <a:tblGrid>
                <a:gridCol w="984250"/>
                <a:gridCol w="1108075"/>
                <a:gridCol w="1109663"/>
                <a:gridCol w="1108075"/>
                <a:gridCol w="1235075"/>
                <a:gridCol w="719137"/>
              </a:tblGrid>
              <a:tr h="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400" b="0" i="0" u="none" strike="noStrike" cap="none" normalizeH="0" baseline="0" dirty="0" smtClean="0">
                          <a:ln>
                            <a:noFill/>
                          </a:ln>
                          <a:solidFill>
                            <a:schemeClr val="tx1"/>
                          </a:solidFill>
                          <a:effectLst/>
                          <a:latin typeface="Arial" charset="0"/>
                          <a:ea typeface="Times New Roman" pitchFamily="18" charset="0"/>
                          <a:cs typeface="Arial" charset="0"/>
                        </a:rPr>
                        <a:t>15º percentil</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400" b="0" i="0" u="none" strike="noStrike" cap="none" normalizeH="0" baseline="0" smtClean="0">
                          <a:ln>
                            <a:noFill/>
                          </a:ln>
                          <a:solidFill>
                            <a:schemeClr val="tx1"/>
                          </a:solidFill>
                          <a:effectLst/>
                          <a:latin typeface="Arial" charset="0"/>
                          <a:ea typeface="Times New Roman" pitchFamily="18" charset="0"/>
                          <a:cs typeface="Arial" charset="0"/>
                        </a:rPr>
                        <a:t>35º percentil</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400" b="0" i="0" u="none" strike="noStrike" cap="none" normalizeH="0" baseline="0" smtClean="0">
                          <a:ln>
                            <a:noFill/>
                          </a:ln>
                          <a:solidFill>
                            <a:schemeClr val="tx1"/>
                          </a:solidFill>
                          <a:effectLst/>
                          <a:latin typeface="Arial" charset="0"/>
                          <a:ea typeface="Times New Roman" pitchFamily="18" charset="0"/>
                          <a:cs typeface="Arial" charset="0"/>
                        </a:rPr>
                        <a:t>55º percentil</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400" b="0" i="0" u="none" strike="noStrike" cap="none" normalizeH="0" baseline="0" smtClean="0">
                          <a:ln>
                            <a:noFill/>
                          </a:ln>
                          <a:solidFill>
                            <a:schemeClr val="tx1"/>
                          </a:solidFill>
                          <a:effectLst/>
                          <a:latin typeface="Arial" charset="0"/>
                          <a:ea typeface="Times New Roman" pitchFamily="18" charset="0"/>
                          <a:cs typeface="Arial" charset="0"/>
                        </a:rPr>
                        <a:t>75º percentil</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400" b="0" i="0" u="none" strike="noStrike" cap="none" normalizeH="0" baseline="0" smtClean="0">
                          <a:ln>
                            <a:noFill/>
                          </a:ln>
                          <a:solidFill>
                            <a:schemeClr val="tx1"/>
                          </a:solidFill>
                          <a:effectLst/>
                          <a:latin typeface="Arial" charset="0"/>
                          <a:ea typeface="Times New Roman" pitchFamily="18" charset="0"/>
                          <a:cs typeface="Arial" charset="0"/>
                        </a:rPr>
                        <a:t>90º percentil</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400" b="0" i="0" u="none" strike="noStrike" cap="none" normalizeH="0" baseline="0" smtClean="0">
                          <a:ln>
                            <a:noFill/>
                          </a:ln>
                          <a:solidFill>
                            <a:schemeClr val="tx1"/>
                          </a:solidFill>
                          <a:effectLst/>
                          <a:latin typeface="Arial" charset="0"/>
                          <a:ea typeface="Times New Roman" pitchFamily="18" charset="0"/>
                          <a:cs typeface="Arial" charset="0"/>
                        </a:rPr>
                        <a:t> </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400" b="0" i="0" u="none" strike="noStrike" cap="none" normalizeH="0" baseline="0" smtClean="0">
                          <a:ln>
                            <a:noFill/>
                          </a:ln>
                          <a:solidFill>
                            <a:schemeClr val="tx1"/>
                          </a:solidFill>
                          <a:effectLst/>
                          <a:latin typeface="Arial" charset="0"/>
                          <a:ea typeface="Times New Roman" pitchFamily="18" charset="0"/>
                          <a:cs typeface="Arial" charset="0"/>
                        </a:rPr>
                        <a:t>Muito baixo</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400" b="0" i="0" u="none" strike="noStrike" cap="none" normalizeH="0" baseline="0" smtClean="0">
                          <a:ln>
                            <a:noFill/>
                          </a:ln>
                          <a:solidFill>
                            <a:schemeClr val="tx1"/>
                          </a:solidFill>
                          <a:effectLst/>
                          <a:latin typeface="Arial" charset="0"/>
                          <a:ea typeface="Times New Roman" pitchFamily="18" charset="0"/>
                          <a:cs typeface="Arial" charset="0"/>
                        </a:rPr>
                        <a:t>Baixo</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400" b="0" i="0" u="none" strike="noStrike" cap="none" normalizeH="0" baseline="0" smtClean="0">
                          <a:ln>
                            <a:noFill/>
                          </a:ln>
                          <a:solidFill>
                            <a:schemeClr val="tx1"/>
                          </a:solidFill>
                          <a:effectLst/>
                          <a:latin typeface="Arial" charset="0"/>
                          <a:ea typeface="Times New Roman" pitchFamily="18" charset="0"/>
                          <a:cs typeface="Arial" charset="0"/>
                        </a:rPr>
                        <a:t>Nominal</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400" b="0" i="0" u="none" strike="noStrike" cap="none" normalizeH="0" baseline="0" dirty="0" smtClean="0">
                          <a:ln>
                            <a:noFill/>
                          </a:ln>
                          <a:solidFill>
                            <a:srgbClr val="FF0000"/>
                          </a:solidFill>
                          <a:effectLst/>
                          <a:latin typeface="Arial" charset="0"/>
                          <a:ea typeface="Times New Roman" pitchFamily="18" charset="0"/>
                          <a:cs typeface="Arial" charset="0"/>
                        </a:rPr>
                        <a:t>Alto</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400" b="0" i="0" u="none" strike="noStrike" cap="none" normalizeH="0" baseline="0" smtClean="0">
                          <a:ln>
                            <a:noFill/>
                          </a:ln>
                          <a:solidFill>
                            <a:schemeClr val="tx1"/>
                          </a:solidFill>
                          <a:effectLst/>
                          <a:latin typeface="Arial" charset="0"/>
                          <a:ea typeface="Times New Roman" pitchFamily="18" charset="0"/>
                          <a:cs typeface="Arial" charset="0"/>
                        </a:rPr>
                        <a:t>Muito alto</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400" b="0" i="0" u="none" strike="noStrike" cap="none" normalizeH="0" baseline="0" smtClean="0">
                          <a:ln>
                            <a:noFill/>
                          </a:ln>
                          <a:solidFill>
                            <a:schemeClr val="tx1"/>
                          </a:solidFill>
                          <a:effectLst/>
                          <a:latin typeface="Arial" charset="0"/>
                          <a:ea typeface="Times New Roman" pitchFamily="18" charset="0"/>
                          <a:cs typeface="Arial" charset="0"/>
                        </a:rPr>
                        <a:t>Extra Alto</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400" b="0" i="0" u="none" strike="noStrike" cap="none" normalizeH="0" baseline="0" smtClean="0">
                          <a:ln>
                            <a:noFill/>
                          </a:ln>
                          <a:solidFill>
                            <a:schemeClr val="tx1"/>
                          </a:solidFill>
                          <a:effectLst/>
                          <a:latin typeface="Arial" charset="0"/>
                          <a:ea typeface="Times New Roman" pitchFamily="18" charset="0"/>
                          <a:cs typeface="Arial" charset="0"/>
                        </a:rPr>
                        <a:t>Por 1.34</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400" b="0" i="0" u="none" strike="noStrike" cap="none" normalizeH="0" baseline="0" smtClean="0">
                          <a:ln>
                            <a:noFill/>
                          </a:ln>
                          <a:solidFill>
                            <a:schemeClr val="tx1"/>
                          </a:solidFill>
                          <a:effectLst/>
                          <a:latin typeface="Arial" charset="0"/>
                          <a:ea typeface="Times New Roman" pitchFamily="18" charset="0"/>
                          <a:cs typeface="Arial" charset="0"/>
                        </a:rPr>
                        <a:t>Por 1.15</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400" b="0" i="0" u="none" strike="noStrike" cap="none" normalizeH="0" baseline="0" smtClean="0">
                          <a:ln>
                            <a:noFill/>
                          </a:ln>
                          <a:solidFill>
                            <a:schemeClr val="tx1"/>
                          </a:solidFill>
                          <a:effectLst/>
                          <a:latin typeface="Arial" charset="0"/>
                          <a:ea typeface="Times New Roman" pitchFamily="18" charset="0"/>
                          <a:cs typeface="Arial" charset="0"/>
                        </a:rPr>
                        <a:t>Por 1.00</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400" b="0" i="0" u="none" strike="noStrike" cap="none" normalizeH="0" baseline="0" smtClean="0">
                          <a:ln>
                            <a:noFill/>
                          </a:ln>
                          <a:solidFill>
                            <a:schemeClr val="tx1"/>
                          </a:solidFill>
                          <a:effectLst/>
                          <a:latin typeface="Arial" charset="0"/>
                          <a:ea typeface="Times New Roman" pitchFamily="18" charset="0"/>
                          <a:cs typeface="Arial" charset="0"/>
                        </a:rPr>
                        <a:t>Por 0.88</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400" b="0" i="0" u="none" strike="noStrike" cap="none" normalizeH="0" baseline="0" smtClean="0">
                          <a:ln>
                            <a:noFill/>
                          </a:ln>
                          <a:solidFill>
                            <a:schemeClr val="tx1"/>
                          </a:solidFill>
                          <a:effectLst/>
                          <a:latin typeface="Arial" charset="0"/>
                          <a:ea typeface="Times New Roman" pitchFamily="18" charset="0"/>
                          <a:cs typeface="Arial" charset="0"/>
                        </a:rPr>
                        <a:t>Por 0.76</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400" b="0" i="0" u="none" strike="noStrike" cap="none" normalizeH="0" baseline="0" smtClean="0">
                          <a:ln>
                            <a:noFill/>
                          </a:ln>
                          <a:solidFill>
                            <a:schemeClr val="tx1"/>
                          </a:solidFill>
                          <a:effectLst/>
                          <a:latin typeface="Arial" charset="0"/>
                          <a:ea typeface="Times New Roman" pitchFamily="18" charset="0"/>
                          <a:cs typeface="Arial" charset="0"/>
                        </a:rPr>
                        <a:t>n/a</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7" name="Retângulo 6"/>
          <p:cNvSpPr/>
          <p:nvPr/>
        </p:nvSpPr>
        <p:spPr>
          <a:xfrm>
            <a:off x="2195513" y="6021388"/>
            <a:ext cx="4321175" cy="307975"/>
          </a:xfrm>
          <a:prstGeom prst="rect">
            <a:avLst/>
          </a:prstGeom>
        </p:spPr>
        <p:txBody>
          <a:bodyPr wrap="none">
            <a:spAutoFit/>
          </a:bodyPr>
          <a:lstStyle/>
          <a:p>
            <a:pPr>
              <a:defRPr/>
            </a:pPr>
            <a:r>
              <a:rPr lang="pt-BR" sz="1400" b="1" cap="all" dirty="0">
                <a:latin typeface="Arial" charset="0"/>
              </a:rPr>
              <a:t>Tabela 12: CAPACIDADE DO PROGRAMADOR </a:t>
            </a:r>
          </a:p>
        </p:txBody>
      </p:sp>
      <p:sp>
        <p:nvSpPr>
          <p:cNvPr id="31779" name="Rectangle 1"/>
          <p:cNvSpPr>
            <a:spLocks noChangeArrowheads="1"/>
          </p:cNvSpPr>
          <p:nvPr/>
        </p:nvSpPr>
        <p:spPr bwMode="auto">
          <a:xfrm>
            <a:off x="1476375" y="5589588"/>
            <a:ext cx="6048375" cy="461962"/>
          </a:xfrm>
          <a:prstGeom prst="rect">
            <a:avLst/>
          </a:prstGeom>
          <a:noFill/>
          <a:ln w="9525">
            <a:noFill/>
            <a:miter lim="800000"/>
            <a:headEnd/>
            <a:tailEnd/>
          </a:ln>
        </p:spPr>
        <p:txBody>
          <a:bodyPr anchor="ctr">
            <a:spAutoFit/>
          </a:bodyPr>
          <a:lstStyle/>
          <a:p>
            <a:pPr eaLnBrk="0" hangingPunct="0"/>
            <a:r>
              <a:rPr lang="en-US" sz="1200">
                <a:cs typeface="Times New Roman" pitchFamily="18" charset="0"/>
              </a:rPr>
              <a:t>Fonte: </a:t>
            </a:r>
            <a:r>
              <a:rPr lang="en-US" sz="1200">
                <a:ea typeface="Times New Roman" pitchFamily="18" charset="0"/>
                <a:cs typeface="Arial" pitchFamily="34" charset="0"/>
              </a:rPr>
              <a:t>(Boehm, 2000) BOEHM, B.W. </a:t>
            </a:r>
            <a:r>
              <a:rPr lang="en-US" sz="1200">
                <a:cs typeface="Times New Roman" pitchFamily="18" charset="0"/>
              </a:rPr>
              <a:t>Software Cost Estimation with COCOMO II. </a:t>
            </a:r>
            <a:r>
              <a:rPr lang="pt-BR" sz="1200">
                <a:cs typeface="Times New Roman" pitchFamily="18" charset="0"/>
              </a:rPr>
              <a:t>Prentice Hall, New Jersey</a:t>
            </a:r>
            <a:r>
              <a:rPr lang="pt-BR" sz="1200"/>
              <a:t> </a:t>
            </a:r>
          </a:p>
        </p:txBody>
      </p:sp>
      <p:sp>
        <p:nvSpPr>
          <p:cNvPr id="8" name="Título 1"/>
          <p:cNvSpPr txBox="1">
            <a:spLocks/>
          </p:cNvSpPr>
          <p:nvPr/>
        </p:nvSpPr>
        <p:spPr>
          <a:xfrm>
            <a:off x="611188" y="188913"/>
            <a:ext cx="8353300" cy="1143000"/>
          </a:xfrm>
          <a:prstGeom prst="rect">
            <a:avLst/>
          </a:prstGeom>
          <a:noFill/>
          <a:ln w="9525">
            <a:noFill/>
            <a:miter lim="800000"/>
            <a:headEnd/>
            <a:tailEnd/>
          </a:ln>
          <a:effectLst/>
          <a:extLst/>
        </p:spPr>
        <p:txBody>
          <a:bodyPr anchor="ct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pt-BR" sz="3600" b="1" i="0" u="none" strike="noStrike" kern="1200" cap="none" spc="0" normalizeH="0" baseline="0" noProof="0" dirty="0" smtClean="0">
                <a:ln>
                  <a:noFill/>
                </a:ln>
                <a:solidFill>
                  <a:srgbClr val="003399"/>
                </a:solidFill>
                <a:effectLst>
                  <a:outerShdw blurRad="38100" dist="38100" dir="2700000" algn="tl">
                    <a:srgbClr val="C0C0C0"/>
                  </a:outerShdw>
                </a:effectLst>
                <a:uLnTx/>
                <a:uFillTx/>
                <a:latin typeface="+mj-lt"/>
                <a:ea typeface="+mj-ea"/>
                <a:cs typeface="+mj-cs"/>
              </a:rPr>
              <a:t>COCOMO II</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tângulo 4"/>
          <p:cNvSpPr>
            <a:spLocks noChangeArrowheads="1"/>
          </p:cNvSpPr>
          <p:nvPr/>
        </p:nvSpPr>
        <p:spPr bwMode="auto">
          <a:xfrm>
            <a:off x="611188" y="1268413"/>
            <a:ext cx="8064500" cy="2032000"/>
          </a:xfrm>
          <a:prstGeom prst="rect">
            <a:avLst/>
          </a:prstGeom>
          <a:noFill/>
          <a:ln w="9525">
            <a:noFill/>
            <a:miter lim="800000"/>
            <a:headEnd/>
            <a:tailEnd/>
          </a:ln>
        </p:spPr>
        <p:txBody>
          <a:bodyPr>
            <a:spAutoFit/>
          </a:bodyPr>
          <a:lstStyle/>
          <a:p>
            <a:r>
              <a:rPr lang="pt-BR" b="1" dirty="0"/>
              <a:t>2 . Fatores Humanos (da equipe)</a:t>
            </a:r>
          </a:p>
          <a:p>
            <a:r>
              <a:rPr lang="pt-BR" b="1" dirty="0"/>
              <a:t> </a:t>
            </a:r>
            <a:endParaRPr lang="pt-BR" dirty="0"/>
          </a:p>
          <a:p>
            <a:r>
              <a:rPr lang="en-US" b="1" dirty="0"/>
              <a:t>c. </a:t>
            </a:r>
            <a:r>
              <a:rPr lang="en-US" b="1" dirty="0" err="1"/>
              <a:t>Permanência</a:t>
            </a:r>
            <a:r>
              <a:rPr lang="en-US" b="1" dirty="0"/>
              <a:t> da </a:t>
            </a:r>
            <a:r>
              <a:rPr lang="en-US" b="1" dirty="0" err="1"/>
              <a:t>equipe</a:t>
            </a:r>
            <a:r>
              <a:rPr lang="en-US" b="1" dirty="0"/>
              <a:t> (PCON)</a:t>
            </a:r>
            <a:endParaRPr lang="pt-BR" dirty="0"/>
          </a:p>
          <a:p>
            <a:r>
              <a:rPr lang="pt-BR" dirty="0"/>
              <a:t> </a:t>
            </a:r>
          </a:p>
          <a:p>
            <a:r>
              <a:rPr lang="pt-BR" dirty="0"/>
              <a:t>Este parâmetro leva em consideração a saída anual de pessoas do projeto ou organização.</a:t>
            </a:r>
          </a:p>
          <a:p>
            <a:endParaRPr lang="pt-BR" dirty="0"/>
          </a:p>
        </p:txBody>
      </p:sp>
      <p:graphicFrame>
        <p:nvGraphicFramePr>
          <p:cNvPr id="6" name="Tabela 5"/>
          <p:cNvGraphicFramePr>
            <a:graphicFrameLocks noGrp="1"/>
          </p:cNvGraphicFramePr>
          <p:nvPr>
            <p:extLst>
              <p:ext uri="{D42A27DB-BD31-4B8C-83A1-F6EECF244321}">
                <p14:modId xmlns:p14="http://schemas.microsoft.com/office/powerpoint/2010/main" val="4079372256"/>
              </p:ext>
            </p:extLst>
          </p:nvPr>
        </p:nvGraphicFramePr>
        <p:xfrm>
          <a:off x="1042988" y="3429000"/>
          <a:ext cx="6265862" cy="854076"/>
        </p:xfrm>
        <a:graphic>
          <a:graphicData uri="http://schemas.openxmlformats.org/drawingml/2006/table">
            <a:tbl>
              <a:tblPr/>
              <a:tblGrid>
                <a:gridCol w="984250"/>
                <a:gridCol w="1109662"/>
                <a:gridCol w="1108075"/>
                <a:gridCol w="1109663"/>
                <a:gridCol w="1233487"/>
                <a:gridCol w="720725"/>
              </a:tblGrid>
              <a:tr h="213519">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400" b="0" i="0" u="none" strike="noStrike" cap="none" normalizeH="0" baseline="0" dirty="0" smtClean="0">
                          <a:ln>
                            <a:noFill/>
                          </a:ln>
                          <a:solidFill>
                            <a:schemeClr val="tx1"/>
                          </a:solidFill>
                          <a:effectLst/>
                          <a:latin typeface="Arial" charset="0"/>
                          <a:ea typeface="Times New Roman" pitchFamily="18" charset="0"/>
                          <a:cs typeface="Arial" charset="0"/>
                        </a:rPr>
                        <a:t>48%/ano</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400" b="0" i="0" u="none" strike="noStrike" cap="none" normalizeH="0" baseline="0" smtClean="0">
                          <a:ln>
                            <a:noFill/>
                          </a:ln>
                          <a:solidFill>
                            <a:schemeClr val="tx1"/>
                          </a:solidFill>
                          <a:effectLst/>
                          <a:latin typeface="Arial" charset="0"/>
                          <a:ea typeface="Times New Roman" pitchFamily="18" charset="0"/>
                          <a:cs typeface="Arial" charset="0"/>
                        </a:rPr>
                        <a:t>24%/ano</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400" b="0" i="0" u="none" strike="noStrike" cap="none" normalizeH="0" baseline="0" smtClean="0">
                          <a:ln>
                            <a:noFill/>
                          </a:ln>
                          <a:solidFill>
                            <a:schemeClr val="tx1"/>
                          </a:solidFill>
                          <a:effectLst/>
                          <a:latin typeface="Arial" charset="0"/>
                          <a:ea typeface="Times New Roman" pitchFamily="18" charset="0"/>
                          <a:cs typeface="Arial" charset="0"/>
                        </a:rPr>
                        <a:t>12%/ano</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400" b="0" i="0" u="none" strike="noStrike" cap="none" normalizeH="0" baseline="0" smtClean="0">
                          <a:ln>
                            <a:noFill/>
                          </a:ln>
                          <a:solidFill>
                            <a:schemeClr val="tx1"/>
                          </a:solidFill>
                          <a:effectLst/>
                          <a:latin typeface="Arial" charset="0"/>
                          <a:ea typeface="Times New Roman" pitchFamily="18" charset="0"/>
                          <a:cs typeface="Arial" charset="0"/>
                        </a:rPr>
                        <a:t>6%/ano</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400" b="0" i="0" u="none" strike="noStrike" cap="none" normalizeH="0" baseline="0" smtClean="0">
                          <a:ln>
                            <a:noFill/>
                          </a:ln>
                          <a:solidFill>
                            <a:schemeClr val="tx1"/>
                          </a:solidFill>
                          <a:effectLst/>
                          <a:latin typeface="Arial" charset="0"/>
                          <a:ea typeface="Times New Roman" pitchFamily="18" charset="0"/>
                          <a:cs typeface="Arial" charset="0"/>
                        </a:rPr>
                        <a:t>3%/ano</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400" b="0" i="0" u="none" strike="noStrike" cap="none" normalizeH="0" baseline="0" smtClean="0">
                          <a:ln>
                            <a:noFill/>
                          </a:ln>
                          <a:solidFill>
                            <a:schemeClr val="tx1"/>
                          </a:solidFill>
                          <a:effectLst/>
                          <a:latin typeface="Arial" charset="0"/>
                          <a:ea typeface="Times New Roman" pitchFamily="18" charset="0"/>
                          <a:cs typeface="Arial" charset="0"/>
                        </a:rPr>
                        <a:t> </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270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400" b="0" i="0" u="none" strike="noStrike" cap="none" normalizeH="0" baseline="0" dirty="0" smtClean="0">
                          <a:ln>
                            <a:noFill/>
                          </a:ln>
                          <a:solidFill>
                            <a:schemeClr val="tx1"/>
                          </a:solidFill>
                          <a:effectLst/>
                          <a:latin typeface="Arial" charset="0"/>
                          <a:ea typeface="Times New Roman" pitchFamily="18" charset="0"/>
                          <a:cs typeface="Arial" charset="0"/>
                        </a:rPr>
                        <a:t>Muito baixo</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400" b="0" i="0" u="none" strike="noStrike" cap="none" normalizeH="0" baseline="0" smtClean="0">
                          <a:ln>
                            <a:noFill/>
                          </a:ln>
                          <a:solidFill>
                            <a:schemeClr val="tx1"/>
                          </a:solidFill>
                          <a:effectLst/>
                          <a:latin typeface="Arial" charset="0"/>
                          <a:ea typeface="Times New Roman" pitchFamily="18" charset="0"/>
                          <a:cs typeface="Arial" charset="0"/>
                        </a:rPr>
                        <a:t>Baixo</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400" b="0" i="0" u="none" strike="noStrike" cap="none" normalizeH="0" baseline="0" smtClean="0">
                          <a:ln>
                            <a:noFill/>
                          </a:ln>
                          <a:solidFill>
                            <a:schemeClr val="tx1"/>
                          </a:solidFill>
                          <a:effectLst/>
                          <a:latin typeface="Arial" charset="0"/>
                          <a:ea typeface="Times New Roman" pitchFamily="18" charset="0"/>
                          <a:cs typeface="Arial" charset="0"/>
                        </a:rPr>
                        <a:t>Nominal</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400" b="0" i="0" u="none" strike="noStrike" cap="none" normalizeH="0" baseline="0" dirty="0" smtClean="0">
                          <a:ln>
                            <a:noFill/>
                          </a:ln>
                          <a:solidFill>
                            <a:srgbClr val="FF0000"/>
                          </a:solidFill>
                          <a:effectLst/>
                          <a:latin typeface="Arial" charset="0"/>
                          <a:ea typeface="Times New Roman" pitchFamily="18" charset="0"/>
                          <a:cs typeface="Arial" charset="0"/>
                        </a:rPr>
                        <a:t>Alto</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400" b="0" i="0" u="none" strike="noStrike" cap="none" normalizeH="0" baseline="0" smtClean="0">
                          <a:ln>
                            <a:noFill/>
                          </a:ln>
                          <a:solidFill>
                            <a:schemeClr val="tx1"/>
                          </a:solidFill>
                          <a:effectLst/>
                          <a:latin typeface="Arial" charset="0"/>
                          <a:ea typeface="Times New Roman" pitchFamily="18" charset="0"/>
                          <a:cs typeface="Arial" charset="0"/>
                        </a:rPr>
                        <a:t>Muito alto</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400" b="0" i="0" u="none" strike="noStrike" cap="none" normalizeH="0" baseline="0" smtClean="0">
                          <a:ln>
                            <a:noFill/>
                          </a:ln>
                          <a:solidFill>
                            <a:schemeClr val="tx1"/>
                          </a:solidFill>
                          <a:effectLst/>
                          <a:latin typeface="Arial" charset="0"/>
                          <a:ea typeface="Times New Roman" pitchFamily="18" charset="0"/>
                          <a:cs typeface="Arial" charset="0"/>
                        </a:rPr>
                        <a:t>Extra Alto</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13519">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400" b="0" i="0" u="none" strike="noStrike" cap="none" normalizeH="0" baseline="0" smtClean="0">
                          <a:ln>
                            <a:noFill/>
                          </a:ln>
                          <a:solidFill>
                            <a:schemeClr val="tx1"/>
                          </a:solidFill>
                          <a:effectLst/>
                          <a:latin typeface="Arial" charset="0"/>
                          <a:ea typeface="Times New Roman" pitchFamily="18" charset="0"/>
                          <a:cs typeface="Arial" charset="0"/>
                        </a:rPr>
                        <a:t>Por 1.29</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400" b="0" i="0" u="none" strike="noStrike" cap="none" normalizeH="0" baseline="0" smtClean="0">
                          <a:ln>
                            <a:noFill/>
                          </a:ln>
                          <a:solidFill>
                            <a:schemeClr val="tx1"/>
                          </a:solidFill>
                          <a:effectLst/>
                          <a:latin typeface="Arial" charset="0"/>
                          <a:ea typeface="Times New Roman" pitchFamily="18" charset="0"/>
                          <a:cs typeface="Arial" charset="0"/>
                        </a:rPr>
                        <a:t>Por 1.12</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400" b="0" i="0" u="none" strike="noStrike" cap="none" normalizeH="0" baseline="0" smtClean="0">
                          <a:ln>
                            <a:noFill/>
                          </a:ln>
                          <a:solidFill>
                            <a:schemeClr val="tx1"/>
                          </a:solidFill>
                          <a:effectLst/>
                          <a:latin typeface="Arial" charset="0"/>
                          <a:ea typeface="Times New Roman" pitchFamily="18" charset="0"/>
                          <a:cs typeface="Arial" charset="0"/>
                        </a:rPr>
                        <a:t>Por 1.00</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400" b="0" i="0" u="none" strike="noStrike" cap="none" normalizeH="0" baseline="0" smtClean="0">
                          <a:ln>
                            <a:noFill/>
                          </a:ln>
                          <a:solidFill>
                            <a:schemeClr val="tx1"/>
                          </a:solidFill>
                          <a:effectLst/>
                          <a:latin typeface="Arial" charset="0"/>
                          <a:ea typeface="Times New Roman" pitchFamily="18" charset="0"/>
                          <a:cs typeface="Arial" charset="0"/>
                        </a:rPr>
                        <a:t>Por 0.90</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400" b="0" i="0" u="none" strike="noStrike" cap="none" normalizeH="0" baseline="0" smtClean="0">
                          <a:ln>
                            <a:noFill/>
                          </a:ln>
                          <a:solidFill>
                            <a:schemeClr val="tx1"/>
                          </a:solidFill>
                          <a:effectLst/>
                          <a:latin typeface="Arial" charset="0"/>
                          <a:ea typeface="Times New Roman" pitchFamily="18" charset="0"/>
                          <a:cs typeface="Arial" charset="0"/>
                        </a:rPr>
                        <a:t>Por 0.81</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400" b="0" i="0" u="none" strike="noStrike" cap="none" normalizeH="0" baseline="0" smtClean="0">
                          <a:ln>
                            <a:noFill/>
                          </a:ln>
                          <a:solidFill>
                            <a:schemeClr val="tx1"/>
                          </a:solidFill>
                          <a:effectLst/>
                          <a:latin typeface="Arial" charset="0"/>
                          <a:ea typeface="Times New Roman" pitchFamily="18" charset="0"/>
                          <a:cs typeface="Arial" charset="0"/>
                        </a:rPr>
                        <a:t>n/a</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7" name="Retângulo 6"/>
          <p:cNvSpPr/>
          <p:nvPr/>
        </p:nvSpPr>
        <p:spPr>
          <a:xfrm>
            <a:off x="1908175" y="5013325"/>
            <a:ext cx="3662363" cy="307975"/>
          </a:xfrm>
          <a:prstGeom prst="rect">
            <a:avLst/>
          </a:prstGeom>
        </p:spPr>
        <p:txBody>
          <a:bodyPr wrap="none">
            <a:spAutoFit/>
          </a:bodyPr>
          <a:lstStyle/>
          <a:p>
            <a:pPr>
              <a:defRPr/>
            </a:pPr>
            <a:r>
              <a:rPr lang="pt-BR" sz="1400" b="1" cap="all" dirty="0">
                <a:latin typeface="Arial" charset="0"/>
              </a:rPr>
              <a:t>Tabela 13: permanência da equipe </a:t>
            </a:r>
          </a:p>
        </p:txBody>
      </p:sp>
      <p:sp>
        <p:nvSpPr>
          <p:cNvPr id="32803" name="Rectangle 1"/>
          <p:cNvSpPr>
            <a:spLocks noChangeArrowheads="1"/>
          </p:cNvSpPr>
          <p:nvPr/>
        </p:nvSpPr>
        <p:spPr bwMode="auto">
          <a:xfrm>
            <a:off x="1042988" y="4437063"/>
            <a:ext cx="6049962" cy="461962"/>
          </a:xfrm>
          <a:prstGeom prst="rect">
            <a:avLst/>
          </a:prstGeom>
          <a:noFill/>
          <a:ln w="9525">
            <a:noFill/>
            <a:miter lim="800000"/>
            <a:headEnd/>
            <a:tailEnd/>
          </a:ln>
        </p:spPr>
        <p:txBody>
          <a:bodyPr anchor="ctr">
            <a:spAutoFit/>
          </a:bodyPr>
          <a:lstStyle/>
          <a:p>
            <a:pPr eaLnBrk="0" hangingPunct="0"/>
            <a:r>
              <a:rPr lang="en-US" sz="1200">
                <a:cs typeface="Times New Roman" pitchFamily="18" charset="0"/>
              </a:rPr>
              <a:t>Fonte: </a:t>
            </a:r>
            <a:r>
              <a:rPr lang="en-US" sz="1200">
                <a:ea typeface="Times New Roman" pitchFamily="18" charset="0"/>
                <a:cs typeface="Arial" pitchFamily="34" charset="0"/>
              </a:rPr>
              <a:t>(Boehm, 2000) BOEHM, B.W. </a:t>
            </a:r>
            <a:r>
              <a:rPr lang="en-US" sz="1200">
                <a:cs typeface="Times New Roman" pitchFamily="18" charset="0"/>
              </a:rPr>
              <a:t>Software Cost Estimation with COCOMO II. </a:t>
            </a:r>
            <a:r>
              <a:rPr lang="pt-BR" sz="1200">
                <a:cs typeface="Times New Roman" pitchFamily="18" charset="0"/>
              </a:rPr>
              <a:t>Prentice Hall, New Jersey</a:t>
            </a:r>
            <a:r>
              <a:rPr lang="pt-BR" sz="1200"/>
              <a:t> </a:t>
            </a:r>
          </a:p>
        </p:txBody>
      </p:sp>
      <p:sp>
        <p:nvSpPr>
          <p:cNvPr id="8" name="Título 1"/>
          <p:cNvSpPr txBox="1">
            <a:spLocks/>
          </p:cNvSpPr>
          <p:nvPr/>
        </p:nvSpPr>
        <p:spPr>
          <a:xfrm>
            <a:off x="611188" y="188913"/>
            <a:ext cx="8353300" cy="1143000"/>
          </a:xfrm>
          <a:prstGeom prst="rect">
            <a:avLst/>
          </a:prstGeom>
          <a:noFill/>
          <a:ln w="9525">
            <a:noFill/>
            <a:miter lim="800000"/>
            <a:headEnd/>
            <a:tailEnd/>
          </a:ln>
          <a:effectLst/>
          <a:extLst/>
        </p:spPr>
        <p:txBody>
          <a:bodyPr anchor="ct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pt-BR" sz="36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mj-lt"/>
                <a:ea typeface="+mj-ea"/>
                <a:cs typeface="+mj-cs"/>
              </a:rPr>
              <a:t>COCOMO II</a:t>
            </a:r>
            <a:endParaRPr kumimoji="0" lang="pt-BR" sz="3600" b="1" i="0" u="none" strike="noStrike" kern="1200" cap="none" spc="0" normalizeH="0" baseline="0" noProof="0" dirty="0" smtClean="0">
              <a:ln>
                <a:noFill/>
              </a:ln>
              <a:solidFill>
                <a:srgbClr val="003399"/>
              </a:solidFill>
              <a:effectLst>
                <a:outerShdw blurRad="38100" dist="38100" dir="2700000" algn="tl">
                  <a:srgbClr val="C0C0C0"/>
                </a:outerShdw>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tângulo 4"/>
          <p:cNvSpPr>
            <a:spLocks noChangeArrowheads="1"/>
          </p:cNvSpPr>
          <p:nvPr/>
        </p:nvSpPr>
        <p:spPr bwMode="auto">
          <a:xfrm>
            <a:off x="611188" y="1268413"/>
            <a:ext cx="8064500" cy="2586037"/>
          </a:xfrm>
          <a:prstGeom prst="rect">
            <a:avLst/>
          </a:prstGeom>
          <a:noFill/>
          <a:ln w="9525">
            <a:noFill/>
            <a:miter lim="800000"/>
            <a:headEnd/>
            <a:tailEnd/>
          </a:ln>
        </p:spPr>
        <p:txBody>
          <a:bodyPr>
            <a:spAutoFit/>
          </a:bodyPr>
          <a:lstStyle/>
          <a:p>
            <a:r>
              <a:rPr lang="pt-BR" b="1" dirty="0"/>
              <a:t>2 . Fatores Humanos (da equipe)</a:t>
            </a:r>
          </a:p>
          <a:p>
            <a:r>
              <a:rPr lang="pt-BR" b="1" dirty="0"/>
              <a:t> </a:t>
            </a:r>
            <a:endParaRPr lang="pt-BR" dirty="0"/>
          </a:p>
          <a:p>
            <a:r>
              <a:rPr lang="en-US" b="1" dirty="0"/>
              <a:t>d. </a:t>
            </a:r>
            <a:r>
              <a:rPr lang="en-US" b="1" dirty="0" err="1"/>
              <a:t>Experiência</a:t>
            </a:r>
            <a:r>
              <a:rPr lang="en-US" b="1" dirty="0"/>
              <a:t> </a:t>
            </a:r>
            <a:r>
              <a:rPr lang="en-US" b="1" dirty="0" err="1"/>
              <a:t>na</a:t>
            </a:r>
            <a:r>
              <a:rPr lang="en-US" b="1" dirty="0"/>
              <a:t> </a:t>
            </a:r>
            <a:r>
              <a:rPr lang="en-US" b="1" dirty="0" err="1"/>
              <a:t>aplicação</a:t>
            </a:r>
            <a:r>
              <a:rPr lang="en-US" b="1" dirty="0"/>
              <a:t> (APEX)</a:t>
            </a:r>
            <a:endParaRPr lang="pt-BR" dirty="0"/>
          </a:p>
          <a:p>
            <a:r>
              <a:rPr lang="pt-BR" dirty="0"/>
              <a:t> </a:t>
            </a:r>
          </a:p>
          <a:p>
            <a:r>
              <a:rPr lang="pt-BR" dirty="0"/>
              <a:t>Este </a:t>
            </a:r>
            <a:r>
              <a:rPr lang="pt-BR" i="1" dirty="0" err="1"/>
              <a:t>Cost</a:t>
            </a:r>
            <a:r>
              <a:rPr lang="pt-BR" i="1" dirty="0"/>
              <a:t> driver d</a:t>
            </a:r>
            <a:r>
              <a:rPr lang="pt-BR" dirty="0"/>
              <a:t>epende do nível de experiência do time de projeto no desenvolvimento do sistema de software ou subsistema. As escalas são definidas em relação à experiência equivalente do time com este tipo de aplicação.</a:t>
            </a:r>
          </a:p>
          <a:p>
            <a:endParaRPr lang="pt-BR" dirty="0"/>
          </a:p>
        </p:txBody>
      </p:sp>
      <p:graphicFrame>
        <p:nvGraphicFramePr>
          <p:cNvPr id="6" name="Tabela 5"/>
          <p:cNvGraphicFramePr>
            <a:graphicFrameLocks noGrp="1"/>
          </p:cNvGraphicFramePr>
          <p:nvPr>
            <p:extLst>
              <p:ext uri="{D42A27DB-BD31-4B8C-83A1-F6EECF244321}">
                <p14:modId xmlns:p14="http://schemas.microsoft.com/office/powerpoint/2010/main" val="1447155627"/>
              </p:ext>
            </p:extLst>
          </p:nvPr>
        </p:nvGraphicFramePr>
        <p:xfrm>
          <a:off x="1012825" y="3573463"/>
          <a:ext cx="6265862" cy="731837"/>
        </p:xfrm>
        <a:graphic>
          <a:graphicData uri="http://schemas.openxmlformats.org/drawingml/2006/table">
            <a:tbl>
              <a:tblPr/>
              <a:tblGrid>
                <a:gridCol w="984250"/>
                <a:gridCol w="1109662"/>
                <a:gridCol w="1108075"/>
                <a:gridCol w="1109663"/>
                <a:gridCol w="1233487"/>
                <a:gridCol w="720725"/>
              </a:tblGrid>
              <a:tr h="182959">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200" b="0" i="0" u="none" strike="noStrike" cap="none" normalizeH="0" baseline="0" dirty="0" smtClean="0">
                          <a:ln>
                            <a:noFill/>
                          </a:ln>
                          <a:solidFill>
                            <a:schemeClr val="tx1"/>
                          </a:solidFill>
                          <a:effectLst/>
                          <a:latin typeface="Arial" charset="0"/>
                          <a:ea typeface="Times New Roman" pitchFamily="18" charset="0"/>
                          <a:cs typeface="Arial" charset="0"/>
                        </a:rPr>
                        <a:t>&lt;=2 meses</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200" b="0" i="0" u="none" strike="noStrike" cap="none" normalizeH="0" baseline="0" smtClean="0">
                          <a:ln>
                            <a:noFill/>
                          </a:ln>
                          <a:solidFill>
                            <a:schemeClr val="tx1"/>
                          </a:solidFill>
                          <a:effectLst/>
                          <a:latin typeface="Arial" charset="0"/>
                          <a:ea typeface="Times New Roman" pitchFamily="18" charset="0"/>
                          <a:cs typeface="Arial" charset="0"/>
                        </a:rPr>
                        <a:t>6 meses</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200" b="0" i="0" u="none" strike="noStrike" cap="none" normalizeH="0" baseline="0" smtClean="0">
                          <a:ln>
                            <a:noFill/>
                          </a:ln>
                          <a:solidFill>
                            <a:schemeClr val="tx1"/>
                          </a:solidFill>
                          <a:effectLst/>
                          <a:latin typeface="Arial" charset="0"/>
                          <a:ea typeface="Times New Roman" pitchFamily="18" charset="0"/>
                          <a:cs typeface="Arial" charset="0"/>
                        </a:rPr>
                        <a:t>1 ano</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200" b="0" i="0" u="none" strike="noStrike" cap="none" normalizeH="0" baseline="0" smtClean="0">
                          <a:ln>
                            <a:noFill/>
                          </a:ln>
                          <a:solidFill>
                            <a:schemeClr val="tx1"/>
                          </a:solidFill>
                          <a:effectLst/>
                          <a:latin typeface="Arial" charset="0"/>
                          <a:ea typeface="Times New Roman" pitchFamily="18" charset="0"/>
                          <a:cs typeface="Arial" charset="0"/>
                        </a:rPr>
                        <a:t>3 anos</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200" b="0" i="0" u="none" strike="noStrike" cap="none" normalizeH="0" baseline="0" smtClean="0">
                          <a:ln>
                            <a:noFill/>
                          </a:ln>
                          <a:solidFill>
                            <a:schemeClr val="tx1"/>
                          </a:solidFill>
                          <a:effectLst/>
                          <a:latin typeface="Arial" charset="0"/>
                          <a:ea typeface="Times New Roman" pitchFamily="18" charset="0"/>
                          <a:cs typeface="Arial" charset="0"/>
                        </a:rPr>
                        <a:t>6 anos</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pt-BR" sz="1200" b="0" i="0" u="none" strike="noStrike" cap="none" normalizeH="0" baseline="0" smtClean="0">
                        <a:ln>
                          <a:noFill/>
                        </a:ln>
                        <a:solidFill>
                          <a:schemeClr val="tx1"/>
                        </a:solidFill>
                        <a:effectLst/>
                        <a:latin typeface="Arial" charset="0"/>
                        <a:ea typeface="Times New Roman" pitchFamily="18" charset="0"/>
                        <a:cs typeface="Arial"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919">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200" b="0" i="0" u="none" strike="noStrike" cap="none" normalizeH="0" baseline="0" smtClean="0">
                          <a:ln>
                            <a:noFill/>
                          </a:ln>
                          <a:solidFill>
                            <a:schemeClr val="tx1"/>
                          </a:solidFill>
                          <a:effectLst/>
                          <a:latin typeface="Arial" charset="0"/>
                          <a:ea typeface="Times New Roman" pitchFamily="18" charset="0"/>
                          <a:cs typeface="Arial" charset="0"/>
                        </a:rPr>
                        <a:t>Muito baixo</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200" b="0" i="0" u="none" strike="noStrike" cap="none" normalizeH="0" baseline="0" smtClean="0">
                          <a:ln>
                            <a:noFill/>
                          </a:ln>
                          <a:solidFill>
                            <a:schemeClr val="tx1"/>
                          </a:solidFill>
                          <a:effectLst/>
                          <a:latin typeface="Arial" charset="0"/>
                          <a:ea typeface="Times New Roman" pitchFamily="18" charset="0"/>
                          <a:cs typeface="Arial" charset="0"/>
                        </a:rPr>
                        <a:t>Baixo</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200" b="0" i="0" u="none" strike="noStrike" cap="none" normalizeH="0" baseline="0" smtClean="0">
                          <a:ln>
                            <a:noFill/>
                          </a:ln>
                          <a:solidFill>
                            <a:schemeClr val="tx1"/>
                          </a:solidFill>
                          <a:effectLst/>
                          <a:latin typeface="Arial" charset="0"/>
                          <a:ea typeface="Times New Roman" pitchFamily="18" charset="0"/>
                          <a:cs typeface="Arial" charset="0"/>
                        </a:rPr>
                        <a:t>Nominal</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200" b="0" i="0" u="none" strike="noStrike" cap="none" normalizeH="0" baseline="0" dirty="0" smtClean="0">
                          <a:ln>
                            <a:noFill/>
                          </a:ln>
                          <a:solidFill>
                            <a:srgbClr val="FF0000"/>
                          </a:solidFill>
                          <a:effectLst/>
                          <a:latin typeface="Arial" charset="0"/>
                          <a:ea typeface="Times New Roman" pitchFamily="18" charset="0"/>
                          <a:cs typeface="Arial" charset="0"/>
                        </a:rPr>
                        <a:t>Alto</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200" b="0" i="0" u="none" strike="noStrike" cap="none" normalizeH="0" baseline="0" smtClean="0">
                          <a:ln>
                            <a:noFill/>
                          </a:ln>
                          <a:solidFill>
                            <a:schemeClr val="tx1"/>
                          </a:solidFill>
                          <a:effectLst/>
                          <a:latin typeface="Arial" charset="0"/>
                          <a:ea typeface="Times New Roman" pitchFamily="18" charset="0"/>
                          <a:cs typeface="Arial" charset="0"/>
                        </a:rPr>
                        <a:t>Muito alto</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200" b="0" i="0" u="none" strike="noStrike" cap="none" normalizeH="0" baseline="0" smtClean="0">
                          <a:ln>
                            <a:noFill/>
                          </a:ln>
                          <a:solidFill>
                            <a:schemeClr val="tx1"/>
                          </a:solidFill>
                          <a:effectLst/>
                          <a:latin typeface="Arial" charset="0"/>
                          <a:ea typeface="Times New Roman" pitchFamily="18" charset="0"/>
                          <a:cs typeface="Arial" charset="0"/>
                        </a:rPr>
                        <a:t>Extra Alto</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82959">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200" b="0" i="0" u="none" strike="noStrike" cap="none" normalizeH="0" baseline="0" smtClean="0">
                          <a:ln>
                            <a:noFill/>
                          </a:ln>
                          <a:solidFill>
                            <a:schemeClr val="tx1"/>
                          </a:solidFill>
                          <a:effectLst/>
                          <a:latin typeface="Arial" charset="0"/>
                          <a:ea typeface="Times New Roman" pitchFamily="18" charset="0"/>
                          <a:cs typeface="Arial" charset="0"/>
                        </a:rPr>
                        <a:t>1.22</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200" b="0" i="0" u="none" strike="noStrike" cap="none" normalizeH="0" baseline="0" smtClean="0">
                          <a:ln>
                            <a:noFill/>
                          </a:ln>
                          <a:solidFill>
                            <a:schemeClr val="tx1"/>
                          </a:solidFill>
                          <a:effectLst/>
                          <a:latin typeface="Arial" charset="0"/>
                          <a:ea typeface="Times New Roman" pitchFamily="18" charset="0"/>
                          <a:cs typeface="Arial" charset="0"/>
                        </a:rPr>
                        <a:t>1.10</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200" b="0" i="0" u="none" strike="noStrike" cap="none" normalizeH="0" baseline="0" smtClean="0">
                          <a:ln>
                            <a:noFill/>
                          </a:ln>
                          <a:solidFill>
                            <a:schemeClr val="tx1"/>
                          </a:solidFill>
                          <a:effectLst/>
                          <a:latin typeface="Arial" charset="0"/>
                          <a:ea typeface="Times New Roman" pitchFamily="18" charset="0"/>
                          <a:cs typeface="Arial" charset="0"/>
                        </a:rPr>
                        <a:t>Por 1.00</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200" b="0" i="0" u="none" strike="noStrike" cap="none" normalizeH="0" baseline="0" smtClean="0">
                          <a:ln>
                            <a:noFill/>
                          </a:ln>
                          <a:solidFill>
                            <a:schemeClr val="tx1"/>
                          </a:solidFill>
                          <a:effectLst/>
                          <a:latin typeface="Arial" charset="0"/>
                          <a:ea typeface="Times New Roman" pitchFamily="18" charset="0"/>
                          <a:cs typeface="Arial" charset="0"/>
                        </a:rPr>
                        <a:t>Por 0.88</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200" b="0" i="0" u="none" strike="noStrike" cap="none" normalizeH="0" baseline="0" smtClean="0">
                          <a:ln>
                            <a:noFill/>
                          </a:ln>
                          <a:solidFill>
                            <a:schemeClr val="tx1"/>
                          </a:solidFill>
                          <a:effectLst/>
                          <a:latin typeface="Arial" charset="0"/>
                          <a:ea typeface="Times New Roman" pitchFamily="18" charset="0"/>
                          <a:cs typeface="Arial" charset="0"/>
                        </a:rPr>
                        <a:t>Por 0.81</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200" b="0" i="0" u="none" strike="noStrike" cap="none" normalizeH="0" baseline="0" dirty="0" smtClean="0">
                          <a:ln>
                            <a:noFill/>
                          </a:ln>
                          <a:solidFill>
                            <a:schemeClr val="tx1"/>
                          </a:solidFill>
                          <a:effectLst/>
                          <a:latin typeface="Arial" charset="0"/>
                          <a:ea typeface="Times New Roman" pitchFamily="18" charset="0"/>
                          <a:cs typeface="Arial" charset="0"/>
                        </a:rPr>
                        <a:t>n/a</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7" name="Retângulo 6"/>
          <p:cNvSpPr/>
          <p:nvPr/>
        </p:nvSpPr>
        <p:spPr>
          <a:xfrm>
            <a:off x="1835150" y="5445125"/>
            <a:ext cx="5443538" cy="307975"/>
          </a:xfrm>
          <a:prstGeom prst="rect">
            <a:avLst/>
          </a:prstGeom>
        </p:spPr>
        <p:txBody>
          <a:bodyPr wrap="none">
            <a:spAutoFit/>
          </a:bodyPr>
          <a:lstStyle/>
          <a:p>
            <a:pPr>
              <a:defRPr/>
            </a:pPr>
            <a:r>
              <a:rPr lang="pt-BR" sz="1400" b="1" cap="all" dirty="0">
                <a:latin typeface="Arial" charset="0"/>
              </a:rPr>
              <a:t>Tabela 14: experiência da equipe no tipo aplicação </a:t>
            </a:r>
          </a:p>
        </p:txBody>
      </p:sp>
      <p:sp>
        <p:nvSpPr>
          <p:cNvPr id="33827" name="Rectangle 1"/>
          <p:cNvSpPr>
            <a:spLocks noChangeArrowheads="1"/>
          </p:cNvSpPr>
          <p:nvPr/>
        </p:nvSpPr>
        <p:spPr bwMode="auto">
          <a:xfrm>
            <a:off x="1116013" y="4437063"/>
            <a:ext cx="6048375" cy="461962"/>
          </a:xfrm>
          <a:prstGeom prst="rect">
            <a:avLst/>
          </a:prstGeom>
          <a:noFill/>
          <a:ln w="9525">
            <a:noFill/>
            <a:miter lim="800000"/>
            <a:headEnd/>
            <a:tailEnd/>
          </a:ln>
        </p:spPr>
        <p:txBody>
          <a:bodyPr anchor="ctr">
            <a:spAutoFit/>
          </a:bodyPr>
          <a:lstStyle/>
          <a:p>
            <a:pPr eaLnBrk="0" hangingPunct="0"/>
            <a:r>
              <a:rPr lang="en-US" sz="1200">
                <a:cs typeface="Times New Roman" pitchFamily="18" charset="0"/>
              </a:rPr>
              <a:t>Fonte: </a:t>
            </a:r>
            <a:r>
              <a:rPr lang="en-US" sz="1200">
                <a:ea typeface="Times New Roman" pitchFamily="18" charset="0"/>
                <a:cs typeface="Arial" pitchFamily="34" charset="0"/>
              </a:rPr>
              <a:t>(Boehm, 2000) BOEHM, B.W. </a:t>
            </a:r>
            <a:r>
              <a:rPr lang="en-US" sz="1200">
                <a:cs typeface="Times New Roman" pitchFamily="18" charset="0"/>
              </a:rPr>
              <a:t>Software Cost Estimation with COCOMO II. </a:t>
            </a:r>
            <a:r>
              <a:rPr lang="pt-BR" sz="1200">
                <a:cs typeface="Times New Roman" pitchFamily="18" charset="0"/>
              </a:rPr>
              <a:t>Prentice Hall, New Jersey</a:t>
            </a:r>
            <a:r>
              <a:rPr lang="pt-BR" sz="1200"/>
              <a:t> </a:t>
            </a:r>
          </a:p>
        </p:txBody>
      </p:sp>
      <p:sp>
        <p:nvSpPr>
          <p:cNvPr id="8" name="Título 1"/>
          <p:cNvSpPr txBox="1">
            <a:spLocks/>
          </p:cNvSpPr>
          <p:nvPr/>
        </p:nvSpPr>
        <p:spPr>
          <a:xfrm>
            <a:off x="611188" y="188913"/>
            <a:ext cx="8353300" cy="1143000"/>
          </a:xfrm>
          <a:prstGeom prst="rect">
            <a:avLst/>
          </a:prstGeom>
          <a:noFill/>
          <a:ln w="9525">
            <a:noFill/>
            <a:miter lim="800000"/>
            <a:headEnd/>
            <a:tailEnd/>
          </a:ln>
          <a:effectLst/>
          <a:extLst/>
        </p:spPr>
        <p:txBody>
          <a:bodyPr anchor="ct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pt-BR" sz="36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mj-lt"/>
                <a:ea typeface="+mj-ea"/>
                <a:cs typeface="+mj-cs"/>
              </a:rPr>
              <a:t>COCOMO II</a:t>
            </a:r>
            <a:endParaRPr kumimoji="0" lang="pt-BR" sz="3600" b="1" i="0" u="none" strike="noStrike" kern="1200" cap="none" spc="0" normalizeH="0" baseline="0" noProof="0" dirty="0" smtClean="0">
              <a:ln>
                <a:noFill/>
              </a:ln>
              <a:solidFill>
                <a:srgbClr val="003399"/>
              </a:solidFill>
              <a:effectLst>
                <a:outerShdw blurRad="38100" dist="38100" dir="2700000" algn="tl">
                  <a:srgbClr val="C0C0C0"/>
                </a:outerShdw>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tângulo 4"/>
          <p:cNvSpPr>
            <a:spLocks noChangeArrowheads="1"/>
          </p:cNvSpPr>
          <p:nvPr/>
        </p:nvSpPr>
        <p:spPr bwMode="auto">
          <a:xfrm>
            <a:off x="611188" y="1268413"/>
            <a:ext cx="8064500" cy="2586037"/>
          </a:xfrm>
          <a:prstGeom prst="rect">
            <a:avLst/>
          </a:prstGeom>
          <a:noFill/>
          <a:ln w="9525">
            <a:noFill/>
            <a:miter lim="800000"/>
            <a:headEnd/>
            <a:tailEnd/>
          </a:ln>
        </p:spPr>
        <p:txBody>
          <a:bodyPr>
            <a:spAutoFit/>
          </a:bodyPr>
          <a:lstStyle/>
          <a:p>
            <a:r>
              <a:rPr lang="pt-BR" b="1" dirty="0"/>
              <a:t>2 . Fatores Humanos (da equipe)</a:t>
            </a:r>
          </a:p>
          <a:p>
            <a:r>
              <a:rPr lang="pt-BR" b="1" dirty="0"/>
              <a:t> </a:t>
            </a:r>
            <a:endParaRPr lang="pt-BR" dirty="0"/>
          </a:p>
          <a:p>
            <a:r>
              <a:rPr lang="en-US" b="1" dirty="0"/>
              <a:t>e. </a:t>
            </a:r>
            <a:r>
              <a:rPr lang="en-US" b="1" dirty="0" err="1"/>
              <a:t>Experiência</a:t>
            </a:r>
            <a:r>
              <a:rPr lang="en-US" b="1" dirty="0"/>
              <a:t> </a:t>
            </a:r>
            <a:r>
              <a:rPr lang="en-US" b="1" dirty="0" err="1"/>
              <a:t>na</a:t>
            </a:r>
            <a:r>
              <a:rPr lang="en-US" b="1" dirty="0"/>
              <a:t> </a:t>
            </a:r>
            <a:r>
              <a:rPr lang="en-US" b="1" dirty="0" err="1"/>
              <a:t>plataforma</a:t>
            </a:r>
            <a:r>
              <a:rPr lang="en-US" b="1" dirty="0"/>
              <a:t> (PLEX)</a:t>
            </a:r>
            <a:endParaRPr lang="pt-BR" dirty="0"/>
          </a:p>
          <a:p>
            <a:r>
              <a:rPr lang="pt-BR" dirty="0"/>
              <a:t> </a:t>
            </a:r>
          </a:p>
          <a:p>
            <a:pPr algn="just"/>
            <a:r>
              <a:rPr lang="pt-BR" dirty="0"/>
              <a:t>Este parâmetro leva em consideração a influência da produtividade afetada pela experiência na plataforma, pelo reconhecimento da importância do entendimento do uso de uma plataforma mais poderosa, incluindo mais interfaces gráficas para o usuário, base de dados, rede e capacidades distribuídas.</a:t>
            </a:r>
          </a:p>
        </p:txBody>
      </p:sp>
      <p:graphicFrame>
        <p:nvGraphicFramePr>
          <p:cNvPr id="6" name="Tabela 5"/>
          <p:cNvGraphicFramePr>
            <a:graphicFrameLocks noGrp="1"/>
          </p:cNvGraphicFramePr>
          <p:nvPr>
            <p:extLst>
              <p:ext uri="{D42A27DB-BD31-4B8C-83A1-F6EECF244321}">
                <p14:modId xmlns:p14="http://schemas.microsoft.com/office/powerpoint/2010/main" val="456952908"/>
              </p:ext>
            </p:extLst>
          </p:nvPr>
        </p:nvGraphicFramePr>
        <p:xfrm>
          <a:off x="900113" y="3860800"/>
          <a:ext cx="6264275" cy="731839"/>
        </p:xfrm>
        <a:graphic>
          <a:graphicData uri="http://schemas.openxmlformats.org/drawingml/2006/table">
            <a:tbl>
              <a:tblPr/>
              <a:tblGrid>
                <a:gridCol w="984250"/>
                <a:gridCol w="1108075"/>
                <a:gridCol w="1109662"/>
                <a:gridCol w="1108075"/>
                <a:gridCol w="1233488"/>
                <a:gridCol w="720725"/>
              </a:tblGrid>
              <a:tr h="18296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200" b="0" i="0" u="none" strike="noStrike" cap="none" normalizeH="0" baseline="0" dirty="0" smtClean="0">
                          <a:ln>
                            <a:noFill/>
                          </a:ln>
                          <a:solidFill>
                            <a:schemeClr val="tx1"/>
                          </a:solidFill>
                          <a:effectLst/>
                          <a:latin typeface="Arial" charset="0"/>
                          <a:ea typeface="Times New Roman" pitchFamily="18" charset="0"/>
                          <a:cs typeface="Arial" charset="0"/>
                        </a:rPr>
                        <a:t>&lt;=2 meses</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200" b="0" i="0" u="none" strike="noStrike" cap="none" normalizeH="0" baseline="0" smtClean="0">
                          <a:ln>
                            <a:noFill/>
                          </a:ln>
                          <a:solidFill>
                            <a:schemeClr val="tx1"/>
                          </a:solidFill>
                          <a:effectLst/>
                          <a:latin typeface="Arial" charset="0"/>
                          <a:ea typeface="Times New Roman" pitchFamily="18" charset="0"/>
                          <a:cs typeface="Arial" charset="0"/>
                        </a:rPr>
                        <a:t>6 meses</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200" b="0" i="0" u="none" strike="noStrike" cap="none" normalizeH="0" baseline="0" smtClean="0">
                          <a:ln>
                            <a:noFill/>
                          </a:ln>
                          <a:solidFill>
                            <a:schemeClr val="tx1"/>
                          </a:solidFill>
                          <a:effectLst/>
                          <a:latin typeface="Arial" charset="0"/>
                          <a:ea typeface="Times New Roman" pitchFamily="18" charset="0"/>
                          <a:cs typeface="Arial" charset="0"/>
                        </a:rPr>
                        <a:t>1 ano</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200" b="0" i="0" u="none" strike="noStrike" cap="none" normalizeH="0" baseline="0" smtClean="0">
                          <a:ln>
                            <a:noFill/>
                          </a:ln>
                          <a:solidFill>
                            <a:schemeClr val="tx1"/>
                          </a:solidFill>
                          <a:effectLst/>
                          <a:latin typeface="Arial" charset="0"/>
                          <a:ea typeface="Times New Roman" pitchFamily="18" charset="0"/>
                          <a:cs typeface="Arial" charset="0"/>
                        </a:rPr>
                        <a:t>3 anos</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200" b="0" i="0" u="none" strike="noStrike" cap="none" normalizeH="0" baseline="0" smtClean="0">
                          <a:ln>
                            <a:noFill/>
                          </a:ln>
                          <a:solidFill>
                            <a:schemeClr val="tx1"/>
                          </a:solidFill>
                          <a:effectLst/>
                          <a:latin typeface="Arial" charset="0"/>
                          <a:ea typeface="Times New Roman" pitchFamily="18" charset="0"/>
                          <a:cs typeface="Arial" charset="0"/>
                        </a:rPr>
                        <a:t>6 anos</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pt-BR" sz="1200" b="0" i="0" u="none" strike="noStrike" cap="none" normalizeH="0" baseline="0" smtClean="0">
                        <a:ln>
                          <a:noFill/>
                        </a:ln>
                        <a:solidFill>
                          <a:schemeClr val="tx1"/>
                        </a:solidFill>
                        <a:effectLst/>
                        <a:latin typeface="Arial" charset="0"/>
                        <a:ea typeface="Times New Roman" pitchFamily="18" charset="0"/>
                        <a:cs typeface="Arial"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919">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200" b="0" i="0" u="none" strike="noStrike" cap="none" normalizeH="0" baseline="0" smtClean="0">
                          <a:ln>
                            <a:noFill/>
                          </a:ln>
                          <a:solidFill>
                            <a:schemeClr val="tx1"/>
                          </a:solidFill>
                          <a:effectLst/>
                          <a:latin typeface="Arial" charset="0"/>
                          <a:ea typeface="Times New Roman" pitchFamily="18" charset="0"/>
                          <a:cs typeface="Arial" charset="0"/>
                        </a:rPr>
                        <a:t>Muito baixo</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200" b="0" i="0" u="none" strike="noStrike" cap="none" normalizeH="0" baseline="0" smtClean="0">
                          <a:ln>
                            <a:noFill/>
                          </a:ln>
                          <a:solidFill>
                            <a:schemeClr val="tx1"/>
                          </a:solidFill>
                          <a:effectLst/>
                          <a:latin typeface="Arial" charset="0"/>
                          <a:ea typeface="Times New Roman" pitchFamily="18" charset="0"/>
                          <a:cs typeface="Arial" charset="0"/>
                        </a:rPr>
                        <a:t>Baixo</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200" b="0" i="0" u="none" strike="noStrike" cap="none" normalizeH="0" baseline="0" smtClean="0">
                          <a:ln>
                            <a:noFill/>
                          </a:ln>
                          <a:solidFill>
                            <a:schemeClr val="tx1"/>
                          </a:solidFill>
                          <a:effectLst/>
                          <a:latin typeface="Arial" charset="0"/>
                          <a:ea typeface="Times New Roman" pitchFamily="18" charset="0"/>
                          <a:cs typeface="Arial" charset="0"/>
                        </a:rPr>
                        <a:t>Nominal</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200" b="0" i="0" u="none" strike="noStrike" cap="none" normalizeH="0" baseline="0" dirty="0" smtClean="0">
                          <a:ln>
                            <a:noFill/>
                          </a:ln>
                          <a:solidFill>
                            <a:srgbClr val="FF0000"/>
                          </a:solidFill>
                          <a:effectLst/>
                          <a:latin typeface="Arial" charset="0"/>
                          <a:ea typeface="Times New Roman" pitchFamily="18" charset="0"/>
                          <a:cs typeface="Arial" charset="0"/>
                        </a:rPr>
                        <a:t>Alto</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200" b="0" i="0" u="none" strike="noStrike" cap="none" normalizeH="0" baseline="0" smtClean="0">
                          <a:ln>
                            <a:noFill/>
                          </a:ln>
                          <a:solidFill>
                            <a:schemeClr val="tx1"/>
                          </a:solidFill>
                          <a:effectLst/>
                          <a:latin typeface="Arial" charset="0"/>
                          <a:ea typeface="Times New Roman" pitchFamily="18" charset="0"/>
                          <a:cs typeface="Arial" charset="0"/>
                        </a:rPr>
                        <a:t>Muito alto</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200" b="0" i="0" u="none" strike="noStrike" cap="none" normalizeH="0" baseline="0" smtClean="0">
                          <a:ln>
                            <a:noFill/>
                          </a:ln>
                          <a:solidFill>
                            <a:schemeClr val="tx1"/>
                          </a:solidFill>
                          <a:effectLst/>
                          <a:latin typeface="Arial" charset="0"/>
                          <a:ea typeface="Times New Roman" pitchFamily="18" charset="0"/>
                          <a:cs typeface="Arial" charset="0"/>
                        </a:rPr>
                        <a:t>Extra Alto</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8296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200" b="0" i="0" u="none" strike="noStrike" cap="none" normalizeH="0" baseline="0" smtClean="0">
                          <a:ln>
                            <a:noFill/>
                          </a:ln>
                          <a:solidFill>
                            <a:schemeClr val="tx1"/>
                          </a:solidFill>
                          <a:effectLst/>
                          <a:latin typeface="Arial" charset="0"/>
                          <a:ea typeface="Times New Roman" pitchFamily="18" charset="0"/>
                          <a:cs typeface="Arial" charset="0"/>
                        </a:rPr>
                        <a:t>1.19</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200" b="0" i="0" u="none" strike="noStrike" cap="none" normalizeH="0" baseline="0" smtClean="0">
                          <a:ln>
                            <a:noFill/>
                          </a:ln>
                          <a:solidFill>
                            <a:schemeClr val="tx1"/>
                          </a:solidFill>
                          <a:effectLst/>
                          <a:latin typeface="Arial" charset="0"/>
                          <a:ea typeface="Times New Roman" pitchFamily="18" charset="0"/>
                          <a:cs typeface="Arial" charset="0"/>
                        </a:rPr>
                        <a:t>1.09</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200" b="0" i="0" u="none" strike="noStrike" cap="none" normalizeH="0" baseline="0" smtClean="0">
                          <a:ln>
                            <a:noFill/>
                          </a:ln>
                          <a:solidFill>
                            <a:schemeClr val="tx1"/>
                          </a:solidFill>
                          <a:effectLst/>
                          <a:latin typeface="Arial" charset="0"/>
                          <a:ea typeface="Times New Roman" pitchFamily="18" charset="0"/>
                          <a:cs typeface="Arial" charset="0"/>
                        </a:rPr>
                        <a:t>Por 1.00</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200" b="0" i="0" u="none" strike="noStrike" cap="none" normalizeH="0" baseline="0" smtClean="0">
                          <a:ln>
                            <a:noFill/>
                          </a:ln>
                          <a:solidFill>
                            <a:schemeClr val="tx1"/>
                          </a:solidFill>
                          <a:effectLst/>
                          <a:latin typeface="Arial" charset="0"/>
                          <a:ea typeface="Times New Roman" pitchFamily="18" charset="0"/>
                          <a:cs typeface="Arial" charset="0"/>
                        </a:rPr>
                        <a:t>Por 0.91</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200" b="0" i="0" u="none" strike="noStrike" cap="none" normalizeH="0" baseline="0" smtClean="0">
                          <a:ln>
                            <a:noFill/>
                          </a:ln>
                          <a:solidFill>
                            <a:schemeClr val="tx1"/>
                          </a:solidFill>
                          <a:effectLst/>
                          <a:latin typeface="Arial" charset="0"/>
                          <a:ea typeface="Times New Roman" pitchFamily="18" charset="0"/>
                          <a:cs typeface="Arial" charset="0"/>
                        </a:rPr>
                        <a:t>Por 0.85</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200" b="0" i="0" u="none" strike="noStrike" cap="none" normalizeH="0" baseline="0" smtClean="0">
                          <a:ln>
                            <a:noFill/>
                          </a:ln>
                          <a:solidFill>
                            <a:schemeClr val="tx1"/>
                          </a:solidFill>
                          <a:effectLst/>
                          <a:latin typeface="Arial" charset="0"/>
                          <a:ea typeface="Times New Roman" pitchFamily="18" charset="0"/>
                          <a:cs typeface="Arial" charset="0"/>
                        </a:rPr>
                        <a:t>n/a</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7" name="Retângulo 6"/>
          <p:cNvSpPr/>
          <p:nvPr/>
        </p:nvSpPr>
        <p:spPr>
          <a:xfrm>
            <a:off x="1476375" y="5589588"/>
            <a:ext cx="4086225" cy="307975"/>
          </a:xfrm>
          <a:prstGeom prst="rect">
            <a:avLst/>
          </a:prstGeom>
        </p:spPr>
        <p:txBody>
          <a:bodyPr wrap="none">
            <a:spAutoFit/>
          </a:bodyPr>
          <a:lstStyle/>
          <a:p>
            <a:pPr>
              <a:defRPr/>
            </a:pPr>
            <a:r>
              <a:rPr lang="pt-BR" sz="1400" b="1" cap="all" dirty="0">
                <a:latin typeface="Arial" charset="0"/>
              </a:rPr>
              <a:t>Tabela 15: experiência na plataforma </a:t>
            </a:r>
          </a:p>
        </p:txBody>
      </p:sp>
      <p:sp>
        <p:nvSpPr>
          <p:cNvPr id="34851" name="Rectangle 1"/>
          <p:cNvSpPr>
            <a:spLocks noChangeArrowheads="1"/>
          </p:cNvSpPr>
          <p:nvPr/>
        </p:nvSpPr>
        <p:spPr bwMode="auto">
          <a:xfrm>
            <a:off x="1187450" y="4797425"/>
            <a:ext cx="6048375" cy="461963"/>
          </a:xfrm>
          <a:prstGeom prst="rect">
            <a:avLst/>
          </a:prstGeom>
          <a:noFill/>
          <a:ln w="9525">
            <a:noFill/>
            <a:miter lim="800000"/>
            <a:headEnd/>
            <a:tailEnd/>
          </a:ln>
        </p:spPr>
        <p:txBody>
          <a:bodyPr anchor="ctr">
            <a:spAutoFit/>
          </a:bodyPr>
          <a:lstStyle/>
          <a:p>
            <a:pPr eaLnBrk="0" hangingPunct="0"/>
            <a:r>
              <a:rPr lang="en-US" sz="1200">
                <a:cs typeface="Times New Roman" pitchFamily="18" charset="0"/>
              </a:rPr>
              <a:t>Fonte: </a:t>
            </a:r>
            <a:r>
              <a:rPr lang="en-US" sz="1200">
                <a:ea typeface="Times New Roman" pitchFamily="18" charset="0"/>
                <a:cs typeface="Arial" pitchFamily="34" charset="0"/>
              </a:rPr>
              <a:t>(Boehm, 2000) BOEHM, B.W. </a:t>
            </a:r>
            <a:r>
              <a:rPr lang="en-US" sz="1200">
                <a:cs typeface="Times New Roman" pitchFamily="18" charset="0"/>
              </a:rPr>
              <a:t>Software Cost Estimation with COCOMO II. </a:t>
            </a:r>
            <a:r>
              <a:rPr lang="pt-BR" sz="1200">
                <a:cs typeface="Times New Roman" pitchFamily="18" charset="0"/>
              </a:rPr>
              <a:t>Prentice Hall, New Jersey</a:t>
            </a:r>
            <a:r>
              <a:rPr lang="pt-BR" sz="1200"/>
              <a:t> </a:t>
            </a:r>
          </a:p>
        </p:txBody>
      </p:sp>
      <p:sp>
        <p:nvSpPr>
          <p:cNvPr id="8" name="Título 1"/>
          <p:cNvSpPr txBox="1">
            <a:spLocks/>
          </p:cNvSpPr>
          <p:nvPr/>
        </p:nvSpPr>
        <p:spPr>
          <a:xfrm>
            <a:off x="611188" y="188913"/>
            <a:ext cx="8353300" cy="1143000"/>
          </a:xfrm>
          <a:prstGeom prst="rect">
            <a:avLst/>
          </a:prstGeom>
          <a:noFill/>
          <a:ln w="9525">
            <a:noFill/>
            <a:miter lim="800000"/>
            <a:headEnd/>
            <a:tailEnd/>
          </a:ln>
          <a:effectLst/>
          <a:extLst/>
        </p:spPr>
        <p:txBody>
          <a:bodyPr anchor="ct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pt-BR" sz="36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mj-lt"/>
                <a:ea typeface="+mj-ea"/>
                <a:cs typeface="+mj-cs"/>
              </a:rPr>
              <a:t>COCOMO II</a:t>
            </a:r>
            <a:endParaRPr kumimoji="0" lang="pt-BR" sz="3600" b="1" i="0" u="none" strike="noStrike" kern="1200" cap="none" spc="0" normalizeH="0" baseline="0" noProof="0" dirty="0" smtClean="0">
              <a:ln>
                <a:noFill/>
              </a:ln>
              <a:solidFill>
                <a:srgbClr val="003399"/>
              </a:solidFill>
              <a:effectLst>
                <a:outerShdw blurRad="38100" dist="38100" dir="2700000" algn="tl">
                  <a:srgbClr val="C0C0C0"/>
                </a:outerShdw>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tângulo 4"/>
          <p:cNvSpPr>
            <a:spLocks noChangeArrowheads="1"/>
          </p:cNvSpPr>
          <p:nvPr/>
        </p:nvSpPr>
        <p:spPr bwMode="auto">
          <a:xfrm>
            <a:off x="611188" y="1268413"/>
            <a:ext cx="8064500" cy="1754187"/>
          </a:xfrm>
          <a:prstGeom prst="rect">
            <a:avLst/>
          </a:prstGeom>
          <a:noFill/>
          <a:ln w="9525">
            <a:noFill/>
            <a:miter lim="800000"/>
            <a:headEnd/>
            <a:tailEnd/>
          </a:ln>
        </p:spPr>
        <p:txBody>
          <a:bodyPr>
            <a:spAutoFit/>
          </a:bodyPr>
          <a:lstStyle/>
          <a:p>
            <a:r>
              <a:rPr lang="pt-BR" b="1" dirty="0"/>
              <a:t>2 . Fatores Humanos (da equipe)</a:t>
            </a:r>
          </a:p>
          <a:p>
            <a:r>
              <a:rPr lang="pt-BR" b="1" dirty="0"/>
              <a:t> </a:t>
            </a:r>
            <a:endParaRPr lang="pt-BR" dirty="0"/>
          </a:p>
          <a:p>
            <a:r>
              <a:rPr lang="en-US" b="1" dirty="0"/>
              <a:t>f. </a:t>
            </a:r>
            <a:r>
              <a:rPr lang="en-US" b="1" dirty="0" err="1"/>
              <a:t>Experiência</a:t>
            </a:r>
            <a:r>
              <a:rPr lang="en-US" b="1" dirty="0"/>
              <a:t> </a:t>
            </a:r>
            <a:r>
              <a:rPr lang="en-US" b="1" dirty="0" err="1"/>
              <a:t>na</a:t>
            </a:r>
            <a:r>
              <a:rPr lang="en-US" b="1" dirty="0"/>
              <a:t> </a:t>
            </a:r>
            <a:r>
              <a:rPr lang="en-US" b="1" dirty="0" err="1"/>
              <a:t>linguagem</a:t>
            </a:r>
            <a:r>
              <a:rPr lang="en-US" b="1" dirty="0"/>
              <a:t> de </a:t>
            </a:r>
            <a:r>
              <a:rPr lang="en-US" b="1" dirty="0" err="1"/>
              <a:t>programação</a:t>
            </a:r>
            <a:r>
              <a:rPr lang="en-US" b="1" dirty="0"/>
              <a:t> e </a:t>
            </a:r>
            <a:r>
              <a:rPr lang="en-US" b="1" dirty="0" err="1"/>
              <a:t>ferramentas</a:t>
            </a:r>
            <a:r>
              <a:rPr lang="en-US" b="1" dirty="0"/>
              <a:t> (LTEX)</a:t>
            </a:r>
            <a:endParaRPr lang="pt-BR" dirty="0"/>
          </a:p>
          <a:p>
            <a:r>
              <a:rPr lang="pt-BR" dirty="0"/>
              <a:t> </a:t>
            </a:r>
          </a:p>
          <a:p>
            <a:r>
              <a:rPr lang="pt-BR" dirty="0"/>
              <a:t>Este parâmetro pondera o nível de experiência do time de desenvolvimento na linguagem de programação e ferramentas de software utilizadas.</a:t>
            </a:r>
          </a:p>
        </p:txBody>
      </p:sp>
      <p:graphicFrame>
        <p:nvGraphicFramePr>
          <p:cNvPr id="6" name="Tabela 5"/>
          <p:cNvGraphicFramePr>
            <a:graphicFrameLocks noGrp="1"/>
          </p:cNvGraphicFramePr>
          <p:nvPr>
            <p:extLst>
              <p:ext uri="{D42A27DB-BD31-4B8C-83A1-F6EECF244321}">
                <p14:modId xmlns:p14="http://schemas.microsoft.com/office/powerpoint/2010/main" val="895205540"/>
              </p:ext>
            </p:extLst>
          </p:nvPr>
        </p:nvGraphicFramePr>
        <p:xfrm>
          <a:off x="954088" y="3213100"/>
          <a:ext cx="6264275" cy="670560"/>
        </p:xfrm>
        <a:graphic>
          <a:graphicData uri="http://schemas.openxmlformats.org/drawingml/2006/table">
            <a:tbl>
              <a:tblPr/>
              <a:tblGrid>
                <a:gridCol w="984250"/>
                <a:gridCol w="1108075"/>
                <a:gridCol w="1109662"/>
                <a:gridCol w="1108075"/>
                <a:gridCol w="1233488"/>
                <a:gridCol w="720725"/>
              </a:tblGrid>
              <a:tr h="16748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100" b="0" i="0" u="none" strike="noStrike" cap="none" normalizeH="0" baseline="0" dirty="0" smtClean="0">
                          <a:ln>
                            <a:noFill/>
                          </a:ln>
                          <a:solidFill>
                            <a:schemeClr val="tx1"/>
                          </a:solidFill>
                          <a:effectLst/>
                          <a:latin typeface="Arial" charset="0"/>
                          <a:ea typeface="Times New Roman" pitchFamily="18" charset="0"/>
                          <a:cs typeface="Arial" charset="0"/>
                        </a:rPr>
                        <a:t>&lt;=2 meses</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100" b="0" i="0" u="none" strike="noStrike" cap="none" normalizeH="0" baseline="0" smtClean="0">
                          <a:ln>
                            <a:noFill/>
                          </a:ln>
                          <a:solidFill>
                            <a:schemeClr val="tx1"/>
                          </a:solidFill>
                          <a:effectLst/>
                          <a:latin typeface="Arial" charset="0"/>
                          <a:ea typeface="Times New Roman" pitchFamily="18" charset="0"/>
                          <a:cs typeface="Arial" charset="0"/>
                        </a:rPr>
                        <a:t>6 meses</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100" b="0" i="0" u="none" strike="noStrike" cap="none" normalizeH="0" baseline="0" smtClean="0">
                          <a:ln>
                            <a:noFill/>
                          </a:ln>
                          <a:solidFill>
                            <a:schemeClr val="tx1"/>
                          </a:solidFill>
                          <a:effectLst/>
                          <a:latin typeface="Arial" charset="0"/>
                          <a:ea typeface="Times New Roman" pitchFamily="18" charset="0"/>
                          <a:cs typeface="Arial" charset="0"/>
                        </a:rPr>
                        <a:t>1 ano</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100" b="0" i="0" u="none" strike="noStrike" cap="none" normalizeH="0" baseline="0" smtClean="0">
                          <a:ln>
                            <a:noFill/>
                          </a:ln>
                          <a:solidFill>
                            <a:schemeClr val="tx1"/>
                          </a:solidFill>
                          <a:effectLst/>
                          <a:latin typeface="Arial" charset="0"/>
                          <a:ea typeface="Times New Roman" pitchFamily="18" charset="0"/>
                          <a:cs typeface="Arial" charset="0"/>
                        </a:rPr>
                        <a:t>3 anos</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100" b="0" i="0" u="none" strike="noStrike" cap="none" normalizeH="0" baseline="0" smtClean="0">
                          <a:ln>
                            <a:noFill/>
                          </a:ln>
                          <a:solidFill>
                            <a:schemeClr val="tx1"/>
                          </a:solidFill>
                          <a:effectLst/>
                          <a:latin typeface="Arial" charset="0"/>
                          <a:ea typeface="Times New Roman" pitchFamily="18" charset="0"/>
                          <a:cs typeface="Arial" charset="0"/>
                        </a:rPr>
                        <a:t>6 anos</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pt-BR" sz="1100" b="0" i="0" u="none" strike="noStrike" cap="none" normalizeH="0" baseline="0" smtClean="0">
                        <a:ln>
                          <a:noFill/>
                        </a:ln>
                        <a:solidFill>
                          <a:schemeClr val="tx1"/>
                        </a:solidFill>
                        <a:effectLst/>
                        <a:latin typeface="Arial" charset="0"/>
                        <a:ea typeface="Times New Roman" pitchFamily="18" charset="0"/>
                        <a:cs typeface="Arial"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49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100" b="0" i="0" u="none" strike="noStrike" cap="none" normalizeH="0" baseline="0" smtClean="0">
                          <a:ln>
                            <a:noFill/>
                          </a:ln>
                          <a:solidFill>
                            <a:schemeClr val="tx1"/>
                          </a:solidFill>
                          <a:effectLst/>
                          <a:latin typeface="Arial" charset="0"/>
                          <a:ea typeface="Times New Roman" pitchFamily="18" charset="0"/>
                          <a:cs typeface="Arial" charset="0"/>
                        </a:rPr>
                        <a:t>Muito baixo</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100" b="0" i="0" u="none" strike="noStrike" cap="none" normalizeH="0" baseline="0" smtClean="0">
                          <a:ln>
                            <a:noFill/>
                          </a:ln>
                          <a:solidFill>
                            <a:schemeClr val="tx1"/>
                          </a:solidFill>
                          <a:effectLst/>
                          <a:latin typeface="Arial" charset="0"/>
                          <a:ea typeface="Times New Roman" pitchFamily="18" charset="0"/>
                          <a:cs typeface="Arial" charset="0"/>
                        </a:rPr>
                        <a:t>Baixo</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100" b="0" i="0" u="none" strike="noStrike" cap="none" normalizeH="0" baseline="0" smtClean="0">
                          <a:ln>
                            <a:noFill/>
                          </a:ln>
                          <a:solidFill>
                            <a:schemeClr val="tx1"/>
                          </a:solidFill>
                          <a:effectLst/>
                          <a:latin typeface="Arial" charset="0"/>
                          <a:ea typeface="Times New Roman" pitchFamily="18" charset="0"/>
                          <a:cs typeface="Arial" charset="0"/>
                        </a:rPr>
                        <a:t>Nominal</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100" b="0" i="0" u="none" strike="noStrike" cap="none" normalizeH="0" baseline="0" dirty="0" smtClean="0">
                          <a:ln>
                            <a:noFill/>
                          </a:ln>
                          <a:solidFill>
                            <a:srgbClr val="FF0000"/>
                          </a:solidFill>
                          <a:effectLst/>
                          <a:latin typeface="Arial" charset="0"/>
                          <a:ea typeface="Times New Roman" pitchFamily="18" charset="0"/>
                          <a:cs typeface="Arial" charset="0"/>
                        </a:rPr>
                        <a:t>Alto</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100" b="0" i="0" u="none" strike="noStrike" cap="none" normalizeH="0" baseline="0" smtClean="0">
                          <a:ln>
                            <a:noFill/>
                          </a:ln>
                          <a:solidFill>
                            <a:schemeClr val="tx1"/>
                          </a:solidFill>
                          <a:effectLst/>
                          <a:latin typeface="Arial" charset="0"/>
                          <a:ea typeface="Times New Roman" pitchFamily="18" charset="0"/>
                          <a:cs typeface="Arial" charset="0"/>
                        </a:rPr>
                        <a:t>Muito alto</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100" b="0" i="0" u="none" strike="noStrike" cap="none" normalizeH="0" baseline="0" smtClean="0">
                          <a:ln>
                            <a:noFill/>
                          </a:ln>
                          <a:solidFill>
                            <a:schemeClr val="tx1"/>
                          </a:solidFill>
                          <a:effectLst/>
                          <a:latin typeface="Arial" charset="0"/>
                          <a:ea typeface="Times New Roman" pitchFamily="18" charset="0"/>
                          <a:cs typeface="Arial" charset="0"/>
                        </a:rPr>
                        <a:t>Extra Alto</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6748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100" b="0" i="0" u="none" strike="noStrike" cap="none" normalizeH="0" baseline="0" smtClean="0">
                          <a:ln>
                            <a:noFill/>
                          </a:ln>
                          <a:solidFill>
                            <a:schemeClr val="tx1"/>
                          </a:solidFill>
                          <a:effectLst/>
                          <a:latin typeface="Arial" charset="0"/>
                          <a:ea typeface="Times New Roman" pitchFamily="18" charset="0"/>
                          <a:cs typeface="Arial" charset="0"/>
                        </a:rPr>
                        <a:t>1.20</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100" b="0" i="0" u="none" strike="noStrike" cap="none" normalizeH="0" baseline="0" smtClean="0">
                          <a:ln>
                            <a:noFill/>
                          </a:ln>
                          <a:solidFill>
                            <a:schemeClr val="tx1"/>
                          </a:solidFill>
                          <a:effectLst/>
                          <a:latin typeface="Arial" charset="0"/>
                          <a:ea typeface="Times New Roman" pitchFamily="18" charset="0"/>
                          <a:cs typeface="Arial" charset="0"/>
                        </a:rPr>
                        <a:t>1.09</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100" b="0" i="0" u="none" strike="noStrike" cap="none" normalizeH="0" baseline="0" smtClean="0">
                          <a:ln>
                            <a:noFill/>
                          </a:ln>
                          <a:solidFill>
                            <a:schemeClr val="tx1"/>
                          </a:solidFill>
                          <a:effectLst/>
                          <a:latin typeface="Arial" charset="0"/>
                          <a:ea typeface="Times New Roman" pitchFamily="18" charset="0"/>
                          <a:cs typeface="Arial" charset="0"/>
                        </a:rPr>
                        <a:t>Por 1.00</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100" b="0" i="0" u="none" strike="noStrike" cap="none" normalizeH="0" baseline="0" smtClean="0">
                          <a:ln>
                            <a:noFill/>
                          </a:ln>
                          <a:solidFill>
                            <a:schemeClr val="tx1"/>
                          </a:solidFill>
                          <a:effectLst/>
                          <a:latin typeface="Arial" charset="0"/>
                          <a:ea typeface="Times New Roman" pitchFamily="18" charset="0"/>
                          <a:cs typeface="Arial" charset="0"/>
                        </a:rPr>
                        <a:t>Por 0.91</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100" b="0" i="0" u="none" strike="noStrike" cap="none" normalizeH="0" baseline="0" smtClean="0">
                          <a:ln>
                            <a:noFill/>
                          </a:ln>
                          <a:solidFill>
                            <a:schemeClr val="tx1"/>
                          </a:solidFill>
                          <a:effectLst/>
                          <a:latin typeface="Arial" charset="0"/>
                          <a:ea typeface="Times New Roman" pitchFamily="18" charset="0"/>
                          <a:cs typeface="Arial" charset="0"/>
                        </a:rPr>
                        <a:t>Por 0.84</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100" b="0" i="0" u="none" strike="noStrike" cap="none" normalizeH="0" baseline="0" dirty="0" smtClean="0">
                          <a:ln>
                            <a:noFill/>
                          </a:ln>
                          <a:solidFill>
                            <a:schemeClr val="tx1"/>
                          </a:solidFill>
                          <a:effectLst/>
                          <a:latin typeface="Arial" charset="0"/>
                          <a:ea typeface="Times New Roman" pitchFamily="18" charset="0"/>
                          <a:cs typeface="Arial" charset="0"/>
                        </a:rPr>
                        <a:t>n/a</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7" name="Retângulo 6"/>
          <p:cNvSpPr/>
          <p:nvPr/>
        </p:nvSpPr>
        <p:spPr>
          <a:xfrm>
            <a:off x="1463675" y="4538663"/>
            <a:ext cx="5495925" cy="307975"/>
          </a:xfrm>
          <a:prstGeom prst="rect">
            <a:avLst/>
          </a:prstGeom>
        </p:spPr>
        <p:txBody>
          <a:bodyPr wrap="none">
            <a:spAutoFit/>
          </a:bodyPr>
          <a:lstStyle/>
          <a:p>
            <a:pPr>
              <a:defRPr/>
            </a:pPr>
            <a:r>
              <a:rPr lang="pt-BR" sz="1400" b="1" cap="all" dirty="0">
                <a:latin typeface="Arial" charset="0"/>
              </a:rPr>
              <a:t>Tabela 16: experiência na LINGUAGEM E FERRAMENTAS</a:t>
            </a:r>
          </a:p>
        </p:txBody>
      </p:sp>
      <p:sp>
        <p:nvSpPr>
          <p:cNvPr id="35875" name="Rectangle 1"/>
          <p:cNvSpPr>
            <a:spLocks noChangeArrowheads="1"/>
          </p:cNvSpPr>
          <p:nvPr/>
        </p:nvSpPr>
        <p:spPr bwMode="auto">
          <a:xfrm>
            <a:off x="1187450" y="4076700"/>
            <a:ext cx="6048375" cy="461963"/>
          </a:xfrm>
          <a:prstGeom prst="rect">
            <a:avLst/>
          </a:prstGeom>
          <a:noFill/>
          <a:ln w="9525">
            <a:noFill/>
            <a:miter lim="800000"/>
            <a:headEnd/>
            <a:tailEnd/>
          </a:ln>
        </p:spPr>
        <p:txBody>
          <a:bodyPr anchor="ctr">
            <a:spAutoFit/>
          </a:bodyPr>
          <a:lstStyle/>
          <a:p>
            <a:pPr eaLnBrk="0" hangingPunct="0"/>
            <a:r>
              <a:rPr lang="en-US" sz="1200" dirty="0" err="1">
                <a:cs typeface="Times New Roman" pitchFamily="18" charset="0"/>
              </a:rPr>
              <a:t>Fonte</a:t>
            </a:r>
            <a:r>
              <a:rPr lang="en-US" sz="1200" dirty="0">
                <a:cs typeface="Times New Roman" pitchFamily="18" charset="0"/>
              </a:rPr>
              <a:t>: </a:t>
            </a:r>
            <a:r>
              <a:rPr lang="en-US" sz="1200" dirty="0">
                <a:ea typeface="Times New Roman" pitchFamily="18" charset="0"/>
                <a:cs typeface="Arial" pitchFamily="34" charset="0"/>
              </a:rPr>
              <a:t>(Boehm, 2000) BOEHM, B.W. </a:t>
            </a:r>
            <a:r>
              <a:rPr lang="en-US" sz="1200" dirty="0">
                <a:cs typeface="Times New Roman" pitchFamily="18" charset="0"/>
              </a:rPr>
              <a:t>Software Cost Estimation with COCOMO II. </a:t>
            </a:r>
            <a:r>
              <a:rPr lang="pt-BR" sz="1200" dirty="0">
                <a:cs typeface="Times New Roman" pitchFamily="18" charset="0"/>
              </a:rPr>
              <a:t>Prentice Hall, New Jersey</a:t>
            </a:r>
            <a:r>
              <a:rPr lang="pt-BR" sz="1200" dirty="0"/>
              <a:t> </a:t>
            </a:r>
          </a:p>
        </p:txBody>
      </p:sp>
      <p:sp>
        <p:nvSpPr>
          <p:cNvPr id="8" name="Título 1"/>
          <p:cNvSpPr txBox="1">
            <a:spLocks/>
          </p:cNvSpPr>
          <p:nvPr/>
        </p:nvSpPr>
        <p:spPr>
          <a:xfrm>
            <a:off x="611188" y="188913"/>
            <a:ext cx="8353300" cy="1143000"/>
          </a:xfrm>
          <a:prstGeom prst="rect">
            <a:avLst/>
          </a:prstGeom>
          <a:noFill/>
          <a:ln w="9525">
            <a:noFill/>
            <a:miter lim="800000"/>
            <a:headEnd/>
            <a:tailEnd/>
          </a:ln>
          <a:effectLst/>
          <a:extLst/>
        </p:spPr>
        <p:txBody>
          <a:bodyPr anchor="ct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pt-BR" sz="36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mj-lt"/>
                <a:ea typeface="+mj-ea"/>
                <a:cs typeface="+mj-cs"/>
              </a:rPr>
              <a:t>COCOMO II</a:t>
            </a:r>
            <a:endParaRPr kumimoji="0" lang="pt-BR" sz="3600" b="1" i="0" u="none" strike="noStrike" kern="1200" cap="none" spc="0" normalizeH="0" baseline="0" noProof="0" dirty="0" smtClean="0">
              <a:ln>
                <a:noFill/>
              </a:ln>
              <a:solidFill>
                <a:srgbClr val="003399"/>
              </a:solidFill>
              <a:effectLst>
                <a:outerShdw blurRad="38100" dist="38100" dir="2700000" algn="tl">
                  <a:srgbClr val="C0C0C0"/>
                </a:outerShdw>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4"/>
          <p:cNvSpPr>
            <a:spLocks noChangeArrowheads="1"/>
          </p:cNvSpPr>
          <p:nvPr/>
        </p:nvSpPr>
        <p:spPr bwMode="auto">
          <a:xfrm>
            <a:off x="611188" y="1268413"/>
            <a:ext cx="8064500" cy="3694112"/>
          </a:xfrm>
          <a:prstGeom prst="rect">
            <a:avLst/>
          </a:prstGeom>
          <a:noFill/>
          <a:ln>
            <a:noFill/>
          </a:ln>
          <a:extLst/>
        </p:spPr>
        <p:txBody>
          <a:bodyPr>
            <a:spAutoFit/>
          </a:bodyPr>
          <a:lstStyle/>
          <a:p>
            <a:pPr>
              <a:defRPr/>
            </a:pPr>
            <a:r>
              <a:rPr lang="pt-BR" b="1" dirty="0">
                <a:latin typeface="Arial" charset="0"/>
              </a:rPr>
              <a:t>3 . Fatores relacionados à plataforma</a:t>
            </a:r>
          </a:p>
          <a:p>
            <a:pPr>
              <a:defRPr/>
            </a:pPr>
            <a:r>
              <a:rPr lang="pt-BR" b="1" dirty="0">
                <a:latin typeface="Arial" charset="0"/>
              </a:rPr>
              <a:t> </a:t>
            </a:r>
            <a:endParaRPr lang="pt-BR" dirty="0">
              <a:latin typeface="Arial" charset="0"/>
            </a:endParaRPr>
          </a:p>
          <a:p>
            <a:pPr>
              <a:defRPr/>
            </a:pPr>
            <a:r>
              <a:rPr lang="pt-BR" dirty="0">
                <a:latin typeface="Arial" charset="0"/>
              </a:rPr>
              <a:t>Estes fatores referem-se à complexidade de hardware e </a:t>
            </a:r>
            <a:r>
              <a:rPr lang="pt-BR" dirty="0" err="1">
                <a:latin typeface="Arial" charset="0"/>
              </a:rPr>
              <a:t>infraestrutura</a:t>
            </a:r>
            <a:r>
              <a:rPr lang="pt-BR" dirty="0">
                <a:latin typeface="Arial" charset="0"/>
              </a:rPr>
              <a:t> de software (chamados de máquina virtual). Distribuição, paralelismo e operações em tempo real.</a:t>
            </a:r>
          </a:p>
          <a:p>
            <a:pPr>
              <a:defRPr/>
            </a:pPr>
            <a:endParaRPr lang="pt-BR" dirty="0">
              <a:latin typeface="Arial" charset="0"/>
            </a:endParaRPr>
          </a:p>
          <a:p>
            <a:pPr marL="342900" indent="-342900">
              <a:buFont typeface="+mj-lt"/>
              <a:buAutoNum type="alphaLcPeriod"/>
              <a:defRPr/>
            </a:pPr>
            <a:r>
              <a:rPr lang="en-US" b="1" dirty="0" err="1">
                <a:latin typeface="Arial" charset="0"/>
              </a:rPr>
              <a:t>Restrição</a:t>
            </a:r>
            <a:r>
              <a:rPr lang="en-US" b="1" dirty="0">
                <a:latin typeface="Arial" charset="0"/>
              </a:rPr>
              <a:t> </a:t>
            </a:r>
            <a:r>
              <a:rPr lang="en-US" b="1" dirty="0" err="1">
                <a:latin typeface="Arial" charset="0"/>
              </a:rPr>
              <a:t>relativa</a:t>
            </a:r>
            <a:r>
              <a:rPr lang="en-US" b="1" dirty="0">
                <a:latin typeface="Arial" charset="0"/>
              </a:rPr>
              <a:t> </a:t>
            </a:r>
            <a:r>
              <a:rPr lang="en-US" b="1" dirty="0" err="1">
                <a:latin typeface="Arial" charset="0"/>
              </a:rPr>
              <a:t>ao</a:t>
            </a:r>
            <a:r>
              <a:rPr lang="en-US" b="1" dirty="0">
                <a:latin typeface="Arial" charset="0"/>
              </a:rPr>
              <a:t> tempo (TIME)</a:t>
            </a:r>
          </a:p>
          <a:p>
            <a:pPr marL="342900" indent="-342900">
              <a:buFont typeface="+mj-lt"/>
              <a:buAutoNum type="alphaLcPeriod"/>
              <a:defRPr/>
            </a:pPr>
            <a:r>
              <a:rPr lang="en-US" b="1" dirty="0" err="1">
                <a:latin typeface="Arial" charset="0"/>
              </a:rPr>
              <a:t>Restrição</a:t>
            </a:r>
            <a:r>
              <a:rPr lang="en-US" b="1" dirty="0">
                <a:latin typeface="Arial" charset="0"/>
              </a:rPr>
              <a:t> </a:t>
            </a:r>
            <a:r>
              <a:rPr lang="en-US" b="1" dirty="0" err="1">
                <a:latin typeface="Arial" charset="0"/>
              </a:rPr>
              <a:t>relativa</a:t>
            </a:r>
            <a:r>
              <a:rPr lang="en-US" b="1" dirty="0">
                <a:latin typeface="Arial" charset="0"/>
              </a:rPr>
              <a:t> </a:t>
            </a:r>
            <a:r>
              <a:rPr lang="en-US" b="1" dirty="0" err="1">
                <a:latin typeface="Arial" charset="0"/>
              </a:rPr>
              <a:t>ao</a:t>
            </a:r>
            <a:r>
              <a:rPr lang="en-US" b="1" dirty="0">
                <a:latin typeface="Arial" charset="0"/>
              </a:rPr>
              <a:t> </a:t>
            </a:r>
            <a:r>
              <a:rPr lang="en-US" b="1" dirty="0" err="1">
                <a:latin typeface="Arial" charset="0"/>
              </a:rPr>
              <a:t>armazenamento</a:t>
            </a:r>
            <a:r>
              <a:rPr lang="en-US" b="1" dirty="0">
                <a:latin typeface="Arial" charset="0"/>
              </a:rPr>
              <a:t> (STOR)</a:t>
            </a:r>
            <a:endParaRPr lang="pt-BR" dirty="0">
              <a:latin typeface="Arial" charset="0"/>
            </a:endParaRPr>
          </a:p>
          <a:p>
            <a:pPr marL="342900" indent="-342900">
              <a:buFont typeface="+mj-lt"/>
              <a:buAutoNum type="alphaLcPeriod"/>
              <a:defRPr/>
            </a:pPr>
            <a:r>
              <a:rPr lang="en-US" b="1" dirty="0" err="1">
                <a:latin typeface="Arial" charset="0"/>
              </a:rPr>
              <a:t>Volatilidade</a:t>
            </a:r>
            <a:r>
              <a:rPr lang="en-US" b="1" dirty="0">
                <a:latin typeface="Arial" charset="0"/>
              </a:rPr>
              <a:t> </a:t>
            </a:r>
            <a:r>
              <a:rPr lang="en-US" b="1" dirty="0" err="1">
                <a:latin typeface="Arial" charset="0"/>
              </a:rPr>
              <a:t>da</a:t>
            </a:r>
            <a:r>
              <a:rPr lang="en-US" b="1" dirty="0">
                <a:latin typeface="Arial" charset="0"/>
              </a:rPr>
              <a:t> </a:t>
            </a:r>
            <a:r>
              <a:rPr lang="en-US" b="1" dirty="0" err="1">
                <a:latin typeface="Arial" charset="0"/>
              </a:rPr>
              <a:t>plataforma</a:t>
            </a:r>
            <a:r>
              <a:rPr lang="en-US" b="1" dirty="0">
                <a:latin typeface="Arial" charset="0"/>
              </a:rPr>
              <a:t> (PVOL)</a:t>
            </a:r>
            <a:endParaRPr lang="pt-BR" dirty="0">
              <a:latin typeface="Arial" charset="0"/>
            </a:endParaRPr>
          </a:p>
          <a:p>
            <a:pPr marL="342900" indent="-342900">
              <a:defRPr/>
            </a:pPr>
            <a:endParaRPr lang="pt-BR" dirty="0">
              <a:latin typeface="Arial" charset="0"/>
            </a:endParaRPr>
          </a:p>
          <a:p>
            <a:pPr marL="342900" indent="-342900">
              <a:defRPr/>
            </a:pPr>
            <a:endParaRPr lang="pt-BR" dirty="0">
              <a:latin typeface="Arial" charset="0"/>
            </a:endParaRPr>
          </a:p>
          <a:p>
            <a:pPr marL="342900" indent="-342900">
              <a:defRPr/>
            </a:pPr>
            <a:endParaRPr lang="pt-BR" dirty="0">
              <a:latin typeface="Arial" charset="0"/>
            </a:endParaRPr>
          </a:p>
          <a:p>
            <a:pPr>
              <a:defRPr/>
            </a:pPr>
            <a:endParaRPr lang="pt-BR" dirty="0">
              <a:latin typeface="Arial" charset="0"/>
            </a:endParaRPr>
          </a:p>
        </p:txBody>
      </p:sp>
      <p:sp>
        <p:nvSpPr>
          <p:cNvPr id="5" name="Título 1"/>
          <p:cNvSpPr txBox="1">
            <a:spLocks/>
          </p:cNvSpPr>
          <p:nvPr/>
        </p:nvSpPr>
        <p:spPr>
          <a:xfrm>
            <a:off x="611188" y="188913"/>
            <a:ext cx="8353300" cy="1143000"/>
          </a:xfrm>
          <a:prstGeom prst="rect">
            <a:avLst/>
          </a:prstGeom>
          <a:noFill/>
          <a:ln w="9525">
            <a:noFill/>
            <a:miter lim="800000"/>
            <a:headEnd/>
            <a:tailEnd/>
          </a:ln>
          <a:effectLst/>
          <a:extLst/>
        </p:spPr>
        <p:txBody>
          <a:bodyPr anchor="ct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pt-BR" sz="36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mj-lt"/>
                <a:ea typeface="+mj-ea"/>
                <a:cs typeface="+mj-cs"/>
              </a:rPr>
              <a:t>COCOMO II</a:t>
            </a:r>
            <a:endParaRPr kumimoji="0" lang="pt-BR" sz="3600" b="1" i="0" u="none" strike="noStrike" kern="1200" cap="none" spc="0" normalizeH="0" baseline="0" noProof="0" dirty="0" smtClean="0">
              <a:ln>
                <a:noFill/>
              </a:ln>
              <a:solidFill>
                <a:srgbClr val="003399"/>
              </a:solidFill>
              <a:effectLst>
                <a:outerShdw blurRad="38100" dist="38100" dir="2700000" algn="tl">
                  <a:srgbClr val="C0C0C0"/>
                </a:outerShdw>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tângulo 4"/>
          <p:cNvSpPr>
            <a:spLocks noChangeArrowheads="1"/>
          </p:cNvSpPr>
          <p:nvPr/>
        </p:nvSpPr>
        <p:spPr bwMode="auto">
          <a:xfrm>
            <a:off x="611188" y="1268413"/>
            <a:ext cx="8064500" cy="2032000"/>
          </a:xfrm>
          <a:prstGeom prst="rect">
            <a:avLst/>
          </a:prstGeom>
          <a:noFill/>
          <a:ln w="9525">
            <a:noFill/>
            <a:miter lim="800000"/>
            <a:headEnd/>
            <a:tailEnd/>
          </a:ln>
        </p:spPr>
        <p:txBody>
          <a:bodyPr>
            <a:spAutoFit/>
          </a:bodyPr>
          <a:lstStyle/>
          <a:p>
            <a:r>
              <a:rPr lang="pt-BR" b="1" dirty="0"/>
              <a:t>3 . Fatores relacionados à plataforma</a:t>
            </a:r>
          </a:p>
          <a:p>
            <a:r>
              <a:rPr lang="pt-BR" b="1" dirty="0"/>
              <a:t> </a:t>
            </a:r>
            <a:endParaRPr lang="pt-BR" dirty="0"/>
          </a:p>
          <a:p>
            <a:r>
              <a:rPr lang="en-US" b="1" dirty="0"/>
              <a:t>a. </a:t>
            </a:r>
            <a:r>
              <a:rPr lang="en-US" b="1" dirty="0" err="1"/>
              <a:t>Restrição</a:t>
            </a:r>
            <a:r>
              <a:rPr lang="en-US" b="1" dirty="0"/>
              <a:t> </a:t>
            </a:r>
            <a:r>
              <a:rPr lang="en-US" b="1" dirty="0" err="1"/>
              <a:t>relativa</a:t>
            </a:r>
            <a:r>
              <a:rPr lang="en-US" b="1" dirty="0"/>
              <a:t> </a:t>
            </a:r>
            <a:r>
              <a:rPr lang="en-US" b="1" dirty="0" err="1"/>
              <a:t>ao</a:t>
            </a:r>
            <a:r>
              <a:rPr lang="en-US" b="1" dirty="0"/>
              <a:t> tempo (TIME)</a:t>
            </a:r>
          </a:p>
          <a:p>
            <a:r>
              <a:rPr lang="pt-BR" dirty="0"/>
              <a:t> </a:t>
            </a:r>
          </a:p>
          <a:p>
            <a:r>
              <a:rPr lang="pt-BR" dirty="0"/>
              <a:t>Restrição de tempo de execução imposta a um sistema de software. É expressa em termos de percentual de disponibilidade de tempo para execução esperado para ser utilizado pelo sistema ou subsistema.</a:t>
            </a:r>
          </a:p>
        </p:txBody>
      </p:sp>
      <p:graphicFrame>
        <p:nvGraphicFramePr>
          <p:cNvPr id="6" name="Tabela 5"/>
          <p:cNvGraphicFramePr>
            <a:graphicFrameLocks noGrp="1"/>
          </p:cNvGraphicFramePr>
          <p:nvPr>
            <p:extLst>
              <p:ext uri="{D42A27DB-BD31-4B8C-83A1-F6EECF244321}">
                <p14:modId xmlns:p14="http://schemas.microsoft.com/office/powerpoint/2010/main" val="3667840313"/>
              </p:ext>
            </p:extLst>
          </p:nvPr>
        </p:nvGraphicFramePr>
        <p:xfrm>
          <a:off x="900113" y="3284538"/>
          <a:ext cx="6264275" cy="1646237"/>
        </p:xfrm>
        <a:graphic>
          <a:graphicData uri="http://schemas.openxmlformats.org/drawingml/2006/table">
            <a:tbl>
              <a:tblPr/>
              <a:tblGrid>
                <a:gridCol w="984250"/>
                <a:gridCol w="1108075"/>
                <a:gridCol w="1109662"/>
                <a:gridCol w="1108075"/>
                <a:gridCol w="1233488"/>
                <a:gridCol w="720725"/>
              </a:tblGrid>
              <a:tr h="1097492">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pt-BR" sz="1200" b="0" i="0" u="none" strike="noStrike" cap="none" normalizeH="0" baseline="0" dirty="0" smtClean="0">
                        <a:ln>
                          <a:noFill/>
                        </a:ln>
                        <a:solidFill>
                          <a:schemeClr val="tx1"/>
                        </a:solidFill>
                        <a:effectLst/>
                        <a:latin typeface="Arial" charset="0"/>
                        <a:ea typeface="Times New Roman" pitchFamily="18" charset="0"/>
                        <a:cs typeface="Arial"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pt-BR" sz="1200" b="0" i="0" u="none" strike="noStrike" cap="none" normalizeH="0" baseline="0" smtClean="0">
                        <a:ln>
                          <a:noFill/>
                        </a:ln>
                        <a:solidFill>
                          <a:schemeClr val="tx1"/>
                        </a:solidFill>
                        <a:effectLst/>
                        <a:latin typeface="Arial" charset="0"/>
                        <a:ea typeface="Times New Roman" pitchFamily="18" charset="0"/>
                        <a:cs typeface="Arial"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200" b="0" i="0" u="none" strike="noStrike" cap="none" normalizeH="0" baseline="0" smtClean="0">
                          <a:ln>
                            <a:noFill/>
                          </a:ln>
                          <a:solidFill>
                            <a:schemeClr val="tx1"/>
                          </a:solidFill>
                          <a:effectLst/>
                          <a:latin typeface="Arial" charset="0"/>
                          <a:ea typeface="Times New Roman" pitchFamily="18" charset="0"/>
                          <a:cs typeface="Arial" charset="0"/>
                        </a:rPr>
                        <a:t>&lt;= 50% de uso em tempo de execução</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200" b="0" i="0" u="none" strike="noStrike" cap="none" normalizeH="0" baseline="0" smtClean="0">
                          <a:ln>
                            <a:noFill/>
                          </a:ln>
                          <a:solidFill>
                            <a:schemeClr val="tx1"/>
                          </a:solidFill>
                          <a:effectLst/>
                          <a:latin typeface="Arial" charset="0"/>
                          <a:ea typeface="Times New Roman" pitchFamily="18" charset="0"/>
                          <a:cs typeface="Arial" charset="0"/>
                        </a:rPr>
                        <a:t>70% de uso em tempo de execução</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200" b="0" i="0" u="none" strike="noStrike" cap="none" normalizeH="0" baseline="0" smtClean="0">
                          <a:ln>
                            <a:noFill/>
                          </a:ln>
                          <a:solidFill>
                            <a:schemeClr val="tx1"/>
                          </a:solidFill>
                          <a:effectLst/>
                          <a:latin typeface="Arial" charset="0"/>
                          <a:ea typeface="Times New Roman" pitchFamily="18" charset="0"/>
                          <a:cs typeface="Arial" charset="0"/>
                        </a:rPr>
                        <a:t>85% de uso em tempo de execução</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200" b="0" i="0" u="none" strike="noStrike" cap="none" normalizeH="0" baseline="0" smtClean="0">
                          <a:ln>
                            <a:noFill/>
                          </a:ln>
                          <a:solidFill>
                            <a:schemeClr val="tx1"/>
                          </a:solidFill>
                          <a:effectLst/>
                          <a:latin typeface="Arial" charset="0"/>
                          <a:ea typeface="Times New Roman" pitchFamily="18" charset="0"/>
                          <a:cs typeface="Arial" charset="0"/>
                        </a:rPr>
                        <a:t>95% de uso em tempo de execução </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83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200" b="0" i="0" u="none" strike="noStrike" cap="none" normalizeH="0" baseline="0" smtClean="0">
                          <a:ln>
                            <a:noFill/>
                          </a:ln>
                          <a:solidFill>
                            <a:schemeClr val="tx1"/>
                          </a:solidFill>
                          <a:effectLst/>
                          <a:latin typeface="Arial" charset="0"/>
                          <a:ea typeface="Times New Roman" pitchFamily="18" charset="0"/>
                          <a:cs typeface="Arial" charset="0"/>
                        </a:rPr>
                        <a:t>Muito baixo</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200" b="0" i="0" u="none" strike="noStrike" cap="none" normalizeH="0" baseline="0" smtClean="0">
                          <a:ln>
                            <a:noFill/>
                          </a:ln>
                          <a:solidFill>
                            <a:schemeClr val="tx1"/>
                          </a:solidFill>
                          <a:effectLst/>
                          <a:latin typeface="Arial" charset="0"/>
                          <a:ea typeface="Times New Roman" pitchFamily="18" charset="0"/>
                          <a:cs typeface="Arial" charset="0"/>
                        </a:rPr>
                        <a:t>Baixo</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200" b="0" i="0" u="none" strike="noStrike" cap="none" normalizeH="0" baseline="0" smtClean="0">
                          <a:ln>
                            <a:noFill/>
                          </a:ln>
                          <a:solidFill>
                            <a:schemeClr val="tx1"/>
                          </a:solidFill>
                          <a:effectLst/>
                          <a:latin typeface="Arial" charset="0"/>
                          <a:ea typeface="Times New Roman" pitchFamily="18" charset="0"/>
                          <a:cs typeface="Arial" charset="0"/>
                        </a:rPr>
                        <a:t>Nominal</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200" b="0" i="0" u="none" strike="noStrike" cap="none" normalizeH="0" baseline="0" smtClean="0">
                          <a:ln>
                            <a:noFill/>
                          </a:ln>
                          <a:solidFill>
                            <a:schemeClr val="tx1"/>
                          </a:solidFill>
                          <a:effectLst/>
                          <a:latin typeface="Arial" charset="0"/>
                          <a:ea typeface="Times New Roman" pitchFamily="18" charset="0"/>
                          <a:cs typeface="Arial" charset="0"/>
                        </a:rPr>
                        <a:t>Alto</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200" b="0" i="0" u="none" strike="noStrike" cap="none" normalizeH="0" baseline="0" dirty="0" smtClean="0">
                          <a:ln>
                            <a:noFill/>
                          </a:ln>
                          <a:solidFill>
                            <a:srgbClr val="FF0000"/>
                          </a:solidFill>
                          <a:effectLst/>
                          <a:latin typeface="Arial" charset="0"/>
                          <a:ea typeface="Times New Roman" pitchFamily="18" charset="0"/>
                          <a:cs typeface="Arial" charset="0"/>
                        </a:rPr>
                        <a:t>Muito alto</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200" b="0" i="0" u="none" strike="noStrike" cap="none" normalizeH="0" baseline="0" smtClean="0">
                          <a:ln>
                            <a:noFill/>
                          </a:ln>
                          <a:solidFill>
                            <a:schemeClr val="tx1"/>
                          </a:solidFill>
                          <a:effectLst/>
                          <a:latin typeface="Arial" charset="0"/>
                          <a:ea typeface="Times New Roman" pitchFamily="18" charset="0"/>
                          <a:cs typeface="Arial" charset="0"/>
                        </a:rPr>
                        <a:t>Extra Alto</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8291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200" b="0" i="0" u="none" strike="noStrike" cap="none" normalizeH="0" baseline="0" smtClean="0">
                          <a:ln>
                            <a:noFill/>
                          </a:ln>
                          <a:solidFill>
                            <a:schemeClr val="tx1"/>
                          </a:solidFill>
                          <a:effectLst/>
                          <a:latin typeface="Arial" charset="0"/>
                          <a:ea typeface="Times New Roman" pitchFamily="18" charset="0"/>
                          <a:cs typeface="Arial" charset="0"/>
                        </a:rPr>
                        <a:t>n/a</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200" b="0" i="0" u="none" strike="noStrike" cap="none" normalizeH="0" baseline="0" smtClean="0">
                          <a:ln>
                            <a:noFill/>
                          </a:ln>
                          <a:solidFill>
                            <a:schemeClr val="tx1"/>
                          </a:solidFill>
                          <a:effectLst/>
                          <a:latin typeface="Arial" charset="0"/>
                          <a:ea typeface="Times New Roman" pitchFamily="18" charset="0"/>
                          <a:cs typeface="Arial" charset="0"/>
                        </a:rPr>
                        <a:t>n/a</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200" b="0" i="0" u="none" strike="noStrike" cap="none" normalizeH="0" baseline="0" smtClean="0">
                          <a:ln>
                            <a:noFill/>
                          </a:ln>
                          <a:solidFill>
                            <a:schemeClr val="tx1"/>
                          </a:solidFill>
                          <a:effectLst/>
                          <a:latin typeface="Arial" charset="0"/>
                          <a:ea typeface="Times New Roman" pitchFamily="18" charset="0"/>
                          <a:cs typeface="Arial" charset="0"/>
                        </a:rPr>
                        <a:t>Por 1.0</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200" b="0" i="0" u="none" strike="noStrike" cap="none" normalizeH="0" baseline="0" smtClean="0">
                          <a:ln>
                            <a:noFill/>
                          </a:ln>
                          <a:solidFill>
                            <a:schemeClr val="tx1"/>
                          </a:solidFill>
                          <a:effectLst/>
                          <a:latin typeface="Arial" charset="0"/>
                          <a:ea typeface="Times New Roman" pitchFamily="18" charset="0"/>
                          <a:cs typeface="Arial" charset="0"/>
                        </a:rPr>
                        <a:t>Por 1.11</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200" b="0" i="0" u="none" strike="noStrike" cap="none" normalizeH="0" baseline="0" smtClean="0">
                          <a:ln>
                            <a:noFill/>
                          </a:ln>
                          <a:solidFill>
                            <a:schemeClr val="tx1"/>
                          </a:solidFill>
                          <a:effectLst/>
                          <a:latin typeface="Arial" charset="0"/>
                          <a:ea typeface="Times New Roman" pitchFamily="18" charset="0"/>
                          <a:cs typeface="Arial" charset="0"/>
                        </a:rPr>
                        <a:t>Por 1.29</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200" b="0" i="0" u="none" strike="noStrike" cap="none" normalizeH="0" baseline="0" smtClean="0">
                          <a:ln>
                            <a:noFill/>
                          </a:ln>
                          <a:solidFill>
                            <a:schemeClr val="tx1"/>
                          </a:solidFill>
                          <a:effectLst/>
                          <a:latin typeface="Arial" charset="0"/>
                          <a:ea typeface="Times New Roman" pitchFamily="18" charset="0"/>
                          <a:cs typeface="Arial" charset="0"/>
                        </a:rPr>
                        <a:t>Por 1.63</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7" name="Retângulo 6"/>
          <p:cNvSpPr/>
          <p:nvPr/>
        </p:nvSpPr>
        <p:spPr>
          <a:xfrm>
            <a:off x="1476375" y="5589588"/>
            <a:ext cx="3344863" cy="307975"/>
          </a:xfrm>
          <a:prstGeom prst="rect">
            <a:avLst/>
          </a:prstGeom>
        </p:spPr>
        <p:txBody>
          <a:bodyPr wrap="none">
            <a:spAutoFit/>
          </a:bodyPr>
          <a:lstStyle/>
          <a:p>
            <a:pPr>
              <a:defRPr/>
            </a:pPr>
            <a:r>
              <a:rPr lang="pt-BR" sz="1400" b="1" cap="all" dirty="0">
                <a:latin typeface="Arial" charset="0"/>
              </a:rPr>
              <a:t>Tabela 17: restrição de tempo </a:t>
            </a:r>
          </a:p>
        </p:txBody>
      </p:sp>
      <p:sp>
        <p:nvSpPr>
          <p:cNvPr id="37923" name="Rectangle 1"/>
          <p:cNvSpPr>
            <a:spLocks noChangeArrowheads="1"/>
          </p:cNvSpPr>
          <p:nvPr/>
        </p:nvSpPr>
        <p:spPr bwMode="auto">
          <a:xfrm>
            <a:off x="1042988" y="5084763"/>
            <a:ext cx="6049962" cy="461962"/>
          </a:xfrm>
          <a:prstGeom prst="rect">
            <a:avLst/>
          </a:prstGeom>
          <a:noFill/>
          <a:ln w="9525">
            <a:noFill/>
            <a:miter lim="800000"/>
            <a:headEnd/>
            <a:tailEnd/>
          </a:ln>
        </p:spPr>
        <p:txBody>
          <a:bodyPr anchor="ctr">
            <a:spAutoFit/>
          </a:bodyPr>
          <a:lstStyle/>
          <a:p>
            <a:pPr eaLnBrk="0" hangingPunct="0"/>
            <a:r>
              <a:rPr lang="en-US" sz="1200">
                <a:cs typeface="Times New Roman" pitchFamily="18" charset="0"/>
              </a:rPr>
              <a:t>Fonte: </a:t>
            </a:r>
            <a:r>
              <a:rPr lang="en-US" sz="1200">
                <a:ea typeface="Times New Roman" pitchFamily="18" charset="0"/>
                <a:cs typeface="Arial" pitchFamily="34" charset="0"/>
              </a:rPr>
              <a:t>(Boehm, 2000) BOEHM, B.W. </a:t>
            </a:r>
            <a:r>
              <a:rPr lang="en-US" sz="1200">
                <a:cs typeface="Times New Roman" pitchFamily="18" charset="0"/>
              </a:rPr>
              <a:t>Software Cost Estimation with COCOMO II. </a:t>
            </a:r>
            <a:r>
              <a:rPr lang="pt-BR" sz="1200">
                <a:cs typeface="Times New Roman" pitchFamily="18" charset="0"/>
              </a:rPr>
              <a:t>Prentice Hall, New Jersey</a:t>
            </a:r>
            <a:r>
              <a:rPr lang="pt-BR" sz="1200"/>
              <a:t> </a:t>
            </a:r>
          </a:p>
        </p:txBody>
      </p:sp>
      <p:sp>
        <p:nvSpPr>
          <p:cNvPr id="8" name="Título 1"/>
          <p:cNvSpPr txBox="1">
            <a:spLocks/>
          </p:cNvSpPr>
          <p:nvPr/>
        </p:nvSpPr>
        <p:spPr>
          <a:xfrm>
            <a:off x="611188" y="188913"/>
            <a:ext cx="8353300" cy="1143000"/>
          </a:xfrm>
          <a:prstGeom prst="rect">
            <a:avLst/>
          </a:prstGeom>
          <a:noFill/>
          <a:ln w="9525">
            <a:noFill/>
            <a:miter lim="800000"/>
            <a:headEnd/>
            <a:tailEnd/>
          </a:ln>
          <a:effectLst/>
          <a:extLst/>
        </p:spPr>
        <p:txBody>
          <a:bodyPr anchor="ct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pt-BR" sz="36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mj-lt"/>
                <a:ea typeface="+mj-ea"/>
                <a:cs typeface="+mj-cs"/>
              </a:rPr>
              <a:t>COCOMO II</a:t>
            </a:r>
            <a:endParaRPr kumimoji="0" lang="pt-BR" sz="3600" b="1" i="0" u="none" strike="noStrike" kern="1200" cap="none" spc="0" normalizeH="0" baseline="0" noProof="0" dirty="0" smtClean="0">
              <a:ln>
                <a:noFill/>
              </a:ln>
              <a:solidFill>
                <a:srgbClr val="003399"/>
              </a:solidFill>
              <a:effectLst>
                <a:outerShdw blurRad="38100" dist="38100" dir="2700000" algn="tl">
                  <a:srgbClr val="C0C0C0"/>
                </a:outerShdw>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tângulo 4"/>
          <p:cNvSpPr>
            <a:spLocks noChangeArrowheads="1"/>
          </p:cNvSpPr>
          <p:nvPr/>
        </p:nvSpPr>
        <p:spPr bwMode="auto">
          <a:xfrm>
            <a:off x="611188" y="1268413"/>
            <a:ext cx="8064500" cy="1754187"/>
          </a:xfrm>
          <a:prstGeom prst="rect">
            <a:avLst/>
          </a:prstGeom>
          <a:noFill/>
          <a:ln w="9525">
            <a:noFill/>
            <a:miter lim="800000"/>
            <a:headEnd/>
            <a:tailEnd/>
          </a:ln>
        </p:spPr>
        <p:txBody>
          <a:bodyPr>
            <a:spAutoFit/>
          </a:bodyPr>
          <a:lstStyle/>
          <a:p>
            <a:r>
              <a:rPr lang="pt-BR" b="1" dirty="0"/>
              <a:t>3 . Fatores relacionados à plataforma</a:t>
            </a:r>
          </a:p>
          <a:p>
            <a:r>
              <a:rPr lang="pt-BR" b="1" dirty="0"/>
              <a:t> </a:t>
            </a:r>
            <a:endParaRPr lang="pt-BR" dirty="0"/>
          </a:p>
          <a:p>
            <a:r>
              <a:rPr lang="pt-BR" b="1" dirty="0"/>
              <a:t>b. </a:t>
            </a:r>
            <a:r>
              <a:rPr lang="en-US" b="1" dirty="0" err="1"/>
              <a:t>Restrição</a:t>
            </a:r>
            <a:r>
              <a:rPr lang="en-US" b="1" dirty="0"/>
              <a:t> </a:t>
            </a:r>
            <a:r>
              <a:rPr lang="en-US" b="1" dirty="0" err="1"/>
              <a:t>relativa</a:t>
            </a:r>
            <a:r>
              <a:rPr lang="en-US" b="1" dirty="0"/>
              <a:t> </a:t>
            </a:r>
            <a:r>
              <a:rPr lang="en-US" b="1" dirty="0" err="1"/>
              <a:t>ao</a:t>
            </a:r>
            <a:r>
              <a:rPr lang="en-US" b="1" dirty="0"/>
              <a:t> </a:t>
            </a:r>
            <a:r>
              <a:rPr lang="en-US" b="1" dirty="0" err="1"/>
              <a:t>armazenamento</a:t>
            </a:r>
            <a:r>
              <a:rPr lang="en-US" b="1" dirty="0"/>
              <a:t> (STOR)</a:t>
            </a:r>
            <a:endParaRPr lang="pt-BR" dirty="0"/>
          </a:p>
          <a:p>
            <a:endParaRPr lang="pt-BR" dirty="0"/>
          </a:p>
          <a:p>
            <a:r>
              <a:rPr lang="pt-BR" dirty="0"/>
              <a:t>Este fator representa o grau de restrição de armazenamento principal importa em um sistema ou subsistema de software.</a:t>
            </a:r>
          </a:p>
        </p:txBody>
      </p:sp>
      <p:graphicFrame>
        <p:nvGraphicFramePr>
          <p:cNvPr id="6" name="Tabela 5"/>
          <p:cNvGraphicFramePr>
            <a:graphicFrameLocks noGrp="1"/>
          </p:cNvGraphicFramePr>
          <p:nvPr>
            <p:extLst>
              <p:ext uri="{D42A27DB-BD31-4B8C-83A1-F6EECF244321}">
                <p14:modId xmlns:p14="http://schemas.microsoft.com/office/powerpoint/2010/main" val="4181210000"/>
              </p:ext>
            </p:extLst>
          </p:nvPr>
        </p:nvGraphicFramePr>
        <p:xfrm>
          <a:off x="900113" y="3284538"/>
          <a:ext cx="6264275" cy="1646237"/>
        </p:xfrm>
        <a:graphic>
          <a:graphicData uri="http://schemas.openxmlformats.org/drawingml/2006/table">
            <a:tbl>
              <a:tblPr/>
              <a:tblGrid>
                <a:gridCol w="984250"/>
                <a:gridCol w="1108075"/>
                <a:gridCol w="1109662"/>
                <a:gridCol w="1108075"/>
                <a:gridCol w="1233488"/>
                <a:gridCol w="720725"/>
              </a:tblGrid>
              <a:tr h="1097492">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pt-BR" sz="1200" b="0" i="0" u="none" strike="noStrike" cap="none" normalizeH="0" baseline="0" dirty="0" smtClean="0">
                        <a:ln>
                          <a:noFill/>
                        </a:ln>
                        <a:solidFill>
                          <a:schemeClr val="tx1"/>
                        </a:solidFill>
                        <a:effectLst/>
                        <a:latin typeface="Arial" charset="0"/>
                        <a:ea typeface="Times New Roman" pitchFamily="18" charset="0"/>
                        <a:cs typeface="Arial"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pt-BR" sz="1200" b="0" i="0" u="none" strike="noStrike" cap="none" normalizeH="0" baseline="0" smtClean="0">
                        <a:ln>
                          <a:noFill/>
                        </a:ln>
                        <a:solidFill>
                          <a:schemeClr val="tx1"/>
                        </a:solidFill>
                        <a:effectLst/>
                        <a:latin typeface="Arial" charset="0"/>
                        <a:ea typeface="Times New Roman" pitchFamily="18" charset="0"/>
                        <a:cs typeface="Arial"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200" b="0" i="0" u="none" strike="noStrike" cap="none" normalizeH="0" baseline="0" smtClean="0">
                          <a:ln>
                            <a:noFill/>
                          </a:ln>
                          <a:solidFill>
                            <a:schemeClr val="tx1"/>
                          </a:solidFill>
                          <a:effectLst/>
                          <a:latin typeface="Arial" charset="0"/>
                          <a:ea typeface="Times New Roman" pitchFamily="18" charset="0"/>
                          <a:cs typeface="Arial" charset="0"/>
                        </a:rPr>
                        <a:t>&lt;= 50% de uso disponível para armazenamento</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200" b="0" i="0" u="none" strike="noStrike" cap="none" normalizeH="0" baseline="0" smtClean="0">
                          <a:ln>
                            <a:noFill/>
                          </a:ln>
                          <a:solidFill>
                            <a:schemeClr val="tx1"/>
                          </a:solidFill>
                          <a:effectLst/>
                          <a:latin typeface="Arial" charset="0"/>
                          <a:ea typeface="Times New Roman" pitchFamily="18" charset="0"/>
                          <a:cs typeface="Arial" charset="0"/>
                        </a:rPr>
                        <a:t>70% de uso disponível para armazenamento</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200" b="0" i="0" u="none" strike="noStrike" cap="none" normalizeH="0" baseline="0" smtClean="0">
                          <a:ln>
                            <a:noFill/>
                          </a:ln>
                          <a:solidFill>
                            <a:schemeClr val="tx1"/>
                          </a:solidFill>
                          <a:effectLst/>
                          <a:latin typeface="Arial" charset="0"/>
                          <a:ea typeface="Times New Roman" pitchFamily="18" charset="0"/>
                          <a:cs typeface="Arial" charset="0"/>
                        </a:rPr>
                        <a:t>85% de uso disponível para armazenamento</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200" b="0" i="0" u="none" strike="noStrike" cap="none" normalizeH="0" baseline="0" smtClean="0">
                          <a:ln>
                            <a:noFill/>
                          </a:ln>
                          <a:solidFill>
                            <a:schemeClr val="tx1"/>
                          </a:solidFill>
                          <a:effectLst/>
                          <a:latin typeface="Arial" charset="0"/>
                          <a:ea typeface="Times New Roman" pitchFamily="18" charset="0"/>
                          <a:cs typeface="Arial" charset="0"/>
                        </a:rPr>
                        <a:t>95% de disponível para armazenamento</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83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200" b="0" i="0" u="none" strike="noStrike" cap="none" normalizeH="0" baseline="0" dirty="0" smtClean="0">
                          <a:ln>
                            <a:noFill/>
                          </a:ln>
                          <a:solidFill>
                            <a:srgbClr val="FF0000"/>
                          </a:solidFill>
                          <a:effectLst/>
                          <a:latin typeface="Arial" charset="0"/>
                          <a:ea typeface="Times New Roman" pitchFamily="18" charset="0"/>
                          <a:cs typeface="Arial" charset="0"/>
                        </a:rPr>
                        <a:t>Muito baixo</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200" b="0" i="0" u="none" strike="noStrike" cap="none" normalizeH="0" baseline="0" dirty="0" smtClean="0">
                          <a:ln>
                            <a:noFill/>
                          </a:ln>
                          <a:solidFill>
                            <a:schemeClr val="tx1"/>
                          </a:solidFill>
                          <a:effectLst/>
                          <a:latin typeface="Arial" charset="0"/>
                          <a:ea typeface="Times New Roman" pitchFamily="18" charset="0"/>
                          <a:cs typeface="Arial" charset="0"/>
                        </a:rPr>
                        <a:t>Baixo</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200" b="0" i="0" u="none" strike="noStrike" cap="none" normalizeH="0" baseline="0" smtClean="0">
                          <a:ln>
                            <a:noFill/>
                          </a:ln>
                          <a:solidFill>
                            <a:schemeClr val="tx1"/>
                          </a:solidFill>
                          <a:effectLst/>
                          <a:latin typeface="Arial" charset="0"/>
                          <a:ea typeface="Times New Roman" pitchFamily="18" charset="0"/>
                          <a:cs typeface="Arial" charset="0"/>
                        </a:rPr>
                        <a:t>Nominal</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200" b="0" i="0" u="none" strike="noStrike" cap="none" normalizeH="0" baseline="0" smtClean="0">
                          <a:ln>
                            <a:noFill/>
                          </a:ln>
                          <a:solidFill>
                            <a:schemeClr val="tx1"/>
                          </a:solidFill>
                          <a:effectLst/>
                          <a:latin typeface="Arial" charset="0"/>
                          <a:ea typeface="Times New Roman" pitchFamily="18" charset="0"/>
                          <a:cs typeface="Arial" charset="0"/>
                        </a:rPr>
                        <a:t>Alto</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200" b="0" i="0" u="none" strike="noStrike" cap="none" normalizeH="0" baseline="0" smtClean="0">
                          <a:ln>
                            <a:noFill/>
                          </a:ln>
                          <a:solidFill>
                            <a:schemeClr val="tx1"/>
                          </a:solidFill>
                          <a:effectLst/>
                          <a:latin typeface="Arial" charset="0"/>
                          <a:ea typeface="Times New Roman" pitchFamily="18" charset="0"/>
                          <a:cs typeface="Arial" charset="0"/>
                        </a:rPr>
                        <a:t>Muito alto</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200" b="0" i="0" u="none" strike="noStrike" cap="none" normalizeH="0" baseline="0" smtClean="0">
                          <a:ln>
                            <a:noFill/>
                          </a:ln>
                          <a:solidFill>
                            <a:schemeClr val="tx1"/>
                          </a:solidFill>
                          <a:effectLst/>
                          <a:latin typeface="Arial" charset="0"/>
                          <a:ea typeface="Times New Roman" pitchFamily="18" charset="0"/>
                          <a:cs typeface="Arial" charset="0"/>
                        </a:rPr>
                        <a:t>Extra Alto</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8291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200" b="0" i="0" u="none" strike="noStrike" cap="none" normalizeH="0" baseline="0" dirty="0" smtClean="0">
                          <a:ln>
                            <a:noFill/>
                          </a:ln>
                          <a:solidFill>
                            <a:schemeClr val="tx1"/>
                          </a:solidFill>
                          <a:effectLst/>
                          <a:latin typeface="Arial" charset="0"/>
                          <a:ea typeface="Times New Roman" pitchFamily="18" charset="0"/>
                          <a:cs typeface="Arial" charset="0"/>
                        </a:rPr>
                        <a:t>n/a</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200" b="0" i="0" u="none" strike="noStrike" cap="none" normalizeH="0" baseline="0" smtClean="0">
                          <a:ln>
                            <a:noFill/>
                          </a:ln>
                          <a:solidFill>
                            <a:schemeClr val="tx1"/>
                          </a:solidFill>
                          <a:effectLst/>
                          <a:latin typeface="Arial" charset="0"/>
                          <a:ea typeface="Times New Roman" pitchFamily="18" charset="0"/>
                          <a:cs typeface="Arial" charset="0"/>
                        </a:rPr>
                        <a:t>n/a</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200" b="0" i="0" u="none" strike="noStrike" cap="none" normalizeH="0" baseline="0" smtClean="0">
                          <a:ln>
                            <a:noFill/>
                          </a:ln>
                          <a:solidFill>
                            <a:schemeClr val="tx1"/>
                          </a:solidFill>
                          <a:effectLst/>
                          <a:latin typeface="Arial" charset="0"/>
                          <a:ea typeface="Times New Roman" pitchFamily="18" charset="0"/>
                          <a:cs typeface="Arial" charset="0"/>
                        </a:rPr>
                        <a:t>Por 1.0</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200" b="0" i="0" u="none" strike="noStrike" cap="none" normalizeH="0" baseline="0" smtClean="0">
                          <a:ln>
                            <a:noFill/>
                          </a:ln>
                          <a:solidFill>
                            <a:schemeClr val="tx1"/>
                          </a:solidFill>
                          <a:effectLst/>
                          <a:latin typeface="Arial" charset="0"/>
                          <a:ea typeface="Times New Roman" pitchFamily="18" charset="0"/>
                          <a:cs typeface="Arial" charset="0"/>
                        </a:rPr>
                        <a:t>Por 1.05</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200" b="0" i="0" u="none" strike="noStrike" cap="none" normalizeH="0" baseline="0" smtClean="0">
                          <a:ln>
                            <a:noFill/>
                          </a:ln>
                          <a:solidFill>
                            <a:schemeClr val="tx1"/>
                          </a:solidFill>
                          <a:effectLst/>
                          <a:latin typeface="Arial" charset="0"/>
                          <a:ea typeface="Times New Roman" pitchFamily="18" charset="0"/>
                          <a:cs typeface="Arial" charset="0"/>
                        </a:rPr>
                        <a:t>Por 1.17</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200" b="0" i="0" u="none" strike="noStrike" cap="none" normalizeH="0" baseline="0" smtClean="0">
                          <a:ln>
                            <a:noFill/>
                          </a:ln>
                          <a:solidFill>
                            <a:schemeClr val="tx1"/>
                          </a:solidFill>
                          <a:effectLst/>
                          <a:latin typeface="Arial" charset="0"/>
                          <a:ea typeface="Times New Roman" pitchFamily="18" charset="0"/>
                          <a:cs typeface="Arial" charset="0"/>
                        </a:rPr>
                        <a:t>Por 1.46</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7" name="Retângulo 6"/>
          <p:cNvSpPr/>
          <p:nvPr/>
        </p:nvSpPr>
        <p:spPr>
          <a:xfrm>
            <a:off x="1476375" y="5589588"/>
            <a:ext cx="4371975" cy="307975"/>
          </a:xfrm>
          <a:prstGeom prst="rect">
            <a:avLst/>
          </a:prstGeom>
        </p:spPr>
        <p:txBody>
          <a:bodyPr wrap="none">
            <a:spAutoFit/>
          </a:bodyPr>
          <a:lstStyle/>
          <a:p>
            <a:pPr>
              <a:defRPr/>
            </a:pPr>
            <a:r>
              <a:rPr lang="pt-BR" sz="1400" b="1" cap="all" dirty="0">
                <a:latin typeface="Arial" charset="0"/>
              </a:rPr>
              <a:t>Tabela 18: restrição de armazenamento </a:t>
            </a:r>
          </a:p>
        </p:txBody>
      </p:sp>
      <p:sp>
        <p:nvSpPr>
          <p:cNvPr id="38947" name="Rectangle 1"/>
          <p:cNvSpPr>
            <a:spLocks noChangeArrowheads="1"/>
          </p:cNvSpPr>
          <p:nvPr/>
        </p:nvSpPr>
        <p:spPr bwMode="auto">
          <a:xfrm>
            <a:off x="1042988" y="5084763"/>
            <a:ext cx="6049962" cy="461962"/>
          </a:xfrm>
          <a:prstGeom prst="rect">
            <a:avLst/>
          </a:prstGeom>
          <a:noFill/>
          <a:ln w="9525">
            <a:noFill/>
            <a:miter lim="800000"/>
            <a:headEnd/>
            <a:tailEnd/>
          </a:ln>
        </p:spPr>
        <p:txBody>
          <a:bodyPr anchor="ctr">
            <a:spAutoFit/>
          </a:bodyPr>
          <a:lstStyle/>
          <a:p>
            <a:pPr eaLnBrk="0" hangingPunct="0"/>
            <a:r>
              <a:rPr lang="en-US" sz="1200">
                <a:cs typeface="Times New Roman" pitchFamily="18" charset="0"/>
              </a:rPr>
              <a:t>Fonte: </a:t>
            </a:r>
            <a:r>
              <a:rPr lang="en-US" sz="1200">
                <a:ea typeface="Times New Roman" pitchFamily="18" charset="0"/>
                <a:cs typeface="Arial" pitchFamily="34" charset="0"/>
              </a:rPr>
              <a:t>(Boehm, 2000) BOEHM, B.W. </a:t>
            </a:r>
            <a:r>
              <a:rPr lang="en-US" sz="1200">
                <a:cs typeface="Times New Roman" pitchFamily="18" charset="0"/>
              </a:rPr>
              <a:t>Software Cost Estimation with COCOMO II. </a:t>
            </a:r>
            <a:r>
              <a:rPr lang="pt-BR" sz="1200">
                <a:cs typeface="Times New Roman" pitchFamily="18" charset="0"/>
              </a:rPr>
              <a:t>Prentice Hall, New Jersey</a:t>
            </a:r>
            <a:r>
              <a:rPr lang="pt-BR" sz="1200"/>
              <a:t> </a:t>
            </a:r>
          </a:p>
        </p:txBody>
      </p:sp>
      <p:sp>
        <p:nvSpPr>
          <p:cNvPr id="8" name="Título 1"/>
          <p:cNvSpPr txBox="1">
            <a:spLocks/>
          </p:cNvSpPr>
          <p:nvPr/>
        </p:nvSpPr>
        <p:spPr>
          <a:xfrm>
            <a:off x="611188" y="188913"/>
            <a:ext cx="8353300" cy="1143000"/>
          </a:xfrm>
          <a:prstGeom prst="rect">
            <a:avLst/>
          </a:prstGeom>
          <a:noFill/>
          <a:ln w="9525">
            <a:noFill/>
            <a:miter lim="800000"/>
            <a:headEnd/>
            <a:tailEnd/>
          </a:ln>
          <a:effectLst/>
          <a:extLst/>
        </p:spPr>
        <p:txBody>
          <a:bodyPr anchor="ct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pt-BR" sz="36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mj-lt"/>
                <a:ea typeface="+mj-ea"/>
                <a:cs typeface="+mj-cs"/>
              </a:rPr>
              <a:t>COCOMO II</a:t>
            </a:r>
            <a:endParaRPr kumimoji="0" lang="pt-BR" sz="3600" b="1" i="0" u="none" strike="noStrike" kern="1200" cap="none" spc="0" normalizeH="0" baseline="0" noProof="0" dirty="0" smtClean="0">
              <a:ln>
                <a:noFill/>
              </a:ln>
              <a:solidFill>
                <a:srgbClr val="003399"/>
              </a:solidFill>
              <a:effectLst>
                <a:outerShdw blurRad="38100" dist="38100" dir="2700000" algn="tl">
                  <a:srgbClr val="C0C0C0"/>
                </a:outerShdw>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tângulo 4"/>
          <p:cNvSpPr>
            <a:spLocks noChangeArrowheads="1"/>
          </p:cNvSpPr>
          <p:nvPr/>
        </p:nvSpPr>
        <p:spPr bwMode="auto">
          <a:xfrm>
            <a:off x="611188" y="1412776"/>
            <a:ext cx="8064500" cy="2400657"/>
          </a:xfrm>
          <a:prstGeom prst="rect">
            <a:avLst/>
          </a:prstGeom>
          <a:noFill/>
          <a:ln w="9525">
            <a:noFill/>
            <a:miter lim="800000"/>
            <a:headEnd/>
            <a:tailEnd/>
          </a:ln>
        </p:spPr>
        <p:txBody>
          <a:bodyPr wrap="square">
            <a:spAutoFit/>
          </a:bodyPr>
          <a:lstStyle/>
          <a:p>
            <a:r>
              <a:rPr lang="pt-BR" b="1" dirty="0"/>
              <a:t>3 . Fatores relacionados à plataforma</a:t>
            </a:r>
          </a:p>
          <a:p>
            <a:r>
              <a:rPr lang="pt-BR" b="1" dirty="0"/>
              <a:t> </a:t>
            </a:r>
            <a:endParaRPr lang="pt-BR" dirty="0"/>
          </a:p>
          <a:p>
            <a:r>
              <a:rPr lang="pt-BR" b="1" dirty="0"/>
              <a:t>c. </a:t>
            </a:r>
            <a:r>
              <a:rPr lang="en-US" b="1" dirty="0" err="1"/>
              <a:t>Volatilidade</a:t>
            </a:r>
            <a:r>
              <a:rPr lang="en-US" b="1" dirty="0"/>
              <a:t> </a:t>
            </a:r>
            <a:r>
              <a:rPr lang="en-US" b="1" dirty="0" err="1"/>
              <a:t>da</a:t>
            </a:r>
            <a:r>
              <a:rPr lang="en-US" b="1" dirty="0"/>
              <a:t> </a:t>
            </a:r>
            <a:r>
              <a:rPr lang="en-US" b="1" dirty="0" err="1"/>
              <a:t>plataforma</a:t>
            </a:r>
            <a:r>
              <a:rPr lang="en-US" b="1" dirty="0"/>
              <a:t> (PVOL)</a:t>
            </a:r>
            <a:endParaRPr lang="pt-BR" dirty="0"/>
          </a:p>
          <a:p>
            <a:r>
              <a:rPr lang="pt-BR" sz="1600" dirty="0" smtClean="0"/>
              <a:t>O </a:t>
            </a:r>
            <a:r>
              <a:rPr lang="pt-BR" sz="1600" dirty="0"/>
              <a:t>termo plataforma usado aqui significa o complexo de hardware e software (OS, DBMS, etc.) o produto de software chamado para executar uma tarefa. Se o software a ser desenvolvido é um sistema operacional então a plataforma é o hardware. Se for o sistema de gerenciamento de base de dados então a plataforma é o hardware e o sistema operacional. Essa classificação varia de baixa, onde existe uma grande mudança a cada 12 meses, até muito alta onde há uma grande mudança a cada duas semanas.</a:t>
            </a:r>
          </a:p>
        </p:txBody>
      </p:sp>
      <p:graphicFrame>
        <p:nvGraphicFramePr>
          <p:cNvPr id="6" name="Tabela 5"/>
          <p:cNvGraphicFramePr>
            <a:graphicFrameLocks noGrp="1"/>
          </p:cNvGraphicFramePr>
          <p:nvPr>
            <p:extLst>
              <p:ext uri="{D42A27DB-BD31-4B8C-83A1-F6EECF244321}">
                <p14:modId xmlns:p14="http://schemas.microsoft.com/office/powerpoint/2010/main" val="64147496"/>
              </p:ext>
            </p:extLst>
          </p:nvPr>
        </p:nvGraphicFramePr>
        <p:xfrm>
          <a:off x="1042988" y="3933825"/>
          <a:ext cx="7058025" cy="1646238"/>
        </p:xfrm>
        <a:graphic>
          <a:graphicData uri="http://schemas.openxmlformats.org/drawingml/2006/table">
            <a:tbl>
              <a:tblPr/>
              <a:tblGrid>
                <a:gridCol w="984250"/>
                <a:gridCol w="1109662"/>
                <a:gridCol w="1108075"/>
                <a:gridCol w="1109663"/>
                <a:gridCol w="1233487"/>
                <a:gridCol w="1512888"/>
              </a:tblGrid>
              <a:tr h="128040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pt-BR" sz="1200" b="0" i="0" u="none" strike="noStrike" cap="none" normalizeH="0" baseline="0" dirty="0" smtClean="0">
                        <a:ln>
                          <a:noFill/>
                        </a:ln>
                        <a:solidFill>
                          <a:schemeClr val="tx1"/>
                        </a:solidFill>
                        <a:effectLst/>
                        <a:latin typeface="Arial" charset="0"/>
                        <a:ea typeface="Times New Roman" pitchFamily="18" charset="0"/>
                        <a:cs typeface="Arial"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200" b="0" i="0" u="none" strike="noStrike" cap="none" normalizeH="0" baseline="0" smtClean="0">
                          <a:ln>
                            <a:noFill/>
                          </a:ln>
                          <a:solidFill>
                            <a:schemeClr val="tx1"/>
                          </a:solidFill>
                          <a:effectLst/>
                          <a:latin typeface="Arial" charset="0"/>
                          <a:ea typeface="Times New Roman" pitchFamily="18" charset="0"/>
                          <a:cs typeface="Arial" charset="0"/>
                        </a:rPr>
                        <a:t>Grande mudança a cada 12 meses</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200" b="0" i="0" u="none" strike="noStrike" cap="none" normalizeH="0" baseline="0" smtClean="0">
                          <a:ln>
                            <a:noFill/>
                          </a:ln>
                          <a:solidFill>
                            <a:schemeClr val="tx1"/>
                          </a:solidFill>
                          <a:effectLst/>
                          <a:latin typeface="Arial" charset="0"/>
                          <a:ea typeface="Times New Roman" pitchFamily="18" charset="0"/>
                          <a:cs typeface="Arial" charset="0"/>
                        </a:rPr>
                        <a:t>Grande mudança a cada 6meses</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200" b="0" i="0" u="none" strike="noStrike" cap="none" normalizeH="0" baseline="0" smtClean="0">
                          <a:ln>
                            <a:noFill/>
                          </a:ln>
                          <a:solidFill>
                            <a:schemeClr val="tx1"/>
                          </a:solidFill>
                          <a:effectLst/>
                          <a:latin typeface="Arial" charset="0"/>
                          <a:ea typeface="Times New Roman" pitchFamily="18" charset="0"/>
                          <a:cs typeface="Arial" charset="0"/>
                        </a:rPr>
                        <a:t>Grande mudança a cada 2meses</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200" b="0" i="0" u="none" strike="noStrike" cap="none" normalizeH="0" baseline="0" smtClean="0">
                          <a:ln>
                            <a:noFill/>
                          </a:ln>
                          <a:solidFill>
                            <a:schemeClr val="tx1"/>
                          </a:solidFill>
                          <a:effectLst/>
                          <a:latin typeface="Arial" charset="0"/>
                          <a:ea typeface="Times New Roman" pitchFamily="18" charset="0"/>
                          <a:cs typeface="Arial" charset="0"/>
                        </a:rPr>
                        <a:t>Grande mudança a cada 2 semanas, pequenas mudanças a cada 2 dias</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pt-BR" sz="1200" b="0" i="0" u="none" strike="noStrike" cap="none" normalizeH="0" baseline="0" smtClean="0">
                        <a:ln>
                          <a:noFill/>
                        </a:ln>
                        <a:solidFill>
                          <a:srgbClr val="FF0000"/>
                        </a:solidFill>
                        <a:effectLst/>
                        <a:latin typeface="Arial" charset="0"/>
                        <a:ea typeface="Times New Roman" pitchFamily="18" charset="0"/>
                        <a:cs typeface="Arial"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8291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200" b="0" i="0" u="none" strike="noStrike" cap="none" normalizeH="0" baseline="0" dirty="0" smtClean="0">
                          <a:ln>
                            <a:noFill/>
                          </a:ln>
                          <a:solidFill>
                            <a:srgbClr val="FF0000"/>
                          </a:solidFill>
                          <a:effectLst/>
                          <a:latin typeface="Arial" charset="0"/>
                          <a:ea typeface="Times New Roman" pitchFamily="18" charset="0"/>
                          <a:cs typeface="Arial" charset="0"/>
                        </a:rPr>
                        <a:t>Muito baixo</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200" b="0" i="0" u="none" strike="noStrike" cap="none" normalizeH="0" baseline="0" smtClean="0">
                          <a:ln>
                            <a:noFill/>
                          </a:ln>
                          <a:solidFill>
                            <a:schemeClr val="tx1"/>
                          </a:solidFill>
                          <a:effectLst/>
                          <a:latin typeface="Arial" charset="0"/>
                          <a:ea typeface="Times New Roman" pitchFamily="18" charset="0"/>
                          <a:cs typeface="Arial" charset="0"/>
                        </a:rPr>
                        <a:t>Baixo</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200" b="0" i="0" u="none" strike="noStrike" cap="none" normalizeH="0" baseline="0" smtClean="0">
                          <a:ln>
                            <a:noFill/>
                          </a:ln>
                          <a:solidFill>
                            <a:schemeClr val="tx1"/>
                          </a:solidFill>
                          <a:effectLst/>
                          <a:latin typeface="Arial" charset="0"/>
                          <a:ea typeface="Times New Roman" pitchFamily="18" charset="0"/>
                          <a:cs typeface="Arial" charset="0"/>
                        </a:rPr>
                        <a:t>Nominal</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200" b="0" i="0" u="none" strike="noStrike" cap="none" normalizeH="0" baseline="0" smtClean="0">
                          <a:ln>
                            <a:noFill/>
                          </a:ln>
                          <a:solidFill>
                            <a:schemeClr val="tx1"/>
                          </a:solidFill>
                          <a:effectLst/>
                          <a:latin typeface="Arial" charset="0"/>
                          <a:ea typeface="Times New Roman" pitchFamily="18" charset="0"/>
                          <a:cs typeface="Arial" charset="0"/>
                        </a:rPr>
                        <a:t>Alto</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200" b="0" i="0" u="none" strike="noStrike" cap="none" normalizeH="0" baseline="0" smtClean="0">
                          <a:ln>
                            <a:noFill/>
                          </a:ln>
                          <a:solidFill>
                            <a:schemeClr val="tx1"/>
                          </a:solidFill>
                          <a:effectLst/>
                          <a:latin typeface="Arial" charset="0"/>
                          <a:ea typeface="Times New Roman" pitchFamily="18" charset="0"/>
                          <a:cs typeface="Arial" charset="0"/>
                        </a:rPr>
                        <a:t>Muito alto</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200" b="0" i="0" u="none" strike="noStrike" cap="none" normalizeH="0" baseline="0" smtClean="0">
                          <a:ln>
                            <a:noFill/>
                          </a:ln>
                          <a:solidFill>
                            <a:schemeClr val="tx1"/>
                          </a:solidFill>
                          <a:effectLst/>
                          <a:latin typeface="Arial" charset="0"/>
                          <a:ea typeface="Times New Roman" pitchFamily="18" charset="0"/>
                          <a:cs typeface="Arial" charset="0"/>
                        </a:rPr>
                        <a:t>Extra Alto</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8291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200" b="0" i="0" u="none" strike="noStrike" cap="none" normalizeH="0" baseline="0" smtClean="0">
                          <a:ln>
                            <a:noFill/>
                          </a:ln>
                          <a:solidFill>
                            <a:schemeClr val="tx1"/>
                          </a:solidFill>
                          <a:effectLst/>
                          <a:latin typeface="Arial" charset="0"/>
                          <a:ea typeface="Times New Roman" pitchFamily="18" charset="0"/>
                          <a:cs typeface="Arial" charset="0"/>
                        </a:rPr>
                        <a:t>n/a</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200" b="0" i="0" u="none" strike="noStrike" cap="none" normalizeH="0" baseline="0" smtClean="0">
                          <a:ln>
                            <a:noFill/>
                          </a:ln>
                          <a:solidFill>
                            <a:schemeClr val="tx1"/>
                          </a:solidFill>
                          <a:effectLst/>
                          <a:latin typeface="Arial" charset="0"/>
                          <a:ea typeface="Times New Roman" pitchFamily="18" charset="0"/>
                          <a:cs typeface="Arial" charset="0"/>
                        </a:rPr>
                        <a:t>0.87</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200" b="0" i="0" u="none" strike="noStrike" cap="none" normalizeH="0" baseline="0" smtClean="0">
                          <a:ln>
                            <a:noFill/>
                          </a:ln>
                          <a:solidFill>
                            <a:schemeClr val="tx1"/>
                          </a:solidFill>
                          <a:effectLst/>
                          <a:latin typeface="Arial" charset="0"/>
                          <a:ea typeface="Times New Roman" pitchFamily="18" charset="0"/>
                          <a:cs typeface="Arial" charset="0"/>
                        </a:rPr>
                        <a:t>Por 1.0</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200" b="0" i="0" u="none" strike="noStrike" cap="none" normalizeH="0" baseline="0" smtClean="0">
                          <a:ln>
                            <a:noFill/>
                          </a:ln>
                          <a:solidFill>
                            <a:schemeClr val="tx1"/>
                          </a:solidFill>
                          <a:effectLst/>
                          <a:latin typeface="Arial" charset="0"/>
                          <a:ea typeface="Times New Roman" pitchFamily="18" charset="0"/>
                          <a:cs typeface="Arial" charset="0"/>
                        </a:rPr>
                        <a:t>Por 1.15</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200" b="0" i="0" u="none" strike="noStrike" cap="none" normalizeH="0" baseline="0" smtClean="0">
                          <a:ln>
                            <a:noFill/>
                          </a:ln>
                          <a:solidFill>
                            <a:schemeClr val="tx1"/>
                          </a:solidFill>
                          <a:effectLst/>
                          <a:latin typeface="Arial" charset="0"/>
                          <a:ea typeface="Times New Roman" pitchFamily="18" charset="0"/>
                          <a:cs typeface="Arial" charset="0"/>
                        </a:rPr>
                        <a:t>Por 1.30</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200" b="0" i="0" u="none" strike="noStrike" cap="none" normalizeH="0" baseline="0" smtClean="0">
                          <a:ln>
                            <a:noFill/>
                          </a:ln>
                          <a:solidFill>
                            <a:schemeClr val="tx1"/>
                          </a:solidFill>
                          <a:effectLst/>
                          <a:latin typeface="Arial" charset="0"/>
                          <a:ea typeface="Times New Roman" pitchFamily="18" charset="0"/>
                          <a:cs typeface="Arial" charset="0"/>
                        </a:rPr>
                        <a:t>n/a</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7" name="Retângulo 6"/>
          <p:cNvSpPr/>
          <p:nvPr/>
        </p:nvSpPr>
        <p:spPr>
          <a:xfrm>
            <a:off x="1619250" y="6092825"/>
            <a:ext cx="4186238" cy="307975"/>
          </a:xfrm>
          <a:prstGeom prst="rect">
            <a:avLst/>
          </a:prstGeom>
        </p:spPr>
        <p:txBody>
          <a:bodyPr wrap="none">
            <a:spAutoFit/>
          </a:bodyPr>
          <a:lstStyle/>
          <a:p>
            <a:pPr>
              <a:defRPr/>
            </a:pPr>
            <a:r>
              <a:rPr lang="pt-BR" sz="1400" b="1" cap="all" dirty="0">
                <a:latin typeface="Arial" charset="0"/>
              </a:rPr>
              <a:t>Tabela 19: volatilidade da plataforma </a:t>
            </a:r>
          </a:p>
        </p:txBody>
      </p:sp>
      <p:sp>
        <p:nvSpPr>
          <p:cNvPr id="39971" name="Rectangle 1"/>
          <p:cNvSpPr>
            <a:spLocks noChangeArrowheads="1"/>
          </p:cNvSpPr>
          <p:nvPr/>
        </p:nvSpPr>
        <p:spPr bwMode="auto">
          <a:xfrm>
            <a:off x="1116013" y="5661025"/>
            <a:ext cx="6048375" cy="461963"/>
          </a:xfrm>
          <a:prstGeom prst="rect">
            <a:avLst/>
          </a:prstGeom>
          <a:noFill/>
          <a:ln w="9525">
            <a:noFill/>
            <a:miter lim="800000"/>
            <a:headEnd/>
            <a:tailEnd/>
          </a:ln>
        </p:spPr>
        <p:txBody>
          <a:bodyPr anchor="ctr">
            <a:spAutoFit/>
          </a:bodyPr>
          <a:lstStyle/>
          <a:p>
            <a:pPr eaLnBrk="0" hangingPunct="0"/>
            <a:r>
              <a:rPr lang="en-US" sz="1200" dirty="0" err="1">
                <a:cs typeface="Times New Roman" pitchFamily="18" charset="0"/>
              </a:rPr>
              <a:t>Fonte</a:t>
            </a:r>
            <a:r>
              <a:rPr lang="en-US" sz="1200" dirty="0">
                <a:cs typeface="Times New Roman" pitchFamily="18" charset="0"/>
              </a:rPr>
              <a:t>: </a:t>
            </a:r>
            <a:r>
              <a:rPr lang="en-US" sz="1200" dirty="0">
                <a:ea typeface="Times New Roman" pitchFamily="18" charset="0"/>
                <a:cs typeface="Arial" pitchFamily="34" charset="0"/>
              </a:rPr>
              <a:t>(Boehm, 2000) BOEHM, B.W. </a:t>
            </a:r>
            <a:r>
              <a:rPr lang="en-US" sz="1200" dirty="0">
                <a:cs typeface="Times New Roman" pitchFamily="18" charset="0"/>
              </a:rPr>
              <a:t>Software Cost Estimation with COCOMO II. </a:t>
            </a:r>
            <a:r>
              <a:rPr lang="pt-BR" sz="1200" dirty="0">
                <a:cs typeface="Times New Roman" pitchFamily="18" charset="0"/>
              </a:rPr>
              <a:t>Prentice Hall, New Jersey</a:t>
            </a:r>
            <a:r>
              <a:rPr lang="pt-BR" sz="1200" dirty="0"/>
              <a:t> </a:t>
            </a:r>
          </a:p>
        </p:txBody>
      </p:sp>
      <p:sp>
        <p:nvSpPr>
          <p:cNvPr id="8" name="Título 1"/>
          <p:cNvSpPr txBox="1">
            <a:spLocks/>
          </p:cNvSpPr>
          <p:nvPr/>
        </p:nvSpPr>
        <p:spPr>
          <a:xfrm>
            <a:off x="611188" y="188913"/>
            <a:ext cx="8353300" cy="1143000"/>
          </a:xfrm>
          <a:prstGeom prst="rect">
            <a:avLst/>
          </a:prstGeom>
          <a:noFill/>
          <a:ln w="9525">
            <a:noFill/>
            <a:miter lim="800000"/>
            <a:headEnd/>
            <a:tailEnd/>
          </a:ln>
          <a:effectLst/>
          <a:extLst/>
        </p:spPr>
        <p:txBody>
          <a:bodyPr anchor="ct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pt-BR" sz="36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mj-lt"/>
                <a:ea typeface="+mj-ea"/>
                <a:cs typeface="+mj-cs"/>
              </a:rPr>
              <a:t>COCOMO II</a:t>
            </a:r>
            <a:endParaRPr kumimoji="0" lang="pt-BR" sz="3600" b="1" i="0" u="none" strike="noStrike" kern="1200" cap="none" spc="0" normalizeH="0" baseline="0" noProof="0" dirty="0" smtClean="0">
              <a:ln>
                <a:noFill/>
              </a:ln>
              <a:solidFill>
                <a:srgbClr val="003399"/>
              </a:solidFill>
              <a:effectLst>
                <a:outerShdw blurRad="38100" dist="38100" dir="2700000" algn="tl">
                  <a:srgbClr val="C0C0C0"/>
                </a:outerShdw>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11188" y="188913"/>
            <a:ext cx="8281292" cy="1143000"/>
          </a:xfrm>
          <a:noFill/>
          <a:ln w="9525">
            <a:noFill/>
            <a:miter lim="800000"/>
            <a:headEnd/>
            <a:tailEnd/>
          </a:ln>
          <a:effectLst/>
          <a:extLst/>
        </p:spPr>
        <p:txBody>
          <a:bodyPr anchor="ctr"/>
          <a:lstStyle/>
          <a:p>
            <a:pPr algn="r">
              <a:defRPr/>
            </a:pPr>
            <a:r>
              <a:rPr lang="pt-BR" sz="3600" b="1" dirty="0" smtClean="0">
                <a:solidFill>
                  <a:srgbClr val="003399"/>
                </a:solidFill>
                <a:effectLst>
                  <a:outerShdw blurRad="38100" dist="38100" dir="2700000" algn="tl">
                    <a:srgbClr val="C0C0C0"/>
                  </a:outerShdw>
                </a:effectLst>
                <a:latin typeface="+mj-lt"/>
                <a:ea typeface="+mj-ea"/>
                <a:cs typeface="+mj-cs"/>
              </a:rPr>
              <a:t>COCOMO II</a:t>
            </a:r>
            <a:endParaRPr lang="pt-BR" sz="3600" b="1" dirty="0">
              <a:solidFill>
                <a:srgbClr val="003399"/>
              </a:solidFill>
              <a:effectLst>
                <a:outerShdw blurRad="38100" dist="38100" dir="2700000" algn="tl">
                  <a:srgbClr val="C0C0C0"/>
                </a:outerShdw>
              </a:effectLst>
              <a:latin typeface="+mj-lt"/>
              <a:ea typeface="+mj-ea"/>
              <a:cs typeface="+mj-cs"/>
            </a:endParaRPr>
          </a:p>
        </p:txBody>
      </p:sp>
      <p:sp>
        <p:nvSpPr>
          <p:cNvPr id="6147" name="Retângulo 2"/>
          <p:cNvSpPr>
            <a:spLocks noChangeArrowheads="1"/>
          </p:cNvSpPr>
          <p:nvPr/>
        </p:nvSpPr>
        <p:spPr bwMode="auto">
          <a:xfrm>
            <a:off x="900113" y="1858963"/>
            <a:ext cx="6551612" cy="2308324"/>
          </a:xfrm>
          <a:prstGeom prst="rect">
            <a:avLst/>
          </a:prstGeom>
          <a:noFill/>
          <a:ln w="9525">
            <a:noFill/>
            <a:miter lim="800000"/>
            <a:headEnd/>
            <a:tailEnd/>
          </a:ln>
        </p:spPr>
        <p:txBody>
          <a:bodyPr>
            <a:spAutoFit/>
          </a:bodyPr>
          <a:lstStyle/>
          <a:p>
            <a:pPr algn="just"/>
            <a:r>
              <a:rPr lang="pt-BR" dirty="0"/>
              <a:t>O que é o COCOMO </a:t>
            </a:r>
            <a:r>
              <a:rPr lang="pt-BR" dirty="0" smtClean="0"/>
              <a:t>II – </a:t>
            </a:r>
            <a:r>
              <a:rPr lang="pt-BR" dirty="0" err="1" smtClean="0"/>
              <a:t>Constructive</a:t>
            </a:r>
            <a:r>
              <a:rPr lang="pt-BR" dirty="0" smtClean="0"/>
              <a:t> </a:t>
            </a:r>
            <a:r>
              <a:rPr lang="pt-BR" dirty="0" err="1" smtClean="0"/>
              <a:t>Cost</a:t>
            </a:r>
            <a:r>
              <a:rPr lang="pt-BR" dirty="0" smtClean="0"/>
              <a:t> </a:t>
            </a:r>
            <a:r>
              <a:rPr lang="pt-BR" dirty="0" err="1" smtClean="0"/>
              <a:t>Model</a:t>
            </a:r>
            <a:endParaRPr lang="pt-BR" dirty="0"/>
          </a:p>
          <a:p>
            <a:pPr algn="just"/>
            <a:endParaRPr lang="pt-BR" dirty="0"/>
          </a:p>
          <a:p>
            <a:pPr algn="just"/>
            <a:r>
              <a:rPr lang="pt-BR" dirty="0"/>
              <a:t>– Um dos modelos de estimativa paramétrica mais usados mundialmente</a:t>
            </a:r>
          </a:p>
          <a:p>
            <a:pPr algn="just"/>
            <a:r>
              <a:rPr lang="pt-BR" dirty="0"/>
              <a:t>– Primeira versão desenvolvida por Barry </a:t>
            </a:r>
            <a:r>
              <a:rPr lang="pt-BR" dirty="0" err="1"/>
              <a:t>Boehm</a:t>
            </a:r>
            <a:r>
              <a:rPr lang="pt-BR" dirty="0"/>
              <a:t> em 1981 na USC</a:t>
            </a:r>
          </a:p>
          <a:p>
            <a:pPr algn="just"/>
            <a:r>
              <a:rPr lang="pt-BR" dirty="0"/>
              <a:t>– Prediz o esforço e prazo para o desenvolvimento de produtos de</a:t>
            </a:r>
          </a:p>
          <a:p>
            <a:pPr algn="just"/>
            <a:r>
              <a:rPr lang="pt-BR" dirty="0"/>
              <a:t>software baseado primariamente no seu tamanho e em outros</a:t>
            </a:r>
          </a:p>
          <a:p>
            <a:pPr algn="just"/>
            <a:r>
              <a:rPr lang="pt-BR" dirty="0"/>
              <a:t>fatores que afetam a produtividade</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4"/>
          <p:cNvSpPr>
            <a:spLocks noChangeArrowheads="1"/>
          </p:cNvSpPr>
          <p:nvPr/>
        </p:nvSpPr>
        <p:spPr bwMode="auto">
          <a:xfrm>
            <a:off x="611188" y="1268413"/>
            <a:ext cx="8064500" cy="3694112"/>
          </a:xfrm>
          <a:prstGeom prst="rect">
            <a:avLst/>
          </a:prstGeom>
          <a:noFill/>
          <a:ln>
            <a:noFill/>
          </a:ln>
          <a:extLst/>
        </p:spPr>
        <p:txBody>
          <a:bodyPr>
            <a:spAutoFit/>
          </a:bodyPr>
          <a:lstStyle/>
          <a:p>
            <a:pPr>
              <a:defRPr/>
            </a:pPr>
            <a:r>
              <a:rPr lang="pt-BR" b="1" dirty="0"/>
              <a:t>4. Fatores relacionados ao Projeto</a:t>
            </a:r>
          </a:p>
          <a:p>
            <a:pPr>
              <a:defRPr/>
            </a:pPr>
            <a:r>
              <a:rPr lang="pt-BR" b="1" dirty="0"/>
              <a:t> </a:t>
            </a:r>
            <a:endParaRPr lang="pt-BR" dirty="0"/>
          </a:p>
          <a:p>
            <a:pPr>
              <a:defRPr/>
            </a:pPr>
            <a:r>
              <a:rPr lang="pt-BR" dirty="0"/>
              <a:t>Estes fatores referem-se à complexidade de hardware e </a:t>
            </a:r>
            <a:r>
              <a:rPr lang="pt-BR" dirty="0" err="1"/>
              <a:t>infraestrutura</a:t>
            </a:r>
            <a:r>
              <a:rPr lang="pt-BR" dirty="0"/>
              <a:t> de software (chamados de máquina virtual). Distribuição, paralelismo e operações em tempo real.</a:t>
            </a:r>
          </a:p>
          <a:p>
            <a:pPr>
              <a:defRPr/>
            </a:pPr>
            <a:endParaRPr lang="pt-BR" dirty="0"/>
          </a:p>
          <a:p>
            <a:pPr marL="342900" indent="-342900">
              <a:buFont typeface="+mj-lt"/>
              <a:buAutoNum type="alphaLcPeriod"/>
              <a:defRPr/>
            </a:pPr>
            <a:r>
              <a:rPr lang="pt-BR" b="1" dirty="0"/>
              <a:t>Utilização de ferramentas de software (TOOL)</a:t>
            </a:r>
            <a:endParaRPr lang="pt-BR" dirty="0"/>
          </a:p>
          <a:p>
            <a:pPr marL="342900" indent="-342900">
              <a:buFont typeface="+mj-lt"/>
              <a:buAutoNum type="alphaLcPeriod"/>
              <a:defRPr/>
            </a:pPr>
            <a:r>
              <a:rPr lang="pt-BR" b="1" dirty="0"/>
              <a:t>Distribuição geográfica da equipe (SITE)</a:t>
            </a:r>
            <a:endParaRPr lang="pt-BR" dirty="0"/>
          </a:p>
          <a:p>
            <a:pPr marL="342900" indent="-342900">
              <a:buFont typeface="+mj-lt"/>
              <a:buAutoNum type="alphaLcPeriod"/>
              <a:defRPr/>
            </a:pPr>
            <a:r>
              <a:rPr lang="pt-BR" b="1" dirty="0" err="1"/>
              <a:t>Required</a:t>
            </a:r>
            <a:r>
              <a:rPr lang="pt-BR" b="1" dirty="0"/>
              <a:t> </a:t>
            </a:r>
            <a:r>
              <a:rPr lang="pt-BR" b="1" dirty="0" err="1"/>
              <a:t>Development</a:t>
            </a:r>
            <a:r>
              <a:rPr lang="pt-BR" b="1" dirty="0"/>
              <a:t> Schedule (SCED)</a:t>
            </a:r>
            <a:endParaRPr lang="pt-BR" dirty="0"/>
          </a:p>
          <a:p>
            <a:pPr marL="342900" indent="-342900">
              <a:buFont typeface="+mj-lt"/>
              <a:buAutoNum type="alphaLcPeriod"/>
              <a:defRPr/>
            </a:pPr>
            <a:endParaRPr lang="pt-BR" dirty="0"/>
          </a:p>
          <a:p>
            <a:pPr marL="342900" indent="-342900">
              <a:defRPr/>
            </a:pPr>
            <a:endParaRPr lang="pt-BR" dirty="0"/>
          </a:p>
          <a:p>
            <a:pPr marL="342900" indent="-342900">
              <a:defRPr/>
            </a:pPr>
            <a:endParaRPr lang="pt-BR" dirty="0"/>
          </a:p>
          <a:p>
            <a:pPr>
              <a:defRPr/>
            </a:pPr>
            <a:endParaRPr lang="pt-BR" dirty="0"/>
          </a:p>
        </p:txBody>
      </p:sp>
      <p:sp>
        <p:nvSpPr>
          <p:cNvPr id="5" name="Título 1"/>
          <p:cNvSpPr txBox="1">
            <a:spLocks/>
          </p:cNvSpPr>
          <p:nvPr/>
        </p:nvSpPr>
        <p:spPr>
          <a:xfrm>
            <a:off x="611188" y="188913"/>
            <a:ext cx="8353300" cy="1143000"/>
          </a:xfrm>
          <a:prstGeom prst="rect">
            <a:avLst/>
          </a:prstGeom>
          <a:noFill/>
          <a:ln w="9525">
            <a:noFill/>
            <a:miter lim="800000"/>
            <a:headEnd/>
            <a:tailEnd/>
          </a:ln>
          <a:effectLst/>
          <a:extLst/>
        </p:spPr>
        <p:txBody>
          <a:bodyPr anchor="ct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pt-BR" sz="36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mj-lt"/>
                <a:ea typeface="+mj-ea"/>
                <a:cs typeface="+mj-cs"/>
              </a:rPr>
              <a:t>COCOMO II</a:t>
            </a:r>
            <a:endParaRPr kumimoji="0" lang="pt-BR" sz="3600" b="1" i="0" u="none" strike="noStrike" kern="1200" cap="none" spc="0" normalizeH="0" baseline="0" noProof="0" dirty="0" smtClean="0">
              <a:ln>
                <a:noFill/>
              </a:ln>
              <a:solidFill>
                <a:srgbClr val="003399"/>
              </a:solidFill>
              <a:effectLst>
                <a:outerShdw blurRad="38100" dist="38100" dir="2700000" algn="tl">
                  <a:srgbClr val="C0C0C0"/>
                </a:outerShdw>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tângulo 4"/>
          <p:cNvSpPr>
            <a:spLocks noChangeArrowheads="1"/>
          </p:cNvSpPr>
          <p:nvPr/>
        </p:nvSpPr>
        <p:spPr bwMode="auto">
          <a:xfrm>
            <a:off x="611560" y="1412776"/>
            <a:ext cx="8064500" cy="1692275"/>
          </a:xfrm>
          <a:prstGeom prst="rect">
            <a:avLst/>
          </a:prstGeom>
          <a:noFill/>
          <a:ln w="9525">
            <a:noFill/>
            <a:miter lim="800000"/>
            <a:headEnd/>
            <a:tailEnd/>
          </a:ln>
        </p:spPr>
        <p:txBody>
          <a:bodyPr>
            <a:spAutoFit/>
          </a:bodyPr>
          <a:lstStyle/>
          <a:p>
            <a:r>
              <a:rPr lang="pt-BR" b="1" dirty="0"/>
              <a:t>4 . Fatores relacionados ao Projeto</a:t>
            </a:r>
          </a:p>
          <a:p>
            <a:r>
              <a:rPr lang="pt-BR" b="1" dirty="0"/>
              <a:t> </a:t>
            </a:r>
            <a:endParaRPr lang="pt-BR" dirty="0"/>
          </a:p>
          <a:p>
            <a:r>
              <a:rPr lang="pt-BR" b="1" dirty="0"/>
              <a:t>a. Utilização de ferramentas de software (TOOL)</a:t>
            </a:r>
            <a:endParaRPr lang="pt-BR" dirty="0"/>
          </a:p>
          <a:p>
            <a:endParaRPr lang="pt-BR" dirty="0"/>
          </a:p>
          <a:p>
            <a:r>
              <a:rPr lang="pt-BR" sz="1600" dirty="0"/>
              <a:t>Este parâmetro leva em consideração o uso de ferramentas durante o ciclo de vida do projeto.</a:t>
            </a:r>
          </a:p>
        </p:txBody>
      </p:sp>
      <p:graphicFrame>
        <p:nvGraphicFramePr>
          <p:cNvPr id="6" name="Tabela 5"/>
          <p:cNvGraphicFramePr>
            <a:graphicFrameLocks noGrp="1"/>
          </p:cNvGraphicFramePr>
          <p:nvPr>
            <p:extLst>
              <p:ext uri="{D42A27DB-BD31-4B8C-83A1-F6EECF244321}">
                <p14:modId xmlns:p14="http://schemas.microsoft.com/office/powerpoint/2010/main" val="2105382673"/>
              </p:ext>
            </p:extLst>
          </p:nvPr>
        </p:nvGraphicFramePr>
        <p:xfrm>
          <a:off x="900113" y="3141663"/>
          <a:ext cx="7056438" cy="1463675"/>
        </p:xfrm>
        <a:graphic>
          <a:graphicData uri="http://schemas.openxmlformats.org/drawingml/2006/table">
            <a:tbl>
              <a:tblPr/>
              <a:tblGrid>
                <a:gridCol w="984250"/>
                <a:gridCol w="1108075"/>
                <a:gridCol w="1109663"/>
                <a:gridCol w="1108075"/>
                <a:gridCol w="1882775"/>
                <a:gridCol w="863600"/>
              </a:tblGrid>
              <a:tr h="109775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200" b="0" i="0" u="none" strike="noStrike" cap="none" normalizeH="0" baseline="0" dirty="0" smtClean="0">
                          <a:ln>
                            <a:noFill/>
                          </a:ln>
                          <a:solidFill>
                            <a:schemeClr val="tx1"/>
                          </a:solidFill>
                          <a:effectLst/>
                          <a:latin typeface="Arial" charset="0"/>
                          <a:ea typeface="Times New Roman" pitchFamily="18" charset="0"/>
                          <a:cs typeface="Arial" charset="0"/>
                        </a:rPr>
                        <a:t>Edição, codificação e debug</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200" b="0" i="0" u="none" strike="noStrike" cap="none" normalizeH="0" baseline="0" smtClean="0">
                          <a:ln>
                            <a:noFill/>
                          </a:ln>
                          <a:solidFill>
                            <a:schemeClr val="tx1"/>
                          </a:solidFill>
                          <a:effectLst/>
                          <a:latin typeface="Arial" charset="0"/>
                          <a:ea typeface="Times New Roman" pitchFamily="18" charset="0"/>
                          <a:cs typeface="Arial" charset="0"/>
                        </a:rPr>
                        <a:t>Simples, frontend, backend CASE, pouca integração.</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200" b="0" i="0" u="none" strike="noStrike" cap="none" normalizeH="0" baseline="0" smtClean="0">
                          <a:ln>
                            <a:noFill/>
                          </a:ln>
                          <a:solidFill>
                            <a:schemeClr val="tx1"/>
                          </a:solidFill>
                          <a:effectLst/>
                          <a:latin typeface="Arial" charset="0"/>
                          <a:ea typeface="Times New Roman" pitchFamily="18" charset="0"/>
                          <a:cs typeface="Arial" charset="0"/>
                        </a:rPr>
                        <a:t>Ferramentas básicas de ciclo de vida, integração moderada.</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200" b="0" i="0" u="none" strike="noStrike" cap="none" normalizeH="0" baseline="0" smtClean="0">
                          <a:ln>
                            <a:noFill/>
                          </a:ln>
                          <a:solidFill>
                            <a:schemeClr val="tx1"/>
                          </a:solidFill>
                          <a:effectLst/>
                          <a:latin typeface="Arial" charset="0"/>
                          <a:ea typeface="Times New Roman" pitchFamily="18" charset="0"/>
                          <a:cs typeface="Arial" charset="0"/>
                        </a:rPr>
                        <a:t>Ferramenta de ciclo de vida de maior maturidade, integração moderada.</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200" b="0" i="0" u="none" strike="noStrike" cap="none" normalizeH="0" baseline="0" smtClean="0">
                          <a:ln>
                            <a:noFill/>
                          </a:ln>
                          <a:solidFill>
                            <a:schemeClr val="tx1"/>
                          </a:solidFill>
                          <a:effectLst/>
                          <a:latin typeface="Arial" charset="0"/>
                          <a:ea typeface="Times New Roman" pitchFamily="18" charset="0"/>
                          <a:cs typeface="Arial" charset="0"/>
                        </a:rPr>
                        <a:t>Ferramenta de ciclo de vida de maior maturidade e pró-atividade, bem integrada com processos, métodos, reuso.</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pt-BR" sz="1200" b="0" i="0" u="none" strike="noStrike" cap="none" normalizeH="0" baseline="0" smtClean="0">
                        <a:ln>
                          <a:noFill/>
                        </a:ln>
                        <a:solidFill>
                          <a:schemeClr val="tx1"/>
                        </a:solidFill>
                        <a:effectLst/>
                        <a:latin typeface="Arial" charset="0"/>
                        <a:ea typeface="Times New Roman" pitchFamily="18" charset="0"/>
                        <a:cs typeface="Arial"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82959">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200" b="0" i="0" u="none" strike="noStrike" cap="none" normalizeH="0" baseline="0" smtClean="0">
                          <a:ln>
                            <a:noFill/>
                          </a:ln>
                          <a:solidFill>
                            <a:schemeClr val="tx1"/>
                          </a:solidFill>
                          <a:effectLst/>
                          <a:latin typeface="Arial" charset="0"/>
                          <a:ea typeface="Times New Roman" pitchFamily="18" charset="0"/>
                          <a:cs typeface="Arial" charset="0"/>
                        </a:rPr>
                        <a:t>Muito baixo</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200" b="0" i="0" u="none" strike="noStrike" cap="none" normalizeH="0" baseline="0" smtClean="0">
                          <a:ln>
                            <a:noFill/>
                          </a:ln>
                          <a:solidFill>
                            <a:schemeClr val="tx1"/>
                          </a:solidFill>
                          <a:effectLst/>
                          <a:latin typeface="Arial" charset="0"/>
                          <a:ea typeface="Times New Roman" pitchFamily="18" charset="0"/>
                          <a:cs typeface="Arial" charset="0"/>
                        </a:rPr>
                        <a:t>Baixo</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200" b="0" i="0" u="none" strike="noStrike" cap="none" normalizeH="0" baseline="0" dirty="0" smtClean="0">
                          <a:ln>
                            <a:noFill/>
                          </a:ln>
                          <a:solidFill>
                            <a:srgbClr val="FF0000"/>
                          </a:solidFill>
                          <a:effectLst/>
                          <a:latin typeface="Arial" charset="0"/>
                          <a:ea typeface="Times New Roman" pitchFamily="18" charset="0"/>
                          <a:cs typeface="Arial" charset="0"/>
                        </a:rPr>
                        <a:t>Nominal</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200" b="0" i="0" u="none" strike="noStrike" cap="none" normalizeH="0" baseline="0" dirty="0" smtClean="0">
                          <a:ln>
                            <a:noFill/>
                          </a:ln>
                          <a:solidFill>
                            <a:schemeClr val="tx1"/>
                          </a:solidFill>
                          <a:effectLst/>
                          <a:latin typeface="Arial" charset="0"/>
                          <a:ea typeface="Times New Roman" pitchFamily="18" charset="0"/>
                          <a:cs typeface="Arial" charset="0"/>
                        </a:rPr>
                        <a:t>Alto</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200" b="0" i="0" u="none" strike="noStrike" cap="none" normalizeH="0" baseline="0" smtClean="0">
                          <a:ln>
                            <a:noFill/>
                          </a:ln>
                          <a:solidFill>
                            <a:schemeClr val="tx1"/>
                          </a:solidFill>
                          <a:effectLst/>
                          <a:latin typeface="Arial" charset="0"/>
                          <a:ea typeface="Times New Roman" pitchFamily="18" charset="0"/>
                          <a:cs typeface="Arial" charset="0"/>
                        </a:rPr>
                        <a:t>Muito alto</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200" b="0" i="0" u="none" strike="noStrike" cap="none" normalizeH="0" baseline="0" smtClean="0">
                          <a:ln>
                            <a:noFill/>
                          </a:ln>
                          <a:solidFill>
                            <a:schemeClr val="tx1"/>
                          </a:solidFill>
                          <a:effectLst/>
                          <a:latin typeface="Arial" charset="0"/>
                          <a:ea typeface="Times New Roman" pitchFamily="18" charset="0"/>
                          <a:cs typeface="Arial" charset="0"/>
                        </a:rPr>
                        <a:t>Extra Alto</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82959">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200" b="0" i="0" u="none" strike="noStrike" cap="none" normalizeH="0" baseline="0" smtClean="0">
                          <a:ln>
                            <a:noFill/>
                          </a:ln>
                          <a:solidFill>
                            <a:schemeClr val="tx1"/>
                          </a:solidFill>
                          <a:effectLst/>
                          <a:latin typeface="Arial" charset="0"/>
                          <a:ea typeface="Times New Roman" pitchFamily="18" charset="0"/>
                          <a:cs typeface="Arial" charset="0"/>
                        </a:rPr>
                        <a:t>1.17</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200" b="0" i="0" u="none" strike="noStrike" cap="none" normalizeH="0" baseline="0" smtClean="0">
                          <a:ln>
                            <a:noFill/>
                          </a:ln>
                          <a:solidFill>
                            <a:schemeClr val="tx1"/>
                          </a:solidFill>
                          <a:effectLst/>
                          <a:latin typeface="Arial" charset="0"/>
                          <a:ea typeface="Times New Roman" pitchFamily="18" charset="0"/>
                          <a:cs typeface="Arial" charset="0"/>
                        </a:rPr>
                        <a:t>1.09</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200" b="0" i="0" u="none" strike="noStrike" cap="none" normalizeH="0" baseline="0" smtClean="0">
                          <a:ln>
                            <a:noFill/>
                          </a:ln>
                          <a:solidFill>
                            <a:schemeClr val="tx1"/>
                          </a:solidFill>
                          <a:effectLst/>
                          <a:latin typeface="Arial" charset="0"/>
                          <a:ea typeface="Times New Roman" pitchFamily="18" charset="0"/>
                          <a:cs typeface="Arial" charset="0"/>
                        </a:rPr>
                        <a:t>Por 1.00</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200" b="0" i="0" u="none" strike="noStrike" cap="none" normalizeH="0" baseline="0" smtClean="0">
                          <a:ln>
                            <a:noFill/>
                          </a:ln>
                          <a:solidFill>
                            <a:schemeClr val="tx1"/>
                          </a:solidFill>
                          <a:effectLst/>
                          <a:latin typeface="Arial" charset="0"/>
                          <a:ea typeface="Times New Roman" pitchFamily="18" charset="0"/>
                          <a:cs typeface="Arial" charset="0"/>
                        </a:rPr>
                        <a:t>Por 0.90</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200" b="0" i="0" u="none" strike="noStrike" cap="none" normalizeH="0" baseline="0" smtClean="0">
                          <a:ln>
                            <a:noFill/>
                          </a:ln>
                          <a:solidFill>
                            <a:schemeClr val="tx1"/>
                          </a:solidFill>
                          <a:effectLst/>
                          <a:latin typeface="Arial" charset="0"/>
                          <a:ea typeface="Times New Roman" pitchFamily="18" charset="0"/>
                          <a:cs typeface="Arial" charset="0"/>
                        </a:rPr>
                        <a:t>Por 0.78</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200" b="0" i="0" u="none" strike="noStrike" cap="none" normalizeH="0" baseline="0" dirty="0" smtClean="0">
                          <a:ln>
                            <a:noFill/>
                          </a:ln>
                          <a:solidFill>
                            <a:schemeClr val="tx1"/>
                          </a:solidFill>
                          <a:effectLst/>
                          <a:latin typeface="Arial" charset="0"/>
                          <a:ea typeface="Times New Roman" pitchFamily="18" charset="0"/>
                          <a:cs typeface="Arial" charset="0"/>
                        </a:rPr>
                        <a:t>n/a</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7" name="Retângulo 6"/>
          <p:cNvSpPr/>
          <p:nvPr/>
        </p:nvSpPr>
        <p:spPr>
          <a:xfrm>
            <a:off x="1619250" y="6092825"/>
            <a:ext cx="5465763" cy="307975"/>
          </a:xfrm>
          <a:prstGeom prst="rect">
            <a:avLst/>
          </a:prstGeom>
        </p:spPr>
        <p:txBody>
          <a:bodyPr wrap="none">
            <a:spAutoFit/>
          </a:bodyPr>
          <a:lstStyle/>
          <a:p>
            <a:pPr>
              <a:defRPr/>
            </a:pPr>
            <a:r>
              <a:rPr lang="pt-BR" sz="1400" b="1" cap="all" dirty="0">
                <a:latin typeface="Arial" charset="0"/>
              </a:rPr>
              <a:t>Tabela 20: utilização de ferramentas de software </a:t>
            </a:r>
          </a:p>
        </p:txBody>
      </p:sp>
      <p:sp>
        <p:nvSpPr>
          <p:cNvPr id="42019" name="Rectangle 1"/>
          <p:cNvSpPr>
            <a:spLocks noChangeArrowheads="1"/>
          </p:cNvSpPr>
          <p:nvPr/>
        </p:nvSpPr>
        <p:spPr bwMode="auto">
          <a:xfrm>
            <a:off x="1187450" y="4797425"/>
            <a:ext cx="6048375" cy="461963"/>
          </a:xfrm>
          <a:prstGeom prst="rect">
            <a:avLst/>
          </a:prstGeom>
          <a:noFill/>
          <a:ln w="9525">
            <a:noFill/>
            <a:miter lim="800000"/>
            <a:headEnd/>
            <a:tailEnd/>
          </a:ln>
        </p:spPr>
        <p:txBody>
          <a:bodyPr anchor="ctr">
            <a:spAutoFit/>
          </a:bodyPr>
          <a:lstStyle/>
          <a:p>
            <a:pPr eaLnBrk="0" hangingPunct="0"/>
            <a:r>
              <a:rPr lang="en-US" sz="1200" dirty="0" err="1">
                <a:cs typeface="Times New Roman" pitchFamily="18" charset="0"/>
              </a:rPr>
              <a:t>Fonte</a:t>
            </a:r>
            <a:r>
              <a:rPr lang="en-US" sz="1200" dirty="0">
                <a:cs typeface="Times New Roman" pitchFamily="18" charset="0"/>
              </a:rPr>
              <a:t>: </a:t>
            </a:r>
            <a:r>
              <a:rPr lang="en-US" sz="1200" dirty="0">
                <a:ea typeface="Times New Roman" pitchFamily="18" charset="0"/>
                <a:cs typeface="Arial" pitchFamily="34" charset="0"/>
              </a:rPr>
              <a:t>(Boehm, 2000) BOEHM, B.W. </a:t>
            </a:r>
            <a:r>
              <a:rPr lang="en-US" sz="1200" dirty="0">
                <a:cs typeface="Times New Roman" pitchFamily="18" charset="0"/>
              </a:rPr>
              <a:t>Software Cost Estimation with COCOMO II. </a:t>
            </a:r>
            <a:r>
              <a:rPr lang="pt-BR" sz="1200" dirty="0">
                <a:cs typeface="Times New Roman" pitchFamily="18" charset="0"/>
              </a:rPr>
              <a:t>Prentice Hall, New Jersey</a:t>
            </a:r>
            <a:r>
              <a:rPr lang="pt-BR" sz="1200" dirty="0"/>
              <a:t> </a:t>
            </a:r>
          </a:p>
        </p:txBody>
      </p:sp>
      <p:sp>
        <p:nvSpPr>
          <p:cNvPr id="8" name="Título 1"/>
          <p:cNvSpPr txBox="1">
            <a:spLocks/>
          </p:cNvSpPr>
          <p:nvPr/>
        </p:nvSpPr>
        <p:spPr>
          <a:xfrm>
            <a:off x="611188" y="188913"/>
            <a:ext cx="8353300" cy="1143000"/>
          </a:xfrm>
          <a:prstGeom prst="rect">
            <a:avLst/>
          </a:prstGeom>
          <a:noFill/>
          <a:ln w="9525">
            <a:noFill/>
            <a:miter lim="800000"/>
            <a:headEnd/>
            <a:tailEnd/>
          </a:ln>
          <a:effectLst/>
          <a:extLst/>
        </p:spPr>
        <p:txBody>
          <a:bodyPr anchor="ct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pt-BR" sz="36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mj-lt"/>
                <a:ea typeface="+mj-ea"/>
                <a:cs typeface="+mj-cs"/>
              </a:rPr>
              <a:t>COCOMO II</a:t>
            </a:r>
            <a:endParaRPr kumimoji="0" lang="pt-BR" sz="3600" b="1" i="0" u="none" strike="noStrike" kern="1200" cap="none" spc="0" normalizeH="0" baseline="0" noProof="0" dirty="0" smtClean="0">
              <a:ln>
                <a:noFill/>
              </a:ln>
              <a:solidFill>
                <a:srgbClr val="003399"/>
              </a:solidFill>
              <a:effectLst>
                <a:outerShdw blurRad="38100" dist="38100" dir="2700000" algn="tl">
                  <a:srgbClr val="C0C0C0"/>
                </a:outerShdw>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4"/>
          <p:cNvSpPr>
            <a:spLocks noChangeArrowheads="1"/>
          </p:cNvSpPr>
          <p:nvPr/>
        </p:nvSpPr>
        <p:spPr bwMode="auto">
          <a:xfrm>
            <a:off x="611188" y="1052513"/>
            <a:ext cx="8064500" cy="2677656"/>
          </a:xfrm>
          <a:prstGeom prst="rect">
            <a:avLst/>
          </a:prstGeom>
          <a:noFill/>
          <a:ln>
            <a:noFill/>
          </a:ln>
          <a:extLst/>
        </p:spPr>
        <p:txBody>
          <a:bodyPr>
            <a:spAutoFit/>
          </a:bodyPr>
          <a:lstStyle/>
          <a:p>
            <a:pPr>
              <a:defRPr/>
            </a:pPr>
            <a:endParaRPr lang="pt-BR" b="1" dirty="0" smtClean="0"/>
          </a:p>
          <a:p>
            <a:pPr>
              <a:defRPr/>
            </a:pPr>
            <a:r>
              <a:rPr lang="pt-BR" b="1" dirty="0" smtClean="0"/>
              <a:t>4</a:t>
            </a:r>
            <a:r>
              <a:rPr lang="pt-BR" b="1" dirty="0"/>
              <a:t>. Fatores relacionados ao Projeto</a:t>
            </a:r>
          </a:p>
          <a:p>
            <a:pPr>
              <a:defRPr/>
            </a:pPr>
            <a:r>
              <a:rPr lang="pt-BR" b="1" dirty="0"/>
              <a:t> </a:t>
            </a:r>
            <a:endParaRPr lang="pt-BR" dirty="0"/>
          </a:p>
          <a:p>
            <a:pPr marL="342900" indent="-342900">
              <a:defRPr/>
            </a:pPr>
            <a:r>
              <a:rPr lang="pt-BR" b="1" dirty="0"/>
              <a:t>b. Distribuição geográfica da equipe (SITE)</a:t>
            </a:r>
            <a:endParaRPr lang="pt-BR" dirty="0"/>
          </a:p>
          <a:p>
            <a:pPr algn="just">
              <a:defRPr/>
            </a:pPr>
            <a:r>
              <a:rPr lang="pt-BR" sz="1600" dirty="0" smtClean="0"/>
              <a:t>Dada </a:t>
            </a:r>
            <a:r>
              <a:rPr lang="pt-BR" sz="1600" dirty="0"/>
              <a:t>a frequência cada vez maior de desenvolvimentos em localidades distribuídas, e indicações que os efeitos desse tipo de desenvolvimento são significantes, este direcionador de custo foi adicionado no COCOMO II. Determinar este fator de custo envolve avaliação e julgamento baseado na média de dos fatores: Posicionamento do site (através da total colocação em distribuição internacional) e suporte à comunicação (através de correio, telefone e pleno acesso a multimídia).</a:t>
            </a:r>
          </a:p>
        </p:txBody>
      </p:sp>
      <p:graphicFrame>
        <p:nvGraphicFramePr>
          <p:cNvPr id="6" name="Tabela 5"/>
          <p:cNvGraphicFramePr>
            <a:graphicFrameLocks noGrp="1"/>
          </p:cNvGraphicFramePr>
          <p:nvPr>
            <p:extLst>
              <p:ext uri="{D42A27DB-BD31-4B8C-83A1-F6EECF244321}">
                <p14:modId xmlns:p14="http://schemas.microsoft.com/office/powerpoint/2010/main" val="2109686961"/>
              </p:ext>
            </p:extLst>
          </p:nvPr>
        </p:nvGraphicFramePr>
        <p:xfrm>
          <a:off x="611188" y="3789363"/>
          <a:ext cx="7848600" cy="2011680"/>
        </p:xfrm>
        <a:graphic>
          <a:graphicData uri="http://schemas.openxmlformats.org/drawingml/2006/table">
            <a:tbl>
              <a:tblPr/>
              <a:tblGrid>
                <a:gridCol w="960437"/>
                <a:gridCol w="960438"/>
                <a:gridCol w="1082675"/>
                <a:gridCol w="1082675"/>
                <a:gridCol w="1082675"/>
                <a:gridCol w="1836737"/>
                <a:gridCol w="842963"/>
              </a:tblGrid>
              <a:tr h="731404">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200" b="0" i="0" u="none" strike="noStrike" cap="none" normalizeH="0" baseline="0" dirty="0" smtClean="0">
                          <a:ln>
                            <a:noFill/>
                          </a:ln>
                          <a:solidFill>
                            <a:schemeClr val="tx1"/>
                          </a:solidFill>
                          <a:effectLst/>
                          <a:latin typeface="Arial" charset="0"/>
                          <a:ea typeface="Times New Roman" pitchFamily="18" charset="0"/>
                          <a:cs typeface="Arial" charset="0"/>
                        </a:rPr>
                        <a:t>Distribuição</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200" b="0" i="0" u="none" strike="noStrike" cap="none" normalizeH="0" baseline="0" smtClean="0">
                          <a:ln>
                            <a:noFill/>
                          </a:ln>
                          <a:solidFill>
                            <a:schemeClr val="tx1"/>
                          </a:solidFill>
                          <a:effectLst/>
                          <a:latin typeface="Arial" charset="0"/>
                          <a:ea typeface="Times New Roman" pitchFamily="18" charset="0"/>
                          <a:cs typeface="Arial" charset="0"/>
                        </a:rPr>
                        <a:t>Internacional</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200" b="0" i="0" u="none" strike="noStrike" cap="none" normalizeH="0" baseline="0" smtClean="0">
                          <a:ln>
                            <a:noFill/>
                          </a:ln>
                          <a:solidFill>
                            <a:schemeClr val="tx1"/>
                          </a:solidFill>
                          <a:effectLst/>
                          <a:latin typeface="Arial" charset="0"/>
                          <a:ea typeface="Times New Roman" pitchFamily="18" charset="0"/>
                          <a:cs typeface="Arial" charset="0"/>
                        </a:rPr>
                        <a:t>Múltiplas cidades e CIAs</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200" b="0" i="0" u="none" strike="noStrike" cap="none" normalizeH="0" baseline="0" smtClean="0">
                          <a:ln>
                            <a:noFill/>
                          </a:ln>
                          <a:solidFill>
                            <a:schemeClr val="tx1"/>
                          </a:solidFill>
                          <a:effectLst/>
                          <a:latin typeface="Arial" charset="0"/>
                          <a:ea typeface="Times New Roman" pitchFamily="18" charset="0"/>
                          <a:cs typeface="Arial" charset="0"/>
                        </a:rPr>
                        <a:t>Múltiplas cidades ou múltiplas CIAs</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200" b="0" i="0" u="none" strike="noStrike" cap="none" normalizeH="0" baseline="0" smtClean="0">
                          <a:ln>
                            <a:noFill/>
                          </a:ln>
                          <a:solidFill>
                            <a:schemeClr val="tx1"/>
                          </a:solidFill>
                          <a:effectLst/>
                          <a:latin typeface="Arial" charset="0"/>
                          <a:ea typeface="Times New Roman" pitchFamily="18" charset="0"/>
                          <a:cs typeface="Arial" charset="0"/>
                        </a:rPr>
                        <a:t>Mesma cidade ou área metropolitana</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200" b="0" i="0" u="none" strike="noStrike" cap="none" normalizeH="0" baseline="0" smtClean="0">
                          <a:ln>
                            <a:noFill/>
                          </a:ln>
                          <a:solidFill>
                            <a:schemeClr val="tx1"/>
                          </a:solidFill>
                          <a:effectLst/>
                          <a:latin typeface="Arial" charset="0"/>
                          <a:ea typeface="Times New Roman" pitchFamily="18" charset="0"/>
                          <a:cs typeface="Arial" charset="0"/>
                        </a:rPr>
                        <a:t>Mesmo edifício ou complexo</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200" b="0" i="0" u="none" strike="noStrike" cap="none" normalizeH="0" baseline="0" smtClean="0">
                          <a:ln>
                            <a:noFill/>
                          </a:ln>
                          <a:solidFill>
                            <a:schemeClr val="tx1"/>
                          </a:solidFill>
                          <a:effectLst/>
                          <a:latin typeface="Arial" charset="0"/>
                          <a:ea typeface="Times New Roman" pitchFamily="18" charset="0"/>
                          <a:cs typeface="Arial" charset="0"/>
                        </a:rPr>
                        <a:t>Alocados no mesmo ambiente</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31404">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200" b="0" i="0" u="none" strike="noStrike" cap="none" normalizeH="0" baseline="0" smtClean="0">
                          <a:ln>
                            <a:noFill/>
                          </a:ln>
                          <a:solidFill>
                            <a:schemeClr val="tx1"/>
                          </a:solidFill>
                          <a:effectLst/>
                          <a:latin typeface="Arial" charset="0"/>
                          <a:ea typeface="Times New Roman" pitchFamily="18" charset="0"/>
                          <a:cs typeface="Arial" charset="0"/>
                        </a:rPr>
                        <a:t>Meios de comunicação</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200" b="0" i="0" u="none" strike="noStrike" cap="none" normalizeH="0" baseline="0" smtClean="0">
                          <a:ln>
                            <a:noFill/>
                          </a:ln>
                          <a:solidFill>
                            <a:schemeClr val="tx1"/>
                          </a:solidFill>
                          <a:effectLst/>
                          <a:latin typeface="Arial" charset="0"/>
                          <a:ea typeface="Times New Roman" pitchFamily="18" charset="0"/>
                          <a:cs typeface="Arial" charset="0"/>
                        </a:rPr>
                        <a:t>Algum telefone, correio</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200" b="0" i="0" u="none" strike="noStrike" cap="none" normalizeH="0" baseline="0" smtClean="0">
                          <a:ln>
                            <a:noFill/>
                          </a:ln>
                          <a:solidFill>
                            <a:schemeClr val="tx1"/>
                          </a:solidFill>
                          <a:effectLst/>
                          <a:latin typeface="Arial" charset="0"/>
                          <a:ea typeface="Times New Roman" pitchFamily="18" charset="0"/>
                          <a:cs typeface="Arial" charset="0"/>
                        </a:rPr>
                        <a:t>Telefone individual, FAX</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200" b="0" i="0" u="none" strike="noStrike" cap="none" normalizeH="0" baseline="0" smtClean="0">
                          <a:ln>
                            <a:noFill/>
                          </a:ln>
                          <a:solidFill>
                            <a:schemeClr val="tx1"/>
                          </a:solidFill>
                          <a:effectLst/>
                          <a:latin typeface="Arial" charset="0"/>
                          <a:ea typeface="Times New Roman" pitchFamily="18" charset="0"/>
                          <a:cs typeface="Arial" charset="0"/>
                        </a:rPr>
                        <a:t>e-mail</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200" b="0" i="0" u="none" strike="noStrike" cap="none" normalizeH="0" baseline="0" smtClean="0">
                          <a:ln>
                            <a:noFill/>
                          </a:ln>
                          <a:solidFill>
                            <a:schemeClr val="tx1"/>
                          </a:solidFill>
                          <a:effectLst/>
                          <a:latin typeface="Arial" charset="0"/>
                          <a:ea typeface="Times New Roman" pitchFamily="18" charset="0"/>
                          <a:cs typeface="Arial" charset="0"/>
                        </a:rPr>
                        <a:t>Banda larga, Comunicação eletrônica</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200" b="0" i="0" u="none" strike="noStrike" cap="none" normalizeH="0" baseline="0" smtClean="0">
                          <a:ln>
                            <a:noFill/>
                          </a:ln>
                          <a:solidFill>
                            <a:schemeClr val="tx1"/>
                          </a:solidFill>
                          <a:effectLst/>
                          <a:latin typeface="Arial" charset="0"/>
                          <a:ea typeface="Times New Roman" pitchFamily="18" charset="0"/>
                          <a:cs typeface="Arial" charset="0"/>
                        </a:rPr>
                        <a:t>Banda larga, Comunicação eletrônica, vídeo conferência ocasional</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200" b="0" i="0" u="none" strike="noStrike" cap="none" normalizeH="0" baseline="0" smtClean="0">
                          <a:ln>
                            <a:noFill/>
                          </a:ln>
                          <a:solidFill>
                            <a:schemeClr val="tx1"/>
                          </a:solidFill>
                          <a:effectLst/>
                          <a:latin typeface="Arial" charset="0"/>
                          <a:ea typeface="Times New Roman" pitchFamily="18" charset="0"/>
                          <a:cs typeface="Arial" charset="0"/>
                        </a:rPr>
                        <a:t>Multimídia interativa</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8285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200" b="0" i="0" u="none" strike="noStrike" cap="none" normalizeH="0" baseline="0" smtClean="0">
                          <a:ln>
                            <a:noFill/>
                          </a:ln>
                          <a:solidFill>
                            <a:schemeClr val="tx1"/>
                          </a:solidFill>
                          <a:effectLst/>
                          <a:latin typeface="Arial" charset="0"/>
                          <a:ea typeface="Times New Roman" pitchFamily="18" charset="0"/>
                          <a:cs typeface="Arial" charset="0"/>
                        </a:rPr>
                        <a:t>Nível</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200" b="0" i="0" u="none" strike="noStrike" cap="none" normalizeH="0" baseline="0" smtClean="0">
                          <a:ln>
                            <a:noFill/>
                          </a:ln>
                          <a:solidFill>
                            <a:schemeClr val="tx1"/>
                          </a:solidFill>
                          <a:effectLst/>
                          <a:latin typeface="Arial" charset="0"/>
                          <a:ea typeface="Times New Roman" pitchFamily="18" charset="0"/>
                          <a:cs typeface="Arial" charset="0"/>
                        </a:rPr>
                        <a:t>Muito baixo</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200" b="0" i="0" u="none" strike="noStrike" cap="none" normalizeH="0" baseline="0" smtClean="0">
                          <a:ln>
                            <a:noFill/>
                          </a:ln>
                          <a:solidFill>
                            <a:schemeClr val="tx1"/>
                          </a:solidFill>
                          <a:effectLst/>
                          <a:latin typeface="Arial" charset="0"/>
                          <a:ea typeface="Times New Roman" pitchFamily="18" charset="0"/>
                          <a:cs typeface="Arial" charset="0"/>
                        </a:rPr>
                        <a:t>Baixo</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200" b="0" i="0" u="none" strike="noStrike" cap="none" normalizeH="0" baseline="0" smtClean="0">
                          <a:ln>
                            <a:noFill/>
                          </a:ln>
                          <a:solidFill>
                            <a:schemeClr val="tx1"/>
                          </a:solidFill>
                          <a:effectLst/>
                          <a:latin typeface="Arial" charset="0"/>
                          <a:ea typeface="Times New Roman" pitchFamily="18" charset="0"/>
                          <a:cs typeface="Arial" charset="0"/>
                        </a:rPr>
                        <a:t>Nominal</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200" b="0" i="0" u="none" strike="noStrike" cap="none" normalizeH="0" baseline="0" smtClean="0">
                          <a:ln>
                            <a:noFill/>
                          </a:ln>
                          <a:solidFill>
                            <a:schemeClr val="tx1"/>
                          </a:solidFill>
                          <a:effectLst/>
                          <a:latin typeface="Arial" charset="0"/>
                          <a:ea typeface="Times New Roman" pitchFamily="18" charset="0"/>
                          <a:cs typeface="Arial" charset="0"/>
                        </a:rPr>
                        <a:t>Alto</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200" b="0" i="0" u="none" strike="noStrike" cap="none" normalizeH="0" baseline="0" smtClean="0">
                          <a:ln>
                            <a:noFill/>
                          </a:ln>
                          <a:solidFill>
                            <a:schemeClr val="tx1"/>
                          </a:solidFill>
                          <a:effectLst/>
                          <a:latin typeface="Arial" charset="0"/>
                          <a:ea typeface="Times New Roman" pitchFamily="18" charset="0"/>
                          <a:cs typeface="Arial" charset="0"/>
                        </a:rPr>
                        <a:t>Muito alto</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200" b="0" i="0" u="none" strike="noStrike" cap="none" normalizeH="0" baseline="0" dirty="0" smtClean="0">
                          <a:ln>
                            <a:noFill/>
                          </a:ln>
                          <a:solidFill>
                            <a:srgbClr val="FF0000"/>
                          </a:solidFill>
                          <a:effectLst/>
                          <a:latin typeface="Arial" charset="0"/>
                          <a:ea typeface="Times New Roman" pitchFamily="18" charset="0"/>
                          <a:cs typeface="Arial" charset="0"/>
                        </a:rPr>
                        <a:t>Extra Alto</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702">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200" b="0" i="0" u="none" strike="noStrike" cap="none" normalizeH="0" baseline="0" smtClean="0">
                          <a:ln>
                            <a:noFill/>
                          </a:ln>
                          <a:solidFill>
                            <a:schemeClr val="tx1"/>
                          </a:solidFill>
                          <a:effectLst/>
                          <a:latin typeface="Arial" charset="0"/>
                          <a:ea typeface="Times New Roman" pitchFamily="18" charset="0"/>
                          <a:cs typeface="Arial" charset="0"/>
                        </a:rPr>
                        <a:t>Multiplicador de esforço</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200" b="0" i="0" u="none" strike="noStrike" cap="none" normalizeH="0" baseline="0" smtClean="0">
                          <a:ln>
                            <a:noFill/>
                          </a:ln>
                          <a:solidFill>
                            <a:schemeClr val="tx1"/>
                          </a:solidFill>
                          <a:effectLst/>
                          <a:latin typeface="Arial" charset="0"/>
                          <a:ea typeface="Times New Roman" pitchFamily="18" charset="0"/>
                          <a:cs typeface="Arial" charset="0"/>
                        </a:rPr>
                        <a:t>1.17</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200" b="0" i="0" u="none" strike="noStrike" cap="none" normalizeH="0" baseline="0" smtClean="0">
                          <a:ln>
                            <a:noFill/>
                          </a:ln>
                          <a:solidFill>
                            <a:schemeClr val="tx1"/>
                          </a:solidFill>
                          <a:effectLst/>
                          <a:latin typeface="Arial" charset="0"/>
                          <a:ea typeface="Times New Roman" pitchFamily="18" charset="0"/>
                          <a:cs typeface="Arial" charset="0"/>
                        </a:rPr>
                        <a:t>1.09</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200" b="0" i="0" u="none" strike="noStrike" cap="none" normalizeH="0" baseline="0" smtClean="0">
                          <a:ln>
                            <a:noFill/>
                          </a:ln>
                          <a:solidFill>
                            <a:schemeClr val="tx1"/>
                          </a:solidFill>
                          <a:effectLst/>
                          <a:latin typeface="Arial" charset="0"/>
                          <a:ea typeface="Times New Roman" pitchFamily="18" charset="0"/>
                          <a:cs typeface="Arial" charset="0"/>
                        </a:rPr>
                        <a:t>1.00</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200" b="0" i="0" u="none" strike="noStrike" cap="none" normalizeH="0" baseline="0" smtClean="0">
                          <a:ln>
                            <a:noFill/>
                          </a:ln>
                          <a:solidFill>
                            <a:schemeClr val="tx1"/>
                          </a:solidFill>
                          <a:effectLst/>
                          <a:latin typeface="Arial" charset="0"/>
                          <a:ea typeface="Times New Roman" pitchFamily="18" charset="0"/>
                          <a:cs typeface="Arial" charset="0"/>
                        </a:rPr>
                        <a:t>0.93</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200" b="0" i="0" u="none" strike="noStrike" cap="none" normalizeH="0" baseline="0" smtClean="0">
                          <a:ln>
                            <a:noFill/>
                          </a:ln>
                          <a:solidFill>
                            <a:schemeClr val="tx1"/>
                          </a:solidFill>
                          <a:effectLst/>
                          <a:latin typeface="Arial" charset="0"/>
                          <a:ea typeface="Times New Roman" pitchFamily="18" charset="0"/>
                          <a:cs typeface="Arial" charset="0"/>
                        </a:rPr>
                        <a:t>0.86</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200" b="0" i="0" u="none" strike="noStrike" cap="none" normalizeH="0" baseline="0" dirty="0" smtClean="0">
                          <a:ln>
                            <a:noFill/>
                          </a:ln>
                          <a:solidFill>
                            <a:schemeClr val="tx1"/>
                          </a:solidFill>
                          <a:effectLst/>
                          <a:latin typeface="Arial" charset="0"/>
                          <a:ea typeface="Times New Roman" pitchFamily="18" charset="0"/>
                          <a:cs typeface="Arial" charset="0"/>
                        </a:rPr>
                        <a:t>0.80</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7" name="Retângulo 6"/>
          <p:cNvSpPr/>
          <p:nvPr/>
        </p:nvSpPr>
        <p:spPr>
          <a:xfrm>
            <a:off x="3132138" y="6237288"/>
            <a:ext cx="3627437" cy="307975"/>
          </a:xfrm>
          <a:prstGeom prst="rect">
            <a:avLst/>
          </a:prstGeom>
        </p:spPr>
        <p:txBody>
          <a:bodyPr wrap="none">
            <a:spAutoFit/>
          </a:bodyPr>
          <a:lstStyle/>
          <a:p>
            <a:pPr>
              <a:defRPr/>
            </a:pPr>
            <a:r>
              <a:rPr lang="en-US" sz="1400" b="1" cap="all" dirty="0" err="1">
                <a:latin typeface="Arial" charset="0"/>
              </a:rPr>
              <a:t>Tabela</a:t>
            </a:r>
            <a:r>
              <a:rPr lang="en-US" sz="1400" b="1" cap="all" dirty="0">
                <a:latin typeface="Arial" charset="0"/>
              </a:rPr>
              <a:t> 21: </a:t>
            </a:r>
            <a:r>
              <a:rPr lang="en-US" sz="1400" b="1" cap="all" dirty="0" err="1">
                <a:latin typeface="Arial" charset="0"/>
              </a:rPr>
              <a:t>distribuição</a:t>
            </a:r>
            <a:r>
              <a:rPr lang="en-US" sz="1400" b="1" cap="all" dirty="0">
                <a:latin typeface="Arial" charset="0"/>
              </a:rPr>
              <a:t> </a:t>
            </a:r>
            <a:r>
              <a:rPr lang="en-US" sz="1400" b="1" cap="all" dirty="0" err="1">
                <a:latin typeface="Arial" charset="0"/>
              </a:rPr>
              <a:t>da</a:t>
            </a:r>
            <a:r>
              <a:rPr lang="en-US" sz="1400" b="1" cap="all" dirty="0">
                <a:latin typeface="Arial" charset="0"/>
              </a:rPr>
              <a:t> </a:t>
            </a:r>
            <a:r>
              <a:rPr lang="en-US" sz="1400" b="1" cap="all" dirty="0" err="1">
                <a:latin typeface="Arial" charset="0"/>
              </a:rPr>
              <a:t>equipe</a:t>
            </a:r>
            <a:r>
              <a:rPr lang="en-US" sz="1400" b="1" cap="all" dirty="0">
                <a:latin typeface="Arial" charset="0"/>
              </a:rPr>
              <a:t> </a:t>
            </a:r>
            <a:endParaRPr lang="pt-BR" sz="1400" b="1" cap="all" dirty="0">
              <a:latin typeface="Arial" charset="0"/>
            </a:endParaRPr>
          </a:p>
        </p:txBody>
      </p:sp>
      <p:sp>
        <p:nvSpPr>
          <p:cNvPr id="43055" name="Rectangle 1"/>
          <p:cNvSpPr>
            <a:spLocks noChangeArrowheads="1"/>
          </p:cNvSpPr>
          <p:nvPr/>
        </p:nvSpPr>
        <p:spPr bwMode="auto">
          <a:xfrm>
            <a:off x="1116013" y="5876925"/>
            <a:ext cx="6048375" cy="461963"/>
          </a:xfrm>
          <a:prstGeom prst="rect">
            <a:avLst/>
          </a:prstGeom>
          <a:noFill/>
          <a:ln w="9525">
            <a:noFill/>
            <a:miter lim="800000"/>
            <a:headEnd/>
            <a:tailEnd/>
          </a:ln>
        </p:spPr>
        <p:txBody>
          <a:bodyPr anchor="ctr">
            <a:spAutoFit/>
          </a:bodyPr>
          <a:lstStyle/>
          <a:p>
            <a:pPr eaLnBrk="0" hangingPunct="0"/>
            <a:r>
              <a:rPr lang="en-US" sz="1200" dirty="0" err="1">
                <a:cs typeface="Times New Roman" pitchFamily="18" charset="0"/>
              </a:rPr>
              <a:t>Fonte</a:t>
            </a:r>
            <a:r>
              <a:rPr lang="en-US" sz="1200" dirty="0">
                <a:cs typeface="Times New Roman" pitchFamily="18" charset="0"/>
              </a:rPr>
              <a:t>: </a:t>
            </a:r>
            <a:r>
              <a:rPr lang="en-US" sz="1200" dirty="0">
                <a:ea typeface="Times New Roman" pitchFamily="18" charset="0"/>
                <a:cs typeface="Arial" pitchFamily="34" charset="0"/>
              </a:rPr>
              <a:t>(Boehm, 2000) BOEHM, B.W. </a:t>
            </a:r>
            <a:r>
              <a:rPr lang="en-US" sz="1200" dirty="0">
                <a:cs typeface="Times New Roman" pitchFamily="18" charset="0"/>
              </a:rPr>
              <a:t>Software Cost Estimation with COCOMO II. </a:t>
            </a:r>
            <a:r>
              <a:rPr lang="pt-BR" sz="1200" dirty="0">
                <a:cs typeface="Times New Roman" pitchFamily="18" charset="0"/>
              </a:rPr>
              <a:t>Prentice Hall, New Jersey</a:t>
            </a:r>
            <a:r>
              <a:rPr lang="pt-BR" sz="1200" dirty="0"/>
              <a:t> </a:t>
            </a:r>
          </a:p>
        </p:txBody>
      </p:sp>
      <p:sp>
        <p:nvSpPr>
          <p:cNvPr id="8" name="Título 1"/>
          <p:cNvSpPr txBox="1">
            <a:spLocks/>
          </p:cNvSpPr>
          <p:nvPr/>
        </p:nvSpPr>
        <p:spPr>
          <a:xfrm>
            <a:off x="611188" y="188913"/>
            <a:ext cx="8353300" cy="1143000"/>
          </a:xfrm>
          <a:prstGeom prst="rect">
            <a:avLst/>
          </a:prstGeom>
          <a:noFill/>
          <a:ln w="9525">
            <a:noFill/>
            <a:miter lim="800000"/>
            <a:headEnd/>
            <a:tailEnd/>
          </a:ln>
          <a:effectLst/>
          <a:extLst/>
        </p:spPr>
        <p:txBody>
          <a:bodyPr anchor="ct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pt-BR" sz="36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mj-lt"/>
                <a:ea typeface="+mj-ea"/>
                <a:cs typeface="+mj-cs"/>
              </a:rPr>
              <a:t>COCOMO II</a:t>
            </a:r>
            <a:endParaRPr kumimoji="0" lang="pt-BR" sz="3600" b="1" i="0" u="none" strike="noStrike" kern="1200" cap="none" spc="0" normalizeH="0" baseline="0" noProof="0" dirty="0" smtClean="0">
              <a:ln>
                <a:noFill/>
              </a:ln>
              <a:solidFill>
                <a:srgbClr val="003399"/>
              </a:solidFill>
              <a:effectLst>
                <a:outerShdw blurRad="38100" dist="38100" dir="2700000" algn="tl">
                  <a:srgbClr val="C0C0C0"/>
                </a:outerShdw>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tângulo 4"/>
          <p:cNvSpPr>
            <a:spLocks noChangeArrowheads="1"/>
          </p:cNvSpPr>
          <p:nvPr/>
        </p:nvSpPr>
        <p:spPr bwMode="auto">
          <a:xfrm>
            <a:off x="611560" y="1412776"/>
            <a:ext cx="8064500" cy="2400657"/>
          </a:xfrm>
          <a:prstGeom prst="rect">
            <a:avLst/>
          </a:prstGeom>
          <a:noFill/>
          <a:ln w="9525">
            <a:noFill/>
            <a:miter lim="800000"/>
            <a:headEnd/>
            <a:tailEnd/>
          </a:ln>
        </p:spPr>
        <p:txBody>
          <a:bodyPr>
            <a:spAutoFit/>
          </a:bodyPr>
          <a:lstStyle/>
          <a:p>
            <a:r>
              <a:rPr lang="pt-BR" b="1" dirty="0">
                <a:cs typeface="Arial" pitchFamily="34" charset="0"/>
              </a:rPr>
              <a:t>4 . Fatores relacionados ao Projeto</a:t>
            </a:r>
          </a:p>
          <a:p>
            <a:r>
              <a:rPr lang="pt-BR" b="1" dirty="0">
                <a:cs typeface="Arial" pitchFamily="34" charset="0"/>
              </a:rPr>
              <a:t> </a:t>
            </a:r>
            <a:endParaRPr lang="pt-BR" dirty="0">
              <a:cs typeface="Arial" pitchFamily="34" charset="0"/>
            </a:endParaRPr>
          </a:p>
          <a:p>
            <a:r>
              <a:rPr lang="pt-BR" b="1" dirty="0">
                <a:cs typeface="Arial" pitchFamily="34" charset="0"/>
              </a:rPr>
              <a:t>c. </a:t>
            </a:r>
            <a:r>
              <a:rPr lang="pt-BR" b="1" dirty="0" err="1">
                <a:cs typeface="Arial" pitchFamily="34" charset="0"/>
              </a:rPr>
              <a:t>Required</a:t>
            </a:r>
            <a:r>
              <a:rPr lang="pt-BR" b="1" dirty="0">
                <a:cs typeface="Arial" pitchFamily="34" charset="0"/>
              </a:rPr>
              <a:t> </a:t>
            </a:r>
            <a:r>
              <a:rPr lang="pt-BR" b="1" dirty="0" err="1">
                <a:cs typeface="Arial" pitchFamily="34" charset="0"/>
              </a:rPr>
              <a:t>Development</a:t>
            </a:r>
            <a:r>
              <a:rPr lang="pt-BR" b="1" dirty="0">
                <a:cs typeface="Arial" pitchFamily="34" charset="0"/>
              </a:rPr>
              <a:t> Schedule (SCED)</a:t>
            </a:r>
            <a:endParaRPr lang="pt-BR" dirty="0">
              <a:cs typeface="Arial" pitchFamily="34" charset="0"/>
            </a:endParaRPr>
          </a:p>
          <a:p>
            <a:pPr algn="just"/>
            <a:r>
              <a:rPr lang="pt-BR" sz="1600" dirty="0" smtClean="0">
                <a:cs typeface="Arial" pitchFamily="34" charset="0"/>
              </a:rPr>
              <a:t>Esta </a:t>
            </a:r>
            <a:r>
              <a:rPr lang="pt-BR" sz="1600" dirty="0">
                <a:cs typeface="Arial" pitchFamily="34" charset="0"/>
              </a:rPr>
              <a:t>classificação mensura a restrição de cronograma imposta ao time do projeto de desenvolvimento do software. As classificações são definidas em termos do percentual do cronograma estendido ou aceleração em relação ao cronograma normal para um projeto que exige uma quantidade determinada de esforço. Compressão do cronograma tende a produzir mais esforço nas fases iniciais para eliminar ricos e refinar a arquitetura, maior esforço nas fases posteriores para realizar mais testes e documentação em paralelo.</a:t>
            </a:r>
          </a:p>
        </p:txBody>
      </p:sp>
      <p:graphicFrame>
        <p:nvGraphicFramePr>
          <p:cNvPr id="6" name="Tabela 5"/>
          <p:cNvGraphicFramePr>
            <a:graphicFrameLocks noGrp="1"/>
          </p:cNvGraphicFramePr>
          <p:nvPr>
            <p:extLst>
              <p:ext uri="{D42A27DB-BD31-4B8C-83A1-F6EECF244321}">
                <p14:modId xmlns:p14="http://schemas.microsoft.com/office/powerpoint/2010/main" val="2687008124"/>
              </p:ext>
            </p:extLst>
          </p:nvPr>
        </p:nvGraphicFramePr>
        <p:xfrm>
          <a:off x="971550" y="4149725"/>
          <a:ext cx="7056438" cy="1280160"/>
        </p:xfrm>
        <a:graphic>
          <a:graphicData uri="http://schemas.openxmlformats.org/drawingml/2006/table">
            <a:tbl>
              <a:tblPr/>
              <a:tblGrid>
                <a:gridCol w="863600"/>
                <a:gridCol w="863600"/>
                <a:gridCol w="973138"/>
                <a:gridCol w="973137"/>
                <a:gridCol w="973138"/>
                <a:gridCol w="1652587"/>
                <a:gridCol w="757238"/>
              </a:tblGrid>
              <a:tr h="365579">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200" b="0" i="0" u="none" strike="noStrike" cap="none" normalizeH="0" baseline="0" dirty="0" smtClean="0">
                          <a:ln>
                            <a:noFill/>
                          </a:ln>
                          <a:solidFill>
                            <a:schemeClr val="tx1"/>
                          </a:solidFill>
                          <a:effectLst/>
                          <a:latin typeface="Arial" charset="0"/>
                          <a:ea typeface="Times New Roman" pitchFamily="18" charset="0"/>
                          <a:cs typeface="Arial" charset="0"/>
                        </a:rPr>
                        <a:t>SCED descrições</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200" b="0" i="0" u="none" strike="noStrike" cap="none" normalizeH="0" baseline="0" smtClean="0">
                          <a:ln>
                            <a:noFill/>
                          </a:ln>
                          <a:solidFill>
                            <a:schemeClr val="tx1"/>
                          </a:solidFill>
                          <a:effectLst/>
                          <a:latin typeface="Arial" charset="0"/>
                          <a:ea typeface="Times New Roman" pitchFamily="18" charset="0"/>
                          <a:cs typeface="Arial" charset="0"/>
                        </a:rPr>
                        <a:t>75% do normal</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200" b="0" i="0" u="none" strike="noStrike" cap="none" normalizeH="0" baseline="0" smtClean="0">
                          <a:ln>
                            <a:noFill/>
                          </a:ln>
                          <a:solidFill>
                            <a:schemeClr val="tx1"/>
                          </a:solidFill>
                          <a:effectLst/>
                          <a:latin typeface="Arial" charset="0"/>
                          <a:ea typeface="Times New Roman" pitchFamily="18" charset="0"/>
                          <a:cs typeface="Arial" charset="0"/>
                        </a:rPr>
                        <a:t>85% do normal</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200" b="0" i="0" u="none" strike="noStrike" cap="none" normalizeH="0" baseline="0" smtClean="0">
                          <a:ln>
                            <a:noFill/>
                          </a:ln>
                          <a:solidFill>
                            <a:schemeClr val="tx1"/>
                          </a:solidFill>
                          <a:effectLst/>
                          <a:latin typeface="Arial" charset="0"/>
                          <a:ea typeface="Times New Roman" pitchFamily="18" charset="0"/>
                          <a:cs typeface="Arial" charset="0"/>
                        </a:rPr>
                        <a:t>100% do normal </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200" b="0" i="0" u="none" strike="noStrike" cap="none" normalizeH="0" baseline="0" smtClean="0">
                          <a:ln>
                            <a:noFill/>
                          </a:ln>
                          <a:solidFill>
                            <a:schemeClr val="tx1"/>
                          </a:solidFill>
                          <a:effectLst/>
                          <a:latin typeface="Arial" charset="0"/>
                          <a:ea typeface="Times New Roman" pitchFamily="18" charset="0"/>
                          <a:cs typeface="Arial" charset="0"/>
                        </a:rPr>
                        <a:t>130% do normal</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200" b="0" i="0" u="none" strike="noStrike" cap="none" normalizeH="0" baseline="0" smtClean="0">
                          <a:ln>
                            <a:noFill/>
                          </a:ln>
                          <a:solidFill>
                            <a:schemeClr val="tx1"/>
                          </a:solidFill>
                          <a:effectLst/>
                          <a:latin typeface="Arial" charset="0"/>
                          <a:ea typeface="Times New Roman" pitchFamily="18" charset="0"/>
                          <a:cs typeface="Arial" charset="0"/>
                        </a:rPr>
                        <a:t>160% do normal</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200" b="0" i="0" u="none" strike="noStrike" cap="none" normalizeH="0" baseline="0" smtClean="0">
                          <a:ln>
                            <a:noFill/>
                          </a:ln>
                          <a:solidFill>
                            <a:schemeClr val="tx1"/>
                          </a:solidFill>
                          <a:effectLst/>
                          <a:latin typeface="Arial" charset="0"/>
                          <a:ea typeface="Times New Roman" pitchFamily="18" charset="0"/>
                          <a:cs typeface="Arial" charset="0"/>
                        </a:rPr>
                        <a:t>Extra Alto</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579">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200" b="0" i="0" u="none" strike="noStrike" cap="none" normalizeH="0" baseline="0" smtClean="0">
                          <a:ln>
                            <a:noFill/>
                          </a:ln>
                          <a:solidFill>
                            <a:schemeClr val="tx1"/>
                          </a:solidFill>
                          <a:effectLst/>
                          <a:latin typeface="Arial" charset="0"/>
                          <a:ea typeface="Times New Roman" pitchFamily="18" charset="0"/>
                          <a:cs typeface="Arial" charset="0"/>
                        </a:rPr>
                        <a:t>Nível</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200" b="0" i="0" u="none" strike="noStrike" cap="none" normalizeH="0" baseline="0" smtClean="0">
                          <a:ln>
                            <a:noFill/>
                          </a:ln>
                          <a:solidFill>
                            <a:schemeClr val="tx1"/>
                          </a:solidFill>
                          <a:effectLst/>
                          <a:latin typeface="Arial" charset="0"/>
                          <a:ea typeface="Times New Roman" pitchFamily="18" charset="0"/>
                          <a:cs typeface="Arial" charset="0"/>
                        </a:rPr>
                        <a:t>Muito baixo</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200" b="0" i="0" u="none" strike="noStrike" cap="none" normalizeH="0" baseline="0" dirty="0" smtClean="0">
                          <a:ln>
                            <a:noFill/>
                          </a:ln>
                          <a:solidFill>
                            <a:srgbClr val="FF0000"/>
                          </a:solidFill>
                          <a:effectLst/>
                          <a:latin typeface="Arial" charset="0"/>
                          <a:ea typeface="Times New Roman" pitchFamily="18" charset="0"/>
                          <a:cs typeface="Arial" charset="0"/>
                        </a:rPr>
                        <a:t>Baixo</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200" b="0" i="0" u="none" strike="noStrike" cap="none" normalizeH="0" baseline="0" smtClean="0">
                          <a:ln>
                            <a:noFill/>
                          </a:ln>
                          <a:solidFill>
                            <a:schemeClr val="tx1"/>
                          </a:solidFill>
                          <a:effectLst/>
                          <a:latin typeface="Arial" charset="0"/>
                          <a:ea typeface="Times New Roman" pitchFamily="18" charset="0"/>
                          <a:cs typeface="Arial" charset="0"/>
                        </a:rPr>
                        <a:t>Nominal</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200" b="0" i="0" u="none" strike="noStrike" cap="none" normalizeH="0" baseline="0" smtClean="0">
                          <a:ln>
                            <a:noFill/>
                          </a:ln>
                          <a:solidFill>
                            <a:schemeClr val="tx1"/>
                          </a:solidFill>
                          <a:effectLst/>
                          <a:latin typeface="Arial" charset="0"/>
                          <a:ea typeface="Times New Roman" pitchFamily="18" charset="0"/>
                          <a:cs typeface="Arial" charset="0"/>
                        </a:rPr>
                        <a:t>Alto</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200" b="0" i="0" u="none" strike="noStrike" cap="none" normalizeH="0" baseline="0" dirty="0" smtClean="0">
                          <a:ln>
                            <a:noFill/>
                          </a:ln>
                          <a:solidFill>
                            <a:schemeClr val="tx1"/>
                          </a:solidFill>
                          <a:effectLst/>
                          <a:latin typeface="Arial" charset="0"/>
                          <a:ea typeface="Times New Roman" pitchFamily="18" charset="0"/>
                          <a:cs typeface="Arial" charset="0"/>
                        </a:rPr>
                        <a:t>Muito alto</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200" b="0" i="0" u="none" strike="noStrike" cap="none" normalizeH="0" baseline="0" smtClean="0">
                          <a:ln>
                            <a:noFill/>
                          </a:ln>
                          <a:solidFill>
                            <a:schemeClr val="tx1"/>
                          </a:solidFill>
                          <a:effectLst/>
                          <a:latin typeface="Arial" charset="0"/>
                          <a:ea typeface="Times New Roman" pitchFamily="18" charset="0"/>
                          <a:cs typeface="Arial" charset="0"/>
                        </a:rPr>
                        <a:t>Extra Alto</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4836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200" b="0" i="0" u="none" strike="noStrike" cap="none" normalizeH="0" baseline="0" smtClean="0">
                          <a:ln>
                            <a:noFill/>
                          </a:ln>
                          <a:solidFill>
                            <a:schemeClr val="tx1"/>
                          </a:solidFill>
                          <a:effectLst/>
                          <a:latin typeface="Arial" charset="0"/>
                          <a:ea typeface="Times New Roman" pitchFamily="18" charset="0"/>
                          <a:cs typeface="Arial" charset="0"/>
                        </a:rPr>
                        <a:t>Multiplicador de esforço</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200" b="0" i="0" u="none" strike="noStrike" cap="none" normalizeH="0" baseline="0" smtClean="0">
                          <a:ln>
                            <a:noFill/>
                          </a:ln>
                          <a:solidFill>
                            <a:schemeClr val="tx1"/>
                          </a:solidFill>
                          <a:effectLst/>
                          <a:latin typeface="Arial" charset="0"/>
                          <a:ea typeface="Times New Roman" pitchFamily="18" charset="0"/>
                          <a:cs typeface="Arial" charset="0"/>
                        </a:rPr>
                        <a:t>1.43</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200" b="0" i="0" u="none" strike="noStrike" cap="none" normalizeH="0" baseline="0" smtClean="0">
                          <a:ln>
                            <a:noFill/>
                          </a:ln>
                          <a:solidFill>
                            <a:schemeClr val="tx1"/>
                          </a:solidFill>
                          <a:effectLst/>
                          <a:latin typeface="Arial" charset="0"/>
                          <a:ea typeface="Times New Roman" pitchFamily="18" charset="0"/>
                          <a:cs typeface="Arial" charset="0"/>
                        </a:rPr>
                        <a:t>1.14</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200" b="0" i="0" u="none" strike="noStrike" cap="none" normalizeH="0" baseline="0" smtClean="0">
                          <a:ln>
                            <a:noFill/>
                          </a:ln>
                          <a:solidFill>
                            <a:schemeClr val="tx1"/>
                          </a:solidFill>
                          <a:effectLst/>
                          <a:latin typeface="Arial" charset="0"/>
                          <a:ea typeface="Times New Roman" pitchFamily="18" charset="0"/>
                          <a:cs typeface="Arial" charset="0"/>
                        </a:rPr>
                        <a:t>1.00</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200" b="0" i="0" u="none" strike="noStrike" cap="none" normalizeH="0" baseline="0" smtClean="0">
                          <a:ln>
                            <a:noFill/>
                          </a:ln>
                          <a:solidFill>
                            <a:schemeClr val="tx1"/>
                          </a:solidFill>
                          <a:effectLst/>
                          <a:latin typeface="Arial" charset="0"/>
                          <a:ea typeface="Times New Roman" pitchFamily="18" charset="0"/>
                          <a:cs typeface="Arial" charset="0"/>
                        </a:rPr>
                        <a:t>1.00</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200" b="0" i="0" u="none" strike="noStrike" cap="none" normalizeH="0" baseline="0" smtClean="0">
                          <a:ln>
                            <a:noFill/>
                          </a:ln>
                          <a:solidFill>
                            <a:schemeClr val="tx1"/>
                          </a:solidFill>
                          <a:effectLst/>
                          <a:latin typeface="Arial" charset="0"/>
                          <a:ea typeface="Times New Roman" pitchFamily="18" charset="0"/>
                          <a:cs typeface="Arial" charset="0"/>
                        </a:rPr>
                        <a:t>1.00</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200" b="0" i="0" u="none" strike="noStrike" cap="none" normalizeH="0" baseline="0" smtClean="0">
                          <a:ln>
                            <a:noFill/>
                          </a:ln>
                          <a:solidFill>
                            <a:schemeClr val="tx1"/>
                          </a:solidFill>
                          <a:effectLst/>
                          <a:latin typeface="Arial" charset="0"/>
                          <a:ea typeface="Times New Roman" pitchFamily="18" charset="0"/>
                          <a:cs typeface="Arial" charset="0"/>
                        </a:rPr>
                        <a:t>n/a</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7" name="Retângulo 6"/>
          <p:cNvSpPr/>
          <p:nvPr/>
        </p:nvSpPr>
        <p:spPr>
          <a:xfrm>
            <a:off x="1619250" y="6092825"/>
            <a:ext cx="4906963" cy="307975"/>
          </a:xfrm>
          <a:prstGeom prst="rect">
            <a:avLst/>
          </a:prstGeom>
        </p:spPr>
        <p:txBody>
          <a:bodyPr wrap="none">
            <a:spAutoFit/>
          </a:bodyPr>
          <a:lstStyle/>
          <a:p>
            <a:pPr>
              <a:defRPr/>
            </a:pPr>
            <a:r>
              <a:rPr lang="pt-BR" sz="1400" b="1" cap="all" dirty="0">
                <a:latin typeface="Arial" charset="0"/>
              </a:rPr>
              <a:t>Tabela 22: restrição imposta ao cronograma </a:t>
            </a:r>
          </a:p>
        </p:txBody>
      </p:sp>
      <p:sp>
        <p:nvSpPr>
          <p:cNvPr id="44071" name="Rectangle 1"/>
          <p:cNvSpPr>
            <a:spLocks noChangeArrowheads="1"/>
          </p:cNvSpPr>
          <p:nvPr/>
        </p:nvSpPr>
        <p:spPr bwMode="auto">
          <a:xfrm>
            <a:off x="1116013" y="5661025"/>
            <a:ext cx="6048375" cy="461963"/>
          </a:xfrm>
          <a:prstGeom prst="rect">
            <a:avLst/>
          </a:prstGeom>
          <a:noFill/>
          <a:ln w="9525">
            <a:noFill/>
            <a:miter lim="800000"/>
            <a:headEnd/>
            <a:tailEnd/>
          </a:ln>
        </p:spPr>
        <p:txBody>
          <a:bodyPr anchor="ctr">
            <a:spAutoFit/>
          </a:bodyPr>
          <a:lstStyle/>
          <a:p>
            <a:pPr eaLnBrk="0" hangingPunct="0"/>
            <a:r>
              <a:rPr lang="en-US" sz="1200">
                <a:cs typeface="Times New Roman" pitchFamily="18" charset="0"/>
              </a:rPr>
              <a:t>Fonte: </a:t>
            </a:r>
            <a:r>
              <a:rPr lang="en-US" sz="1200">
                <a:ea typeface="Times New Roman" pitchFamily="18" charset="0"/>
                <a:cs typeface="Arial" pitchFamily="34" charset="0"/>
              </a:rPr>
              <a:t>(Boehm, 2000) BOEHM, B.W. </a:t>
            </a:r>
            <a:r>
              <a:rPr lang="en-US" sz="1200">
                <a:cs typeface="Times New Roman" pitchFamily="18" charset="0"/>
              </a:rPr>
              <a:t>Software Cost Estimation with COCOMO II. </a:t>
            </a:r>
            <a:r>
              <a:rPr lang="pt-BR" sz="1200">
                <a:cs typeface="Times New Roman" pitchFamily="18" charset="0"/>
              </a:rPr>
              <a:t>Prentice Hall, New Jersey</a:t>
            </a:r>
            <a:r>
              <a:rPr lang="pt-BR" sz="1200"/>
              <a:t> </a:t>
            </a:r>
          </a:p>
        </p:txBody>
      </p:sp>
      <p:sp>
        <p:nvSpPr>
          <p:cNvPr id="8" name="Título 1"/>
          <p:cNvSpPr txBox="1">
            <a:spLocks/>
          </p:cNvSpPr>
          <p:nvPr/>
        </p:nvSpPr>
        <p:spPr>
          <a:xfrm>
            <a:off x="611188" y="188913"/>
            <a:ext cx="8353300" cy="1143000"/>
          </a:xfrm>
          <a:prstGeom prst="rect">
            <a:avLst/>
          </a:prstGeom>
          <a:noFill/>
          <a:ln w="9525">
            <a:noFill/>
            <a:miter lim="800000"/>
            <a:headEnd/>
            <a:tailEnd/>
          </a:ln>
          <a:effectLst/>
          <a:extLst/>
        </p:spPr>
        <p:txBody>
          <a:bodyPr anchor="ct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pt-BR" sz="36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mj-lt"/>
                <a:ea typeface="+mj-ea"/>
                <a:cs typeface="+mj-cs"/>
              </a:rPr>
              <a:t>COCOMO II</a:t>
            </a:r>
            <a:endParaRPr kumimoji="0" lang="pt-BR" sz="3600" b="1" i="0" u="none" strike="noStrike" kern="1200" cap="none" spc="0" normalizeH="0" baseline="0" noProof="0" dirty="0" smtClean="0">
              <a:ln>
                <a:noFill/>
              </a:ln>
              <a:solidFill>
                <a:srgbClr val="003399"/>
              </a:solidFill>
              <a:effectLst>
                <a:outerShdw blurRad="38100" dist="38100" dir="2700000" algn="tl">
                  <a:srgbClr val="C0C0C0"/>
                </a:outerShdw>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1"/>
          <p:cNvSpPr txBox="1">
            <a:spLocks/>
          </p:cNvSpPr>
          <p:nvPr/>
        </p:nvSpPr>
        <p:spPr>
          <a:xfrm>
            <a:off x="611188" y="188913"/>
            <a:ext cx="8353300" cy="1143000"/>
          </a:xfrm>
          <a:prstGeom prst="rect">
            <a:avLst/>
          </a:prstGeom>
          <a:noFill/>
          <a:ln w="9525">
            <a:noFill/>
            <a:miter lim="800000"/>
            <a:headEnd/>
            <a:tailEnd/>
          </a:ln>
          <a:effectLst/>
          <a:extLst/>
        </p:spPr>
        <p:txBody>
          <a:bodyPr anchor="ct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pt-BR" sz="3600" b="1" i="0" u="none" strike="noStrike" kern="1200" cap="none" spc="0" normalizeH="0" baseline="0" noProof="0" dirty="0" smtClean="0">
                <a:ln>
                  <a:noFill/>
                </a:ln>
                <a:solidFill>
                  <a:srgbClr val="003399"/>
                </a:solidFill>
                <a:effectLst>
                  <a:outerShdw blurRad="38100" dist="38100" dir="2700000" algn="tl">
                    <a:srgbClr val="C0C0C0"/>
                  </a:outerShdw>
                </a:effectLst>
                <a:uLnTx/>
                <a:uFillTx/>
                <a:latin typeface="+mj-lt"/>
                <a:ea typeface="+mj-ea"/>
                <a:cs typeface="+mj-cs"/>
              </a:rPr>
              <a:t>COCOMO II</a:t>
            </a:r>
          </a:p>
        </p:txBody>
      </p:sp>
      <p:sp>
        <p:nvSpPr>
          <p:cNvPr id="2" name="CaixaDeTexto 1"/>
          <p:cNvSpPr txBox="1"/>
          <p:nvPr/>
        </p:nvSpPr>
        <p:spPr>
          <a:xfrm>
            <a:off x="1007604" y="1556792"/>
            <a:ext cx="7956884" cy="4524315"/>
          </a:xfrm>
          <a:prstGeom prst="rect">
            <a:avLst/>
          </a:prstGeom>
          <a:noFill/>
        </p:spPr>
        <p:txBody>
          <a:bodyPr wrap="square" rtlCol="0">
            <a:spAutoFit/>
          </a:bodyPr>
          <a:lstStyle/>
          <a:p>
            <a:r>
              <a:rPr lang="pt-BR" sz="1600" dirty="0" smtClean="0">
                <a:solidFill>
                  <a:schemeClr val="tx2">
                    <a:lumMod val="75000"/>
                  </a:schemeClr>
                </a:solidFill>
                <a:latin typeface="Arial" panose="020B0604020202020204" pitchFamily="34" charset="0"/>
                <a:ea typeface="Verdana" pitchFamily="34" charset="0"/>
                <a:cs typeface="Arial" panose="020B0604020202020204" pitchFamily="34" charset="0"/>
              </a:rPr>
              <a:t>O COCOMO utiliza para estimativa de esforço 150 h/m</a:t>
            </a:r>
          </a:p>
          <a:p>
            <a:endParaRPr lang="pt-BR" sz="1600" dirty="0"/>
          </a:p>
          <a:p>
            <a:r>
              <a:rPr lang="pt-BR" sz="1600" dirty="0" smtClean="0">
                <a:solidFill>
                  <a:schemeClr val="tx2">
                    <a:lumMod val="75000"/>
                  </a:schemeClr>
                </a:solidFill>
                <a:latin typeface="Arial" panose="020B0604020202020204" pitchFamily="34" charset="0"/>
                <a:ea typeface="Verdana" pitchFamily="34" charset="0"/>
                <a:cs typeface="Arial" panose="020B0604020202020204" pitchFamily="34" charset="0"/>
              </a:rPr>
              <a:t>O resultado obtido através da estimativa ex. 8,9 pessoas/mês deve ser multiplicada por 150 para obter o esforço total do projeto.</a:t>
            </a:r>
          </a:p>
          <a:p>
            <a:endParaRPr lang="pt-BR" sz="1600" dirty="0">
              <a:solidFill>
                <a:schemeClr val="tx2">
                  <a:lumMod val="75000"/>
                </a:schemeClr>
              </a:solidFill>
              <a:latin typeface="Arial" panose="020B0604020202020204" pitchFamily="34" charset="0"/>
              <a:ea typeface="Verdana" pitchFamily="34" charset="0"/>
              <a:cs typeface="Arial" panose="020B0604020202020204" pitchFamily="34" charset="0"/>
            </a:endParaRPr>
          </a:p>
          <a:p>
            <a:r>
              <a:rPr lang="pt-BR" sz="1600" dirty="0" smtClean="0">
                <a:solidFill>
                  <a:schemeClr val="tx2">
                    <a:lumMod val="75000"/>
                  </a:schemeClr>
                </a:solidFill>
                <a:latin typeface="Arial" panose="020B0604020202020204" pitchFamily="34" charset="0"/>
                <a:ea typeface="Verdana" pitchFamily="34" charset="0"/>
                <a:cs typeface="Arial" panose="020B0604020202020204" pitchFamily="34" charset="0"/>
              </a:rPr>
              <a:t>O prazo é calculado através da seguinte fórmula:</a:t>
            </a:r>
          </a:p>
          <a:p>
            <a:endParaRPr lang="pt-BR" sz="1600" dirty="0">
              <a:solidFill>
                <a:schemeClr val="tx2">
                  <a:lumMod val="75000"/>
                </a:schemeClr>
              </a:solidFill>
              <a:latin typeface="Arial" panose="020B0604020202020204" pitchFamily="34" charset="0"/>
              <a:ea typeface="Verdana" pitchFamily="34" charset="0"/>
              <a:cs typeface="Arial" panose="020B0604020202020204" pitchFamily="34" charset="0"/>
            </a:endParaRPr>
          </a:p>
          <a:p>
            <a:r>
              <a:rPr lang="pt-BR" sz="1600" dirty="0" smtClean="0">
                <a:solidFill>
                  <a:schemeClr val="tx2">
                    <a:lumMod val="75000"/>
                  </a:schemeClr>
                </a:solidFill>
                <a:latin typeface="Arial" panose="020B0604020202020204" pitchFamily="34" charset="0"/>
                <a:ea typeface="Verdana" pitchFamily="34" charset="0"/>
                <a:cs typeface="Arial" panose="020B0604020202020204" pitchFamily="34" charset="0"/>
              </a:rPr>
              <a:t>PO (prazo ótimo= 2,5 h/m(estimado) **0,38</a:t>
            </a:r>
          </a:p>
          <a:p>
            <a:endParaRPr lang="pt-BR" sz="1600" dirty="0" smtClean="0">
              <a:solidFill>
                <a:schemeClr val="tx2">
                  <a:lumMod val="75000"/>
                </a:schemeClr>
              </a:solidFill>
              <a:latin typeface="Arial" panose="020B0604020202020204" pitchFamily="34" charset="0"/>
              <a:ea typeface="Verdana" pitchFamily="34" charset="0"/>
              <a:cs typeface="Arial" panose="020B0604020202020204" pitchFamily="34" charset="0"/>
            </a:endParaRPr>
          </a:p>
          <a:p>
            <a:r>
              <a:rPr lang="pt-BR" sz="1600" dirty="0">
                <a:solidFill>
                  <a:schemeClr val="tx2">
                    <a:lumMod val="75000"/>
                  </a:schemeClr>
                </a:solidFill>
                <a:latin typeface="Arial" panose="020B0604020202020204" pitchFamily="34" charset="0"/>
                <a:ea typeface="Verdana" pitchFamily="34" charset="0"/>
                <a:cs typeface="Arial" panose="020B0604020202020204" pitchFamily="34" charset="0"/>
              </a:rPr>
              <a:t>O C</a:t>
            </a:r>
            <a:r>
              <a:rPr lang="pt-BR" sz="1600" dirty="0" smtClean="0">
                <a:solidFill>
                  <a:schemeClr val="tx2">
                    <a:lumMod val="75000"/>
                  </a:schemeClr>
                </a:solidFill>
                <a:latin typeface="Arial" panose="020B0604020202020204" pitchFamily="34" charset="0"/>
                <a:ea typeface="Verdana" pitchFamily="34" charset="0"/>
                <a:cs typeface="Arial" panose="020B0604020202020204" pitchFamily="34" charset="0"/>
              </a:rPr>
              <a:t>OCOMO </a:t>
            </a:r>
            <a:r>
              <a:rPr lang="pt-BR" sz="1600" dirty="0">
                <a:solidFill>
                  <a:schemeClr val="tx2">
                    <a:lumMod val="75000"/>
                  </a:schemeClr>
                </a:solidFill>
                <a:latin typeface="Arial" panose="020B0604020202020204" pitchFamily="34" charset="0"/>
                <a:ea typeface="Verdana" pitchFamily="34" charset="0"/>
                <a:cs typeface="Arial" panose="020B0604020202020204" pitchFamily="34" charset="0"/>
              </a:rPr>
              <a:t>permite reduzir o prazo com acréscimo de recursos estimados, porém:</a:t>
            </a:r>
          </a:p>
          <a:p>
            <a:endParaRPr lang="pt-BR" sz="1600" dirty="0">
              <a:solidFill>
                <a:schemeClr val="tx2">
                  <a:lumMod val="75000"/>
                </a:schemeClr>
              </a:solidFill>
              <a:latin typeface="Arial" panose="020B0604020202020204" pitchFamily="34" charset="0"/>
              <a:ea typeface="Verdana" pitchFamily="34" charset="0"/>
              <a:cs typeface="Arial" panose="020B0604020202020204" pitchFamily="34" charset="0"/>
            </a:endParaRPr>
          </a:p>
          <a:p>
            <a:r>
              <a:rPr lang="pt-BR" sz="1600" dirty="0">
                <a:solidFill>
                  <a:schemeClr val="tx2">
                    <a:lumMod val="75000"/>
                  </a:schemeClr>
                </a:solidFill>
                <a:latin typeface="Arial" panose="020B0604020202020204" pitchFamily="34" charset="0"/>
                <a:ea typeface="Verdana" pitchFamily="34" charset="0"/>
                <a:cs typeface="Arial" panose="020B0604020202020204" pitchFamily="34" charset="0"/>
              </a:rPr>
              <a:t>- É difícil reduzir além de 25% aumentando a equipe.</a:t>
            </a:r>
          </a:p>
          <a:p>
            <a:r>
              <a:rPr lang="pt-BR" sz="1600" dirty="0">
                <a:solidFill>
                  <a:schemeClr val="tx2">
                    <a:lumMod val="75000"/>
                  </a:schemeClr>
                </a:solidFill>
                <a:latin typeface="Arial" panose="020B0604020202020204" pitchFamily="34" charset="0"/>
                <a:ea typeface="Verdana" pitchFamily="34" charset="0"/>
                <a:cs typeface="Arial" panose="020B0604020202020204" pitchFamily="34" charset="0"/>
              </a:rPr>
              <a:t>- Encurtar ou alongar o prazo aumenta os recursos necessários</a:t>
            </a:r>
          </a:p>
          <a:p>
            <a:endParaRPr lang="pt-BR" sz="1600" dirty="0">
              <a:solidFill>
                <a:schemeClr val="tx2">
                  <a:lumMod val="75000"/>
                </a:schemeClr>
              </a:solidFill>
              <a:latin typeface="Arial" panose="020B0604020202020204" pitchFamily="34" charset="0"/>
              <a:ea typeface="Verdana" pitchFamily="34" charset="0"/>
              <a:cs typeface="Arial" panose="020B0604020202020204" pitchFamily="34" charset="0"/>
            </a:endParaRPr>
          </a:p>
          <a:p>
            <a:r>
              <a:rPr lang="pt-BR" sz="1600" dirty="0">
                <a:solidFill>
                  <a:schemeClr val="tx2">
                    <a:lumMod val="75000"/>
                  </a:schemeClr>
                </a:solidFill>
                <a:latin typeface="Arial" panose="020B0604020202020204" pitchFamily="34" charset="0"/>
                <a:ea typeface="Verdana" pitchFamily="34" charset="0"/>
                <a:cs typeface="Arial" panose="020B0604020202020204" pitchFamily="34" charset="0"/>
              </a:rPr>
              <a:t>Redução / Aplicação do prazo             Acréscimo nos Recursos Estimados</a:t>
            </a:r>
          </a:p>
          <a:p>
            <a:r>
              <a:rPr lang="pt-BR" sz="1600" dirty="0">
                <a:solidFill>
                  <a:schemeClr val="tx2">
                    <a:lumMod val="75000"/>
                  </a:schemeClr>
                </a:solidFill>
                <a:latin typeface="Arial" panose="020B0604020202020204" pitchFamily="34" charset="0"/>
                <a:ea typeface="Verdana" pitchFamily="34" charset="0"/>
                <a:cs typeface="Arial" panose="020B0604020202020204" pitchFamily="34" charset="0"/>
              </a:rPr>
              <a:t>                  - 25%                                                     +23%</a:t>
            </a:r>
          </a:p>
          <a:p>
            <a:r>
              <a:rPr lang="pt-BR" sz="1600" dirty="0">
                <a:solidFill>
                  <a:schemeClr val="tx2">
                    <a:lumMod val="75000"/>
                  </a:schemeClr>
                </a:solidFill>
                <a:latin typeface="Arial" panose="020B0604020202020204" pitchFamily="34" charset="0"/>
                <a:ea typeface="Verdana" pitchFamily="34" charset="0"/>
                <a:cs typeface="Arial" panose="020B0604020202020204" pitchFamily="34" charset="0"/>
              </a:rPr>
              <a:t>                  - 15%                                                     + 8%</a:t>
            </a:r>
          </a:p>
          <a:p>
            <a:r>
              <a:rPr lang="pt-BR" sz="1600" dirty="0" smtClean="0">
                <a:solidFill>
                  <a:schemeClr val="tx2">
                    <a:lumMod val="75000"/>
                  </a:schemeClr>
                </a:solidFill>
                <a:latin typeface="Arial" panose="020B0604020202020204" pitchFamily="34" charset="0"/>
                <a:ea typeface="Verdana" pitchFamily="34" charset="0"/>
                <a:cs typeface="Arial" panose="020B0604020202020204" pitchFamily="34" charset="0"/>
              </a:rPr>
              <a:t> </a:t>
            </a:r>
          </a:p>
        </p:txBody>
      </p:sp>
    </p:spTree>
    <p:extLst>
      <p:ext uri="{BB962C8B-B14F-4D97-AF65-F5344CB8AC3E}">
        <p14:creationId xmlns:p14="http://schemas.microsoft.com/office/powerpoint/2010/main" val="340383367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1628800"/>
            <a:ext cx="6480175" cy="4694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ítulo 1"/>
          <p:cNvSpPr txBox="1">
            <a:spLocks/>
          </p:cNvSpPr>
          <p:nvPr/>
        </p:nvSpPr>
        <p:spPr>
          <a:xfrm>
            <a:off x="611188" y="188913"/>
            <a:ext cx="8353300" cy="1143000"/>
          </a:xfrm>
          <a:prstGeom prst="rect">
            <a:avLst/>
          </a:prstGeom>
          <a:noFill/>
          <a:ln w="9525">
            <a:noFill/>
            <a:miter lim="800000"/>
            <a:headEnd/>
            <a:tailEnd/>
          </a:ln>
          <a:effectLst/>
          <a:extLst/>
        </p:spPr>
        <p:txBody>
          <a:bodyPr anchor="ct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pt-BR" sz="3600" b="1" i="0" u="none" strike="noStrike" kern="1200" cap="none" spc="0" normalizeH="0" baseline="0" noProof="0" dirty="0" smtClean="0">
                <a:ln>
                  <a:noFill/>
                </a:ln>
                <a:solidFill>
                  <a:srgbClr val="003399"/>
                </a:solidFill>
                <a:effectLst>
                  <a:outerShdw blurRad="38100" dist="38100" dir="2700000" algn="tl">
                    <a:srgbClr val="C0C0C0"/>
                  </a:outerShdw>
                </a:effectLst>
                <a:uLnTx/>
                <a:uFillTx/>
                <a:latin typeface="+mj-lt"/>
                <a:ea typeface="+mj-ea"/>
                <a:cs typeface="+mj-cs"/>
              </a:rPr>
              <a:t>Estimativa - Prazo</a:t>
            </a:r>
          </a:p>
        </p:txBody>
      </p:sp>
    </p:spTree>
    <p:extLst>
      <p:ext uri="{BB962C8B-B14F-4D97-AF65-F5344CB8AC3E}">
        <p14:creationId xmlns:p14="http://schemas.microsoft.com/office/powerpoint/2010/main" val="27916464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3"/>
          <p:cNvSpPr>
            <a:spLocks noGrp="1" noChangeArrowheads="1"/>
          </p:cNvSpPr>
          <p:nvPr>
            <p:ph type="body" sz="quarter" idx="10"/>
          </p:nvPr>
        </p:nvSpPr>
        <p:spPr>
          <a:xfrm>
            <a:off x="611560" y="2636912"/>
            <a:ext cx="7786742" cy="1422490"/>
          </a:xfrm>
        </p:spPr>
        <p:txBody>
          <a:bodyPr/>
          <a:lstStyle/>
          <a:p>
            <a:pPr eaLnBrk="1" hangingPunct="1"/>
            <a:r>
              <a:rPr lang="pt-BR" dirty="0" smtClean="0"/>
              <a:t>UCP</a:t>
            </a:r>
          </a:p>
        </p:txBody>
      </p:sp>
    </p:spTree>
    <p:extLst>
      <p:ext uri="{BB962C8B-B14F-4D97-AF65-F5344CB8AC3E}">
        <p14:creationId xmlns:p14="http://schemas.microsoft.com/office/powerpoint/2010/main" val="253402941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ângulo 2"/>
          <p:cNvSpPr>
            <a:spLocks noChangeArrowheads="1"/>
          </p:cNvSpPr>
          <p:nvPr/>
        </p:nvSpPr>
        <p:spPr bwMode="auto">
          <a:xfrm>
            <a:off x="468313" y="188913"/>
            <a:ext cx="8459787" cy="646112"/>
          </a:xfrm>
          <a:prstGeom prst="rect">
            <a:avLst/>
          </a:prstGeom>
          <a:noFill/>
          <a:ln w="9525">
            <a:noFill/>
            <a:miter lim="800000"/>
            <a:headEnd/>
            <a:tailEnd/>
          </a:ln>
          <a:effectLst/>
          <a:extLst/>
        </p:spPr>
        <p:txBody>
          <a:bodyPr anchor="ctr"/>
          <a:lstStyle/>
          <a:p>
            <a:pPr algn="r">
              <a:defRPr/>
            </a:pPr>
            <a:r>
              <a:rPr lang="pt-BR" sz="3600" b="1" dirty="0">
                <a:solidFill>
                  <a:srgbClr val="003399"/>
                </a:solidFill>
                <a:effectLst>
                  <a:outerShdw blurRad="38100" dist="38100" dir="2700000" algn="tl">
                    <a:srgbClr val="C0C0C0"/>
                  </a:outerShdw>
                </a:effectLst>
                <a:latin typeface="+mj-lt"/>
                <a:ea typeface="+mj-ea"/>
                <a:cs typeface="+mj-cs"/>
              </a:rPr>
              <a:t>UCP – Pontos de Caso de Uso </a:t>
            </a:r>
          </a:p>
        </p:txBody>
      </p:sp>
      <p:sp>
        <p:nvSpPr>
          <p:cNvPr id="47107" name="Retângulo 4"/>
          <p:cNvSpPr>
            <a:spLocks noChangeArrowheads="1"/>
          </p:cNvSpPr>
          <p:nvPr/>
        </p:nvSpPr>
        <p:spPr bwMode="auto">
          <a:xfrm>
            <a:off x="395536" y="1628800"/>
            <a:ext cx="8064500" cy="3416320"/>
          </a:xfrm>
          <a:prstGeom prst="rect">
            <a:avLst/>
          </a:prstGeom>
          <a:noFill/>
          <a:ln w="9525">
            <a:noFill/>
            <a:miter lim="800000"/>
            <a:headEnd/>
            <a:tailEnd/>
          </a:ln>
        </p:spPr>
        <p:txBody>
          <a:bodyPr>
            <a:spAutoFit/>
          </a:bodyPr>
          <a:lstStyle/>
          <a:p>
            <a:r>
              <a:rPr lang="pt-BR" b="1" dirty="0"/>
              <a:t>O método de cálculo utilizando Pontos de Caso de Uso</a:t>
            </a:r>
          </a:p>
          <a:p>
            <a:endParaRPr lang="pt-BR" b="1" dirty="0"/>
          </a:p>
          <a:p>
            <a:endParaRPr lang="pt-BR" dirty="0"/>
          </a:p>
          <a:p>
            <a:r>
              <a:rPr lang="pt-BR" dirty="0"/>
              <a:t>Método criado por </a:t>
            </a:r>
            <a:r>
              <a:rPr lang="pt-BR" dirty="0" err="1"/>
              <a:t>Gustav</a:t>
            </a:r>
            <a:r>
              <a:rPr lang="pt-BR" dirty="0"/>
              <a:t> </a:t>
            </a:r>
            <a:r>
              <a:rPr lang="pt-BR" dirty="0" err="1"/>
              <a:t>Karner</a:t>
            </a:r>
            <a:r>
              <a:rPr lang="pt-BR" dirty="0"/>
              <a:t>, em 1993.</a:t>
            </a:r>
          </a:p>
          <a:p>
            <a:endParaRPr lang="pt-BR" dirty="0"/>
          </a:p>
          <a:p>
            <a:r>
              <a:rPr lang="pt-BR" dirty="0"/>
              <a:t>Baseada em Use Cases</a:t>
            </a:r>
          </a:p>
          <a:p>
            <a:endParaRPr lang="pt-BR" dirty="0"/>
          </a:p>
          <a:p>
            <a:r>
              <a:rPr lang="pt-BR" dirty="0"/>
              <a:t>Uma vez que os casos de uso principais do sistema sejam levantados, é possível estimar-se o tamanho do software como um todo baseando-se em um conjunto simples de </a:t>
            </a:r>
            <a:r>
              <a:rPr lang="pt-BR" dirty="0" smtClean="0"/>
              <a:t>métricas, </a:t>
            </a:r>
            <a:r>
              <a:rPr lang="pt-BR" dirty="0"/>
              <a:t>similar à técnica de Pontos de Função.</a:t>
            </a:r>
          </a:p>
          <a:p>
            <a:endParaRPr lang="pt-BR" dirty="0"/>
          </a:p>
          <a:p>
            <a:endParaRPr lang="pt-BR"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tângulo 1"/>
          <p:cNvSpPr>
            <a:spLocks noChangeArrowheads="1"/>
          </p:cNvSpPr>
          <p:nvPr/>
        </p:nvSpPr>
        <p:spPr bwMode="auto">
          <a:xfrm>
            <a:off x="468313" y="1844824"/>
            <a:ext cx="7585795" cy="4247317"/>
          </a:xfrm>
          <a:prstGeom prst="rect">
            <a:avLst/>
          </a:prstGeom>
          <a:noFill/>
          <a:ln w="9525">
            <a:noFill/>
            <a:miter lim="800000"/>
            <a:headEnd/>
            <a:tailEnd/>
          </a:ln>
        </p:spPr>
        <p:txBody>
          <a:bodyPr wrap="square">
            <a:spAutoFit/>
          </a:bodyPr>
          <a:lstStyle/>
          <a:p>
            <a:endParaRPr lang="pt-BR" dirty="0" smtClean="0"/>
          </a:p>
          <a:p>
            <a:r>
              <a:rPr lang="pt-BR" dirty="0" smtClean="0"/>
              <a:t>Os </a:t>
            </a:r>
            <a:r>
              <a:rPr lang="pt-BR" dirty="0"/>
              <a:t>passos necessários para a geração da estimativa por Pontos de Caso de Uso </a:t>
            </a:r>
          </a:p>
          <a:p>
            <a:r>
              <a:rPr lang="pt-BR" dirty="0"/>
              <a:t>são descritos a seguir:</a:t>
            </a:r>
          </a:p>
          <a:p>
            <a:endParaRPr lang="pt-BR" dirty="0"/>
          </a:p>
          <a:p>
            <a:r>
              <a:rPr lang="pt-BR" b="1" dirty="0"/>
              <a:t>Passo 1: Calculando o peso dos Atores do sistema</a:t>
            </a:r>
          </a:p>
          <a:p>
            <a:endParaRPr lang="pt-BR" b="1" dirty="0"/>
          </a:p>
          <a:p>
            <a:r>
              <a:rPr lang="pt-BR" b="1" dirty="0"/>
              <a:t>Passo 2: Calculando o Peso dos Casos de Uso</a:t>
            </a:r>
            <a:endParaRPr lang="pt-BR" dirty="0"/>
          </a:p>
          <a:p>
            <a:endParaRPr lang="pt-BR" dirty="0"/>
          </a:p>
          <a:p>
            <a:r>
              <a:rPr lang="pt-BR" b="1" dirty="0"/>
              <a:t>Passo 3: Calculando Fatores de Ajuste</a:t>
            </a:r>
          </a:p>
          <a:p>
            <a:endParaRPr lang="pt-BR" dirty="0"/>
          </a:p>
          <a:p>
            <a:r>
              <a:rPr lang="pt-BR" b="1" dirty="0"/>
              <a:t>Passo 3.1: Fatores Técnicos</a:t>
            </a:r>
          </a:p>
          <a:p>
            <a:endParaRPr lang="pt-BR" b="1" dirty="0"/>
          </a:p>
          <a:p>
            <a:r>
              <a:rPr lang="pt-BR" b="1" dirty="0"/>
              <a:t>Passo 3.2: Fatores Ambientais</a:t>
            </a:r>
          </a:p>
          <a:p>
            <a:endParaRPr lang="pt-BR" b="1" dirty="0"/>
          </a:p>
          <a:p>
            <a:r>
              <a:rPr lang="pt-BR" b="1" dirty="0"/>
              <a:t>Passo 4: Calculando o </a:t>
            </a:r>
            <a:r>
              <a:rPr lang="pt-BR" b="1" dirty="0" smtClean="0"/>
              <a:t>Tamanho </a:t>
            </a:r>
            <a:r>
              <a:rPr lang="pt-BR" b="1" dirty="0"/>
              <a:t>do Sistema</a:t>
            </a:r>
          </a:p>
        </p:txBody>
      </p:sp>
      <p:sp>
        <p:nvSpPr>
          <p:cNvPr id="3" name="Retângulo 2"/>
          <p:cNvSpPr>
            <a:spLocks noChangeArrowheads="1"/>
          </p:cNvSpPr>
          <p:nvPr/>
        </p:nvSpPr>
        <p:spPr bwMode="auto">
          <a:xfrm>
            <a:off x="467544" y="260648"/>
            <a:ext cx="8459788" cy="646113"/>
          </a:xfrm>
          <a:prstGeom prst="rect">
            <a:avLst/>
          </a:prstGeom>
          <a:noFill/>
          <a:ln w="9525">
            <a:noFill/>
            <a:miter lim="800000"/>
            <a:headEnd/>
            <a:tailEnd/>
          </a:ln>
          <a:effectLst/>
          <a:extLst/>
        </p:spPr>
        <p:txBody>
          <a:bodyPr anchor="ctr"/>
          <a:lstStyle/>
          <a:p>
            <a:pPr algn="r">
              <a:defRPr/>
            </a:pPr>
            <a:r>
              <a:rPr lang="pt-BR" sz="3600" b="1" dirty="0">
                <a:solidFill>
                  <a:srgbClr val="003399"/>
                </a:solidFill>
                <a:effectLst>
                  <a:outerShdw blurRad="38100" dist="38100" dir="2700000" algn="tl">
                    <a:srgbClr val="C0C0C0"/>
                  </a:outerShdw>
                </a:effectLst>
                <a:latin typeface="+mj-lt"/>
                <a:ea typeface="+mj-ea"/>
                <a:cs typeface="+mj-cs"/>
              </a:rPr>
              <a:t>UCP – Pontos de Caso de Uso </a:t>
            </a:r>
          </a:p>
        </p:txBody>
      </p:sp>
      <p:sp>
        <p:nvSpPr>
          <p:cNvPr id="48132" name="Retângulo 3"/>
          <p:cNvSpPr>
            <a:spLocks noChangeArrowheads="1"/>
          </p:cNvSpPr>
          <p:nvPr/>
        </p:nvSpPr>
        <p:spPr bwMode="auto">
          <a:xfrm>
            <a:off x="611560" y="1556792"/>
            <a:ext cx="6265862" cy="368300"/>
          </a:xfrm>
          <a:prstGeom prst="rect">
            <a:avLst/>
          </a:prstGeom>
          <a:noFill/>
          <a:ln w="9525">
            <a:noFill/>
            <a:miter lim="800000"/>
            <a:headEnd/>
            <a:tailEnd/>
          </a:ln>
        </p:spPr>
        <p:txBody>
          <a:bodyPr>
            <a:spAutoFit/>
          </a:bodyPr>
          <a:lstStyle/>
          <a:p>
            <a:r>
              <a:rPr lang="pt-BR" b="1" dirty="0"/>
              <a:t>O método de cálculo utilizando Pontos de Caso de Uso</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ângulo 2"/>
          <p:cNvSpPr>
            <a:spLocks noChangeArrowheads="1"/>
          </p:cNvSpPr>
          <p:nvPr/>
        </p:nvSpPr>
        <p:spPr bwMode="auto">
          <a:xfrm>
            <a:off x="539552" y="332656"/>
            <a:ext cx="8459787" cy="646112"/>
          </a:xfrm>
          <a:prstGeom prst="rect">
            <a:avLst/>
          </a:prstGeom>
          <a:noFill/>
          <a:ln w="9525">
            <a:noFill/>
            <a:miter lim="800000"/>
            <a:headEnd/>
            <a:tailEnd/>
          </a:ln>
          <a:effectLst/>
          <a:extLst/>
        </p:spPr>
        <p:txBody>
          <a:bodyPr anchor="ctr"/>
          <a:lstStyle/>
          <a:p>
            <a:pPr algn="r">
              <a:defRPr/>
            </a:pPr>
            <a:r>
              <a:rPr lang="pt-BR" sz="3600" b="1" dirty="0">
                <a:solidFill>
                  <a:srgbClr val="003399"/>
                </a:solidFill>
                <a:effectLst>
                  <a:outerShdw blurRad="38100" dist="38100" dir="2700000" algn="tl">
                    <a:srgbClr val="C0C0C0"/>
                  </a:outerShdw>
                </a:effectLst>
                <a:latin typeface="+mj-lt"/>
                <a:ea typeface="+mj-ea"/>
                <a:cs typeface="+mj-cs"/>
              </a:rPr>
              <a:t>UCP – Pontos de Caso de Uso </a:t>
            </a:r>
          </a:p>
        </p:txBody>
      </p:sp>
      <p:sp>
        <p:nvSpPr>
          <p:cNvPr id="49155" name="Retângulo 4"/>
          <p:cNvSpPr>
            <a:spLocks noChangeArrowheads="1"/>
          </p:cNvSpPr>
          <p:nvPr/>
        </p:nvSpPr>
        <p:spPr bwMode="auto">
          <a:xfrm>
            <a:off x="755576" y="1268760"/>
            <a:ext cx="8064500" cy="2031325"/>
          </a:xfrm>
          <a:prstGeom prst="rect">
            <a:avLst/>
          </a:prstGeom>
          <a:noFill/>
          <a:ln w="9525">
            <a:noFill/>
            <a:miter lim="800000"/>
            <a:headEnd/>
            <a:tailEnd/>
          </a:ln>
        </p:spPr>
        <p:txBody>
          <a:bodyPr wrap="square">
            <a:spAutoFit/>
          </a:bodyPr>
          <a:lstStyle/>
          <a:p>
            <a:r>
              <a:rPr lang="pt-BR" b="1" dirty="0"/>
              <a:t>O método de cálculo utilizando Pontos de Caso de Uso</a:t>
            </a:r>
          </a:p>
          <a:p>
            <a:endParaRPr lang="pt-BR" b="1" dirty="0"/>
          </a:p>
          <a:p>
            <a:r>
              <a:rPr lang="pt-BR" b="1" dirty="0"/>
              <a:t>Passo 1: Calculando o peso dos Atores do sistema</a:t>
            </a:r>
          </a:p>
          <a:p>
            <a:endParaRPr lang="pt-BR" b="1" dirty="0"/>
          </a:p>
          <a:p>
            <a:pPr>
              <a:buFont typeface="Arial" pitchFamily="34" charset="0"/>
              <a:buChar char="•"/>
            </a:pPr>
            <a:r>
              <a:rPr lang="pt-BR" b="1" dirty="0"/>
              <a:t> </a:t>
            </a:r>
            <a:r>
              <a:rPr lang="pt-BR" dirty="0"/>
              <a:t>Classificar os atores envolvidos em cada caso de uso, de forma a obter um somatório de pontos </a:t>
            </a:r>
            <a:r>
              <a:rPr lang="pt-BR" dirty="0" err="1"/>
              <a:t>não-ajustado</a:t>
            </a:r>
            <a:r>
              <a:rPr lang="pt-BR" dirty="0" smtClean="0"/>
              <a:t>.</a:t>
            </a:r>
            <a:endParaRPr lang="pt-BR" b="1" dirty="0"/>
          </a:p>
          <a:p>
            <a:endParaRPr lang="pt-BR" b="1" dirty="0"/>
          </a:p>
        </p:txBody>
      </p:sp>
      <p:graphicFrame>
        <p:nvGraphicFramePr>
          <p:cNvPr id="4" name="Tabela 3"/>
          <p:cNvGraphicFramePr>
            <a:graphicFrameLocks noGrp="1"/>
          </p:cNvGraphicFramePr>
          <p:nvPr>
            <p:extLst>
              <p:ext uri="{D42A27DB-BD31-4B8C-83A1-F6EECF244321}">
                <p14:modId xmlns:p14="http://schemas.microsoft.com/office/powerpoint/2010/main" val="3427006680"/>
              </p:ext>
            </p:extLst>
          </p:nvPr>
        </p:nvGraphicFramePr>
        <p:xfrm>
          <a:off x="1187624" y="3212976"/>
          <a:ext cx="6096000" cy="2773891"/>
        </p:xfrm>
        <a:graphic>
          <a:graphicData uri="http://schemas.openxmlformats.org/drawingml/2006/table">
            <a:tbl>
              <a:tblPr/>
              <a:tblGrid>
                <a:gridCol w="2032000"/>
                <a:gridCol w="2032000"/>
                <a:gridCol w="2032000"/>
              </a:tblGrid>
              <a:tr h="213386">
                <a:tc>
                  <a:txBody>
                    <a:bodyPr/>
                    <a:lstStyle/>
                    <a:p>
                      <a:pPr algn="ctr">
                        <a:spcAft>
                          <a:spcPts val="0"/>
                        </a:spcAft>
                      </a:pPr>
                      <a:r>
                        <a:rPr lang="pt-BR" sz="1400" b="1" kern="0" dirty="0">
                          <a:latin typeface="Arial" pitchFamily="34" charset="0"/>
                          <a:ea typeface="Times New Roman"/>
                          <a:cs typeface="Arial" pitchFamily="34" charset="0"/>
                        </a:rPr>
                        <a:t>Tipo de Ator</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pt-BR" sz="1400" b="1" kern="0">
                          <a:latin typeface="Arial" pitchFamily="34" charset="0"/>
                          <a:ea typeface="Times New Roman"/>
                          <a:cs typeface="Arial" pitchFamily="34" charset="0"/>
                        </a:rPr>
                        <a:t>Peso</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pt-BR" sz="1400" b="1" kern="0">
                          <a:latin typeface="Arial" pitchFamily="34" charset="0"/>
                          <a:ea typeface="Times New Roman"/>
                          <a:cs typeface="Arial" pitchFamily="34" charset="0"/>
                        </a:rPr>
                        <a:t>Descrição</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40159">
                <a:tc>
                  <a:txBody>
                    <a:bodyPr/>
                    <a:lstStyle/>
                    <a:p>
                      <a:pPr>
                        <a:spcAft>
                          <a:spcPts val="0"/>
                        </a:spcAft>
                      </a:pPr>
                      <a:r>
                        <a:rPr lang="pt-BR" sz="1400" dirty="0">
                          <a:latin typeface="Arial" pitchFamily="34" charset="0"/>
                          <a:ea typeface="Times New Roman"/>
                          <a:cs typeface="Arial" pitchFamily="34" charset="0"/>
                        </a:rPr>
                        <a:t>Ator Simples</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pt-BR" sz="1400">
                          <a:latin typeface="Arial" pitchFamily="34" charset="0"/>
                          <a:ea typeface="Times New Roman"/>
                          <a:cs typeface="Arial" pitchFamily="34" charset="0"/>
                        </a:rPr>
                        <a:t>1</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pt-BR" sz="1400">
                          <a:latin typeface="Arial" pitchFamily="34" charset="0"/>
                          <a:ea typeface="Times New Roman"/>
                          <a:cs typeface="Arial" pitchFamily="34" charset="0"/>
                        </a:rPr>
                        <a:t>Outro sistema acessado através de uma API de programação</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53546">
                <a:tc>
                  <a:txBody>
                    <a:bodyPr/>
                    <a:lstStyle/>
                    <a:p>
                      <a:pPr>
                        <a:spcAft>
                          <a:spcPts val="0"/>
                        </a:spcAft>
                      </a:pPr>
                      <a:r>
                        <a:rPr lang="pt-BR" sz="1400" dirty="0">
                          <a:latin typeface="Arial" pitchFamily="34" charset="0"/>
                          <a:ea typeface="Times New Roman"/>
                          <a:cs typeface="Arial" pitchFamily="34" charset="0"/>
                        </a:rPr>
                        <a:t>Ator Médio</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pt-BR" sz="1400" dirty="0">
                          <a:latin typeface="Arial" pitchFamily="34" charset="0"/>
                          <a:ea typeface="Times New Roman"/>
                          <a:cs typeface="Arial" pitchFamily="34" charset="0"/>
                        </a:rPr>
                        <a:t>2</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pt-BR" sz="1400">
                          <a:latin typeface="Arial" pitchFamily="34" charset="0"/>
                          <a:ea typeface="Times New Roman"/>
                          <a:cs typeface="Arial" pitchFamily="34" charset="0"/>
                        </a:rPr>
                        <a:t>Outro sistema interagindo através de um protocolo de comunicação, como TCP/IP ou FTP</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53546">
                <a:tc>
                  <a:txBody>
                    <a:bodyPr/>
                    <a:lstStyle/>
                    <a:p>
                      <a:pPr>
                        <a:spcAft>
                          <a:spcPts val="0"/>
                        </a:spcAft>
                      </a:pPr>
                      <a:r>
                        <a:rPr lang="pt-BR" sz="1400">
                          <a:latin typeface="Arial" pitchFamily="34" charset="0"/>
                          <a:ea typeface="Times New Roman"/>
                          <a:cs typeface="Arial" pitchFamily="34" charset="0"/>
                        </a:rPr>
                        <a:t>Ator Complexo</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pt-BR" sz="1400">
                          <a:latin typeface="Arial" pitchFamily="34" charset="0"/>
                          <a:ea typeface="Times New Roman"/>
                          <a:cs typeface="Arial" pitchFamily="34" charset="0"/>
                        </a:rPr>
                        <a:t>3</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pt-BR" sz="1400" dirty="0">
                          <a:latin typeface="Arial" pitchFamily="34" charset="0"/>
                          <a:ea typeface="Times New Roman"/>
                          <a:cs typeface="Arial" pitchFamily="34" charset="0"/>
                        </a:rPr>
                        <a:t>Um usuário interagindo através de uma interface gráfica (</a:t>
                      </a:r>
                      <a:r>
                        <a:rPr lang="pt-BR" sz="1400" dirty="0" err="1">
                          <a:latin typeface="Arial" pitchFamily="34" charset="0"/>
                          <a:ea typeface="Times New Roman"/>
                          <a:cs typeface="Arial" pitchFamily="34" charset="0"/>
                        </a:rPr>
                        <a:t>stand-alone</a:t>
                      </a:r>
                      <a:r>
                        <a:rPr lang="pt-BR" sz="1400" dirty="0">
                          <a:latin typeface="Arial" pitchFamily="34" charset="0"/>
                          <a:ea typeface="Times New Roman"/>
                          <a:cs typeface="Arial" pitchFamily="34" charset="0"/>
                        </a:rPr>
                        <a:t> ou Web)</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49178" name="Retângulo 4"/>
          <p:cNvSpPr>
            <a:spLocks noChangeArrowheads="1"/>
          </p:cNvSpPr>
          <p:nvPr/>
        </p:nvSpPr>
        <p:spPr bwMode="auto">
          <a:xfrm>
            <a:off x="2483768" y="6021288"/>
            <a:ext cx="2381250" cy="307975"/>
          </a:xfrm>
          <a:prstGeom prst="rect">
            <a:avLst/>
          </a:prstGeom>
          <a:noFill/>
          <a:ln w="9525">
            <a:noFill/>
            <a:miter lim="800000"/>
            <a:headEnd/>
            <a:tailEnd/>
          </a:ln>
        </p:spPr>
        <p:txBody>
          <a:bodyPr wrap="none">
            <a:spAutoFit/>
          </a:bodyPr>
          <a:lstStyle/>
          <a:p>
            <a:r>
              <a:rPr lang="pt-BR" sz="1400" b="1" dirty="0"/>
              <a:t>Tabela 1. Pesos de Atores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11188" y="188913"/>
            <a:ext cx="8353300" cy="1143000"/>
          </a:xfrm>
          <a:noFill/>
          <a:ln w="9525">
            <a:noFill/>
            <a:miter lim="800000"/>
            <a:headEnd/>
            <a:tailEnd/>
          </a:ln>
          <a:effectLst/>
          <a:extLst/>
        </p:spPr>
        <p:txBody>
          <a:bodyPr anchor="ctr"/>
          <a:lstStyle/>
          <a:p>
            <a:pPr algn="r">
              <a:defRPr/>
            </a:pPr>
            <a:r>
              <a:rPr lang="pt-BR" sz="3600" b="1" dirty="0" smtClean="0">
                <a:solidFill>
                  <a:srgbClr val="003399"/>
                </a:solidFill>
                <a:effectLst>
                  <a:outerShdw blurRad="38100" dist="38100" dir="2700000" algn="tl">
                    <a:srgbClr val="C0C0C0"/>
                  </a:outerShdw>
                </a:effectLst>
                <a:latin typeface="+mj-lt"/>
                <a:ea typeface="+mj-ea"/>
                <a:cs typeface="+mj-cs"/>
              </a:rPr>
              <a:t>COCOMO II</a:t>
            </a:r>
          </a:p>
        </p:txBody>
      </p:sp>
      <p:sp>
        <p:nvSpPr>
          <p:cNvPr id="7171" name="Retângulo 2"/>
          <p:cNvSpPr>
            <a:spLocks noChangeArrowheads="1"/>
          </p:cNvSpPr>
          <p:nvPr/>
        </p:nvSpPr>
        <p:spPr bwMode="auto">
          <a:xfrm>
            <a:off x="900113" y="1858963"/>
            <a:ext cx="6551612" cy="3694112"/>
          </a:xfrm>
          <a:prstGeom prst="rect">
            <a:avLst/>
          </a:prstGeom>
          <a:noFill/>
          <a:ln w="9525">
            <a:noFill/>
            <a:miter lim="800000"/>
            <a:headEnd/>
            <a:tailEnd/>
          </a:ln>
        </p:spPr>
        <p:txBody>
          <a:bodyPr>
            <a:spAutoFit/>
          </a:bodyPr>
          <a:lstStyle/>
          <a:p>
            <a:pPr algn="just"/>
            <a:r>
              <a:rPr lang="pt-BR" dirty="0"/>
              <a:t>Ajudar às pessoas a avaliar e ponderar sobre as implicações de custo e prazo em suas decisões sobre software</a:t>
            </a:r>
          </a:p>
          <a:p>
            <a:pPr algn="just"/>
            <a:endParaRPr lang="pt-BR" dirty="0"/>
          </a:p>
          <a:p>
            <a:pPr algn="just"/>
            <a:r>
              <a:rPr lang="pt-BR" dirty="0"/>
              <a:t>– Decisões sobre investimentos</a:t>
            </a:r>
          </a:p>
          <a:p>
            <a:pPr algn="just"/>
            <a:r>
              <a:rPr lang="pt-BR" dirty="0"/>
              <a:t> Quando desenvolver, reutilizar ou comprar</a:t>
            </a:r>
          </a:p>
          <a:p>
            <a:pPr algn="just"/>
            <a:r>
              <a:rPr lang="pt-BR" dirty="0"/>
              <a:t> Qual software legado modificar ou descontinuar</a:t>
            </a:r>
          </a:p>
          <a:p>
            <a:pPr algn="just"/>
            <a:endParaRPr lang="pt-BR" dirty="0"/>
          </a:p>
          <a:p>
            <a:pPr algn="just"/>
            <a:r>
              <a:rPr lang="pt-BR" dirty="0"/>
              <a:t>– Definição de orçamentos e cronogramas</a:t>
            </a:r>
          </a:p>
          <a:p>
            <a:pPr algn="just"/>
            <a:r>
              <a:rPr lang="pt-BR" dirty="0"/>
              <a:t>– Negociação de trocas entre custo, prazo e performance</a:t>
            </a:r>
          </a:p>
          <a:p>
            <a:pPr algn="just"/>
            <a:r>
              <a:rPr lang="pt-BR" dirty="0"/>
              <a:t>– Decisões relativas à gerência de risco</a:t>
            </a:r>
          </a:p>
          <a:p>
            <a:pPr algn="just"/>
            <a:r>
              <a:rPr lang="pt-BR" dirty="0"/>
              <a:t>– Decisões relativas à iniciativas de melhoria de processos</a:t>
            </a:r>
          </a:p>
          <a:p>
            <a:pPr algn="just"/>
            <a:r>
              <a:rPr lang="pt-BR" dirty="0"/>
              <a:t>–Reutilização, ferramentas, maturidade de processos e terceirização</a:t>
            </a:r>
          </a:p>
        </p:txBody>
      </p:sp>
      <p:sp>
        <p:nvSpPr>
          <p:cNvPr id="7172" name="Retângulo 3"/>
          <p:cNvSpPr>
            <a:spLocks noChangeArrowheads="1"/>
          </p:cNvSpPr>
          <p:nvPr/>
        </p:nvSpPr>
        <p:spPr bwMode="auto">
          <a:xfrm>
            <a:off x="900113" y="1268413"/>
            <a:ext cx="2736850" cy="369887"/>
          </a:xfrm>
          <a:prstGeom prst="rect">
            <a:avLst/>
          </a:prstGeom>
          <a:noFill/>
          <a:ln w="9525">
            <a:noFill/>
            <a:miter lim="800000"/>
            <a:headEnd/>
            <a:tailEnd/>
          </a:ln>
        </p:spPr>
        <p:txBody>
          <a:bodyPr wrap="none">
            <a:spAutoFit/>
          </a:bodyPr>
          <a:lstStyle/>
          <a:p>
            <a:r>
              <a:rPr lang="pt-BR"/>
              <a:t>Propósito do COCOMOII</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ângulo 2"/>
          <p:cNvSpPr>
            <a:spLocks noChangeArrowheads="1"/>
          </p:cNvSpPr>
          <p:nvPr/>
        </p:nvSpPr>
        <p:spPr bwMode="auto">
          <a:xfrm>
            <a:off x="576263" y="458788"/>
            <a:ext cx="8459787" cy="646112"/>
          </a:xfrm>
          <a:prstGeom prst="rect">
            <a:avLst/>
          </a:prstGeom>
          <a:noFill/>
          <a:ln w="9525">
            <a:noFill/>
            <a:miter lim="800000"/>
            <a:headEnd/>
            <a:tailEnd/>
          </a:ln>
          <a:effectLst/>
          <a:extLst/>
        </p:spPr>
        <p:txBody>
          <a:bodyPr anchor="ctr"/>
          <a:lstStyle/>
          <a:p>
            <a:pPr algn="r">
              <a:defRPr/>
            </a:pPr>
            <a:r>
              <a:rPr lang="pt-BR" sz="3600" b="1" dirty="0">
                <a:solidFill>
                  <a:srgbClr val="003399"/>
                </a:solidFill>
                <a:effectLst>
                  <a:outerShdw blurRad="38100" dist="38100" dir="2700000" algn="tl">
                    <a:srgbClr val="C0C0C0"/>
                  </a:outerShdw>
                </a:effectLst>
                <a:latin typeface="+mj-lt"/>
                <a:ea typeface="+mj-ea"/>
                <a:cs typeface="+mj-cs"/>
              </a:rPr>
              <a:t>UCP – Pontos de Caso de Uso </a:t>
            </a:r>
          </a:p>
        </p:txBody>
      </p:sp>
      <p:sp>
        <p:nvSpPr>
          <p:cNvPr id="50179" name="Retângulo 4"/>
          <p:cNvSpPr>
            <a:spLocks noChangeArrowheads="1"/>
          </p:cNvSpPr>
          <p:nvPr/>
        </p:nvSpPr>
        <p:spPr bwMode="auto">
          <a:xfrm>
            <a:off x="539552" y="1700808"/>
            <a:ext cx="8064500" cy="3970338"/>
          </a:xfrm>
          <a:prstGeom prst="rect">
            <a:avLst/>
          </a:prstGeom>
          <a:noFill/>
          <a:ln w="9525">
            <a:noFill/>
            <a:miter lim="800000"/>
            <a:headEnd/>
            <a:tailEnd/>
          </a:ln>
        </p:spPr>
        <p:txBody>
          <a:bodyPr>
            <a:spAutoFit/>
          </a:bodyPr>
          <a:lstStyle/>
          <a:p>
            <a:r>
              <a:rPr lang="pt-BR" b="1" dirty="0"/>
              <a:t>O método de cálculo utilizando Pontos de Caso de Uso</a:t>
            </a:r>
          </a:p>
          <a:p>
            <a:endParaRPr lang="pt-BR" dirty="0"/>
          </a:p>
          <a:p>
            <a:r>
              <a:rPr lang="pt-BR" b="1" dirty="0"/>
              <a:t>Passo 2: Calculando o Peso dos Casos de Uso</a:t>
            </a:r>
            <a:endParaRPr lang="pt-BR" dirty="0"/>
          </a:p>
          <a:p>
            <a:endParaRPr lang="pt-BR" dirty="0"/>
          </a:p>
          <a:p>
            <a:r>
              <a:rPr lang="pt-BR" dirty="0"/>
              <a:t>Uma vez calculado o peso dos atores do sistema, partimos para o cálculo inicial do peso bruto dos casos de uso (</a:t>
            </a:r>
            <a:r>
              <a:rPr lang="pt-BR" i="1" dirty="0" err="1"/>
              <a:t>Unadjusted</a:t>
            </a:r>
            <a:r>
              <a:rPr lang="pt-BR" i="1" dirty="0"/>
              <a:t> Use Case </a:t>
            </a:r>
            <a:r>
              <a:rPr lang="pt-BR" i="1" dirty="0" err="1"/>
              <a:t>Weight</a:t>
            </a:r>
            <a:r>
              <a:rPr lang="pt-BR" dirty="0"/>
              <a:t>, ou UUCW).</a:t>
            </a:r>
            <a:endParaRPr lang="pt-BR" b="1" dirty="0"/>
          </a:p>
          <a:p>
            <a:endParaRPr lang="pt-BR" b="1" dirty="0"/>
          </a:p>
          <a:p>
            <a:pPr>
              <a:buFont typeface="Arial" pitchFamily="34" charset="0"/>
              <a:buChar char="•"/>
            </a:pPr>
            <a:r>
              <a:rPr lang="pt-BR" b="1" dirty="0"/>
              <a:t> </a:t>
            </a:r>
            <a:r>
              <a:rPr lang="pt-BR" dirty="0"/>
              <a:t>Dividir os casos de uso em três níveis de complexidade, de acordo com o número de transações envolvidas em seu processamento.</a:t>
            </a:r>
          </a:p>
          <a:p>
            <a:endParaRPr lang="pt-BR" dirty="0"/>
          </a:p>
          <a:p>
            <a:r>
              <a:rPr lang="pt-BR" dirty="0"/>
              <a:t>Por transação, entende-se como uma série de processos que devem, obrigatoriamente, ser realizados em conjunto - ou cancelados em sua totalidade, caso não seja possível concluir o processamento.</a:t>
            </a:r>
            <a:endParaRPr lang="pt-BR" b="1"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ângulo 2"/>
          <p:cNvSpPr>
            <a:spLocks noChangeArrowheads="1"/>
          </p:cNvSpPr>
          <p:nvPr/>
        </p:nvSpPr>
        <p:spPr bwMode="auto">
          <a:xfrm>
            <a:off x="576263" y="458788"/>
            <a:ext cx="8459787" cy="646112"/>
          </a:xfrm>
          <a:prstGeom prst="rect">
            <a:avLst/>
          </a:prstGeom>
          <a:noFill/>
          <a:ln w="9525">
            <a:noFill/>
            <a:miter lim="800000"/>
            <a:headEnd/>
            <a:tailEnd/>
          </a:ln>
          <a:effectLst/>
          <a:extLst/>
        </p:spPr>
        <p:txBody>
          <a:bodyPr anchor="ctr"/>
          <a:lstStyle/>
          <a:p>
            <a:pPr algn="r">
              <a:defRPr/>
            </a:pPr>
            <a:r>
              <a:rPr lang="pt-BR" sz="3600" b="1" dirty="0">
                <a:solidFill>
                  <a:srgbClr val="003399"/>
                </a:solidFill>
                <a:effectLst>
                  <a:outerShdw blurRad="38100" dist="38100" dir="2700000" algn="tl">
                    <a:srgbClr val="C0C0C0"/>
                  </a:outerShdw>
                </a:effectLst>
                <a:latin typeface="+mj-lt"/>
                <a:ea typeface="+mj-ea"/>
                <a:cs typeface="+mj-cs"/>
              </a:rPr>
              <a:t>UCP – Pontos de Caso de Uso </a:t>
            </a:r>
          </a:p>
        </p:txBody>
      </p:sp>
      <p:sp>
        <p:nvSpPr>
          <p:cNvPr id="51203" name="Retângulo 4"/>
          <p:cNvSpPr>
            <a:spLocks noChangeArrowheads="1"/>
          </p:cNvSpPr>
          <p:nvPr/>
        </p:nvSpPr>
        <p:spPr bwMode="auto">
          <a:xfrm>
            <a:off x="683568" y="1340768"/>
            <a:ext cx="8064500" cy="2031325"/>
          </a:xfrm>
          <a:prstGeom prst="rect">
            <a:avLst/>
          </a:prstGeom>
          <a:noFill/>
          <a:ln w="9525">
            <a:noFill/>
            <a:miter lim="800000"/>
            <a:headEnd/>
            <a:tailEnd/>
          </a:ln>
        </p:spPr>
        <p:txBody>
          <a:bodyPr wrap="square">
            <a:spAutoFit/>
          </a:bodyPr>
          <a:lstStyle/>
          <a:p>
            <a:r>
              <a:rPr lang="pt-BR" b="1" dirty="0"/>
              <a:t>O método de cálculo utilizando Pontos de Caso de Uso</a:t>
            </a:r>
          </a:p>
          <a:p>
            <a:endParaRPr lang="pt-BR" dirty="0"/>
          </a:p>
          <a:p>
            <a:r>
              <a:rPr lang="pt-BR" b="1" dirty="0"/>
              <a:t>Passo 2: Calculando o Peso dos Casos de Uso</a:t>
            </a:r>
            <a:endParaRPr lang="pt-BR" dirty="0"/>
          </a:p>
          <a:p>
            <a:endParaRPr lang="pt-BR" dirty="0"/>
          </a:p>
          <a:p>
            <a:endParaRPr lang="pt-BR" dirty="0"/>
          </a:p>
          <a:p>
            <a:endParaRPr lang="pt-BR" dirty="0"/>
          </a:p>
          <a:p>
            <a:endParaRPr lang="pt-BR" dirty="0"/>
          </a:p>
        </p:txBody>
      </p:sp>
      <p:graphicFrame>
        <p:nvGraphicFramePr>
          <p:cNvPr id="4" name="Tabela 3"/>
          <p:cNvGraphicFramePr>
            <a:graphicFrameLocks noGrp="1"/>
          </p:cNvGraphicFramePr>
          <p:nvPr/>
        </p:nvGraphicFramePr>
        <p:xfrm>
          <a:off x="899592" y="3284984"/>
          <a:ext cx="6672261" cy="2240189"/>
        </p:xfrm>
        <a:graphic>
          <a:graphicData uri="http://schemas.openxmlformats.org/drawingml/2006/table">
            <a:tbl>
              <a:tblPr/>
              <a:tblGrid>
                <a:gridCol w="2522080"/>
                <a:gridCol w="2662649"/>
                <a:gridCol w="1487532"/>
              </a:tblGrid>
              <a:tr h="319995">
                <a:tc>
                  <a:txBody>
                    <a:bodyPr/>
                    <a:lstStyle/>
                    <a:p>
                      <a:pPr indent="450215" algn="l">
                        <a:lnSpc>
                          <a:spcPct val="150000"/>
                        </a:lnSpc>
                        <a:spcAft>
                          <a:spcPts val="0"/>
                        </a:spcAft>
                      </a:pPr>
                      <a:r>
                        <a:rPr lang="pt-BR" sz="1400" b="1" dirty="0">
                          <a:solidFill>
                            <a:srgbClr val="000000"/>
                          </a:solidFill>
                          <a:latin typeface="Arial"/>
                          <a:ea typeface="Calibri"/>
                        </a:rPr>
                        <a:t>Tipo de Caso de Uso</a:t>
                      </a:r>
                    </a:p>
                  </a:txBody>
                  <a:tcPr marL="68582" marR="685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l">
                        <a:lnSpc>
                          <a:spcPct val="150000"/>
                        </a:lnSpc>
                        <a:spcAft>
                          <a:spcPts val="0"/>
                        </a:spcAft>
                      </a:pPr>
                      <a:r>
                        <a:rPr lang="pt-BR" sz="1400" b="1" dirty="0">
                          <a:solidFill>
                            <a:srgbClr val="000000"/>
                          </a:solidFill>
                          <a:latin typeface="Arial"/>
                          <a:ea typeface="Calibri"/>
                        </a:rPr>
                        <a:t>Número de Transações</a:t>
                      </a:r>
                    </a:p>
                  </a:txBody>
                  <a:tcPr marL="68582" marR="685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ctr">
                        <a:lnSpc>
                          <a:spcPct val="150000"/>
                        </a:lnSpc>
                        <a:spcAft>
                          <a:spcPts val="0"/>
                        </a:spcAft>
                      </a:pPr>
                      <a:r>
                        <a:rPr lang="pt-BR" sz="1400" b="1" dirty="0">
                          <a:solidFill>
                            <a:srgbClr val="000000"/>
                          </a:solidFill>
                          <a:latin typeface="Arial"/>
                          <a:ea typeface="Calibri"/>
                        </a:rPr>
                        <a:t>Peso</a:t>
                      </a:r>
                    </a:p>
                  </a:txBody>
                  <a:tcPr marL="68582" marR="685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39989">
                <a:tc>
                  <a:txBody>
                    <a:bodyPr/>
                    <a:lstStyle/>
                    <a:p>
                      <a:pPr indent="450215" algn="l">
                        <a:lnSpc>
                          <a:spcPct val="150000"/>
                        </a:lnSpc>
                        <a:spcAft>
                          <a:spcPts val="0"/>
                        </a:spcAft>
                      </a:pPr>
                      <a:r>
                        <a:rPr lang="pt-BR" sz="1400" dirty="0">
                          <a:solidFill>
                            <a:srgbClr val="000000"/>
                          </a:solidFill>
                          <a:latin typeface="Arial"/>
                          <a:ea typeface="Calibri"/>
                        </a:rPr>
                        <a:t>Simples</a:t>
                      </a:r>
                    </a:p>
                  </a:txBody>
                  <a:tcPr marL="68582" marR="685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ctr">
                        <a:lnSpc>
                          <a:spcPct val="100000"/>
                        </a:lnSpc>
                        <a:spcAft>
                          <a:spcPts val="0"/>
                        </a:spcAft>
                      </a:pPr>
                      <a:r>
                        <a:rPr lang="pt-BR" sz="1400" kern="1200" dirty="0" smtClean="0">
                          <a:solidFill>
                            <a:schemeClr val="tx1"/>
                          </a:solidFill>
                          <a:effectLst/>
                          <a:latin typeface="+mn-lt"/>
                          <a:ea typeface="+mn-ea"/>
                          <a:cs typeface="+mn-cs"/>
                        </a:rPr>
                        <a:t>até 3 transações ou cenários ou fluxos alternativos e de exceção </a:t>
                      </a:r>
                      <a:endParaRPr lang="pt-BR" sz="1400" dirty="0">
                        <a:solidFill>
                          <a:srgbClr val="000000"/>
                        </a:solidFill>
                        <a:latin typeface="Arial"/>
                        <a:ea typeface="Calibri"/>
                      </a:endParaRPr>
                    </a:p>
                  </a:txBody>
                  <a:tcPr marL="68582" marR="685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ctr">
                        <a:lnSpc>
                          <a:spcPct val="150000"/>
                        </a:lnSpc>
                        <a:spcAft>
                          <a:spcPts val="0"/>
                        </a:spcAft>
                      </a:pPr>
                      <a:r>
                        <a:rPr lang="pt-BR" sz="1400" dirty="0" smtClean="0">
                          <a:solidFill>
                            <a:srgbClr val="000000"/>
                          </a:solidFill>
                          <a:latin typeface="Arial"/>
                          <a:ea typeface="Calibri"/>
                        </a:rPr>
                        <a:t>5</a:t>
                      </a:r>
                      <a:endParaRPr lang="pt-BR" sz="1400" dirty="0">
                        <a:solidFill>
                          <a:srgbClr val="000000"/>
                        </a:solidFill>
                        <a:latin typeface="Arial"/>
                        <a:ea typeface="Calibri"/>
                      </a:endParaRPr>
                    </a:p>
                  </a:txBody>
                  <a:tcPr marL="68582" marR="685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39989">
                <a:tc>
                  <a:txBody>
                    <a:bodyPr/>
                    <a:lstStyle/>
                    <a:p>
                      <a:pPr indent="450215" algn="just">
                        <a:lnSpc>
                          <a:spcPct val="150000"/>
                        </a:lnSpc>
                        <a:spcAft>
                          <a:spcPts val="0"/>
                        </a:spcAft>
                      </a:pPr>
                      <a:r>
                        <a:rPr lang="pt-BR" sz="1400" dirty="0">
                          <a:solidFill>
                            <a:srgbClr val="000000"/>
                          </a:solidFill>
                          <a:latin typeface="Arial"/>
                          <a:ea typeface="Calibri"/>
                        </a:rPr>
                        <a:t>Médio</a:t>
                      </a:r>
                    </a:p>
                  </a:txBody>
                  <a:tcPr marL="68582" marR="685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ctr">
                        <a:lnSpc>
                          <a:spcPct val="100000"/>
                        </a:lnSpc>
                        <a:spcAft>
                          <a:spcPts val="0"/>
                        </a:spcAft>
                      </a:pPr>
                      <a:r>
                        <a:rPr lang="pt-BR" sz="1400" dirty="0">
                          <a:solidFill>
                            <a:srgbClr val="000000"/>
                          </a:solidFill>
                          <a:latin typeface="Arial"/>
                          <a:ea typeface="Calibri"/>
                        </a:rPr>
                        <a:t>4 a </a:t>
                      </a:r>
                      <a:r>
                        <a:rPr lang="pt-BR" sz="1400" dirty="0" smtClean="0">
                          <a:solidFill>
                            <a:srgbClr val="000000"/>
                          </a:solidFill>
                          <a:latin typeface="Arial"/>
                          <a:ea typeface="Calibri"/>
                        </a:rPr>
                        <a:t>7 </a:t>
                      </a:r>
                      <a:r>
                        <a:rPr lang="pt-BR" sz="1400" kern="1200" dirty="0" smtClean="0">
                          <a:solidFill>
                            <a:schemeClr val="tx1"/>
                          </a:solidFill>
                          <a:effectLst/>
                          <a:latin typeface="+mn-lt"/>
                          <a:ea typeface="+mn-ea"/>
                          <a:cs typeface="+mn-cs"/>
                        </a:rPr>
                        <a:t>transações ou cenários ou fluxos alternativos e de exceção </a:t>
                      </a:r>
                      <a:endParaRPr lang="pt-BR" sz="1400" dirty="0">
                        <a:solidFill>
                          <a:srgbClr val="000000"/>
                        </a:solidFill>
                        <a:latin typeface="Arial"/>
                        <a:ea typeface="Calibri"/>
                      </a:endParaRPr>
                    </a:p>
                  </a:txBody>
                  <a:tcPr marL="68582" marR="685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ctr">
                        <a:lnSpc>
                          <a:spcPct val="150000"/>
                        </a:lnSpc>
                        <a:spcAft>
                          <a:spcPts val="0"/>
                        </a:spcAft>
                      </a:pPr>
                      <a:r>
                        <a:rPr lang="pt-BR" sz="1400" dirty="0" smtClean="0">
                          <a:solidFill>
                            <a:srgbClr val="000000"/>
                          </a:solidFill>
                          <a:latin typeface="Arial"/>
                          <a:ea typeface="Calibri"/>
                        </a:rPr>
                        <a:t>10</a:t>
                      </a:r>
                      <a:endParaRPr lang="pt-BR" sz="1400" dirty="0">
                        <a:solidFill>
                          <a:srgbClr val="000000"/>
                        </a:solidFill>
                        <a:latin typeface="Arial"/>
                        <a:ea typeface="Calibri"/>
                      </a:endParaRPr>
                    </a:p>
                  </a:txBody>
                  <a:tcPr marL="68582" marR="685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39989">
                <a:tc>
                  <a:txBody>
                    <a:bodyPr/>
                    <a:lstStyle/>
                    <a:p>
                      <a:pPr marL="0" indent="450215" algn="l" defTabSz="914400" rtl="0" eaLnBrk="1" latinLnBrk="0" hangingPunct="1">
                        <a:lnSpc>
                          <a:spcPct val="150000"/>
                        </a:lnSpc>
                        <a:spcAft>
                          <a:spcPts val="0"/>
                        </a:spcAft>
                      </a:pPr>
                      <a:r>
                        <a:rPr lang="pt-BR" sz="1400" kern="1200" dirty="0" smtClean="0">
                          <a:solidFill>
                            <a:srgbClr val="000000"/>
                          </a:solidFill>
                          <a:latin typeface="Arial"/>
                          <a:ea typeface="Calibri"/>
                          <a:cs typeface="+mn-cs"/>
                        </a:rPr>
                        <a:t>Complexo</a:t>
                      </a:r>
                      <a:endParaRPr lang="pt-BR" sz="1400" kern="1200" dirty="0">
                        <a:solidFill>
                          <a:srgbClr val="000000"/>
                        </a:solidFill>
                        <a:latin typeface="Arial"/>
                        <a:ea typeface="Calibri"/>
                        <a:cs typeface="+mn-cs"/>
                      </a:endParaRPr>
                    </a:p>
                  </a:txBody>
                  <a:tcPr marL="68582" marR="685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450215" algn="ctr" defTabSz="914400" rtl="0" eaLnBrk="1" fontAlgn="auto" latinLnBrk="0" hangingPunct="1">
                        <a:lnSpc>
                          <a:spcPct val="100000"/>
                        </a:lnSpc>
                        <a:spcBef>
                          <a:spcPts val="0"/>
                        </a:spcBef>
                        <a:spcAft>
                          <a:spcPts val="0"/>
                        </a:spcAft>
                        <a:buClrTx/>
                        <a:buSzTx/>
                        <a:buFontTx/>
                        <a:buNone/>
                        <a:tabLst/>
                        <a:defRPr/>
                      </a:pPr>
                      <a:r>
                        <a:rPr lang="pt-BR" sz="1400" kern="1200" dirty="0" smtClean="0">
                          <a:solidFill>
                            <a:srgbClr val="000000"/>
                          </a:solidFill>
                          <a:latin typeface="Arial"/>
                          <a:ea typeface="Calibri"/>
                          <a:cs typeface="+mn-cs"/>
                        </a:rPr>
                        <a:t>7 ou mais </a:t>
                      </a:r>
                      <a:r>
                        <a:rPr lang="pt-BR" sz="1400" kern="1200" dirty="0" smtClean="0">
                          <a:solidFill>
                            <a:schemeClr val="tx1"/>
                          </a:solidFill>
                          <a:effectLst/>
                          <a:latin typeface="+mn-lt"/>
                          <a:ea typeface="+mn-ea"/>
                          <a:cs typeface="+mn-cs"/>
                        </a:rPr>
                        <a:t>transações ou cenários ou fluxos alternativos e de exceção </a:t>
                      </a:r>
                      <a:endParaRPr lang="pt-BR" sz="1400" dirty="0" smtClean="0">
                        <a:solidFill>
                          <a:srgbClr val="000000"/>
                        </a:solidFill>
                        <a:latin typeface="+mn-lt"/>
                        <a:ea typeface="Calibri"/>
                      </a:endParaRPr>
                    </a:p>
                  </a:txBody>
                  <a:tcPr marL="68582" marR="685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ctr">
                        <a:lnSpc>
                          <a:spcPct val="150000"/>
                        </a:lnSpc>
                        <a:spcAft>
                          <a:spcPts val="0"/>
                        </a:spcAft>
                      </a:pPr>
                      <a:r>
                        <a:rPr lang="pt-BR" sz="1400" dirty="0" smtClean="0">
                          <a:solidFill>
                            <a:srgbClr val="000000"/>
                          </a:solidFill>
                          <a:latin typeface="Arial"/>
                          <a:ea typeface="Calibri"/>
                        </a:rPr>
                        <a:t>15</a:t>
                      </a:r>
                      <a:endParaRPr lang="pt-BR" sz="1400" dirty="0">
                        <a:solidFill>
                          <a:srgbClr val="000000"/>
                        </a:solidFill>
                        <a:latin typeface="Arial"/>
                        <a:ea typeface="Calibri"/>
                      </a:endParaRPr>
                    </a:p>
                  </a:txBody>
                  <a:tcPr marL="68582" marR="685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1226" name="Rectangle 1"/>
          <p:cNvSpPr>
            <a:spLocks noChangeArrowheads="1"/>
          </p:cNvSpPr>
          <p:nvPr/>
        </p:nvSpPr>
        <p:spPr bwMode="auto">
          <a:xfrm>
            <a:off x="1475656" y="5589240"/>
            <a:ext cx="5200650" cy="523875"/>
          </a:xfrm>
          <a:prstGeom prst="rect">
            <a:avLst/>
          </a:prstGeom>
          <a:noFill/>
          <a:ln w="9525">
            <a:noFill/>
            <a:miter lim="800000"/>
            <a:headEnd/>
            <a:tailEnd/>
          </a:ln>
        </p:spPr>
        <p:txBody>
          <a:bodyPr wrap="none" anchor="ctr">
            <a:spAutoFit/>
          </a:bodyPr>
          <a:lstStyle/>
          <a:p>
            <a:pPr eaLnBrk="0" hangingPunct="0"/>
            <a:r>
              <a:rPr lang="pt-BR" sz="1400" b="1" dirty="0"/>
              <a:t>Tabela 2. Peso de Casos de Uso por numero de transações</a:t>
            </a:r>
          </a:p>
          <a:p>
            <a:pPr eaLnBrk="0" hangingPunct="0"/>
            <a:endParaRPr lang="pt-BR" sz="1400" b="1" dirty="0"/>
          </a:p>
        </p:txBody>
      </p:sp>
      <p:graphicFrame>
        <p:nvGraphicFramePr>
          <p:cNvPr id="2" name="Tabela 1"/>
          <p:cNvGraphicFramePr>
            <a:graphicFrameLocks noGrp="1"/>
          </p:cNvGraphicFramePr>
          <p:nvPr/>
        </p:nvGraphicFramePr>
        <p:xfrm>
          <a:off x="1043608" y="2564904"/>
          <a:ext cx="6096000" cy="369887"/>
        </p:xfrm>
        <a:graphic>
          <a:graphicData uri="http://schemas.openxmlformats.org/drawingml/2006/table">
            <a:tbl>
              <a:tblPr firstRow="1" bandRow="1">
                <a:tableStyleId>{5C22544A-7EE6-4342-B048-85BDC9FD1C3A}</a:tableStyleId>
              </a:tblPr>
              <a:tblGrid>
                <a:gridCol w="6096000"/>
              </a:tblGrid>
              <a:tr h="369887">
                <a:tc>
                  <a:txBody>
                    <a:bodyPr/>
                    <a:lstStyle/>
                    <a:p>
                      <a:r>
                        <a:rPr lang="pt-BR" sz="1800" dirty="0" smtClean="0">
                          <a:solidFill>
                            <a:schemeClr val="tx1"/>
                          </a:solidFill>
                        </a:rPr>
                        <a:t>Opção de Classificação: Transações</a:t>
                      </a:r>
                      <a:endParaRPr lang="pt-BR" sz="1800" dirty="0">
                        <a:solidFill>
                          <a:schemeClr val="tx1"/>
                        </a:solidFill>
                      </a:endParaRPr>
                    </a:p>
                  </a:txBody>
                  <a:tcPr marT="45603" marB="45603"/>
                </a:tc>
              </a:tr>
            </a:tbl>
          </a:graphicData>
        </a:graphic>
      </p:graphicFrame>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ângulo 2"/>
          <p:cNvSpPr>
            <a:spLocks noChangeArrowheads="1"/>
          </p:cNvSpPr>
          <p:nvPr/>
        </p:nvSpPr>
        <p:spPr bwMode="auto">
          <a:xfrm>
            <a:off x="576263" y="458788"/>
            <a:ext cx="8459787" cy="646112"/>
          </a:xfrm>
          <a:prstGeom prst="rect">
            <a:avLst/>
          </a:prstGeom>
          <a:noFill/>
          <a:ln w="9525">
            <a:noFill/>
            <a:miter lim="800000"/>
            <a:headEnd/>
            <a:tailEnd/>
          </a:ln>
          <a:effectLst/>
          <a:extLst/>
        </p:spPr>
        <p:txBody>
          <a:bodyPr anchor="ctr"/>
          <a:lstStyle/>
          <a:p>
            <a:pPr algn="r">
              <a:defRPr/>
            </a:pPr>
            <a:r>
              <a:rPr lang="pt-BR" sz="3600" b="1" dirty="0">
                <a:solidFill>
                  <a:srgbClr val="003399"/>
                </a:solidFill>
                <a:effectLst>
                  <a:outerShdw blurRad="38100" dist="38100" dir="2700000" algn="tl">
                    <a:srgbClr val="C0C0C0"/>
                  </a:outerShdw>
                </a:effectLst>
                <a:latin typeface="+mj-lt"/>
                <a:ea typeface="+mj-ea"/>
                <a:cs typeface="+mj-cs"/>
              </a:rPr>
              <a:t>UCP – Pontos de Caso de Uso </a:t>
            </a:r>
          </a:p>
        </p:txBody>
      </p:sp>
      <p:sp>
        <p:nvSpPr>
          <p:cNvPr id="50179" name="Retângulo 4"/>
          <p:cNvSpPr>
            <a:spLocks noChangeArrowheads="1"/>
          </p:cNvSpPr>
          <p:nvPr/>
        </p:nvSpPr>
        <p:spPr bwMode="auto">
          <a:xfrm>
            <a:off x="467544" y="1484784"/>
            <a:ext cx="8064500" cy="2032000"/>
          </a:xfrm>
          <a:prstGeom prst="rect">
            <a:avLst/>
          </a:prstGeom>
          <a:noFill/>
          <a:ln>
            <a:noFill/>
          </a:ln>
          <a:extLst/>
        </p:spPr>
        <p:txBody>
          <a:bodyPr>
            <a:spAutoFit/>
          </a:bodyPr>
          <a:lstStyle/>
          <a:p>
            <a:pPr>
              <a:defRPr/>
            </a:pPr>
            <a:r>
              <a:rPr lang="pt-BR" b="1" dirty="0"/>
              <a:t>O método de cálculo utilizando Pontos de Caso de Uso</a:t>
            </a:r>
          </a:p>
          <a:p>
            <a:pPr>
              <a:defRPr/>
            </a:pPr>
            <a:endParaRPr lang="pt-BR" dirty="0"/>
          </a:p>
          <a:p>
            <a:pPr>
              <a:defRPr/>
            </a:pPr>
            <a:r>
              <a:rPr lang="pt-BR" b="1" dirty="0"/>
              <a:t>Passo 2: Calculando o Peso dos Casos de Uso</a:t>
            </a:r>
            <a:endParaRPr lang="pt-BR" dirty="0"/>
          </a:p>
          <a:p>
            <a:pPr>
              <a:defRPr/>
            </a:pPr>
            <a:endParaRPr lang="pt-BR" dirty="0"/>
          </a:p>
          <a:p>
            <a:pPr marL="285750" indent="-285750">
              <a:buFont typeface="Arial" pitchFamily="34" charset="0"/>
              <a:buChar char="•"/>
              <a:defRPr/>
            </a:pPr>
            <a:r>
              <a:rPr lang="pt-BR" dirty="0"/>
              <a:t>Uma outra maneira de se calcular o peso dos casos de uso (UUCW) do sistema é levar em consideração o número de classes envolvidas no processo, como mostrado na tabela 3.</a:t>
            </a:r>
          </a:p>
        </p:txBody>
      </p:sp>
      <p:graphicFrame>
        <p:nvGraphicFramePr>
          <p:cNvPr id="4" name="Tabela 3"/>
          <p:cNvGraphicFramePr>
            <a:graphicFrameLocks noGrp="1"/>
          </p:cNvGraphicFramePr>
          <p:nvPr/>
        </p:nvGraphicFramePr>
        <p:xfrm>
          <a:off x="611560" y="4365104"/>
          <a:ext cx="6672264" cy="1280160"/>
        </p:xfrm>
        <a:graphic>
          <a:graphicData uri="http://schemas.openxmlformats.org/drawingml/2006/table">
            <a:tbl>
              <a:tblPr/>
              <a:tblGrid>
                <a:gridCol w="2522081"/>
                <a:gridCol w="2662650"/>
                <a:gridCol w="1487533"/>
              </a:tblGrid>
              <a:tr h="319881">
                <a:tc>
                  <a:txBody>
                    <a:bodyPr/>
                    <a:lstStyle/>
                    <a:p>
                      <a:pPr indent="450215" algn="l">
                        <a:lnSpc>
                          <a:spcPct val="150000"/>
                        </a:lnSpc>
                        <a:spcAft>
                          <a:spcPts val="0"/>
                        </a:spcAft>
                      </a:pPr>
                      <a:r>
                        <a:rPr lang="pt-BR" sz="1400" b="1" dirty="0">
                          <a:solidFill>
                            <a:srgbClr val="000000"/>
                          </a:solidFill>
                          <a:latin typeface="Arial"/>
                          <a:ea typeface="Calibri"/>
                        </a:rPr>
                        <a:t>Tipo de Caso de Uso</a:t>
                      </a:r>
                    </a:p>
                  </a:txBody>
                  <a:tcPr marL="68582" marR="685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l">
                        <a:lnSpc>
                          <a:spcPct val="150000"/>
                        </a:lnSpc>
                        <a:spcAft>
                          <a:spcPts val="0"/>
                        </a:spcAft>
                      </a:pPr>
                      <a:r>
                        <a:rPr lang="pt-BR" sz="1400" b="1" dirty="0">
                          <a:solidFill>
                            <a:srgbClr val="000000"/>
                          </a:solidFill>
                          <a:latin typeface="Arial"/>
                          <a:ea typeface="Calibri"/>
                        </a:rPr>
                        <a:t>Número de </a:t>
                      </a:r>
                      <a:r>
                        <a:rPr lang="pt-BR" sz="1400" b="1" dirty="0" smtClean="0">
                          <a:solidFill>
                            <a:srgbClr val="000000"/>
                          </a:solidFill>
                          <a:latin typeface="Arial"/>
                          <a:ea typeface="Calibri"/>
                        </a:rPr>
                        <a:t>Classes</a:t>
                      </a:r>
                      <a:endParaRPr lang="pt-BR" sz="1400" b="1" dirty="0">
                        <a:solidFill>
                          <a:srgbClr val="000000"/>
                        </a:solidFill>
                        <a:latin typeface="Arial"/>
                        <a:ea typeface="Calibri"/>
                      </a:endParaRPr>
                    </a:p>
                  </a:txBody>
                  <a:tcPr marL="68582" marR="685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ctr">
                        <a:lnSpc>
                          <a:spcPct val="150000"/>
                        </a:lnSpc>
                        <a:spcAft>
                          <a:spcPts val="0"/>
                        </a:spcAft>
                      </a:pPr>
                      <a:r>
                        <a:rPr lang="pt-BR" sz="1400" b="1" dirty="0">
                          <a:solidFill>
                            <a:srgbClr val="000000"/>
                          </a:solidFill>
                          <a:latin typeface="Arial"/>
                          <a:ea typeface="Calibri"/>
                        </a:rPr>
                        <a:t>Peso</a:t>
                      </a:r>
                    </a:p>
                  </a:txBody>
                  <a:tcPr marL="68582" marR="685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9881">
                <a:tc>
                  <a:txBody>
                    <a:bodyPr/>
                    <a:lstStyle/>
                    <a:p>
                      <a:pPr indent="450215" algn="l">
                        <a:lnSpc>
                          <a:spcPct val="150000"/>
                        </a:lnSpc>
                        <a:spcAft>
                          <a:spcPts val="0"/>
                        </a:spcAft>
                      </a:pPr>
                      <a:r>
                        <a:rPr lang="pt-BR" sz="1400" dirty="0">
                          <a:solidFill>
                            <a:srgbClr val="000000"/>
                          </a:solidFill>
                          <a:latin typeface="Arial"/>
                          <a:ea typeface="Calibri"/>
                        </a:rPr>
                        <a:t>Simples</a:t>
                      </a:r>
                    </a:p>
                  </a:txBody>
                  <a:tcPr marL="68582" marR="685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ctr">
                        <a:lnSpc>
                          <a:spcPct val="150000"/>
                        </a:lnSpc>
                        <a:spcAft>
                          <a:spcPts val="0"/>
                        </a:spcAft>
                      </a:pPr>
                      <a:r>
                        <a:rPr lang="pt-BR" sz="1400" dirty="0" smtClean="0">
                          <a:solidFill>
                            <a:srgbClr val="000000"/>
                          </a:solidFill>
                          <a:latin typeface="Arial"/>
                          <a:ea typeface="Calibri"/>
                        </a:rPr>
                        <a:t>5 ou menos</a:t>
                      </a:r>
                      <a:endParaRPr lang="pt-BR" sz="1400" dirty="0">
                        <a:solidFill>
                          <a:srgbClr val="000000"/>
                        </a:solidFill>
                        <a:latin typeface="Arial"/>
                        <a:ea typeface="Calibri"/>
                      </a:endParaRPr>
                    </a:p>
                  </a:txBody>
                  <a:tcPr marL="68582" marR="685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ctr">
                        <a:lnSpc>
                          <a:spcPct val="150000"/>
                        </a:lnSpc>
                        <a:spcAft>
                          <a:spcPts val="0"/>
                        </a:spcAft>
                      </a:pPr>
                      <a:r>
                        <a:rPr lang="pt-BR" sz="1400" dirty="0" smtClean="0">
                          <a:solidFill>
                            <a:srgbClr val="000000"/>
                          </a:solidFill>
                          <a:latin typeface="Arial"/>
                          <a:ea typeface="Calibri"/>
                        </a:rPr>
                        <a:t>5</a:t>
                      </a:r>
                      <a:endParaRPr lang="pt-BR" sz="1400" dirty="0">
                        <a:solidFill>
                          <a:srgbClr val="000000"/>
                        </a:solidFill>
                        <a:latin typeface="Arial"/>
                        <a:ea typeface="Calibri"/>
                      </a:endParaRPr>
                    </a:p>
                  </a:txBody>
                  <a:tcPr marL="68582" marR="685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9881">
                <a:tc>
                  <a:txBody>
                    <a:bodyPr/>
                    <a:lstStyle/>
                    <a:p>
                      <a:pPr indent="450215" algn="just">
                        <a:lnSpc>
                          <a:spcPct val="150000"/>
                        </a:lnSpc>
                        <a:spcAft>
                          <a:spcPts val="0"/>
                        </a:spcAft>
                      </a:pPr>
                      <a:r>
                        <a:rPr lang="pt-BR" sz="1400" dirty="0">
                          <a:solidFill>
                            <a:srgbClr val="000000"/>
                          </a:solidFill>
                          <a:latin typeface="Arial"/>
                          <a:ea typeface="Calibri"/>
                        </a:rPr>
                        <a:t>Médio</a:t>
                      </a:r>
                    </a:p>
                  </a:txBody>
                  <a:tcPr marL="68582" marR="685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ctr">
                        <a:lnSpc>
                          <a:spcPct val="150000"/>
                        </a:lnSpc>
                        <a:spcAft>
                          <a:spcPts val="0"/>
                        </a:spcAft>
                      </a:pPr>
                      <a:r>
                        <a:rPr lang="pt-BR" sz="1400" dirty="0" smtClean="0">
                          <a:solidFill>
                            <a:srgbClr val="000000"/>
                          </a:solidFill>
                          <a:latin typeface="Arial"/>
                          <a:ea typeface="Calibri"/>
                        </a:rPr>
                        <a:t>5 a 10</a:t>
                      </a:r>
                      <a:endParaRPr lang="pt-BR" sz="1400" dirty="0">
                        <a:solidFill>
                          <a:srgbClr val="000000"/>
                        </a:solidFill>
                        <a:latin typeface="Arial"/>
                        <a:ea typeface="Calibri"/>
                      </a:endParaRPr>
                    </a:p>
                  </a:txBody>
                  <a:tcPr marL="68582" marR="685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ctr">
                        <a:lnSpc>
                          <a:spcPct val="150000"/>
                        </a:lnSpc>
                        <a:spcAft>
                          <a:spcPts val="0"/>
                        </a:spcAft>
                      </a:pPr>
                      <a:r>
                        <a:rPr lang="pt-BR" sz="1400" dirty="0" smtClean="0">
                          <a:solidFill>
                            <a:srgbClr val="000000"/>
                          </a:solidFill>
                          <a:latin typeface="Arial"/>
                          <a:ea typeface="Calibri"/>
                        </a:rPr>
                        <a:t>10</a:t>
                      </a:r>
                      <a:endParaRPr lang="pt-BR" sz="1400" dirty="0">
                        <a:solidFill>
                          <a:srgbClr val="000000"/>
                        </a:solidFill>
                        <a:latin typeface="Arial"/>
                        <a:ea typeface="Calibri"/>
                      </a:endParaRPr>
                    </a:p>
                  </a:txBody>
                  <a:tcPr marL="68582" marR="685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9881">
                <a:tc>
                  <a:txBody>
                    <a:bodyPr/>
                    <a:lstStyle/>
                    <a:p>
                      <a:pPr indent="450215" algn="just">
                        <a:lnSpc>
                          <a:spcPct val="150000"/>
                        </a:lnSpc>
                        <a:spcAft>
                          <a:spcPts val="0"/>
                        </a:spcAft>
                      </a:pPr>
                      <a:r>
                        <a:rPr lang="pt-BR" sz="1400" dirty="0" smtClean="0">
                          <a:solidFill>
                            <a:srgbClr val="000000"/>
                          </a:solidFill>
                          <a:latin typeface="Arial"/>
                          <a:ea typeface="Calibri"/>
                        </a:rPr>
                        <a:t>Complexo</a:t>
                      </a:r>
                      <a:endParaRPr lang="pt-BR" sz="1400" dirty="0">
                        <a:solidFill>
                          <a:srgbClr val="000000"/>
                        </a:solidFill>
                        <a:latin typeface="Arial"/>
                        <a:ea typeface="Calibri"/>
                      </a:endParaRPr>
                    </a:p>
                  </a:txBody>
                  <a:tcPr marL="68582" marR="685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ctr">
                        <a:lnSpc>
                          <a:spcPct val="150000"/>
                        </a:lnSpc>
                        <a:spcAft>
                          <a:spcPts val="0"/>
                        </a:spcAft>
                      </a:pPr>
                      <a:r>
                        <a:rPr lang="pt-BR" sz="1400" dirty="0" smtClean="0">
                          <a:solidFill>
                            <a:srgbClr val="000000"/>
                          </a:solidFill>
                          <a:latin typeface="Arial"/>
                          <a:ea typeface="Calibri"/>
                        </a:rPr>
                        <a:t>Mais de 10</a:t>
                      </a:r>
                      <a:endParaRPr lang="pt-BR" sz="1400" dirty="0">
                        <a:solidFill>
                          <a:srgbClr val="000000"/>
                        </a:solidFill>
                        <a:latin typeface="Arial"/>
                        <a:ea typeface="Calibri"/>
                      </a:endParaRPr>
                    </a:p>
                  </a:txBody>
                  <a:tcPr marL="68582" marR="685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ctr">
                        <a:lnSpc>
                          <a:spcPct val="150000"/>
                        </a:lnSpc>
                        <a:spcAft>
                          <a:spcPts val="0"/>
                        </a:spcAft>
                      </a:pPr>
                      <a:r>
                        <a:rPr lang="pt-BR" sz="1400" dirty="0" smtClean="0">
                          <a:solidFill>
                            <a:srgbClr val="000000"/>
                          </a:solidFill>
                          <a:latin typeface="Arial"/>
                          <a:ea typeface="Calibri"/>
                        </a:rPr>
                        <a:t>15</a:t>
                      </a:r>
                      <a:endParaRPr lang="pt-BR" sz="1400" dirty="0">
                        <a:solidFill>
                          <a:srgbClr val="000000"/>
                        </a:solidFill>
                        <a:latin typeface="Arial"/>
                        <a:ea typeface="Calibri"/>
                      </a:endParaRPr>
                    </a:p>
                  </a:txBody>
                  <a:tcPr marL="68582" marR="685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2250" name="Rectangle 1"/>
          <p:cNvSpPr>
            <a:spLocks noChangeArrowheads="1"/>
          </p:cNvSpPr>
          <p:nvPr/>
        </p:nvSpPr>
        <p:spPr bwMode="auto">
          <a:xfrm>
            <a:off x="1547664" y="5805264"/>
            <a:ext cx="4902200" cy="307975"/>
          </a:xfrm>
          <a:prstGeom prst="rect">
            <a:avLst/>
          </a:prstGeom>
          <a:noFill/>
          <a:ln w="9525">
            <a:noFill/>
            <a:miter lim="800000"/>
            <a:headEnd/>
            <a:tailEnd/>
          </a:ln>
        </p:spPr>
        <p:txBody>
          <a:bodyPr wrap="none" anchor="ctr">
            <a:spAutoFit/>
          </a:bodyPr>
          <a:lstStyle/>
          <a:p>
            <a:pPr eaLnBrk="0" hangingPunct="0"/>
            <a:r>
              <a:rPr lang="pt-BR" sz="1400" b="1" dirty="0"/>
              <a:t>Tabela 3. Peso de Casos de Uso por número de classes</a:t>
            </a:r>
          </a:p>
        </p:txBody>
      </p:sp>
      <p:graphicFrame>
        <p:nvGraphicFramePr>
          <p:cNvPr id="6" name="Tabela 5"/>
          <p:cNvGraphicFramePr>
            <a:graphicFrameLocks noGrp="1"/>
          </p:cNvGraphicFramePr>
          <p:nvPr/>
        </p:nvGraphicFramePr>
        <p:xfrm>
          <a:off x="683568" y="3789040"/>
          <a:ext cx="6096000" cy="369887"/>
        </p:xfrm>
        <a:graphic>
          <a:graphicData uri="http://schemas.openxmlformats.org/drawingml/2006/table">
            <a:tbl>
              <a:tblPr firstRow="1" bandRow="1">
                <a:tableStyleId>{5C22544A-7EE6-4342-B048-85BDC9FD1C3A}</a:tableStyleId>
              </a:tblPr>
              <a:tblGrid>
                <a:gridCol w="6096000"/>
              </a:tblGrid>
              <a:tr h="369887">
                <a:tc>
                  <a:txBody>
                    <a:bodyPr/>
                    <a:lstStyle/>
                    <a:p>
                      <a:r>
                        <a:rPr lang="pt-BR" sz="1800" dirty="0" smtClean="0">
                          <a:solidFill>
                            <a:schemeClr val="tx1"/>
                          </a:solidFill>
                        </a:rPr>
                        <a:t>Opção de Classificação: Número de classes de objeto</a:t>
                      </a:r>
                      <a:endParaRPr lang="pt-BR" sz="1800" dirty="0">
                        <a:solidFill>
                          <a:schemeClr val="tx1"/>
                        </a:solidFill>
                      </a:endParaRPr>
                    </a:p>
                  </a:txBody>
                  <a:tcPr marT="45603" marB="45603"/>
                </a:tc>
              </a:tr>
            </a:tbl>
          </a:graphicData>
        </a:graphic>
      </p:graphicFrame>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ângulo 2"/>
          <p:cNvSpPr>
            <a:spLocks noChangeArrowheads="1"/>
          </p:cNvSpPr>
          <p:nvPr/>
        </p:nvSpPr>
        <p:spPr bwMode="auto">
          <a:xfrm>
            <a:off x="576263" y="458788"/>
            <a:ext cx="8459787" cy="646112"/>
          </a:xfrm>
          <a:prstGeom prst="rect">
            <a:avLst/>
          </a:prstGeom>
          <a:noFill/>
          <a:ln w="9525">
            <a:noFill/>
            <a:miter lim="800000"/>
            <a:headEnd/>
            <a:tailEnd/>
          </a:ln>
          <a:effectLst/>
          <a:extLst/>
        </p:spPr>
        <p:txBody>
          <a:bodyPr anchor="ctr"/>
          <a:lstStyle/>
          <a:p>
            <a:pPr algn="r">
              <a:defRPr/>
            </a:pPr>
            <a:r>
              <a:rPr lang="pt-BR" sz="3600" b="1" dirty="0">
                <a:solidFill>
                  <a:srgbClr val="003399"/>
                </a:solidFill>
                <a:effectLst>
                  <a:outerShdw blurRad="38100" dist="38100" dir="2700000" algn="tl">
                    <a:srgbClr val="C0C0C0"/>
                  </a:outerShdw>
                </a:effectLst>
                <a:latin typeface="+mj-lt"/>
                <a:ea typeface="+mj-ea"/>
                <a:cs typeface="+mj-cs"/>
              </a:rPr>
              <a:t>UCP – Pontos de Caso de Uso </a:t>
            </a:r>
          </a:p>
        </p:txBody>
      </p:sp>
      <p:sp>
        <p:nvSpPr>
          <p:cNvPr id="50179" name="Retângulo 4"/>
          <p:cNvSpPr>
            <a:spLocks noChangeArrowheads="1"/>
          </p:cNvSpPr>
          <p:nvPr/>
        </p:nvSpPr>
        <p:spPr bwMode="auto">
          <a:xfrm>
            <a:off x="611560" y="1412776"/>
            <a:ext cx="8064500" cy="1631950"/>
          </a:xfrm>
          <a:prstGeom prst="rect">
            <a:avLst/>
          </a:prstGeom>
          <a:noFill/>
          <a:ln>
            <a:noFill/>
          </a:ln>
          <a:extLst/>
        </p:spPr>
        <p:txBody>
          <a:bodyPr>
            <a:spAutoFit/>
          </a:bodyPr>
          <a:lstStyle/>
          <a:p>
            <a:pPr>
              <a:defRPr/>
            </a:pPr>
            <a:r>
              <a:rPr lang="pt-BR" b="1" dirty="0">
                <a:latin typeface="Arial" charset="0"/>
              </a:rPr>
              <a:t>O método de cálculo utilizando Pontos de Caso de Uso</a:t>
            </a:r>
          </a:p>
          <a:p>
            <a:pPr>
              <a:defRPr/>
            </a:pPr>
            <a:endParaRPr lang="pt-BR" dirty="0">
              <a:latin typeface="Arial" charset="0"/>
            </a:endParaRPr>
          </a:p>
          <a:p>
            <a:pPr>
              <a:defRPr/>
            </a:pPr>
            <a:r>
              <a:rPr lang="pt-BR" b="1" dirty="0">
                <a:latin typeface="Arial" charset="0"/>
              </a:rPr>
              <a:t>Passo 2: Calculando o Peso dos Casos de Uso</a:t>
            </a:r>
            <a:endParaRPr lang="pt-BR" dirty="0">
              <a:latin typeface="Arial" charset="0"/>
            </a:endParaRPr>
          </a:p>
          <a:p>
            <a:pPr>
              <a:defRPr/>
            </a:pPr>
            <a:endParaRPr lang="pt-BR" dirty="0">
              <a:latin typeface="Arial" charset="0"/>
            </a:endParaRPr>
          </a:p>
          <a:p>
            <a:pPr marL="285750" indent="-285750">
              <a:buFont typeface="Arial" pitchFamily="34" charset="0"/>
              <a:buChar char="•"/>
              <a:defRPr/>
            </a:pPr>
            <a:r>
              <a:rPr lang="pt-BR" sz="1400" dirty="0">
                <a:latin typeface="Arial" charset="0"/>
              </a:rPr>
              <a:t>Ou ainda outra maneira de se calcular o peso dos casos de uso (UUCW) do sistema é levar em consideração a complexidade de lógica de processamento conforme tabela 4.</a:t>
            </a:r>
          </a:p>
        </p:txBody>
      </p:sp>
      <p:graphicFrame>
        <p:nvGraphicFramePr>
          <p:cNvPr id="4" name="Tabela 3"/>
          <p:cNvGraphicFramePr>
            <a:graphicFrameLocks noGrp="1"/>
          </p:cNvGraphicFramePr>
          <p:nvPr/>
        </p:nvGraphicFramePr>
        <p:xfrm>
          <a:off x="683568" y="3789040"/>
          <a:ext cx="7416800" cy="2240280"/>
        </p:xfrm>
        <a:graphic>
          <a:graphicData uri="http://schemas.openxmlformats.org/drawingml/2006/table">
            <a:tbl>
              <a:tblPr/>
              <a:tblGrid>
                <a:gridCol w="2448264"/>
                <a:gridCol w="3888419"/>
                <a:gridCol w="1080117"/>
              </a:tblGrid>
              <a:tr h="319995">
                <a:tc>
                  <a:txBody>
                    <a:bodyPr/>
                    <a:lstStyle/>
                    <a:p>
                      <a:pPr indent="450215" algn="l">
                        <a:lnSpc>
                          <a:spcPct val="150000"/>
                        </a:lnSpc>
                        <a:spcAft>
                          <a:spcPts val="0"/>
                        </a:spcAft>
                      </a:pPr>
                      <a:r>
                        <a:rPr lang="pt-BR" sz="1400" b="1" dirty="0">
                          <a:solidFill>
                            <a:srgbClr val="000000"/>
                          </a:solidFill>
                          <a:latin typeface="Arial"/>
                          <a:ea typeface="Calibri"/>
                        </a:rPr>
                        <a:t>Tipo de Caso de Uso</a:t>
                      </a:r>
                    </a:p>
                  </a:txBody>
                  <a:tcPr marL="68582" marR="685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l">
                        <a:lnSpc>
                          <a:spcPct val="150000"/>
                        </a:lnSpc>
                        <a:spcAft>
                          <a:spcPts val="0"/>
                        </a:spcAft>
                      </a:pPr>
                      <a:r>
                        <a:rPr lang="pt-BR" sz="1400" b="1" dirty="0">
                          <a:solidFill>
                            <a:srgbClr val="000000"/>
                          </a:solidFill>
                          <a:latin typeface="Arial"/>
                          <a:ea typeface="Calibri"/>
                        </a:rPr>
                        <a:t>Número </a:t>
                      </a:r>
                      <a:r>
                        <a:rPr lang="pt-BR" sz="1400" b="1" dirty="0" smtClean="0">
                          <a:solidFill>
                            <a:srgbClr val="000000"/>
                          </a:solidFill>
                          <a:latin typeface="Arial"/>
                          <a:ea typeface="Calibri"/>
                        </a:rPr>
                        <a:t>de entidades e </a:t>
                      </a:r>
                      <a:r>
                        <a:rPr lang="pt-BR" sz="1400" b="1" dirty="0" err="1" smtClean="0">
                          <a:solidFill>
                            <a:srgbClr val="000000"/>
                          </a:solidFill>
                          <a:latin typeface="Arial"/>
                          <a:ea typeface="Calibri"/>
                        </a:rPr>
                        <a:t>complex.lógica</a:t>
                      </a:r>
                      <a:endParaRPr lang="pt-BR" sz="1400" b="1" dirty="0">
                        <a:solidFill>
                          <a:srgbClr val="000000"/>
                        </a:solidFill>
                        <a:latin typeface="Arial"/>
                        <a:ea typeface="Calibri"/>
                      </a:endParaRPr>
                    </a:p>
                  </a:txBody>
                  <a:tcPr marL="68582" marR="685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ctr">
                        <a:lnSpc>
                          <a:spcPct val="150000"/>
                        </a:lnSpc>
                        <a:spcAft>
                          <a:spcPts val="0"/>
                        </a:spcAft>
                      </a:pPr>
                      <a:r>
                        <a:rPr lang="pt-BR" sz="1400" b="1" dirty="0">
                          <a:solidFill>
                            <a:srgbClr val="000000"/>
                          </a:solidFill>
                          <a:latin typeface="Arial"/>
                          <a:ea typeface="Calibri"/>
                        </a:rPr>
                        <a:t>Peso</a:t>
                      </a:r>
                    </a:p>
                  </a:txBody>
                  <a:tcPr marL="68582" marR="685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39989">
                <a:tc>
                  <a:txBody>
                    <a:bodyPr/>
                    <a:lstStyle/>
                    <a:p>
                      <a:pPr indent="450215" algn="l">
                        <a:lnSpc>
                          <a:spcPct val="150000"/>
                        </a:lnSpc>
                        <a:spcAft>
                          <a:spcPts val="0"/>
                        </a:spcAft>
                      </a:pPr>
                      <a:r>
                        <a:rPr lang="pt-BR" sz="1400" dirty="0">
                          <a:solidFill>
                            <a:srgbClr val="000000"/>
                          </a:solidFill>
                          <a:latin typeface="Arial"/>
                          <a:ea typeface="Calibri"/>
                        </a:rPr>
                        <a:t>Simples</a:t>
                      </a:r>
                    </a:p>
                  </a:txBody>
                  <a:tcPr marL="68582" marR="685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ctr">
                        <a:lnSpc>
                          <a:spcPct val="100000"/>
                        </a:lnSpc>
                        <a:spcAft>
                          <a:spcPts val="0"/>
                        </a:spcAft>
                      </a:pPr>
                      <a:r>
                        <a:rPr lang="pt-BR" sz="1400" kern="1200" dirty="0" smtClean="0">
                          <a:solidFill>
                            <a:schemeClr val="tx1"/>
                          </a:solidFill>
                          <a:latin typeface="Arial" charset="0"/>
                          <a:ea typeface="+mn-ea"/>
                          <a:cs typeface="+mn-cs"/>
                        </a:rPr>
                        <a:t>UC possui uma interface simples com usuário e utilizar apenas uma entidade em um banco</a:t>
                      </a:r>
                      <a:r>
                        <a:rPr lang="pt-BR" sz="1400" kern="1200" baseline="0" dirty="0" smtClean="0">
                          <a:solidFill>
                            <a:schemeClr val="tx1"/>
                          </a:solidFill>
                          <a:latin typeface="Arial" charset="0"/>
                          <a:ea typeface="+mn-ea"/>
                          <a:cs typeface="+mn-cs"/>
                        </a:rPr>
                        <a:t> de dados</a:t>
                      </a:r>
                      <a:endParaRPr lang="pt-BR" sz="1400" kern="1200" dirty="0">
                        <a:solidFill>
                          <a:schemeClr val="tx1"/>
                        </a:solidFill>
                        <a:latin typeface="Arial" charset="0"/>
                        <a:ea typeface="+mn-ea"/>
                        <a:cs typeface="+mn-cs"/>
                      </a:endParaRPr>
                    </a:p>
                  </a:txBody>
                  <a:tcPr marL="68582" marR="685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ctr">
                        <a:lnSpc>
                          <a:spcPct val="150000"/>
                        </a:lnSpc>
                        <a:spcAft>
                          <a:spcPts val="0"/>
                        </a:spcAft>
                      </a:pPr>
                      <a:r>
                        <a:rPr lang="pt-BR" sz="1400" dirty="0" smtClean="0">
                          <a:solidFill>
                            <a:srgbClr val="000000"/>
                          </a:solidFill>
                          <a:latin typeface="Arial"/>
                          <a:ea typeface="Calibri"/>
                        </a:rPr>
                        <a:t>5</a:t>
                      </a:r>
                      <a:endParaRPr lang="pt-BR" sz="1400" dirty="0">
                        <a:solidFill>
                          <a:srgbClr val="000000"/>
                        </a:solidFill>
                        <a:latin typeface="Arial"/>
                        <a:ea typeface="Calibri"/>
                      </a:endParaRPr>
                    </a:p>
                  </a:txBody>
                  <a:tcPr marL="68582" marR="685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39989">
                <a:tc>
                  <a:txBody>
                    <a:bodyPr/>
                    <a:lstStyle/>
                    <a:p>
                      <a:pPr indent="450215" algn="just">
                        <a:lnSpc>
                          <a:spcPct val="150000"/>
                        </a:lnSpc>
                        <a:spcAft>
                          <a:spcPts val="0"/>
                        </a:spcAft>
                      </a:pPr>
                      <a:r>
                        <a:rPr lang="pt-BR" sz="1400">
                          <a:solidFill>
                            <a:srgbClr val="000000"/>
                          </a:solidFill>
                          <a:latin typeface="Arial"/>
                          <a:ea typeface="Calibri"/>
                        </a:rPr>
                        <a:t>Médio</a:t>
                      </a:r>
                    </a:p>
                  </a:txBody>
                  <a:tcPr marL="68582" marR="685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ctr">
                        <a:lnSpc>
                          <a:spcPct val="100000"/>
                        </a:lnSpc>
                        <a:spcAft>
                          <a:spcPts val="0"/>
                        </a:spcAft>
                      </a:pPr>
                      <a:r>
                        <a:rPr lang="pt-BR" sz="1400" kern="1200" dirty="0" smtClean="0">
                          <a:solidFill>
                            <a:schemeClr val="tx1"/>
                          </a:solidFill>
                          <a:latin typeface="Arial" charset="0"/>
                          <a:ea typeface="+mn-ea"/>
                          <a:cs typeface="+mn-cs"/>
                        </a:rPr>
                        <a:t>UC possui uma interface mais trabalhada e utiliza duas entidades em um banco</a:t>
                      </a:r>
                      <a:r>
                        <a:rPr lang="pt-BR" sz="1400" kern="1200" baseline="0" dirty="0" smtClean="0">
                          <a:solidFill>
                            <a:schemeClr val="tx1"/>
                          </a:solidFill>
                          <a:latin typeface="Arial" charset="0"/>
                          <a:ea typeface="+mn-ea"/>
                          <a:cs typeface="+mn-cs"/>
                        </a:rPr>
                        <a:t> de dados</a:t>
                      </a:r>
                      <a:endParaRPr lang="pt-BR" sz="1400" kern="1200" dirty="0">
                        <a:solidFill>
                          <a:schemeClr val="tx1"/>
                        </a:solidFill>
                        <a:latin typeface="Arial" charset="0"/>
                        <a:ea typeface="+mn-ea"/>
                        <a:cs typeface="+mn-cs"/>
                      </a:endParaRPr>
                    </a:p>
                  </a:txBody>
                  <a:tcPr marL="68582" marR="685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ctr">
                        <a:lnSpc>
                          <a:spcPct val="150000"/>
                        </a:lnSpc>
                        <a:spcAft>
                          <a:spcPts val="0"/>
                        </a:spcAft>
                      </a:pPr>
                      <a:r>
                        <a:rPr lang="pt-BR" sz="1400" dirty="0" smtClean="0">
                          <a:solidFill>
                            <a:srgbClr val="000000"/>
                          </a:solidFill>
                          <a:latin typeface="Arial"/>
                          <a:ea typeface="Calibri"/>
                        </a:rPr>
                        <a:t>10</a:t>
                      </a:r>
                      <a:endParaRPr lang="pt-BR" sz="1400" dirty="0">
                        <a:solidFill>
                          <a:srgbClr val="000000"/>
                        </a:solidFill>
                        <a:latin typeface="Arial"/>
                        <a:ea typeface="Calibri"/>
                      </a:endParaRPr>
                    </a:p>
                  </a:txBody>
                  <a:tcPr marL="68582" marR="685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39989">
                <a:tc>
                  <a:txBody>
                    <a:bodyPr/>
                    <a:lstStyle/>
                    <a:p>
                      <a:pPr indent="450215" algn="just">
                        <a:lnSpc>
                          <a:spcPct val="150000"/>
                        </a:lnSpc>
                        <a:spcAft>
                          <a:spcPts val="0"/>
                        </a:spcAft>
                      </a:pPr>
                      <a:r>
                        <a:rPr lang="pt-BR" sz="1400" dirty="0" smtClean="0">
                          <a:solidFill>
                            <a:srgbClr val="000000"/>
                          </a:solidFill>
                          <a:latin typeface="Arial"/>
                          <a:ea typeface="Calibri"/>
                        </a:rPr>
                        <a:t>Complexo</a:t>
                      </a:r>
                      <a:endParaRPr lang="pt-BR" sz="1400" dirty="0">
                        <a:solidFill>
                          <a:srgbClr val="000000"/>
                        </a:solidFill>
                        <a:latin typeface="Arial"/>
                        <a:ea typeface="Calibri"/>
                      </a:endParaRPr>
                    </a:p>
                  </a:txBody>
                  <a:tcPr marL="68582" marR="685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ctr">
                        <a:lnSpc>
                          <a:spcPct val="100000"/>
                        </a:lnSpc>
                        <a:spcAft>
                          <a:spcPts val="0"/>
                        </a:spcAft>
                      </a:pPr>
                      <a:r>
                        <a:rPr lang="pt-BR" sz="1400" kern="1200" dirty="0" smtClean="0">
                          <a:solidFill>
                            <a:schemeClr val="tx1"/>
                          </a:solidFill>
                          <a:latin typeface="Arial" charset="0"/>
                          <a:ea typeface="+mn-ea"/>
                          <a:cs typeface="+mn-cs"/>
                        </a:rPr>
                        <a:t>UC possui uma interface complexa e utiliza três ou mais entidades em um banco</a:t>
                      </a:r>
                      <a:r>
                        <a:rPr lang="pt-BR" sz="1400" kern="1200" baseline="0" dirty="0" smtClean="0">
                          <a:solidFill>
                            <a:schemeClr val="tx1"/>
                          </a:solidFill>
                          <a:latin typeface="Arial" charset="0"/>
                          <a:ea typeface="+mn-ea"/>
                          <a:cs typeface="+mn-cs"/>
                        </a:rPr>
                        <a:t> de dados</a:t>
                      </a:r>
                      <a:endParaRPr lang="pt-BR" sz="1400" kern="1200" dirty="0">
                        <a:solidFill>
                          <a:schemeClr val="tx1"/>
                        </a:solidFill>
                        <a:latin typeface="Arial" charset="0"/>
                        <a:ea typeface="+mn-ea"/>
                        <a:cs typeface="+mn-cs"/>
                      </a:endParaRPr>
                    </a:p>
                  </a:txBody>
                  <a:tcPr marL="68582" marR="685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ctr">
                        <a:lnSpc>
                          <a:spcPct val="150000"/>
                        </a:lnSpc>
                        <a:spcAft>
                          <a:spcPts val="0"/>
                        </a:spcAft>
                      </a:pPr>
                      <a:r>
                        <a:rPr lang="pt-BR" sz="1400" dirty="0" smtClean="0">
                          <a:solidFill>
                            <a:srgbClr val="000000"/>
                          </a:solidFill>
                          <a:latin typeface="Arial"/>
                          <a:ea typeface="Calibri"/>
                        </a:rPr>
                        <a:t>15</a:t>
                      </a:r>
                      <a:endParaRPr lang="pt-BR" sz="1400" dirty="0">
                        <a:solidFill>
                          <a:srgbClr val="000000"/>
                        </a:solidFill>
                        <a:latin typeface="Arial"/>
                        <a:ea typeface="Calibri"/>
                      </a:endParaRPr>
                    </a:p>
                  </a:txBody>
                  <a:tcPr marL="68582" marR="685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3274" name="Rectangle 1"/>
          <p:cNvSpPr>
            <a:spLocks noChangeArrowheads="1"/>
          </p:cNvSpPr>
          <p:nvPr/>
        </p:nvSpPr>
        <p:spPr bwMode="auto">
          <a:xfrm>
            <a:off x="1043608" y="6237312"/>
            <a:ext cx="6481762" cy="307975"/>
          </a:xfrm>
          <a:prstGeom prst="rect">
            <a:avLst/>
          </a:prstGeom>
          <a:noFill/>
          <a:ln w="9525">
            <a:noFill/>
            <a:miter lim="800000"/>
            <a:headEnd/>
            <a:tailEnd/>
          </a:ln>
        </p:spPr>
        <p:txBody>
          <a:bodyPr wrap="none" anchor="ctr">
            <a:spAutoFit/>
          </a:bodyPr>
          <a:lstStyle/>
          <a:p>
            <a:pPr eaLnBrk="0" hangingPunct="0"/>
            <a:r>
              <a:rPr lang="pt-BR" sz="1400" b="1" dirty="0"/>
              <a:t>Tabela 4. Peso de Casos de Uso por número de entidades e complexidade</a:t>
            </a:r>
          </a:p>
        </p:txBody>
      </p:sp>
      <p:graphicFrame>
        <p:nvGraphicFramePr>
          <p:cNvPr id="6" name="Tabela 5"/>
          <p:cNvGraphicFramePr>
            <a:graphicFrameLocks noGrp="1"/>
          </p:cNvGraphicFramePr>
          <p:nvPr/>
        </p:nvGraphicFramePr>
        <p:xfrm>
          <a:off x="683568" y="2996952"/>
          <a:ext cx="7791450" cy="639962"/>
        </p:xfrm>
        <a:graphic>
          <a:graphicData uri="http://schemas.openxmlformats.org/drawingml/2006/table">
            <a:tbl>
              <a:tblPr firstRow="1" bandRow="1">
                <a:tableStyleId>{5C22544A-7EE6-4342-B048-85BDC9FD1C3A}</a:tableStyleId>
              </a:tblPr>
              <a:tblGrid>
                <a:gridCol w="7791450"/>
              </a:tblGrid>
              <a:tr h="639763">
                <a:tc>
                  <a:txBody>
                    <a:bodyPr/>
                    <a:lstStyle/>
                    <a:p>
                      <a:pPr algn="just"/>
                      <a:r>
                        <a:rPr lang="pt-BR" sz="1800" dirty="0" smtClean="0">
                          <a:solidFill>
                            <a:schemeClr val="tx1"/>
                          </a:solidFill>
                        </a:rPr>
                        <a:t>Opção de Classificação: Comparação Simples da Complexidade</a:t>
                      </a:r>
                      <a:r>
                        <a:rPr lang="pt-BR" sz="1800" baseline="0" dirty="0" smtClean="0">
                          <a:solidFill>
                            <a:schemeClr val="tx1"/>
                          </a:solidFill>
                        </a:rPr>
                        <a:t> da lógica de processamento</a:t>
                      </a:r>
                      <a:endParaRPr lang="pt-BR" sz="1800" dirty="0">
                        <a:solidFill>
                          <a:schemeClr val="tx1"/>
                        </a:solidFill>
                      </a:endParaRPr>
                    </a:p>
                  </a:txBody>
                  <a:tcPr marL="91429" marR="91429" marT="45661" marB="45661"/>
                </a:tc>
              </a:tr>
            </a:tbl>
          </a:graphicData>
        </a:graphic>
      </p:graphicFrame>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ângulo 2"/>
          <p:cNvSpPr>
            <a:spLocks noChangeArrowheads="1"/>
          </p:cNvSpPr>
          <p:nvPr/>
        </p:nvSpPr>
        <p:spPr bwMode="auto">
          <a:xfrm>
            <a:off x="576263" y="458788"/>
            <a:ext cx="8459787" cy="646112"/>
          </a:xfrm>
          <a:prstGeom prst="rect">
            <a:avLst/>
          </a:prstGeom>
          <a:noFill/>
          <a:ln w="9525">
            <a:noFill/>
            <a:miter lim="800000"/>
            <a:headEnd/>
            <a:tailEnd/>
          </a:ln>
          <a:effectLst/>
          <a:extLst/>
        </p:spPr>
        <p:txBody>
          <a:bodyPr anchor="ctr"/>
          <a:lstStyle/>
          <a:p>
            <a:pPr algn="r">
              <a:defRPr/>
            </a:pPr>
            <a:r>
              <a:rPr lang="pt-BR" sz="3600" b="1" dirty="0">
                <a:solidFill>
                  <a:srgbClr val="003399"/>
                </a:solidFill>
                <a:effectLst>
                  <a:outerShdw blurRad="38100" dist="38100" dir="2700000" algn="tl">
                    <a:srgbClr val="C0C0C0"/>
                  </a:outerShdw>
                </a:effectLst>
                <a:latin typeface="+mj-lt"/>
                <a:ea typeface="+mj-ea"/>
                <a:cs typeface="+mj-cs"/>
              </a:rPr>
              <a:t>UCP – Pontos de Caso de Uso </a:t>
            </a:r>
          </a:p>
        </p:txBody>
      </p:sp>
      <p:sp>
        <p:nvSpPr>
          <p:cNvPr id="54275" name="Retângulo 4"/>
          <p:cNvSpPr>
            <a:spLocks noChangeArrowheads="1"/>
          </p:cNvSpPr>
          <p:nvPr/>
        </p:nvSpPr>
        <p:spPr bwMode="auto">
          <a:xfrm>
            <a:off x="684213" y="981075"/>
            <a:ext cx="8064500" cy="4247317"/>
          </a:xfrm>
          <a:prstGeom prst="rect">
            <a:avLst/>
          </a:prstGeom>
          <a:noFill/>
          <a:ln w="9525">
            <a:noFill/>
            <a:miter lim="800000"/>
            <a:headEnd/>
            <a:tailEnd/>
          </a:ln>
        </p:spPr>
        <p:txBody>
          <a:bodyPr>
            <a:spAutoFit/>
          </a:bodyPr>
          <a:lstStyle/>
          <a:p>
            <a:endParaRPr lang="pt-BR" b="1" dirty="0"/>
          </a:p>
          <a:p>
            <a:endParaRPr lang="pt-BR" b="1" dirty="0" smtClean="0"/>
          </a:p>
          <a:p>
            <a:r>
              <a:rPr lang="pt-BR" b="1" dirty="0" smtClean="0"/>
              <a:t>O </a:t>
            </a:r>
            <a:r>
              <a:rPr lang="pt-BR" b="1" dirty="0"/>
              <a:t>método de cálculo utilizando Pontos de Caso de Uso</a:t>
            </a:r>
          </a:p>
          <a:p>
            <a:endParaRPr lang="pt-BR" dirty="0"/>
          </a:p>
          <a:p>
            <a:endParaRPr lang="pt-BR" dirty="0"/>
          </a:p>
          <a:p>
            <a:r>
              <a:rPr lang="pt-BR" dirty="0"/>
              <a:t>O peso total não ajustado (</a:t>
            </a:r>
            <a:r>
              <a:rPr lang="pt-BR" i="1" dirty="0" err="1"/>
              <a:t>Unadjusted</a:t>
            </a:r>
            <a:r>
              <a:rPr lang="pt-BR" i="1" dirty="0"/>
              <a:t> Use Case </a:t>
            </a:r>
            <a:r>
              <a:rPr lang="pt-BR" i="1" dirty="0" err="1"/>
              <a:t>Points</a:t>
            </a:r>
            <a:r>
              <a:rPr lang="pt-BR" dirty="0"/>
              <a:t>) é calculado pelo somatório entre os pesos de atores e casos de uso:</a:t>
            </a:r>
          </a:p>
          <a:p>
            <a:pPr algn="ctr"/>
            <a:endParaRPr lang="pt-BR" b="1" dirty="0"/>
          </a:p>
          <a:p>
            <a:pPr algn="ctr"/>
            <a:endParaRPr lang="pt-BR" b="1" dirty="0"/>
          </a:p>
          <a:p>
            <a:pPr algn="ctr"/>
            <a:endParaRPr lang="pt-BR" b="1" dirty="0"/>
          </a:p>
          <a:p>
            <a:pPr algn="ctr"/>
            <a:endParaRPr lang="pt-BR" b="1" dirty="0"/>
          </a:p>
          <a:p>
            <a:r>
              <a:rPr lang="pt-BR" b="1" dirty="0"/>
              <a:t>UUCP</a:t>
            </a:r>
            <a:r>
              <a:rPr lang="pt-BR" dirty="0"/>
              <a:t> = Total de pesos dos atores relacionados + Total de pesos dos casos de uso relacionados.</a:t>
            </a:r>
            <a:endParaRPr lang="pt-BR" b="1" dirty="0"/>
          </a:p>
          <a:p>
            <a:endParaRPr lang="pt-BR" dirty="0"/>
          </a:p>
          <a:p>
            <a:endParaRPr lang="pt-BR" dirty="0"/>
          </a:p>
        </p:txBody>
      </p:sp>
      <p:graphicFrame>
        <p:nvGraphicFramePr>
          <p:cNvPr id="4" name="Tabela 3"/>
          <p:cNvGraphicFramePr>
            <a:graphicFrameLocks noGrp="1"/>
          </p:cNvGraphicFramePr>
          <p:nvPr/>
        </p:nvGraphicFramePr>
        <p:xfrm>
          <a:off x="971600" y="3501008"/>
          <a:ext cx="6096000" cy="365392"/>
        </p:xfrm>
        <a:graphic>
          <a:graphicData uri="http://schemas.openxmlformats.org/drawingml/2006/table">
            <a:tbl>
              <a:tblPr firstRow="1" bandRow="1">
                <a:tableStyleId>{5C22544A-7EE6-4342-B048-85BDC9FD1C3A}</a:tableStyleId>
              </a:tblPr>
              <a:tblGrid>
                <a:gridCol w="6096000"/>
              </a:tblGrid>
              <a:tr h="365125">
                <a:tc>
                  <a:txBody>
                    <a:bodyPr/>
                    <a:lstStyle/>
                    <a:p>
                      <a:pPr algn="ctr"/>
                      <a:r>
                        <a:rPr lang="pt-BR" sz="1800" b="1" dirty="0" smtClean="0">
                          <a:solidFill>
                            <a:schemeClr val="tx1"/>
                          </a:solidFill>
                        </a:rPr>
                        <a:t>UUCP = UAW + UUCW</a:t>
                      </a:r>
                      <a:endParaRPr lang="pt-BR" sz="1800" b="1" dirty="0">
                        <a:solidFill>
                          <a:schemeClr val="tx1"/>
                        </a:solidFill>
                      </a:endParaRPr>
                    </a:p>
                  </a:txBody>
                  <a:tcPr marT="45536" marB="45536"/>
                </a:tc>
              </a:tr>
            </a:tbl>
          </a:graphicData>
        </a:graphic>
      </p:graphicFrame>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ângulo 2"/>
          <p:cNvSpPr>
            <a:spLocks noChangeArrowheads="1"/>
          </p:cNvSpPr>
          <p:nvPr/>
        </p:nvSpPr>
        <p:spPr bwMode="auto">
          <a:xfrm>
            <a:off x="576263" y="458788"/>
            <a:ext cx="8459787" cy="646112"/>
          </a:xfrm>
          <a:prstGeom prst="rect">
            <a:avLst/>
          </a:prstGeom>
          <a:noFill/>
          <a:ln w="9525">
            <a:noFill/>
            <a:miter lim="800000"/>
            <a:headEnd/>
            <a:tailEnd/>
          </a:ln>
          <a:effectLst/>
          <a:extLst/>
        </p:spPr>
        <p:txBody>
          <a:bodyPr anchor="ctr"/>
          <a:lstStyle/>
          <a:p>
            <a:pPr algn="r">
              <a:defRPr/>
            </a:pPr>
            <a:r>
              <a:rPr lang="pt-BR" sz="3600" b="1" dirty="0">
                <a:solidFill>
                  <a:srgbClr val="003399"/>
                </a:solidFill>
                <a:effectLst>
                  <a:outerShdw blurRad="38100" dist="38100" dir="2700000" algn="tl">
                    <a:srgbClr val="C0C0C0"/>
                  </a:outerShdw>
                </a:effectLst>
                <a:latin typeface="+mj-lt"/>
                <a:ea typeface="+mj-ea"/>
                <a:cs typeface="+mj-cs"/>
              </a:rPr>
              <a:t>UCP – Pontos de Caso de Uso </a:t>
            </a:r>
          </a:p>
        </p:txBody>
      </p:sp>
      <p:sp>
        <p:nvSpPr>
          <p:cNvPr id="55299" name="Retângulo 4"/>
          <p:cNvSpPr>
            <a:spLocks noChangeArrowheads="1"/>
          </p:cNvSpPr>
          <p:nvPr/>
        </p:nvSpPr>
        <p:spPr bwMode="auto">
          <a:xfrm>
            <a:off x="684213" y="981075"/>
            <a:ext cx="8064500" cy="6462713"/>
          </a:xfrm>
          <a:prstGeom prst="rect">
            <a:avLst/>
          </a:prstGeom>
          <a:noFill/>
          <a:ln w="9525">
            <a:noFill/>
            <a:miter lim="800000"/>
            <a:headEnd/>
            <a:tailEnd/>
          </a:ln>
        </p:spPr>
        <p:txBody>
          <a:bodyPr>
            <a:spAutoFit/>
          </a:bodyPr>
          <a:lstStyle/>
          <a:p>
            <a:endParaRPr lang="pt-BR" b="1" dirty="0"/>
          </a:p>
          <a:p>
            <a:r>
              <a:rPr lang="pt-BR" b="1" dirty="0"/>
              <a:t>O método de cálculo utilizando Pontos de Caso de Uso</a:t>
            </a:r>
          </a:p>
          <a:p>
            <a:endParaRPr lang="pt-BR" b="1" dirty="0"/>
          </a:p>
          <a:p>
            <a:r>
              <a:rPr lang="pt-BR" b="1" dirty="0"/>
              <a:t>Passo 3: Calculando Fatores de Ajuste</a:t>
            </a:r>
          </a:p>
          <a:p>
            <a:endParaRPr lang="pt-BR" dirty="0"/>
          </a:p>
          <a:p>
            <a:pPr>
              <a:buFontTx/>
              <a:buChar char="-"/>
            </a:pPr>
            <a:r>
              <a:rPr lang="pt-BR" dirty="0"/>
              <a:t>O método de ajuste é bastante similar ao adotado pela técnica de Pontos de Função</a:t>
            </a:r>
          </a:p>
          <a:p>
            <a:pPr>
              <a:buFontTx/>
              <a:buChar char="-"/>
            </a:pPr>
            <a:endParaRPr lang="pt-BR" dirty="0"/>
          </a:p>
          <a:p>
            <a:pPr>
              <a:buFontTx/>
              <a:buChar char="-"/>
            </a:pPr>
            <a:r>
              <a:rPr lang="pt-BR" dirty="0"/>
              <a:t> é constituído de duas partes:</a:t>
            </a:r>
          </a:p>
          <a:p>
            <a:pPr>
              <a:buFontTx/>
              <a:buChar char="-"/>
            </a:pPr>
            <a:endParaRPr lang="pt-BR" dirty="0"/>
          </a:p>
          <a:p>
            <a:pPr>
              <a:buFontTx/>
              <a:buChar char="-"/>
            </a:pPr>
            <a:r>
              <a:rPr lang="pt-BR" dirty="0"/>
              <a:t> um cálculo de fatores técnicos, cobrindo uma série de requisitos funcionais do sistema; </a:t>
            </a:r>
          </a:p>
          <a:p>
            <a:pPr>
              <a:buFontTx/>
              <a:buChar char="-"/>
            </a:pPr>
            <a:endParaRPr lang="pt-BR" dirty="0"/>
          </a:p>
          <a:p>
            <a:pPr>
              <a:buFontTx/>
              <a:buChar char="-"/>
            </a:pPr>
            <a:r>
              <a:rPr lang="pt-BR" dirty="0"/>
              <a:t>e um cálculo de fatores de ambiente, requisitos não-funcionais associados ao processo de desenvolvimento - tais como experiência da equipe, motivação e estabilidade do projeto. Estes dois fatores geram multiplicadores distintos, que devem ser aplicados ao peso total não-ajustado (UUCP), calculado anteriormente.</a:t>
            </a:r>
          </a:p>
          <a:p>
            <a:endParaRPr lang="pt-BR" b="1" dirty="0"/>
          </a:p>
          <a:p>
            <a:endParaRPr lang="pt-BR" dirty="0"/>
          </a:p>
          <a:p>
            <a:endParaRPr lang="pt-BR" dirty="0"/>
          </a:p>
          <a:p>
            <a:endParaRPr lang="pt-BR" b="1" dirty="0"/>
          </a:p>
          <a:p>
            <a:endParaRPr lang="pt-BR" b="1"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ângulo 2"/>
          <p:cNvSpPr>
            <a:spLocks noChangeArrowheads="1"/>
          </p:cNvSpPr>
          <p:nvPr/>
        </p:nvSpPr>
        <p:spPr bwMode="auto">
          <a:xfrm>
            <a:off x="576263" y="458788"/>
            <a:ext cx="8459787" cy="646112"/>
          </a:xfrm>
          <a:prstGeom prst="rect">
            <a:avLst/>
          </a:prstGeom>
          <a:noFill/>
          <a:ln w="9525">
            <a:noFill/>
            <a:miter lim="800000"/>
            <a:headEnd/>
            <a:tailEnd/>
          </a:ln>
          <a:effectLst/>
          <a:extLst/>
        </p:spPr>
        <p:txBody>
          <a:bodyPr anchor="ctr"/>
          <a:lstStyle/>
          <a:p>
            <a:pPr algn="r">
              <a:defRPr/>
            </a:pPr>
            <a:r>
              <a:rPr lang="pt-BR" sz="3600" b="1" dirty="0">
                <a:solidFill>
                  <a:srgbClr val="003399"/>
                </a:solidFill>
                <a:effectLst>
                  <a:outerShdw blurRad="38100" dist="38100" dir="2700000" algn="tl">
                    <a:srgbClr val="C0C0C0"/>
                  </a:outerShdw>
                </a:effectLst>
                <a:latin typeface="+mj-lt"/>
                <a:ea typeface="+mj-ea"/>
                <a:cs typeface="+mj-cs"/>
              </a:rPr>
              <a:t>UCP – Pontos de Caso de Uso </a:t>
            </a:r>
          </a:p>
        </p:txBody>
      </p:sp>
      <p:sp>
        <p:nvSpPr>
          <p:cNvPr id="56323" name="Retângulo 4"/>
          <p:cNvSpPr>
            <a:spLocks noChangeArrowheads="1"/>
          </p:cNvSpPr>
          <p:nvPr/>
        </p:nvSpPr>
        <p:spPr bwMode="auto">
          <a:xfrm>
            <a:off x="684213" y="1772816"/>
            <a:ext cx="8064500" cy="4247317"/>
          </a:xfrm>
          <a:prstGeom prst="rect">
            <a:avLst/>
          </a:prstGeom>
          <a:noFill/>
          <a:ln w="9525">
            <a:noFill/>
            <a:miter lim="800000"/>
            <a:headEnd/>
            <a:tailEnd/>
          </a:ln>
        </p:spPr>
        <p:txBody>
          <a:bodyPr wrap="square">
            <a:spAutoFit/>
          </a:bodyPr>
          <a:lstStyle/>
          <a:p>
            <a:endParaRPr lang="pt-BR" b="1" dirty="0"/>
          </a:p>
          <a:p>
            <a:r>
              <a:rPr lang="pt-BR" b="1" dirty="0" smtClean="0"/>
              <a:t>O </a:t>
            </a:r>
            <a:r>
              <a:rPr lang="pt-BR" b="1" dirty="0"/>
              <a:t>método de cálculo utilizando Pontos de Caso de Uso</a:t>
            </a:r>
          </a:p>
          <a:p>
            <a:endParaRPr lang="pt-BR" b="1" dirty="0"/>
          </a:p>
          <a:p>
            <a:r>
              <a:rPr lang="pt-BR" b="1" dirty="0"/>
              <a:t>Passo 3: Calculando Fatores de Ajuste</a:t>
            </a:r>
          </a:p>
          <a:p>
            <a:endParaRPr lang="pt-BR" dirty="0"/>
          </a:p>
          <a:p>
            <a:r>
              <a:rPr lang="pt-BR" dirty="0"/>
              <a:t>Os dois fatores utilizam-se de um mesmo mecanismo de pesos: para cada requisito listado em suas tabelas, deve ser atribuído um valor que determina a influência do requisito no sistema, variando entre 0 e 5 - sendo que o valor 0 indica nenhuma influência, 3 indica influência moderada e 5 indica forte influência.</a:t>
            </a:r>
          </a:p>
          <a:p>
            <a:pPr>
              <a:buFontTx/>
              <a:buChar char="-"/>
            </a:pPr>
            <a:endParaRPr lang="pt-BR" dirty="0"/>
          </a:p>
          <a:p>
            <a:endParaRPr lang="pt-BR" b="1" dirty="0"/>
          </a:p>
          <a:p>
            <a:endParaRPr lang="pt-BR" dirty="0"/>
          </a:p>
          <a:p>
            <a:endParaRPr lang="pt-BR" dirty="0"/>
          </a:p>
          <a:p>
            <a:endParaRPr lang="pt-BR" b="1" dirty="0"/>
          </a:p>
          <a:p>
            <a:endParaRPr lang="pt-BR" b="1"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ângulo 2"/>
          <p:cNvSpPr>
            <a:spLocks noChangeArrowheads="1"/>
          </p:cNvSpPr>
          <p:nvPr/>
        </p:nvSpPr>
        <p:spPr bwMode="auto">
          <a:xfrm>
            <a:off x="576263" y="458788"/>
            <a:ext cx="8459787" cy="646112"/>
          </a:xfrm>
          <a:prstGeom prst="rect">
            <a:avLst/>
          </a:prstGeom>
          <a:noFill/>
          <a:ln w="9525">
            <a:noFill/>
            <a:miter lim="800000"/>
            <a:headEnd/>
            <a:tailEnd/>
          </a:ln>
          <a:effectLst/>
          <a:extLst/>
        </p:spPr>
        <p:txBody>
          <a:bodyPr anchor="ctr"/>
          <a:lstStyle/>
          <a:p>
            <a:pPr algn="r">
              <a:defRPr/>
            </a:pPr>
            <a:r>
              <a:rPr lang="pt-BR" sz="3600" b="1" dirty="0">
                <a:solidFill>
                  <a:srgbClr val="003399"/>
                </a:solidFill>
                <a:effectLst>
                  <a:outerShdw blurRad="38100" dist="38100" dir="2700000" algn="tl">
                    <a:srgbClr val="C0C0C0"/>
                  </a:outerShdw>
                </a:effectLst>
                <a:latin typeface="+mj-lt"/>
                <a:ea typeface="+mj-ea"/>
                <a:cs typeface="+mj-cs"/>
              </a:rPr>
              <a:t>UCP – Pontos de Caso de Uso </a:t>
            </a:r>
          </a:p>
        </p:txBody>
      </p:sp>
      <p:sp>
        <p:nvSpPr>
          <p:cNvPr id="57347" name="Retângulo 4"/>
          <p:cNvSpPr>
            <a:spLocks noChangeArrowheads="1"/>
          </p:cNvSpPr>
          <p:nvPr/>
        </p:nvSpPr>
        <p:spPr bwMode="auto">
          <a:xfrm>
            <a:off x="684213" y="981075"/>
            <a:ext cx="8064500" cy="923925"/>
          </a:xfrm>
          <a:prstGeom prst="rect">
            <a:avLst/>
          </a:prstGeom>
          <a:noFill/>
          <a:ln w="9525">
            <a:noFill/>
            <a:miter lim="800000"/>
            <a:headEnd/>
            <a:tailEnd/>
          </a:ln>
        </p:spPr>
        <p:txBody>
          <a:bodyPr>
            <a:spAutoFit/>
          </a:bodyPr>
          <a:lstStyle/>
          <a:p>
            <a:endParaRPr lang="pt-BR" b="1"/>
          </a:p>
          <a:p>
            <a:r>
              <a:rPr lang="pt-BR" b="1"/>
              <a:t>O método de cálculo utilizando Pontos de Caso de Uso</a:t>
            </a:r>
          </a:p>
          <a:p>
            <a:r>
              <a:rPr lang="pt-BR" b="1"/>
              <a:t>Passo 3.1: Fatores Técnicos</a:t>
            </a:r>
          </a:p>
        </p:txBody>
      </p:sp>
      <p:graphicFrame>
        <p:nvGraphicFramePr>
          <p:cNvPr id="4" name="Tabela 3"/>
          <p:cNvGraphicFramePr>
            <a:graphicFrameLocks noGrp="1"/>
          </p:cNvGraphicFramePr>
          <p:nvPr>
            <p:extLst>
              <p:ext uri="{D42A27DB-BD31-4B8C-83A1-F6EECF244321}">
                <p14:modId xmlns:p14="http://schemas.microsoft.com/office/powerpoint/2010/main" val="1973626834"/>
              </p:ext>
            </p:extLst>
          </p:nvPr>
        </p:nvGraphicFramePr>
        <p:xfrm>
          <a:off x="684213" y="2060575"/>
          <a:ext cx="6672262" cy="3840480"/>
        </p:xfrm>
        <a:graphic>
          <a:graphicData uri="http://schemas.openxmlformats.org/drawingml/2006/table">
            <a:tbl>
              <a:tblPr/>
              <a:tblGrid>
                <a:gridCol w="720101"/>
                <a:gridCol w="3312467"/>
                <a:gridCol w="2639694"/>
              </a:tblGrid>
              <a:tr h="213342">
                <a:tc>
                  <a:txBody>
                    <a:bodyPr/>
                    <a:lstStyle/>
                    <a:p>
                      <a:pPr algn="ctr">
                        <a:spcAft>
                          <a:spcPts val="0"/>
                        </a:spcAft>
                      </a:pPr>
                      <a:r>
                        <a:rPr lang="pt-BR" sz="1400" b="1" dirty="0">
                          <a:latin typeface="Arial" pitchFamily="34" charset="0"/>
                          <a:ea typeface="Times New Roman"/>
                          <a:cs typeface="Arial" pitchFamily="34" charset="0"/>
                        </a:rPr>
                        <a:t>Fator</a:t>
                      </a:r>
                    </a:p>
                  </a:txBody>
                  <a:tcPr marL="44451" marR="444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pt-BR" sz="1400" b="1" dirty="0">
                          <a:latin typeface="Arial" pitchFamily="34" charset="0"/>
                          <a:ea typeface="Times New Roman"/>
                          <a:cs typeface="Arial" pitchFamily="34" charset="0"/>
                        </a:rPr>
                        <a:t>Requisito</a:t>
                      </a:r>
                    </a:p>
                  </a:txBody>
                  <a:tcPr marL="44451" marR="444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pt-BR" sz="1400" b="1" dirty="0">
                          <a:latin typeface="Arial" pitchFamily="34" charset="0"/>
                          <a:ea typeface="Times New Roman"/>
                          <a:cs typeface="Arial" pitchFamily="34" charset="0"/>
                        </a:rPr>
                        <a:t>Peso</a:t>
                      </a:r>
                    </a:p>
                  </a:txBody>
                  <a:tcPr marL="44451" marR="444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3342">
                <a:tc>
                  <a:txBody>
                    <a:bodyPr/>
                    <a:lstStyle/>
                    <a:p>
                      <a:pPr>
                        <a:spcAft>
                          <a:spcPts val="0"/>
                        </a:spcAft>
                      </a:pPr>
                      <a:r>
                        <a:rPr lang="en-US" sz="1400" dirty="0" smtClean="0">
                          <a:latin typeface="Arial" pitchFamily="34" charset="0"/>
                          <a:ea typeface="Times New Roman"/>
                          <a:cs typeface="Arial" pitchFamily="34" charset="0"/>
                        </a:rPr>
                        <a:t>T1/F1</a:t>
                      </a:r>
                      <a:endParaRPr lang="pt-BR" sz="1400" dirty="0">
                        <a:latin typeface="Arial" pitchFamily="34" charset="0"/>
                        <a:ea typeface="Times New Roman"/>
                        <a:cs typeface="Arial" pitchFamily="34" charset="0"/>
                      </a:endParaRPr>
                    </a:p>
                  </a:txBody>
                  <a:tcPr marL="44451" marR="444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pt-BR" sz="1400">
                          <a:latin typeface="Arial" pitchFamily="34" charset="0"/>
                          <a:ea typeface="Times New Roman"/>
                          <a:cs typeface="Arial" pitchFamily="34" charset="0"/>
                        </a:rPr>
                        <a:t>Sistema distribuído</a:t>
                      </a:r>
                    </a:p>
                  </a:txBody>
                  <a:tcPr marL="44451" marR="444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dirty="0">
                          <a:latin typeface="Arial" pitchFamily="34" charset="0"/>
                          <a:ea typeface="Times New Roman"/>
                          <a:cs typeface="Arial" pitchFamily="34" charset="0"/>
                        </a:rPr>
                        <a:t>2</a:t>
                      </a:r>
                      <a:endParaRPr lang="pt-BR" sz="1400" dirty="0">
                        <a:latin typeface="Arial" pitchFamily="34" charset="0"/>
                        <a:ea typeface="Times New Roman"/>
                        <a:cs typeface="Arial" pitchFamily="34" charset="0"/>
                      </a:endParaRPr>
                    </a:p>
                  </a:txBody>
                  <a:tcPr marL="44451" marR="444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3342">
                <a:tc>
                  <a:txBody>
                    <a:bodyPr/>
                    <a:lstStyle/>
                    <a:p>
                      <a:pPr>
                        <a:spcAft>
                          <a:spcPts val="0"/>
                        </a:spcAft>
                      </a:pPr>
                      <a:r>
                        <a:rPr lang="en-US" sz="1400" dirty="0" smtClean="0">
                          <a:latin typeface="Arial" pitchFamily="34" charset="0"/>
                          <a:ea typeface="Times New Roman"/>
                          <a:cs typeface="Arial" pitchFamily="34" charset="0"/>
                        </a:rPr>
                        <a:t>T2/F2</a:t>
                      </a:r>
                      <a:endParaRPr lang="pt-BR" sz="1400" dirty="0">
                        <a:latin typeface="Arial" pitchFamily="34" charset="0"/>
                        <a:ea typeface="Times New Roman"/>
                        <a:cs typeface="Arial" pitchFamily="34" charset="0"/>
                      </a:endParaRPr>
                    </a:p>
                  </a:txBody>
                  <a:tcPr marL="44451" marR="444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pt-BR" sz="1400" dirty="0">
                          <a:latin typeface="Arial" pitchFamily="34" charset="0"/>
                          <a:ea typeface="Times New Roman"/>
                          <a:cs typeface="Arial" pitchFamily="34" charset="0"/>
                        </a:rPr>
                        <a:t>Tempo de Resposta</a:t>
                      </a:r>
                    </a:p>
                  </a:txBody>
                  <a:tcPr marL="44451" marR="444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pt-BR" sz="1400" dirty="0">
                          <a:latin typeface="Arial" pitchFamily="34" charset="0"/>
                          <a:ea typeface="Times New Roman"/>
                          <a:cs typeface="Arial" pitchFamily="34" charset="0"/>
                        </a:rPr>
                        <a:t>2</a:t>
                      </a:r>
                    </a:p>
                  </a:txBody>
                  <a:tcPr marL="44451" marR="444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3342">
                <a:tc>
                  <a:txBody>
                    <a:bodyPr/>
                    <a:lstStyle/>
                    <a:p>
                      <a:pPr>
                        <a:spcAft>
                          <a:spcPts val="0"/>
                        </a:spcAft>
                      </a:pPr>
                      <a:r>
                        <a:rPr lang="en-US" sz="1400" dirty="0" smtClean="0">
                          <a:latin typeface="Arial" pitchFamily="34" charset="0"/>
                          <a:ea typeface="Times New Roman"/>
                          <a:cs typeface="Arial" pitchFamily="34" charset="0"/>
                        </a:rPr>
                        <a:t>T3/F3</a:t>
                      </a:r>
                      <a:endParaRPr lang="pt-BR" sz="1400" dirty="0">
                        <a:latin typeface="Arial" pitchFamily="34" charset="0"/>
                        <a:ea typeface="Times New Roman"/>
                        <a:cs typeface="Arial" pitchFamily="34" charset="0"/>
                      </a:endParaRPr>
                    </a:p>
                  </a:txBody>
                  <a:tcPr marL="44451" marR="444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pt-BR" sz="1400" dirty="0">
                          <a:latin typeface="Arial" pitchFamily="34" charset="0"/>
                          <a:ea typeface="Times New Roman"/>
                          <a:cs typeface="Arial" pitchFamily="34" charset="0"/>
                        </a:rPr>
                        <a:t>Eficiência</a:t>
                      </a:r>
                    </a:p>
                  </a:txBody>
                  <a:tcPr marL="44451" marR="444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dirty="0" smtClean="0">
                          <a:latin typeface="Arial" pitchFamily="34" charset="0"/>
                          <a:ea typeface="Times New Roman"/>
                          <a:cs typeface="Arial" pitchFamily="34" charset="0"/>
                        </a:rPr>
                        <a:t>1</a:t>
                      </a:r>
                    </a:p>
                  </a:txBody>
                  <a:tcPr marL="44451" marR="444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3342">
                <a:tc>
                  <a:txBody>
                    <a:bodyPr/>
                    <a:lstStyle/>
                    <a:p>
                      <a:pPr>
                        <a:spcAft>
                          <a:spcPts val="0"/>
                        </a:spcAft>
                      </a:pPr>
                      <a:r>
                        <a:rPr lang="en-US" sz="1400" dirty="0" smtClean="0">
                          <a:latin typeface="Arial" pitchFamily="34" charset="0"/>
                          <a:ea typeface="Times New Roman"/>
                          <a:cs typeface="Arial" pitchFamily="34" charset="0"/>
                        </a:rPr>
                        <a:t>T4/F4</a:t>
                      </a:r>
                      <a:endParaRPr lang="pt-BR" sz="1400" dirty="0">
                        <a:latin typeface="Arial" pitchFamily="34" charset="0"/>
                        <a:ea typeface="Times New Roman"/>
                        <a:cs typeface="Arial" pitchFamily="34" charset="0"/>
                      </a:endParaRPr>
                    </a:p>
                  </a:txBody>
                  <a:tcPr marL="44451" marR="444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pt-BR" sz="1400" dirty="0">
                          <a:latin typeface="Arial" pitchFamily="34" charset="0"/>
                          <a:ea typeface="Times New Roman"/>
                          <a:cs typeface="Arial" pitchFamily="34" charset="0"/>
                        </a:rPr>
                        <a:t>Processamento complexo</a:t>
                      </a:r>
                    </a:p>
                  </a:txBody>
                  <a:tcPr marL="44451" marR="444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dirty="0">
                          <a:latin typeface="Arial" pitchFamily="34" charset="0"/>
                          <a:ea typeface="Times New Roman"/>
                          <a:cs typeface="Arial" pitchFamily="34" charset="0"/>
                        </a:rPr>
                        <a:t>1</a:t>
                      </a:r>
                      <a:endParaRPr lang="pt-BR" sz="1400" dirty="0">
                        <a:latin typeface="Arial" pitchFamily="34" charset="0"/>
                        <a:ea typeface="Times New Roman"/>
                        <a:cs typeface="Arial" pitchFamily="34" charset="0"/>
                      </a:endParaRPr>
                    </a:p>
                  </a:txBody>
                  <a:tcPr marL="44451" marR="444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3342">
                <a:tc>
                  <a:txBody>
                    <a:bodyPr/>
                    <a:lstStyle/>
                    <a:p>
                      <a:pPr>
                        <a:spcAft>
                          <a:spcPts val="0"/>
                        </a:spcAft>
                      </a:pPr>
                      <a:r>
                        <a:rPr lang="en-US" sz="1400" dirty="0" smtClean="0">
                          <a:latin typeface="Arial" pitchFamily="34" charset="0"/>
                          <a:ea typeface="Times New Roman"/>
                          <a:cs typeface="Arial" pitchFamily="34" charset="0"/>
                        </a:rPr>
                        <a:t>T5/F5</a:t>
                      </a:r>
                      <a:endParaRPr lang="pt-BR" sz="1400" dirty="0">
                        <a:latin typeface="Arial" pitchFamily="34" charset="0"/>
                        <a:ea typeface="Times New Roman"/>
                        <a:cs typeface="Arial" pitchFamily="34" charset="0"/>
                      </a:endParaRPr>
                    </a:p>
                  </a:txBody>
                  <a:tcPr marL="44451" marR="444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pt-BR" sz="1400" dirty="0">
                          <a:latin typeface="Arial" pitchFamily="34" charset="0"/>
                          <a:ea typeface="Times New Roman"/>
                          <a:cs typeface="Arial" pitchFamily="34" charset="0"/>
                        </a:rPr>
                        <a:t>Código </a:t>
                      </a:r>
                      <a:r>
                        <a:rPr lang="pt-BR" sz="1400" dirty="0" err="1">
                          <a:latin typeface="Arial" pitchFamily="34" charset="0"/>
                          <a:ea typeface="Times New Roman"/>
                          <a:cs typeface="Arial" pitchFamily="34" charset="0"/>
                        </a:rPr>
                        <a:t>reusável</a:t>
                      </a:r>
                      <a:endParaRPr lang="pt-BR" sz="1400" dirty="0">
                        <a:latin typeface="Arial" pitchFamily="34" charset="0"/>
                        <a:ea typeface="Times New Roman"/>
                        <a:cs typeface="Arial" pitchFamily="34" charset="0"/>
                      </a:endParaRPr>
                    </a:p>
                  </a:txBody>
                  <a:tcPr marL="44451" marR="444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dirty="0">
                          <a:latin typeface="Arial" pitchFamily="34" charset="0"/>
                          <a:ea typeface="Times New Roman"/>
                          <a:cs typeface="Arial" pitchFamily="34" charset="0"/>
                        </a:rPr>
                        <a:t>1</a:t>
                      </a:r>
                      <a:endParaRPr lang="pt-BR" sz="1400" dirty="0">
                        <a:latin typeface="Arial" pitchFamily="34" charset="0"/>
                        <a:ea typeface="Times New Roman"/>
                        <a:cs typeface="Arial" pitchFamily="34" charset="0"/>
                      </a:endParaRPr>
                    </a:p>
                  </a:txBody>
                  <a:tcPr marL="44451" marR="444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3342">
                <a:tc>
                  <a:txBody>
                    <a:bodyPr/>
                    <a:lstStyle/>
                    <a:p>
                      <a:pPr>
                        <a:spcAft>
                          <a:spcPts val="0"/>
                        </a:spcAft>
                      </a:pPr>
                      <a:r>
                        <a:rPr lang="en-US" sz="1400" dirty="0" smtClean="0">
                          <a:latin typeface="Arial" pitchFamily="34" charset="0"/>
                          <a:ea typeface="Times New Roman"/>
                          <a:cs typeface="Arial" pitchFamily="34" charset="0"/>
                        </a:rPr>
                        <a:t>T6/F6</a:t>
                      </a:r>
                      <a:endParaRPr lang="pt-BR" sz="1400" dirty="0">
                        <a:latin typeface="Arial" pitchFamily="34" charset="0"/>
                        <a:ea typeface="Times New Roman"/>
                        <a:cs typeface="Arial" pitchFamily="34" charset="0"/>
                      </a:endParaRPr>
                    </a:p>
                  </a:txBody>
                  <a:tcPr marL="44451" marR="444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pt-BR" sz="1400" dirty="0">
                          <a:latin typeface="Arial" pitchFamily="34" charset="0"/>
                          <a:ea typeface="Times New Roman"/>
                          <a:cs typeface="Arial" pitchFamily="34" charset="0"/>
                        </a:rPr>
                        <a:t>Facilidade de instalação</a:t>
                      </a:r>
                    </a:p>
                  </a:txBody>
                  <a:tcPr marL="44451" marR="444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pt-BR" sz="1400" dirty="0">
                          <a:latin typeface="Arial" pitchFamily="34" charset="0"/>
                          <a:ea typeface="Times New Roman"/>
                          <a:cs typeface="Arial" pitchFamily="34" charset="0"/>
                        </a:rPr>
                        <a:t>0.5</a:t>
                      </a:r>
                    </a:p>
                  </a:txBody>
                  <a:tcPr marL="44451" marR="444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3342">
                <a:tc>
                  <a:txBody>
                    <a:bodyPr/>
                    <a:lstStyle/>
                    <a:p>
                      <a:pPr>
                        <a:spcAft>
                          <a:spcPts val="0"/>
                        </a:spcAft>
                      </a:pPr>
                      <a:r>
                        <a:rPr lang="en-US" sz="1400" dirty="0" smtClean="0">
                          <a:latin typeface="Arial" pitchFamily="34" charset="0"/>
                          <a:ea typeface="Times New Roman"/>
                          <a:cs typeface="Arial" pitchFamily="34" charset="0"/>
                        </a:rPr>
                        <a:t>T7/F7</a:t>
                      </a:r>
                      <a:endParaRPr lang="pt-BR" sz="1400" dirty="0">
                        <a:latin typeface="Arial" pitchFamily="34" charset="0"/>
                        <a:ea typeface="Times New Roman"/>
                        <a:cs typeface="Arial" pitchFamily="34" charset="0"/>
                      </a:endParaRPr>
                    </a:p>
                  </a:txBody>
                  <a:tcPr marL="44451" marR="444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pt-BR" sz="1400">
                          <a:latin typeface="Arial" pitchFamily="34" charset="0"/>
                          <a:ea typeface="Times New Roman"/>
                          <a:cs typeface="Arial" pitchFamily="34" charset="0"/>
                        </a:rPr>
                        <a:t>Facilidade de uso</a:t>
                      </a:r>
                    </a:p>
                  </a:txBody>
                  <a:tcPr marL="44451" marR="444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pt-BR" sz="1400" dirty="0">
                          <a:latin typeface="Arial" pitchFamily="34" charset="0"/>
                          <a:ea typeface="Times New Roman"/>
                          <a:cs typeface="Arial" pitchFamily="34" charset="0"/>
                        </a:rPr>
                        <a:t>0.5</a:t>
                      </a:r>
                    </a:p>
                  </a:txBody>
                  <a:tcPr marL="44451" marR="444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3342">
                <a:tc>
                  <a:txBody>
                    <a:bodyPr/>
                    <a:lstStyle/>
                    <a:p>
                      <a:pPr>
                        <a:spcAft>
                          <a:spcPts val="0"/>
                        </a:spcAft>
                      </a:pPr>
                      <a:r>
                        <a:rPr lang="en-US" sz="1400" dirty="0" smtClean="0">
                          <a:latin typeface="Arial" pitchFamily="34" charset="0"/>
                          <a:ea typeface="Times New Roman"/>
                          <a:cs typeface="Arial" pitchFamily="34" charset="0"/>
                        </a:rPr>
                        <a:t>T8/F8</a:t>
                      </a:r>
                      <a:endParaRPr lang="pt-BR" sz="1400" dirty="0">
                        <a:latin typeface="Arial" pitchFamily="34" charset="0"/>
                        <a:ea typeface="Times New Roman"/>
                        <a:cs typeface="Arial" pitchFamily="34" charset="0"/>
                      </a:endParaRPr>
                    </a:p>
                  </a:txBody>
                  <a:tcPr marL="44451" marR="444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pt-BR" sz="1400">
                          <a:latin typeface="Arial" pitchFamily="34" charset="0"/>
                          <a:ea typeface="Times New Roman"/>
                          <a:cs typeface="Arial" pitchFamily="34" charset="0"/>
                        </a:rPr>
                        <a:t>Portabilidade</a:t>
                      </a:r>
                    </a:p>
                  </a:txBody>
                  <a:tcPr marL="44451" marR="444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dirty="0">
                          <a:latin typeface="Arial" pitchFamily="34" charset="0"/>
                          <a:ea typeface="Times New Roman"/>
                          <a:cs typeface="Arial" pitchFamily="34" charset="0"/>
                        </a:rPr>
                        <a:t>2</a:t>
                      </a:r>
                      <a:endParaRPr lang="pt-BR" sz="1400" dirty="0">
                        <a:latin typeface="Arial" pitchFamily="34" charset="0"/>
                        <a:ea typeface="Times New Roman"/>
                        <a:cs typeface="Arial" pitchFamily="34" charset="0"/>
                      </a:endParaRPr>
                    </a:p>
                  </a:txBody>
                  <a:tcPr marL="44451" marR="444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3342">
                <a:tc>
                  <a:txBody>
                    <a:bodyPr/>
                    <a:lstStyle/>
                    <a:p>
                      <a:pPr>
                        <a:spcAft>
                          <a:spcPts val="0"/>
                        </a:spcAft>
                      </a:pPr>
                      <a:r>
                        <a:rPr lang="en-US" sz="1400" dirty="0" smtClean="0">
                          <a:latin typeface="Arial" pitchFamily="34" charset="0"/>
                          <a:ea typeface="Times New Roman"/>
                          <a:cs typeface="Arial" pitchFamily="34" charset="0"/>
                        </a:rPr>
                        <a:t>T9/F9</a:t>
                      </a:r>
                      <a:endParaRPr lang="pt-BR" sz="1400" dirty="0">
                        <a:latin typeface="Arial" pitchFamily="34" charset="0"/>
                        <a:ea typeface="Times New Roman"/>
                        <a:cs typeface="Arial" pitchFamily="34" charset="0"/>
                      </a:endParaRPr>
                    </a:p>
                  </a:txBody>
                  <a:tcPr marL="44451" marR="444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pt-BR" sz="1400">
                          <a:latin typeface="Arial" pitchFamily="34" charset="0"/>
                          <a:ea typeface="Times New Roman"/>
                          <a:cs typeface="Arial" pitchFamily="34" charset="0"/>
                        </a:rPr>
                        <a:t>Facilidade de mudança</a:t>
                      </a:r>
                    </a:p>
                  </a:txBody>
                  <a:tcPr marL="44451" marR="444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pt-BR" sz="1400" dirty="0">
                          <a:latin typeface="Arial" pitchFamily="34" charset="0"/>
                          <a:ea typeface="Times New Roman"/>
                          <a:cs typeface="Arial" pitchFamily="34" charset="0"/>
                        </a:rPr>
                        <a:t>1</a:t>
                      </a:r>
                    </a:p>
                  </a:txBody>
                  <a:tcPr marL="44451" marR="444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6685">
                <a:tc>
                  <a:txBody>
                    <a:bodyPr/>
                    <a:lstStyle/>
                    <a:p>
                      <a:pPr>
                        <a:spcAft>
                          <a:spcPts val="0"/>
                        </a:spcAft>
                      </a:pPr>
                      <a:r>
                        <a:rPr lang="en-US" sz="1400" dirty="0" smtClean="0">
                          <a:latin typeface="Arial" pitchFamily="34" charset="0"/>
                          <a:ea typeface="Times New Roman"/>
                          <a:cs typeface="Arial" pitchFamily="34" charset="0"/>
                        </a:rPr>
                        <a:t>T10/F10</a:t>
                      </a:r>
                      <a:endParaRPr lang="pt-BR" sz="1400" dirty="0">
                        <a:latin typeface="Arial" pitchFamily="34" charset="0"/>
                        <a:ea typeface="Times New Roman"/>
                        <a:cs typeface="Arial" pitchFamily="34" charset="0"/>
                      </a:endParaRPr>
                    </a:p>
                  </a:txBody>
                  <a:tcPr marL="44451" marR="444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pt-BR" sz="1400">
                          <a:latin typeface="Arial" pitchFamily="34" charset="0"/>
                          <a:ea typeface="Times New Roman"/>
                          <a:cs typeface="Arial" pitchFamily="34" charset="0"/>
                        </a:rPr>
                        <a:t>Concorrência</a:t>
                      </a:r>
                    </a:p>
                  </a:txBody>
                  <a:tcPr marL="44451" marR="444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dirty="0">
                          <a:latin typeface="Arial" pitchFamily="34" charset="0"/>
                          <a:ea typeface="Times New Roman"/>
                          <a:cs typeface="Arial" pitchFamily="34" charset="0"/>
                        </a:rPr>
                        <a:t>1</a:t>
                      </a:r>
                      <a:endParaRPr lang="pt-BR" sz="1400" dirty="0">
                        <a:latin typeface="Arial" pitchFamily="34" charset="0"/>
                        <a:ea typeface="Times New Roman"/>
                        <a:cs typeface="Arial" pitchFamily="34" charset="0"/>
                      </a:endParaRPr>
                    </a:p>
                  </a:txBody>
                  <a:tcPr marL="44451" marR="444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6685">
                <a:tc>
                  <a:txBody>
                    <a:bodyPr/>
                    <a:lstStyle/>
                    <a:p>
                      <a:pPr>
                        <a:spcAft>
                          <a:spcPts val="0"/>
                        </a:spcAft>
                      </a:pPr>
                      <a:r>
                        <a:rPr lang="en-US" sz="1400" dirty="0" smtClean="0">
                          <a:latin typeface="Arial" pitchFamily="34" charset="0"/>
                          <a:ea typeface="Times New Roman"/>
                          <a:cs typeface="Arial" pitchFamily="34" charset="0"/>
                        </a:rPr>
                        <a:t>T11/F11</a:t>
                      </a:r>
                      <a:endParaRPr lang="pt-BR" sz="1400" dirty="0">
                        <a:latin typeface="Arial" pitchFamily="34" charset="0"/>
                        <a:ea typeface="Times New Roman"/>
                        <a:cs typeface="Arial" pitchFamily="34" charset="0"/>
                      </a:endParaRPr>
                    </a:p>
                  </a:txBody>
                  <a:tcPr marL="44451" marR="444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pt-BR" sz="1400" dirty="0">
                          <a:latin typeface="Arial" pitchFamily="34" charset="0"/>
                          <a:ea typeface="Times New Roman"/>
                          <a:cs typeface="Arial" pitchFamily="34" charset="0"/>
                        </a:rPr>
                        <a:t>Recursos de segurança</a:t>
                      </a:r>
                    </a:p>
                  </a:txBody>
                  <a:tcPr marL="44451" marR="444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pt-BR" sz="1400" dirty="0">
                          <a:latin typeface="Arial" pitchFamily="34" charset="0"/>
                          <a:ea typeface="Times New Roman"/>
                          <a:cs typeface="Arial" pitchFamily="34" charset="0"/>
                        </a:rPr>
                        <a:t>1</a:t>
                      </a:r>
                    </a:p>
                  </a:txBody>
                  <a:tcPr marL="44451" marR="444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6685">
                <a:tc>
                  <a:txBody>
                    <a:bodyPr/>
                    <a:lstStyle/>
                    <a:p>
                      <a:pPr>
                        <a:spcAft>
                          <a:spcPts val="0"/>
                        </a:spcAft>
                      </a:pPr>
                      <a:r>
                        <a:rPr lang="en-US" sz="1400" dirty="0" smtClean="0">
                          <a:latin typeface="Arial" pitchFamily="34" charset="0"/>
                          <a:ea typeface="Times New Roman"/>
                          <a:cs typeface="Arial" pitchFamily="34" charset="0"/>
                        </a:rPr>
                        <a:t>T12/F12</a:t>
                      </a:r>
                      <a:endParaRPr lang="pt-BR" sz="1400" dirty="0">
                        <a:latin typeface="Arial" pitchFamily="34" charset="0"/>
                        <a:ea typeface="Times New Roman"/>
                        <a:cs typeface="Arial" pitchFamily="34" charset="0"/>
                      </a:endParaRPr>
                    </a:p>
                  </a:txBody>
                  <a:tcPr marL="44451" marR="444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latinLnBrk="0" hangingPunct="1">
                        <a:spcAft>
                          <a:spcPts val="0"/>
                        </a:spcAft>
                      </a:pPr>
                      <a:r>
                        <a:rPr lang="pt-BR" sz="1400" kern="1200" dirty="0" smtClean="0">
                          <a:solidFill>
                            <a:schemeClr val="tx1"/>
                          </a:solidFill>
                          <a:latin typeface="Arial" pitchFamily="34" charset="0"/>
                          <a:ea typeface="Times New Roman"/>
                          <a:cs typeface="Arial" pitchFamily="34" charset="0"/>
                        </a:rPr>
                        <a:t>Fornece acesso direto para </a:t>
                      </a:r>
                      <a:r>
                        <a:rPr lang="pt-BR" sz="1400" kern="1200" dirty="0" err="1" smtClean="0">
                          <a:solidFill>
                            <a:schemeClr val="tx1"/>
                          </a:solidFill>
                          <a:latin typeface="Arial" pitchFamily="34" charset="0"/>
                          <a:ea typeface="Times New Roman"/>
                          <a:cs typeface="Arial" pitchFamily="34" charset="0"/>
                        </a:rPr>
                        <a:t>third</a:t>
                      </a:r>
                      <a:r>
                        <a:rPr lang="pt-BR" sz="1400" kern="1200" dirty="0" smtClean="0">
                          <a:solidFill>
                            <a:schemeClr val="tx1"/>
                          </a:solidFill>
                          <a:latin typeface="Arial" pitchFamily="34" charset="0"/>
                          <a:ea typeface="Times New Roman"/>
                          <a:cs typeface="Arial" pitchFamily="34" charset="0"/>
                        </a:rPr>
                        <a:t> </a:t>
                      </a:r>
                      <a:r>
                        <a:rPr lang="pt-BR" sz="1400" kern="1200" dirty="0" err="1" smtClean="0">
                          <a:solidFill>
                            <a:schemeClr val="tx1"/>
                          </a:solidFill>
                          <a:latin typeface="Arial" pitchFamily="34" charset="0"/>
                          <a:ea typeface="Times New Roman"/>
                          <a:cs typeface="Arial" pitchFamily="34" charset="0"/>
                        </a:rPr>
                        <a:t>parties</a:t>
                      </a:r>
                      <a:endParaRPr lang="pt-BR" sz="1400" kern="1200" dirty="0" smtClean="0">
                        <a:solidFill>
                          <a:schemeClr val="tx1"/>
                        </a:solidFill>
                        <a:latin typeface="Arial" pitchFamily="34" charset="0"/>
                        <a:ea typeface="Times New Roman"/>
                        <a:cs typeface="Arial" pitchFamily="34" charset="0"/>
                      </a:endParaRPr>
                    </a:p>
                    <a:p>
                      <a:pPr marL="0" algn="l" defTabSz="914400" rtl="0" eaLnBrk="1" latinLnBrk="0" hangingPunct="1">
                        <a:spcAft>
                          <a:spcPts val="0"/>
                        </a:spcAft>
                      </a:pPr>
                      <a:r>
                        <a:rPr lang="pt-BR" sz="1400" kern="1200" dirty="0" smtClean="0">
                          <a:solidFill>
                            <a:schemeClr val="tx1"/>
                          </a:solidFill>
                          <a:latin typeface="Arial" pitchFamily="34" charset="0"/>
                          <a:ea typeface="Times New Roman"/>
                          <a:cs typeface="Arial" pitchFamily="34" charset="0"/>
                        </a:rPr>
                        <a:t>(sistemas/componentes externos)</a:t>
                      </a:r>
                      <a:endParaRPr lang="pt-BR" sz="1400" kern="1200" dirty="0">
                        <a:solidFill>
                          <a:schemeClr val="tx1"/>
                        </a:solidFill>
                        <a:latin typeface="Arial" pitchFamily="34" charset="0"/>
                        <a:ea typeface="Times New Roman"/>
                        <a:cs typeface="Arial" pitchFamily="34" charset="0"/>
                      </a:endParaRPr>
                    </a:p>
                  </a:txBody>
                  <a:tcPr marL="44451" marR="444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pt-BR" sz="1400" dirty="0">
                          <a:latin typeface="Arial" pitchFamily="34" charset="0"/>
                          <a:ea typeface="Times New Roman"/>
                          <a:cs typeface="Arial" pitchFamily="34" charset="0"/>
                        </a:rPr>
                        <a:t>1</a:t>
                      </a:r>
                    </a:p>
                  </a:txBody>
                  <a:tcPr marL="44451" marR="444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6685">
                <a:tc>
                  <a:txBody>
                    <a:bodyPr/>
                    <a:lstStyle/>
                    <a:p>
                      <a:pPr>
                        <a:spcAft>
                          <a:spcPts val="0"/>
                        </a:spcAft>
                      </a:pPr>
                      <a:r>
                        <a:rPr lang="pt-BR" sz="1400" dirty="0" smtClean="0">
                          <a:latin typeface="Arial" pitchFamily="34" charset="0"/>
                          <a:ea typeface="Times New Roman"/>
                          <a:cs typeface="Arial" pitchFamily="34" charset="0"/>
                        </a:rPr>
                        <a:t>T13/F13</a:t>
                      </a:r>
                      <a:endParaRPr lang="pt-BR" sz="1400" dirty="0">
                        <a:latin typeface="Arial" pitchFamily="34" charset="0"/>
                        <a:ea typeface="Times New Roman"/>
                        <a:cs typeface="Arial" pitchFamily="34" charset="0"/>
                      </a:endParaRPr>
                    </a:p>
                  </a:txBody>
                  <a:tcPr marL="44451" marR="444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pt-BR" sz="1400" dirty="0">
                          <a:latin typeface="Arial" pitchFamily="34" charset="0"/>
                          <a:ea typeface="Times New Roman"/>
                          <a:cs typeface="Arial" pitchFamily="34" charset="0"/>
                        </a:rPr>
                        <a:t>Requer treinamento especial</a:t>
                      </a:r>
                    </a:p>
                  </a:txBody>
                  <a:tcPr marL="44451" marR="444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pt-BR" sz="1400" dirty="0">
                          <a:latin typeface="Arial" pitchFamily="34" charset="0"/>
                          <a:ea typeface="Times New Roman"/>
                          <a:cs typeface="Arial" pitchFamily="34" charset="0"/>
                        </a:rPr>
                        <a:t>1</a:t>
                      </a:r>
                    </a:p>
                  </a:txBody>
                  <a:tcPr marL="44451" marR="444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7410" name="Rectangle 1"/>
          <p:cNvSpPr>
            <a:spLocks noChangeArrowheads="1"/>
          </p:cNvSpPr>
          <p:nvPr/>
        </p:nvSpPr>
        <p:spPr bwMode="auto">
          <a:xfrm>
            <a:off x="2273300" y="5880100"/>
            <a:ext cx="3190875" cy="307975"/>
          </a:xfrm>
          <a:prstGeom prst="rect">
            <a:avLst/>
          </a:prstGeom>
          <a:noFill/>
          <a:ln w="9525">
            <a:noFill/>
            <a:miter lim="800000"/>
            <a:headEnd/>
            <a:tailEnd/>
          </a:ln>
        </p:spPr>
        <p:txBody>
          <a:bodyPr wrap="none" anchor="ctr">
            <a:spAutoFit/>
          </a:bodyPr>
          <a:lstStyle/>
          <a:p>
            <a:pPr eaLnBrk="0" hangingPunct="0"/>
            <a:r>
              <a:rPr lang="pt-BR" sz="1400" b="1"/>
              <a:t>Tabela 5. Peso de Fatores Técnicos</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ângulo 2"/>
          <p:cNvSpPr>
            <a:spLocks noChangeArrowheads="1"/>
          </p:cNvSpPr>
          <p:nvPr/>
        </p:nvSpPr>
        <p:spPr bwMode="auto">
          <a:xfrm>
            <a:off x="576263" y="458788"/>
            <a:ext cx="8459787" cy="646112"/>
          </a:xfrm>
          <a:prstGeom prst="rect">
            <a:avLst/>
          </a:prstGeom>
          <a:noFill/>
          <a:ln w="9525">
            <a:noFill/>
            <a:miter lim="800000"/>
            <a:headEnd/>
            <a:tailEnd/>
          </a:ln>
          <a:effectLst/>
          <a:extLst/>
        </p:spPr>
        <p:txBody>
          <a:bodyPr anchor="ctr"/>
          <a:lstStyle/>
          <a:p>
            <a:pPr algn="r">
              <a:defRPr/>
            </a:pPr>
            <a:r>
              <a:rPr lang="pt-BR" sz="3600" b="1" dirty="0">
                <a:solidFill>
                  <a:srgbClr val="003399"/>
                </a:solidFill>
                <a:effectLst>
                  <a:outerShdw blurRad="38100" dist="38100" dir="2700000" algn="tl">
                    <a:srgbClr val="C0C0C0"/>
                  </a:outerShdw>
                </a:effectLst>
                <a:latin typeface="+mj-lt"/>
                <a:ea typeface="+mj-ea"/>
                <a:cs typeface="+mj-cs"/>
              </a:rPr>
              <a:t>UCP – Pontos de Caso de Uso </a:t>
            </a:r>
          </a:p>
        </p:txBody>
      </p:sp>
      <p:sp>
        <p:nvSpPr>
          <p:cNvPr id="58371" name="Retângulo 4"/>
          <p:cNvSpPr>
            <a:spLocks noChangeArrowheads="1"/>
          </p:cNvSpPr>
          <p:nvPr/>
        </p:nvSpPr>
        <p:spPr bwMode="auto">
          <a:xfrm>
            <a:off x="569510" y="1104900"/>
            <a:ext cx="8459787" cy="4862870"/>
          </a:xfrm>
          <a:prstGeom prst="rect">
            <a:avLst/>
          </a:prstGeom>
          <a:noFill/>
          <a:ln w="9525">
            <a:noFill/>
            <a:miter lim="800000"/>
            <a:headEnd/>
            <a:tailEnd/>
          </a:ln>
        </p:spPr>
        <p:txBody>
          <a:bodyPr wrap="square">
            <a:spAutoFit/>
          </a:bodyPr>
          <a:lstStyle/>
          <a:p>
            <a:endParaRPr lang="pt-BR" b="1" dirty="0"/>
          </a:p>
          <a:p>
            <a:r>
              <a:rPr lang="pt-BR" b="1" dirty="0"/>
              <a:t>O método de cálculo utilizando Pontos de Caso de Uso</a:t>
            </a:r>
          </a:p>
          <a:p>
            <a:endParaRPr lang="pt-BR" b="1" dirty="0"/>
          </a:p>
          <a:p>
            <a:r>
              <a:rPr lang="pt-BR" b="1" dirty="0"/>
              <a:t>Passo 3.1: Fatores Técnicos</a:t>
            </a:r>
          </a:p>
          <a:p>
            <a:endParaRPr lang="pt-BR" b="1" dirty="0"/>
          </a:p>
          <a:p>
            <a:pPr algn="just"/>
            <a:r>
              <a:rPr lang="pt-BR" sz="1400" b="1" dirty="0"/>
              <a:t>Sistema Distribuído</a:t>
            </a:r>
            <a:r>
              <a:rPr lang="pt-BR" sz="1400" dirty="0"/>
              <a:t>: </a:t>
            </a:r>
          </a:p>
          <a:p>
            <a:pPr algn="just"/>
            <a:endParaRPr lang="pt-BR" sz="1400" dirty="0"/>
          </a:p>
          <a:p>
            <a:pPr algn="just"/>
            <a:r>
              <a:rPr lang="pt-BR" sz="1600" dirty="0"/>
              <a:t>Dados ou Processamento distribuído entre várias unidades de processamento – CPU</a:t>
            </a:r>
          </a:p>
          <a:p>
            <a:pPr algn="just"/>
            <a:endParaRPr lang="pt-BR" sz="1600" dirty="0"/>
          </a:p>
          <a:p>
            <a:pPr algn="just"/>
            <a:r>
              <a:rPr lang="pt-BR" sz="1600" dirty="0"/>
              <a:t>0 ( ) A aplicação não auxilia na transferência de dados ou processamento entre as </a:t>
            </a:r>
            <a:r>
              <a:rPr lang="pt-BR" sz="1600" dirty="0" err="1"/>
              <a:t>CPUs</a:t>
            </a:r>
            <a:r>
              <a:rPr lang="pt-BR" sz="1600" dirty="0"/>
              <a:t> da instalação.</a:t>
            </a:r>
          </a:p>
          <a:p>
            <a:pPr algn="just"/>
            <a:r>
              <a:rPr lang="pt-BR" sz="1600" dirty="0"/>
              <a:t>1 ( ) A aplicação prepara dados para o usuário final processar em outra CPU da instalação. Por exemplo, planilhas eletrônicas ou gerenciadores de banco de dados de PC.</a:t>
            </a:r>
          </a:p>
          <a:p>
            <a:pPr algn="just"/>
            <a:r>
              <a:rPr lang="pt-BR" sz="1600" dirty="0"/>
              <a:t>2 ( ) Os dados são preparados para transferência, transferidos e processados em uma outra CPU da instalação (mas NÃO para processamento pelo usuário final como visto no item 1).</a:t>
            </a:r>
          </a:p>
          <a:p>
            <a:pPr algn="just"/>
            <a:r>
              <a:rPr lang="pt-BR" sz="1600" dirty="0"/>
              <a:t>3 ( ) Processamento distribuído e transferência de dados online apenas em uma direção.</a:t>
            </a:r>
          </a:p>
          <a:p>
            <a:pPr algn="just"/>
            <a:r>
              <a:rPr lang="pt-BR" sz="1600" dirty="0"/>
              <a:t>4. ( ) Processamento distribuído e transferência de dados online em ambas direções.</a:t>
            </a:r>
          </a:p>
          <a:p>
            <a:pPr algn="just"/>
            <a:r>
              <a:rPr lang="pt-BR" sz="1600" dirty="0"/>
              <a:t>5 ( ) As funções de processamento são executadas dinamicamente na CPU mais</a:t>
            </a:r>
          </a:p>
          <a:p>
            <a:pPr algn="just"/>
            <a:r>
              <a:rPr lang="pt-BR" sz="1600" dirty="0" smtClean="0"/>
              <a:t>Apropriada.</a:t>
            </a:r>
            <a:endParaRPr lang="pt-BR" sz="1600" b="1"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ângulo 2"/>
          <p:cNvSpPr>
            <a:spLocks noChangeArrowheads="1"/>
          </p:cNvSpPr>
          <p:nvPr/>
        </p:nvSpPr>
        <p:spPr bwMode="auto">
          <a:xfrm>
            <a:off x="576263" y="458788"/>
            <a:ext cx="8459787" cy="646112"/>
          </a:xfrm>
          <a:prstGeom prst="rect">
            <a:avLst/>
          </a:prstGeom>
          <a:noFill/>
          <a:ln w="9525">
            <a:noFill/>
            <a:miter lim="800000"/>
            <a:headEnd/>
            <a:tailEnd/>
          </a:ln>
          <a:effectLst/>
          <a:extLst/>
        </p:spPr>
        <p:txBody>
          <a:bodyPr anchor="ctr"/>
          <a:lstStyle/>
          <a:p>
            <a:pPr algn="r">
              <a:defRPr/>
            </a:pPr>
            <a:r>
              <a:rPr lang="pt-BR" sz="3600" b="1" dirty="0">
                <a:solidFill>
                  <a:srgbClr val="003399"/>
                </a:solidFill>
                <a:effectLst>
                  <a:outerShdw blurRad="38100" dist="38100" dir="2700000" algn="tl">
                    <a:srgbClr val="C0C0C0"/>
                  </a:outerShdw>
                </a:effectLst>
                <a:latin typeface="+mj-lt"/>
                <a:ea typeface="+mj-ea"/>
                <a:cs typeface="+mj-cs"/>
              </a:rPr>
              <a:t>UCP – Pontos de Caso de Uso </a:t>
            </a:r>
          </a:p>
        </p:txBody>
      </p:sp>
      <p:sp>
        <p:nvSpPr>
          <p:cNvPr id="59395" name="Retângulo 4"/>
          <p:cNvSpPr>
            <a:spLocks noChangeArrowheads="1"/>
          </p:cNvSpPr>
          <p:nvPr/>
        </p:nvSpPr>
        <p:spPr bwMode="auto">
          <a:xfrm>
            <a:off x="467543" y="1225689"/>
            <a:ext cx="8351837" cy="5632311"/>
          </a:xfrm>
          <a:prstGeom prst="rect">
            <a:avLst/>
          </a:prstGeom>
          <a:noFill/>
          <a:ln w="9525">
            <a:noFill/>
            <a:miter lim="800000"/>
            <a:headEnd/>
            <a:tailEnd/>
          </a:ln>
        </p:spPr>
        <p:txBody>
          <a:bodyPr wrap="square">
            <a:spAutoFit/>
          </a:bodyPr>
          <a:lstStyle/>
          <a:p>
            <a:r>
              <a:rPr lang="pt-BR" b="1" dirty="0" smtClean="0"/>
              <a:t>O </a:t>
            </a:r>
            <a:r>
              <a:rPr lang="pt-BR" b="1" dirty="0"/>
              <a:t>método de cálculo utilizando Pontos de Caso de Uso</a:t>
            </a:r>
          </a:p>
          <a:p>
            <a:endParaRPr lang="pt-BR" b="1" dirty="0"/>
          </a:p>
          <a:p>
            <a:r>
              <a:rPr lang="pt-BR" b="1" dirty="0"/>
              <a:t>Passo 3.1: Fatores Técnicos</a:t>
            </a:r>
          </a:p>
          <a:p>
            <a:endParaRPr lang="pt-BR" dirty="0"/>
          </a:p>
          <a:p>
            <a:pPr algn="just"/>
            <a:r>
              <a:rPr lang="pt-BR" sz="1600" b="1" dirty="0"/>
              <a:t>Performance</a:t>
            </a:r>
            <a:r>
              <a:rPr lang="pt-BR" sz="1600" dirty="0"/>
              <a:t>: </a:t>
            </a:r>
          </a:p>
          <a:p>
            <a:pPr algn="just"/>
            <a:endParaRPr lang="pt-BR" sz="1600" dirty="0"/>
          </a:p>
          <a:p>
            <a:pPr algn="just"/>
            <a:r>
              <a:rPr lang="pt-BR" sz="1600" dirty="0"/>
              <a:t>Identifica os objetivos de performance da aplicação estabelecidos e aprovados pelo usuário</a:t>
            </a:r>
          </a:p>
          <a:p>
            <a:pPr algn="just"/>
            <a:endParaRPr lang="pt-BR" sz="1600" dirty="0"/>
          </a:p>
          <a:p>
            <a:pPr algn="just"/>
            <a:r>
              <a:rPr lang="pt-BR" sz="1600" dirty="0"/>
              <a:t>0 ( ) Nenhuma exigência especial de performance foi fixada pelo usuário.</a:t>
            </a:r>
          </a:p>
          <a:p>
            <a:pPr algn="just"/>
            <a:r>
              <a:rPr lang="pt-BR" sz="1600" dirty="0"/>
              <a:t>1 ( ) Requisitos de performance foram estabelecidos e revisados, mas nenhuma ação especial foi necessária.</a:t>
            </a:r>
          </a:p>
          <a:p>
            <a:pPr algn="just"/>
            <a:r>
              <a:rPr lang="pt-BR" sz="1600" dirty="0"/>
              <a:t>2 ( ) O tempo de resposta é crítico durante as horas de pico. O intervalo de tempo limite (deadline) do processamento é sempre para o próximo dia útil. Nenhuma consideração especial para utilização de CPU foi requerida.</a:t>
            </a:r>
          </a:p>
          <a:p>
            <a:pPr algn="just"/>
            <a:r>
              <a:rPr lang="pt-BR" sz="1600" dirty="0"/>
              <a:t>3 ( ) O tempo de resposta é crítico durante todo o horário de utilização. Os requisitos de prazo de processamento com outros sistemas são limitantes. Não foi necessário nenhum procedimento especial para utilização de CPU.</a:t>
            </a:r>
          </a:p>
          <a:p>
            <a:pPr algn="just"/>
            <a:r>
              <a:rPr lang="pt-BR" sz="1600" dirty="0"/>
              <a:t>4. ( ) Os requisitos de performance estabelecidos pelo usuário são rigorosos o bastante para requerer tarefas de análise de performance na fase de análise e projeto da aplicação.</a:t>
            </a:r>
          </a:p>
          <a:p>
            <a:pPr algn="just"/>
            <a:r>
              <a:rPr lang="pt-BR" sz="1600" dirty="0"/>
              <a:t>5 ( ) Além do descrito no item 4, ferramentas de análise de performance foram usadas nas fases de projeto, desenvolvimento e/ou implementação a fim de proporcionar a performance estabelecida pelo usuário</a:t>
            </a:r>
            <a:r>
              <a:rPr lang="pt-BR" sz="1600" dirty="0" smtClean="0"/>
              <a:t>.</a:t>
            </a:r>
            <a:endParaRPr lang="pt-BR" sz="1600" b="1"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11188" y="188913"/>
            <a:ext cx="8281292" cy="1143000"/>
          </a:xfrm>
          <a:noFill/>
          <a:ln w="9525">
            <a:noFill/>
            <a:miter lim="800000"/>
            <a:headEnd/>
            <a:tailEnd/>
          </a:ln>
          <a:effectLst/>
          <a:extLst/>
        </p:spPr>
        <p:txBody>
          <a:bodyPr anchor="ctr"/>
          <a:lstStyle/>
          <a:p>
            <a:pPr algn="r">
              <a:defRPr/>
            </a:pPr>
            <a:r>
              <a:rPr lang="pt-BR" sz="3600" b="1" dirty="0" smtClean="0">
                <a:solidFill>
                  <a:srgbClr val="003399"/>
                </a:solidFill>
                <a:effectLst>
                  <a:outerShdw blurRad="38100" dist="38100" dir="2700000" algn="tl">
                    <a:srgbClr val="C0C0C0"/>
                  </a:outerShdw>
                </a:effectLst>
                <a:latin typeface="+mj-lt"/>
                <a:ea typeface="+mj-ea"/>
                <a:cs typeface="+mj-cs"/>
              </a:rPr>
              <a:t>COCOMO II</a:t>
            </a:r>
          </a:p>
        </p:txBody>
      </p:sp>
      <p:sp>
        <p:nvSpPr>
          <p:cNvPr id="8195" name="Retângulo 2"/>
          <p:cNvSpPr>
            <a:spLocks noChangeArrowheads="1"/>
          </p:cNvSpPr>
          <p:nvPr/>
        </p:nvSpPr>
        <p:spPr bwMode="auto">
          <a:xfrm>
            <a:off x="683568" y="2708920"/>
            <a:ext cx="7127875" cy="2308225"/>
          </a:xfrm>
          <a:prstGeom prst="rect">
            <a:avLst/>
          </a:prstGeom>
          <a:noFill/>
          <a:ln w="9525">
            <a:noFill/>
            <a:miter lim="800000"/>
            <a:headEnd/>
            <a:tailEnd/>
          </a:ln>
        </p:spPr>
        <p:txBody>
          <a:bodyPr>
            <a:spAutoFit/>
          </a:bodyPr>
          <a:lstStyle/>
          <a:p>
            <a:pPr algn="just">
              <a:buFontTx/>
              <a:buChar char="-"/>
            </a:pPr>
            <a:r>
              <a:rPr lang="pt-BR" dirty="0"/>
              <a:t>Modelo aberto ao público, bem definido e parametrizado</a:t>
            </a:r>
          </a:p>
          <a:p>
            <a:pPr algn="just">
              <a:buFontTx/>
              <a:buChar char="-"/>
            </a:pPr>
            <a:endParaRPr lang="pt-BR" dirty="0"/>
          </a:p>
          <a:p>
            <a:pPr algn="just"/>
            <a:r>
              <a:rPr lang="pt-BR" dirty="0"/>
              <a:t>- Pode ser calibrado às condições locais de um projeto ou Organização</a:t>
            </a:r>
          </a:p>
          <a:p>
            <a:pPr algn="just"/>
            <a:endParaRPr lang="pt-BR" dirty="0"/>
          </a:p>
          <a:p>
            <a:pPr algn="just"/>
            <a:r>
              <a:rPr lang="pt-BR" dirty="0"/>
              <a:t>- Estruturado conforme os segmentos do mercado de desenvolvimento e manutenção de software</a:t>
            </a:r>
          </a:p>
          <a:p>
            <a:pPr algn="just"/>
            <a:r>
              <a:rPr lang="pt-BR" dirty="0"/>
              <a:t> </a:t>
            </a:r>
          </a:p>
        </p:txBody>
      </p:sp>
      <p:sp>
        <p:nvSpPr>
          <p:cNvPr id="8196" name="Retângulo 3"/>
          <p:cNvSpPr>
            <a:spLocks noChangeArrowheads="1"/>
          </p:cNvSpPr>
          <p:nvPr/>
        </p:nvSpPr>
        <p:spPr bwMode="auto">
          <a:xfrm>
            <a:off x="893361" y="1772816"/>
            <a:ext cx="2863850" cy="369887"/>
          </a:xfrm>
          <a:prstGeom prst="rect">
            <a:avLst/>
          </a:prstGeom>
          <a:noFill/>
          <a:ln w="9525">
            <a:noFill/>
            <a:miter lim="800000"/>
            <a:headEnd/>
            <a:tailEnd/>
          </a:ln>
        </p:spPr>
        <p:txBody>
          <a:bodyPr wrap="none">
            <a:spAutoFit/>
          </a:bodyPr>
          <a:lstStyle/>
          <a:p>
            <a:r>
              <a:rPr lang="pt-BR" dirty="0"/>
              <a:t>Estratégia do COCOMO II</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ângulo 2"/>
          <p:cNvSpPr>
            <a:spLocks noChangeArrowheads="1"/>
          </p:cNvSpPr>
          <p:nvPr/>
        </p:nvSpPr>
        <p:spPr bwMode="auto">
          <a:xfrm>
            <a:off x="576263" y="458788"/>
            <a:ext cx="8459787" cy="646112"/>
          </a:xfrm>
          <a:prstGeom prst="rect">
            <a:avLst/>
          </a:prstGeom>
          <a:noFill/>
          <a:ln w="9525">
            <a:noFill/>
            <a:miter lim="800000"/>
            <a:headEnd/>
            <a:tailEnd/>
          </a:ln>
          <a:effectLst/>
          <a:extLst/>
        </p:spPr>
        <p:txBody>
          <a:bodyPr anchor="ctr"/>
          <a:lstStyle/>
          <a:p>
            <a:pPr algn="r">
              <a:defRPr/>
            </a:pPr>
            <a:r>
              <a:rPr lang="pt-BR" sz="3600" b="1" dirty="0">
                <a:solidFill>
                  <a:srgbClr val="003399"/>
                </a:solidFill>
                <a:effectLst>
                  <a:outerShdw blurRad="38100" dist="38100" dir="2700000" algn="tl">
                    <a:srgbClr val="C0C0C0"/>
                  </a:outerShdw>
                </a:effectLst>
                <a:latin typeface="+mj-lt"/>
                <a:ea typeface="+mj-ea"/>
                <a:cs typeface="+mj-cs"/>
              </a:rPr>
              <a:t>UCP – Pontos de Caso de Uso </a:t>
            </a:r>
          </a:p>
        </p:txBody>
      </p:sp>
      <p:sp>
        <p:nvSpPr>
          <p:cNvPr id="60419" name="Retângulo 4"/>
          <p:cNvSpPr>
            <a:spLocks noChangeArrowheads="1"/>
          </p:cNvSpPr>
          <p:nvPr/>
        </p:nvSpPr>
        <p:spPr bwMode="auto">
          <a:xfrm>
            <a:off x="576263" y="1104900"/>
            <a:ext cx="8567737" cy="6432530"/>
          </a:xfrm>
          <a:prstGeom prst="rect">
            <a:avLst/>
          </a:prstGeom>
          <a:noFill/>
          <a:ln w="9525">
            <a:noFill/>
            <a:miter lim="800000"/>
            <a:headEnd/>
            <a:tailEnd/>
          </a:ln>
        </p:spPr>
        <p:txBody>
          <a:bodyPr wrap="square">
            <a:spAutoFit/>
          </a:bodyPr>
          <a:lstStyle/>
          <a:p>
            <a:r>
              <a:rPr lang="pt-BR" b="1" dirty="0" smtClean="0"/>
              <a:t>O </a:t>
            </a:r>
            <a:r>
              <a:rPr lang="pt-BR" b="1" dirty="0"/>
              <a:t>método de cálculo utilizando Pontos de Caso de Uso</a:t>
            </a:r>
          </a:p>
          <a:p>
            <a:endParaRPr lang="pt-BR" b="1" dirty="0"/>
          </a:p>
          <a:p>
            <a:r>
              <a:rPr lang="pt-BR" b="1" dirty="0"/>
              <a:t>Passo 3.1: Fatores Técnicos</a:t>
            </a:r>
          </a:p>
          <a:p>
            <a:endParaRPr lang="pt-BR" dirty="0"/>
          </a:p>
          <a:p>
            <a:r>
              <a:rPr lang="pt-BR" sz="1600" b="1" dirty="0"/>
              <a:t>Eficiência para o usuário final </a:t>
            </a:r>
            <a:r>
              <a:rPr lang="pt-BR" sz="1600" dirty="0"/>
              <a:t>(online): As funções online fornecidas enfatizam </a:t>
            </a:r>
            <a:r>
              <a:rPr lang="pt-BR" sz="1600" dirty="0" smtClean="0"/>
              <a:t>um projeto </a:t>
            </a:r>
            <a:r>
              <a:rPr lang="pt-BR" sz="1600" dirty="0"/>
              <a:t>da aplicação voltado para a eficiência do usuário final.</a:t>
            </a:r>
          </a:p>
          <a:p>
            <a:r>
              <a:rPr lang="pt-BR" sz="1600" dirty="0"/>
              <a:t>• Menus</a:t>
            </a:r>
          </a:p>
          <a:p>
            <a:r>
              <a:rPr lang="pt-BR" sz="1600" dirty="0"/>
              <a:t>• Documentação/Help online</a:t>
            </a:r>
          </a:p>
          <a:p>
            <a:r>
              <a:rPr lang="pt-BR" sz="1600" dirty="0"/>
              <a:t>• Movimento automático do cursor</a:t>
            </a:r>
          </a:p>
          <a:p>
            <a:r>
              <a:rPr lang="pt-BR" sz="1600" dirty="0"/>
              <a:t>• Movimento de Tela (</a:t>
            </a:r>
            <a:r>
              <a:rPr lang="pt-BR" sz="1600" dirty="0" err="1"/>
              <a:t>scrolling</a:t>
            </a:r>
            <a:r>
              <a:rPr lang="pt-BR" sz="1600" dirty="0"/>
              <a:t>) vertical e horizontal</a:t>
            </a:r>
          </a:p>
          <a:p>
            <a:r>
              <a:rPr lang="pt-BR" sz="1600" dirty="0"/>
              <a:t>• Impressão remota (via transações online)</a:t>
            </a:r>
          </a:p>
          <a:p>
            <a:r>
              <a:rPr lang="pt-BR" sz="1600" dirty="0"/>
              <a:t>• Teclas de Função </a:t>
            </a:r>
            <a:r>
              <a:rPr lang="pt-BR" sz="1600" dirty="0" err="1"/>
              <a:t>prédefinidas</a:t>
            </a:r>
            <a:endParaRPr lang="pt-BR" sz="1600" dirty="0"/>
          </a:p>
          <a:p>
            <a:r>
              <a:rPr lang="pt-BR" sz="1600" dirty="0"/>
              <a:t>• Execução de </a:t>
            </a:r>
            <a:r>
              <a:rPr lang="pt-BR" sz="1600" dirty="0" err="1"/>
              <a:t>jobs</a:t>
            </a:r>
            <a:r>
              <a:rPr lang="pt-BR" sz="1600" dirty="0"/>
              <a:t> batch a partir de transações online</a:t>
            </a:r>
          </a:p>
          <a:p>
            <a:r>
              <a:rPr lang="pt-BR" sz="1600" dirty="0"/>
              <a:t>• Seleção de dados da tela via movimentação do cursor</a:t>
            </a:r>
          </a:p>
          <a:p>
            <a:r>
              <a:rPr lang="pt-BR" sz="1600" dirty="0"/>
              <a:t>• Uso intenso de vídeo reverso, brilho intensificado, sublinhado, cores e outros recursos </a:t>
            </a:r>
            <a:r>
              <a:rPr lang="pt-BR" sz="1600" dirty="0" smtClean="0"/>
              <a:t>de vídeo</a:t>
            </a:r>
            <a:endParaRPr lang="pt-BR" sz="1600" dirty="0"/>
          </a:p>
          <a:p>
            <a:r>
              <a:rPr lang="pt-BR" sz="1600" dirty="0"/>
              <a:t>• Documentação de transações online via </a:t>
            </a:r>
            <a:r>
              <a:rPr lang="pt-BR" sz="1600" dirty="0" err="1"/>
              <a:t>hardcopy</a:t>
            </a:r>
            <a:endParaRPr lang="pt-BR" sz="1600" dirty="0"/>
          </a:p>
          <a:p>
            <a:r>
              <a:rPr lang="pt-BR" sz="1600" dirty="0"/>
              <a:t>• Interface para mouse</a:t>
            </a:r>
          </a:p>
          <a:p>
            <a:r>
              <a:rPr lang="pt-BR" sz="1600" dirty="0"/>
              <a:t>• </a:t>
            </a:r>
            <a:r>
              <a:rPr lang="pt-BR" sz="1600" dirty="0" err="1"/>
              <a:t>PopUp</a:t>
            </a:r>
            <a:r>
              <a:rPr lang="pt-BR" sz="1600" dirty="0"/>
              <a:t> Windows</a:t>
            </a:r>
          </a:p>
          <a:p>
            <a:r>
              <a:rPr lang="pt-BR" sz="1600" dirty="0"/>
              <a:t>• O mínimo possível de telas para executar as funções do negócio</a:t>
            </a:r>
          </a:p>
          <a:p>
            <a:r>
              <a:rPr lang="pt-BR" sz="1600" dirty="0"/>
              <a:t>• Fácil navegação entre telas (por exemplo, através de teclas de função)</a:t>
            </a:r>
          </a:p>
          <a:p>
            <a:r>
              <a:rPr lang="pt-BR" sz="1600" dirty="0"/>
              <a:t>• Suporte </a:t>
            </a:r>
            <a:r>
              <a:rPr lang="pt-BR" sz="1600" dirty="0" err="1"/>
              <a:t>bilíngüe</a:t>
            </a:r>
            <a:r>
              <a:rPr lang="pt-BR" sz="1600" dirty="0"/>
              <a:t> (suporta dois idiomas, contar como quatro itens)</a:t>
            </a:r>
          </a:p>
          <a:p>
            <a:r>
              <a:rPr lang="pt-BR" sz="1600" dirty="0"/>
              <a:t>• Suporte </a:t>
            </a:r>
            <a:r>
              <a:rPr lang="pt-BR" sz="1600" dirty="0" err="1"/>
              <a:t>multilingüe</a:t>
            </a:r>
            <a:r>
              <a:rPr lang="pt-BR" sz="1600" dirty="0"/>
              <a:t> (suporta mais de dois idiomas, contar como seis itens)</a:t>
            </a:r>
          </a:p>
          <a:p>
            <a:endParaRPr lang="pt-BR" b="1" dirty="0"/>
          </a:p>
          <a:p>
            <a:endParaRPr lang="pt-BR" b="1"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ângulo 2"/>
          <p:cNvSpPr>
            <a:spLocks noChangeArrowheads="1"/>
          </p:cNvSpPr>
          <p:nvPr/>
        </p:nvSpPr>
        <p:spPr bwMode="auto">
          <a:xfrm>
            <a:off x="576263" y="458788"/>
            <a:ext cx="8459787" cy="646112"/>
          </a:xfrm>
          <a:prstGeom prst="rect">
            <a:avLst/>
          </a:prstGeom>
          <a:noFill/>
          <a:ln w="9525">
            <a:noFill/>
            <a:miter lim="800000"/>
            <a:headEnd/>
            <a:tailEnd/>
          </a:ln>
          <a:effectLst/>
          <a:extLst/>
        </p:spPr>
        <p:txBody>
          <a:bodyPr anchor="ctr"/>
          <a:lstStyle/>
          <a:p>
            <a:pPr algn="r">
              <a:defRPr/>
            </a:pPr>
            <a:r>
              <a:rPr lang="pt-BR" sz="3600" b="1" dirty="0">
                <a:solidFill>
                  <a:srgbClr val="003399"/>
                </a:solidFill>
                <a:effectLst>
                  <a:outerShdw blurRad="38100" dist="38100" dir="2700000" algn="tl">
                    <a:srgbClr val="C0C0C0"/>
                  </a:outerShdw>
                </a:effectLst>
                <a:latin typeface="+mj-lt"/>
                <a:ea typeface="+mj-ea"/>
                <a:cs typeface="+mj-cs"/>
              </a:rPr>
              <a:t>UCP – Pontos de Caso de Uso </a:t>
            </a:r>
          </a:p>
        </p:txBody>
      </p:sp>
      <p:sp>
        <p:nvSpPr>
          <p:cNvPr id="61443" name="Retângulo 4"/>
          <p:cNvSpPr>
            <a:spLocks noChangeArrowheads="1"/>
          </p:cNvSpPr>
          <p:nvPr/>
        </p:nvSpPr>
        <p:spPr bwMode="auto">
          <a:xfrm>
            <a:off x="684213" y="981075"/>
            <a:ext cx="6983412" cy="5509200"/>
          </a:xfrm>
          <a:prstGeom prst="rect">
            <a:avLst/>
          </a:prstGeom>
          <a:noFill/>
          <a:ln w="9525">
            <a:noFill/>
            <a:miter lim="800000"/>
            <a:headEnd/>
            <a:tailEnd/>
          </a:ln>
        </p:spPr>
        <p:txBody>
          <a:bodyPr>
            <a:spAutoFit/>
          </a:bodyPr>
          <a:lstStyle/>
          <a:p>
            <a:endParaRPr lang="pt-BR" b="1" dirty="0"/>
          </a:p>
          <a:p>
            <a:r>
              <a:rPr lang="pt-BR" b="1" dirty="0"/>
              <a:t>O método de cálculo utilizando Pontos de Caso de Uso</a:t>
            </a:r>
          </a:p>
          <a:p>
            <a:endParaRPr lang="pt-BR" b="1" dirty="0"/>
          </a:p>
          <a:p>
            <a:r>
              <a:rPr lang="pt-BR" b="1" dirty="0"/>
              <a:t>Passo 3.1: Fatores Técnicos</a:t>
            </a:r>
          </a:p>
          <a:p>
            <a:endParaRPr lang="pt-BR" dirty="0"/>
          </a:p>
          <a:p>
            <a:r>
              <a:rPr lang="pt-BR" b="1" dirty="0"/>
              <a:t>Eficiência para o usuário final (cont.)</a:t>
            </a:r>
          </a:p>
          <a:p>
            <a:endParaRPr lang="pt-BR" b="1" dirty="0"/>
          </a:p>
          <a:p>
            <a:pPr algn="just"/>
            <a:r>
              <a:rPr lang="pt-BR" sz="1600" dirty="0"/>
              <a:t>0 ( ) A aplicação não apresenta nenhum dos itens acima.</a:t>
            </a:r>
          </a:p>
          <a:p>
            <a:pPr algn="just"/>
            <a:r>
              <a:rPr lang="pt-BR" sz="1600" dirty="0"/>
              <a:t>1 ( ) Apresenta de 1 a 3 dos itens acima.</a:t>
            </a:r>
          </a:p>
          <a:p>
            <a:pPr algn="just"/>
            <a:r>
              <a:rPr lang="pt-BR" sz="1600" dirty="0"/>
              <a:t>2 ( ) Apresenta de 4 a 5 dos itens acima.</a:t>
            </a:r>
          </a:p>
          <a:p>
            <a:pPr algn="just"/>
            <a:r>
              <a:rPr lang="pt-BR" sz="1600" dirty="0"/>
              <a:t>3 ( ) Apresenta 6 ou mais dos itens acima, mas não há nenhum requisito do usuário relacionado à eficiência.</a:t>
            </a:r>
          </a:p>
          <a:p>
            <a:pPr algn="just"/>
            <a:r>
              <a:rPr lang="pt-BR" sz="1600" dirty="0"/>
              <a:t>4. ( ) Apresenta 6 ou mais dos itens acima, e os requisitos estabelecidos para eficiência do usuário são rigorosos o suficiente para que a fase de projeto da aplicação inclua fatores para: minimizar a digitação, maximizar os defaults, , utilizar </a:t>
            </a:r>
            <a:r>
              <a:rPr lang="pt-BR" sz="1600" dirty="0" err="1"/>
              <a:t>templates</a:t>
            </a:r>
            <a:r>
              <a:rPr lang="pt-BR" sz="1600" dirty="0"/>
              <a:t> etc.</a:t>
            </a:r>
          </a:p>
          <a:p>
            <a:pPr algn="just"/>
            <a:r>
              <a:rPr lang="pt-BR" sz="1600" dirty="0"/>
              <a:t>5. ( ) Apresenta 6 ou mais dos itens acima, e os requisitos estabelecidos para eficiência do usuário são rigorosos o suficiente para que seja necessário o uso de ferramentas e processos especiais para demonstrar que os objetivos de eficiência foram alcançados.</a:t>
            </a:r>
            <a:endParaRPr lang="pt-BR" sz="1600" b="1" dirty="0"/>
          </a:p>
          <a:p>
            <a:pPr algn="just"/>
            <a:endParaRPr lang="pt-BR" b="1"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ângulo 2"/>
          <p:cNvSpPr>
            <a:spLocks noChangeArrowheads="1"/>
          </p:cNvSpPr>
          <p:nvPr/>
        </p:nvSpPr>
        <p:spPr bwMode="auto">
          <a:xfrm>
            <a:off x="576263" y="458788"/>
            <a:ext cx="8459787" cy="646112"/>
          </a:xfrm>
          <a:prstGeom prst="rect">
            <a:avLst/>
          </a:prstGeom>
          <a:noFill/>
          <a:ln w="9525">
            <a:noFill/>
            <a:miter lim="800000"/>
            <a:headEnd/>
            <a:tailEnd/>
          </a:ln>
          <a:effectLst/>
          <a:extLst/>
        </p:spPr>
        <p:txBody>
          <a:bodyPr anchor="ctr"/>
          <a:lstStyle/>
          <a:p>
            <a:pPr algn="r">
              <a:defRPr/>
            </a:pPr>
            <a:r>
              <a:rPr lang="pt-BR" sz="3600" b="1" dirty="0">
                <a:solidFill>
                  <a:srgbClr val="003399"/>
                </a:solidFill>
                <a:effectLst>
                  <a:outerShdw blurRad="38100" dist="38100" dir="2700000" algn="tl">
                    <a:srgbClr val="C0C0C0"/>
                  </a:outerShdw>
                </a:effectLst>
                <a:latin typeface="+mj-lt"/>
                <a:ea typeface="+mj-ea"/>
                <a:cs typeface="+mj-cs"/>
              </a:rPr>
              <a:t>UCP – Pontos de Caso de Uso </a:t>
            </a:r>
          </a:p>
        </p:txBody>
      </p:sp>
      <p:sp>
        <p:nvSpPr>
          <p:cNvPr id="62467" name="Retângulo 4"/>
          <p:cNvSpPr>
            <a:spLocks noChangeArrowheads="1"/>
          </p:cNvSpPr>
          <p:nvPr/>
        </p:nvSpPr>
        <p:spPr bwMode="auto">
          <a:xfrm>
            <a:off x="558204" y="1104900"/>
            <a:ext cx="8459787" cy="4739759"/>
          </a:xfrm>
          <a:prstGeom prst="rect">
            <a:avLst/>
          </a:prstGeom>
          <a:noFill/>
          <a:ln w="9525">
            <a:noFill/>
            <a:miter lim="800000"/>
            <a:headEnd/>
            <a:tailEnd/>
          </a:ln>
        </p:spPr>
        <p:txBody>
          <a:bodyPr wrap="square">
            <a:spAutoFit/>
          </a:bodyPr>
          <a:lstStyle/>
          <a:p>
            <a:endParaRPr lang="pt-BR" b="1" dirty="0"/>
          </a:p>
          <a:p>
            <a:r>
              <a:rPr lang="pt-BR" b="1" dirty="0"/>
              <a:t>O método de cálculo utilizando Pontos de Caso de Uso</a:t>
            </a:r>
          </a:p>
          <a:p>
            <a:endParaRPr lang="pt-BR" b="1" dirty="0"/>
          </a:p>
          <a:p>
            <a:r>
              <a:rPr lang="pt-BR" b="1" dirty="0"/>
              <a:t>Passo 3.1: Fatores Técnicos</a:t>
            </a:r>
          </a:p>
          <a:p>
            <a:endParaRPr lang="pt-BR" dirty="0"/>
          </a:p>
          <a:p>
            <a:r>
              <a:rPr lang="pt-BR" b="1" dirty="0"/>
              <a:t>Processamento interno complexo </a:t>
            </a:r>
          </a:p>
          <a:p>
            <a:endParaRPr lang="pt-BR" b="1" dirty="0"/>
          </a:p>
          <a:p>
            <a:pPr algn="just"/>
            <a:r>
              <a:rPr lang="pt-BR" sz="1600" dirty="0"/>
              <a:t>A complexidade de processamento influência no dimensionamento do sistema, e, portanto, deve ser quantificado o seu grau de influência com, base nas seguintes categorias:</a:t>
            </a:r>
          </a:p>
          <a:p>
            <a:pPr algn="just"/>
            <a:endParaRPr lang="pt-BR" sz="1600" dirty="0"/>
          </a:p>
          <a:p>
            <a:pPr algn="just"/>
            <a:r>
              <a:rPr lang="pt-BR" sz="1600" dirty="0"/>
              <a:t>• Processamento especial de auditoria e/ou processamento especial de segurança</a:t>
            </a:r>
          </a:p>
          <a:p>
            <a:pPr algn="just"/>
            <a:r>
              <a:rPr lang="pt-BR" sz="1600" dirty="0"/>
              <a:t>• Processamento lógico extensivo.</a:t>
            </a:r>
          </a:p>
          <a:p>
            <a:pPr algn="just"/>
            <a:r>
              <a:rPr lang="pt-BR" sz="1600" dirty="0"/>
              <a:t>• Processamento matemático extensivo.</a:t>
            </a:r>
          </a:p>
          <a:p>
            <a:pPr algn="just"/>
            <a:r>
              <a:rPr lang="pt-BR" sz="1600" dirty="0"/>
              <a:t>• Grande quantidade de processamento de exceções, resultante de transações incompletas </a:t>
            </a:r>
          </a:p>
          <a:p>
            <a:pPr algn="just"/>
            <a:r>
              <a:rPr lang="pt-BR" sz="1600" dirty="0"/>
              <a:t>que necessitam de reprocessamento. Por exemplo: transações incompletas de </a:t>
            </a:r>
            <a:r>
              <a:rPr lang="pt-BR" sz="1600" dirty="0" err="1"/>
              <a:t>ATMs</a:t>
            </a:r>
            <a:r>
              <a:rPr lang="pt-BR" sz="1600" dirty="0"/>
              <a:t> causadas por interrupções de comunicação, valores de dados ausentes ou validações de erros.</a:t>
            </a:r>
          </a:p>
          <a:p>
            <a:pPr algn="just"/>
            <a:r>
              <a:rPr lang="pt-BR" sz="1600" dirty="0"/>
              <a:t>• Processamento complexo para manipular múltiplas possibilidades de entrada/saída. Por exemplo: múltiplos meios e independência de equipamentos.</a:t>
            </a:r>
            <a:endParaRPr lang="pt-BR" sz="1600" b="1"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ângulo 2"/>
          <p:cNvSpPr>
            <a:spLocks noChangeArrowheads="1"/>
          </p:cNvSpPr>
          <p:nvPr/>
        </p:nvSpPr>
        <p:spPr bwMode="auto">
          <a:xfrm>
            <a:off x="576263" y="458788"/>
            <a:ext cx="8459787" cy="646112"/>
          </a:xfrm>
          <a:prstGeom prst="rect">
            <a:avLst/>
          </a:prstGeom>
          <a:noFill/>
          <a:ln w="9525">
            <a:noFill/>
            <a:miter lim="800000"/>
            <a:headEnd/>
            <a:tailEnd/>
          </a:ln>
          <a:effectLst/>
          <a:extLst/>
        </p:spPr>
        <p:txBody>
          <a:bodyPr anchor="ctr"/>
          <a:lstStyle/>
          <a:p>
            <a:pPr algn="r">
              <a:defRPr/>
            </a:pPr>
            <a:r>
              <a:rPr lang="pt-BR" sz="3600" b="1" dirty="0">
                <a:solidFill>
                  <a:srgbClr val="003399"/>
                </a:solidFill>
                <a:effectLst>
                  <a:outerShdw blurRad="38100" dist="38100" dir="2700000" algn="tl">
                    <a:srgbClr val="C0C0C0"/>
                  </a:outerShdw>
                </a:effectLst>
                <a:latin typeface="+mj-lt"/>
                <a:ea typeface="+mj-ea"/>
                <a:cs typeface="+mj-cs"/>
              </a:rPr>
              <a:t>UCP – Pontos de Caso de Uso </a:t>
            </a:r>
          </a:p>
        </p:txBody>
      </p:sp>
      <p:sp>
        <p:nvSpPr>
          <p:cNvPr id="63491" name="Retângulo 4"/>
          <p:cNvSpPr>
            <a:spLocks noChangeArrowheads="1"/>
          </p:cNvSpPr>
          <p:nvPr/>
        </p:nvSpPr>
        <p:spPr bwMode="auto">
          <a:xfrm>
            <a:off x="576263" y="1988840"/>
            <a:ext cx="8064500" cy="3447098"/>
          </a:xfrm>
          <a:prstGeom prst="rect">
            <a:avLst/>
          </a:prstGeom>
          <a:noFill/>
          <a:ln w="9525">
            <a:noFill/>
            <a:miter lim="800000"/>
            <a:headEnd/>
            <a:tailEnd/>
          </a:ln>
        </p:spPr>
        <p:txBody>
          <a:bodyPr>
            <a:spAutoFit/>
          </a:bodyPr>
          <a:lstStyle/>
          <a:p>
            <a:endParaRPr lang="pt-BR" b="1" dirty="0"/>
          </a:p>
          <a:p>
            <a:r>
              <a:rPr lang="pt-BR" b="1" dirty="0"/>
              <a:t>O método de cálculo utilizando Pontos de Caso de Uso</a:t>
            </a:r>
          </a:p>
          <a:p>
            <a:endParaRPr lang="pt-BR" b="1" dirty="0"/>
          </a:p>
          <a:p>
            <a:r>
              <a:rPr lang="pt-BR" b="1" dirty="0"/>
              <a:t>Passo 3.1: Fatores Técnicos</a:t>
            </a:r>
          </a:p>
          <a:p>
            <a:endParaRPr lang="pt-BR" dirty="0"/>
          </a:p>
          <a:p>
            <a:r>
              <a:rPr lang="pt-BR" sz="1600" b="1" dirty="0"/>
              <a:t>Processamento interno complexo (cont.)</a:t>
            </a:r>
          </a:p>
          <a:p>
            <a:endParaRPr lang="pt-BR" sz="1600" b="1" dirty="0"/>
          </a:p>
          <a:p>
            <a:r>
              <a:rPr lang="pt-BR" sz="1600" dirty="0"/>
              <a:t>0 ( ) Não apresenta nenhum dos itens acima.</a:t>
            </a:r>
          </a:p>
          <a:p>
            <a:r>
              <a:rPr lang="pt-BR" sz="1600" dirty="0"/>
              <a:t>1 ( ) Apresenta um dos itens acima.</a:t>
            </a:r>
          </a:p>
          <a:p>
            <a:r>
              <a:rPr lang="pt-BR" sz="1600" dirty="0"/>
              <a:t>2 ( ) Apresenta dois dos itens acima.</a:t>
            </a:r>
          </a:p>
          <a:p>
            <a:r>
              <a:rPr lang="pt-BR" sz="1600" dirty="0"/>
              <a:t>3 ( ) Apresenta três dos itens acima.</a:t>
            </a:r>
          </a:p>
          <a:p>
            <a:r>
              <a:rPr lang="pt-BR" sz="1600" dirty="0"/>
              <a:t>4 ( ) Apresenta quatro dos itens acima.</a:t>
            </a:r>
          </a:p>
          <a:p>
            <a:r>
              <a:rPr lang="pt-BR" sz="1600" dirty="0"/>
              <a:t>5 ( ) Apresenta todos os itens acima.</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ângulo 2"/>
          <p:cNvSpPr>
            <a:spLocks noChangeArrowheads="1"/>
          </p:cNvSpPr>
          <p:nvPr/>
        </p:nvSpPr>
        <p:spPr bwMode="auto">
          <a:xfrm>
            <a:off x="576263" y="458788"/>
            <a:ext cx="8459787" cy="646112"/>
          </a:xfrm>
          <a:prstGeom prst="rect">
            <a:avLst/>
          </a:prstGeom>
          <a:noFill/>
          <a:ln w="9525">
            <a:noFill/>
            <a:miter lim="800000"/>
            <a:headEnd/>
            <a:tailEnd/>
          </a:ln>
          <a:effectLst/>
          <a:extLst/>
        </p:spPr>
        <p:txBody>
          <a:bodyPr anchor="ctr"/>
          <a:lstStyle/>
          <a:p>
            <a:pPr algn="r">
              <a:defRPr/>
            </a:pPr>
            <a:r>
              <a:rPr lang="pt-BR" sz="3600" b="1" dirty="0">
                <a:solidFill>
                  <a:srgbClr val="003399"/>
                </a:solidFill>
                <a:effectLst>
                  <a:outerShdw blurRad="38100" dist="38100" dir="2700000" algn="tl">
                    <a:srgbClr val="C0C0C0"/>
                  </a:outerShdw>
                </a:effectLst>
                <a:latin typeface="+mj-lt"/>
                <a:ea typeface="+mj-ea"/>
                <a:cs typeface="+mj-cs"/>
              </a:rPr>
              <a:t>UCP – Pontos de Caso de Uso </a:t>
            </a:r>
          </a:p>
        </p:txBody>
      </p:sp>
      <p:sp>
        <p:nvSpPr>
          <p:cNvPr id="64515" name="Retângulo 4"/>
          <p:cNvSpPr>
            <a:spLocks noChangeArrowheads="1"/>
          </p:cNvSpPr>
          <p:nvPr/>
        </p:nvSpPr>
        <p:spPr bwMode="auto">
          <a:xfrm>
            <a:off x="395536" y="1412776"/>
            <a:ext cx="7200900" cy="4647426"/>
          </a:xfrm>
          <a:prstGeom prst="rect">
            <a:avLst/>
          </a:prstGeom>
          <a:noFill/>
          <a:ln w="9525">
            <a:noFill/>
            <a:miter lim="800000"/>
            <a:headEnd/>
            <a:tailEnd/>
          </a:ln>
        </p:spPr>
        <p:txBody>
          <a:bodyPr>
            <a:spAutoFit/>
          </a:bodyPr>
          <a:lstStyle/>
          <a:p>
            <a:r>
              <a:rPr lang="pt-BR" b="1" dirty="0" smtClean="0"/>
              <a:t>O </a:t>
            </a:r>
            <a:r>
              <a:rPr lang="pt-BR" b="1" dirty="0"/>
              <a:t>método de cálculo utilizando Pontos de Caso de Uso</a:t>
            </a:r>
          </a:p>
          <a:p>
            <a:endParaRPr lang="pt-BR" b="1" dirty="0"/>
          </a:p>
          <a:p>
            <a:r>
              <a:rPr lang="pt-BR" b="1" dirty="0"/>
              <a:t>Passo 3.1: Fatores Técnicos</a:t>
            </a:r>
          </a:p>
          <a:p>
            <a:endParaRPr lang="pt-BR" b="1" dirty="0"/>
          </a:p>
          <a:p>
            <a:r>
              <a:rPr lang="pt-BR" sz="1600" b="1" dirty="0"/>
              <a:t>Código deve ser reutilizável </a:t>
            </a:r>
          </a:p>
          <a:p>
            <a:endParaRPr lang="pt-BR" sz="1600" dirty="0"/>
          </a:p>
          <a:p>
            <a:pPr algn="just"/>
            <a:r>
              <a:rPr lang="pt-BR" sz="1600" dirty="0"/>
              <a:t>A aplicação e o seu código foram especificamente projetados, desenvolvidos e suportados para serem reutilizados em outras aplicações</a:t>
            </a:r>
          </a:p>
          <a:p>
            <a:pPr algn="just"/>
            <a:endParaRPr lang="pt-BR" sz="1600" dirty="0"/>
          </a:p>
          <a:p>
            <a:pPr algn="just"/>
            <a:r>
              <a:rPr lang="pt-BR" sz="1600" dirty="0"/>
              <a:t>0 ( ) Não apresenta código reutilizável</a:t>
            </a:r>
          </a:p>
          <a:p>
            <a:pPr algn="just"/>
            <a:r>
              <a:rPr lang="pt-BR" sz="1600" dirty="0"/>
              <a:t>1 ( ) O código reutilizável é usado somente dentro da aplicação.</a:t>
            </a:r>
          </a:p>
          <a:p>
            <a:pPr algn="just"/>
            <a:r>
              <a:rPr lang="pt-BR" sz="1600" dirty="0"/>
              <a:t>2 ( ) Menos de 10% da aplicação foi feita, levando-se em conta a sua utilização por outras aplicações</a:t>
            </a:r>
          </a:p>
          <a:p>
            <a:pPr algn="just"/>
            <a:r>
              <a:rPr lang="pt-BR" sz="1600" dirty="0"/>
              <a:t>3 ( ) 10% ou mais da aplicação foi feita, levando-se em conta a sua utilização por outras aplicações.</a:t>
            </a:r>
          </a:p>
          <a:p>
            <a:pPr algn="just"/>
            <a:r>
              <a:rPr lang="pt-BR" sz="1600" dirty="0"/>
              <a:t>4. ( ) A aplicação foi projetada e documentada para facilitar a reutilização de código e a aplicação é customizada pelo usuário a nível do código fonte.</a:t>
            </a:r>
          </a:p>
          <a:p>
            <a:pPr algn="just"/>
            <a:r>
              <a:rPr lang="pt-BR" sz="1600" dirty="0"/>
              <a:t>5. ( ) A aplicação foi projetada e documentada para facilitar a reutilização de código</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ângulo 2"/>
          <p:cNvSpPr>
            <a:spLocks noChangeArrowheads="1"/>
          </p:cNvSpPr>
          <p:nvPr/>
        </p:nvSpPr>
        <p:spPr bwMode="auto">
          <a:xfrm>
            <a:off x="576263" y="458788"/>
            <a:ext cx="8459787" cy="646112"/>
          </a:xfrm>
          <a:prstGeom prst="rect">
            <a:avLst/>
          </a:prstGeom>
          <a:noFill/>
          <a:ln w="9525">
            <a:noFill/>
            <a:miter lim="800000"/>
            <a:headEnd/>
            <a:tailEnd/>
          </a:ln>
          <a:effectLst/>
          <a:extLst/>
        </p:spPr>
        <p:txBody>
          <a:bodyPr anchor="ctr"/>
          <a:lstStyle/>
          <a:p>
            <a:pPr algn="r">
              <a:defRPr/>
            </a:pPr>
            <a:r>
              <a:rPr lang="pt-BR" sz="3600" b="1" dirty="0">
                <a:solidFill>
                  <a:srgbClr val="003399"/>
                </a:solidFill>
                <a:effectLst>
                  <a:outerShdw blurRad="38100" dist="38100" dir="2700000" algn="tl">
                    <a:srgbClr val="C0C0C0"/>
                  </a:outerShdw>
                </a:effectLst>
                <a:latin typeface="+mj-lt"/>
                <a:ea typeface="+mj-ea"/>
                <a:cs typeface="+mj-cs"/>
              </a:rPr>
              <a:t>UCP – Pontos de Caso de Uso </a:t>
            </a:r>
          </a:p>
        </p:txBody>
      </p:sp>
      <p:sp>
        <p:nvSpPr>
          <p:cNvPr id="65539" name="Retângulo 4"/>
          <p:cNvSpPr>
            <a:spLocks noChangeArrowheads="1"/>
          </p:cNvSpPr>
          <p:nvPr/>
        </p:nvSpPr>
        <p:spPr bwMode="auto">
          <a:xfrm>
            <a:off x="684213" y="981075"/>
            <a:ext cx="7127875" cy="5416868"/>
          </a:xfrm>
          <a:prstGeom prst="rect">
            <a:avLst/>
          </a:prstGeom>
          <a:noFill/>
          <a:ln w="9525">
            <a:noFill/>
            <a:miter lim="800000"/>
            <a:headEnd/>
            <a:tailEnd/>
          </a:ln>
        </p:spPr>
        <p:txBody>
          <a:bodyPr>
            <a:spAutoFit/>
          </a:bodyPr>
          <a:lstStyle/>
          <a:p>
            <a:endParaRPr lang="pt-BR" b="1" dirty="0"/>
          </a:p>
          <a:p>
            <a:r>
              <a:rPr lang="pt-BR" b="1" dirty="0"/>
              <a:t>O método de cálculo utilizando Pontos de Caso de Uso</a:t>
            </a:r>
          </a:p>
          <a:p>
            <a:endParaRPr lang="pt-BR" b="1" dirty="0"/>
          </a:p>
          <a:p>
            <a:r>
              <a:rPr lang="pt-BR" b="1" dirty="0"/>
              <a:t>Passo 3.1: Fatores Técnicos</a:t>
            </a:r>
          </a:p>
          <a:p>
            <a:endParaRPr lang="pt-BR" b="1" dirty="0"/>
          </a:p>
          <a:p>
            <a:r>
              <a:rPr lang="pt-BR" sz="1600" b="1" dirty="0"/>
              <a:t>Fácil para instalar </a:t>
            </a:r>
          </a:p>
          <a:p>
            <a:endParaRPr lang="pt-BR" sz="1600" dirty="0"/>
          </a:p>
          <a:p>
            <a:r>
              <a:rPr lang="pt-BR" sz="1600" dirty="0"/>
              <a:t>Indica o nível de preparação de procedimentos e ferramentas para instalação do sistema</a:t>
            </a:r>
          </a:p>
          <a:p>
            <a:endParaRPr lang="pt-BR" sz="1600" dirty="0"/>
          </a:p>
          <a:p>
            <a:pPr algn="just"/>
            <a:r>
              <a:rPr lang="pt-BR" sz="1600" dirty="0"/>
              <a:t>0 ( ) Nenhuma consideração especial foi feita pelo usuário e nenhum procedimento especial foi requerido instalação.</a:t>
            </a:r>
          </a:p>
          <a:p>
            <a:pPr algn="just"/>
            <a:r>
              <a:rPr lang="pt-BR" sz="1600" dirty="0"/>
              <a:t>1 ( ) Nenhuma consideração especial foi feita pelo usuário, mas um procedimento especial foi requerido para instalação.</a:t>
            </a:r>
          </a:p>
          <a:p>
            <a:pPr algn="just"/>
            <a:r>
              <a:rPr lang="pt-BR" sz="1600" dirty="0"/>
              <a:t>2 ( ) Requisitos de instalação foram fixados pelo usuário.</a:t>
            </a:r>
          </a:p>
          <a:p>
            <a:pPr algn="just"/>
            <a:r>
              <a:rPr lang="pt-BR" sz="1600" dirty="0"/>
              <a:t>3 ( ) Requisitos de instalação foram fixados pelo usuário e roteiros de instalação foram preparados e testados.</a:t>
            </a:r>
          </a:p>
          <a:p>
            <a:pPr algn="just"/>
            <a:r>
              <a:rPr lang="pt-BR" sz="1600" dirty="0"/>
              <a:t>4. ( ) Além do descrito no item 2, ferramentas automatizadas de instalação foram preparadas e testadas.</a:t>
            </a:r>
          </a:p>
          <a:p>
            <a:pPr algn="just"/>
            <a:r>
              <a:rPr lang="pt-BR" sz="1600" dirty="0"/>
              <a:t>5. ( ) Além do descrito no item 3, ferramentas automatizadas de instalação foram preparadas e testadas.</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ângulo 2"/>
          <p:cNvSpPr>
            <a:spLocks noChangeArrowheads="1"/>
          </p:cNvSpPr>
          <p:nvPr/>
        </p:nvSpPr>
        <p:spPr bwMode="auto">
          <a:xfrm>
            <a:off x="576263" y="458788"/>
            <a:ext cx="8459787" cy="646112"/>
          </a:xfrm>
          <a:prstGeom prst="rect">
            <a:avLst/>
          </a:prstGeom>
          <a:noFill/>
          <a:ln w="9525">
            <a:noFill/>
            <a:miter lim="800000"/>
            <a:headEnd/>
            <a:tailEnd/>
          </a:ln>
          <a:effectLst/>
          <a:extLst/>
        </p:spPr>
        <p:txBody>
          <a:bodyPr anchor="ctr"/>
          <a:lstStyle/>
          <a:p>
            <a:pPr algn="r">
              <a:defRPr/>
            </a:pPr>
            <a:r>
              <a:rPr lang="pt-BR" sz="3600" b="1" dirty="0">
                <a:solidFill>
                  <a:srgbClr val="003399"/>
                </a:solidFill>
                <a:effectLst>
                  <a:outerShdw blurRad="38100" dist="38100" dir="2700000" algn="tl">
                    <a:srgbClr val="C0C0C0"/>
                  </a:outerShdw>
                </a:effectLst>
                <a:latin typeface="+mj-lt"/>
                <a:ea typeface="+mj-ea"/>
                <a:cs typeface="+mj-cs"/>
              </a:rPr>
              <a:t>UCP – Pontos de Caso de Uso </a:t>
            </a:r>
          </a:p>
        </p:txBody>
      </p:sp>
      <p:sp>
        <p:nvSpPr>
          <p:cNvPr id="66563" name="Retângulo 4"/>
          <p:cNvSpPr>
            <a:spLocks noChangeArrowheads="1"/>
          </p:cNvSpPr>
          <p:nvPr/>
        </p:nvSpPr>
        <p:spPr bwMode="auto">
          <a:xfrm>
            <a:off x="684213" y="981075"/>
            <a:ext cx="8064500" cy="5663089"/>
          </a:xfrm>
          <a:prstGeom prst="rect">
            <a:avLst/>
          </a:prstGeom>
          <a:noFill/>
          <a:ln w="9525">
            <a:noFill/>
            <a:miter lim="800000"/>
            <a:headEnd/>
            <a:tailEnd/>
          </a:ln>
        </p:spPr>
        <p:txBody>
          <a:bodyPr>
            <a:spAutoFit/>
          </a:bodyPr>
          <a:lstStyle/>
          <a:p>
            <a:endParaRPr lang="pt-BR" b="1" dirty="0"/>
          </a:p>
          <a:p>
            <a:r>
              <a:rPr lang="pt-BR" b="1" dirty="0"/>
              <a:t>O método de cálculo utilizando Pontos de Caso de Uso</a:t>
            </a:r>
          </a:p>
          <a:p>
            <a:endParaRPr lang="pt-BR" b="1" dirty="0"/>
          </a:p>
          <a:p>
            <a:r>
              <a:rPr lang="pt-BR" b="1" dirty="0"/>
              <a:t>Passo 3.1: Fatores Técnicos</a:t>
            </a:r>
          </a:p>
          <a:p>
            <a:endParaRPr lang="pt-BR" b="1" dirty="0"/>
          </a:p>
          <a:p>
            <a:r>
              <a:rPr lang="pt-BR" sz="1600" b="1" dirty="0"/>
              <a:t>Fácil usar (Facilidade operacional)</a:t>
            </a:r>
          </a:p>
          <a:p>
            <a:endParaRPr lang="pt-BR" sz="1600" dirty="0"/>
          </a:p>
          <a:p>
            <a:pPr algn="just"/>
            <a:r>
              <a:rPr lang="pt-BR" sz="1600" dirty="0"/>
              <a:t>Procedimentos efetivos de inicialização, backup e recuperação foram desenvolvidos e testados. A aplicação minimiza a necessidade de atividades manuais, tais como montagem de fitas </a:t>
            </a:r>
            <a:r>
              <a:rPr lang="pt-BR" sz="1600" dirty="0" err="1"/>
              <a:t>magnéticas,manuseio</a:t>
            </a:r>
            <a:r>
              <a:rPr lang="pt-BR" sz="1600" dirty="0"/>
              <a:t> de formulários e intervenção manual do operador</a:t>
            </a:r>
          </a:p>
          <a:p>
            <a:pPr algn="just"/>
            <a:endParaRPr lang="pt-BR" sz="1600" dirty="0"/>
          </a:p>
          <a:p>
            <a:pPr algn="just"/>
            <a:r>
              <a:rPr lang="pt-BR" sz="1600" dirty="0"/>
              <a:t>0 ( ) Nenhuma consideração especial sobre facilidade operacional, além dos procedimentos normais de </a:t>
            </a:r>
            <a:r>
              <a:rPr lang="pt-BR" sz="1600" dirty="0" err="1"/>
              <a:t>backup,foi</a:t>
            </a:r>
            <a:r>
              <a:rPr lang="pt-BR" sz="1600" dirty="0"/>
              <a:t> feita pelo usuário.</a:t>
            </a:r>
          </a:p>
          <a:p>
            <a:pPr algn="just"/>
            <a:r>
              <a:rPr lang="pt-BR" sz="1600" dirty="0"/>
              <a:t>1 ( ) Procedimentos eficientes de inicialização, backup e recuperação foram preparados, mas a intervenção do operador é necessária.</a:t>
            </a:r>
          </a:p>
          <a:p>
            <a:pPr algn="just"/>
            <a:r>
              <a:rPr lang="pt-BR" sz="1600" dirty="0"/>
              <a:t>2 ( ) Procedimentos eficientes de inicialização, backup e recuperação foram preparados, mas nenhuma intervenção do operador é necessária (contar como dois itens).</a:t>
            </a:r>
          </a:p>
          <a:p>
            <a:pPr algn="just"/>
            <a:r>
              <a:rPr lang="pt-BR" sz="1600" dirty="0"/>
              <a:t>3 ( ) A aplicação minimiza a operação de montagem de fitas magnéticas.</a:t>
            </a:r>
          </a:p>
          <a:p>
            <a:pPr algn="just"/>
            <a:r>
              <a:rPr lang="pt-BR" sz="1600" dirty="0"/>
              <a:t>4 ( ) A aplicação minimiza a necessidade de manuseio de formulários.</a:t>
            </a:r>
          </a:p>
          <a:p>
            <a:pPr algn="just"/>
            <a:r>
              <a:rPr lang="pt-BR" sz="1600" dirty="0"/>
              <a:t>5. ( ) A aplicação foi projetada para não precisar de intervenção do operador no seu funcionamento normal. Apenas a inicialização e parada do sistema ficam a cargo do operador. A recuperação automática de erros é uma característica da aplicação.</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ângulo 2"/>
          <p:cNvSpPr>
            <a:spLocks noChangeArrowheads="1"/>
          </p:cNvSpPr>
          <p:nvPr/>
        </p:nvSpPr>
        <p:spPr bwMode="auto">
          <a:xfrm>
            <a:off x="576263" y="458788"/>
            <a:ext cx="8459787" cy="646112"/>
          </a:xfrm>
          <a:prstGeom prst="rect">
            <a:avLst/>
          </a:prstGeom>
          <a:noFill/>
          <a:ln w="9525">
            <a:noFill/>
            <a:miter lim="800000"/>
            <a:headEnd/>
            <a:tailEnd/>
          </a:ln>
          <a:effectLst/>
          <a:extLst/>
        </p:spPr>
        <p:txBody>
          <a:bodyPr anchor="ctr"/>
          <a:lstStyle/>
          <a:p>
            <a:pPr algn="r">
              <a:defRPr/>
            </a:pPr>
            <a:r>
              <a:rPr lang="pt-BR" sz="3600" b="1" dirty="0">
                <a:solidFill>
                  <a:srgbClr val="003399"/>
                </a:solidFill>
                <a:effectLst>
                  <a:outerShdw blurRad="38100" dist="38100" dir="2700000" algn="tl">
                    <a:srgbClr val="C0C0C0"/>
                  </a:outerShdw>
                </a:effectLst>
                <a:latin typeface="+mj-lt"/>
                <a:ea typeface="+mj-ea"/>
                <a:cs typeface="+mj-cs"/>
              </a:rPr>
              <a:t>UCP – Pontos de Caso de Uso </a:t>
            </a:r>
          </a:p>
        </p:txBody>
      </p:sp>
      <p:sp>
        <p:nvSpPr>
          <p:cNvPr id="67587" name="Retângulo 4"/>
          <p:cNvSpPr>
            <a:spLocks noChangeArrowheads="1"/>
          </p:cNvSpPr>
          <p:nvPr/>
        </p:nvSpPr>
        <p:spPr bwMode="auto">
          <a:xfrm>
            <a:off x="773906" y="1237773"/>
            <a:ext cx="8064500" cy="5632311"/>
          </a:xfrm>
          <a:prstGeom prst="rect">
            <a:avLst/>
          </a:prstGeom>
          <a:noFill/>
          <a:ln w="9525">
            <a:noFill/>
            <a:miter lim="800000"/>
            <a:headEnd/>
            <a:tailEnd/>
          </a:ln>
        </p:spPr>
        <p:txBody>
          <a:bodyPr>
            <a:spAutoFit/>
          </a:bodyPr>
          <a:lstStyle/>
          <a:p>
            <a:r>
              <a:rPr lang="pt-BR" b="1" dirty="0" smtClean="0"/>
              <a:t>O </a:t>
            </a:r>
            <a:r>
              <a:rPr lang="pt-BR" b="1" dirty="0"/>
              <a:t>método de cálculo utilizando Pontos de Caso de Uso</a:t>
            </a:r>
          </a:p>
          <a:p>
            <a:endParaRPr lang="pt-BR" b="1" dirty="0"/>
          </a:p>
          <a:p>
            <a:r>
              <a:rPr lang="pt-BR" b="1" dirty="0"/>
              <a:t>Passo 3.1: Fatores Técnicos</a:t>
            </a:r>
          </a:p>
          <a:p>
            <a:endParaRPr lang="pt-BR" b="1" dirty="0"/>
          </a:p>
          <a:p>
            <a:r>
              <a:rPr lang="pt-BR" sz="1600" b="1" dirty="0"/>
              <a:t>Portável: </a:t>
            </a:r>
          </a:p>
          <a:p>
            <a:endParaRPr lang="pt-BR" sz="1600" dirty="0"/>
          </a:p>
          <a:p>
            <a:pPr algn="just"/>
            <a:r>
              <a:rPr lang="pt-BR" sz="1600" dirty="0"/>
              <a:t>A aplicação foi especificamente projetada, desenvolvida e suportada para ser instalada em múltiplas plataformas (Windows, Unix, Linux, </a:t>
            </a:r>
            <a:r>
              <a:rPr lang="pt-BR" sz="1600" dirty="0" err="1"/>
              <a:t>etc</a:t>
            </a:r>
            <a:r>
              <a:rPr lang="pt-BR" sz="1600" dirty="0"/>
              <a:t>)</a:t>
            </a:r>
          </a:p>
          <a:p>
            <a:pPr algn="just"/>
            <a:r>
              <a:rPr lang="pt-BR" sz="1600" dirty="0"/>
              <a:t>0 ( ) Nenhuma solicitação do usuário para considerar a necessidade de instalar a aplicação em mais de uma plataforma</a:t>
            </a:r>
          </a:p>
          <a:p>
            <a:pPr algn="just"/>
            <a:r>
              <a:rPr lang="pt-BR" sz="1600" dirty="0"/>
              <a:t>1 ( ) Necessidade de instalação em múltiplas plataformas foi levada em consideração no projeto do sistema e a aplicação foi projetada para operar somente em ambientes idênticos de hardware e software</a:t>
            </a:r>
          </a:p>
          <a:p>
            <a:pPr algn="just"/>
            <a:r>
              <a:rPr lang="pt-BR" sz="1600" dirty="0"/>
              <a:t>2 ( ) Necessidade de instalação em múltiplas plataformas foi levada em consideração no projeto do sistema e a aplicação foi projetada para operar somente em ambientes similares de hardware e software</a:t>
            </a:r>
          </a:p>
          <a:p>
            <a:pPr algn="just"/>
            <a:r>
              <a:rPr lang="pt-BR" sz="1600" dirty="0"/>
              <a:t>3 ( ) Necessidade de instalação em múltiplas plataformas foi levada em consideração no projeto do sistema e a aplicação foi projetada para operar inclusive em plataformas diferentes.</a:t>
            </a:r>
          </a:p>
          <a:p>
            <a:pPr algn="just"/>
            <a:r>
              <a:rPr lang="pt-BR" sz="1600" dirty="0"/>
              <a:t>4. ( ) Um plano de documentação e manutenção foi elaborado e testado para suportar a aplicação em múltiplas plataformas e a aplicação atende aos itens 1 e 2.</a:t>
            </a:r>
          </a:p>
          <a:p>
            <a:pPr algn="just"/>
            <a:r>
              <a:rPr lang="pt-BR" sz="1600" dirty="0"/>
              <a:t>5. ( ) Um plano de documentação e manutenção foi elaborado e testado para suportar a aplicação em múltiplas </a:t>
            </a:r>
            <a:r>
              <a:rPr lang="pt-BR" sz="1600" dirty="0" err="1"/>
              <a:t>plataformase</a:t>
            </a:r>
            <a:r>
              <a:rPr lang="pt-BR" sz="1600" dirty="0"/>
              <a:t> a aplicação atende ao item 3.</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ângulo 2"/>
          <p:cNvSpPr>
            <a:spLocks noChangeArrowheads="1"/>
          </p:cNvSpPr>
          <p:nvPr/>
        </p:nvSpPr>
        <p:spPr bwMode="auto">
          <a:xfrm>
            <a:off x="576263" y="458788"/>
            <a:ext cx="8459787" cy="646112"/>
          </a:xfrm>
          <a:prstGeom prst="rect">
            <a:avLst/>
          </a:prstGeom>
          <a:noFill/>
          <a:ln w="9525">
            <a:noFill/>
            <a:miter lim="800000"/>
            <a:headEnd/>
            <a:tailEnd/>
          </a:ln>
          <a:effectLst/>
          <a:extLst/>
        </p:spPr>
        <p:txBody>
          <a:bodyPr anchor="ctr"/>
          <a:lstStyle/>
          <a:p>
            <a:pPr algn="r">
              <a:defRPr/>
            </a:pPr>
            <a:r>
              <a:rPr lang="pt-BR" sz="3600" b="1" dirty="0">
                <a:solidFill>
                  <a:srgbClr val="003399"/>
                </a:solidFill>
                <a:effectLst>
                  <a:outerShdw blurRad="38100" dist="38100" dir="2700000" algn="tl">
                    <a:srgbClr val="C0C0C0"/>
                  </a:outerShdw>
                </a:effectLst>
                <a:latin typeface="+mj-lt"/>
                <a:ea typeface="+mj-ea"/>
                <a:cs typeface="+mj-cs"/>
              </a:rPr>
              <a:t>UCP – Pontos de Caso de Uso </a:t>
            </a:r>
          </a:p>
        </p:txBody>
      </p:sp>
      <p:sp>
        <p:nvSpPr>
          <p:cNvPr id="68611" name="Retângulo 4"/>
          <p:cNvSpPr>
            <a:spLocks noChangeArrowheads="1"/>
          </p:cNvSpPr>
          <p:nvPr/>
        </p:nvSpPr>
        <p:spPr bwMode="auto">
          <a:xfrm>
            <a:off x="582248" y="1628800"/>
            <a:ext cx="8064500" cy="3908762"/>
          </a:xfrm>
          <a:prstGeom prst="rect">
            <a:avLst/>
          </a:prstGeom>
          <a:noFill/>
          <a:ln w="9525">
            <a:noFill/>
            <a:miter lim="800000"/>
            <a:headEnd/>
            <a:tailEnd/>
          </a:ln>
        </p:spPr>
        <p:txBody>
          <a:bodyPr>
            <a:spAutoFit/>
          </a:bodyPr>
          <a:lstStyle/>
          <a:p>
            <a:r>
              <a:rPr lang="pt-BR" b="1" dirty="0" smtClean="0"/>
              <a:t>O </a:t>
            </a:r>
            <a:r>
              <a:rPr lang="pt-BR" b="1" dirty="0"/>
              <a:t>método de cálculo utilizando Pontos de Caso de Uso</a:t>
            </a:r>
          </a:p>
          <a:p>
            <a:endParaRPr lang="pt-BR" b="1" dirty="0"/>
          </a:p>
          <a:p>
            <a:r>
              <a:rPr lang="pt-BR" b="1" dirty="0"/>
              <a:t>Passo 3.1: Fatores Técnicos</a:t>
            </a:r>
          </a:p>
          <a:p>
            <a:endParaRPr lang="pt-BR" b="1" dirty="0"/>
          </a:p>
          <a:p>
            <a:r>
              <a:rPr lang="pt-BR" sz="1600" b="1" dirty="0"/>
              <a:t>Fácil para mudar: </a:t>
            </a:r>
          </a:p>
          <a:p>
            <a:endParaRPr lang="pt-BR" sz="1600" b="1" dirty="0"/>
          </a:p>
          <a:p>
            <a:pPr algn="just"/>
            <a:r>
              <a:rPr lang="pt-BR" sz="1600" dirty="0"/>
              <a:t>A</a:t>
            </a:r>
            <a:r>
              <a:rPr lang="pt-BR" sz="1600" b="1" dirty="0"/>
              <a:t> </a:t>
            </a:r>
            <a:r>
              <a:rPr lang="pt-BR" sz="1600" dirty="0"/>
              <a:t>aplicação foi especificamente projetada, desenvolvida para suportar manutenção, visando à facilidade de mudanças. </a:t>
            </a:r>
          </a:p>
          <a:p>
            <a:pPr algn="just"/>
            <a:endParaRPr lang="pt-BR" sz="1600" dirty="0"/>
          </a:p>
          <a:p>
            <a:r>
              <a:rPr lang="pt-BR" sz="1600" dirty="0"/>
              <a:t>Por exemplo:</a:t>
            </a:r>
          </a:p>
          <a:p>
            <a:endParaRPr lang="pt-BR" sz="1600" dirty="0"/>
          </a:p>
          <a:p>
            <a:r>
              <a:rPr lang="pt-BR" sz="1600" dirty="0"/>
              <a:t>∙ capacidade de consultas/relatórios flexíveis está disponível</a:t>
            </a:r>
          </a:p>
          <a:p>
            <a:r>
              <a:rPr lang="pt-BR" sz="1600" dirty="0"/>
              <a:t>∙ dados de controle do negócio são agrupados em tabelas passíveis de manutenção pelo</a:t>
            </a:r>
          </a:p>
          <a:p>
            <a:r>
              <a:rPr lang="pt-BR" sz="1600" dirty="0"/>
              <a:t>usuário.</a:t>
            </a:r>
          </a:p>
          <a:p>
            <a:endParaRPr lang="pt-BR" sz="1600"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ângulo 2"/>
          <p:cNvSpPr>
            <a:spLocks noChangeArrowheads="1"/>
          </p:cNvSpPr>
          <p:nvPr/>
        </p:nvSpPr>
        <p:spPr bwMode="auto">
          <a:xfrm>
            <a:off x="576263" y="458788"/>
            <a:ext cx="8459787" cy="646112"/>
          </a:xfrm>
          <a:prstGeom prst="rect">
            <a:avLst/>
          </a:prstGeom>
          <a:noFill/>
          <a:ln w="9525">
            <a:noFill/>
            <a:miter lim="800000"/>
            <a:headEnd/>
            <a:tailEnd/>
          </a:ln>
          <a:effectLst/>
          <a:extLst/>
        </p:spPr>
        <p:txBody>
          <a:bodyPr anchor="ctr"/>
          <a:lstStyle/>
          <a:p>
            <a:pPr algn="r">
              <a:defRPr/>
            </a:pPr>
            <a:r>
              <a:rPr lang="pt-BR" sz="3600" b="1" dirty="0">
                <a:solidFill>
                  <a:srgbClr val="003399"/>
                </a:solidFill>
                <a:effectLst>
                  <a:outerShdw blurRad="38100" dist="38100" dir="2700000" algn="tl">
                    <a:srgbClr val="C0C0C0"/>
                  </a:outerShdw>
                </a:effectLst>
                <a:latin typeface="+mj-lt"/>
                <a:ea typeface="+mj-ea"/>
                <a:cs typeface="+mj-cs"/>
              </a:rPr>
              <a:t>UCP – Pontos de Caso de Uso </a:t>
            </a:r>
          </a:p>
        </p:txBody>
      </p:sp>
      <p:sp>
        <p:nvSpPr>
          <p:cNvPr id="69635" name="Retângulo 4"/>
          <p:cNvSpPr>
            <a:spLocks noChangeArrowheads="1"/>
          </p:cNvSpPr>
          <p:nvPr/>
        </p:nvSpPr>
        <p:spPr bwMode="auto">
          <a:xfrm>
            <a:off x="684213" y="981075"/>
            <a:ext cx="8064500" cy="5663089"/>
          </a:xfrm>
          <a:prstGeom prst="rect">
            <a:avLst/>
          </a:prstGeom>
          <a:noFill/>
          <a:ln w="9525">
            <a:noFill/>
            <a:miter lim="800000"/>
            <a:headEnd/>
            <a:tailEnd/>
          </a:ln>
        </p:spPr>
        <p:txBody>
          <a:bodyPr>
            <a:spAutoFit/>
          </a:bodyPr>
          <a:lstStyle/>
          <a:p>
            <a:endParaRPr lang="pt-BR" b="1" dirty="0"/>
          </a:p>
          <a:p>
            <a:r>
              <a:rPr lang="pt-BR" b="1" dirty="0"/>
              <a:t>O método de cálculo utilizando Pontos de Caso de Uso</a:t>
            </a:r>
          </a:p>
          <a:p>
            <a:endParaRPr lang="pt-BR" b="1" dirty="0"/>
          </a:p>
          <a:p>
            <a:r>
              <a:rPr lang="pt-BR" b="1" dirty="0"/>
              <a:t>Passo 3.1: Fatores Técnicos</a:t>
            </a:r>
          </a:p>
          <a:p>
            <a:endParaRPr lang="pt-BR" b="1" dirty="0"/>
          </a:p>
          <a:p>
            <a:r>
              <a:rPr lang="pt-BR" sz="1600" b="1" dirty="0"/>
              <a:t>Fácil para mudar (cont.)</a:t>
            </a:r>
          </a:p>
          <a:p>
            <a:pPr algn="just"/>
            <a:r>
              <a:rPr lang="pt-BR" sz="1600" dirty="0"/>
              <a:t>0 ( ) Nenhum requisito especial do usuário para projetar a aplicação, visando minimizar ou facilitar mudanças.</a:t>
            </a:r>
          </a:p>
          <a:p>
            <a:pPr algn="just"/>
            <a:r>
              <a:rPr lang="pt-BR" sz="1600" dirty="0"/>
              <a:t>1 ( ) É fornecido recurso da consulta/relatórios flexíveis capaz de manipular solicitações simples de consulta (query\</a:t>
            </a:r>
            <a:r>
              <a:rPr lang="pt-BR" sz="1600" dirty="0" err="1"/>
              <a:t>requests</a:t>
            </a:r>
            <a:r>
              <a:rPr lang="pt-BR" sz="1600" dirty="0"/>
              <a:t>). Por exemplo: lógica de </a:t>
            </a:r>
            <a:r>
              <a:rPr lang="pt-BR" sz="1600" dirty="0" err="1"/>
              <a:t>and</a:t>
            </a:r>
            <a:r>
              <a:rPr lang="pt-BR" sz="1600" dirty="0"/>
              <a:t>/</a:t>
            </a:r>
            <a:r>
              <a:rPr lang="pt-BR" sz="1600" dirty="0" err="1"/>
              <a:t>or</a:t>
            </a:r>
            <a:r>
              <a:rPr lang="pt-BR" sz="1600" dirty="0"/>
              <a:t> aplicada a somente um Arquivo Lógico Interno (contar como um item).</a:t>
            </a:r>
          </a:p>
          <a:p>
            <a:pPr algn="just"/>
            <a:r>
              <a:rPr lang="pt-BR" sz="1600" dirty="0"/>
              <a:t>2 ( ) É fornecido recurso de consulta/relatórios flexíveis capaz de manipular solicitações de consulta (query\</a:t>
            </a:r>
            <a:r>
              <a:rPr lang="pt-BR" sz="1600" dirty="0" err="1"/>
              <a:t>requests</a:t>
            </a:r>
            <a:r>
              <a:rPr lang="pt-BR" sz="1600" dirty="0"/>
              <a:t>) de média complexidade. Por exemplo: lógica de </a:t>
            </a:r>
            <a:r>
              <a:rPr lang="pt-BR" sz="1600" dirty="0" err="1"/>
              <a:t>and</a:t>
            </a:r>
            <a:r>
              <a:rPr lang="pt-BR" sz="1600" dirty="0"/>
              <a:t>/</a:t>
            </a:r>
            <a:r>
              <a:rPr lang="pt-BR" sz="1600" dirty="0" err="1"/>
              <a:t>or</a:t>
            </a:r>
            <a:r>
              <a:rPr lang="pt-BR" sz="1600" dirty="0"/>
              <a:t> aplicada a mais de um Arquivo Lógico Interno (contar como dois itens).</a:t>
            </a:r>
          </a:p>
          <a:p>
            <a:pPr algn="just"/>
            <a:r>
              <a:rPr lang="pt-BR" sz="1600" dirty="0"/>
              <a:t>3 ( ) É fornecido recurso de consulta/relatórios flexíveis capaz de manipular solicitações complexas de consulta (query\</a:t>
            </a:r>
            <a:r>
              <a:rPr lang="pt-BR" sz="1600" dirty="0" err="1"/>
              <a:t>requests</a:t>
            </a:r>
            <a:r>
              <a:rPr lang="pt-BR" sz="1600" dirty="0"/>
              <a:t>). Por exemplo: combinações de lógica de </a:t>
            </a:r>
            <a:r>
              <a:rPr lang="pt-BR" sz="1600" dirty="0" err="1"/>
              <a:t>and</a:t>
            </a:r>
            <a:r>
              <a:rPr lang="pt-BR" sz="1600" dirty="0"/>
              <a:t>/</a:t>
            </a:r>
            <a:r>
              <a:rPr lang="pt-BR" sz="1600" dirty="0" err="1"/>
              <a:t>or</a:t>
            </a:r>
            <a:r>
              <a:rPr lang="pt-BR" sz="1600" dirty="0"/>
              <a:t> aplicadas a um ou mais Arquivos Lógicos Internos (contar como três itens).</a:t>
            </a:r>
          </a:p>
          <a:p>
            <a:pPr algn="just"/>
            <a:r>
              <a:rPr lang="pt-BR" sz="1600" dirty="0"/>
              <a:t>4 ( ) Dados de controle são mantidos em tabelas que são atualizadas pelo usuário através de processos online e interativos, mas as alterações só são efetivadas no próximo dia útil.</a:t>
            </a:r>
          </a:p>
          <a:p>
            <a:pPr algn="just"/>
            <a:r>
              <a:rPr lang="pt-BR" sz="1600" dirty="0"/>
              <a:t>5 ( ) Dados de controle são mantidos em tabelas que podem ser atualizadas pelo usuário através de processos online e interativos e as alterações são efetivadas imediatamente (contar como dois itens)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tângulo 7"/>
          <p:cNvSpPr>
            <a:spLocks noChangeArrowheads="1"/>
          </p:cNvSpPr>
          <p:nvPr/>
        </p:nvSpPr>
        <p:spPr bwMode="auto">
          <a:xfrm>
            <a:off x="1476375" y="2781300"/>
            <a:ext cx="4364038" cy="368300"/>
          </a:xfrm>
          <a:prstGeom prst="rect">
            <a:avLst/>
          </a:prstGeom>
          <a:noFill/>
          <a:ln w="9525">
            <a:noFill/>
            <a:miter lim="800000"/>
            <a:headEnd/>
            <a:tailEnd/>
          </a:ln>
        </p:spPr>
        <p:txBody>
          <a:bodyPr wrap="none">
            <a:spAutoFit/>
          </a:bodyPr>
          <a:lstStyle/>
          <a:p>
            <a:r>
              <a:rPr lang="pt-BR" u="sng" dirty="0">
                <a:hlinkClick r:id="rId2"/>
              </a:rPr>
              <a:t>http://csse.usc.edu/tools/COCOMOII.php</a:t>
            </a:r>
            <a:endParaRPr lang="pt-BR" dirty="0"/>
          </a:p>
        </p:txBody>
      </p:sp>
      <p:sp>
        <p:nvSpPr>
          <p:cNvPr id="46084" name="Retângulo 4"/>
          <p:cNvSpPr>
            <a:spLocks noChangeArrowheads="1"/>
          </p:cNvSpPr>
          <p:nvPr/>
        </p:nvSpPr>
        <p:spPr bwMode="auto">
          <a:xfrm>
            <a:off x="611188" y="1773238"/>
            <a:ext cx="8064500" cy="368300"/>
          </a:xfrm>
          <a:prstGeom prst="rect">
            <a:avLst/>
          </a:prstGeom>
          <a:noFill/>
          <a:ln w="9525">
            <a:noFill/>
            <a:miter lim="800000"/>
            <a:headEnd/>
            <a:tailEnd/>
          </a:ln>
        </p:spPr>
        <p:txBody>
          <a:bodyPr>
            <a:spAutoFit/>
          </a:bodyPr>
          <a:lstStyle/>
          <a:p>
            <a:r>
              <a:rPr lang="pt-BR" b="1"/>
              <a:t>Site disponível para cálculo COCOMO II</a:t>
            </a:r>
            <a:endParaRPr lang="pt-BR" sz="1600"/>
          </a:p>
        </p:txBody>
      </p:sp>
      <p:sp>
        <p:nvSpPr>
          <p:cNvPr id="5" name="Título 1"/>
          <p:cNvSpPr txBox="1">
            <a:spLocks/>
          </p:cNvSpPr>
          <p:nvPr/>
        </p:nvSpPr>
        <p:spPr>
          <a:xfrm>
            <a:off x="611188" y="188913"/>
            <a:ext cx="8353300" cy="1143000"/>
          </a:xfrm>
          <a:prstGeom prst="rect">
            <a:avLst/>
          </a:prstGeom>
          <a:noFill/>
          <a:ln w="9525">
            <a:noFill/>
            <a:miter lim="800000"/>
            <a:headEnd/>
            <a:tailEnd/>
          </a:ln>
          <a:effectLst/>
          <a:extLst/>
        </p:spPr>
        <p:txBody>
          <a:bodyPr anchor="ct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pt-BR" sz="36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mj-lt"/>
                <a:ea typeface="+mj-ea"/>
                <a:cs typeface="+mj-cs"/>
              </a:rPr>
              <a:t>COCOMO II</a:t>
            </a:r>
            <a:endParaRPr kumimoji="0" lang="pt-BR" sz="3600" b="1" i="0" u="none" strike="noStrike" kern="1200" cap="none" spc="0" normalizeH="0" baseline="0" noProof="0" dirty="0" smtClean="0">
              <a:ln>
                <a:noFill/>
              </a:ln>
              <a:solidFill>
                <a:srgbClr val="003399"/>
              </a:solidFill>
              <a:effectLst>
                <a:outerShdw blurRad="38100" dist="38100" dir="2700000" algn="tl">
                  <a:srgbClr val="C0C0C0"/>
                </a:outerShdw>
              </a:effectLst>
              <a:uLnTx/>
              <a:uFillTx/>
              <a:latin typeface="+mj-lt"/>
              <a:ea typeface="+mj-ea"/>
              <a:cs typeface="+mj-cs"/>
            </a:endParaRPr>
          </a:p>
        </p:txBody>
      </p:sp>
      <p:sp>
        <p:nvSpPr>
          <p:cNvPr id="2" name="Retângulo 1"/>
          <p:cNvSpPr/>
          <p:nvPr/>
        </p:nvSpPr>
        <p:spPr>
          <a:xfrm>
            <a:off x="1269324" y="4077072"/>
            <a:ext cx="4572000" cy="646331"/>
          </a:xfrm>
          <a:prstGeom prst="rect">
            <a:avLst/>
          </a:prstGeom>
        </p:spPr>
        <p:txBody>
          <a:bodyPr>
            <a:spAutoFit/>
          </a:bodyPr>
          <a:lstStyle/>
          <a:p>
            <a:r>
              <a:rPr lang="pt-BR" dirty="0"/>
              <a:t>https://diana.nps.edu/~madachy/tools/COCOMOII.php</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ângulo 2"/>
          <p:cNvSpPr>
            <a:spLocks noChangeArrowheads="1"/>
          </p:cNvSpPr>
          <p:nvPr/>
        </p:nvSpPr>
        <p:spPr bwMode="auto">
          <a:xfrm>
            <a:off x="576263" y="458788"/>
            <a:ext cx="8459787" cy="646112"/>
          </a:xfrm>
          <a:prstGeom prst="rect">
            <a:avLst/>
          </a:prstGeom>
          <a:noFill/>
          <a:ln w="9525">
            <a:noFill/>
            <a:miter lim="800000"/>
            <a:headEnd/>
            <a:tailEnd/>
          </a:ln>
          <a:effectLst/>
          <a:extLst/>
        </p:spPr>
        <p:txBody>
          <a:bodyPr anchor="ctr"/>
          <a:lstStyle/>
          <a:p>
            <a:pPr algn="r">
              <a:defRPr/>
            </a:pPr>
            <a:r>
              <a:rPr lang="pt-BR" sz="3600" b="1" dirty="0">
                <a:solidFill>
                  <a:srgbClr val="003399"/>
                </a:solidFill>
                <a:effectLst>
                  <a:outerShdw blurRad="38100" dist="38100" dir="2700000" algn="tl">
                    <a:srgbClr val="C0C0C0"/>
                  </a:outerShdw>
                </a:effectLst>
                <a:latin typeface="+mj-lt"/>
                <a:ea typeface="+mj-ea"/>
                <a:cs typeface="+mj-cs"/>
              </a:rPr>
              <a:t>UCP – Pontos de Caso de Uso </a:t>
            </a:r>
          </a:p>
        </p:txBody>
      </p:sp>
      <p:sp>
        <p:nvSpPr>
          <p:cNvPr id="70659" name="Retângulo 4"/>
          <p:cNvSpPr>
            <a:spLocks noChangeArrowheads="1"/>
          </p:cNvSpPr>
          <p:nvPr/>
        </p:nvSpPr>
        <p:spPr bwMode="auto">
          <a:xfrm>
            <a:off x="657704" y="1484784"/>
            <a:ext cx="8064500" cy="4154984"/>
          </a:xfrm>
          <a:prstGeom prst="rect">
            <a:avLst/>
          </a:prstGeom>
          <a:noFill/>
          <a:ln w="9525">
            <a:noFill/>
            <a:miter lim="800000"/>
            <a:headEnd/>
            <a:tailEnd/>
          </a:ln>
        </p:spPr>
        <p:txBody>
          <a:bodyPr>
            <a:spAutoFit/>
          </a:bodyPr>
          <a:lstStyle/>
          <a:p>
            <a:r>
              <a:rPr lang="pt-BR" b="1" dirty="0" smtClean="0"/>
              <a:t>O </a:t>
            </a:r>
            <a:r>
              <a:rPr lang="pt-BR" b="1" dirty="0"/>
              <a:t>método de cálculo utilizando Pontos de Caso de Uso</a:t>
            </a:r>
          </a:p>
          <a:p>
            <a:endParaRPr lang="pt-BR" b="1" dirty="0"/>
          </a:p>
          <a:p>
            <a:r>
              <a:rPr lang="pt-BR" b="1" dirty="0"/>
              <a:t>Passo 3.1: Fatores Técnicos</a:t>
            </a:r>
          </a:p>
          <a:p>
            <a:endParaRPr lang="pt-BR" b="1" dirty="0"/>
          </a:p>
          <a:p>
            <a:r>
              <a:rPr lang="pt-BR" sz="1600" b="1" dirty="0"/>
              <a:t>Concorrente: </a:t>
            </a:r>
          </a:p>
          <a:p>
            <a:endParaRPr lang="pt-BR" sz="1600" dirty="0"/>
          </a:p>
          <a:p>
            <a:r>
              <a:rPr lang="pt-BR" sz="1600" dirty="0"/>
              <a:t>Indica o volume de acesso simultâneo a aplicação.</a:t>
            </a:r>
          </a:p>
          <a:p>
            <a:endParaRPr lang="pt-BR" sz="1600" dirty="0"/>
          </a:p>
          <a:p>
            <a:pPr algn="just"/>
            <a:r>
              <a:rPr lang="pt-BR" sz="1600" dirty="0"/>
              <a:t>0 ( ) Não é esperado acesso simultâneo</a:t>
            </a:r>
          </a:p>
          <a:p>
            <a:pPr algn="just"/>
            <a:r>
              <a:rPr lang="pt-BR" sz="1600" dirty="0"/>
              <a:t>1 ( ) São esperados acessos simultâneos esporadicamente</a:t>
            </a:r>
          </a:p>
          <a:p>
            <a:pPr algn="just"/>
            <a:r>
              <a:rPr lang="pt-BR" sz="1600" dirty="0"/>
              <a:t>2 ( ) Acessos simultâneos são esperados.</a:t>
            </a:r>
          </a:p>
          <a:p>
            <a:pPr algn="just"/>
            <a:r>
              <a:rPr lang="pt-BR" sz="1600" dirty="0"/>
              <a:t>3 ( ) Acessos simultâneos são esperados diariamente</a:t>
            </a:r>
          </a:p>
          <a:p>
            <a:pPr algn="just"/>
            <a:r>
              <a:rPr lang="pt-BR" sz="1600" dirty="0"/>
              <a:t>4 ( ) Muitos acessos simultâneos foram fixados pelo usuário para a aplicação, o </a:t>
            </a:r>
            <a:r>
              <a:rPr lang="pt-BR" sz="1600" dirty="0" smtClean="0"/>
              <a:t>que força </a:t>
            </a:r>
            <a:r>
              <a:rPr lang="pt-BR" sz="1600" dirty="0"/>
              <a:t>a execução de tarefas de análise de performance na fase de projeto da aplicação.</a:t>
            </a:r>
          </a:p>
          <a:p>
            <a:pPr algn="just"/>
            <a:r>
              <a:rPr lang="pt-BR" sz="1600" dirty="0"/>
              <a:t>5 ( ) Requer o uso de ferramentas controle de acesso nas fases de projeto</a:t>
            </a:r>
          </a:p>
          <a:p>
            <a:pPr algn="just"/>
            <a:r>
              <a:rPr lang="pt-BR" sz="1600" dirty="0"/>
              <a:t>desenvolvimento e/ou implantação, além das considerações acima.</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ângulo 2"/>
          <p:cNvSpPr>
            <a:spLocks noChangeArrowheads="1"/>
          </p:cNvSpPr>
          <p:nvPr/>
        </p:nvSpPr>
        <p:spPr bwMode="auto">
          <a:xfrm>
            <a:off x="576263" y="458788"/>
            <a:ext cx="8459787" cy="646112"/>
          </a:xfrm>
          <a:prstGeom prst="rect">
            <a:avLst/>
          </a:prstGeom>
          <a:noFill/>
          <a:ln w="9525">
            <a:noFill/>
            <a:miter lim="800000"/>
            <a:headEnd/>
            <a:tailEnd/>
          </a:ln>
          <a:effectLst/>
          <a:extLst/>
        </p:spPr>
        <p:txBody>
          <a:bodyPr anchor="ctr"/>
          <a:lstStyle/>
          <a:p>
            <a:pPr algn="r">
              <a:defRPr/>
            </a:pPr>
            <a:r>
              <a:rPr lang="pt-BR" sz="3600" b="1" dirty="0">
                <a:solidFill>
                  <a:srgbClr val="003399"/>
                </a:solidFill>
                <a:effectLst>
                  <a:outerShdw blurRad="38100" dist="38100" dir="2700000" algn="tl">
                    <a:srgbClr val="C0C0C0"/>
                  </a:outerShdw>
                </a:effectLst>
                <a:latin typeface="+mj-lt"/>
                <a:ea typeface="+mj-ea"/>
                <a:cs typeface="+mj-cs"/>
              </a:rPr>
              <a:t>UCP – Pontos de Caso de Uso </a:t>
            </a:r>
          </a:p>
        </p:txBody>
      </p:sp>
      <p:sp>
        <p:nvSpPr>
          <p:cNvPr id="71683" name="Retângulo 4"/>
          <p:cNvSpPr>
            <a:spLocks noChangeArrowheads="1"/>
          </p:cNvSpPr>
          <p:nvPr/>
        </p:nvSpPr>
        <p:spPr bwMode="auto">
          <a:xfrm>
            <a:off x="684213" y="981075"/>
            <a:ext cx="8064500" cy="5416868"/>
          </a:xfrm>
          <a:prstGeom prst="rect">
            <a:avLst/>
          </a:prstGeom>
          <a:noFill/>
          <a:ln w="9525">
            <a:noFill/>
            <a:miter lim="800000"/>
            <a:headEnd/>
            <a:tailEnd/>
          </a:ln>
        </p:spPr>
        <p:txBody>
          <a:bodyPr>
            <a:spAutoFit/>
          </a:bodyPr>
          <a:lstStyle/>
          <a:p>
            <a:endParaRPr lang="pt-BR" b="1" dirty="0"/>
          </a:p>
          <a:p>
            <a:r>
              <a:rPr lang="pt-BR" b="1" dirty="0"/>
              <a:t>O método de cálculo utilizando Pontos de Caso de Uso</a:t>
            </a:r>
          </a:p>
          <a:p>
            <a:endParaRPr lang="pt-BR" b="1" dirty="0"/>
          </a:p>
          <a:p>
            <a:r>
              <a:rPr lang="pt-BR" b="1" dirty="0"/>
              <a:t>Passo 3.1: Fatores Técnicos</a:t>
            </a:r>
          </a:p>
          <a:p>
            <a:endParaRPr lang="pt-BR" b="1" dirty="0"/>
          </a:p>
          <a:p>
            <a:r>
              <a:rPr lang="pt-BR" sz="1600" b="1" dirty="0"/>
              <a:t>Seguro (Características especiais de segurança): </a:t>
            </a:r>
          </a:p>
          <a:p>
            <a:endParaRPr lang="pt-BR" sz="1600" dirty="0"/>
          </a:p>
          <a:p>
            <a:r>
              <a:rPr lang="pt-BR" sz="1600" dirty="0"/>
              <a:t>Indica o nível de segurança exigido pela aplicação. </a:t>
            </a:r>
          </a:p>
          <a:p>
            <a:endParaRPr lang="pt-BR" sz="1600" dirty="0"/>
          </a:p>
          <a:p>
            <a:pPr algn="just"/>
            <a:r>
              <a:rPr lang="pt-BR" sz="1600" dirty="0"/>
              <a:t>0 ( ) Nenhuma solicitação do usuário para considerar a necessidade de controle de segurança da aplicação</a:t>
            </a:r>
          </a:p>
          <a:p>
            <a:pPr algn="just"/>
            <a:r>
              <a:rPr lang="pt-BR" sz="1600" dirty="0"/>
              <a:t>1 ( ) Necessidade de controle de segurança foi levada em consideração no projeto do sistema</a:t>
            </a:r>
          </a:p>
          <a:p>
            <a:pPr algn="just"/>
            <a:r>
              <a:rPr lang="pt-BR" sz="1600" dirty="0"/>
              <a:t>2 ( ) Necessidade de controle de segurança foi levada em consideração no projeto do sistema e a aplicação foi projetada para ser acessada somente por usuários autorizados </a:t>
            </a:r>
          </a:p>
          <a:p>
            <a:pPr algn="just"/>
            <a:r>
              <a:rPr lang="pt-BR" sz="1600" dirty="0"/>
              <a:t>3 ( ) Necessidade de controle de segurança foi levada em consideração no projeto do sistema e a aplicação foi projetada para ser acessada somente por usuários autorizados. O acesso será controlado e auditado.</a:t>
            </a:r>
          </a:p>
          <a:p>
            <a:pPr algn="just"/>
            <a:r>
              <a:rPr lang="pt-BR" sz="1600" dirty="0"/>
              <a:t>4. ( ) Um plano de segurança foi elaborado e testado para suportar o controle de acesso a aplicação.</a:t>
            </a:r>
          </a:p>
          <a:p>
            <a:pPr algn="just"/>
            <a:r>
              <a:rPr lang="pt-BR" sz="1600" dirty="0"/>
              <a:t>5. ( ) Um plano de segurança foi elaborado e testado para suportar o controle de acesso a aplicação e a auditoria.</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tângulo 1"/>
          <p:cNvSpPr>
            <a:spLocks noChangeArrowheads="1"/>
          </p:cNvSpPr>
          <p:nvPr/>
        </p:nvSpPr>
        <p:spPr bwMode="auto">
          <a:xfrm>
            <a:off x="827088" y="2492375"/>
            <a:ext cx="7273304" cy="3508653"/>
          </a:xfrm>
          <a:prstGeom prst="rect">
            <a:avLst/>
          </a:prstGeom>
          <a:noFill/>
          <a:ln w="9525">
            <a:noFill/>
            <a:miter lim="800000"/>
            <a:headEnd/>
            <a:tailEnd/>
          </a:ln>
        </p:spPr>
        <p:txBody>
          <a:bodyPr wrap="square">
            <a:spAutoFit/>
          </a:bodyPr>
          <a:lstStyle/>
          <a:p>
            <a:r>
              <a:rPr lang="pt-BR" sz="1600" b="1" dirty="0"/>
              <a:t>Fornece acesso direto para </a:t>
            </a:r>
            <a:r>
              <a:rPr lang="pt-BR" sz="1600" b="1" i="1" dirty="0" err="1"/>
              <a:t>third</a:t>
            </a:r>
            <a:r>
              <a:rPr lang="pt-BR" sz="1600" b="1" i="1" dirty="0"/>
              <a:t> </a:t>
            </a:r>
            <a:r>
              <a:rPr lang="pt-BR" sz="1600" b="1" i="1" dirty="0" err="1"/>
              <a:t>parties</a:t>
            </a:r>
            <a:r>
              <a:rPr lang="pt-BR" sz="1600" b="1" i="1" dirty="0"/>
              <a:t> </a:t>
            </a:r>
            <a:r>
              <a:rPr lang="pt-BR" sz="1600" b="1" dirty="0"/>
              <a:t>(sistemas/componentes externos)</a:t>
            </a:r>
          </a:p>
          <a:p>
            <a:endParaRPr lang="pt-BR" sz="1600" b="1" dirty="0"/>
          </a:p>
          <a:p>
            <a:pPr algn="just"/>
            <a:r>
              <a:rPr lang="pt-BR" sz="1600" dirty="0"/>
              <a:t>Indica o grau de interdependência do projeto em relação a uso de controles externos (depender de estímulos, ou estimular, componentes/sistemas externos), assim será necessário um determinado esforço no sentido de compreender esses controles e avaliar seus prós e contras em relação a sua utilização.</a:t>
            </a:r>
          </a:p>
          <a:p>
            <a:pPr algn="just"/>
            <a:endParaRPr lang="pt-BR" sz="1600" dirty="0"/>
          </a:p>
          <a:p>
            <a:r>
              <a:rPr lang="pt-BR" sz="1600" dirty="0"/>
              <a:t>0 ( ) Não há interdependências com componentes externos;</a:t>
            </a:r>
          </a:p>
          <a:p>
            <a:r>
              <a:rPr lang="pt-BR" sz="1600" dirty="0"/>
              <a:t>1 ( ) Há pouco acesso a/ou de sistemas externos;</a:t>
            </a:r>
          </a:p>
          <a:p>
            <a:r>
              <a:rPr lang="pt-BR" sz="1600" dirty="0"/>
              <a:t>2 ( ) Esporadicamente ocorrem acessos a/ou de componentes externos;</a:t>
            </a:r>
          </a:p>
          <a:p>
            <a:r>
              <a:rPr lang="pt-BR" sz="1600" dirty="0"/>
              <a:t>3 ( ) Espera-se um médio número de acessos a/ou de sistemas externos;</a:t>
            </a:r>
          </a:p>
          <a:p>
            <a:r>
              <a:rPr lang="pt-BR" sz="1600" dirty="0"/>
              <a:t>4 ( ) Frequentemente ocorrem acessos a/ou de componentes externos;</a:t>
            </a:r>
          </a:p>
          <a:p>
            <a:r>
              <a:rPr lang="pt-BR" sz="1600" dirty="0"/>
              <a:t>5 ( ) Forte dependência com sistemas externos.</a:t>
            </a:r>
          </a:p>
          <a:p>
            <a:pPr algn="just"/>
            <a:endParaRPr lang="pt-BR" sz="1400" dirty="0"/>
          </a:p>
        </p:txBody>
      </p:sp>
      <p:sp>
        <p:nvSpPr>
          <p:cNvPr id="3" name="Retângulo 2"/>
          <p:cNvSpPr>
            <a:spLocks noChangeArrowheads="1"/>
          </p:cNvSpPr>
          <p:nvPr/>
        </p:nvSpPr>
        <p:spPr bwMode="auto">
          <a:xfrm>
            <a:off x="576263" y="458788"/>
            <a:ext cx="8459787" cy="646112"/>
          </a:xfrm>
          <a:prstGeom prst="rect">
            <a:avLst/>
          </a:prstGeom>
          <a:noFill/>
          <a:ln w="9525">
            <a:noFill/>
            <a:miter lim="800000"/>
            <a:headEnd/>
            <a:tailEnd/>
          </a:ln>
          <a:effectLst/>
          <a:extLst/>
        </p:spPr>
        <p:txBody>
          <a:bodyPr anchor="ctr"/>
          <a:lstStyle/>
          <a:p>
            <a:pPr algn="r">
              <a:defRPr/>
            </a:pPr>
            <a:r>
              <a:rPr lang="pt-BR" sz="3600" b="1" dirty="0">
                <a:solidFill>
                  <a:srgbClr val="003399"/>
                </a:solidFill>
                <a:effectLst>
                  <a:outerShdw blurRad="38100" dist="38100" dir="2700000" algn="tl">
                    <a:srgbClr val="C0C0C0"/>
                  </a:outerShdw>
                </a:effectLst>
                <a:latin typeface="+mj-lt"/>
                <a:ea typeface="+mj-ea"/>
                <a:cs typeface="+mj-cs"/>
              </a:rPr>
              <a:t>UCP – Pontos de Caso de Uso </a:t>
            </a:r>
          </a:p>
        </p:txBody>
      </p:sp>
      <p:sp>
        <p:nvSpPr>
          <p:cNvPr id="72708" name="Retângulo 3"/>
          <p:cNvSpPr>
            <a:spLocks noChangeArrowheads="1"/>
          </p:cNvSpPr>
          <p:nvPr/>
        </p:nvSpPr>
        <p:spPr bwMode="auto">
          <a:xfrm>
            <a:off x="827088" y="1341438"/>
            <a:ext cx="6408737" cy="922337"/>
          </a:xfrm>
          <a:prstGeom prst="rect">
            <a:avLst/>
          </a:prstGeom>
          <a:noFill/>
          <a:ln w="9525">
            <a:noFill/>
            <a:miter lim="800000"/>
            <a:headEnd/>
            <a:tailEnd/>
          </a:ln>
        </p:spPr>
        <p:txBody>
          <a:bodyPr>
            <a:spAutoFit/>
          </a:bodyPr>
          <a:lstStyle/>
          <a:p>
            <a:r>
              <a:rPr lang="pt-BR" b="1"/>
              <a:t>O método de cálculo utilizando Pontos de Caso de Uso</a:t>
            </a:r>
          </a:p>
          <a:p>
            <a:endParaRPr lang="pt-BR" b="1"/>
          </a:p>
          <a:p>
            <a:r>
              <a:rPr lang="pt-BR" b="1"/>
              <a:t>Passo 3.1: Fatores Técnicos</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ângulo 2"/>
          <p:cNvSpPr>
            <a:spLocks noChangeArrowheads="1"/>
          </p:cNvSpPr>
          <p:nvPr/>
        </p:nvSpPr>
        <p:spPr bwMode="auto">
          <a:xfrm>
            <a:off x="576263" y="458788"/>
            <a:ext cx="8459787" cy="646112"/>
          </a:xfrm>
          <a:prstGeom prst="rect">
            <a:avLst/>
          </a:prstGeom>
          <a:noFill/>
          <a:ln w="9525">
            <a:noFill/>
            <a:miter lim="800000"/>
            <a:headEnd/>
            <a:tailEnd/>
          </a:ln>
          <a:effectLst/>
          <a:extLst/>
        </p:spPr>
        <p:txBody>
          <a:bodyPr anchor="ctr"/>
          <a:lstStyle/>
          <a:p>
            <a:pPr algn="r">
              <a:defRPr/>
            </a:pPr>
            <a:r>
              <a:rPr lang="pt-BR" sz="3600" b="1" dirty="0">
                <a:solidFill>
                  <a:srgbClr val="003399"/>
                </a:solidFill>
                <a:effectLst>
                  <a:outerShdw blurRad="38100" dist="38100" dir="2700000" algn="tl">
                    <a:srgbClr val="C0C0C0"/>
                  </a:outerShdw>
                </a:effectLst>
                <a:latin typeface="+mj-lt"/>
                <a:ea typeface="+mj-ea"/>
                <a:cs typeface="+mj-cs"/>
              </a:rPr>
              <a:t>UCP – Pontos de Caso de Uso </a:t>
            </a:r>
          </a:p>
        </p:txBody>
      </p:sp>
      <p:sp>
        <p:nvSpPr>
          <p:cNvPr id="73731" name="Retângulo 4"/>
          <p:cNvSpPr>
            <a:spLocks noChangeArrowheads="1"/>
          </p:cNvSpPr>
          <p:nvPr/>
        </p:nvSpPr>
        <p:spPr bwMode="auto">
          <a:xfrm>
            <a:off x="576263" y="1412776"/>
            <a:ext cx="8064500" cy="4401205"/>
          </a:xfrm>
          <a:prstGeom prst="rect">
            <a:avLst/>
          </a:prstGeom>
          <a:noFill/>
          <a:ln w="9525">
            <a:noFill/>
            <a:miter lim="800000"/>
            <a:headEnd/>
            <a:tailEnd/>
          </a:ln>
        </p:spPr>
        <p:txBody>
          <a:bodyPr>
            <a:spAutoFit/>
          </a:bodyPr>
          <a:lstStyle/>
          <a:p>
            <a:r>
              <a:rPr lang="pt-BR" b="1" dirty="0" smtClean="0"/>
              <a:t>O </a:t>
            </a:r>
            <a:r>
              <a:rPr lang="pt-BR" b="1" dirty="0"/>
              <a:t>método de cálculo utilizando Pontos de Caso de Uso</a:t>
            </a:r>
          </a:p>
          <a:p>
            <a:endParaRPr lang="pt-BR" b="1" dirty="0"/>
          </a:p>
          <a:p>
            <a:r>
              <a:rPr lang="pt-BR" b="1" dirty="0"/>
              <a:t>Passo 3.1: Fatores Técnicos</a:t>
            </a:r>
          </a:p>
          <a:p>
            <a:endParaRPr lang="pt-BR" b="1" dirty="0"/>
          </a:p>
          <a:p>
            <a:r>
              <a:rPr lang="pt-BR" sz="1600" b="1" dirty="0"/>
              <a:t>É requerido treinamento do usuário para usar o software: </a:t>
            </a:r>
          </a:p>
          <a:p>
            <a:endParaRPr lang="pt-BR" sz="1600" dirty="0"/>
          </a:p>
          <a:p>
            <a:pPr algn="just"/>
            <a:r>
              <a:rPr lang="pt-BR" sz="1600" dirty="0"/>
              <a:t>Descreve a complexidade de utilização da aplicação, sobre a perspectiva do usuário, que necessita de treinamento específico.</a:t>
            </a:r>
          </a:p>
          <a:p>
            <a:pPr algn="just"/>
            <a:endParaRPr lang="pt-BR" sz="1600" dirty="0"/>
          </a:p>
          <a:p>
            <a:pPr algn="just"/>
            <a:r>
              <a:rPr lang="pt-BR" sz="1600" dirty="0"/>
              <a:t>0 ( ) Nenhuma solicitação do usuário para considerar a necessidade de treinamento especial</a:t>
            </a:r>
          </a:p>
          <a:p>
            <a:pPr algn="just"/>
            <a:r>
              <a:rPr lang="pt-BR" sz="1600" dirty="0"/>
              <a:t>1 ( ) Necessidade de treinamento especial foi levada em consideração no projeto do sistema</a:t>
            </a:r>
          </a:p>
          <a:p>
            <a:pPr algn="just"/>
            <a:r>
              <a:rPr lang="pt-BR" sz="1600" dirty="0"/>
              <a:t>2 ( ) Necessidade de treinamento foi levada em consideração no projeto do sistema e a aplicação foi projetada para ser acessada com facilidade pelos usuários</a:t>
            </a:r>
          </a:p>
          <a:p>
            <a:pPr algn="just"/>
            <a:r>
              <a:rPr lang="pt-BR" sz="1600" dirty="0"/>
              <a:t>3 ( ) Necessidade de treinamento especial foi levado em consideração no projeto do sistema e a aplicação foi projetada para ser utilizada por usuários de diversos níveis</a:t>
            </a:r>
          </a:p>
          <a:p>
            <a:pPr algn="just"/>
            <a:r>
              <a:rPr lang="pt-BR" sz="1600" dirty="0"/>
              <a:t>4 – 5 ( ) Um plano de treinamento foi elaborado e testado para facilitar o uso da aplicação</a:t>
            </a:r>
          </a:p>
          <a:p>
            <a:pPr algn="just"/>
            <a:endParaRPr lang="pt-BR" sz="1600" dirty="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ângulo 2"/>
          <p:cNvSpPr>
            <a:spLocks noChangeArrowheads="1"/>
          </p:cNvSpPr>
          <p:nvPr/>
        </p:nvSpPr>
        <p:spPr bwMode="auto">
          <a:xfrm>
            <a:off x="576263" y="458788"/>
            <a:ext cx="8459787" cy="646112"/>
          </a:xfrm>
          <a:prstGeom prst="rect">
            <a:avLst/>
          </a:prstGeom>
          <a:noFill/>
          <a:ln w="9525">
            <a:noFill/>
            <a:miter lim="800000"/>
            <a:headEnd/>
            <a:tailEnd/>
          </a:ln>
          <a:effectLst/>
          <a:extLst/>
        </p:spPr>
        <p:txBody>
          <a:bodyPr anchor="ctr"/>
          <a:lstStyle/>
          <a:p>
            <a:pPr algn="r">
              <a:defRPr/>
            </a:pPr>
            <a:r>
              <a:rPr lang="pt-BR" sz="3600" b="1" dirty="0">
                <a:solidFill>
                  <a:srgbClr val="003399"/>
                </a:solidFill>
                <a:effectLst>
                  <a:outerShdw blurRad="38100" dist="38100" dir="2700000" algn="tl">
                    <a:srgbClr val="C0C0C0"/>
                  </a:outerShdw>
                </a:effectLst>
                <a:latin typeface="+mj-lt"/>
                <a:ea typeface="+mj-ea"/>
                <a:cs typeface="+mj-cs"/>
              </a:rPr>
              <a:t>UCP – Pontos de Caso de Uso </a:t>
            </a:r>
          </a:p>
        </p:txBody>
      </p:sp>
      <p:sp>
        <p:nvSpPr>
          <p:cNvPr id="74755" name="Retângulo 4"/>
          <p:cNvSpPr>
            <a:spLocks noChangeArrowheads="1"/>
          </p:cNvSpPr>
          <p:nvPr/>
        </p:nvSpPr>
        <p:spPr bwMode="auto">
          <a:xfrm>
            <a:off x="611560" y="1700808"/>
            <a:ext cx="8064500" cy="2308324"/>
          </a:xfrm>
          <a:prstGeom prst="rect">
            <a:avLst/>
          </a:prstGeom>
          <a:noFill/>
          <a:ln w="9525">
            <a:noFill/>
            <a:miter lim="800000"/>
            <a:headEnd/>
            <a:tailEnd/>
          </a:ln>
        </p:spPr>
        <p:txBody>
          <a:bodyPr>
            <a:spAutoFit/>
          </a:bodyPr>
          <a:lstStyle/>
          <a:p>
            <a:endParaRPr lang="pt-BR" b="1" dirty="0"/>
          </a:p>
          <a:p>
            <a:r>
              <a:rPr lang="pt-BR" b="1" dirty="0"/>
              <a:t>O método de cálculo utilizando Pontos de Caso de Uso</a:t>
            </a:r>
          </a:p>
          <a:p>
            <a:endParaRPr lang="pt-BR" b="1" dirty="0"/>
          </a:p>
          <a:p>
            <a:r>
              <a:rPr lang="pt-BR" b="1" dirty="0"/>
              <a:t>Passo 3: Calculando Fatores de Ajuste</a:t>
            </a:r>
          </a:p>
          <a:p>
            <a:endParaRPr lang="pt-BR" dirty="0"/>
          </a:p>
          <a:p>
            <a:pPr eaLnBrk="0" hangingPunct="0"/>
            <a:r>
              <a:rPr lang="pt-BR" dirty="0">
                <a:cs typeface="Times New Roman" pitchFamily="18" charset="0"/>
              </a:rPr>
              <a:t>O cálculo do fator de ajuste TCF é feito pela seguinte fórmula:</a:t>
            </a:r>
          </a:p>
          <a:p>
            <a:pPr algn="ctr" eaLnBrk="0" hangingPunct="0"/>
            <a:endParaRPr lang="pt-BR" dirty="0"/>
          </a:p>
          <a:p>
            <a:endParaRPr lang="pt-BR" b="1" dirty="0"/>
          </a:p>
        </p:txBody>
      </p:sp>
      <p:graphicFrame>
        <p:nvGraphicFramePr>
          <p:cNvPr id="4" name="Tabela 3"/>
          <p:cNvGraphicFramePr>
            <a:graphicFrameLocks noGrp="1"/>
          </p:cNvGraphicFramePr>
          <p:nvPr/>
        </p:nvGraphicFramePr>
        <p:xfrm>
          <a:off x="1115616" y="4437112"/>
          <a:ext cx="6096000" cy="366712"/>
        </p:xfrm>
        <a:graphic>
          <a:graphicData uri="http://schemas.openxmlformats.org/drawingml/2006/table">
            <a:tbl>
              <a:tblPr firstRow="1" bandRow="1">
                <a:tableStyleId>{5C22544A-7EE6-4342-B048-85BDC9FD1C3A}</a:tableStyleId>
              </a:tblPr>
              <a:tblGrid>
                <a:gridCol w="6096000"/>
              </a:tblGrid>
              <a:tr h="366712">
                <a:tc>
                  <a:txBody>
                    <a:bodyPr/>
                    <a:lstStyle/>
                    <a:p>
                      <a:pPr algn="ctr" eaLnBrk="0" hangingPunct="0"/>
                      <a:r>
                        <a:rPr lang="en-US" sz="1800" b="1" dirty="0" smtClean="0">
                          <a:solidFill>
                            <a:schemeClr val="tx1"/>
                          </a:solidFill>
                          <a:cs typeface="Times New Roman" pitchFamily="18" charset="0"/>
                        </a:rPr>
                        <a:t>TCF = 0.6 + (0.01 x </a:t>
                      </a:r>
                      <a:r>
                        <a:rPr lang="en-US" sz="1800" b="1" dirty="0" err="1" smtClean="0">
                          <a:solidFill>
                            <a:schemeClr val="tx1"/>
                          </a:solidFill>
                          <a:cs typeface="Times New Roman" pitchFamily="18" charset="0"/>
                        </a:rPr>
                        <a:t>TFactor</a:t>
                      </a:r>
                      <a:r>
                        <a:rPr lang="en-US" sz="1800" b="1" dirty="0" smtClean="0">
                          <a:solidFill>
                            <a:schemeClr val="tx1"/>
                          </a:solidFill>
                          <a:cs typeface="Times New Roman" pitchFamily="18" charset="0"/>
                        </a:rPr>
                        <a:t>)</a:t>
                      </a:r>
                      <a:endParaRPr lang="en-US" sz="1800" dirty="0" smtClean="0">
                        <a:solidFill>
                          <a:schemeClr val="tx1"/>
                        </a:solidFill>
                      </a:endParaRPr>
                    </a:p>
                  </a:txBody>
                  <a:tcPr marT="45839" marB="45839"/>
                </a:tc>
              </a:tr>
            </a:tbl>
          </a:graphicData>
        </a:graphic>
      </p:graphicFrame>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ângulo 2"/>
          <p:cNvSpPr>
            <a:spLocks noChangeArrowheads="1"/>
          </p:cNvSpPr>
          <p:nvPr/>
        </p:nvSpPr>
        <p:spPr bwMode="auto">
          <a:xfrm>
            <a:off x="576263" y="458788"/>
            <a:ext cx="8459787" cy="646112"/>
          </a:xfrm>
          <a:prstGeom prst="rect">
            <a:avLst/>
          </a:prstGeom>
          <a:noFill/>
          <a:ln w="9525">
            <a:noFill/>
            <a:miter lim="800000"/>
            <a:headEnd/>
            <a:tailEnd/>
          </a:ln>
          <a:effectLst/>
          <a:extLst/>
        </p:spPr>
        <p:txBody>
          <a:bodyPr anchor="ctr"/>
          <a:lstStyle/>
          <a:p>
            <a:pPr algn="r">
              <a:defRPr/>
            </a:pPr>
            <a:r>
              <a:rPr lang="pt-BR" sz="3600" b="1" dirty="0">
                <a:solidFill>
                  <a:srgbClr val="003399"/>
                </a:solidFill>
                <a:effectLst>
                  <a:outerShdw blurRad="38100" dist="38100" dir="2700000" algn="tl">
                    <a:srgbClr val="C0C0C0"/>
                  </a:outerShdw>
                </a:effectLst>
                <a:latin typeface="+mj-lt"/>
                <a:ea typeface="+mj-ea"/>
                <a:cs typeface="+mj-cs"/>
              </a:rPr>
              <a:t>UCP – Pontos de Caso de Uso </a:t>
            </a:r>
          </a:p>
        </p:txBody>
      </p:sp>
      <p:sp>
        <p:nvSpPr>
          <p:cNvPr id="75779" name="Retângulo 4"/>
          <p:cNvSpPr>
            <a:spLocks noChangeArrowheads="1"/>
          </p:cNvSpPr>
          <p:nvPr/>
        </p:nvSpPr>
        <p:spPr bwMode="auto">
          <a:xfrm>
            <a:off x="709731" y="1268760"/>
            <a:ext cx="8064500" cy="1200150"/>
          </a:xfrm>
          <a:prstGeom prst="rect">
            <a:avLst/>
          </a:prstGeom>
          <a:noFill/>
          <a:ln w="9525">
            <a:noFill/>
            <a:miter lim="800000"/>
            <a:headEnd/>
            <a:tailEnd/>
          </a:ln>
        </p:spPr>
        <p:txBody>
          <a:bodyPr>
            <a:spAutoFit/>
          </a:bodyPr>
          <a:lstStyle/>
          <a:p>
            <a:endParaRPr lang="pt-BR" b="1" dirty="0"/>
          </a:p>
          <a:p>
            <a:r>
              <a:rPr lang="pt-BR" b="1" dirty="0"/>
              <a:t>O método de cálculo utilizando Pontos de Caso de Uso</a:t>
            </a:r>
          </a:p>
          <a:p>
            <a:endParaRPr lang="pt-BR" b="1" dirty="0"/>
          </a:p>
          <a:p>
            <a:r>
              <a:rPr lang="pt-BR" b="1" dirty="0"/>
              <a:t>Passo 3.2: Fatores Ambientais</a:t>
            </a:r>
          </a:p>
        </p:txBody>
      </p:sp>
      <p:graphicFrame>
        <p:nvGraphicFramePr>
          <p:cNvPr id="4" name="Tabela 3"/>
          <p:cNvGraphicFramePr>
            <a:graphicFrameLocks noGrp="1"/>
          </p:cNvGraphicFramePr>
          <p:nvPr>
            <p:extLst>
              <p:ext uri="{D42A27DB-BD31-4B8C-83A1-F6EECF244321}">
                <p14:modId xmlns:p14="http://schemas.microsoft.com/office/powerpoint/2010/main" val="3603662021"/>
              </p:ext>
            </p:extLst>
          </p:nvPr>
        </p:nvGraphicFramePr>
        <p:xfrm>
          <a:off x="971600" y="2780928"/>
          <a:ext cx="6672262" cy="2347915"/>
        </p:xfrm>
        <a:graphic>
          <a:graphicData uri="http://schemas.openxmlformats.org/drawingml/2006/table">
            <a:tbl>
              <a:tblPr/>
              <a:tblGrid>
                <a:gridCol w="720101"/>
                <a:gridCol w="3312467"/>
                <a:gridCol w="2639694"/>
              </a:tblGrid>
              <a:tr h="213447">
                <a:tc>
                  <a:txBody>
                    <a:bodyPr/>
                    <a:lstStyle/>
                    <a:p>
                      <a:pPr algn="ctr">
                        <a:spcAft>
                          <a:spcPts val="0"/>
                        </a:spcAft>
                      </a:pPr>
                      <a:r>
                        <a:rPr lang="pt-BR" sz="1400" b="1" dirty="0">
                          <a:latin typeface="Arial" pitchFamily="34" charset="0"/>
                          <a:ea typeface="Times New Roman"/>
                          <a:cs typeface="Arial" pitchFamily="34" charset="0"/>
                        </a:rPr>
                        <a:t>Fator</a:t>
                      </a:r>
                    </a:p>
                  </a:txBody>
                  <a:tcPr marL="44451" marR="444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pt-BR" sz="1400" b="1" dirty="0">
                          <a:latin typeface="Arial" pitchFamily="34" charset="0"/>
                          <a:ea typeface="Times New Roman"/>
                          <a:cs typeface="Arial" pitchFamily="34" charset="0"/>
                        </a:rPr>
                        <a:t>Requisito</a:t>
                      </a:r>
                    </a:p>
                  </a:txBody>
                  <a:tcPr marL="44451" marR="444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pt-BR" sz="1400" b="1" dirty="0">
                          <a:latin typeface="Arial" pitchFamily="34" charset="0"/>
                          <a:ea typeface="Times New Roman"/>
                          <a:cs typeface="Arial" pitchFamily="34" charset="0"/>
                        </a:rPr>
                        <a:t>Peso</a:t>
                      </a:r>
                    </a:p>
                  </a:txBody>
                  <a:tcPr marL="44451" marR="444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6893">
                <a:tc>
                  <a:txBody>
                    <a:bodyPr/>
                    <a:lstStyle/>
                    <a:p>
                      <a:pPr algn="just">
                        <a:spcAft>
                          <a:spcPts val="0"/>
                        </a:spcAft>
                      </a:pPr>
                      <a:r>
                        <a:rPr lang="pt-BR" sz="1400">
                          <a:latin typeface="Arial" pitchFamily="34" charset="0"/>
                          <a:ea typeface="Times New Roman"/>
                          <a:cs typeface="Arial" pitchFamily="34" charset="0"/>
                        </a:rPr>
                        <a:t>E1</a:t>
                      </a:r>
                    </a:p>
                  </a:txBody>
                  <a:tcPr marL="44451" marR="444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pt-BR" sz="1400">
                          <a:latin typeface="Arial" pitchFamily="34" charset="0"/>
                          <a:ea typeface="Times New Roman"/>
                          <a:cs typeface="Arial" pitchFamily="34" charset="0"/>
                        </a:rPr>
                        <a:t>Familiaridade com RUP ou outro processo formal</a:t>
                      </a:r>
                    </a:p>
                  </a:txBody>
                  <a:tcPr marL="44451" marR="444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pt-BR" sz="1400">
                          <a:latin typeface="Arial" pitchFamily="34" charset="0"/>
                          <a:ea typeface="Times New Roman"/>
                          <a:cs typeface="Arial" pitchFamily="34" charset="0"/>
                        </a:rPr>
                        <a:t>1.5</a:t>
                      </a:r>
                    </a:p>
                  </a:txBody>
                  <a:tcPr marL="44451" marR="444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6893">
                <a:tc>
                  <a:txBody>
                    <a:bodyPr/>
                    <a:lstStyle/>
                    <a:p>
                      <a:pPr algn="just">
                        <a:spcAft>
                          <a:spcPts val="0"/>
                        </a:spcAft>
                      </a:pPr>
                      <a:r>
                        <a:rPr lang="pt-BR" sz="1400">
                          <a:latin typeface="Arial" pitchFamily="34" charset="0"/>
                          <a:ea typeface="Times New Roman"/>
                          <a:cs typeface="Arial" pitchFamily="34" charset="0"/>
                        </a:rPr>
                        <a:t>E2</a:t>
                      </a:r>
                    </a:p>
                  </a:txBody>
                  <a:tcPr marL="44451" marR="444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pt-BR" sz="1400">
                          <a:latin typeface="Arial" pitchFamily="34" charset="0"/>
                          <a:ea typeface="Times New Roman"/>
                          <a:cs typeface="Arial" pitchFamily="34" charset="0"/>
                        </a:rPr>
                        <a:t>Experiência com a Aplicação em desenvolvimento</a:t>
                      </a:r>
                    </a:p>
                  </a:txBody>
                  <a:tcPr marL="44451" marR="444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pt-BR" sz="1400">
                          <a:latin typeface="Arial" pitchFamily="34" charset="0"/>
                          <a:ea typeface="Times New Roman"/>
                          <a:cs typeface="Arial" pitchFamily="34" charset="0"/>
                        </a:rPr>
                        <a:t>0.5</a:t>
                      </a:r>
                    </a:p>
                  </a:txBody>
                  <a:tcPr marL="44451" marR="444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3447">
                <a:tc>
                  <a:txBody>
                    <a:bodyPr/>
                    <a:lstStyle/>
                    <a:p>
                      <a:pPr algn="just">
                        <a:spcAft>
                          <a:spcPts val="0"/>
                        </a:spcAft>
                      </a:pPr>
                      <a:r>
                        <a:rPr lang="pt-BR" sz="1400">
                          <a:latin typeface="Arial" pitchFamily="34" charset="0"/>
                          <a:ea typeface="Times New Roman"/>
                          <a:cs typeface="Arial" pitchFamily="34" charset="0"/>
                        </a:rPr>
                        <a:t>E3</a:t>
                      </a:r>
                    </a:p>
                  </a:txBody>
                  <a:tcPr marL="44451" marR="444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pt-BR" sz="1400">
                          <a:latin typeface="Arial" pitchFamily="34" charset="0"/>
                          <a:ea typeface="Times New Roman"/>
                          <a:cs typeface="Arial" pitchFamily="34" charset="0"/>
                        </a:rPr>
                        <a:t>Experiência em Orientação a Objetos</a:t>
                      </a:r>
                    </a:p>
                  </a:txBody>
                  <a:tcPr marL="44451" marR="444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pt-BR" sz="1400">
                          <a:latin typeface="Arial" pitchFamily="34" charset="0"/>
                          <a:ea typeface="Times New Roman"/>
                          <a:cs typeface="Arial" pitchFamily="34" charset="0"/>
                        </a:rPr>
                        <a:t>1</a:t>
                      </a:r>
                    </a:p>
                  </a:txBody>
                  <a:tcPr marL="44451" marR="444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3447">
                <a:tc>
                  <a:txBody>
                    <a:bodyPr/>
                    <a:lstStyle/>
                    <a:p>
                      <a:pPr algn="just">
                        <a:spcAft>
                          <a:spcPts val="0"/>
                        </a:spcAft>
                      </a:pPr>
                      <a:r>
                        <a:rPr lang="pt-BR" sz="1400">
                          <a:latin typeface="Arial" pitchFamily="34" charset="0"/>
                          <a:ea typeface="Times New Roman"/>
                          <a:cs typeface="Arial" pitchFamily="34" charset="0"/>
                        </a:rPr>
                        <a:t>E4</a:t>
                      </a:r>
                    </a:p>
                  </a:txBody>
                  <a:tcPr marL="44451" marR="444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pt-BR" sz="1400" dirty="0">
                          <a:latin typeface="Arial" pitchFamily="34" charset="0"/>
                          <a:ea typeface="Times New Roman"/>
                          <a:cs typeface="Arial" pitchFamily="34" charset="0"/>
                        </a:rPr>
                        <a:t>Presença de </a:t>
                      </a:r>
                      <a:r>
                        <a:rPr lang="pt-BR" sz="1400" dirty="0" smtClean="0">
                          <a:latin typeface="Arial" pitchFamily="34" charset="0"/>
                          <a:ea typeface="Times New Roman"/>
                          <a:cs typeface="Arial" pitchFamily="34" charset="0"/>
                        </a:rPr>
                        <a:t>líder </a:t>
                      </a:r>
                      <a:r>
                        <a:rPr lang="pt-BR" sz="1400" dirty="0">
                          <a:latin typeface="Arial" pitchFamily="34" charset="0"/>
                          <a:ea typeface="Times New Roman"/>
                          <a:cs typeface="Arial" pitchFamily="34" charset="0"/>
                        </a:rPr>
                        <a:t>experiente</a:t>
                      </a:r>
                    </a:p>
                  </a:txBody>
                  <a:tcPr marL="44451" marR="444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pt-BR" sz="1400">
                          <a:latin typeface="Arial" pitchFamily="34" charset="0"/>
                          <a:ea typeface="Times New Roman"/>
                          <a:cs typeface="Arial" pitchFamily="34" charset="0"/>
                        </a:rPr>
                        <a:t>0.5</a:t>
                      </a:r>
                    </a:p>
                  </a:txBody>
                  <a:tcPr marL="44451" marR="444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3447">
                <a:tc>
                  <a:txBody>
                    <a:bodyPr/>
                    <a:lstStyle/>
                    <a:p>
                      <a:pPr algn="just">
                        <a:spcAft>
                          <a:spcPts val="0"/>
                        </a:spcAft>
                      </a:pPr>
                      <a:r>
                        <a:rPr lang="pt-BR" sz="1400">
                          <a:latin typeface="Arial" pitchFamily="34" charset="0"/>
                          <a:ea typeface="Times New Roman"/>
                          <a:cs typeface="Arial" pitchFamily="34" charset="0"/>
                        </a:rPr>
                        <a:t>E5</a:t>
                      </a:r>
                    </a:p>
                  </a:txBody>
                  <a:tcPr marL="44451" marR="444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pt-BR" sz="1400" dirty="0">
                          <a:latin typeface="Arial" pitchFamily="34" charset="0"/>
                          <a:ea typeface="Times New Roman"/>
                          <a:cs typeface="Arial" pitchFamily="34" charset="0"/>
                        </a:rPr>
                        <a:t>Motivação</a:t>
                      </a:r>
                    </a:p>
                  </a:txBody>
                  <a:tcPr marL="44451" marR="444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pt-BR" sz="1400" dirty="0">
                          <a:latin typeface="Arial" pitchFamily="34" charset="0"/>
                          <a:ea typeface="Times New Roman"/>
                          <a:cs typeface="Arial" pitchFamily="34" charset="0"/>
                        </a:rPr>
                        <a:t>1</a:t>
                      </a:r>
                    </a:p>
                  </a:txBody>
                  <a:tcPr marL="44451" marR="444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3447">
                <a:tc>
                  <a:txBody>
                    <a:bodyPr/>
                    <a:lstStyle/>
                    <a:p>
                      <a:pPr algn="just">
                        <a:spcAft>
                          <a:spcPts val="0"/>
                        </a:spcAft>
                      </a:pPr>
                      <a:r>
                        <a:rPr lang="pt-BR" sz="1400">
                          <a:latin typeface="Arial" pitchFamily="34" charset="0"/>
                          <a:ea typeface="Times New Roman"/>
                          <a:cs typeface="Arial" pitchFamily="34" charset="0"/>
                        </a:rPr>
                        <a:t>E6</a:t>
                      </a:r>
                    </a:p>
                  </a:txBody>
                  <a:tcPr marL="44451" marR="444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pt-BR" sz="1400">
                          <a:latin typeface="Arial" pitchFamily="34" charset="0"/>
                          <a:ea typeface="Times New Roman"/>
                          <a:cs typeface="Arial" pitchFamily="34" charset="0"/>
                        </a:rPr>
                        <a:t>Requisitos estáveis</a:t>
                      </a:r>
                    </a:p>
                  </a:txBody>
                  <a:tcPr marL="44451" marR="444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pt-BR" sz="1400">
                          <a:latin typeface="Arial" pitchFamily="34" charset="0"/>
                          <a:ea typeface="Times New Roman"/>
                          <a:cs typeface="Arial" pitchFamily="34" charset="0"/>
                        </a:rPr>
                        <a:t>2</a:t>
                      </a:r>
                    </a:p>
                  </a:txBody>
                  <a:tcPr marL="44451" marR="444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3447">
                <a:tc>
                  <a:txBody>
                    <a:bodyPr/>
                    <a:lstStyle/>
                    <a:p>
                      <a:pPr algn="just">
                        <a:spcAft>
                          <a:spcPts val="0"/>
                        </a:spcAft>
                      </a:pPr>
                      <a:r>
                        <a:rPr lang="pt-BR" sz="1400">
                          <a:latin typeface="Arial" pitchFamily="34" charset="0"/>
                          <a:ea typeface="Times New Roman"/>
                          <a:cs typeface="Arial" pitchFamily="34" charset="0"/>
                        </a:rPr>
                        <a:t>E7</a:t>
                      </a:r>
                    </a:p>
                  </a:txBody>
                  <a:tcPr marL="44451" marR="444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pt-BR" sz="1400">
                          <a:latin typeface="Arial" pitchFamily="34" charset="0"/>
                          <a:ea typeface="Times New Roman"/>
                          <a:cs typeface="Arial" pitchFamily="34" charset="0"/>
                        </a:rPr>
                        <a:t>Desenvolvedores em meio-expediente</a:t>
                      </a:r>
                    </a:p>
                  </a:txBody>
                  <a:tcPr marL="44451" marR="444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pt-BR" sz="1400">
                          <a:latin typeface="Arial" pitchFamily="34" charset="0"/>
                          <a:ea typeface="Times New Roman"/>
                          <a:cs typeface="Arial" pitchFamily="34" charset="0"/>
                        </a:rPr>
                        <a:t>-1</a:t>
                      </a:r>
                    </a:p>
                  </a:txBody>
                  <a:tcPr marL="44451" marR="444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3447">
                <a:tc>
                  <a:txBody>
                    <a:bodyPr/>
                    <a:lstStyle/>
                    <a:p>
                      <a:pPr algn="just">
                        <a:spcAft>
                          <a:spcPts val="0"/>
                        </a:spcAft>
                      </a:pPr>
                      <a:r>
                        <a:rPr lang="pt-BR" sz="1400">
                          <a:latin typeface="Arial" pitchFamily="34" charset="0"/>
                          <a:ea typeface="Times New Roman"/>
                          <a:cs typeface="Arial" pitchFamily="34" charset="0"/>
                        </a:rPr>
                        <a:t>E8</a:t>
                      </a:r>
                    </a:p>
                  </a:txBody>
                  <a:tcPr marL="44451" marR="444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pt-BR" sz="1400" dirty="0">
                          <a:latin typeface="Arial" pitchFamily="34" charset="0"/>
                          <a:ea typeface="Times New Roman"/>
                          <a:cs typeface="Arial" pitchFamily="34" charset="0"/>
                        </a:rPr>
                        <a:t>Linguagem de programação difícil</a:t>
                      </a:r>
                    </a:p>
                  </a:txBody>
                  <a:tcPr marL="44451" marR="444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pt-BR" sz="1400" dirty="0" smtClean="0">
                          <a:latin typeface="Arial" pitchFamily="34" charset="0"/>
                          <a:ea typeface="Times New Roman"/>
                          <a:cs typeface="Arial" pitchFamily="34" charset="0"/>
                        </a:rPr>
                        <a:t>-1</a:t>
                      </a:r>
                      <a:endParaRPr lang="pt-BR" sz="1400" dirty="0">
                        <a:latin typeface="Arial" pitchFamily="34" charset="0"/>
                        <a:ea typeface="Times New Roman"/>
                        <a:cs typeface="Arial" pitchFamily="34" charset="0"/>
                      </a:endParaRPr>
                    </a:p>
                  </a:txBody>
                  <a:tcPr marL="44451" marR="444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75822" name="Rectangle 1"/>
          <p:cNvSpPr>
            <a:spLocks noChangeArrowheads="1"/>
          </p:cNvSpPr>
          <p:nvPr/>
        </p:nvSpPr>
        <p:spPr bwMode="auto">
          <a:xfrm>
            <a:off x="2195512" y="5525685"/>
            <a:ext cx="3375025" cy="307975"/>
          </a:xfrm>
          <a:prstGeom prst="rect">
            <a:avLst/>
          </a:prstGeom>
          <a:noFill/>
          <a:ln w="9525">
            <a:noFill/>
            <a:miter lim="800000"/>
            <a:headEnd/>
            <a:tailEnd/>
          </a:ln>
        </p:spPr>
        <p:txBody>
          <a:bodyPr wrap="none" anchor="ctr">
            <a:spAutoFit/>
          </a:bodyPr>
          <a:lstStyle/>
          <a:p>
            <a:pPr eaLnBrk="0" hangingPunct="0"/>
            <a:r>
              <a:rPr lang="pt-BR" sz="1400" b="1" dirty="0"/>
              <a:t>Tabela 6. Peso de Fatores Ambientais</a:t>
            </a: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ângulo 2"/>
          <p:cNvSpPr>
            <a:spLocks noChangeArrowheads="1"/>
          </p:cNvSpPr>
          <p:nvPr/>
        </p:nvSpPr>
        <p:spPr bwMode="auto">
          <a:xfrm>
            <a:off x="576263" y="458788"/>
            <a:ext cx="8459787" cy="646112"/>
          </a:xfrm>
          <a:prstGeom prst="rect">
            <a:avLst/>
          </a:prstGeom>
          <a:noFill/>
          <a:ln w="9525">
            <a:noFill/>
            <a:miter lim="800000"/>
            <a:headEnd/>
            <a:tailEnd/>
          </a:ln>
          <a:effectLst/>
          <a:extLst/>
        </p:spPr>
        <p:txBody>
          <a:bodyPr anchor="ctr"/>
          <a:lstStyle/>
          <a:p>
            <a:pPr algn="r">
              <a:defRPr/>
            </a:pPr>
            <a:r>
              <a:rPr lang="pt-BR" sz="3600" b="1" dirty="0">
                <a:solidFill>
                  <a:srgbClr val="003399"/>
                </a:solidFill>
                <a:effectLst>
                  <a:outerShdw blurRad="38100" dist="38100" dir="2700000" algn="tl">
                    <a:srgbClr val="C0C0C0"/>
                  </a:outerShdw>
                </a:effectLst>
                <a:latin typeface="+mj-lt"/>
                <a:ea typeface="+mj-ea"/>
                <a:cs typeface="+mj-cs"/>
              </a:rPr>
              <a:t>UCP – Pontos de Caso de Uso </a:t>
            </a:r>
          </a:p>
        </p:txBody>
      </p:sp>
      <p:sp>
        <p:nvSpPr>
          <p:cNvPr id="76803" name="Retângulo 4"/>
          <p:cNvSpPr>
            <a:spLocks noChangeArrowheads="1"/>
          </p:cNvSpPr>
          <p:nvPr/>
        </p:nvSpPr>
        <p:spPr bwMode="auto">
          <a:xfrm>
            <a:off x="395536" y="1556792"/>
            <a:ext cx="8064500" cy="4185761"/>
          </a:xfrm>
          <a:prstGeom prst="rect">
            <a:avLst/>
          </a:prstGeom>
          <a:noFill/>
          <a:ln w="9525">
            <a:noFill/>
            <a:miter lim="800000"/>
            <a:headEnd/>
            <a:tailEnd/>
          </a:ln>
        </p:spPr>
        <p:txBody>
          <a:bodyPr>
            <a:spAutoFit/>
          </a:bodyPr>
          <a:lstStyle/>
          <a:p>
            <a:pPr algn="just"/>
            <a:endParaRPr lang="pt-BR" b="1" dirty="0"/>
          </a:p>
          <a:p>
            <a:pPr algn="just"/>
            <a:r>
              <a:rPr lang="pt-BR" b="1" dirty="0"/>
              <a:t>O método de cálculo utilizando Pontos de Caso de Uso</a:t>
            </a:r>
          </a:p>
          <a:p>
            <a:pPr algn="just"/>
            <a:endParaRPr lang="pt-BR" b="1" dirty="0"/>
          </a:p>
          <a:p>
            <a:pPr algn="just"/>
            <a:r>
              <a:rPr lang="pt-BR" b="1" dirty="0"/>
              <a:t>Passo 3.2: Fatores Ambientais</a:t>
            </a:r>
          </a:p>
          <a:p>
            <a:pPr algn="just"/>
            <a:endParaRPr lang="pt-BR" b="1" dirty="0"/>
          </a:p>
          <a:p>
            <a:pPr algn="just"/>
            <a:r>
              <a:rPr lang="pt-BR" sz="1600" b="1" dirty="0"/>
              <a:t>Familiaridade com o processo de desenvolvimento orientado a objetos adotado</a:t>
            </a:r>
            <a:r>
              <a:rPr lang="pt-BR" sz="1600" dirty="0"/>
              <a:t>:</a:t>
            </a:r>
          </a:p>
          <a:p>
            <a:pPr algn="just"/>
            <a:endParaRPr lang="pt-BR" sz="1600" dirty="0"/>
          </a:p>
          <a:p>
            <a:pPr algn="just"/>
            <a:r>
              <a:rPr lang="pt-BR" sz="1600" dirty="0"/>
              <a:t>Indica a experiência da equipe com o processo/método utilizado para desenvolvimento </a:t>
            </a:r>
            <a:r>
              <a:rPr lang="pt-BR" sz="1600" dirty="0" smtClean="0"/>
              <a:t>do projeto</a:t>
            </a:r>
            <a:r>
              <a:rPr lang="pt-BR" sz="1600" dirty="0"/>
              <a:t>.</a:t>
            </a:r>
          </a:p>
          <a:p>
            <a:pPr algn="just"/>
            <a:endParaRPr lang="pt-BR" sz="1600" dirty="0"/>
          </a:p>
          <a:p>
            <a:pPr algn="just"/>
            <a:r>
              <a:rPr lang="pt-BR" sz="1600" dirty="0"/>
              <a:t>0 ( ) A equipe não é familiar com o processo de desenvolvimento de software</a:t>
            </a:r>
          </a:p>
          <a:p>
            <a:pPr algn="just"/>
            <a:r>
              <a:rPr lang="pt-BR" sz="1600" dirty="0"/>
              <a:t>1 ( ) A equipe tem conhecimento teórico do processo de desenvolvimento de software</a:t>
            </a:r>
          </a:p>
          <a:p>
            <a:pPr algn="just"/>
            <a:r>
              <a:rPr lang="pt-BR" sz="1600" dirty="0"/>
              <a:t>2 - 3 ( ) Um ou mais membros utilizou o processo uma ou poucas vezes</a:t>
            </a:r>
          </a:p>
          <a:p>
            <a:pPr algn="just"/>
            <a:r>
              <a:rPr lang="pt-BR" sz="1600" dirty="0"/>
              <a:t>3 - 4 ( ) Pelo menos a metade dos membros da equipe tem experiência no uso do processo em diferentes projetos</a:t>
            </a:r>
          </a:p>
          <a:p>
            <a:pPr algn="just"/>
            <a:r>
              <a:rPr lang="pt-BR" sz="1600" dirty="0"/>
              <a:t>5. ( ) Toda a equipe tem experiência no uso do processo em vários projetos diferentes.</a:t>
            </a: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ângulo 2"/>
          <p:cNvSpPr>
            <a:spLocks noChangeArrowheads="1"/>
          </p:cNvSpPr>
          <p:nvPr/>
        </p:nvSpPr>
        <p:spPr bwMode="auto">
          <a:xfrm>
            <a:off x="576263" y="458788"/>
            <a:ext cx="8459787" cy="646112"/>
          </a:xfrm>
          <a:prstGeom prst="rect">
            <a:avLst/>
          </a:prstGeom>
          <a:noFill/>
          <a:ln w="9525">
            <a:noFill/>
            <a:miter lim="800000"/>
            <a:headEnd/>
            <a:tailEnd/>
          </a:ln>
          <a:effectLst/>
          <a:extLst/>
        </p:spPr>
        <p:txBody>
          <a:bodyPr anchor="ctr"/>
          <a:lstStyle/>
          <a:p>
            <a:pPr algn="r">
              <a:defRPr/>
            </a:pPr>
            <a:r>
              <a:rPr lang="pt-BR" sz="3600" b="1" dirty="0">
                <a:solidFill>
                  <a:srgbClr val="003399"/>
                </a:solidFill>
                <a:effectLst>
                  <a:outerShdw blurRad="38100" dist="38100" dir="2700000" algn="tl">
                    <a:srgbClr val="C0C0C0"/>
                  </a:outerShdw>
                </a:effectLst>
                <a:latin typeface="+mj-lt"/>
                <a:ea typeface="+mj-ea"/>
                <a:cs typeface="+mj-cs"/>
              </a:rPr>
              <a:t>UCP – Pontos de Caso de Uso </a:t>
            </a:r>
          </a:p>
        </p:txBody>
      </p:sp>
      <p:sp>
        <p:nvSpPr>
          <p:cNvPr id="77827" name="Retângulo 4"/>
          <p:cNvSpPr>
            <a:spLocks noChangeArrowheads="1"/>
          </p:cNvSpPr>
          <p:nvPr/>
        </p:nvSpPr>
        <p:spPr bwMode="auto">
          <a:xfrm>
            <a:off x="539552" y="1412776"/>
            <a:ext cx="8064500" cy="4185761"/>
          </a:xfrm>
          <a:prstGeom prst="rect">
            <a:avLst/>
          </a:prstGeom>
          <a:noFill/>
          <a:ln w="9525">
            <a:noFill/>
            <a:miter lim="800000"/>
            <a:headEnd/>
            <a:tailEnd/>
          </a:ln>
        </p:spPr>
        <p:txBody>
          <a:bodyPr>
            <a:spAutoFit/>
          </a:bodyPr>
          <a:lstStyle/>
          <a:p>
            <a:endParaRPr lang="pt-BR" b="1" dirty="0"/>
          </a:p>
          <a:p>
            <a:r>
              <a:rPr lang="pt-BR" b="1" dirty="0"/>
              <a:t>O método de cálculo utilizando Pontos de Caso de Uso</a:t>
            </a:r>
          </a:p>
          <a:p>
            <a:endParaRPr lang="pt-BR" b="1" dirty="0"/>
          </a:p>
          <a:p>
            <a:r>
              <a:rPr lang="pt-BR" b="1" dirty="0"/>
              <a:t>Passo 3.2: Fatores Ambientais</a:t>
            </a:r>
          </a:p>
          <a:p>
            <a:endParaRPr lang="pt-BR" b="1" dirty="0"/>
          </a:p>
          <a:p>
            <a:pPr algn="just"/>
            <a:r>
              <a:rPr lang="pt-BR" sz="1600" b="1" dirty="0"/>
              <a:t>Experiência em desenvolvimento de aplicações deste gênero: </a:t>
            </a:r>
          </a:p>
          <a:p>
            <a:pPr algn="just"/>
            <a:endParaRPr lang="pt-BR" sz="1600" dirty="0"/>
          </a:p>
          <a:p>
            <a:pPr algn="just"/>
            <a:r>
              <a:rPr lang="pt-BR" sz="1600" dirty="0"/>
              <a:t>Indica a experiência com diferentes tipos de aplicação ou com o tipo de aplicação que está sendo desenvolvida.</a:t>
            </a:r>
          </a:p>
          <a:p>
            <a:pPr algn="just"/>
            <a:endParaRPr lang="pt-BR" sz="1600" dirty="0"/>
          </a:p>
          <a:p>
            <a:pPr algn="just"/>
            <a:r>
              <a:rPr lang="pt-BR" sz="1600" dirty="0"/>
              <a:t>0 ( ) Todos os membros da equipe são inexperientes</a:t>
            </a:r>
          </a:p>
          <a:p>
            <a:pPr algn="just"/>
            <a:r>
              <a:rPr lang="pt-BR" sz="1600" dirty="0"/>
              <a:t>1 - 2 ( ) Poucos membros da equipe possuem alguma experiência (de 1 a 1 ½ ano). Os</a:t>
            </a:r>
          </a:p>
          <a:p>
            <a:pPr algn="just"/>
            <a:r>
              <a:rPr lang="pt-BR" sz="1600" dirty="0"/>
              <a:t>outros são inexperientes.</a:t>
            </a:r>
          </a:p>
          <a:p>
            <a:pPr algn="just"/>
            <a:r>
              <a:rPr lang="pt-BR" sz="1600" dirty="0"/>
              <a:t>3 ( ) Todos os membros tem mais de 1 ½ ano de experiência</a:t>
            </a:r>
          </a:p>
          <a:p>
            <a:pPr algn="just"/>
            <a:r>
              <a:rPr lang="pt-BR" sz="1600" dirty="0"/>
              <a:t>4 ( ) A maioria da equipe tem 2 anos de experiência</a:t>
            </a:r>
          </a:p>
          <a:p>
            <a:pPr algn="just"/>
            <a:r>
              <a:rPr lang="pt-BR" sz="1600" dirty="0"/>
              <a:t>5. ( ) Todos os membros são experientes</a:t>
            </a:r>
            <a:endParaRPr lang="pt-BR" sz="1600" b="1" dirty="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ângulo 2"/>
          <p:cNvSpPr>
            <a:spLocks noChangeArrowheads="1"/>
          </p:cNvSpPr>
          <p:nvPr/>
        </p:nvSpPr>
        <p:spPr bwMode="auto">
          <a:xfrm>
            <a:off x="576263" y="458788"/>
            <a:ext cx="8459787" cy="646112"/>
          </a:xfrm>
          <a:prstGeom prst="rect">
            <a:avLst/>
          </a:prstGeom>
          <a:noFill/>
          <a:ln w="9525">
            <a:noFill/>
            <a:miter lim="800000"/>
            <a:headEnd/>
            <a:tailEnd/>
          </a:ln>
          <a:effectLst/>
          <a:extLst/>
        </p:spPr>
        <p:txBody>
          <a:bodyPr anchor="ctr"/>
          <a:lstStyle/>
          <a:p>
            <a:pPr algn="r">
              <a:defRPr/>
            </a:pPr>
            <a:r>
              <a:rPr lang="pt-BR" sz="3600" b="1" dirty="0">
                <a:solidFill>
                  <a:srgbClr val="003399"/>
                </a:solidFill>
                <a:effectLst>
                  <a:outerShdw blurRad="38100" dist="38100" dir="2700000" algn="tl">
                    <a:srgbClr val="C0C0C0"/>
                  </a:outerShdw>
                </a:effectLst>
                <a:latin typeface="+mj-lt"/>
                <a:ea typeface="+mj-ea"/>
                <a:cs typeface="+mj-cs"/>
              </a:rPr>
              <a:t>UCP – Pontos de Caso de Uso </a:t>
            </a:r>
          </a:p>
        </p:txBody>
      </p:sp>
      <p:sp>
        <p:nvSpPr>
          <p:cNvPr id="78851" name="Retângulo 4"/>
          <p:cNvSpPr>
            <a:spLocks noChangeArrowheads="1"/>
          </p:cNvSpPr>
          <p:nvPr/>
        </p:nvSpPr>
        <p:spPr bwMode="auto">
          <a:xfrm>
            <a:off x="611560" y="1700808"/>
            <a:ext cx="8064500" cy="3939540"/>
          </a:xfrm>
          <a:prstGeom prst="rect">
            <a:avLst/>
          </a:prstGeom>
          <a:noFill/>
          <a:ln w="9525">
            <a:noFill/>
            <a:miter lim="800000"/>
            <a:headEnd/>
            <a:tailEnd/>
          </a:ln>
        </p:spPr>
        <p:txBody>
          <a:bodyPr>
            <a:spAutoFit/>
          </a:bodyPr>
          <a:lstStyle/>
          <a:p>
            <a:endParaRPr lang="pt-BR" b="1" dirty="0"/>
          </a:p>
          <a:p>
            <a:r>
              <a:rPr lang="pt-BR" b="1" dirty="0"/>
              <a:t>O método de cálculo utilizando Pontos de Caso de Uso</a:t>
            </a:r>
          </a:p>
          <a:p>
            <a:endParaRPr lang="pt-BR" b="1" dirty="0"/>
          </a:p>
          <a:p>
            <a:r>
              <a:rPr lang="pt-BR" b="1" dirty="0"/>
              <a:t>Passo 3.2: Fatores Ambientais</a:t>
            </a:r>
          </a:p>
          <a:p>
            <a:endParaRPr lang="pt-BR" b="1" dirty="0"/>
          </a:p>
          <a:p>
            <a:pPr algn="just"/>
            <a:r>
              <a:rPr lang="pt-BR" sz="1600" b="1" dirty="0"/>
              <a:t>Experiência em Orientação a Objeto: </a:t>
            </a:r>
          </a:p>
          <a:p>
            <a:pPr algn="just"/>
            <a:endParaRPr lang="pt-BR" sz="1600" dirty="0"/>
          </a:p>
          <a:p>
            <a:pPr algn="just"/>
            <a:r>
              <a:rPr lang="pt-BR" sz="1600" dirty="0"/>
              <a:t>Mede a experiência da equipe com análise e projeto OO, modelagem de casos de uso, classes e componentes.</a:t>
            </a:r>
          </a:p>
          <a:p>
            <a:pPr algn="just"/>
            <a:endParaRPr lang="pt-BR" sz="1600" dirty="0"/>
          </a:p>
          <a:p>
            <a:pPr algn="just"/>
            <a:r>
              <a:rPr lang="pt-BR" sz="1600" dirty="0"/>
              <a:t>0 ( ) A equipe não é familiar com análise e projeto OO.</a:t>
            </a:r>
          </a:p>
          <a:p>
            <a:pPr algn="just"/>
            <a:r>
              <a:rPr lang="pt-BR" sz="1600" dirty="0"/>
              <a:t>1 ( ) Todos os membros tem menos de 1 ano de experiência.</a:t>
            </a:r>
          </a:p>
          <a:p>
            <a:pPr algn="just"/>
            <a:r>
              <a:rPr lang="pt-BR" sz="1600" dirty="0"/>
              <a:t>2 – 3 ( ) Todos os membros tem de 1 a 1 ½ ano de experiência</a:t>
            </a:r>
          </a:p>
          <a:p>
            <a:pPr algn="just"/>
            <a:r>
              <a:rPr lang="pt-BR" sz="1600" dirty="0"/>
              <a:t>4 ( ) A maioria da equipe tem mais de 2 anos de experiência</a:t>
            </a:r>
          </a:p>
          <a:p>
            <a:pPr algn="just"/>
            <a:r>
              <a:rPr lang="pt-BR" sz="1600" dirty="0"/>
              <a:t>5. ( ) Todos os membros são experientes ( mais de 2 anos)</a:t>
            </a:r>
            <a:endParaRPr lang="pt-BR" sz="1600" b="1" dirty="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ângulo 2"/>
          <p:cNvSpPr>
            <a:spLocks noChangeArrowheads="1"/>
          </p:cNvSpPr>
          <p:nvPr/>
        </p:nvSpPr>
        <p:spPr bwMode="auto">
          <a:xfrm>
            <a:off x="576263" y="458788"/>
            <a:ext cx="8459787" cy="646112"/>
          </a:xfrm>
          <a:prstGeom prst="rect">
            <a:avLst/>
          </a:prstGeom>
          <a:noFill/>
          <a:ln w="9525">
            <a:noFill/>
            <a:miter lim="800000"/>
            <a:headEnd/>
            <a:tailEnd/>
          </a:ln>
          <a:effectLst/>
          <a:extLst/>
        </p:spPr>
        <p:txBody>
          <a:bodyPr anchor="ctr"/>
          <a:lstStyle/>
          <a:p>
            <a:pPr algn="r">
              <a:defRPr/>
            </a:pPr>
            <a:r>
              <a:rPr lang="pt-BR" sz="3600" b="1" dirty="0">
                <a:solidFill>
                  <a:srgbClr val="003399"/>
                </a:solidFill>
                <a:effectLst>
                  <a:outerShdw blurRad="38100" dist="38100" dir="2700000" algn="tl">
                    <a:srgbClr val="C0C0C0"/>
                  </a:outerShdw>
                </a:effectLst>
                <a:latin typeface="+mj-lt"/>
                <a:ea typeface="+mj-ea"/>
                <a:cs typeface="+mj-cs"/>
              </a:rPr>
              <a:t>UCP – Pontos de Caso de Uso </a:t>
            </a:r>
          </a:p>
        </p:txBody>
      </p:sp>
      <p:sp>
        <p:nvSpPr>
          <p:cNvPr id="79875" name="Retângulo 4"/>
          <p:cNvSpPr>
            <a:spLocks noChangeArrowheads="1"/>
          </p:cNvSpPr>
          <p:nvPr/>
        </p:nvSpPr>
        <p:spPr bwMode="auto">
          <a:xfrm>
            <a:off x="467544" y="1844824"/>
            <a:ext cx="8064500" cy="3447098"/>
          </a:xfrm>
          <a:prstGeom prst="rect">
            <a:avLst/>
          </a:prstGeom>
          <a:noFill/>
          <a:ln w="9525">
            <a:noFill/>
            <a:miter lim="800000"/>
            <a:headEnd/>
            <a:tailEnd/>
          </a:ln>
        </p:spPr>
        <p:txBody>
          <a:bodyPr>
            <a:spAutoFit/>
          </a:bodyPr>
          <a:lstStyle/>
          <a:p>
            <a:endParaRPr lang="pt-BR" b="1" dirty="0"/>
          </a:p>
          <a:p>
            <a:r>
              <a:rPr lang="pt-BR" b="1" dirty="0"/>
              <a:t>O método de cálculo utilizando Pontos de Caso de Uso</a:t>
            </a:r>
          </a:p>
          <a:p>
            <a:endParaRPr lang="pt-BR" b="1" dirty="0"/>
          </a:p>
          <a:p>
            <a:r>
              <a:rPr lang="pt-BR" b="1" dirty="0"/>
              <a:t>Passo 3.2: Fatores Ambientais</a:t>
            </a:r>
          </a:p>
          <a:p>
            <a:endParaRPr lang="pt-BR" b="1" dirty="0"/>
          </a:p>
          <a:p>
            <a:r>
              <a:rPr lang="pt-BR" sz="1600" b="1" dirty="0"/>
              <a:t>Capacidade de análise: </a:t>
            </a:r>
          </a:p>
          <a:p>
            <a:endParaRPr lang="pt-BR" sz="1600" dirty="0"/>
          </a:p>
          <a:p>
            <a:r>
              <a:rPr lang="pt-BR" sz="1600" dirty="0"/>
              <a:t>Indica a experiência do líder com análise de requisitos e modelagem.</a:t>
            </a:r>
          </a:p>
          <a:p>
            <a:endParaRPr lang="pt-BR" sz="1600" dirty="0"/>
          </a:p>
          <a:p>
            <a:r>
              <a:rPr lang="pt-BR" sz="1600" dirty="0"/>
              <a:t>0 ( ) O líder do projeto é inexperiente.</a:t>
            </a:r>
          </a:p>
          <a:p>
            <a:r>
              <a:rPr lang="pt-BR" sz="1600" dirty="0"/>
              <a:t>1 - 2 ( ) Possui experiência de poucos projetos</a:t>
            </a:r>
          </a:p>
          <a:p>
            <a:r>
              <a:rPr lang="pt-BR" sz="1600" dirty="0"/>
              <a:t>3 - 4 ( ) Pelo menos 2 anos de experiência com vários projetos</a:t>
            </a:r>
          </a:p>
          <a:p>
            <a:r>
              <a:rPr lang="pt-BR" sz="1600" dirty="0"/>
              <a:t>5. ( ) Pelo menos 3 anos de experiência com projetos variados</a:t>
            </a:r>
            <a:endParaRPr lang="pt-BR" sz="1600" b="1"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0"/>
          <p:cNvSpPr>
            <a:spLocks noChangeArrowheads="1"/>
          </p:cNvSpPr>
          <p:nvPr/>
        </p:nvSpPr>
        <p:spPr bwMode="auto">
          <a:xfrm>
            <a:off x="682625" y="115888"/>
            <a:ext cx="8065839" cy="576808"/>
          </a:xfrm>
          <a:prstGeom prst="rect">
            <a:avLst/>
          </a:prstGeom>
          <a:noFill/>
          <a:ln w="9525">
            <a:noFill/>
            <a:miter lim="800000"/>
            <a:headEnd/>
            <a:tailEnd/>
          </a:ln>
          <a:effectLst/>
        </p:spPr>
        <p:txBody>
          <a:bodyPr anchor="ctr"/>
          <a:lstStyle/>
          <a:p>
            <a:pPr algn="r">
              <a:defRPr/>
            </a:pPr>
            <a:r>
              <a:rPr lang="pt-BR" sz="3600" b="1" dirty="0">
                <a:solidFill>
                  <a:srgbClr val="003399"/>
                </a:solidFill>
                <a:effectLst>
                  <a:outerShdw blurRad="38100" dist="38100" dir="2700000" algn="tl">
                    <a:srgbClr val="C0C0C0"/>
                  </a:outerShdw>
                </a:effectLst>
                <a:latin typeface="+mj-lt"/>
                <a:ea typeface="+mj-ea"/>
                <a:cs typeface="+mj-cs"/>
              </a:rPr>
              <a:t>Estimativas – COCOMO II</a:t>
            </a:r>
          </a:p>
        </p:txBody>
      </p:sp>
      <p:graphicFrame>
        <p:nvGraphicFramePr>
          <p:cNvPr id="3" name="Tabela 2"/>
          <p:cNvGraphicFramePr>
            <a:graphicFrameLocks noGrp="1"/>
          </p:cNvGraphicFramePr>
          <p:nvPr/>
        </p:nvGraphicFramePr>
        <p:xfrm>
          <a:off x="25400" y="765175"/>
          <a:ext cx="8856663" cy="5734812"/>
        </p:xfrm>
        <a:graphic>
          <a:graphicData uri="http://schemas.openxmlformats.org/drawingml/2006/table">
            <a:tbl>
              <a:tblPr firstRow="1" firstCol="1" bandRow="1">
                <a:tableStyleId>{5C22544A-7EE6-4342-B048-85BDC9FD1C3A}</a:tableStyleId>
              </a:tblPr>
              <a:tblGrid>
                <a:gridCol w="4427761"/>
                <a:gridCol w="4428902"/>
              </a:tblGrid>
              <a:tr h="210284">
                <a:tc gridSpan="2">
                  <a:txBody>
                    <a:bodyPr/>
                    <a:lstStyle/>
                    <a:p>
                      <a:pPr algn="ctr">
                        <a:lnSpc>
                          <a:spcPct val="115000"/>
                        </a:lnSpc>
                        <a:spcAft>
                          <a:spcPts val="0"/>
                        </a:spcAft>
                      </a:pPr>
                      <a:r>
                        <a:rPr lang="pt-BR" sz="1200" dirty="0">
                          <a:effectLst/>
                          <a:latin typeface="Arial" pitchFamily="34" charset="0"/>
                          <a:cs typeface="Arial" pitchFamily="34" charset="0"/>
                        </a:rPr>
                        <a:t>COCOMO II</a:t>
                      </a:r>
                      <a:endParaRPr lang="pt-BR" sz="1200" dirty="0">
                        <a:effectLst/>
                        <a:latin typeface="Arial" pitchFamily="34" charset="0"/>
                        <a:ea typeface="Times New Roman"/>
                        <a:cs typeface="Arial" pitchFamily="34" charset="0"/>
                      </a:endParaRPr>
                    </a:p>
                  </a:txBody>
                  <a:tcPr marL="61660" marR="61660" marT="0" marB="0"/>
                </a:tc>
                <a:tc hMerge="1">
                  <a:txBody>
                    <a:bodyPr/>
                    <a:lstStyle/>
                    <a:p>
                      <a:endParaRPr lang="pt-BR"/>
                    </a:p>
                  </a:txBody>
                  <a:tcPr/>
                </a:tc>
              </a:tr>
              <a:tr h="210284">
                <a:tc>
                  <a:txBody>
                    <a:bodyPr/>
                    <a:lstStyle/>
                    <a:p>
                      <a:pPr algn="ctr">
                        <a:lnSpc>
                          <a:spcPct val="115000"/>
                        </a:lnSpc>
                        <a:spcAft>
                          <a:spcPts val="0"/>
                        </a:spcAft>
                      </a:pPr>
                      <a:r>
                        <a:rPr lang="pt-BR" sz="1200">
                          <a:effectLst/>
                          <a:latin typeface="Arial" pitchFamily="34" charset="0"/>
                          <a:cs typeface="Arial" pitchFamily="34" charset="0"/>
                        </a:rPr>
                        <a:t>Fator de Escala</a:t>
                      </a:r>
                      <a:endParaRPr lang="pt-BR" sz="1200">
                        <a:effectLst/>
                        <a:latin typeface="Arial" pitchFamily="34" charset="0"/>
                        <a:ea typeface="Times New Roman"/>
                        <a:cs typeface="Arial" pitchFamily="34" charset="0"/>
                      </a:endParaRPr>
                    </a:p>
                  </a:txBody>
                  <a:tcPr marL="61660" marR="61660" marT="0" marB="0"/>
                </a:tc>
                <a:tc>
                  <a:txBody>
                    <a:bodyPr/>
                    <a:lstStyle/>
                    <a:p>
                      <a:pPr algn="ctr">
                        <a:lnSpc>
                          <a:spcPct val="115000"/>
                        </a:lnSpc>
                        <a:spcAft>
                          <a:spcPts val="0"/>
                        </a:spcAft>
                      </a:pPr>
                      <a:r>
                        <a:rPr lang="pt-BR" sz="1200">
                          <a:effectLst/>
                          <a:latin typeface="Arial" pitchFamily="34" charset="0"/>
                          <a:cs typeface="Arial" pitchFamily="34" charset="0"/>
                        </a:rPr>
                        <a:t>Multiplicador</a:t>
                      </a:r>
                      <a:endParaRPr lang="pt-BR" sz="1200">
                        <a:effectLst/>
                        <a:latin typeface="Arial" pitchFamily="34" charset="0"/>
                        <a:ea typeface="Times New Roman"/>
                        <a:cs typeface="Arial" pitchFamily="34" charset="0"/>
                      </a:endParaRPr>
                    </a:p>
                  </a:txBody>
                  <a:tcPr marL="61660" marR="61660" marT="0" marB="0"/>
                </a:tc>
              </a:tr>
              <a:tr h="5313482">
                <a:tc>
                  <a:txBody>
                    <a:bodyPr/>
                    <a:lstStyle/>
                    <a:p>
                      <a:pPr marL="228600" algn="just">
                        <a:lnSpc>
                          <a:spcPct val="115000"/>
                        </a:lnSpc>
                        <a:spcAft>
                          <a:spcPts val="0"/>
                        </a:spcAft>
                      </a:pPr>
                      <a:r>
                        <a:rPr lang="pt-BR" sz="1200" dirty="0">
                          <a:effectLst/>
                          <a:latin typeface="Arial" pitchFamily="34" charset="0"/>
                          <a:cs typeface="Arial" pitchFamily="34" charset="0"/>
                        </a:rPr>
                        <a:t> </a:t>
                      </a:r>
                    </a:p>
                    <a:p>
                      <a:pPr marL="342900" lvl="0" indent="-342900" algn="just">
                        <a:lnSpc>
                          <a:spcPct val="115000"/>
                        </a:lnSpc>
                        <a:spcAft>
                          <a:spcPts val="0"/>
                        </a:spcAft>
                        <a:buFont typeface="+mj-lt"/>
                        <a:buAutoNum type="alphaLcPeriod"/>
                      </a:pPr>
                      <a:r>
                        <a:rPr lang="pt-BR" sz="1200" dirty="0">
                          <a:effectLst/>
                          <a:latin typeface="Arial" pitchFamily="34" charset="0"/>
                          <a:cs typeface="Arial" pitchFamily="34" charset="0"/>
                        </a:rPr>
                        <a:t>Precedência (PREC)</a:t>
                      </a:r>
                    </a:p>
                    <a:p>
                      <a:pPr marL="342900" lvl="0" indent="-342900" algn="just">
                        <a:lnSpc>
                          <a:spcPct val="115000"/>
                        </a:lnSpc>
                        <a:spcAft>
                          <a:spcPts val="0"/>
                        </a:spcAft>
                        <a:buFont typeface="+mj-lt"/>
                        <a:buAutoNum type="alphaLcPeriod"/>
                      </a:pPr>
                      <a:r>
                        <a:rPr lang="pt-BR" sz="1200" dirty="0">
                          <a:effectLst/>
                          <a:latin typeface="Arial" pitchFamily="34" charset="0"/>
                          <a:cs typeface="Arial" pitchFamily="34" charset="0"/>
                        </a:rPr>
                        <a:t>Flexibilidade de desenvolvimento (FLEX)</a:t>
                      </a:r>
                    </a:p>
                    <a:p>
                      <a:pPr marL="342900" lvl="0" indent="-342900" algn="just">
                        <a:lnSpc>
                          <a:spcPct val="115000"/>
                        </a:lnSpc>
                        <a:spcAft>
                          <a:spcPts val="0"/>
                        </a:spcAft>
                        <a:buFont typeface="+mj-lt"/>
                        <a:buAutoNum type="alphaLcPeriod"/>
                      </a:pPr>
                      <a:r>
                        <a:rPr lang="pt-BR" sz="1200" dirty="0">
                          <a:effectLst/>
                          <a:latin typeface="Arial" pitchFamily="34" charset="0"/>
                          <a:cs typeface="Arial" pitchFamily="34" charset="0"/>
                        </a:rPr>
                        <a:t>Arquitetura / Resolução de Risco (RESL)</a:t>
                      </a:r>
                    </a:p>
                    <a:p>
                      <a:pPr marL="342900" lvl="0" indent="-342900" algn="just">
                        <a:lnSpc>
                          <a:spcPct val="115000"/>
                        </a:lnSpc>
                        <a:spcAft>
                          <a:spcPts val="0"/>
                        </a:spcAft>
                        <a:buFont typeface="+mj-lt"/>
                        <a:buAutoNum type="alphaLcPeriod"/>
                      </a:pPr>
                      <a:r>
                        <a:rPr lang="pt-BR" sz="1200" dirty="0">
                          <a:effectLst/>
                          <a:latin typeface="Arial" pitchFamily="34" charset="0"/>
                          <a:cs typeface="Arial" pitchFamily="34" charset="0"/>
                        </a:rPr>
                        <a:t>Coesão da Equipe (TEAM)</a:t>
                      </a:r>
                    </a:p>
                    <a:p>
                      <a:pPr marL="342900" lvl="0" indent="-342900" algn="just">
                        <a:lnSpc>
                          <a:spcPct val="115000"/>
                        </a:lnSpc>
                        <a:spcAft>
                          <a:spcPts val="0"/>
                        </a:spcAft>
                        <a:buFont typeface="+mj-lt"/>
                        <a:buAutoNum type="alphaLcPeriod"/>
                      </a:pPr>
                      <a:r>
                        <a:rPr lang="pt-BR" sz="1200" dirty="0">
                          <a:effectLst/>
                          <a:latin typeface="Arial" pitchFamily="34" charset="0"/>
                          <a:cs typeface="Arial" pitchFamily="34" charset="0"/>
                        </a:rPr>
                        <a:t>Maturidade do Processo (PMAT)</a:t>
                      </a:r>
                    </a:p>
                    <a:p>
                      <a:pPr algn="ctr">
                        <a:lnSpc>
                          <a:spcPct val="115000"/>
                        </a:lnSpc>
                        <a:spcAft>
                          <a:spcPts val="0"/>
                        </a:spcAft>
                      </a:pPr>
                      <a:r>
                        <a:rPr lang="pt-BR" sz="1200" dirty="0">
                          <a:effectLst/>
                          <a:latin typeface="Arial" pitchFamily="34" charset="0"/>
                          <a:cs typeface="Arial" pitchFamily="34" charset="0"/>
                        </a:rPr>
                        <a:t> </a:t>
                      </a:r>
                      <a:endParaRPr lang="pt-BR" sz="1200" dirty="0">
                        <a:effectLst/>
                        <a:latin typeface="Arial" pitchFamily="34" charset="0"/>
                        <a:ea typeface="Times New Roman"/>
                        <a:cs typeface="Arial" pitchFamily="34" charset="0"/>
                      </a:endParaRPr>
                    </a:p>
                  </a:txBody>
                  <a:tcPr marL="61660" marR="61660" marT="0" marB="0"/>
                </a:tc>
                <a:tc>
                  <a:txBody>
                    <a:bodyPr/>
                    <a:lstStyle/>
                    <a:p>
                      <a:pPr marL="342900" lvl="0" indent="-342900" algn="just">
                        <a:lnSpc>
                          <a:spcPct val="115000"/>
                        </a:lnSpc>
                        <a:spcBef>
                          <a:spcPts val="300"/>
                        </a:spcBef>
                        <a:spcAft>
                          <a:spcPts val="300"/>
                        </a:spcAft>
                        <a:buFont typeface="+mj-lt"/>
                        <a:buAutoNum type="arabicPeriod"/>
                      </a:pPr>
                      <a:r>
                        <a:rPr lang="pt-BR" sz="1200" dirty="0">
                          <a:effectLst/>
                          <a:latin typeface="Arial" pitchFamily="34" charset="0"/>
                          <a:cs typeface="Arial" pitchFamily="34" charset="0"/>
                        </a:rPr>
                        <a:t>Fatores do Produto</a:t>
                      </a:r>
                    </a:p>
                    <a:p>
                      <a:pPr marL="342900" lvl="0" indent="-342900" algn="just">
                        <a:lnSpc>
                          <a:spcPct val="115000"/>
                        </a:lnSpc>
                        <a:spcAft>
                          <a:spcPts val="0"/>
                        </a:spcAft>
                        <a:buFont typeface="+mj-lt"/>
                        <a:buAutoNum type="alphaLcPeriod"/>
                      </a:pPr>
                      <a:r>
                        <a:rPr lang="pt-BR" sz="1200" dirty="0">
                          <a:effectLst/>
                          <a:latin typeface="Arial" pitchFamily="34" charset="0"/>
                          <a:cs typeface="Arial" pitchFamily="34" charset="0"/>
                        </a:rPr>
                        <a:t>Confiabilidade exigida do software (RELY)</a:t>
                      </a:r>
                    </a:p>
                    <a:p>
                      <a:pPr marL="342900" lvl="0" indent="-342900" algn="just">
                        <a:lnSpc>
                          <a:spcPct val="115000"/>
                        </a:lnSpc>
                        <a:spcAft>
                          <a:spcPts val="0"/>
                        </a:spcAft>
                        <a:buFont typeface="+mj-lt"/>
                        <a:buAutoNum type="alphaLcPeriod"/>
                      </a:pPr>
                      <a:r>
                        <a:rPr lang="pt-BR" sz="1200" dirty="0">
                          <a:effectLst/>
                          <a:latin typeface="Arial" pitchFamily="34" charset="0"/>
                          <a:cs typeface="Arial" pitchFamily="34" charset="0"/>
                        </a:rPr>
                        <a:t>Tamanho da base de dados (DATA)</a:t>
                      </a:r>
                    </a:p>
                    <a:p>
                      <a:pPr marL="342900" lvl="0" indent="-342900" algn="just">
                        <a:lnSpc>
                          <a:spcPct val="115000"/>
                        </a:lnSpc>
                        <a:spcAft>
                          <a:spcPts val="0"/>
                        </a:spcAft>
                        <a:buFont typeface="+mj-lt"/>
                        <a:buAutoNum type="alphaLcPeriod"/>
                      </a:pPr>
                      <a:r>
                        <a:rPr lang="pt-BR" sz="1200" dirty="0">
                          <a:effectLst/>
                          <a:latin typeface="Arial" pitchFamily="34" charset="0"/>
                          <a:cs typeface="Arial" pitchFamily="34" charset="0"/>
                        </a:rPr>
                        <a:t>Complexidade do produto (CPLX)</a:t>
                      </a:r>
                    </a:p>
                    <a:p>
                      <a:pPr marL="342900" lvl="0" indent="-342900" algn="just">
                        <a:lnSpc>
                          <a:spcPct val="115000"/>
                        </a:lnSpc>
                        <a:spcAft>
                          <a:spcPts val="0"/>
                        </a:spcAft>
                        <a:buFont typeface="+mj-lt"/>
                        <a:buAutoNum type="alphaLcPeriod"/>
                      </a:pPr>
                      <a:r>
                        <a:rPr lang="pt-BR" sz="1200" dirty="0">
                          <a:effectLst/>
                          <a:latin typeface="Arial" pitchFamily="34" charset="0"/>
                          <a:cs typeface="Arial" pitchFamily="34" charset="0"/>
                        </a:rPr>
                        <a:t>Reutilização exigida (RUSE)</a:t>
                      </a:r>
                    </a:p>
                    <a:p>
                      <a:pPr marL="342900" lvl="0" indent="-342900" algn="just">
                        <a:lnSpc>
                          <a:spcPct val="115000"/>
                        </a:lnSpc>
                        <a:spcAft>
                          <a:spcPts val="0"/>
                        </a:spcAft>
                        <a:buFont typeface="+mj-lt"/>
                        <a:buAutoNum type="alphaLcPeriod"/>
                      </a:pPr>
                      <a:r>
                        <a:rPr lang="pt-BR" sz="1200" dirty="0">
                          <a:effectLst/>
                          <a:latin typeface="Arial" pitchFamily="34" charset="0"/>
                          <a:cs typeface="Arial" pitchFamily="34" charset="0"/>
                        </a:rPr>
                        <a:t>Adequação da documentação ao exigido pelo Ciclo de Vida (DOCU)</a:t>
                      </a:r>
                    </a:p>
                    <a:p>
                      <a:pPr marL="0" lvl="0" indent="0" algn="just">
                        <a:lnSpc>
                          <a:spcPct val="115000"/>
                        </a:lnSpc>
                        <a:spcBef>
                          <a:spcPts val="300"/>
                        </a:spcBef>
                        <a:spcAft>
                          <a:spcPts val="300"/>
                        </a:spcAft>
                        <a:buFont typeface="+mj-lt"/>
                        <a:buNone/>
                      </a:pPr>
                      <a:r>
                        <a:rPr lang="pt-BR" sz="1200" dirty="0" smtClean="0">
                          <a:effectLst/>
                          <a:latin typeface="Arial" pitchFamily="34" charset="0"/>
                          <a:cs typeface="Arial" pitchFamily="34" charset="0"/>
                        </a:rPr>
                        <a:t>2.     Fatores </a:t>
                      </a:r>
                      <a:r>
                        <a:rPr lang="pt-BR" sz="1200" dirty="0">
                          <a:effectLst/>
                          <a:latin typeface="Arial" pitchFamily="34" charset="0"/>
                          <a:cs typeface="Arial" pitchFamily="34" charset="0"/>
                        </a:rPr>
                        <a:t>Humanos (da equipe) </a:t>
                      </a:r>
                    </a:p>
                    <a:p>
                      <a:pPr marL="342900" lvl="0" indent="-342900" algn="just">
                        <a:lnSpc>
                          <a:spcPct val="115000"/>
                        </a:lnSpc>
                        <a:spcAft>
                          <a:spcPts val="0"/>
                        </a:spcAft>
                        <a:buFont typeface="+mj-lt"/>
                        <a:buAutoNum type="alphaLcPeriod"/>
                      </a:pPr>
                      <a:r>
                        <a:rPr lang="pt-BR" sz="1200" dirty="0">
                          <a:effectLst/>
                          <a:latin typeface="Arial" pitchFamily="34" charset="0"/>
                          <a:cs typeface="Arial" pitchFamily="34" charset="0"/>
                        </a:rPr>
                        <a:t>Capacidade dos analistas (ACAP)</a:t>
                      </a:r>
                    </a:p>
                    <a:p>
                      <a:pPr marL="342900" lvl="0" indent="-342900" algn="just">
                        <a:lnSpc>
                          <a:spcPct val="115000"/>
                        </a:lnSpc>
                        <a:spcAft>
                          <a:spcPts val="0"/>
                        </a:spcAft>
                        <a:buFont typeface="+mj-lt"/>
                        <a:buAutoNum type="alphaLcPeriod"/>
                      </a:pPr>
                      <a:r>
                        <a:rPr lang="pt-BR" sz="1200" dirty="0">
                          <a:effectLst/>
                          <a:latin typeface="Arial" pitchFamily="34" charset="0"/>
                          <a:cs typeface="Arial" pitchFamily="34" charset="0"/>
                        </a:rPr>
                        <a:t>Capacidade dos programadores (PCAP)</a:t>
                      </a:r>
                    </a:p>
                    <a:p>
                      <a:pPr marL="342900" lvl="0" indent="-342900" algn="just">
                        <a:lnSpc>
                          <a:spcPct val="115000"/>
                        </a:lnSpc>
                        <a:spcAft>
                          <a:spcPts val="0"/>
                        </a:spcAft>
                        <a:buFont typeface="+mj-lt"/>
                        <a:buAutoNum type="alphaLcPeriod"/>
                      </a:pPr>
                      <a:r>
                        <a:rPr lang="pt-BR" sz="1200" dirty="0">
                          <a:effectLst/>
                          <a:latin typeface="Arial" pitchFamily="34" charset="0"/>
                          <a:cs typeface="Arial" pitchFamily="34" charset="0"/>
                        </a:rPr>
                        <a:t>Permanência da equipe (Continuidade do Pessoal) (PCON)</a:t>
                      </a:r>
                    </a:p>
                    <a:p>
                      <a:pPr marL="342900" lvl="0" indent="-342900" algn="just">
                        <a:lnSpc>
                          <a:spcPct val="115000"/>
                        </a:lnSpc>
                        <a:spcAft>
                          <a:spcPts val="0"/>
                        </a:spcAft>
                        <a:buFont typeface="+mj-lt"/>
                        <a:buAutoNum type="alphaLcPeriod"/>
                      </a:pPr>
                      <a:r>
                        <a:rPr lang="pt-BR" sz="1200" dirty="0">
                          <a:effectLst/>
                          <a:latin typeface="Arial" pitchFamily="34" charset="0"/>
                          <a:cs typeface="Arial" pitchFamily="34" charset="0"/>
                        </a:rPr>
                        <a:t>Experiência na aplicação (APEX)</a:t>
                      </a:r>
                    </a:p>
                    <a:p>
                      <a:pPr marL="342900" lvl="0" indent="-342900" algn="just">
                        <a:lnSpc>
                          <a:spcPct val="115000"/>
                        </a:lnSpc>
                        <a:spcAft>
                          <a:spcPts val="0"/>
                        </a:spcAft>
                        <a:buFont typeface="+mj-lt"/>
                        <a:buAutoNum type="alphaLcPeriod"/>
                      </a:pPr>
                      <a:r>
                        <a:rPr lang="pt-BR" sz="1200" dirty="0">
                          <a:effectLst/>
                          <a:latin typeface="Arial" pitchFamily="34" charset="0"/>
                          <a:cs typeface="Arial" pitchFamily="34" charset="0"/>
                        </a:rPr>
                        <a:t>Experiência na plataforma (PLEX)</a:t>
                      </a:r>
                    </a:p>
                    <a:p>
                      <a:pPr marL="342900" lvl="0" indent="-342900" algn="just">
                        <a:lnSpc>
                          <a:spcPct val="115000"/>
                        </a:lnSpc>
                        <a:spcAft>
                          <a:spcPts val="0"/>
                        </a:spcAft>
                        <a:buFont typeface="+mj-lt"/>
                        <a:buAutoNum type="alphaLcPeriod"/>
                      </a:pPr>
                      <a:r>
                        <a:rPr lang="pt-BR" sz="1200" dirty="0">
                          <a:effectLst/>
                          <a:latin typeface="Arial" pitchFamily="34" charset="0"/>
                          <a:cs typeface="Arial" pitchFamily="34" charset="0"/>
                        </a:rPr>
                        <a:t>Experiência na linguagem de programação e ferramentas (</a:t>
                      </a:r>
                      <a:r>
                        <a:rPr lang="pt-BR" sz="1200" dirty="0" smtClean="0">
                          <a:effectLst/>
                          <a:latin typeface="Arial" pitchFamily="34" charset="0"/>
                          <a:cs typeface="Arial" pitchFamily="34" charset="0"/>
                        </a:rPr>
                        <a:t>LTEX)</a:t>
                      </a:r>
                    </a:p>
                    <a:p>
                      <a:pPr marL="0" lvl="0" indent="0" algn="just">
                        <a:lnSpc>
                          <a:spcPct val="115000"/>
                        </a:lnSpc>
                        <a:spcBef>
                          <a:spcPts val="300"/>
                        </a:spcBef>
                        <a:spcAft>
                          <a:spcPts val="300"/>
                        </a:spcAft>
                        <a:buFont typeface="+mj-lt"/>
                        <a:buNone/>
                      </a:pPr>
                      <a:r>
                        <a:rPr lang="pt-BR" sz="1200" dirty="0" smtClean="0">
                          <a:effectLst/>
                          <a:latin typeface="Arial" pitchFamily="34" charset="0"/>
                          <a:cs typeface="Arial" pitchFamily="34" charset="0"/>
                        </a:rPr>
                        <a:t>3.     Fatores relacionados à plataforma</a:t>
                      </a:r>
                    </a:p>
                    <a:p>
                      <a:pPr marL="342900" lvl="0" indent="-342900" algn="just">
                        <a:lnSpc>
                          <a:spcPct val="115000"/>
                        </a:lnSpc>
                        <a:spcAft>
                          <a:spcPts val="0"/>
                        </a:spcAft>
                        <a:buFont typeface="+mj-lt"/>
                        <a:buAutoNum type="alphaLcPeriod"/>
                      </a:pPr>
                      <a:r>
                        <a:rPr lang="pt-BR" sz="1200" dirty="0" smtClean="0">
                          <a:effectLst/>
                          <a:latin typeface="Arial" pitchFamily="34" charset="0"/>
                          <a:cs typeface="Arial" pitchFamily="34" charset="0"/>
                        </a:rPr>
                        <a:t>Restrição </a:t>
                      </a:r>
                      <a:r>
                        <a:rPr lang="pt-BR" sz="1200" dirty="0">
                          <a:effectLst/>
                          <a:latin typeface="Arial" pitchFamily="34" charset="0"/>
                          <a:cs typeface="Arial" pitchFamily="34" charset="0"/>
                        </a:rPr>
                        <a:t>relativa ao tempo (TIME)</a:t>
                      </a:r>
                    </a:p>
                    <a:p>
                      <a:pPr marL="342900" lvl="0" indent="-342900" algn="just">
                        <a:lnSpc>
                          <a:spcPct val="115000"/>
                        </a:lnSpc>
                        <a:spcAft>
                          <a:spcPts val="0"/>
                        </a:spcAft>
                        <a:buFont typeface="+mj-lt"/>
                        <a:buAutoNum type="alphaLcPeriod"/>
                      </a:pPr>
                      <a:r>
                        <a:rPr lang="pt-BR" sz="1200" dirty="0">
                          <a:effectLst/>
                          <a:latin typeface="Arial" pitchFamily="34" charset="0"/>
                          <a:cs typeface="Arial" pitchFamily="34" charset="0"/>
                        </a:rPr>
                        <a:t>Restrição relativa ao armazenamento (STOR)</a:t>
                      </a:r>
                    </a:p>
                    <a:p>
                      <a:pPr marL="342900" lvl="0" indent="-342900" algn="just">
                        <a:lnSpc>
                          <a:spcPct val="115000"/>
                        </a:lnSpc>
                        <a:spcAft>
                          <a:spcPts val="0"/>
                        </a:spcAft>
                        <a:buFont typeface="+mj-lt"/>
                        <a:buAutoNum type="alphaLcPeriod"/>
                      </a:pPr>
                      <a:r>
                        <a:rPr lang="pt-BR" sz="1200" dirty="0">
                          <a:effectLst/>
                          <a:latin typeface="Arial" pitchFamily="34" charset="0"/>
                          <a:cs typeface="Arial" pitchFamily="34" charset="0"/>
                        </a:rPr>
                        <a:t>Volatilidade da plataforma (PVOL)</a:t>
                      </a:r>
                    </a:p>
                    <a:p>
                      <a:pPr marL="342900" lvl="0" indent="-342900" algn="just">
                        <a:lnSpc>
                          <a:spcPct val="115000"/>
                        </a:lnSpc>
                        <a:spcBef>
                          <a:spcPts val="300"/>
                        </a:spcBef>
                        <a:spcAft>
                          <a:spcPts val="300"/>
                        </a:spcAft>
                        <a:buFont typeface="+mj-lt"/>
                        <a:buAutoNum type="arabicPeriod"/>
                      </a:pPr>
                      <a:r>
                        <a:rPr lang="pt-BR" sz="1200" dirty="0">
                          <a:effectLst/>
                          <a:latin typeface="Arial" pitchFamily="34" charset="0"/>
                          <a:cs typeface="Arial" pitchFamily="34" charset="0"/>
                        </a:rPr>
                        <a:t>Fatores relacionados ao Projeto</a:t>
                      </a:r>
                    </a:p>
                    <a:p>
                      <a:pPr marL="342900" lvl="0" indent="-342900" algn="just">
                        <a:lnSpc>
                          <a:spcPct val="115000"/>
                        </a:lnSpc>
                        <a:spcAft>
                          <a:spcPts val="0"/>
                        </a:spcAft>
                        <a:buFont typeface="+mj-lt"/>
                        <a:buAutoNum type="alphaLcPeriod"/>
                      </a:pPr>
                      <a:r>
                        <a:rPr lang="pt-BR" sz="1200" dirty="0">
                          <a:effectLst/>
                          <a:latin typeface="Arial" pitchFamily="34" charset="0"/>
                          <a:cs typeface="Arial" pitchFamily="34" charset="0"/>
                        </a:rPr>
                        <a:t>Utilização de ferramentas de software (TOOL)</a:t>
                      </a:r>
                    </a:p>
                    <a:p>
                      <a:pPr marL="342900" lvl="0" indent="-342900" algn="just">
                        <a:lnSpc>
                          <a:spcPct val="115000"/>
                        </a:lnSpc>
                        <a:spcAft>
                          <a:spcPts val="0"/>
                        </a:spcAft>
                        <a:buFont typeface="+mj-lt"/>
                        <a:buAutoNum type="alphaLcPeriod"/>
                      </a:pPr>
                      <a:r>
                        <a:rPr lang="pt-BR" sz="1200" dirty="0">
                          <a:effectLst/>
                          <a:latin typeface="Arial" pitchFamily="34" charset="0"/>
                          <a:cs typeface="Arial" pitchFamily="34" charset="0"/>
                        </a:rPr>
                        <a:t>Distribuição geográfica da equipe (SITE)</a:t>
                      </a:r>
                    </a:p>
                    <a:p>
                      <a:pPr marL="342900" lvl="0" indent="-342900" algn="just">
                        <a:lnSpc>
                          <a:spcPct val="115000"/>
                        </a:lnSpc>
                        <a:spcAft>
                          <a:spcPts val="0"/>
                        </a:spcAft>
                        <a:buFont typeface="+mj-lt"/>
                        <a:buAutoNum type="alphaLcPeriod"/>
                      </a:pPr>
                      <a:r>
                        <a:rPr lang="pt-BR" sz="1200" dirty="0">
                          <a:effectLst/>
                          <a:latin typeface="Arial" pitchFamily="34" charset="0"/>
                          <a:cs typeface="Arial" pitchFamily="34" charset="0"/>
                        </a:rPr>
                        <a:t>Restrição ao Cronograma de Desenvolvimento (SCED)</a:t>
                      </a:r>
                      <a:endParaRPr lang="pt-BR" sz="1200" dirty="0">
                        <a:effectLst/>
                        <a:latin typeface="Arial" pitchFamily="34" charset="0"/>
                        <a:ea typeface="Calibri"/>
                        <a:cs typeface="Arial" pitchFamily="34" charset="0"/>
                      </a:endParaRPr>
                    </a:p>
                  </a:txBody>
                  <a:tcPr marL="61660" marR="61660" marT="0" marB="0"/>
                </a:tc>
              </a:tr>
            </a:tbl>
          </a:graphicData>
        </a:graphic>
      </p:graphicFrame>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ângulo 2"/>
          <p:cNvSpPr>
            <a:spLocks noChangeArrowheads="1"/>
          </p:cNvSpPr>
          <p:nvPr/>
        </p:nvSpPr>
        <p:spPr bwMode="auto">
          <a:xfrm>
            <a:off x="576263" y="458788"/>
            <a:ext cx="8459787" cy="646112"/>
          </a:xfrm>
          <a:prstGeom prst="rect">
            <a:avLst/>
          </a:prstGeom>
          <a:noFill/>
          <a:ln w="9525">
            <a:noFill/>
            <a:miter lim="800000"/>
            <a:headEnd/>
            <a:tailEnd/>
          </a:ln>
          <a:effectLst/>
          <a:extLst/>
        </p:spPr>
        <p:txBody>
          <a:bodyPr anchor="ctr"/>
          <a:lstStyle/>
          <a:p>
            <a:pPr algn="r">
              <a:defRPr/>
            </a:pPr>
            <a:r>
              <a:rPr lang="pt-BR" sz="3600" b="1" dirty="0">
                <a:solidFill>
                  <a:srgbClr val="003399"/>
                </a:solidFill>
                <a:effectLst>
                  <a:outerShdw blurRad="38100" dist="38100" dir="2700000" algn="tl">
                    <a:srgbClr val="C0C0C0"/>
                  </a:outerShdw>
                </a:effectLst>
                <a:latin typeface="+mj-lt"/>
                <a:ea typeface="+mj-ea"/>
                <a:cs typeface="+mj-cs"/>
              </a:rPr>
              <a:t>UCP – Pontos de Caso de Uso </a:t>
            </a:r>
          </a:p>
        </p:txBody>
      </p:sp>
      <p:sp>
        <p:nvSpPr>
          <p:cNvPr id="80899" name="Retângulo 4"/>
          <p:cNvSpPr>
            <a:spLocks noChangeArrowheads="1"/>
          </p:cNvSpPr>
          <p:nvPr/>
        </p:nvSpPr>
        <p:spPr bwMode="auto">
          <a:xfrm>
            <a:off x="539552" y="1916832"/>
            <a:ext cx="8064500" cy="3447098"/>
          </a:xfrm>
          <a:prstGeom prst="rect">
            <a:avLst/>
          </a:prstGeom>
          <a:noFill/>
          <a:ln w="9525">
            <a:noFill/>
            <a:miter lim="800000"/>
            <a:headEnd/>
            <a:tailEnd/>
          </a:ln>
        </p:spPr>
        <p:txBody>
          <a:bodyPr>
            <a:spAutoFit/>
          </a:bodyPr>
          <a:lstStyle/>
          <a:p>
            <a:endParaRPr lang="pt-BR" b="1" dirty="0"/>
          </a:p>
          <a:p>
            <a:r>
              <a:rPr lang="pt-BR" b="1" dirty="0"/>
              <a:t>O método de cálculo utilizando Pontos de Caso de Uso</a:t>
            </a:r>
          </a:p>
          <a:p>
            <a:endParaRPr lang="pt-BR" b="1" dirty="0"/>
          </a:p>
          <a:p>
            <a:r>
              <a:rPr lang="pt-BR" b="1" dirty="0"/>
              <a:t>Passo 3.2: Fatores Ambientais</a:t>
            </a:r>
          </a:p>
          <a:p>
            <a:endParaRPr lang="pt-BR" b="1" dirty="0"/>
          </a:p>
          <a:p>
            <a:r>
              <a:rPr lang="pt-BR" sz="1600" b="1" dirty="0"/>
              <a:t>Motivação: </a:t>
            </a:r>
          </a:p>
          <a:p>
            <a:endParaRPr lang="pt-BR" sz="1600" dirty="0"/>
          </a:p>
          <a:p>
            <a:r>
              <a:rPr lang="pt-BR" sz="1600" dirty="0"/>
              <a:t>Descreve a motivação total da equipe.</a:t>
            </a:r>
          </a:p>
          <a:p>
            <a:endParaRPr lang="pt-BR" sz="1600" dirty="0"/>
          </a:p>
          <a:p>
            <a:r>
              <a:rPr lang="pt-BR" sz="1600" dirty="0"/>
              <a:t>0 ( ) Não motivada</a:t>
            </a:r>
          </a:p>
          <a:p>
            <a:r>
              <a:rPr lang="pt-BR" sz="1600" dirty="0"/>
              <a:t>1 - 2 ( ) Pouca motivada</a:t>
            </a:r>
          </a:p>
          <a:p>
            <a:r>
              <a:rPr lang="pt-BR" sz="1600" dirty="0"/>
              <a:t>3 - 4 ( ) A equipe está motivada para fazer um bom trabalho</a:t>
            </a:r>
          </a:p>
          <a:p>
            <a:r>
              <a:rPr lang="pt-BR" sz="1600" dirty="0"/>
              <a:t>5. ( ) A equipe está muito motivada e inspirada</a:t>
            </a:r>
            <a:endParaRPr lang="pt-BR" sz="1600" b="1" dirty="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ângulo 2"/>
          <p:cNvSpPr>
            <a:spLocks noChangeArrowheads="1"/>
          </p:cNvSpPr>
          <p:nvPr/>
        </p:nvSpPr>
        <p:spPr bwMode="auto">
          <a:xfrm>
            <a:off x="576263" y="458788"/>
            <a:ext cx="8459787" cy="646112"/>
          </a:xfrm>
          <a:prstGeom prst="rect">
            <a:avLst/>
          </a:prstGeom>
          <a:noFill/>
          <a:ln w="9525">
            <a:noFill/>
            <a:miter lim="800000"/>
            <a:headEnd/>
            <a:tailEnd/>
          </a:ln>
          <a:effectLst/>
          <a:extLst/>
        </p:spPr>
        <p:txBody>
          <a:bodyPr anchor="ctr"/>
          <a:lstStyle/>
          <a:p>
            <a:pPr algn="r">
              <a:defRPr/>
            </a:pPr>
            <a:r>
              <a:rPr lang="pt-BR" sz="3600" b="1" dirty="0">
                <a:solidFill>
                  <a:srgbClr val="003399"/>
                </a:solidFill>
                <a:effectLst>
                  <a:outerShdw blurRad="38100" dist="38100" dir="2700000" algn="tl">
                    <a:srgbClr val="C0C0C0"/>
                  </a:outerShdw>
                </a:effectLst>
                <a:latin typeface="+mj-lt"/>
                <a:ea typeface="+mj-ea"/>
                <a:cs typeface="+mj-cs"/>
              </a:rPr>
              <a:t>UCP – Pontos de Caso de Uso </a:t>
            </a:r>
          </a:p>
        </p:txBody>
      </p:sp>
      <p:sp>
        <p:nvSpPr>
          <p:cNvPr id="81923" name="Retângulo 4"/>
          <p:cNvSpPr>
            <a:spLocks noChangeArrowheads="1"/>
          </p:cNvSpPr>
          <p:nvPr/>
        </p:nvSpPr>
        <p:spPr bwMode="auto">
          <a:xfrm>
            <a:off x="611560" y="1556792"/>
            <a:ext cx="7127875" cy="3939540"/>
          </a:xfrm>
          <a:prstGeom prst="rect">
            <a:avLst/>
          </a:prstGeom>
          <a:noFill/>
          <a:ln w="9525">
            <a:noFill/>
            <a:miter lim="800000"/>
            <a:headEnd/>
            <a:tailEnd/>
          </a:ln>
        </p:spPr>
        <p:txBody>
          <a:bodyPr>
            <a:spAutoFit/>
          </a:bodyPr>
          <a:lstStyle/>
          <a:p>
            <a:endParaRPr lang="pt-BR" b="1" dirty="0"/>
          </a:p>
          <a:p>
            <a:r>
              <a:rPr lang="pt-BR" b="1" dirty="0"/>
              <a:t>O método de cálculo utilizando Pontos de Caso de Uso</a:t>
            </a:r>
          </a:p>
          <a:p>
            <a:endParaRPr lang="pt-BR" b="1" dirty="0"/>
          </a:p>
          <a:p>
            <a:r>
              <a:rPr lang="pt-BR" b="1" dirty="0"/>
              <a:t>Passo 3.2: Fatores Ambientais</a:t>
            </a:r>
          </a:p>
          <a:p>
            <a:endParaRPr lang="pt-BR" b="1" dirty="0"/>
          </a:p>
          <a:p>
            <a:pPr algn="just"/>
            <a:r>
              <a:rPr lang="pt-BR" sz="1600" b="1" dirty="0"/>
              <a:t>Requisitos Estáveis: </a:t>
            </a:r>
          </a:p>
          <a:p>
            <a:pPr algn="just"/>
            <a:endParaRPr lang="pt-BR" sz="1600" dirty="0"/>
          </a:p>
          <a:p>
            <a:pPr algn="just"/>
            <a:r>
              <a:rPr lang="pt-BR" sz="1600" dirty="0"/>
              <a:t>Mede o grau de mudança de requisitos e inseguranças sobre o significado dos requisitos.</a:t>
            </a:r>
          </a:p>
          <a:p>
            <a:pPr algn="just"/>
            <a:endParaRPr lang="pt-BR" sz="1600" dirty="0"/>
          </a:p>
          <a:p>
            <a:pPr algn="just"/>
            <a:r>
              <a:rPr lang="pt-BR" sz="1600" dirty="0"/>
              <a:t>0 ( ) Requisitos muito instáveis com mudanças </a:t>
            </a:r>
            <a:r>
              <a:rPr lang="pt-BR" sz="1600" dirty="0" smtClean="0"/>
              <a:t>frequentes</a:t>
            </a:r>
            <a:endParaRPr lang="pt-BR" sz="1600" dirty="0"/>
          </a:p>
          <a:p>
            <a:pPr algn="just"/>
            <a:r>
              <a:rPr lang="pt-BR" sz="1600" dirty="0"/>
              <a:t>1-2 ( ) Requisitos instáveis. Clientes demandam algumas mudanças realizadas em diversos intervalos</a:t>
            </a:r>
          </a:p>
          <a:p>
            <a:pPr algn="just"/>
            <a:r>
              <a:rPr lang="pt-BR" sz="1600" dirty="0"/>
              <a:t>3-4 ( ) Estabilidade global. Pequenas mudanças são necessárias</a:t>
            </a:r>
          </a:p>
          <a:p>
            <a:pPr algn="just"/>
            <a:r>
              <a:rPr lang="pt-BR" sz="1600" dirty="0"/>
              <a:t>5 ( ) Requisitos estáveis ao longo do desenvolvimento</a:t>
            </a:r>
            <a:endParaRPr lang="pt-BR" sz="1600" b="1" dirty="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ângulo 2"/>
          <p:cNvSpPr>
            <a:spLocks noChangeArrowheads="1"/>
          </p:cNvSpPr>
          <p:nvPr/>
        </p:nvSpPr>
        <p:spPr bwMode="auto">
          <a:xfrm>
            <a:off x="576263" y="458788"/>
            <a:ext cx="8459787" cy="646112"/>
          </a:xfrm>
          <a:prstGeom prst="rect">
            <a:avLst/>
          </a:prstGeom>
          <a:noFill/>
          <a:ln w="9525">
            <a:noFill/>
            <a:miter lim="800000"/>
            <a:headEnd/>
            <a:tailEnd/>
          </a:ln>
          <a:effectLst/>
          <a:extLst/>
        </p:spPr>
        <p:txBody>
          <a:bodyPr anchor="ctr"/>
          <a:lstStyle/>
          <a:p>
            <a:pPr algn="r">
              <a:defRPr/>
            </a:pPr>
            <a:r>
              <a:rPr lang="pt-BR" sz="3600" b="1" dirty="0">
                <a:solidFill>
                  <a:srgbClr val="003399"/>
                </a:solidFill>
                <a:effectLst>
                  <a:outerShdw blurRad="38100" dist="38100" dir="2700000" algn="tl">
                    <a:srgbClr val="C0C0C0"/>
                  </a:outerShdw>
                </a:effectLst>
                <a:latin typeface="+mj-lt"/>
                <a:ea typeface="+mj-ea"/>
                <a:cs typeface="+mj-cs"/>
              </a:rPr>
              <a:t>UCP – Pontos de Caso de Uso </a:t>
            </a:r>
          </a:p>
        </p:txBody>
      </p:sp>
      <p:sp>
        <p:nvSpPr>
          <p:cNvPr id="82947" name="Retângulo 4"/>
          <p:cNvSpPr>
            <a:spLocks noChangeArrowheads="1"/>
          </p:cNvSpPr>
          <p:nvPr/>
        </p:nvSpPr>
        <p:spPr bwMode="auto">
          <a:xfrm>
            <a:off x="539552" y="1628800"/>
            <a:ext cx="8064500" cy="3416320"/>
          </a:xfrm>
          <a:prstGeom prst="rect">
            <a:avLst/>
          </a:prstGeom>
          <a:noFill/>
          <a:ln w="9525">
            <a:noFill/>
            <a:miter lim="800000"/>
            <a:headEnd/>
            <a:tailEnd/>
          </a:ln>
        </p:spPr>
        <p:txBody>
          <a:bodyPr>
            <a:spAutoFit/>
          </a:bodyPr>
          <a:lstStyle/>
          <a:p>
            <a:endParaRPr lang="pt-BR" b="1" dirty="0"/>
          </a:p>
          <a:p>
            <a:r>
              <a:rPr lang="pt-BR" b="1" dirty="0"/>
              <a:t>O método de cálculo utilizando Pontos de Caso de Uso</a:t>
            </a:r>
          </a:p>
          <a:p>
            <a:endParaRPr lang="pt-BR" b="1" dirty="0"/>
          </a:p>
          <a:p>
            <a:r>
              <a:rPr lang="pt-BR" b="1" dirty="0"/>
              <a:t>Passo 3.2: Fatores Ambientais</a:t>
            </a:r>
          </a:p>
          <a:p>
            <a:endParaRPr lang="pt-BR" sz="1600" b="1" dirty="0"/>
          </a:p>
          <a:p>
            <a:r>
              <a:rPr lang="pt-BR" sz="1600" b="1" dirty="0"/>
              <a:t>Colaboradores de meio período: </a:t>
            </a:r>
          </a:p>
          <a:p>
            <a:endParaRPr lang="pt-BR" sz="1600" dirty="0"/>
          </a:p>
          <a:p>
            <a:r>
              <a:rPr lang="pt-BR" sz="1600" dirty="0"/>
              <a:t>Mede a estabilidade da equipe e a influencia do trabalho parcial na produtividade.</a:t>
            </a:r>
          </a:p>
          <a:p>
            <a:endParaRPr lang="pt-BR" sz="1600" b="1" dirty="0"/>
          </a:p>
          <a:p>
            <a:r>
              <a:rPr lang="pt-BR" sz="1600" dirty="0"/>
              <a:t>( ) Não tem membro com dedicação parcial</a:t>
            </a:r>
          </a:p>
          <a:p>
            <a:r>
              <a:rPr lang="pt-BR" sz="1600" dirty="0"/>
              <a:t>1-2 ( ) Poucos membros (20%) trabalham em período parcial</a:t>
            </a:r>
          </a:p>
          <a:p>
            <a:r>
              <a:rPr lang="pt-BR" sz="1600" dirty="0"/>
              <a:t>3 - 4 ( ) A metade dos membros da equipe trabalham em período parcial</a:t>
            </a:r>
          </a:p>
          <a:p>
            <a:r>
              <a:rPr lang="pt-BR" sz="1600" dirty="0"/>
              <a:t>5. ( ) Toda os membros da equipe trabalham em período parcial</a:t>
            </a:r>
            <a:endParaRPr lang="pt-BR" sz="1600" b="1" dirty="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ângulo 2"/>
          <p:cNvSpPr>
            <a:spLocks noChangeArrowheads="1"/>
          </p:cNvSpPr>
          <p:nvPr/>
        </p:nvSpPr>
        <p:spPr bwMode="auto">
          <a:xfrm>
            <a:off x="576263" y="458788"/>
            <a:ext cx="8459787" cy="646112"/>
          </a:xfrm>
          <a:prstGeom prst="rect">
            <a:avLst/>
          </a:prstGeom>
          <a:noFill/>
          <a:ln w="9525">
            <a:noFill/>
            <a:miter lim="800000"/>
            <a:headEnd/>
            <a:tailEnd/>
          </a:ln>
          <a:effectLst/>
          <a:extLst/>
        </p:spPr>
        <p:txBody>
          <a:bodyPr anchor="ctr"/>
          <a:lstStyle/>
          <a:p>
            <a:pPr algn="r">
              <a:defRPr/>
            </a:pPr>
            <a:r>
              <a:rPr lang="pt-BR" sz="3600" b="1" dirty="0">
                <a:solidFill>
                  <a:srgbClr val="003399"/>
                </a:solidFill>
                <a:effectLst>
                  <a:outerShdw blurRad="38100" dist="38100" dir="2700000" algn="tl">
                    <a:srgbClr val="C0C0C0"/>
                  </a:outerShdw>
                </a:effectLst>
                <a:latin typeface="+mj-lt"/>
                <a:ea typeface="+mj-ea"/>
                <a:cs typeface="+mj-cs"/>
              </a:rPr>
              <a:t>UCP – Pontos de Caso de Uso </a:t>
            </a:r>
          </a:p>
        </p:txBody>
      </p:sp>
      <p:sp>
        <p:nvSpPr>
          <p:cNvPr id="83971" name="Retângulo 4"/>
          <p:cNvSpPr>
            <a:spLocks noChangeArrowheads="1"/>
          </p:cNvSpPr>
          <p:nvPr/>
        </p:nvSpPr>
        <p:spPr bwMode="auto">
          <a:xfrm>
            <a:off x="539552" y="1484784"/>
            <a:ext cx="8064500" cy="4185761"/>
          </a:xfrm>
          <a:prstGeom prst="rect">
            <a:avLst/>
          </a:prstGeom>
          <a:noFill/>
          <a:ln w="9525">
            <a:noFill/>
            <a:miter lim="800000"/>
            <a:headEnd/>
            <a:tailEnd/>
          </a:ln>
        </p:spPr>
        <p:txBody>
          <a:bodyPr>
            <a:spAutoFit/>
          </a:bodyPr>
          <a:lstStyle/>
          <a:p>
            <a:endParaRPr lang="pt-BR" b="1" dirty="0"/>
          </a:p>
          <a:p>
            <a:r>
              <a:rPr lang="pt-BR" b="1" dirty="0"/>
              <a:t>O método de cálculo utilizando Pontos de Caso de Uso</a:t>
            </a:r>
          </a:p>
          <a:p>
            <a:endParaRPr lang="pt-BR" b="1" dirty="0"/>
          </a:p>
          <a:p>
            <a:r>
              <a:rPr lang="pt-BR" b="1" dirty="0"/>
              <a:t>Passo 3.2: Fatores Ambientais</a:t>
            </a:r>
          </a:p>
          <a:p>
            <a:endParaRPr lang="pt-BR" b="1" dirty="0"/>
          </a:p>
          <a:p>
            <a:r>
              <a:rPr lang="pt-BR" sz="1600" b="1" dirty="0"/>
              <a:t>Dificuldade na linguagem de programação</a:t>
            </a:r>
            <a:r>
              <a:rPr lang="pt-BR" sz="1600" dirty="0"/>
              <a:t>: </a:t>
            </a:r>
          </a:p>
          <a:p>
            <a:endParaRPr lang="pt-BR" sz="1600" dirty="0"/>
          </a:p>
          <a:p>
            <a:pPr algn="just"/>
            <a:r>
              <a:rPr lang="pt-BR" sz="1600" dirty="0"/>
              <a:t>Indica a experiência com ferramentas primárias de desenvolvimento e com a linguagem de programação escolhida.</a:t>
            </a:r>
          </a:p>
          <a:p>
            <a:pPr algn="just"/>
            <a:endParaRPr lang="pt-BR" sz="1600" dirty="0"/>
          </a:p>
          <a:p>
            <a:pPr algn="just"/>
            <a:r>
              <a:rPr lang="pt-BR" sz="1600" dirty="0"/>
              <a:t>0 ( ) Todos os membros da equipe são programadores experientes</a:t>
            </a:r>
          </a:p>
          <a:p>
            <a:pPr algn="just"/>
            <a:r>
              <a:rPr lang="pt-BR" sz="1600" dirty="0"/>
              <a:t>1 ( ) A maioria dos membros da equipe possuem mais de 2 anos de experiência</a:t>
            </a:r>
          </a:p>
          <a:p>
            <a:pPr algn="just"/>
            <a:r>
              <a:rPr lang="pt-BR" sz="1600" dirty="0"/>
              <a:t>2 ( ) Todos os membros tem mais de 1 ½ ano de experiência</a:t>
            </a:r>
          </a:p>
          <a:p>
            <a:pPr algn="just"/>
            <a:r>
              <a:rPr lang="pt-BR" sz="1600" dirty="0"/>
              <a:t>3 ( ) A maioria da equipe tem mais de 1 ano de experiência</a:t>
            </a:r>
          </a:p>
          <a:p>
            <a:pPr algn="just"/>
            <a:r>
              <a:rPr lang="pt-BR" sz="1600" dirty="0"/>
              <a:t>4 ( ) poucos membros da equipe tem alguma experiência (1 ano). Os outros são inexperientes.</a:t>
            </a:r>
          </a:p>
          <a:p>
            <a:pPr algn="just"/>
            <a:r>
              <a:rPr lang="pt-BR" sz="1600" dirty="0"/>
              <a:t>5. ( ) Todos os membros da equipe são inexperientes.</a:t>
            </a:r>
            <a:endParaRPr lang="pt-BR" sz="1600" b="1" dirty="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ângulo 2"/>
          <p:cNvSpPr>
            <a:spLocks noChangeArrowheads="1"/>
          </p:cNvSpPr>
          <p:nvPr/>
        </p:nvSpPr>
        <p:spPr bwMode="auto">
          <a:xfrm>
            <a:off x="576263" y="458788"/>
            <a:ext cx="8459787" cy="646112"/>
          </a:xfrm>
          <a:prstGeom prst="rect">
            <a:avLst/>
          </a:prstGeom>
          <a:noFill/>
          <a:ln w="9525">
            <a:noFill/>
            <a:miter lim="800000"/>
            <a:headEnd/>
            <a:tailEnd/>
          </a:ln>
          <a:effectLst/>
          <a:extLst/>
        </p:spPr>
        <p:txBody>
          <a:bodyPr anchor="ctr"/>
          <a:lstStyle/>
          <a:p>
            <a:pPr algn="r">
              <a:defRPr/>
            </a:pPr>
            <a:r>
              <a:rPr lang="pt-BR" sz="3600" b="1" dirty="0">
                <a:solidFill>
                  <a:srgbClr val="003399"/>
                </a:solidFill>
                <a:effectLst>
                  <a:outerShdw blurRad="38100" dist="38100" dir="2700000" algn="tl">
                    <a:srgbClr val="C0C0C0"/>
                  </a:outerShdw>
                </a:effectLst>
                <a:latin typeface="+mj-lt"/>
                <a:ea typeface="+mj-ea"/>
                <a:cs typeface="+mj-cs"/>
              </a:rPr>
              <a:t>UCP – Pontos de Caso de Uso </a:t>
            </a:r>
          </a:p>
        </p:txBody>
      </p:sp>
      <p:sp>
        <p:nvSpPr>
          <p:cNvPr id="84995" name="Retângulo 4"/>
          <p:cNvSpPr>
            <a:spLocks noChangeArrowheads="1"/>
          </p:cNvSpPr>
          <p:nvPr/>
        </p:nvSpPr>
        <p:spPr bwMode="auto">
          <a:xfrm>
            <a:off x="539750" y="1484313"/>
            <a:ext cx="8064500" cy="4431983"/>
          </a:xfrm>
          <a:prstGeom prst="rect">
            <a:avLst/>
          </a:prstGeom>
          <a:noFill/>
          <a:ln w="9525">
            <a:noFill/>
            <a:miter lim="800000"/>
            <a:headEnd/>
            <a:tailEnd/>
          </a:ln>
        </p:spPr>
        <p:txBody>
          <a:bodyPr>
            <a:spAutoFit/>
          </a:bodyPr>
          <a:lstStyle/>
          <a:p>
            <a:pPr algn="just"/>
            <a:endParaRPr lang="pt-BR" b="1" dirty="0"/>
          </a:p>
          <a:p>
            <a:pPr algn="just"/>
            <a:r>
              <a:rPr lang="pt-BR" b="1" dirty="0"/>
              <a:t>O método de cálculo utilizando Pontos de Caso de Uso</a:t>
            </a:r>
          </a:p>
          <a:p>
            <a:pPr algn="just"/>
            <a:endParaRPr lang="pt-BR" b="1" dirty="0"/>
          </a:p>
          <a:p>
            <a:pPr algn="just"/>
            <a:r>
              <a:rPr lang="pt-BR" b="1" dirty="0"/>
              <a:t>Passo 3.2: Fatores Ambientais</a:t>
            </a:r>
          </a:p>
          <a:p>
            <a:pPr algn="just"/>
            <a:endParaRPr lang="pt-BR" b="1" dirty="0"/>
          </a:p>
          <a:p>
            <a:pPr algn="just"/>
            <a:r>
              <a:rPr lang="pt-BR" sz="1600" dirty="0"/>
              <a:t>No caso dos Fatores Ambientais, o nível de influência indica o nível de disponibilidade de cada recurso no decorrer do projeto.</a:t>
            </a:r>
          </a:p>
          <a:p>
            <a:pPr algn="just"/>
            <a:endParaRPr lang="pt-BR" sz="1600" dirty="0"/>
          </a:p>
          <a:p>
            <a:pPr algn="just"/>
            <a:r>
              <a:rPr lang="pt-BR" sz="1600" dirty="0"/>
              <a:t>Desta forma, determinar que um dado fator tem nível de influência alta (isto é, atribuir a ele o valor 5), significa dizer que este fator está presente no projeto como um todo e influencia seu desenvolvimento. </a:t>
            </a:r>
          </a:p>
          <a:p>
            <a:pPr algn="just"/>
            <a:r>
              <a:rPr lang="pt-BR" sz="1600" dirty="0"/>
              <a:t>Da mesma forma, atribuir um valor de influência zero (nenhuma influência) a um fator indica que o mesmo não está presente no processo de desenvolvimento. A título de ilustração podemos dizer que, um grau de influência mínimo (0) atribuído ao fator E3 indica uma equipe com total desconhecimento de Orientação a Objetos - enquanto que o grau máximo (5) indica a disponibilidade de uma equipe experiente neste paradigma de desenvolvimento.</a:t>
            </a:r>
          </a:p>
          <a:p>
            <a:pPr algn="just"/>
            <a:endParaRPr lang="pt-BR" sz="1600" b="1" dirty="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ângulo 2"/>
          <p:cNvSpPr>
            <a:spLocks noChangeArrowheads="1"/>
          </p:cNvSpPr>
          <p:nvPr/>
        </p:nvSpPr>
        <p:spPr bwMode="auto">
          <a:xfrm>
            <a:off x="576263" y="458788"/>
            <a:ext cx="8459787" cy="646112"/>
          </a:xfrm>
          <a:prstGeom prst="rect">
            <a:avLst/>
          </a:prstGeom>
          <a:noFill/>
          <a:ln w="9525">
            <a:noFill/>
            <a:miter lim="800000"/>
            <a:headEnd/>
            <a:tailEnd/>
          </a:ln>
          <a:effectLst/>
          <a:extLst/>
        </p:spPr>
        <p:txBody>
          <a:bodyPr anchor="ctr"/>
          <a:lstStyle/>
          <a:p>
            <a:pPr algn="r">
              <a:defRPr/>
            </a:pPr>
            <a:r>
              <a:rPr lang="pt-BR" sz="3600" b="1" dirty="0">
                <a:solidFill>
                  <a:srgbClr val="003399"/>
                </a:solidFill>
                <a:effectLst>
                  <a:outerShdw blurRad="38100" dist="38100" dir="2700000" algn="tl">
                    <a:srgbClr val="C0C0C0"/>
                  </a:outerShdw>
                </a:effectLst>
                <a:latin typeface="+mj-lt"/>
                <a:ea typeface="+mj-ea"/>
                <a:cs typeface="+mj-cs"/>
              </a:rPr>
              <a:t>UCP – Pontos de Caso de Uso </a:t>
            </a:r>
          </a:p>
        </p:txBody>
      </p:sp>
      <p:sp>
        <p:nvSpPr>
          <p:cNvPr id="86019" name="Retângulo 4"/>
          <p:cNvSpPr>
            <a:spLocks noChangeArrowheads="1"/>
          </p:cNvSpPr>
          <p:nvPr/>
        </p:nvSpPr>
        <p:spPr bwMode="auto">
          <a:xfrm>
            <a:off x="562436" y="1556792"/>
            <a:ext cx="8064500" cy="4124206"/>
          </a:xfrm>
          <a:prstGeom prst="rect">
            <a:avLst/>
          </a:prstGeom>
          <a:noFill/>
          <a:ln w="9525">
            <a:noFill/>
            <a:miter lim="800000"/>
            <a:headEnd/>
            <a:tailEnd/>
          </a:ln>
        </p:spPr>
        <p:txBody>
          <a:bodyPr>
            <a:spAutoFit/>
          </a:bodyPr>
          <a:lstStyle/>
          <a:p>
            <a:pPr algn="just"/>
            <a:endParaRPr lang="pt-BR" b="1" dirty="0"/>
          </a:p>
          <a:p>
            <a:pPr algn="just"/>
            <a:r>
              <a:rPr lang="pt-BR" b="1" dirty="0"/>
              <a:t>O método de cálculo utilizando Pontos de Caso de Uso</a:t>
            </a:r>
          </a:p>
          <a:p>
            <a:pPr algn="just"/>
            <a:endParaRPr lang="pt-BR" b="1" dirty="0"/>
          </a:p>
          <a:p>
            <a:pPr algn="just"/>
            <a:r>
              <a:rPr lang="pt-BR" b="1" dirty="0"/>
              <a:t>Passo 3.2: Fatores Ambientais</a:t>
            </a:r>
          </a:p>
          <a:p>
            <a:pPr algn="just"/>
            <a:endParaRPr lang="pt-BR" b="1" dirty="0"/>
          </a:p>
          <a:p>
            <a:pPr eaLnBrk="0" hangingPunct="0"/>
            <a:r>
              <a:rPr lang="pt-BR" sz="1600" dirty="0">
                <a:cs typeface="Times New Roman" pitchFamily="18" charset="0"/>
              </a:rPr>
              <a:t>O fator ambiental (EF) é calculado pela seguinte fórmula:</a:t>
            </a:r>
          </a:p>
          <a:p>
            <a:r>
              <a:rPr lang="pt-BR" sz="1400" dirty="0"/>
              <a:t> </a:t>
            </a:r>
          </a:p>
          <a:p>
            <a:r>
              <a:rPr lang="pt-BR" sz="1400" b="1" dirty="0"/>
              <a:t> </a:t>
            </a:r>
          </a:p>
          <a:p>
            <a:endParaRPr lang="pt-BR" sz="1400" b="1" dirty="0"/>
          </a:p>
          <a:p>
            <a:endParaRPr lang="pt-BR" sz="1400" dirty="0"/>
          </a:p>
          <a:p>
            <a:pPr algn="just"/>
            <a:r>
              <a:rPr lang="pt-BR" sz="1600" dirty="0"/>
              <a:t>Onde o valor de </a:t>
            </a:r>
            <a:r>
              <a:rPr lang="pt-BR" sz="1600" b="1" dirty="0" err="1"/>
              <a:t>EFactor</a:t>
            </a:r>
            <a:r>
              <a:rPr lang="pt-BR" sz="1600" b="1" dirty="0"/>
              <a:t> </a:t>
            </a:r>
            <a:r>
              <a:rPr lang="pt-BR" sz="1600" dirty="0"/>
              <a:t>é dado pela soma dos produtos entre o peso de cada fator (E1 a E8) e seu grau de influência atribuído, como no cálculo da variável </a:t>
            </a:r>
            <a:r>
              <a:rPr lang="pt-BR" sz="1600" dirty="0" err="1"/>
              <a:t>TFactor</a:t>
            </a:r>
            <a:r>
              <a:rPr lang="pt-BR" sz="1600" dirty="0"/>
              <a:t>, abordada anteriormente. Note que a maioria dos fatores ambientais tendem a diminuir o valor em Pontos de Caso de Uso do sistema: isto reflete o ganho de velocidade proporcionado pelos diversos fatores ambientais descritos na tabela, quando os mesmos encontram-se disponíveis.</a:t>
            </a:r>
          </a:p>
          <a:p>
            <a:pPr algn="just"/>
            <a:endParaRPr lang="pt-BR" b="1" dirty="0"/>
          </a:p>
        </p:txBody>
      </p:sp>
      <p:graphicFrame>
        <p:nvGraphicFramePr>
          <p:cNvPr id="4" name="Tabela 3"/>
          <p:cNvGraphicFramePr>
            <a:graphicFrameLocks noGrp="1"/>
          </p:cNvGraphicFramePr>
          <p:nvPr/>
        </p:nvGraphicFramePr>
        <p:xfrm>
          <a:off x="1187624" y="3645024"/>
          <a:ext cx="6096000" cy="365392"/>
        </p:xfrm>
        <a:graphic>
          <a:graphicData uri="http://schemas.openxmlformats.org/drawingml/2006/table">
            <a:tbl>
              <a:tblPr firstRow="1" bandRow="1">
                <a:tableStyleId>{5C22544A-7EE6-4342-B048-85BDC9FD1C3A}</a:tableStyleId>
              </a:tblPr>
              <a:tblGrid>
                <a:gridCol w="6096000"/>
              </a:tblGrid>
              <a:tr h="365125">
                <a:tc>
                  <a:txBody>
                    <a:bodyPr/>
                    <a:lstStyle/>
                    <a:p>
                      <a:pPr algn="ctr"/>
                      <a:r>
                        <a:rPr lang="pt-BR" sz="1800" b="1" dirty="0" smtClean="0">
                          <a:solidFill>
                            <a:schemeClr val="tx1"/>
                          </a:solidFill>
                        </a:rPr>
                        <a:t>EF = 1.4 + (-0.03 x </a:t>
                      </a:r>
                      <a:r>
                        <a:rPr lang="pt-BR" sz="1800" b="1" dirty="0" err="1" smtClean="0">
                          <a:solidFill>
                            <a:schemeClr val="tx1"/>
                          </a:solidFill>
                        </a:rPr>
                        <a:t>EFactor</a:t>
                      </a:r>
                      <a:r>
                        <a:rPr lang="pt-BR" sz="1800" b="1" dirty="0" smtClean="0">
                          <a:solidFill>
                            <a:schemeClr val="tx1"/>
                          </a:solidFill>
                        </a:rPr>
                        <a:t>)</a:t>
                      </a:r>
                      <a:endParaRPr lang="pt-BR" sz="1800" dirty="0">
                        <a:solidFill>
                          <a:schemeClr val="tx1"/>
                        </a:solidFill>
                      </a:endParaRPr>
                    </a:p>
                  </a:txBody>
                  <a:tcPr marT="45536" marB="45536"/>
                </a:tc>
              </a:tr>
            </a:tbl>
          </a:graphicData>
        </a:graphic>
      </p:graphicFrame>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ângulo 2"/>
          <p:cNvSpPr>
            <a:spLocks noChangeArrowheads="1"/>
          </p:cNvSpPr>
          <p:nvPr/>
        </p:nvSpPr>
        <p:spPr bwMode="auto">
          <a:xfrm>
            <a:off x="467544" y="332656"/>
            <a:ext cx="8459787" cy="646112"/>
          </a:xfrm>
          <a:prstGeom prst="rect">
            <a:avLst/>
          </a:prstGeom>
          <a:noFill/>
          <a:ln w="9525">
            <a:noFill/>
            <a:miter lim="800000"/>
            <a:headEnd/>
            <a:tailEnd/>
          </a:ln>
          <a:effectLst/>
          <a:extLst/>
        </p:spPr>
        <p:txBody>
          <a:bodyPr anchor="ctr"/>
          <a:lstStyle/>
          <a:p>
            <a:pPr algn="r">
              <a:defRPr/>
            </a:pPr>
            <a:r>
              <a:rPr lang="pt-BR" sz="3600" b="1" dirty="0">
                <a:solidFill>
                  <a:srgbClr val="003399"/>
                </a:solidFill>
                <a:effectLst>
                  <a:outerShdw blurRad="38100" dist="38100" dir="2700000" algn="tl">
                    <a:srgbClr val="C0C0C0"/>
                  </a:outerShdw>
                </a:effectLst>
                <a:latin typeface="+mj-lt"/>
                <a:ea typeface="+mj-ea"/>
                <a:cs typeface="+mj-cs"/>
              </a:rPr>
              <a:t>UCP – Pontos de Caso de Uso </a:t>
            </a:r>
          </a:p>
        </p:txBody>
      </p:sp>
      <p:sp>
        <p:nvSpPr>
          <p:cNvPr id="87043" name="Retângulo 4"/>
          <p:cNvSpPr>
            <a:spLocks noChangeArrowheads="1"/>
          </p:cNvSpPr>
          <p:nvPr/>
        </p:nvSpPr>
        <p:spPr bwMode="auto">
          <a:xfrm>
            <a:off x="539552" y="1772816"/>
            <a:ext cx="8064500" cy="3447098"/>
          </a:xfrm>
          <a:prstGeom prst="rect">
            <a:avLst/>
          </a:prstGeom>
          <a:noFill/>
          <a:ln w="9525">
            <a:noFill/>
            <a:miter lim="800000"/>
            <a:headEnd/>
            <a:tailEnd/>
          </a:ln>
        </p:spPr>
        <p:txBody>
          <a:bodyPr>
            <a:spAutoFit/>
          </a:bodyPr>
          <a:lstStyle/>
          <a:p>
            <a:r>
              <a:rPr lang="pt-BR" b="1" dirty="0"/>
              <a:t>O método de cálculo utilizando Pontos de Caso de Uso</a:t>
            </a:r>
          </a:p>
          <a:p>
            <a:endParaRPr lang="pt-BR" b="1" dirty="0"/>
          </a:p>
          <a:p>
            <a:r>
              <a:rPr lang="pt-BR" b="1" dirty="0"/>
              <a:t>Passo 4: Calculando o </a:t>
            </a:r>
            <a:r>
              <a:rPr lang="pt-BR" b="1" dirty="0" smtClean="0"/>
              <a:t>Tamanho </a:t>
            </a:r>
            <a:r>
              <a:rPr lang="pt-BR" b="1" dirty="0"/>
              <a:t>do Sistema</a:t>
            </a:r>
          </a:p>
          <a:p>
            <a:endParaRPr lang="pt-BR" b="1" dirty="0"/>
          </a:p>
          <a:p>
            <a:r>
              <a:rPr lang="pt-BR" sz="1600" dirty="0"/>
              <a:t>Finalmente, podemos calcular o valor total do sistema em </a:t>
            </a:r>
            <a:r>
              <a:rPr lang="pt-BR" sz="1600" i="1" dirty="0"/>
              <a:t>Use Case </a:t>
            </a:r>
            <a:r>
              <a:rPr lang="pt-BR" sz="1600" i="1" dirty="0" err="1"/>
              <a:t>Points</a:t>
            </a:r>
            <a:r>
              <a:rPr lang="pt-BR" sz="1600" i="1" dirty="0"/>
              <a:t> </a:t>
            </a:r>
            <a:r>
              <a:rPr lang="pt-BR" sz="1600" dirty="0"/>
              <a:t>(UCP) ajustados utilizando-se da seguinte fórmula:</a:t>
            </a:r>
          </a:p>
          <a:p>
            <a:r>
              <a:rPr lang="pt-BR" sz="1600" dirty="0"/>
              <a:t> </a:t>
            </a:r>
          </a:p>
          <a:p>
            <a:r>
              <a:rPr lang="en-US" sz="1600" dirty="0"/>
              <a:t> </a:t>
            </a:r>
          </a:p>
          <a:p>
            <a:endParaRPr lang="pt-BR" sz="1600" dirty="0"/>
          </a:p>
          <a:p>
            <a:pPr algn="just"/>
            <a:r>
              <a:rPr lang="pt-BR" sz="1600" dirty="0"/>
              <a:t>Segundo </a:t>
            </a:r>
            <a:r>
              <a:rPr lang="pt-BR" sz="1600" dirty="0" err="1"/>
              <a:t>Karner</a:t>
            </a:r>
            <a:r>
              <a:rPr lang="pt-BR" sz="1600" dirty="0"/>
              <a:t>, podemos estimar o tempo necessário para o desenvolvimento do projeto calculando-se uma média de 20 horas de trabalho por Ponto de Caso de Uso (UCP), sendo que experiências demonstram uma variação entre 15 e 30 horas por ponto de caso de uso.</a:t>
            </a:r>
            <a:endParaRPr lang="pt-BR" sz="1600" b="1" dirty="0"/>
          </a:p>
          <a:p>
            <a:endParaRPr lang="pt-BR" b="1" dirty="0"/>
          </a:p>
        </p:txBody>
      </p:sp>
      <p:graphicFrame>
        <p:nvGraphicFramePr>
          <p:cNvPr id="9" name="Tabela 8"/>
          <p:cNvGraphicFramePr>
            <a:graphicFrameLocks noGrp="1"/>
          </p:cNvGraphicFramePr>
          <p:nvPr/>
        </p:nvGraphicFramePr>
        <p:xfrm>
          <a:off x="1331640" y="3645024"/>
          <a:ext cx="6096000" cy="366712"/>
        </p:xfrm>
        <a:graphic>
          <a:graphicData uri="http://schemas.openxmlformats.org/drawingml/2006/table">
            <a:tbl>
              <a:tblPr firstRow="1" bandRow="1">
                <a:tableStyleId>{5C22544A-7EE6-4342-B048-85BDC9FD1C3A}</a:tableStyleId>
              </a:tblPr>
              <a:tblGrid>
                <a:gridCol w="6096000"/>
              </a:tblGrid>
              <a:tr h="366712">
                <a:tc>
                  <a:txBody>
                    <a:bodyPr/>
                    <a:lstStyle/>
                    <a:p>
                      <a:pPr algn="ctr"/>
                      <a:r>
                        <a:rPr lang="en-US" sz="1800" b="1" dirty="0" smtClean="0">
                          <a:solidFill>
                            <a:schemeClr val="tx1"/>
                          </a:solidFill>
                        </a:rPr>
                        <a:t>UCP = UUCP x TCF x EF</a:t>
                      </a:r>
                      <a:endParaRPr lang="pt-BR" sz="1800" b="1" dirty="0" smtClean="0">
                        <a:solidFill>
                          <a:schemeClr val="tx1"/>
                        </a:solidFill>
                      </a:endParaRPr>
                    </a:p>
                  </a:txBody>
                  <a:tcPr marT="45839" marB="45839"/>
                </a:tc>
              </a:tr>
            </a:tbl>
          </a:graphicData>
        </a:graphic>
      </p:graphicFrame>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0"/>
          <p:cNvSpPr>
            <a:spLocks noChangeArrowheads="1"/>
          </p:cNvSpPr>
          <p:nvPr/>
        </p:nvSpPr>
        <p:spPr bwMode="auto">
          <a:xfrm>
            <a:off x="2483768" y="548680"/>
            <a:ext cx="5761037" cy="360363"/>
          </a:xfrm>
          <a:prstGeom prst="rect">
            <a:avLst/>
          </a:prstGeom>
          <a:noFill/>
          <a:ln w="9525">
            <a:noFill/>
            <a:miter lim="800000"/>
            <a:headEnd/>
            <a:tailEnd/>
          </a:ln>
          <a:effectLst/>
          <a:extLst/>
        </p:spPr>
        <p:txBody>
          <a:bodyPr anchor="ctr"/>
          <a:lstStyle/>
          <a:p>
            <a:pPr algn="r">
              <a:defRPr/>
            </a:pPr>
            <a:r>
              <a:rPr lang="pt-BR" sz="3600" b="1" dirty="0">
                <a:solidFill>
                  <a:srgbClr val="003399"/>
                </a:solidFill>
                <a:effectLst>
                  <a:outerShdw blurRad="38100" dist="38100" dir="2700000" algn="tl">
                    <a:srgbClr val="C0C0C0"/>
                  </a:outerShdw>
                </a:effectLst>
                <a:latin typeface="+mj-lt"/>
                <a:ea typeface="+mj-ea"/>
                <a:cs typeface="+mj-cs"/>
              </a:rPr>
              <a:t>Bibliografia</a:t>
            </a:r>
          </a:p>
        </p:txBody>
      </p:sp>
      <p:sp>
        <p:nvSpPr>
          <p:cNvPr id="88067" name="Rectangle 3"/>
          <p:cNvSpPr>
            <a:spLocks noChangeArrowheads="1"/>
          </p:cNvSpPr>
          <p:nvPr/>
        </p:nvSpPr>
        <p:spPr bwMode="auto">
          <a:xfrm>
            <a:off x="827088" y="1484313"/>
            <a:ext cx="7632700" cy="3970337"/>
          </a:xfrm>
          <a:prstGeom prst="rect">
            <a:avLst/>
          </a:prstGeom>
          <a:noFill/>
          <a:ln w="9525">
            <a:noFill/>
            <a:miter lim="800000"/>
            <a:headEnd/>
            <a:tailEnd/>
          </a:ln>
        </p:spPr>
        <p:txBody>
          <a:bodyPr>
            <a:spAutoFit/>
          </a:bodyPr>
          <a:lstStyle/>
          <a:p>
            <a:pPr>
              <a:buFont typeface="Wingdings" pitchFamily="2" charset="2"/>
              <a:buNone/>
            </a:pPr>
            <a:endParaRPr lang="pt-BR" b="1"/>
          </a:p>
          <a:p>
            <a:pPr>
              <a:buFont typeface="Wingdings" pitchFamily="2" charset="2"/>
              <a:buNone/>
            </a:pPr>
            <a:endParaRPr lang="pt-BR" b="1"/>
          </a:p>
          <a:p>
            <a:pPr>
              <a:buFont typeface="Wingdings" pitchFamily="2" charset="2"/>
              <a:buNone/>
            </a:pPr>
            <a:r>
              <a:rPr lang="en-US"/>
              <a:t>JONES, C. </a:t>
            </a:r>
            <a:r>
              <a:rPr lang="en-US" b="1" i="1"/>
              <a:t>Estimating Software Costs</a:t>
            </a:r>
            <a:r>
              <a:rPr lang="en-US"/>
              <a:t>. Second Edition, Mc Graw Hill, </a:t>
            </a:r>
            <a:r>
              <a:rPr lang="pt-BR"/>
              <a:t>2007.</a:t>
            </a:r>
            <a:endParaRPr lang="pt-BR" u="sng"/>
          </a:p>
          <a:p>
            <a:pPr algn="just">
              <a:buFont typeface="Wingdings" pitchFamily="2" charset="2"/>
              <a:buNone/>
            </a:pPr>
            <a:r>
              <a:rPr lang="pt-BR"/>
              <a:t>BOEHM, B.W. </a:t>
            </a:r>
            <a:r>
              <a:rPr lang="pt-BR" b="1" i="1"/>
              <a:t>Software Cost Estimation With COCOMO II</a:t>
            </a:r>
            <a:r>
              <a:rPr lang="pt-BR" b="1"/>
              <a:t>. </a:t>
            </a:r>
            <a:r>
              <a:rPr lang="pt-BR"/>
              <a:t>Prentice Hall, New Jersey, 2000.</a:t>
            </a:r>
          </a:p>
          <a:p>
            <a:pPr algn="just"/>
            <a:r>
              <a:rPr lang="en-US"/>
              <a:t>McConnell, S. </a:t>
            </a:r>
            <a:r>
              <a:rPr lang="en-US" b="1" i="1"/>
              <a:t>Software Estimation – Desmystifying the Black Art</a:t>
            </a:r>
            <a:r>
              <a:rPr lang="en-US" i="1"/>
              <a:t>. </a:t>
            </a:r>
            <a:r>
              <a:rPr lang="en-US"/>
              <a:t>Microsoft Press, 2006</a:t>
            </a:r>
            <a:endParaRPr lang="pt-BR"/>
          </a:p>
          <a:p>
            <a:pPr algn="just">
              <a:buFont typeface="Wingdings" pitchFamily="2" charset="2"/>
              <a:buNone/>
            </a:pPr>
            <a:endParaRPr lang="pt-BR"/>
          </a:p>
          <a:p>
            <a:pPr algn="just">
              <a:buFont typeface="Wingdings" pitchFamily="2" charset="2"/>
              <a:buNone/>
            </a:pPr>
            <a:endParaRPr lang="pt-BR"/>
          </a:p>
          <a:p>
            <a:pPr>
              <a:buFont typeface="Wingdings" pitchFamily="2" charset="2"/>
              <a:buNone/>
            </a:pPr>
            <a:endParaRPr lang="pt-BR">
              <a:cs typeface="Times New Roman" pitchFamily="18" charset="0"/>
            </a:endParaRPr>
          </a:p>
          <a:p>
            <a:pPr>
              <a:buFont typeface="Wingdings" pitchFamily="2" charset="2"/>
              <a:buNone/>
            </a:pPr>
            <a:endParaRPr lang="pt-BR">
              <a:latin typeface="Tahoma" pitchFamily="34" charset="0"/>
            </a:endParaRPr>
          </a:p>
          <a:p>
            <a:endParaRPr lang="pt-BR">
              <a:latin typeface="Tahoma" pitchFamily="34" charset="0"/>
            </a:endParaRPr>
          </a:p>
          <a:p>
            <a:pPr>
              <a:buFont typeface="Wingdings" pitchFamily="2" charset="2"/>
              <a:buNone/>
            </a:pPr>
            <a:endParaRPr lang="pt-BR">
              <a:latin typeface="Tahoma" pitchFamily="34" charset="0"/>
            </a:endParaRP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ctrTitle"/>
          </p:nvPr>
        </p:nvSpPr>
        <p:spPr/>
        <p:txBody>
          <a:bodyPr/>
          <a:lstStyle/>
          <a:p>
            <a:pPr eaLnBrk="1" hangingPunct="1"/>
            <a:r>
              <a:rPr lang="pt-BR" dirty="0" smtClean="0"/>
              <a:t>Pós-Graduação</a:t>
            </a:r>
            <a:br>
              <a:rPr lang="pt-BR" dirty="0" smtClean="0"/>
            </a:br>
            <a:r>
              <a:rPr lang="pt-BR" dirty="0" smtClean="0"/>
              <a:t>Engenharia de Software</a:t>
            </a:r>
          </a:p>
        </p:txBody>
      </p:sp>
      <p:sp>
        <p:nvSpPr>
          <p:cNvPr id="9" name="Rectangle 7"/>
          <p:cNvSpPr txBox="1">
            <a:spLocks noChangeArrowheads="1"/>
          </p:cNvSpPr>
          <p:nvPr/>
        </p:nvSpPr>
        <p:spPr>
          <a:xfrm>
            <a:off x="251520" y="3356992"/>
            <a:ext cx="7272338" cy="64611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pt-BR" dirty="0" smtClean="0"/>
              <a:t>Obrigada!</a:t>
            </a:r>
          </a:p>
        </p:txBody>
      </p:sp>
      <p:sp>
        <p:nvSpPr>
          <p:cNvPr id="10" name="Text Box 6"/>
          <p:cNvSpPr txBox="1">
            <a:spLocks noChangeArrowheads="1"/>
          </p:cNvSpPr>
          <p:nvPr/>
        </p:nvSpPr>
        <p:spPr bwMode="auto">
          <a:xfrm>
            <a:off x="827088" y="4293096"/>
            <a:ext cx="3344862"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pt-BR" sz="2000" dirty="0"/>
              <a:t>Profa. Cássia Regina </a:t>
            </a:r>
            <a:r>
              <a:rPr lang="pt-BR" sz="2000" dirty="0" err="1"/>
              <a:t>Tokoy</a:t>
            </a:r>
            <a:endParaRPr lang="pt-BR" sz="2000" dirty="0"/>
          </a:p>
          <a:p>
            <a:pPr eaLnBrk="1" hangingPunct="1"/>
            <a:r>
              <a:rPr lang="pt-BR" sz="2000" dirty="0">
                <a:hlinkClick r:id="rId2"/>
              </a:rPr>
              <a:t>cassiatokoy@gmail.com</a:t>
            </a:r>
            <a:r>
              <a:rPr lang="pt-BR" sz="2000" dirty="0"/>
              <a:t> </a:t>
            </a:r>
          </a:p>
        </p:txBody>
      </p:sp>
    </p:spTree>
    <p:extLst>
      <p:ext uri="{BB962C8B-B14F-4D97-AF65-F5344CB8AC3E}">
        <p14:creationId xmlns:p14="http://schemas.microsoft.com/office/powerpoint/2010/main" val="25903974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9" name="Picture 4"/>
          <p:cNvPicPr>
            <a:picLocks noChangeAspect="1" noChangeArrowheads="1"/>
          </p:cNvPicPr>
          <p:nvPr/>
        </p:nvPicPr>
        <p:blipFill>
          <a:blip r:embed="rId3" cstate="print"/>
          <a:srcRect/>
          <a:stretch>
            <a:fillRect/>
          </a:stretch>
        </p:blipFill>
        <p:spPr bwMode="auto">
          <a:xfrm>
            <a:off x="501650" y="1052736"/>
            <a:ext cx="8642350" cy="5112519"/>
          </a:xfrm>
          <a:prstGeom prst="rect">
            <a:avLst/>
          </a:prstGeom>
          <a:noFill/>
          <a:ln w="9525" algn="ctr">
            <a:noFill/>
            <a:miter lim="800000"/>
            <a:headEnd/>
            <a:tailEnd/>
          </a:ln>
        </p:spPr>
      </p:pic>
      <p:sp>
        <p:nvSpPr>
          <p:cNvPr id="5" name="Título 1"/>
          <p:cNvSpPr>
            <a:spLocks noGrp="1"/>
          </p:cNvSpPr>
          <p:nvPr>
            <p:ph type="title"/>
          </p:nvPr>
        </p:nvSpPr>
        <p:spPr>
          <a:xfrm>
            <a:off x="611188" y="188913"/>
            <a:ext cx="8353300" cy="791815"/>
          </a:xfrm>
          <a:noFill/>
          <a:ln w="9525">
            <a:noFill/>
            <a:miter lim="800000"/>
            <a:headEnd/>
            <a:tailEnd/>
          </a:ln>
          <a:effectLst/>
          <a:extLst/>
        </p:spPr>
        <p:txBody>
          <a:bodyPr anchor="ctr"/>
          <a:lstStyle/>
          <a:p>
            <a:pPr algn="r">
              <a:defRPr/>
            </a:pPr>
            <a:r>
              <a:rPr lang="pt-BR" sz="3600" b="1" dirty="0" smtClean="0">
                <a:solidFill>
                  <a:srgbClr val="003399"/>
                </a:solidFill>
                <a:effectLst>
                  <a:outerShdw blurRad="38100" dist="38100" dir="2700000" algn="tl">
                    <a:srgbClr val="C0C0C0"/>
                  </a:outerShdw>
                </a:effectLst>
                <a:latin typeface="+mj-lt"/>
                <a:ea typeface="+mj-ea"/>
                <a:cs typeface="+mj-cs"/>
              </a:rPr>
              <a:t>COCOMO II – Influência dos </a:t>
            </a:r>
            <a:br>
              <a:rPr lang="pt-BR" sz="3600" b="1" dirty="0" smtClean="0">
                <a:solidFill>
                  <a:srgbClr val="003399"/>
                </a:solidFill>
                <a:effectLst>
                  <a:outerShdw blurRad="38100" dist="38100" dir="2700000" algn="tl">
                    <a:srgbClr val="C0C0C0"/>
                  </a:outerShdw>
                </a:effectLst>
                <a:latin typeface="+mj-lt"/>
                <a:ea typeface="+mj-ea"/>
                <a:cs typeface="+mj-cs"/>
              </a:rPr>
            </a:br>
            <a:r>
              <a:rPr lang="pt-BR" sz="3600" b="1" dirty="0" smtClean="0">
                <a:solidFill>
                  <a:srgbClr val="003399"/>
                </a:solidFill>
                <a:effectLst>
                  <a:outerShdw blurRad="38100" dist="38100" dir="2700000" algn="tl">
                    <a:srgbClr val="C0C0C0"/>
                  </a:outerShdw>
                </a:effectLst>
                <a:latin typeface="+mj-lt"/>
                <a:ea typeface="+mj-ea"/>
                <a:cs typeface="+mj-cs"/>
              </a:rPr>
              <a:t>fatores</a:t>
            </a:r>
          </a:p>
        </p:txBody>
      </p:sp>
      <p:sp>
        <p:nvSpPr>
          <p:cNvPr id="4" name="Retângulo 1"/>
          <p:cNvSpPr>
            <a:spLocks noChangeArrowheads="1"/>
          </p:cNvSpPr>
          <p:nvPr/>
        </p:nvSpPr>
        <p:spPr bwMode="auto">
          <a:xfrm>
            <a:off x="395536" y="6550025"/>
            <a:ext cx="7127875" cy="307975"/>
          </a:xfrm>
          <a:prstGeom prst="rect">
            <a:avLst/>
          </a:prstGeom>
          <a:noFill/>
          <a:ln w="9525">
            <a:noFill/>
            <a:miter lim="800000"/>
            <a:headEnd/>
            <a:tailEnd/>
          </a:ln>
        </p:spPr>
        <p:txBody>
          <a:bodyPr>
            <a:spAutoFit/>
          </a:bodyPr>
          <a:lstStyle/>
          <a:p>
            <a:pPr marL="285750" indent="-285750" algn="just"/>
            <a:r>
              <a:rPr lang="pt-BR" sz="1400" dirty="0"/>
              <a:t>Fonte: </a:t>
            </a:r>
            <a:r>
              <a:rPr lang="en-US" sz="1400" dirty="0"/>
              <a:t>McConnell, Steve – </a:t>
            </a:r>
            <a:r>
              <a:rPr lang="en-US" sz="1400" b="1" i="1" dirty="0"/>
              <a:t>Software Estimation – </a:t>
            </a:r>
            <a:r>
              <a:rPr lang="en-US" sz="1400" b="1" i="1" dirty="0" err="1"/>
              <a:t>Desmystifying</a:t>
            </a:r>
            <a:r>
              <a:rPr lang="en-US" sz="1400" b="1" i="1" dirty="0"/>
              <a:t> the Black Art</a:t>
            </a:r>
            <a:endParaRPr lang="pt-BR"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modelo_powerpoint_fit">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lgn="ctr">
          <a:defRPr sz="4000" dirty="0" smtClean="0">
            <a:solidFill>
              <a:schemeClr val="tx2">
                <a:lumMod val="75000"/>
              </a:schemeClr>
            </a:solidFill>
            <a:latin typeface="Verdana" pitchFamily="34" charset="0"/>
            <a:ea typeface="Verdana" pitchFamily="34" charset="0"/>
            <a:cs typeface="Verdana" pitchFamily="34" charset="0"/>
          </a:defRPr>
        </a:defPPr>
      </a:lstStyle>
    </a:txDef>
  </a:objectDefaults>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670</TotalTime>
  <Words>8402</Words>
  <Application>Microsoft Office PowerPoint</Application>
  <PresentationFormat>Apresentação na tela (4:3)</PresentationFormat>
  <Paragraphs>1558</Paragraphs>
  <Slides>88</Slides>
  <Notes>6</Notes>
  <HiddenSlides>0</HiddenSlides>
  <MMClips>0</MMClips>
  <ScaleCrop>false</ScaleCrop>
  <HeadingPairs>
    <vt:vector size="4" baseType="variant">
      <vt:variant>
        <vt:lpstr>Tema</vt:lpstr>
      </vt:variant>
      <vt:variant>
        <vt:i4>1</vt:i4>
      </vt:variant>
      <vt:variant>
        <vt:lpstr>Títulos de slides</vt:lpstr>
      </vt:variant>
      <vt:variant>
        <vt:i4>88</vt:i4>
      </vt:variant>
    </vt:vector>
  </HeadingPairs>
  <TitlesOfParts>
    <vt:vector size="89" baseType="lpstr">
      <vt:lpstr>modelo_powerpoint_fit</vt:lpstr>
      <vt:lpstr>Pós-Graduação Engenharia de Software</vt:lpstr>
      <vt:lpstr>Apresentação do PowerPoint</vt:lpstr>
      <vt:lpstr>Apresentação do PowerPoint</vt:lpstr>
      <vt:lpstr>COCOMO II</vt:lpstr>
      <vt:lpstr>COCOMO II</vt:lpstr>
      <vt:lpstr>COCOMO II</vt:lpstr>
      <vt:lpstr>Apresentação do PowerPoint</vt:lpstr>
      <vt:lpstr>Apresentação do PowerPoint</vt:lpstr>
      <vt:lpstr>COCOMO II – Influência dos  fatores</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Pós-Graduação Engenharia de Software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Título da Apresentação</dc:title>
  <dc:creator>web</dc:creator>
  <cp:lastModifiedBy>1201961</cp:lastModifiedBy>
  <cp:revision>41</cp:revision>
  <dcterms:created xsi:type="dcterms:W3CDTF">2012-09-13T19:43:42Z</dcterms:created>
  <dcterms:modified xsi:type="dcterms:W3CDTF">2014-03-25T01:00:16Z</dcterms:modified>
</cp:coreProperties>
</file>