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2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358E-23D4-45DF-8029-E4CD612346F5}" type="datetimeFigureOut">
              <a:rPr lang="pt-BR" smtClean="0"/>
              <a:t>19/11/2014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5495-9998-4646-94F5-800ADF69A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6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95C746-585B-4A56-8DAC-477B0CFD0BFA}" type="slidenum">
              <a:rPr lang="pt-BR" smtClean="0"/>
              <a:pPr eaLnBrk="1" hangingPunct="1"/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7906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3718B-C0E6-4C9C-A369-B3AE61179F71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1613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51F950-2F97-4813-B1D7-DDFFBCC70A44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6179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3FCFC-57AD-4E7A-BC36-041C18C8E08E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231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64138D-1A8C-4B1B-85F5-4E4D3A2D5747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3426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A63F8-ADEA-41A7-9553-C17E283ECB33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1890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B341E3-EE19-4B5B-9E9B-ECD81706FEAE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084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AD450-63A8-468B-876C-84ED11D0FB62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2681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FDB74C-C71B-4AFF-84A4-B1701697C3C2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033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C8BF3A-DA86-4FD3-936C-12BAAA726FC3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060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7BC71D-6FB0-45ED-899E-EC590A9D8FC4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2056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0E116A-C352-4620-A03C-29331F69FEDF}" type="slidenum">
              <a:rPr lang="pt-BR" smtClean="0"/>
              <a:pPr eaLnBrk="1" hangingPunct="1"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75664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3673F-DDEC-4902-BB70-F93D467F5AAE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4747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0E2978-8540-4B0E-B485-89816420DB6C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8551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EBF8FA-EAA9-40F6-9ED4-0D7E2F40CF98}" type="slidenum">
              <a:rPr lang="pt-BR" smtClean="0"/>
              <a:pPr eaLnBrk="1" hangingPunct="1"/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99624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72768-B6D4-4D92-BFAD-E9DCE3A30CDE}" type="slidenum">
              <a:rPr lang="pt-BR" smtClean="0"/>
              <a:pPr eaLnBrk="1" hangingPunct="1"/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690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42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C3616-4888-49B7-80AF-19944F67BD5A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3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9DB33D-5368-42F7-AA7F-0948C94E3525}" type="slidenum">
              <a:rPr lang="pt-BR" smtClean="0"/>
              <a:pPr eaLnBrk="1" hangingPunct="1"/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8925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B09FA3-5AEC-4095-A12C-855D0AD1A93D}" type="slidenum">
              <a:rPr lang="pt-BR" smtClean="0"/>
              <a:pPr eaLnBrk="1" hangingPunct="1"/>
              <a:t>38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8294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1E428-1A98-4DB6-ADB8-B7F2ECE2A353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4343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65DBD-2407-407E-B53B-2B1212FC4DAE}" type="slidenum">
              <a:rPr lang="pt-BR" smtClean="0"/>
              <a:pPr eaLnBrk="1" hangingPunct="1"/>
              <a:t>40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704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CEA39-D31D-43ED-A73F-EC27AF74E4F8}" type="slidenum">
              <a:rPr lang="pt-BR" smtClean="0"/>
              <a:pPr eaLnBrk="1" hangingPunct="1"/>
              <a:t>41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06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393B8-4FD0-4F7E-8106-2080C1FAC4BD}" type="slidenum">
              <a:rPr lang="pt-BR" smtClean="0"/>
              <a:pPr eaLnBrk="1" hangingPunct="1"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72642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9572D-6E42-400F-A7C0-6D62D8A4CF5C}" type="slidenum">
              <a:rPr lang="pt-BR" smtClean="0"/>
              <a:pPr eaLnBrk="1" hangingPunct="1"/>
              <a:t>42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42394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CE2E9-0AE1-4C41-B057-EF43B7ADB165}" type="slidenum">
              <a:rPr lang="pt-BR" smtClean="0"/>
              <a:pPr eaLnBrk="1" hangingPunct="1"/>
              <a:t>43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22160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 contagem estimativa é realizada da seguinte forma: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determina-se todas as funções de todos os tipos (ALI, AIE, EE, SE, CE)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toda função do tipo dado (ALI, AIE) tem sua complexidade funcional avaliada como Baixa,</a:t>
            </a:r>
            <a:br>
              <a:rPr lang="pt-BR" smtClean="0"/>
            </a:br>
            <a:r>
              <a:rPr lang="pt-BR" smtClean="0"/>
              <a:t>e toda função transacional (EE, SE, CE) é avaliada como de complexidade média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calcula-se o total de pontos de função não ajustados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Logo, a única diferença em relação à contagem usual de pontos de função é que a complexidade funcional não é determinada individualmente para cada função, mas pré-definida para todas elas.</a:t>
            </a:r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0EC56-95C4-4F51-B200-58EED02632EA}" type="slidenum">
              <a:rPr lang="pt-BR" smtClean="0"/>
              <a:pPr eaLnBrk="1" hangingPunct="1"/>
              <a:t>44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28353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Requisitos do usuário: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o usuário deseja manter dados de Cliente e Produto e referenciar dados de Fornecedor.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Esta especificação (superficial) é o suficiente para uma contagem indicativa de pontos de função: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ALI: Cliente e Produto 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AIE: Fornecedor </a:t>
            </a:r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Função do Tipo Dado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Tipo de Função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Pontos de Função (pré-definido)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Cliente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Produto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ALI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35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Fornecedor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AIE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15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Indicativo do tamanho funcional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pt-BR" b="1" i="1" smtClean="0"/>
              <a:t>85 pf</a:t>
            </a: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smtClean="0"/>
              <a:t> 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915654-9284-48AD-990D-8B87A1E85298}" type="slidenum">
              <a:rPr lang="pt-BR" smtClean="0"/>
              <a:pPr eaLnBrk="1" hangingPunct="1"/>
              <a:t>45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98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BAAF8D-24B2-454D-970E-0FF6120623B9}" type="slidenum">
              <a:rPr lang="pt-BR" smtClean="0"/>
              <a:pPr eaLnBrk="1" hangingPunct="1"/>
              <a:t>46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27586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551612-7145-4E34-9DE3-4646E14F20AF}" type="slidenum">
              <a:rPr lang="pt-BR" smtClean="0"/>
              <a:pPr eaLnBrk="1" hangingPunct="1"/>
              <a:t>47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99145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986A29-8B2C-46D3-9E9A-83A02E3BC574}" type="slidenum">
              <a:rPr lang="pt-BR" smtClean="0"/>
              <a:pPr eaLnBrk="1" hangingPunct="1"/>
              <a:t>48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39817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39A9C1-0A7C-4F78-B69F-58EBCC3A49BF}" type="slidenum">
              <a:rPr lang="pt-BR" smtClean="0"/>
              <a:pPr eaLnBrk="1" hangingPunct="1"/>
              <a:t>49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92920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b="1" smtClean="0"/>
              <a:t>Contagem indicativa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apenas os requisitos de armazenamento de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estimativa de pontos de função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dados.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r>
              <a:rPr lang="pt-BR" b="1" smtClean="0"/>
              <a:t>Contagem detalhada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Leva em consideração os requisitos de armazenamento e de processamento dos dados e determina-se a complexidade de cada função (Baixa, Média, Alta)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DB5DE8-5B27-45EA-8E98-D1EB774604E3}" type="slidenum">
              <a:rPr lang="pt-BR" smtClean="0"/>
              <a:pPr eaLnBrk="1" hangingPunct="1"/>
              <a:t>50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17819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2CD22-E721-4EEA-A274-156197715865}" type="slidenum">
              <a:rPr lang="pt-BR" smtClean="0"/>
              <a:pPr eaLnBrk="1" hangingPunct="1"/>
              <a:t>51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10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08D08-735D-4AF1-A2F1-C0306AD7FD6D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87592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FF182A-3CBC-492F-A175-D3235018B9BC}" type="slidenum">
              <a:rPr lang="pt-BR" smtClean="0"/>
              <a:pPr eaLnBrk="1" hangingPunct="1"/>
              <a:t>52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273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E0112-DD1D-4551-8C2A-5F8DE40C01A6}" type="slidenum">
              <a:rPr lang="pt-BR" smtClean="0"/>
              <a:pPr eaLnBrk="1" hangingPunct="1"/>
              <a:t>55</a:t>
            </a:fld>
            <a:endParaRPr lang="pt-BR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6976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913D3-9DE0-49BB-AFB1-CC57F8E56807}" type="slidenum">
              <a:rPr lang="pt-BR" smtClean="0"/>
              <a:pPr eaLnBrk="1" hangingPunct="1"/>
              <a:t>60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25413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B2AFE9-BDBB-43A9-AC73-2F4603D7D582}" type="slidenum">
              <a:rPr lang="pt-BR" smtClean="0"/>
              <a:pPr eaLnBrk="1" hangingPunct="1"/>
              <a:t>61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33788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Roteiro de Métricas de Software do SISP (Sistema de Administração 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Recursos de Informação e Informática)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Secretaria de Logística e Tecnologia da Informação – SLTI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Ministério do Planejamento, Orçamento e Gestão</a:t>
            </a:r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599B5-53C5-4C16-9970-D988156B949E}" type="slidenum">
              <a:rPr lang="pt-BR" smtClean="0"/>
              <a:pPr eaLnBrk="1" hangingPunct="1"/>
              <a:t>62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569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4333E-8797-459C-B844-5BD01E100C0B}" type="slidenum">
              <a:rPr lang="pt-BR" smtClean="0"/>
              <a:pPr eaLnBrk="1" hangingPunct="1"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1723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C7A953-A3CD-4654-88D7-8BC70D0ED4E3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4322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368381-2324-4372-A60F-60A86C7C70D2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489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D9B55-AA27-4C73-9DD3-BB0D68C21829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5272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60A3-BBE4-4BAA-AF3B-EAC404CBD413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242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0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2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55" r:id="rId4"/>
    <p:sldLayoutId id="2147483658" r:id="rId5"/>
    <p:sldLayoutId id="2147483661" r:id="rId6"/>
    <p:sldLayoutId id="214748366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estdetfp.gi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http://www.fattocs.com.br/traduzido/image/inddetfp.gif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vernoeletronico.gov.br/biblioteca/arquivos/roteiro-de-metricas-de-software-do-sisp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atokoy@gmail.co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14349" y="4221088"/>
            <a:ext cx="7786742" cy="1422490"/>
          </a:xfrm>
        </p:spPr>
        <p:txBody>
          <a:bodyPr/>
          <a:lstStyle/>
          <a:p>
            <a:pPr eaLnBrk="1" hangingPunct="1"/>
            <a:r>
              <a:rPr lang="pt-BR" dirty="0" smtClean="0"/>
              <a:t>Métricas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513762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  <a:b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o explicativo em forma de nuvem 3"/>
          <p:cNvSpPr/>
          <p:nvPr/>
        </p:nvSpPr>
        <p:spPr>
          <a:xfrm>
            <a:off x="142875" y="1196975"/>
            <a:ext cx="9001125" cy="5472113"/>
          </a:xfrm>
          <a:prstGeom prst="cloudCallou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4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600" dirty="0">
                <a:solidFill>
                  <a:schemeClr val="tx1"/>
                </a:solidFill>
              </a:rPr>
              <a:t>“Coerência e previsibilidade ainda são desejáveis, mas elas nunca foram as coisas mais importantes. Nos últimos 40 anos, por exemplo, nós temos nos torturado devido a nossa incapacidade de terminar um projeto de software no prazo e dentro do orçamento. Mas isto nunca deveria ter sido a meta suprema. A meta mais importante é a transformação, a criação de um software que transforma o mundo ou que transforma uma empresa ou como ela realiza seus negócios. Temos sido muito bem sucedidos em transformações, quando operamos fora do controle. Software é e sempre será algo experimental. A construção atual em si não é necessariamente experimental, mas a concepção é. E este é o lugar onde nosso foco deveria estar. É onde nosso foco sempre deveria ter estado.” Tom </a:t>
            </a:r>
            <a:r>
              <a:rPr lang="pt-BR" sz="1600" dirty="0" err="1">
                <a:solidFill>
                  <a:schemeClr val="tx1"/>
                </a:solidFill>
              </a:rPr>
              <a:t>DeMarco</a:t>
            </a:r>
            <a:endParaRPr lang="pt-BR" sz="16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/>
          </a:p>
        </p:txBody>
      </p:sp>
      <p:pic>
        <p:nvPicPr>
          <p:cNvPr id="13316" name="Imagem 1" descr="Descrição: Descrição: Descrição: Descrição: Descrição: Descrição: http://t3.gstatic.com/images?q=tbn:ANd9GcSKrBXkMX4BcxW0irCXLiBZHGIi37SRiWmErizcHBs_nyRnO-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r="5084" b="4001"/>
          <a:stretch>
            <a:fillRect/>
          </a:stretch>
        </p:blipFill>
        <p:spPr bwMode="auto">
          <a:xfrm>
            <a:off x="6946900" y="5157788"/>
            <a:ext cx="21780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980728"/>
            <a:ext cx="7029450" cy="8255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BR" sz="1800" dirty="0" smtClean="0"/>
              <a:t>“Não se pode controlar aquilo que não se consegue medir.” Tom </a:t>
            </a:r>
            <a:r>
              <a:rPr lang="pt-BR" sz="1800" dirty="0" err="1" smtClean="0"/>
              <a:t>DeMarco</a:t>
            </a:r>
            <a:endParaRPr lang="pt-BR" sz="1800" dirty="0" smtClean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167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1372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sp>
        <p:nvSpPr>
          <p:cNvPr id="21" name="Retângulo 4"/>
          <p:cNvSpPr>
            <a:spLocks noChangeArrowheads="1"/>
          </p:cNvSpPr>
          <p:nvPr/>
        </p:nvSpPr>
        <p:spPr bwMode="auto">
          <a:xfrm>
            <a:off x="468313" y="1484313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b="1" dirty="0"/>
              <a:t>Motivação: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Cada vez mais está sendo exigido pelas empresas indicadores de medição da performance dos seus processos;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Ter controle sobre atividades chaves do processo;</a:t>
            </a:r>
          </a:p>
          <a:p>
            <a:pPr marL="285750" indent="-285750">
              <a:buFontTx/>
              <a:buChar char="-"/>
              <a:defRPr/>
            </a:pPr>
            <a:endParaRPr lang="pt-BR" dirty="0"/>
          </a:p>
          <a:p>
            <a:pPr marL="285750" indent="-285750">
              <a:buFontTx/>
              <a:buChar char="-"/>
              <a:defRPr/>
            </a:pPr>
            <a:r>
              <a:rPr lang="pt-BR" dirty="0"/>
              <a:t>Diminuição de tolerância em relação ao fracasso.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7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1188" y="238125"/>
            <a:ext cx="842530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Por que medir?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62004" y="1159548"/>
            <a:ext cx="2011363" cy="1755775"/>
            <a:chOff x="495" y="1825"/>
            <a:chExt cx="1437" cy="1427"/>
          </a:xfrm>
        </p:grpSpPr>
        <p:sp>
          <p:nvSpPr>
            <p:cNvPr id="15391" name="Text Box 6"/>
            <p:cNvSpPr txBox="1">
              <a:spLocks noChangeArrowheads="1"/>
            </p:cNvSpPr>
            <p:nvPr/>
          </p:nvSpPr>
          <p:spPr bwMode="auto">
            <a:xfrm>
              <a:off x="686" y="1825"/>
              <a:ext cx="948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Estimativas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783" y="2421"/>
              <a:ext cx="800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Medições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3" name="Text Box 8"/>
            <p:cNvSpPr txBox="1">
              <a:spLocks noChangeArrowheads="1"/>
            </p:cNvSpPr>
            <p:nvPr/>
          </p:nvSpPr>
          <p:spPr bwMode="auto">
            <a:xfrm>
              <a:off x="495" y="2997"/>
              <a:ext cx="1437" cy="2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pt-BR" sz="1600" b="1"/>
                <a:t>Lições Aprendidas</a:t>
              </a:r>
              <a:endParaRPr lang="pt-BR" sz="1600" b="1">
                <a:solidFill>
                  <a:schemeClr val="bg2"/>
                </a:solidFill>
              </a:endParaRPr>
            </a:p>
          </p:txBody>
        </p:sp>
        <p:sp>
          <p:nvSpPr>
            <p:cNvPr id="15394" name="Line 9"/>
            <p:cNvSpPr>
              <a:spLocks noChangeShapeType="1"/>
            </p:cNvSpPr>
            <p:nvPr/>
          </p:nvSpPr>
          <p:spPr bwMode="auto">
            <a:xfrm>
              <a:off x="1131" y="21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5395" name="Line 10"/>
            <p:cNvSpPr>
              <a:spLocks noChangeShapeType="1"/>
            </p:cNvSpPr>
            <p:nvPr/>
          </p:nvSpPr>
          <p:spPr bwMode="auto">
            <a:xfrm>
              <a:off x="1131" y="27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cxnSp>
          <p:nvCxnSpPr>
            <p:cNvPr id="15396" name="AutoShape 11"/>
            <p:cNvCxnSpPr>
              <a:cxnSpLocks noChangeShapeType="1"/>
              <a:stCxn id="15393" idx="2"/>
              <a:endCxn id="15391" idx="0"/>
            </p:cNvCxnSpPr>
            <p:nvPr/>
          </p:nvCxnSpPr>
          <p:spPr bwMode="auto">
            <a:xfrm rot="5400000" flipH="1">
              <a:off x="473" y="2512"/>
              <a:ext cx="1427" cy="54"/>
            </a:xfrm>
            <a:prstGeom prst="bentConnector5">
              <a:avLst>
                <a:gd name="adj1" fmla="val -13014"/>
                <a:gd name="adj2" fmla="val 1648352"/>
                <a:gd name="adj3" fmla="val 11301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Divisa 53"/>
          <p:cNvSpPr/>
          <p:nvPr/>
        </p:nvSpPr>
        <p:spPr bwMode="auto">
          <a:xfrm>
            <a:off x="1488668" y="1392208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Apoiar a estimativa de custo e recursos de projetos</a:t>
            </a:r>
          </a:p>
        </p:txBody>
      </p:sp>
      <p:sp>
        <p:nvSpPr>
          <p:cNvPr id="55" name="Divisa 54"/>
          <p:cNvSpPr/>
          <p:nvPr/>
        </p:nvSpPr>
        <p:spPr bwMode="auto">
          <a:xfrm>
            <a:off x="3203848" y="138389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Avaliar a aquisição de pacotes (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1039813" y="1003300"/>
            <a:ext cx="27051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Proposta e Planejamento:</a:t>
            </a:r>
            <a:endParaRPr lang="pt-BR">
              <a:cs typeface="Arial" charset="0"/>
            </a:endParaRPr>
          </a:p>
        </p:txBody>
      </p:sp>
      <p:sp>
        <p:nvSpPr>
          <p:cNvPr id="59" name="Divisa 58"/>
          <p:cNvSpPr/>
          <p:nvPr/>
        </p:nvSpPr>
        <p:spPr bwMode="auto">
          <a:xfrm>
            <a:off x="1075540" y="3146357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Melhorar a gestão de escopo e requisitos</a:t>
            </a:r>
          </a:p>
        </p:txBody>
      </p:sp>
      <p:sp>
        <p:nvSpPr>
          <p:cNvPr id="60" name="Divisa 59"/>
          <p:cNvSpPr/>
          <p:nvPr/>
        </p:nvSpPr>
        <p:spPr bwMode="auto">
          <a:xfrm>
            <a:off x="2772788" y="3146357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Facilitar a negociação com o cliente (aditivos, prazos, recursos)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tângulo 60"/>
          <p:cNvSpPr>
            <a:spLocks noChangeArrowheads="1"/>
          </p:cNvSpPr>
          <p:nvPr/>
        </p:nvSpPr>
        <p:spPr bwMode="auto">
          <a:xfrm>
            <a:off x="1076325" y="2801938"/>
            <a:ext cx="12080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Execução:</a:t>
            </a:r>
            <a:endParaRPr lang="pt-BR">
              <a:cs typeface="Arial" charset="0"/>
            </a:endParaRPr>
          </a:p>
        </p:txBody>
      </p:sp>
      <p:sp>
        <p:nvSpPr>
          <p:cNvPr id="62" name="Divisa 61"/>
          <p:cNvSpPr/>
          <p:nvPr/>
        </p:nvSpPr>
        <p:spPr bwMode="auto">
          <a:xfrm>
            <a:off x="5092252" y="3126834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qualidade (Defeitos/PF)</a:t>
            </a:r>
          </a:p>
        </p:txBody>
      </p:sp>
      <p:sp>
        <p:nvSpPr>
          <p:cNvPr id="63" name="Retângulo 62"/>
          <p:cNvSpPr>
            <a:spLocks noChangeArrowheads="1"/>
          </p:cNvSpPr>
          <p:nvPr/>
        </p:nvSpPr>
        <p:spPr bwMode="auto">
          <a:xfrm>
            <a:off x="1076325" y="4624388"/>
            <a:ext cx="3667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Entregas (sprints, releases, builds):</a:t>
            </a:r>
            <a:endParaRPr lang="pt-BR">
              <a:cs typeface="Arial" charset="0"/>
            </a:endParaRPr>
          </a:p>
        </p:txBody>
      </p:sp>
      <p:sp>
        <p:nvSpPr>
          <p:cNvPr id="65" name="Divisa 64"/>
          <p:cNvSpPr/>
          <p:nvPr/>
        </p:nvSpPr>
        <p:spPr bwMode="auto">
          <a:xfrm>
            <a:off x="772018" y="5048202"/>
            <a:ext cx="2513859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Quantificar a produtividade (Horas/PF)</a:t>
            </a:r>
          </a:p>
        </p:txBody>
      </p:sp>
      <p:sp>
        <p:nvSpPr>
          <p:cNvPr id="66" name="Divisa 65"/>
          <p:cNvSpPr/>
          <p:nvPr/>
        </p:nvSpPr>
        <p:spPr bwMode="auto">
          <a:xfrm>
            <a:off x="2909102" y="5048203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 uma base para melhoria contínua do processo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Divisa 66"/>
          <p:cNvSpPr/>
          <p:nvPr/>
        </p:nvSpPr>
        <p:spPr bwMode="auto">
          <a:xfrm>
            <a:off x="5314836" y="5048204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Formar uma base histórica para futuras estimativas</a:t>
            </a:r>
          </a:p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1170457" y="24867"/>
            <a:ext cx="7776864" cy="139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</a:t>
            </a:r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&amp; </a:t>
            </a: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468313" y="2420938"/>
            <a:ext cx="7920037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 para Mensuração de Projetos de Software, criado em 1994, sob o patrocínio do Departamento de Defesa Norte Americano (</a:t>
            </a:r>
            <a:r>
              <a:rPr lang="pt-BR" dirty="0" err="1"/>
              <a:t>DoD</a:t>
            </a:r>
            <a:r>
              <a:rPr lang="pt-BR" dirty="0"/>
              <a:t>).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utilizado como base para a elaboração da Área de Processo Medição e Análise (MA) do CMMI.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Foi formalizado pelo padrão ISO/IEC 15939 –</a:t>
            </a:r>
            <a:r>
              <a:rPr lang="pt-BR" i="1" dirty="0"/>
              <a:t>Software </a:t>
            </a:r>
            <a:r>
              <a:rPr lang="pt-BR" i="1" dirty="0" err="1"/>
              <a:t>Engineering</a:t>
            </a:r>
            <a:r>
              <a:rPr lang="pt-BR" i="1" dirty="0"/>
              <a:t> –Software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Process</a:t>
            </a:r>
            <a:r>
              <a:rPr lang="pt-BR" i="1" dirty="0"/>
              <a:t> Framework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3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2"/>
          <p:cNvSpPr>
            <a:spLocks noChangeArrowheads="1"/>
          </p:cNvSpPr>
          <p:nvPr/>
        </p:nvSpPr>
        <p:spPr bwMode="auto">
          <a:xfrm>
            <a:off x="487677" y="24867"/>
            <a:ext cx="8351837" cy="1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31913" y="1989138"/>
            <a:ext cx="7056437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algn="just">
              <a:defRPr/>
            </a:pPr>
            <a:endParaRPr lang="pt-BR" dirty="0"/>
          </a:p>
          <a:p>
            <a:pPr algn="just">
              <a:defRPr/>
            </a:pPr>
            <a:r>
              <a:rPr lang="pt-BR" b="1" dirty="0"/>
              <a:t>Objetivo</a:t>
            </a:r>
          </a:p>
          <a:p>
            <a:pPr algn="just">
              <a:defRPr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Apoiar os Gestores a cumprir os seus objetivos: escopo, custos e prazo.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uma base para comunicação e tomada de decisões.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dirty="0"/>
              <a:t>Estabelecer processos para a medição de performance dos projetos 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4006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1342"/>
            <a:ext cx="8353425" cy="13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PSM - Practical Software &amp; </a:t>
            </a:r>
            <a:endParaRPr lang="en-US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en-US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Systems </a:t>
            </a:r>
            <a:r>
              <a:rPr lang="en-US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Measurement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981075"/>
            <a:ext cx="7921625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4" name="Divisa 3"/>
          <p:cNvSpPr/>
          <p:nvPr/>
        </p:nvSpPr>
        <p:spPr bwMode="auto">
          <a:xfrm>
            <a:off x="2819856" y="314412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Básica</a:t>
            </a:r>
          </a:p>
        </p:txBody>
      </p:sp>
      <p:sp>
        <p:nvSpPr>
          <p:cNvPr id="5" name="Divisa 4"/>
          <p:cNvSpPr/>
          <p:nvPr/>
        </p:nvSpPr>
        <p:spPr bwMode="auto">
          <a:xfrm>
            <a:off x="4572000" y="3144130"/>
            <a:ext cx="2159252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Derivada</a:t>
            </a:r>
          </a:p>
        </p:txBody>
      </p:sp>
      <p:sp>
        <p:nvSpPr>
          <p:cNvPr id="6" name="Divisa 5"/>
          <p:cNvSpPr/>
          <p:nvPr/>
        </p:nvSpPr>
        <p:spPr bwMode="auto">
          <a:xfrm>
            <a:off x="6300192" y="3144131"/>
            <a:ext cx="2261526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</a:t>
            </a:r>
          </a:p>
        </p:txBody>
      </p:sp>
      <p:sp>
        <p:nvSpPr>
          <p:cNvPr id="8" name="Divisa 7"/>
          <p:cNvSpPr/>
          <p:nvPr/>
        </p:nvSpPr>
        <p:spPr bwMode="auto">
          <a:xfrm>
            <a:off x="1115616" y="3166279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2785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755649" y="390525"/>
            <a:ext cx="813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4800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Deve conter: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Fontes de Dados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Ferramenta de Coleta e Recuperação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Medidas básicas e derivadas a armazenar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Verificação e revisão dos resultados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Frequência de Coleta e de Análise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Fases e Atividades Aplicáveis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Responsabilidades</a:t>
            </a:r>
          </a:p>
        </p:txBody>
      </p:sp>
    </p:spTree>
    <p:extLst>
      <p:ext uri="{BB962C8B-B14F-4D97-AF65-F5344CB8AC3E}">
        <p14:creationId xmlns:p14="http://schemas.microsoft.com/office/powerpoint/2010/main" val="38968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84213" y="609600"/>
            <a:ext cx="8208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Plano de 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971550" y="1484313"/>
            <a:ext cx="79216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/>
              <a:t>Sub Processo Planejar Mensuração</a:t>
            </a:r>
          </a:p>
          <a:p>
            <a:endParaRPr lang="pt-BR" b="1"/>
          </a:p>
          <a:p>
            <a:r>
              <a:rPr lang="pt-BR"/>
              <a:t>•</a:t>
            </a:r>
            <a:r>
              <a:rPr lang="pt-BR" b="1"/>
              <a:t>Conceitos Envolvidos</a:t>
            </a:r>
          </a:p>
          <a:p>
            <a:endParaRPr lang="pt-BR" b="1"/>
          </a:p>
          <a:p>
            <a:r>
              <a:rPr lang="pt-BR"/>
              <a:t>–Identificar e Agrupar as Necessidades de Informação.</a:t>
            </a:r>
          </a:p>
          <a:p>
            <a:endParaRPr lang="pt-BR"/>
          </a:p>
          <a:p>
            <a:r>
              <a:rPr lang="pt-BR"/>
              <a:t>–Quais as Necessidades de Informação que direcionam a seleção de medidas.</a:t>
            </a:r>
          </a:p>
          <a:p>
            <a:endParaRPr lang="pt-BR"/>
          </a:p>
          <a:p>
            <a:r>
              <a:rPr lang="pt-BR"/>
              <a:t>–Definição das medidas e do método de medição através do estudo do processo de desenvolvimento / gerenciamento do projeto.</a:t>
            </a:r>
          </a:p>
          <a:p>
            <a:endParaRPr lang="pt-BR"/>
          </a:p>
          <a:p>
            <a:r>
              <a:rPr lang="pt-BR"/>
              <a:t>–Deve ser flexível para adaptar as mudanças nas necessidades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250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957E5-E73C-4AAA-9BA1-4DFAA10215D0}" type="slidenum">
              <a:rPr lang="pt-BR" sz="1400">
                <a:latin typeface="Times New Roman" pitchFamily="18" charset="0"/>
              </a:rPr>
              <a:pPr eaLnBrk="1" hangingPunct="1"/>
              <a:t>18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0163"/>
            <a:ext cx="8065839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 medir?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066800" y="1676400"/>
            <a:ext cx="6805613" cy="4492625"/>
            <a:chOff x="2851" y="528"/>
            <a:chExt cx="2931" cy="1737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851" y="1105"/>
              <a:ext cx="1013" cy="612"/>
              <a:chOff x="2851" y="1105"/>
              <a:chExt cx="1013" cy="612"/>
            </a:xfrm>
          </p:grpSpPr>
          <p:sp>
            <p:nvSpPr>
              <p:cNvPr id="21542" name="Rectangle 5"/>
              <p:cNvSpPr>
                <a:spLocks noChangeArrowheads="1"/>
              </p:cNvSpPr>
              <p:nvPr/>
            </p:nvSpPr>
            <p:spPr bwMode="auto">
              <a:xfrm>
                <a:off x="3002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43" name="Rectangle 6"/>
              <p:cNvSpPr>
                <a:spLocks noChangeArrowheads="1"/>
              </p:cNvSpPr>
              <p:nvPr/>
            </p:nvSpPr>
            <p:spPr bwMode="auto">
              <a:xfrm>
                <a:off x="2851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4" name="Rectangle 7"/>
              <p:cNvSpPr>
                <a:spLocks noChangeArrowheads="1"/>
              </p:cNvSpPr>
              <p:nvPr/>
            </p:nvSpPr>
            <p:spPr bwMode="auto">
              <a:xfrm>
                <a:off x="3350" y="1572"/>
                <a:ext cx="51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5" name="Line 8"/>
              <p:cNvSpPr>
                <a:spLocks noChangeShapeType="1"/>
              </p:cNvSpPr>
              <p:nvPr/>
            </p:nvSpPr>
            <p:spPr bwMode="auto">
              <a:xfrm flipH="1">
                <a:off x="3107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6" name="Line 9"/>
              <p:cNvSpPr>
                <a:spLocks noChangeShapeType="1"/>
              </p:cNvSpPr>
              <p:nvPr/>
            </p:nvSpPr>
            <p:spPr bwMode="auto">
              <a:xfrm>
                <a:off x="339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510" name="Group 10"/>
            <p:cNvGrpSpPr>
              <a:grpSpLocks/>
            </p:cNvGrpSpPr>
            <p:nvPr/>
          </p:nvGrpSpPr>
          <p:grpSpPr bwMode="auto">
            <a:xfrm>
              <a:off x="4767" y="1105"/>
              <a:ext cx="1015" cy="612"/>
              <a:chOff x="4767" y="1105"/>
              <a:chExt cx="1015" cy="612"/>
            </a:xfrm>
          </p:grpSpPr>
          <p:sp>
            <p:nvSpPr>
              <p:cNvPr id="21537" name="Rectangle 11"/>
              <p:cNvSpPr>
                <a:spLocks noChangeArrowheads="1"/>
              </p:cNvSpPr>
              <p:nvPr/>
            </p:nvSpPr>
            <p:spPr bwMode="auto">
              <a:xfrm>
                <a:off x="4922" y="1105"/>
                <a:ext cx="7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8" name="Rectangle 12"/>
              <p:cNvSpPr>
                <a:spLocks noChangeArrowheads="1"/>
              </p:cNvSpPr>
              <p:nvPr/>
            </p:nvSpPr>
            <p:spPr bwMode="auto">
              <a:xfrm>
                <a:off x="4767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9" name="Rectangle 13"/>
              <p:cNvSpPr>
                <a:spLocks noChangeArrowheads="1"/>
              </p:cNvSpPr>
              <p:nvPr/>
            </p:nvSpPr>
            <p:spPr bwMode="auto">
              <a:xfrm>
                <a:off x="5269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40" name="Line 14"/>
              <p:cNvSpPr>
                <a:spLocks noChangeShapeType="1"/>
              </p:cNvSpPr>
              <p:nvPr/>
            </p:nvSpPr>
            <p:spPr bwMode="auto">
              <a:xfrm flipH="1">
                <a:off x="5028" y="1298"/>
                <a:ext cx="189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41" name="Line 15"/>
              <p:cNvSpPr>
                <a:spLocks noChangeShapeType="1"/>
              </p:cNvSpPr>
              <p:nvPr/>
            </p:nvSpPr>
            <p:spPr bwMode="auto">
              <a:xfrm>
                <a:off x="5318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1" name="Line 16"/>
            <p:cNvSpPr>
              <a:spLocks noChangeShapeType="1"/>
            </p:cNvSpPr>
            <p:nvPr/>
          </p:nvSpPr>
          <p:spPr bwMode="auto">
            <a:xfrm flipV="1">
              <a:off x="3341" y="708"/>
              <a:ext cx="715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Line 17"/>
            <p:cNvSpPr>
              <a:spLocks noChangeShapeType="1"/>
            </p:cNvSpPr>
            <p:nvPr/>
          </p:nvSpPr>
          <p:spPr bwMode="auto">
            <a:xfrm>
              <a:off x="4307" y="757"/>
              <a:ext cx="0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3" name="Group 18"/>
            <p:cNvGrpSpPr>
              <a:grpSpLocks/>
            </p:cNvGrpSpPr>
            <p:nvPr/>
          </p:nvGrpSpPr>
          <p:grpSpPr bwMode="auto">
            <a:xfrm>
              <a:off x="3800" y="1105"/>
              <a:ext cx="1013" cy="612"/>
              <a:chOff x="3800" y="1105"/>
              <a:chExt cx="1013" cy="612"/>
            </a:xfrm>
          </p:grpSpPr>
          <p:sp>
            <p:nvSpPr>
              <p:cNvPr id="21532" name="Rectangle 19"/>
              <p:cNvSpPr>
                <a:spLocks noChangeArrowheads="1"/>
              </p:cNvSpPr>
              <p:nvPr/>
            </p:nvSpPr>
            <p:spPr bwMode="auto">
              <a:xfrm>
                <a:off x="3953" y="1105"/>
                <a:ext cx="71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800" b="1">
                    <a:solidFill>
                      <a:srgbClr val="A50021"/>
                    </a:solidFill>
                    <a:latin typeface="Tahoma" pitchFamily="34" charset="0"/>
                  </a:rPr>
                  <a:t>Objetivo</a:t>
                </a:r>
              </a:p>
            </p:txBody>
          </p:sp>
          <p:sp>
            <p:nvSpPr>
              <p:cNvPr id="21533" name="Rectangle 20"/>
              <p:cNvSpPr>
                <a:spLocks noChangeArrowheads="1"/>
              </p:cNvSpPr>
              <p:nvPr/>
            </p:nvSpPr>
            <p:spPr bwMode="auto">
              <a:xfrm>
                <a:off x="38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4" name="Rectangle 21"/>
              <p:cNvSpPr>
                <a:spLocks noChangeArrowheads="1"/>
              </p:cNvSpPr>
              <p:nvPr/>
            </p:nvSpPr>
            <p:spPr bwMode="auto">
              <a:xfrm>
                <a:off x="4300" y="1572"/>
                <a:ext cx="51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4925" rIns="69850" bIns="34925">
                <a:spAutoFit/>
              </a:bodyPr>
              <a:lstStyle/>
              <a:p>
                <a:pPr algn="ctr" defTabSz="514350"/>
                <a:r>
                  <a:rPr lang="pt-BR" sz="2000" b="1">
                    <a:solidFill>
                      <a:srgbClr val="A50021"/>
                    </a:solidFill>
                    <a:latin typeface="Tahoma" pitchFamily="34" charset="0"/>
                  </a:rPr>
                  <a:t>Questão</a:t>
                </a:r>
              </a:p>
            </p:txBody>
          </p:sp>
          <p:sp>
            <p:nvSpPr>
              <p:cNvPr id="21535" name="Line 22"/>
              <p:cNvSpPr>
                <a:spLocks noChangeShapeType="1"/>
              </p:cNvSpPr>
              <p:nvPr/>
            </p:nvSpPr>
            <p:spPr bwMode="auto">
              <a:xfrm flipH="1">
                <a:off x="4059" y="1298"/>
                <a:ext cx="191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36" name="Line 23"/>
              <p:cNvSpPr>
                <a:spLocks noChangeShapeType="1"/>
              </p:cNvSpPr>
              <p:nvPr/>
            </p:nvSpPr>
            <p:spPr bwMode="auto">
              <a:xfrm>
                <a:off x="4350" y="1298"/>
                <a:ext cx="19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4" name="Line 24"/>
            <p:cNvSpPr>
              <a:spLocks noChangeShapeType="1"/>
            </p:cNvSpPr>
            <p:nvPr/>
          </p:nvSpPr>
          <p:spPr bwMode="auto">
            <a:xfrm flipH="1" flipV="1">
              <a:off x="4524" y="708"/>
              <a:ext cx="693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Rectangle 25"/>
            <p:cNvSpPr>
              <a:spLocks noChangeArrowheads="1"/>
            </p:cNvSpPr>
            <p:nvPr/>
          </p:nvSpPr>
          <p:spPr bwMode="auto">
            <a:xfrm>
              <a:off x="2886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6" name="Rectangle 26"/>
            <p:cNvSpPr>
              <a:spLocks noChangeArrowheads="1"/>
            </p:cNvSpPr>
            <p:nvPr/>
          </p:nvSpPr>
          <p:spPr bwMode="auto">
            <a:xfrm>
              <a:off x="3353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7" name="Rectangle 27"/>
            <p:cNvSpPr>
              <a:spLocks noChangeArrowheads="1"/>
            </p:cNvSpPr>
            <p:nvPr/>
          </p:nvSpPr>
          <p:spPr bwMode="auto">
            <a:xfrm>
              <a:off x="382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8" name="Rectangle 28"/>
            <p:cNvSpPr>
              <a:spLocks noChangeArrowheads="1"/>
            </p:cNvSpPr>
            <p:nvPr/>
          </p:nvSpPr>
          <p:spPr bwMode="auto">
            <a:xfrm>
              <a:off x="4294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19" name="Rectangle 29"/>
            <p:cNvSpPr>
              <a:spLocks noChangeArrowheads="1"/>
            </p:cNvSpPr>
            <p:nvPr/>
          </p:nvSpPr>
          <p:spPr bwMode="auto">
            <a:xfrm>
              <a:off x="4761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0" name="Rectangle 30"/>
            <p:cNvSpPr>
              <a:spLocks noChangeArrowheads="1"/>
            </p:cNvSpPr>
            <p:nvPr/>
          </p:nvSpPr>
          <p:spPr bwMode="auto">
            <a:xfrm>
              <a:off x="5229" y="2120"/>
              <a:ext cx="47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850" tIns="34925" rIns="69850" bIns="34925">
              <a:spAutoFit/>
            </a:bodyPr>
            <a:lstStyle/>
            <a:p>
              <a:pPr algn="ctr" defTabSz="514350"/>
              <a:r>
                <a:rPr lang="pt-BR" sz="2000" b="1">
                  <a:solidFill>
                    <a:srgbClr val="A50021"/>
                  </a:solidFill>
                  <a:latin typeface="Tahoma" pitchFamily="34" charset="0"/>
                </a:rPr>
                <a:t>Métrica</a:t>
              </a:r>
            </a:p>
          </p:txBody>
        </p:sp>
        <p:sp>
          <p:nvSpPr>
            <p:cNvPr id="21521" name="Line 31"/>
            <p:cNvSpPr>
              <a:spLocks noChangeShapeType="1"/>
            </p:cNvSpPr>
            <p:nvPr/>
          </p:nvSpPr>
          <p:spPr bwMode="auto">
            <a:xfrm>
              <a:off x="3097" y="1746"/>
              <a:ext cx="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2" name="Line 32"/>
            <p:cNvSpPr>
              <a:spLocks noChangeShapeType="1"/>
            </p:cNvSpPr>
            <p:nvPr/>
          </p:nvSpPr>
          <p:spPr bwMode="auto">
            <a:xfrm>
              <a:off x="3179" y="1746"/>
              <a:ext cx="385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Line 33"/>
            <p:cNvSpPr>
              <a:spLocks noChangeShapeType="1"/>
            </p:cNvSpPr>
            <p:nvPr/>
          </p:nvSpPr>
          <p:spPr bwMode="auto">
            <a:xfrm>
              <a:off x="3606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Line 34"/>
            <p:cNvSpPr>
              <a:spLocks noChangeShapeType="1"/>
            </p:cNvSpPr>
            <p:nvPr/>
          </p:nvSpPr>
          <p:spPr bwMode="auto">
            <a:xfrm>
              <a:off x="3688" y="1748"/>
              <a:ext cx="74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5" name="Line 35"/>
            <p:cNvSpPr>
              <a:spLocks noChangeShapeType="1"/>
            </p:cNvSpPr>
            <p:nvPr/>
          </p:nvSpPr>
          <p:spPr bwMode="auto">
            <a:xfrm flipH="1">
              <a:off x="4013" y="1756"/>
              <a:ext cx="29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6" name="Line 36"/>
            <p:cNvSpPr>
              <a:spLocks noChangeShapeType="1"/>
            </p:cNvSpPr>
            <p:nvPr/>
          </p:nvSpPr>
          <p:spPr bwMode="auto">
            <a:xfrm flipH="1">
              <a:off x="5455" y="1746"/>
              <a:ext cx="6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7" name="Line 37"/>
            <p:cNvSpPr>
              <a:spLocks noChangeShapeType="1"/>
            </p:cNvSpPr>
            <p:nvPr/>
          </p:nvSpPr>
          <p:spPr bwMode="auto">
            <a:xfrm flipH="1">
              <a:off x="5007" y="1746"/>
              <a:ext cx="61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8" name="Line 38"/>
            <p:cNvSpPr>
              <a:spLocks noChangeShapeType="1"/>
            </p:cNvSpPr>
            <p:nvPr/>
          </p:nvSpPr>
          <p:spPr bwMode="auto">
            <a:xfrm>
              <a:off x="4611" y="1771"/>
              <a:ext cx="29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9" name="Line 39"/>
            <p:cNvSpPr>
              <a:spLocks noChangeShapeType="1"/>
            </p:cNvSpPr>
            <p:nvPr/>
          </p:nvSpPr>
          <p:spPr bwMode="auto">
            <a:xfrm>
              <a:off x="4520" y="1768"/>
              <a:ext cx="2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0" name="Line 40"/>
            <p:cNvSpPr>
              <a:spLocks noChangeShapeType="1"/>
            </p:cNvSpPr>
            <p:nvPr/>
          </p:nvSpPr>
          <p:spPr bwMode="auto">
            <a:xfrm flipH="1">
              <a:off x="3239" y="1746"/>
              <a:ext cx="1748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31" name="Rectangle 41"/>
            <p:cNvSpPr>
              <a:spLocks noChangeArrowheads="1"/>
            </p:cNvSpPr>
            <p:nvPr/>
          </p:nvSpPr>
          <p:spPr bwMode="auto">
            <a:xfrm>
              <a:off x="3793" y="528"/>
              <a:ext cx="11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pt-BR" sz="2800" b="1">
                  <a:solidFill>
                    <a:srgbClr val="A50021"/>
                  </a:solidFill>
                  <a:latin typeface="Tahoma" pitchFamily="34" charset="0"/>
                </a:rPr>
                <a:t>Planejamento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1754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Modelos de qualidade usam métricas para acompanhamento e avaliação de processos.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Ciclos e metodologias com foco em melhoria contínua utilizam métricas.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5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980728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dirty="0" smtClean="0"/>
              <a:t>Prof. Cássia Regina Tokoy</a:t>
            </a:r>
          </a:p>
        </p:txBody>
      </p:sp>
      <p:sp>
        <p:nvSpPr>
          <p:cNvPr id="409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Acadêmica</a:t>
            </a:r>
          </a:p>
          <a:p>
            <a:pPr lvl="1"/>
            <a:r>
              <a:rPr lang="pt-BR" dirty="0" smtClean="0"/>
              <a:t>Sistemas de Informação (Graduação)</a:t>
            </a:r>
          </a:p>
          <a:p>
            <a:pPr lvl="1"/>
            <a:r>
              <a:rPr lang="pt-BR" dirty="0" smtClean="0"/>
              <a:t>Excelência em Gestão de Projetos e Processos (Pós-Graduação)</a:t>
            </a:r>
          </a:p>
          <a:p>
            <a:pPr>
              <a:spcBef>
                <a:spcPts val="1200"/>
              </a:spcBef>
            </a:pPr>
            <a:r>
              <a:rPr lang="pt-BR" dirty="0" smtClean="0"/>
              <a:t>Experiência Profissional</a:t>
            </a:r>
          </a:p>
          <a:p>
            <a:pPr lvl="1"/>
            <a:r>
              <a:rPr lang="pt-BR" dirty="0" smtClean="0"/>
              <a:t>Análise e desenvolvimento de sistemas Mainframe</a:t>
            </a:r>
          </a:p>
          <a:p>
            <a:pPr lvl="1"/>
            <a:r>
              <a:rPr lang="pt-BR" dirty="0" smtClean="0"/>
              <a:t>Análise e desenvolvimento de sistemas BI</a:t>
            </a:r>
          </a:p>
          <a:p>
            <a:pPr lvl="1"/>
            <a:r>
              <a:rPr lang="pt-BR" dirty="0" smtClean="0"/>
              <a:t>Métricas e Qualidade de Software</a:t>
            </a:r>
          </a:p>
          <a:p>
            <a:pPr lvl="1"/>
            <a:r>
              <a:rPr lang="pt-BR" dirty="0" smtClean="0"/>
              <a:t>PMO</a:t>
            </a:r>
          </a:p>
          <a:p>
            <a:pPr lvl="1"/>
            <a:r>
              <a:rPr lang="pt-BR" dirty="0" smtClean="0"/>
              <a:t>Escritório de Métricas de Software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0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9703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 err="1"/>
              <a:t>Capabilitity</a:t>
            </a:r>
            <a:r>
              <a:rPr lang="pt-BR" dirty="0"/>
              <a:t> </a:t>
            </a:r>
            <a:r>
              <a:rPr lang="pt-BR" dirty="0" err="1"/>
              <a:t>Maturity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Integration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Consiste de melhores práticas que direcionam o desenvolvimento e a manutenção de produtos e serviços, cobrindo o ciclo de vida do produto da concepção até a entrega.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Níveis de Maturidade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- Nível 1: Inicial</a:t>
            </a:r>
          </a:p>
          <a:p>
            <a:pPr>
              <a:defRPr/>
            </a:pPr>
            <a:r>
              <a:rPr lang="pt-BR" dirty="0"/>
              <a:t> - Nível 2: Gerenciado</a:t>
            </a:r>
          </a:p>
          <a:p>
            <a:pPr>
              <a:defRPr/>
            </a:pPr>
            <a:r>
              <a:rPr lang="pt-BR" dirty="0"/>
              <a:t> - Nível 3: Definido</a:t>
            </a:r>
          </a:p>
          <a:p>
            <a:pPr>
              <a:defRPr/>
            </a:pPr>
            <a:r>
              <a:rPr lang="pt-BR" dirty="0"/>
              <a:t> - Nível 4: Quantitativamente Gerenciado </a:t>
            </a:r>
          </a:p>
          <a:p>
            <a:pPr>
              <a:defRPr/>
            </a:pPr>
            <a:r>
              <a:rPr lang="pt-BR" dirty="0"/>
              <a:t> - Nível 5: Otimizado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5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360363"/>
            <a:ext cx="849674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3694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 - </a:t>
            </a:r>
            <a:r>
              <a:rPr lang="pt-BR" dirty="0" err="1"/>
              <a:t>Measurement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- Níveis 2 e 3.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Propósito: Desenvolver e sustentar a capacidade de medição que é utilizada para suportar as necessidades de gestão de informação.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Base para as </a:t>
            </a:r>
            <a:r>
              <a:rPr lang="pt-BR" dirty="0" err="1"/>
              <a:t>PAs</a:t>
            </a:r>
            <a:r>
              <a:rPr lang="pt-BR" dirty="0"/>
              <a:t> de níveis 4 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QPM </a:t>
            </a:r>
            <a:r>
              <a:rPr lang="pt-BR" i="1" dirty="0" err="1"/>
              <a:t>Quantitative</a:t>
            </a:r>
            <a:r>
              <a:rPr lang="pt-BR" i="1" dirty="0"/>
              <a:t> Project Management</a:t>
            </a:r>
          </a:p>
          <a:p>
            <a:pPr>
              <a:defRPr/>
            </a:pPr>
            <a:endParaRPr lang="pt-BR" i="1" dirty="0"/>
          </a:p>
          <a:p>
            <a:pPr>
              <a:defRPr/>
            </a:pPr>
            <a:r>
              <a:rPr lang="pt-BR" dirty="0"/>
              <a:t>e 5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PA - CAR </a:t>
            </a:r>
            <a:r>
              <a:rPr lang="pt-BR" i="1" dirty="0"/>
              <a:t>Causal </a:t>
            </a:r>
            <a:r>
              <a:rPr lang="pt-BR" i="1" dirty="0" err="1"/>
              <a:t>Analysis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Resolution</a:t>
            </a:r>
            <a:r>
              <a:rPr lang="pt-BR" dirty="0"/>
              <a:t>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1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468313" y="409575"/>
            <a:ext cx="854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CMMI – PA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 Análise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84213" y="1916113"/>
            <a:ext cx="7920037" cy="286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iniciativa de medição envolve o seguinte:</a:t>
            </a:r>
          </a:p>
          <a:p>
            <a:pPr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- Especificar os objetivos de medição e análise de forma a estarem alinhados com informação necessária e objetivos de negócio;</a:t>
            </a:r>
          </a:p>
          <a:p>
            <a:pPr algn="just">
              <a:defRPr/>
            </a:pPr>
            <a:r>
              <a:rPr lang="pt-BR" dirty="0"/>
              <a:t>- Definir as medidas que irão ser utilizadas, os processos de coleta de dados, os mecanismos de armazenamento, os processos de análise e, os processos de produção e emissão de relatórios e de feedback;</a:t>
            </a:r>
          </a:p>
          <a:p>
            <a:pPr algn="just">
              <a:defRPr/>
            </a:pPr>
            <a:r>
              <a:rPr lang="pt-BR" dirty="0"/>
              <a:t>-Prover resultados objetivos que possam ser utilizados na tomada de decisões de negócio e propiciem a tomada de ações corretivas apropriadas.</a:t>
            </a:r>
          </a:p>
        </p:txBody>
      </p:sp>
    </p:spTree>
    <p:extLst>
      <p:ext uri="{BB962C8B-B14F-4D97-AF65-F5344CB8AC3E}">
        <p14:creationId xmlns:p14="http://schemas.microsoft.com/office/powerpoint/2010/main" val="174095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1000125" y="1916113"/>
            <a:ext cx="7920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/>
              <a:t>O </a:t>
            </a:r>
            <a:r>
              <a:rPr lang="pt-BR" b="1"/>
              <a:t>ciclo PDCA</a:t>
            </a:r>
            <a:r>
              <a:rPr lang="pt-BR"/>
              <a:t>, </a:t>
            </a:r>
            <a:r>
              <a:rPr lang="pt-BR" b="1"/>
              <a:t>ciclo de Shewart ou ciclo de Deming</a:t>
            </a:r>
            <a:r>
              <a:rPr lang="pt-BR"/>
              <a:t>, é um ciclo de desenvolvimento que tem foco na melhoria contínua.</a:t>
            </a:r>
          </a:p>
        </p:txBody>
      </p:sp>
    </p:spTree>
    <p:extLst>
      <p:ext uri="{BB962C8B-B14F-4D97-AF65-F5344CB8AC3E}">
        <p14:creationId xmlns:p14="http://schemas.microsoft.com/office/powerpoint/2010/main" val="257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35116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pic>
        <p:nvPicPr>
          <p:cNvPr id="27651" name="Picture 2" descr="Ficheiro:PDCA Cyc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93863"/>
            <a:ext cx="76200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3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17575" y="0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Ciclo PDCA e Processo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</a:t>
            </a:r>
          </a:p>
        </p:txBody>
      </p:sp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749300" y="1773238"/>
            <a:ext cx="792003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Plan</a:t>
            </a:r>
            <a:r>
              <a:rPr lang="pt-BR">
                <a:solidFill>
                  <a:srgbClr val="000000"/>
                </a:solidFill>
              </a:rPr>
              <a:t> (planejamento): estabelecer uma meta ou identificar o problema (um problema tem o sentido daquilo que impede o alcance dos resultados esperados, ou seja, o alcance da meta); analisar o fenômeno (analisar os dados relacionados ao problema); analisar o processo (descobrir as causas fundamentais dos problemas) e elaborar um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Do</a:t>
            </a:r>
            <a:r>
              <a:rPr lang="pt-BR">
                <a:solidFill>
                  <a:srgbClr val="000000"/>
                </a:solidFill>
              </a:rPr>
              <a:t> (execução): realizar, executar as atividades conforme o plano de ação.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Check</a:t>
            </a:r>
            <a:r>
              <a:rPr lang="pt-BR">
                <a:solidFill>
                  <a:srgbClr val="000000"/>
                </a:solidFill>
              </a:rPr>
              <a:t> (verificação): monitorar e avaliar periodicamente os resultados, avaliar processos e resultados, confrontando-os com o planejado por meio de KPIs ( </a:t>
            </a:r>
            <a:r>
              <a:rPr lang="pt-BR" b="1">
                <a:solidFill>
                  <a:srgbClr val="000000"/>
                </a:solidFill>
              </a:rPr>
              <a:t>Key Performance Indicator </a:t>
            </a:r>
            <a:r>
              <a:rPr lang="pt-BR">
                <a:solidFill>
                  <a:srgbClr val="000000"/>
                </a:solidFill>
              </a:rPr>
              <a:t>) objetivos, especificações e estado desejado, consolidando as informações, eventualmente confeccionando relatórios.  </a:t>
            </a:r>
          </a:p>
          <a:p>
            <a:pPr algn="just"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</a:rPr>
              <a:t>Act</a:t>
            </a:r>
            <a:r>
              <a:rPr lang="pt-BR">
                <a:solidFill>
                  <a:srgbClr val="000000"/>
                </a:solidFill>
              </a:rPr>
              <a:t> (ação): agir de acordo com o avaliado e de acordo com os relatórios, eventualmente determinar e confeccionar novos planos de ação, de forma a melhorar a qualidade, eficiência e eficácia, aprimorando a execução e corrigindo eventuais falhas.</a:t>
            </a:r>
          </a:p>
        </p:txBody>
      </p:sp>
    </p:spTree>
    <p:extLst>
      <p:ext uri="{BB962C8B-B14F-4D97-AF65-F5344CB8AC3E}">
        <p14:creationId xmlns:p14="http://schemas.microsoft.com/office/powerpoint/2010/main" val="25831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82625" y="311150"/>
            <a:ext cx="82105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Processo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medição</a:t>
            </a:r>
          </a:p>
        </p:txBody>
      </p:sp>
      <p:grpSp>
        <p:nvGrpSpPr>
          <p:cNvPr id="29699" name="Grupo 2"/>
          <p:cNvGrpSpPr>
            <a:grpSpLocks/>
          </p:cNvGrpSpPr>
          <p:nvPr/>
        </p:nvGrpSpPr>
        <p:grpSpPr bwMode="auto">
          <a:xfrm>
            <a:off x="1039813" y="1003300"/>
            <a:ext cx="6003925" cy="1684338"/>
            <a:chOff x="1039362" y="1002947"/>
            <a:chExt cx="6003666" cy="1685404"/>
          </a:xfrm>
        </p:grpSpPr>
        <p:sp>
          <p:nvSpPr>
            <p:cNvPr id="54" name="Divisa 53"/>
            <p:cNvSpPr/>
            <p:nvPr/>
          </p:nvSpPr>
          <p:spPr bwMode="auto">
            <a:xfrm>
              <a:off x="1488668" y="1392208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Objetivos</a:t>
              </a:r>
            </a:p>
          </p:txBody>
        </p:sp>
        <p:sp>
          <p:nvSpPr>
            <p:cNvPr id="55" name="Divisa 54"/>
            <p:cNvSpPr/>
            <p:nvPr/>
          </p:nvSpPr>
          <p:spPr bwMode="auto">
            <a:xfrm>
              <a:off x="3203848" y="138389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Definir as métricas</a:t>
              </a:r>
            </a:p>
          </p:txBody>
        </p:sp>
        <p:sp>
          <p:nvSpPr>
            <p:cNvPr id="29722" name="Retângulo 56"/>
            <p:cNvSpPr>
              <a:spLocks noChangeArrowheads="1"/>
            </p:cNvSpPr>
            <p:nvPr/>
          </p:nvSpPr>
          <p:spPr bwMode="auto">
            <a:xfrm>
              <a:off x="1039362" y="1002947"/>
              <a:ext cx="10278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Planeja:</a:t>
              </a:r>
              <a:endParaRPr lang="pt-BR">
                <a:cs typeface="Arial" charset="0"/>
              </a:endParaRPr>
            </a:p>
          </p:txBody>
        </p:sp>
        <p:sp>
          <p:nvSpPr>
            <p:cNvPr id="21" name="Divisa 20"/>
            <p:cNvSpPr/>
            <p:nvPr/>
          </p:nvSpPr>
          <p:spPr bwMode="auto">
            <a:xfrm>
              <a:off x="4932040" y="139220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Definir  coleta</a:t>
              </a:r>
            </a:p>
          </p:txBody>
        </p:sp>
      </p:grpSp>
      <p:grpSp>
        <p:nvGrpSpPr>
          <p:cNvPr id="29700" name="Grupo 3"/>
          <p:cNvGrpSpPr>
            <a:grpSpLocks/>
          </p:cNvGrpSpPr>
          <p:nvPr/>
        </p:nvGrpSpPr>
        <p:grpSpPr bwMode="auto">
          <a:xfrm>
            <a:off x="1076325" y="2776538"/>
            <a:ext cx="4222750" cy="1665287"/>
            <a:chOff x="1075540" y="2777025"/>
            <a:chExt cx="4223568" cy="1665475"/>
          </a:xfrm>
        </p:grpSpPr>
        <p:sp>
          <p:nvSpPr>
            <p:cNvPr id="59" name="Divisa 58"/>
            <p:cNvSpPr/>
            <p:nvPr/>
          </p:nvSpPr>
          <p:spPr bwMode="auto">
            <a:xfrm>
              <a:off x="1075540" y="3146357"/>
              <a:ext cx="2110988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Coletar</a:t>
              </a:r>
            </a:p>
          </p:txBody>
        </p:sp>
        <p:sp>
          <p:nvSpPr>
            <p:cNvPr id="62" name="Divisa 61"/>
            <p:cNvSpPr/>
            <p:nvPr/>
          </p:nvSpPr>
          <p:spPr bwMode="auto">
            <a:xfrm>
              <a:off x="3037582" y="3140217"/>
              <a:ext cx="2261526" cy="1296143"/>
            </a:xfrm>
            <a:prstGeom prst="chevron">
              <a:avLst>
                <a:gd name="adj" fmla="val 36773"/>
              </a:avLst>
            </a:prstGeom>
            <a:solidFill>
              <a:srgbClr val="2B72AD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lIns="36000" tIns="0" rIns="0" bIns="0" anchor="ctr"/>
            <a:lstStyle/>
            <a:p>
              <a:pPr algn="ctr">
                <a:defRPr/>
              </a:pPr>
              <a:r>
                <a:rPr lang="pt-B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Armazenar (base histórica)</a:t>
              </a:r>
            </a:p>
          </p:txBody>
        </p:sp>
        <p:sp>
          <p:nvSpPr>
            <p:cNvPr id="29715" name="Retângulo 16"/>
            <p:cNvSpPr>
              <a:spLocks noChangeArrowheads="1"/>
            </p:cNvSpPr>
            <p:nvPr/>
          </p:nvSpPr>
          <p:spPr bwMode="auto">
            <a:xfrm>
              <a:off x="1290194" y="2777025"/>
              <a:ext cx="624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pt-BR" b="1">
                  <a:cs typeface="Arial" charset="0"/>
                </a:rPr>
                <a:t>Faz:</a:t>
              </a:r>
              <a:endParaRPr lang="pt-BR">
                <a:cs typeface="Arial" charset="0"/>
              </a:endParaRPr>
            </a:p>
          </p:txBody>
        </p:sp>
      </p:grpSp>
      <p:sp>
        <p:nvSpPr>
          <p:cNvPr id="60" name="Divisa 59"/>
          <p:cNvSpPr/>
          <p:nvPr/>
        </p:nvSpPr>
        <p:spPr bwMode="auto">
          <a:xfrm>
            <a:off x="5198386" y="3164772"/>
            <a:ext cx="2765211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Medidas e indicadores e processo de medição	</a:t>
            </a:r>
          </a:p>
        </p:txBody>
      </p:sp>
      <p:sp>
        <p:nvSpPr>
          <p:cNvPr id="29704" name="Retângulo 60"/>
          <p:cNvSpPr>
            <a:spLocks noChangeArrowheads="1"/>
          </p:cNvSpPr>
          <p:nvPr/>
        </p:nvSpPr>
        <p:spPr bwMode="auto">
          <a:xfrm>
            <a:off x="5702300" y="2795588"/>
            <a:ext cx="92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Checa:</a:t>
            </a:r>
            <a:endParaRPr lang="pt-BR">
              <a:cs typeface="Arial" charset="0"/>
            </a:endParaRPr>
          </a:p>
        </p:txBody>
      </p:sp>
      <p:sp>
        <p:nvSpPr>
          <p:cNvPr id="29705" name="Retângulo 15"/>
          <p:cNvSpPr>
            <a:spLocks noChangeArrowheads="1"/>
          </p:cNvSpPr>
          <p:nvPr/>
        </p:nvSpPr>
        <p:spPr bwMode="auto">
          <a:xfrm>
            <a:off x="1176338" y="4724400"/>
            <a:ext cx="776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Atua:</a:t>
            </a:r>
            <a:endParaRPr lang="pt-BR">
              <a:cs typeface="Arial" charset="0"/>
            </a:endParaRPr>
          </a:p>
        </p:txBody>
      </p:sp>
      <p:sp>
        <p:nvSpPr>
          <p:cNvPr id="18" name="Divisa 17"/>
          <p:cNvSpPr/>
          <p:nvPr/>
        </p:nvSpPr>
        <p:spPr bwMode="auto">
          <a:xfrm>
            <a:off x="1243715" y="5094476"/>
            <a:ext cx="2110988" cy="1296143"/>
          </a:xfrm>
          <a:prstGeom prst="chevron">
            <a:avLst>
              <a:gd name="adj" fmla="val 36773"/>
            </a:avLst>
          </a:prstGeom>
          <a:solidFill>
            <a:srgbClr val="2B72AD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36000" tIns="0" rIns="0" bIns="0" anchor="ctr"/>
          <a:lstStyle/>
          <a:p>
            <a:pPr algn="ctr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Implantar melhorias</a:t>
            </a:r>
          </a:p>
        </p:txBody>
      </p:sp>
    </p:spTree>
    <p:extLst>
      <p:ext uri="{BB962C8B-B14F-4D97-AF65-F5344CB8AC3E}">
        <p14:creationId xmlns:p14="http://schemas.microsoft.com/office/powerpoint/2010/main" val="3703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/>
          <p:cNvSpPr>
            <a:spLocks noChangeArrowheads="1"/>
          </p:cNvSpPr>
          <p:nvPr/>
        </p:nvSpPr>
        <p:spPr bwMode="auto">
          <a:xfrm>
            <a:off x="604838" y="188913"/>
            <a:ext cx="820896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 DMAIC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8963" y="1225550"/>
            <a:ext cx="7785100" cy="535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A metodologia DMAIC possui cinco fases: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Definir o problema</a:t>
            </a:r>
          </a:p>
          <a:p>
            <a:pPr>
              <a:defRPr/>
            </a:pPr>
            <a:r>
              <a:rPr lang="pt-BR" dirty="0"/>
              <a:t>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Medir aspectos</a:t>
            </a:r>
          </a:p>
          <a:p>
            <a:pPr algn="just">
              <a:defRPr/>
            </a:pPr>
            <a:r>
              <a:rPr lang="pt-BR" dirty="0"/>
              <a:t>Mensurar e investigar relações de causa e efeito; </a:t>
            </a:r>
          </a:p>
          <a:p>
            <a:pPr algn="just">
              <a:defRPr/>
            </a:pPr>
            <a:r>
              <a:rPr lang="pt-BR" dirty="0"/>
              <a:t>Determinar quais são as relações;</a:t>
            </a:r>
          </a:p>
          <a:p>
            <a:pPr algn="just">
              <a:defRPr/>
            </a:pPr>
            <a:r>
              <a:rPr lang="pt-BR" dirty="0"/>
              <a:t>Procurar a causa principal dos defeitos.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Analisar</a:t>
            </a:r>
          </a:p>
          <a:p>
            <a:pPr algn="just">
              <a:defRPr/>
            </a:pPr>
            <a:r>
              <a:rPr lang="pt-BR" dirty="0"/>
              <a:t>Mapeamento para a identificação das causas-raiz dos defeitos e das oportunidades de melhoria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Melhorar o processo </a:t>
            </a:r>
          </a:p>
          <a:p>
            <a:pPr algn="just">
              <a:defRPr/>
            </a:pPr>
            <a:r>
              <a:rPr lang="pt-BR" dirty="0"/>
              <a:t>Melhorar e otimizar o processo usando técnicas como desenho de experimentos, </a:t>
            </a:r>
            <a:r>
              <a:rPr lang="pt-BR" dirty="0" err="1"/>
              <a:t>poka-yoke</a:t>
            </a:r>
            <a:r>
              <a:rPr lang="pt-BR" dirty="0"/>
              <a:t> ou prova de erros, e padronizar o trabalho para criar um novo estado de processo.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pt-BR" b="1" dirty="0"/>
              <a:t>Controlar</a:t>
            </a:r>
          </a:p>
          <a:p>
            <a:pPr algn="just">
              <a:defRPr/>
            </a:pPr>
            <a:r>
              <a:rPr lang="pt-BR" dirty="0"/>
              <a:t>Manter o processo sob controle para se assegurar que quaisquer desvios do objetivo sejam corrigidos antes que se tornem em defeitos. </a:t>
            </a:r>
          </a:p>
          <a:p>
            <a:pPr algn="just">
              <a:defRPr/>
            </a:pPr>
            <a:r>
              <a:rPr lang="pt-BR" dirty="0"/>
              <a:t>Sistemas de controle como um controle estatístico de processo ou quadro de produções, e continuamente monitorar os processos.</a:t>
            </a:r>
          </a:p>
        </p:txBody>
      </p:sp>
    </p:spTree>
    <p:extLst>
      <p:ext uri="{BB962C8B-B14F-4D97-AF65-F5344CB8AC3E}">
        <p14:creationId xmlns:p14="http://schemas.microsoft.com/office/powerpoint/2010/main" val="16749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03238" y="188913"/>
            <a:ext cx="8640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1747" name="Grupo 5"/>
          <p:cNvGrpSpPr>
            <a:grpSpLocks/>
          </p:cNvGrpSpPr>
          <p:nvPr/>
        </p:nvGrpSpPr>
        <p:grpSpPr bwMode="auto">
          <a:xfrm>
            <a:off x="1477751" y="1049338"/>
            <a:ext cx="5545137" cy="5605462"/>
            <a:chOff x="3587750" y="990600"/>
            <a:chExt cx="5545139" cy="5605467"/>
          </a:xfrm>
        </p:grpSpPr>
        <p:grpSp>
          <p:nvGrpSpPr>
            <p:cNvPr id="31748" name="Group 12"/>
            <p:cNvGrpSpPr>
              <a:grpSpLocks/>
            </p:cNvGrpSpPr>
            <p:nvPr/>
          </p:nvGrpSpPr>
          <p:grpSpPr bwMode="auto">
            <a:xfrm>
              <a:off x="4495801" y="990600"/>
              <a:ext cx="4090988" cy="1117600"/>
              <a:chOff x="2832" y="624"/>
              <a:chExt cx="2577" cy="704"/>
            </a:xfrm>
          </p:grpSpPr>
          <p:sp>
            <p:nvSpPr>
              <p:cNvPr id="31761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Tamanho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2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1696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Pontos por Função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Pontos por Casos de Uso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Linhas de Código</a:t>
                </a:r>
                <a:endParaRPr lang="pa-IN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1749" name="Group 15"/>
            <p:cNvGrpSpPr>
              <a:grpSpLocks/>
            </p:cNvGrpSpPr>
            <p:nvPr/>
          </p:nvGrpSpPr>
          <p:grpSpPr bwMode="auto">
            <a:xfrm>
              <a:off x="4578349" y="2286004"/>
              <a:ext cx="3127375" cy="685801"/>
              <a:chOff x="2884" y="1440"/>
              <a:chExt cx="1970" cy="432"/>
            </a:xfrm>
          </p:grpSpPr>
          <p:sp>
            <p:nvSpPr>
              <p:cNvPr id="31759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Esforço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60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40"/>
                <a:ext cx="1158" cy="43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</a:t>
                </a:r>
              </a:p>
              <a:p>
                <a:r>
                  <a:rPr lang="pt-BR" sz="1600" b="1">
                    <a:latin typeface="Arial Narrow" pitchFamily="34" charset="0"/>
                  </a:rPr>
                  <a:t>(Homem-Hora/Dia)</a:t>
                </a:r>
                <a:endParaRPr lang="pt-BR" sz="16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0" name="Group 18"/>
            <p:cNvGrpSpPr>
              <a:grpSpLocks/>
            </p:cNvGrpSpPr>
            <p:nvPr/>
          </p:nvGrpSpPr>
          <p:grpSpPr bwMode="auto">
            <a:xfrm>
              <a:off x="4781551" y="5867404"/>
              <a:ext cx="4351338" cy="728663"/>
              <a:chOff x="3012" y="3696"/>
              <a:chExt cx="2741" cy="459"/>
            </a:xfrm>
          </p:grpSpPr>
          <p:sp>
            <p:nvSpPr>
              <p:cNvPr id="31757" name="Text Box 19"/>
              <p:cNvSpPr txBox="1">
                <a:spLocks noChangeArrowheads="1"/>
              </p:cNvSpPr>
              <p:nvPr/>
            </p:nvSpPr>
            <p:spPr bwMode="auto">
              <a:xfrm>
                <a:off x="3012" y="3792"/>
                <a:ext cx="684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Custo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8" name="Text Box 20"/>
              <p:cNvSpPr txBox="1">
                <a:spLocks noChangeArrowheads="1"/>
              </p:cNvSpPr>
              <p:nvPr/>
            </p:nvSpPr>
            <p:spPr bwMode="auto">
              <a:xfrm>
                <a:off x="3696" y="3696"/>
                <a:ext cx="2057" cy="459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Mão-de-obra, Equipamentos,</a:t>
                </a:r>
              </a:p>
              <a:p>
                <a:r>
                  <a:rPr lang="pt-BR" b="1">
                    <a:latin typeface="Arial Narrow" pitchFamily="34" charset="0"/>
                  </a:rPr>
                  <a:t>Treinamento, Viagens...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1" name="Group 21"/>
            <p:cNvGrpSpPr>
              <a:grpSpLocks/>
            </p:cNvGrpSpPr>
            <p:nvPr/>
          </p:nvGrpSpPr>
          <p:grpSpPr bwMode="auto">
            <a:xfrm>
              <a:off x="4806951" y="4572002"/>
              <a:ext cx="3373438" cy="1160463"/>
              <a:chOff x="3028" y="2880"/>
              <a:chExt cx="2125" cy="731"/>
            </a:xfrm>
          </p:grpSpPr>
          <p:sp>
            <p:nvSpPr>
              <p:cNvPr id="31755" name="Text Box 22"/>
              <p:cNvSpPr txBox="1">
                <a:spLocks noChangeArrowheads="1"/>
              </p:cNvSpPr>
              <p:nvPr/>
            </p:nvSpPr>
            <p:spPr bwMode="auto">
              <a:xfrm>
                <a:off x="3028" y="3024"/>
                <a:ext cx="668" cy="25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Prazo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80"/>
                <a:ext cx="1457" cy="731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Cronograma</a:t>
                </a:r>
              </a:p>
              <a:p>
                <a:r>
                  <a:rPr lang="pt-BR" sz="2000" b="1">
                    <a:latin typeface="Arial Narrow" pitchFamily="34" charset="0"/>
                  </a:rPr>
                  <a:t>(</a:t>
                </a:r>
                <a:r>
                  <a:rPr lang="pt-BR" b="1">
                    <a:latin typeface="Arial Narrow" pitchFamily="34" charset="0"/>
                  </a:rPr>
                  <a:t>Atividades, Marcos, </a:t>
                </a:r>
              </a:p>
              <a:p>
                <a:r>
                  <a:rPr lang="pt-BR" b="1">
                    <a:latin typeface="Arial Narrow" pitchFamily="34" charset="0"/>
                  </a:rPr>
                  <a:t>Dependências, ...)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1752" name="Group 24"/>
            <p:cNvGrpSpPr>
              <a:grpSpLocks/>
            </p:cNvGrpSpPr>
            <p:nvPr/>
          </p:nvGrpSpPr>
          <p:grpSpPr bwMode="auto">
            <a:xfrm>
              <a:off x="3587750" y="3276600"/>
              <a:ext cx="4764088" cy="1117600"/>
              <a:chOff x="2260" y="2064"/>
              <a:chExt cx="3001" cy="704"/>
            </a:xfrm>
          </p:grpSpPr>
          <p:sp>
            <p:nvSpPr>
              <p:cNvPr id="31753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549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Recursos</a:t>
                </a:r>
                <a:endParaRPr lang="pt-BR" sz="2200" b="1">
                  <a:solidFill>
                    <a:schemeClr val="bg2"/>
                  </a:solidFill>
                  <a:latin typeface="Arial Narrow" pitchFamily="34" charset="0"/>
                </a:endParaRPr>
              </a:p>
              <a:p>
                <a:r>
                  <a:rPr lang="pt-BR" sz="2200" b="1">
                    <a:latin typeface="Arial Narrow" pitchFamily="34" charset="0"/>
                  </a:rPr>
                  <a:t>Computacionais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754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1565" cy="704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Memória, Terminais,</a:t>
                </a:r>
              </a:p>
              <a:p>
                <a:r>
                  <a:rPr lang="pt-BR" b="1">
                    <a:latin typeface="Arial Narrow" pitchFamily="34" charset="0"/>
                  </a:rPr>
                  <a:t>Processadores, Rede,</a:t>
                </a:r>
              </a:p>
              <a:p>
                <a:r>
                  <a:rPr lang="pt-BR" b="1">
                    <a:latin typeface="Arial Narrow" pitchFamily="34" charset="0"/>
                  </a:rPr>
                  <a:t>Software, Periféricos ...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2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39750" y="188913"/>
            <a:ext cx="860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Básicas e Derivadas</a:t>
            </a:r>
          </a:p>
        </p:txBody>
      </p:sp>
      <p:grpSp>
        <p:nvGrpSpPr>
          <p:cNvPr id="32771" name="Grupo 5"/>
          <p:cNvGrpSpPr>
            <a:grpSpLocks/>
          </p:cNvGrpSpPr>
          <p:nvPr/>
        </p:nvGrpSpPr>
        <p:grpSpPr bwMode="auto">
          <a:xfrm>
            <a:off x="1178984" y="1282700"/>
            <a:ext cx="6457950" cy="5373687"/>
            <a:chOff x="3227389" y="990601"/>
            <a:chExt cx="6457967" cy="5373691"/>
          </a:xfrm>
        </p:grpSpPr>
        <p:grpSp>
          <p:nvGrpSpPr>
            <p:cNvPr id="32772" name="Group 12"/>
            <p:cNvGrpSpPr>
              <a:grpSpLocks/>
            </p:cNvGrpSpPr>
            <p:nvPr/>
          </p:nvGrpSpPr>
          <p:grpSpPr bwMode="auto">
            <a:xfrm>
              <a:off x="4495803" y="990601"/>
              <a:ext cx="2754314" cy="923926"/>
              <a:chOff x="2832" y="624"/>
              <a:chExt cx="1735" cy="582"/>
            </a:xfrm>
          </p:grpSpPr>
          <p:sp>
            <p:nvSpPr>
              <p:cNvPr id="32785" name="Text Box 13"/>
              <p:cNvSpPr txBox="1">
                <a:spLocks noChangeArrowheads="1"/>
              </p:cNvSpPr>
              <p:nvPr/>
            </p:nvSpPr>
            <p:spPr bwMode="auto">
              <a:xfrm>
                <a:off x="2832" y="768"/>
                <a:ext cx="902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6" name="Text Box 14"/>
              <p:cNvSpPr txBox="1">
                <a:spLocks noChangeArrowheads="1"/>
              </p:cNvSpPr>
              <p:nvPr/>
            </p:nvSpPr>
            <p:spPr bwMode="auto">
              <a:xfrm>
                <a:off x="3713" y="624"/>
                <a:ext cx="854" cy="582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>
                    <a:latin typeface="Arial Narrow" pitchFamily="34" charset="0"/>
                  </a:rPr>
                  <a:t>Tipo</a:t>
                </a:r>
              </a:p>
              <a:p>
                <a:r>
                  <a:rPr lang="pt-BR" b="1">
                    <a:latin typeface="Arial Narrow" pitchFamily="34" charset="0"/>
                  </a:rPr>
                  <a:t>Severidade...</a:t>
                </a:r>
                <a:endParaRPr lang="pa-IN" b="1">
                  <a:latin typeface="Arial Narrow" pitchFamily="34" charset="0"/>
                </a:endParaRPr>
              </a:p>
            </p:txBody>
          </p:sp>
        </p:grpSp>
        <p:grpSp>
          <p:nvGrpSpPr>
            <p:cNvPr id="32773" name="Group 15"/>
            <p:cNvGrpSpPr>
              <a:grpSpLocks/>
            </p:cNvGrpSpPr>
            <p:nvPr/>
          </p:nvGrpSpPr>
          <p:grpSpPr bwMode="auto">
            <a:xfrm>
              <a:off x="4578356" y="2254256"/>
              <a:ext cx="2516191" cy="646114"/>
              <a:chOff x="2884" y="1420"/>
              <a:chExt cx="1585" cy="407"/>
            </a:xfrm>
          </p:grpSpPr>
          <p:sp>
            <p:nvSpPr>
              <p:cNvPr id="32783" name="Text Box 16"/>
              <p:cNvSpPr txBox="1">
                <a:spLocks noChangeArrowheads="1"/>
              </p:cNvSpPr>
              <p:nvPr/>
            </p:nvSpPr>
            <p:spPr bwMode="auto">
              <a:xfrm>
                <a:off x="2884" y="1488"/>
                <a:ext cx="850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Mudanças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4" name="Text Box 17"/>
              <p:cNvSpPr txBox="1">
                <a:spLocks noChangeArrowheads="1"/>
              </p:cNvSpPr>
              <p:nvPr/>
            </p:nvSpPr>
            <p:spPr bwMode="auto">
              <a:xfrm>
                <a:off x="3696" y="1420"/>
                <a:ext cx="773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 dirty="0">
                    <a:latin typeface="Arial Narrow" pitchFamily="34" charset="0"/>
                  </a:rPr>
                  <a:t>Quantidade</a:t>
                </a:r>
              </a:p>
              <a:p>
                <a:r>
                  <a:rPr lang="pt-BR" b="1" dirty="0">
                    <a:latin typeface="Arial Narrow" pitchFamily="34" charset="0"/>
                  </a:rPr>
                  <a:t>Tamanho </a:t>
                </a:r>
                <a:endParaRPr lang="pt-BR" sz="16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32774" name="Group 18"/>
            <p:cNvGrpSpPr>
              <a:grpSpLocks/>
            </p:cNvGrpSpPr>
            <p:nvPr/>
          </p:nvGrpSpPr>
          <p:grpSpPr bwMode="auto">
            <a:xfrm>
              <a:off x="3227389" y="5594354"/>
              <a:ext cx="6002339" cy="769938"/>
              <a:chOff x="2033" y="3524"/>
              <a:chExt cx="3781" cy="485"/>
            </a:xfrm>
          </p:grpSpPr>
          <p:sp>
            <p:nvSpPr>
              <p:cNvPr id="32781" name="Text Box 19"/>
              <p:cNvSpPr txBox="1">
                <a:spLocks noChangeArrowheads="1"/>
              </p:cNvSpPr>
              <p:nvPr/>
            </p:nvSpPr>
            <p:spPr bwMode="auto">
              <a:xfrm>
                <a:off x="2033" y="3524"/>
                <a:ext cx="1680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Pesquisa de satisfação 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2" name="Text Box 20"/>
              <p:cNvSpPr txBox="1">
                <a:spLocks noChangeArrowheads="1"/>
              </p:cNvSpPr>
              <p:nvPr/>
            </p:nvSpPr>
            <p:spPr bwMode="auto">
              <a:xfrm>
                <a:off x="3757" y="3531"/>
                <a:ext cx="2057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Resultado atribuído a diversos aspectos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5" name="Group 21"/>
            <p:cNvGrpSpPr>
              <a:grpSpLocks/>
            </p:cNvGrpSpPr>
            <p:nvPr/>
          </p:nvGrpSpPr>
          <p:grpSpPr bwMode="auto">
            <a:xfrm>
              <a:off x="3443289" y="4414840"/>
              <a:ext cx="6242051" cy="769938"/>
              <a:chOff x="2169" y="2781"/>
              <a:chExt cx="3932" cy="485"/>
            </a:xfrm>
          </p:grpSpPr>
          <p:sp>
            <p:nvSpPr>
              <p:cNvPr id="32779" name="Text Box 22"/>
              <p:cNvSpPr txBox="1">
                <a:spLocks noChangeArrowheads="1"/>
              </p:cNvSpPr>
              <p:nvPr/>
            </p:nvSpPr>
            <p:spPr bwMode="auto">
              <a:xfrm>
                <a:off x="2169" y="2781"/>
                <a:ext cx="1527" cy="485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Densidade de defeitos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8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859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a quantidade de defeitos inseridos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grpSp>
          <p:nvGrpSpPr>
            <p:cNvPr id="32776" name="Group 24"/>
            <p:cNvGrpSpPr>
              <a:grpSpLocks/>
            </p:cNvGrpSpPr>
            <p:nvPr/>
          </p:nvGrpSpPr>
          <p:grpSpPr bwMode="auto">
            <a:xfrm>
              <a:off x="3587754" y="3276602"/>
              <a:ext cx="6097602" cy="646113"/>
              <a:chOff x="2260" y="2064"/>
              <a:chExt cx="3841" cy="407"/>
            </a:xfrm>
          </p:grpSpPr>
          <p:sp>
            <p:nvSpPr>
              <p:cNvPr id="32777" name="Text Box 25"/>
              <p:cNvSpPr txBox="1">
                <a:spLocks noChangeArrowheads="1"/>
              </p:cNvSpPr>
              <p:nvPr/>
            </p:nvSpPr>
            <p:spPr bwMode="auto">
              <a:xfrm>
                <a:off x="2260" y="2112"/>
                <a:ext cx="1436" cy="271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rgbClr val="99CCFF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sz="2200" b="1">
                    <a:latin typeface="Arial Narrow" pitchFamily="34" charset="0"/>
                  </a:rPr>
                  <a:t>Produtividade</a:t>
                </a:r>
                <a:endParaRPr lang="pa-IN" sz="2200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2778" name="Text Box 26"/>
              <p:cNvSpPr txBox="1">
                <a:spLocks noChangeArrowheads="1"/>
              </p:cNvSpPr>
              <p:nvPr/>
            </p:nvSpPr>
            <p:spPr bwMode="auto">
              <a:xfrm>
                <a:off x="3696" y="2064"/>
                <a:ext cx="2405" cy="407"/>
              </a:xfrm>
              <a:prstGeom prst="rect">
                <a:avLst/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>
                <a:spAutoFit/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pt-BR" b="1">
                    <a:latin typeface="Arial Narrow" pitchFamily="34" charset="0"/>
                  </a:rPr>
                  <a:t>Relação entre uma unidade de tamanho </a:t>
                </a:r>
              </a:p>
              <a:p>
                <a:r>
                  <a:rPr lang="pt-BR" b="1">
                    <a:latin typeface="Arial Narrow" pitchFamily="34" charset="0"/>
                  </a:rPr>
                  <a:t>e um unidade de esforço</a:t>
                </a:r>
                <a:endParaRPr lang="pt-BR" b="1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6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7" y="260648"/>
            <a:ext cx="7560840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Conteúdo Programático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41128"/>
              </p:ext>
            </p:extLst>
          </p:nvPr>
        </p:nvGraphicFramePr>
        <p:xfrm>
          <a:off x="251520" y="1700808"/>
          <a:ext cx="8229600" cy="3389313"/>
        </p:xfrm>
        <a:graphic>
          <a:graphicData uri="http://schemas.openxmlformats.org/drawingml/2006/table">
            <a:tbl>
              <a:tblPr/>
              <a:tblGrid>
                <a:gridCol w="1171575"/>
                <a:gridCol w="1004888"/>
                <a:gridCol w="6053137"/>
              </a:tblGrid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Métricas de Software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Análise de Pontos de Função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03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Laboratório de Análise de Pontos de Função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04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Tx/>
                        <a:buFont typeface="Courier New" pitchFamily="49" charset="0"/>
                        <a:buNone/>
                      </a:pPr>
                      <a:r>
                        <a:rPr lang="pt-BR" sz="1400" dirty="0" smtClean="0"/>
                        <a:t>Modelos Paramétricos de Estimativa e Análise de Pontos de Caso de Uso</a:t>
                      </a:r>
                      <a:endParaRPr lang="pt-BR" sz="1400" dirty="0"/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05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smtClean="0"/>
                        <a:t>Laboratório de Análise de Pontos de Função do Trabalho de Curso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63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 06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pt-BR" sz="1400" dirty="0" err="1" smtClean="0"/>
                        <a:t>Balanced</a:t>
                      </a:r>
                      <a:r>
                        <a:rPr lang="pt-BR" sz="1400" dirty="0" smtClean="0"/>
                        <a:t> Scorecard e Apresentação dos trabalhos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520701" y="612775"/>
            <a:ext cx="851579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Indicadores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b="1" i="1" dirty="0"/>
              <a:t>Atributo</a:t>
            </a:r>
            <a:r>
              <a:rPr lang="pt-BR" dirty="0"/>
              <a:t>: Esforço, tamanho</a:t>
            </a:r>
          </a:p>
          <a:p>
            <a:r>
              <a:rPr lang="pt-BR" b="1" i="1" dirty="0"/>
              <a:t> </a:t>
            </a:r>
            <a:endParaRPr lang="pt-BR" dirty="0"/>
          </a:p>
          <a:p>
            <a:r>
              <a:rPr lang="pt-BR" b="1" i="1" dirty="0"/>
              <a:t>Medida Básica: </a:t>
            </a:r>
            <a:r>
              <a:rPr lang="pt-BR" dirty="0"/>
              <a:t>Total de Horas de um Projeto</a:t>
            </a:r>
          </a:p>
          <a:p>
            <a:endParaRPr lang="pt-BR" b="1" i="1" dirty="0"/>
          </a:p>
          <a:p>
            <a:r>
              <a:rPr lang="pt-BR" b="1" i="1" dirty="0"/>
              <a:t>Função de Medição:  </a:t>
            </a:r>
            <a:r>
              <a:rPr lang="pt-BR" dirty="0"/>
              <a:t>Divisão do Tamanho (ex. Pontos de Função) pelo Total de Horas</a:t>
            </a:r>
          </a:p>
          <a:p>
            <a:endParaRPr lang="pt-BR" dirty="0"/>
          </a:p>
          <a:p>
            <a:r>
              <a:rPr lang="pt-BR" b="1" i="1" dirty="0"/>
              <a:t>Medida Derivada:  </a:t>
            </a:r>
            <a:r>
              <a:rPr lang="pt-BR" dirty="0"/>
              <a:t>Produtividade do Projeto </a:t>
            </a:r>
          </a:p>
          <a:p>
            <a:endParaRPr lang="pt-BR" dirty="0"/>
          </a:p>
          <a:p>
            <a:r>
              <a:rPr lang="pt-BR" b="1" i="1" dirty="0"/>
              <a:t>Modelo de Análise:  </a:t>
            </a:r>
            <a:r>
              <a:rPr lang="pt-BR" dirty="0"/>
              <a:t>Computar Média com o desvio padrão Estabelecido</a:t>
            </a:r>
          </a:p>
          <a:p>
            <a:endParaRPr lang="pt-BR" dirty="0"/>
          </a:p>
          <a:p>
            <a:r>
              <a:rPr lang="pt-BR" b="1" i="1" dirty="0"/>
              <a:t>Indicador:  </a:t>
            </a:r>
            <a:r>
              <a:rPr lang="pt-BR" dirty="0"/>
              <a:t>Estimativa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124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Métricas Básicas, Derivadas e Indicadores</a:t>
            </a:r>
          </a:p>
        </p:txBody>
      </p:sp>
      <p:sp>
        <p:nvSpPr>
          <p:cNvPr id="34819" name="Retângulo 1"/>
          <p:cNvSpPr>
            <a:spLocks noChangeArrowheads="1"/>
          </p:cNvSpPr>
          <p:nvPr/>
        </p:nvSpPr>
        <p:spPr bwMode="auto">
          <a:xfrm>
            <a:off x="1187450" y="1484313"/>
            <a:ext cx="7956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/>
          </a:p>
          <a:p>
            <a:r>
              <a:rPr lang="pt-BR" b="1" i="1"/>
              <a:t>Atributo</a:t>
            </a:r>
            <a:r>
              <a:rPr lang="pt-BR"/>
              <a:t>: Defeitos, tamanho</a:t>
            </a:r>
          </a:p>
          <a:p>
            <a:r>
              <a:rPr lang="pt-BR" b="1" i="1"/>
              <a:t> </a:t>
            </a:r>
            <a:endParaRPr lang="pt-BR"/>
          </a:p>
          <a:p>
            <a:r>
              <a:rPr lang="pt-BR" b="1" i="1"/>
              <a:t>Medida Básica: </a:t>
            </a:r>
            <a:r>
              <a:rPr lang="pt-BR"/>
              <a:t>Total Defeitos de um Projeto</a:t>
            </a:r>
          </a:p>
          <a:p>
            <a:endParaRPr lang="pt-BR" b="1" i="1"/>
          </a:p>
          <a:p>
            <a:r>
              <a:rPr lang="pt-BR" b="1" i="1"/>
              <a:t>Função de Medição:  </a:t>
            </a:r>
            <a:r>
              <a:rPr lang="pt-BR"/>
              <a:t>Divisão da Quantidade defeitos pelo Tamanho (ex Pontos de Função ou SLOC) </a:t>
            </a:r>
          </a:p>
          <a:p>
            <a:endParaRPr lang="pt-BR"/>
          </a:p>
          <a:p>
            <a:r>
              <a:rPr lang="pt-BR" b="1" i="1"/>
              <a:t>Medida Derivada:  </a:t>
            </a:r>
            <a:r>
              <a:rPr lang="pt-BR"/>
              <a:t>Densidade de defeitos do Projeto </a:t>
            </a:r>
          </a:p>
          <a:p>
            <a:endParaRPr lang="pt-BR"/>
          </a:p>
          <a:p>
            <a:r>
              <a:rPr lang="pt-BR" b="1" i="1"/>
              <a:t>Modelo de Análise:  </a:t>
            </a:r>
            <a:r>
              <a:rPr lang="pt-BR"/>
              <a:t>Computar Média com o desvio padrão </a:t>
            </a:r>
          </a:p>
          <a:p>
            <a:r>
              <a:rPr lang="pt-BR"/>
              <a:t>Estabelecido</a:t>
            </a:r>
          </a:p>
          <a:p>
            <a:endParaRPr lang="pt-BR"/>
          </a:p>
          <a:p>
            <a:r>
              <a:rPr lang="pt-BR" b="1" i="1"/>
              <a:t>Indicador:  </a:t>
            </a:r>
            <a:r>
              <a:rPr lang="pt-BR"/>
              <a:t>Densidade de Defeitos</a:t>
            </a:r>
          </a:p>
        </p:txBody>
      </p:sp>
    </p:spTree>
    <p:extLst>
      <p:ext uri="{BB962C8B-B14F-4D97-AF65-F5344CB8AC3E}">
        <p14:creationId xmlns:p14="http://schemas.microsoft.com/office/powerpoint/2010/main" val="24419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5843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Moda: </a:t>
            </a:r>
          </a:p>
          <a:p>
            <a:endParaRPr lang="pt-BR"/>
          </a:p>
          <a:p>
            <a:pPr algn="just"/>
            <a:r>
              <a:rPr lang="pt-BR"/>
              <a:t>O valor que surge com mais frequência.</a:t>
            </a:r>
          </a:p>
          <a:p>
            <a:pPr algn="just"/>
            <a:r>
              <a:rPr lang="pt-BR"/>
              <a:t/>
            </a:r>
            <a:br>
              <a:rPr lang="pt-BR"/>
            </a:br>
            <a:r>
              <a:rPr lang="pt-BR"/>
              <a:t>Assim, da representação gráfica dos dados, obtém-se imediatamente o valor que representa a moda ou a classe modal</a:t>
            </a:r>
            <a:br>
              <a:rPr lang="pt-BR"/>
            </a:br>
            <a:r>
              <a:rPr lang="pt-BR"/>
              <a:t>Esta medida é especialmente útil para reduzir a informação de um conjunto de </a:t>
            </a:r>
            <a:r>
              <a:rPr lang="pt-BR" b="1"/>
              <a:t>dados qualitativos</a:t>
            </a:r>
            <a:r>
              <a:rPr lang="pt-BR"/>
              <a:t>, apresentados sob a forma de nomes ou categorias, para os quais não se pode calcular a média e por vezes a mediana.</a:t>
            </a:r>
          </a:p>
        </p:txBody>
      </p:sp>
    </p:spTree>
    <p:extLst>
      <p:ext uri="{BB962C8B-B14F-4D97-AF65-F5344CB8AC3E}">
        <p14:creationId xmlns:p14="http://schemas.microsoft.com/office/powerpoint/2010/main" val="30153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532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Mediana e Média</a:t>
            </a:r>
          </a:p>
        </p:txBody>
      </p:sp>
      <p:sp>
        <p:nvSpPr>
          <p:cNvPr id="36867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Mediana: </a:t>
            </a:r>
          </a:p>
          <a:p>
            <a:endParaRPr lang="pt-BR"/>
          </a:p>
          <a:p>
            <a:r>
              <a:rPr lang="pt-BR"/>
              <a:t>A mediana, é uma medida de localização do centro da distribuição dos dados, definida do seguinte modo: </a:t>
            </a:r>
            <a:br>
              <a:rPr lang="pt-BR"/>
            </a:br>
            <a:r>
              <a:rPr lang="pt-BR"/>
              <a:t>Ordenados os elementos da amostra, a mediana é o valor (pertencente ou não à amostra) que a divide ao meio, isto é, 50% dos elementos da amostra são menores ou iguais à mediana e os outros 50% são maiores ou iguais à mediana.</a:t>
            </a:r>
            <a:br>
              <a:rPr lang="pt-BR"/>
            </a:br>
            <a:r>
              <a:rPr lang="pt-BR"/>
              <a:t>Para a sua determinação utiliza-se a seguinte regra, depois de ordenada a amostra de n elementos: </a:t>
            </a:r>
            <a:br>
              <a:rPr lang="pt-BR"/>
            </a:br>
            <a:r>
              <a:rPr lang="pt-BR"/>
              <a:t>Se n é ímpar, a mediana é o elemento médio. </a:t>
            </a:r>
            <a:br>
              <a:rPr lang="pt-BR"/>
            </a:br>
            <a:r>
              <a:rPr lang="pt-BR"/>
              <a:t>Se n é par, a mediana é a semi-soma (a*b = a/2 + b/2 ) dos dois elementos médios.</a:t>
            </a:r>
          </a:p>
        </p:txBody>
      </p:sp>
    </p:spTree>
    <p:extLst>
      <p:ext uri="{BB962C8B-B14F-4D97-AF65-F5344CB8AC3E}">
        <p14:creationId xmlns:p14="http://schemas.microsoft.com/office/powerpoint/2010/main" val="4131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611188" y="558800"/>
            <a:ext cx="842530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Moda, Mediana e Média</a:t>
            </a:r>
          </a:p>
        </p:txBody>
      </p:sp>
      <p:sp>
        <p:nvSpPr>
          <p:cNvPr id="37891" name="Retângulo 1"/>
          <p:cNvSpPr>
            <a:spLocks noChangeArrowheads="1"/>
          </p:cNvSpPr>
          <p:nvPr/>
        </p:nvSpPr>
        <p:spPr bwMode="auto">
          <a:xfrm>
            <a:off x="1187450" y="1484313"/>
            <a:ext cx="6913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/>
              <a:t>Média: </a:t>
            </a:r>
          </a:p>
          <a:p>
            <a:endParaRPr lang="pt-BR"/>
          </a:p>
          <a:p>
            <a:r>
              <a:rPr lang="pt-BR"/>
              <a:t> Média aritmética simples:  É obtida dividindo-se a soma das observações pelo número delas.</a:t>
            </a:r>
          </a:p>
          <a:p>
            <a:endParaRPr lang="pt-BR"/>
          </a:p>
          <a:p>
            <a:r>
              <a:rPr lang="pt-BR"/>
              <a:t>Como medida de localização, a mediana é mais robusta do que a média, pois não é tão sensível aos dados.</a:t>
            </a:r>
            <a:br>
              <a:rPr lang="pt-BR"/>
            </a:br>
            <a:r>
              <a:rPr lang="pt-BR"/>
              <a:t>- Quando a distribuição é simétrica, a média e a mediana coincidem. </a:t>
            </a:r>
            <a:br>
              <a:rPr lang="pt-BR"/>
            </a:br>
            <a:r>
              <a:rPr lang="pt-BR"/>
              <a:t>- A mediana não é tão sensível, como a média, às observações que são muito maiores ou muito menores do que as restantes (outliers). Por outro lado a média reflete o valor de todas as observações.</a:t>
            </a:r>
          </a:p>
          <a:p>
            <a:pPr algn="just"/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0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13625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539552" y="1628800"/>
            <a:ext cx="8064500" cy="4524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Uma </a:t>
            </a:r>
            <a:r>
              <a:rPr lang="en-US" dirty="0" err="1"/>
              <a:t>falha</a:t>
            </a:r>
            <a:r>
              <a:rPr lang="en-US" dirty="0"/>
              <a:t> no </a:t>
            </a:r>
            <a:r>
              <a:rPr lang="en-US" dirty="0" err="1"/>
              <a:t>produto</a:t>
            </a:r>
            <a:r>
              <a:rPr lang="en-US" dirty="0"/>
              <a:t>,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resulte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fracasso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Defeito</a:t>
            </a:r>
            <a:r>
              <a:rPr lang="en-US" dirty="0"/>
              <a:t> é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coletivo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: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Tipo</a:t>
            </a:r>
            <a:endParaRPr lang="en-US" dirty="0"/>
          </a:p>
          <a:p>
            <a:pPr>
              <a:defRPr/>
            </a:pPr>
            <a:r>
              <a:rPr lang="en-US" dirty="0"/>
              <a:t>              - </a:t>
            </a:r>
            <a:r>
              <a:rPr lang="en-US" dirty="0" err="1"/>
              <a:t>Severidade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)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contabilizado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/>
              <a:t>descoberta</a:t>
            </a:r>
            <a:r>
              <a:rPr lang="en-US" dirty="0"/>
              <a:t>, etc.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/>
              <a:t>O </a:t>
            </a:r>
            <a:r>
              <a:rPr lang="en-US" dirty="0" err="1"/>
              <a:t>esforço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remoção</a:t>
            </a:r>
            <a:r>
              <a:rPr lang="en-US" dirty="0"/>
              <a:t> dos </a:t>
            </a:r>
            <a:r>
              <a:rPr lang="en-US" dirty="0" err="1"/>
              <a:t>defeitos</a:t>
            </a:r>
            <a:r>
              <a:rPr lang="en-US" dirty="0"/>
              <a:t> é o </a:t>
            </a:r>
            <a:r>
              <a:rPr lang="en-US" b="1" dirty="0" err="1"/>
              <a:t>retrabalho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Retrabalho</a:t>
            </a:r>
            <a:r>
              <a:rPr lang="en-US" dirty="0"/>
              <a:t> é </a:t>
            </a:r>
            <a:r>
              <a:rPr lang="en-US" dirty="0" err="1"/>
              <a:t>custo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59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3779911" y="188913"/>
            <a:ext cx="5112569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Defeitos</a:t>
            </a:r>
          </a:p>
        </p:txBody>
      </p:sp>
      <p:pic>
        <p:nvPicPr>
          <p:cNvPr id="39939" name="Imagem 4" descr="C:\Users\ctokoy\AppData\Local\Microsoft\Windows\Temporary Internet Files\Content.Word\image0290084220110317_1631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082675"/>
            <a:ext cx="7921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CaixaDeTexto 1"/>
          <p:cNvSpPr txBox="1">
            <a:spLocks noChangeArrowheads="1"/>
          </p:cNvSpPr>
          <p:nvPr/>
        </p:nvSpPr>
        <p:spPr bwMode="auto">
          <a:xfrm>
            <a:off x="1908175" y="5373688"/>
            <a:ext cx="66960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A tabela acima foi baseada em 12000 projetos realizados entre 1984 e 2007</a:t>
            </a:r>
          </a:p>
          <a:p>
            <a:pPr eaLnBrk="1" hangingPunct="1"/>
            <a:r>
              <a:rPr lang="pt-BR"/>
              <a:t>Fonte:  Casper Jones, 2007 </a:t>
            </a:r>
            <a:r>
              <a:rPr lang="pt-BR" i="1"/>
              <a:t>Estimating Software Costs</a:t>
            </a:r>
          </a:p>
        </p:txBody>
      </p:sp>
    </p:spTree>
    <p:extLst>
      <p:ext uri="{BB962C8B-B14F-4D97-AF65-F5344CB8AC3E}">
        <p14:creationId xmlns:p14="http://schemas.microsoft.com/office/powerpoint/2010/main" val="31085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684212" y="188913"/>
            <a:ext cx="820826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Melhorias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3788" y="2060575"/>
            <a:ext cx="6697662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no software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no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 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contabilizar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, e 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.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das </a:t>
            </a:r>
            <a:r>
              <a:rPr lang="en-US" dirty="0" err="1"/>
              <a:t>solicitações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aprovadas</a:t>
            </a:r>
            <a:r>
              <a:rPr lang="en-US" dirty="0"/>
              <a:t> e </a:t>
            </a:r>
            <a:r>
              <a:rPr lang="en-US" dirty="0" err="1"/>
              <a:t>incorporadas</a:t>
            </a:r>
            <a:r>
              <a:rPr lang="en-US" dirty="0"/>
              <a:t> e 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analisada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aprovada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tângulo 2"/>
          <p:cNvSpPr>
            <a:spLocks noChangeArrowheads="1"/>
          </p:cNvSpPr>
          <p:nvPr/>
        </p:nvSpPr>
        <p:spPr bwMode="auto">
          <a:xfrm>
            <a:off x="2267745" y="412750"/>
            <a:ext cx="698477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>
              <a:defRPr/>
            </a:pP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>
              <a:defRPr/>
            </a:pP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605864" y="1539623"/>
            <a:ext cx="792162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Métodos de medição de tamanho funcional de software (FSM – </a:t>
            </a:r>
            <a:r>
              <a:rPr lang="pt-BR" b="1" dirty="0" err="1"/>
              <a:t>Funtional</a:t>
            </a:r>
            <a:r>
              <a:rPr lang="pt-BR" b="1" dirty="0"/>
              <a:t> </a:t>
            </a:r>
            <a:r>
              <a:rPr lang="pt-BR" b="1" dirty="0" err="1"/>
              <a:t>Size</a:t>
            </a:r>
            <a:r>
              <a:rPr lang="pt-BR" b="1" dirty="0"/>
              <a:t> </a:t>
            </a:r>
            <a:r>
              <a:rPr lang="pt-BR" b="1" dirty="0" err="1"/>
              <a:t>Measurement</a:t>
            </a:r>
            <a:r>
              <a:rPr lang="pt-BR" b="1" dirty="0"/>
              <a:t>) </a:t>
            </a:r>
          </a:p>
          <a:p>
            <a:pPr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IFPUG (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i="1" dirty="0"/>
              <a:t> Point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Group</a:t>
            </a:r>
            <a:r>
              <a:rPr lang="pt-BR" dirty="0"/>
              <a:t>) - 1986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NESMA (</a:t>
            </a:r>
            <a:r>
              <a:rPr lang="pt-BR" i="1" dirty="0" err="1"/>
              <a:t>Netherlands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 </a:t>
            </a:r>
            <a:r>
              <a:rPr lang="pt-BR" i="1" dirty="0" err="1"/>
              <a:t>User</a:t>
            </a:r>
            <a:r>
              <a:rPr lang="pt-BR" i="1" dirty="0"/>
              <a:t> </a:t>
            </a:r>
            <a:r>
              <a:rPr lang="pt-BR" i="1" dirty="0" err="1"/>
              <a:t>Association</a:t>
            </a:r>
            <a:r>
              <a:rPr lang="pt-BR" i="1" dirty="0"/>
              <a:t>) - 1989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Mark II - 1983</a:t>
            </a:r>
          </a:p>
          <a:p>
            <a:pPr marL="285750" indent="-285750">
              <a:buFont typeface="Courier New" pitchFamily="49" charset="0"/>
              <a:buChar char="o"/>
              <a:defRPr/>
            </a:pPr>
            <a:r>
              <a:rPr lang="pt-BR" dirty="0"/>
              <a:t>COSMIC-FFP (</a:t>
            </a:r>
            <a:r>
              <a:rPr lang="pt-BR" i="1" dirty="0"/>
              <a:t>Common Software </a:t>
            </a:r>
            <a:r>
              <a:rPr lang="pt-BR" i="1" dirty="0" err="1"/>
              <a:t>Measurementt</a:t>
            </a:r>
            <a:r>
              <a:rPr lang="pt-BR" i="1" dirty="0"/>
              <a:t> </a:t>
            </a:r>
            <a:r>
              <a:rPr lang="pt-BR" i="1" dirty="0" err="1"/>
              <a:t>International</a:t>
            </a:r>
            <a:r>
              <a:rPr lang="pt-BR" i="1" dirty="0"/>
              <a:t> Consortium) - 1998</a:t>
            </a:r>
          </a:p>
        </p:txBody>
      </p:sp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611188" y="3573016"/>
            <a:ext cx="7953375" cy="2400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  <a:defRPr/>
            </a:pPr>
            <a:endParaRPr lang="pt-BR" i="1" dirty="0"/>
          </a:p>
          <a:p>
            <a:pPr>
              <a:buFont typeface="Wingdings" pitchFamily="2" charset="2"/>
              <a:buNone/>
              <a:defRPr/>
            </a:pPr>
            <a:r>
              <a:rPr lang="pt-BR" dirty="0"/>
              <a:t>Todos surgidos a partir de interpretações do método original APF de 1979 (Allan Albrecht).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Em 2002 a técnica do manual do IFPUG foi aprovada pela norma ISO-14143, como técnica de Medição Funcional de Tamanho, sob a denominação ISO/IEC 20926:2002.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As demais citadas também foram aprovadas e certificadas pela norma ISO.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ISO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Organization</a:t>
            </a:r>
            <a:r>
              <a:rPr lang="pt-BR" sz="1200" i="1" dirty="0"/>
              <a:t> for </a:t>
            </a:r>
            <a:r>
              <a:rPr lang="pt-BR" sz="1200" i="1" dirty="0" err="1"/>
              <a:t>Standardization</a:t>
            </a:r>
            <a:r>
              <a:rPr lang="pt-BR" sz="1200" i="1" dirty="0"/>
              <a:t>)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sz="1200" dirty="0"/>
              <a:t>IEC</a:t>
            </a:r>
            <a:r>
              <a:rPr lang="pt-BR" sz="1200" i="1" dirty="0"/>
              <a:t> (</a:t>
            </a:r>
            <a:r>
              <a:rPr lang="pt-BR" sz="1200" i="1" dirty="0" err="1"/>
              <a:t>International</a:t>
            </a:r>
            <a:r>
              <a:rPr lang="pt-BR" sz="1200" i="1" dirty="0"/>
              <a:t> </a:t>
            </a:r>
            <a:r>
              <a:rPr lang="pt-BR" sz="1200" i="1" dirty="0" err="1"/>
              <a:t>Engineering</a:t>
            </a:r>
            <a:r>
              <a:rPr lang="pt-BR" sz="1200" i="1" dirty="0"/>
              <a:t> Consortium)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249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2"/>
          <p:cNvSpPr>
            <a:spLocks noChangeArrowheads="1"/>
          </p:cNvSpPr>
          <p:nvPr/>
        </p:nvSpPr>
        <p:spPr bwMode="auto">
          <a:xfrm>
            <a:off x="485775" y="412750"/>
            <a:ext cx="853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Tamanho Funcional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910638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5" y="188640"/>
            <a:ext cx="7416824" cy="9223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Critérios de Avaliação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76873"/>
            <a:ext cx="8785225" cy="3312368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10 pontos</a:t>
            </a:r>
            <a:r>
              <a:rPr lang="pt-BR" b="0" dirty="0" smtClean="0"/>
              <a:t>, distribuídos da seguinte forma</a:t>
            </a:r>
            <a:r>
              <a:rPr lang="pt-BR" dirty="0" smtClean="0"/>
              <a:t>: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40% - Trabalho Final</a:t>
            </a:r>
          </a:p>
          <a:p>
            <a:pPr lvl="1">
              <a:spcBef>
                <a:spcPct val="60000"/>
              </a:spcBef>
              <a:defRPr/>
            </a:pPr>
            <a:r>
              <a:rPr lang="pt-BR" dirty="0" smtClean="0"/>
              <a:t>60% - Exercícios e Atividades</a:t>
            </a:r>
          </a:p>
        </p:txBody>
      </p:sp>
    </p:spTree>
    <p:extLst>
      <p:ext uri="{BB962C8B-B14F-4D97-AF65-F5344CB8AC3E}">
        <p14:creationId xmlns:p14="http://schemas.microsoft.com/office/powerpoint/2010/main" val="3482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tângulo 2"/>
          <p:cNvSpPr>
            <a:spLocks noChangeArrowheads="1"/>
          </p:cNvSpPr>
          <p:nvPr/>
        </p:nvSpPr>
        <p:spPr bwMode="auto">
          <a:xfrm>
            <a:off x="2720974" y="400193"/>
            <a:ext cx="59420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Outros métodos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 software</a:t>
            </a:r>
          </a:p>
        </p:txBody>
      </p:sp>
      <p:sp>
        <p:nvSpPr>
          <p:cNvPr id="5123" name="Retângulo 4"/>
          <p:cNvSpPr>
            <a:spLocks noChangeArrowheads="1"/>
          </p:cNvSpPr>
          <p:nvPr/>
        </p:nvSpPr>
        <p:spPr bwMode="auto">
          <a:xfrm>
            <a:off x="847360" y="1460109"/>
            <a:ext cx="75612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/>
            <a:r>
              <a:rPr lang="pt-BR" dirty="0"/>
              <a:t>Além de Análise por pontos de função existem pelo menos 30 outros métodos de estimativa e medição de software, entre eles:</a:t>
            </a:r>
          </a:p>
        </p:txBody>
      </p:sp>
      <p:sp>
        <p:nvSpPr>
          <p:cNvPr id="2" name="Lágrima 1"/>
          <p:cNvSpPr/>
          <p:nvPr/>
        </p:nvSpPr>
        <p:spPr>
          <a:xfrm>
            <a:off x="4229100" y="2343150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Story</a:t>
            </a:r>
            <a:r>
              <a:rPr lang="pt-BR" dirty="0"/>
              <a:t> Points</a:t>
            </a:r>
          </a:p>
        </p:txBody>
      </p:sp>
      <p:sp>
        <p:nvSpPr>
          <p:cNvPr id="7" name="Lágrima 6"/>
          <p:cNvSpPr/>
          <p:nvPr/>
        </p:nvSpPr>
        <p:spPr>
          <a:xfrm>
            <a:off x="1331913" y="3519488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Web </a:t>
            </a: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8" name="Lágrima 7"/>
          <p:cNvSpPr/>
          <p:nvPr/>
        </p:nvSpPr>
        <p:spPr>
          <a:xfrm>
            <a:off x="2720975" y="2798763"/>
            <a:ext cx="1633538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 err="1"/>
              <a:t>Object</a:t>
            </a:r>
            <a:r>
              <a:rPr lang="pt-BR" dirty="0"/>
              <a:t> Points</a:t>
            </a:r>
          </a:p>
        </p:txBody>
      </p:sp>
      <p:sp>
        <p:nvSpPr>
          <p:cNvPr id="9" name="Lágrima 8"/>
          <p:cNvSpPr/>
          <p:nvPr/>
        </p:nvSpPr>
        <p:spPr>
          <a:xfrm>
            <a:off x="5580063" y="1916113"/>
            <a:ext cx="1635125" cy="136842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Use Case Points</a:t>
            </a:r>
          </a:p>
        </p:txBody>
      </p:sp>
      <p:sp>
        <p:nvSpPr>
          <p:cNvPr id="10" name="Retângulo 4"/>
          <p:cNvSpPr>
            <a:spLocks noChangeArrowheads="1"/>
          </p:cNvSpPr>
          <p:nvPr/>
        </p:nvSpPr>
        <p:spPr bwMode="auto">
          <a:xfrm>
            <a:off x="841375" y="3527425"/>
            <a:ext cx="7821613" cy="3416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marL="287338" indent="-287338" algn="just"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Porém estes outros estão ainda em fase experimental e carecem de dados históricos para comparação.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O método de Pontos de função tem sido utilizado em mais de 25000 projetos enquanto os demais juntos não somam 300.</a:t>
            </a:r>
          </a:p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Fonte: </a:t>
            </a:r>
            <a:r>
              <a:rPr lang="pt-BR" dirty="0" err="1"/>
              <a:t>Casper</a:t>
            </a:r>
            <a:r>
              <a:rPr lang="pt-BR" dirty="0"/>
              <a:t> Jones, 2007.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0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 animBg="1"/>
      <p:bldP spid="8" grpId="0" animBg="1"/>
      <p:bldP spid="9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2"/>
          <p:cNvSpPr>
            <a:spLocks noChangeArrowheads="1"/>
          </p:cNvSpPr>
          <p:nvPr/>
        </p:nvSpPr>
        <p:spPr bwMode="auto">
          <a:xfrm>
            <a:off x="539750" y="115888"/>
            <a:ext cx="8604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X Pontos por caso de uso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14949"/>
              </p:ext>
            </p:extLst>
          </p:nvPr>
        </p:nvGraphicFramePr>
        <p:xfrm>
          <a:off x="539751" y="765175"/>
          <a:ext cx="8064698" cy="6086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033"/>
                <a:gridCol w="3996665"/>
              </a:tblGrid>
              <a:tr h="3479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Análise por pontos de função (APF)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Pontos por caso de uso (UCP)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1979, ganhou popularidade em 1986 com a criação do IFPUG.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desde 1993 e se tornou popular depois</a:t>
                      </a:r>
                      <a:r>
                        <a:rPr lang="pt-BR" sz="1800" baseline="0" dirty="0" smtClean="0"/>
                        <a:t> do ano 2000.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6893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para medir software orientados a objeto.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Pode ser usado para medir software orientados a objeto.</a:t>
                      </a:r>
                    </a:p>
                  </a:txBody>
                  <a:tcPr marL="91447" marR="91447" marT="45681" marB="45681"/>
                </a:tc>
              </a:tr>
              <a:tr h="8700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É certificado</a:t>
                      </a:r>
                      <a:r>
                        <a:rPr lang="pt-BR" sz="1800" baseline="0" dirty="0" smtClean="0"/>
                        <a:t>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é certificado pela ISO (</a:t>
                      </a:r>
                      <a:r>
                        <a:rPr lang="pt-BR" sz="1800" i="1" dirty="0" err="1" smtClean="0"/>
                        <a:t>International</a:t>
                      </a:r>
                      <a:r>
                        <a:rPr lang="pt-BR" sz="1800" i="1" dirty="0" smtClean="0"/>
                        <a:t> </a:t>
                      </a:r>
                      <a:r>
                        <a:rPr lang="pt-BR" sz="1800" i="1" dirty="0" err="1" smtClean="0"/>
                        <a:t>Organization</a:t>
                      </a:r>
                      <a:r>
                        <a:rPr lang="pt-BR" sz="1800" i="1" dirty="0" smtClean="0"/>
                        <a:t> for </a:t>
                      </a:r>
                      <a:r>
                        <a:rPr lang="pt-BR" sz="1800" i="1" dirty="0" err="1" smtClean="0"/>
                        <a:t>Standardization</a:t>
                      </a:r>
                      <a:r>
                        <a:rPr lang="pt-BR" sz="1800" i="1" dirty="0" smtClean="0"/>
                        <a:t>).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Pode ser usado quando não houver especificação de</a:t>
                      </a:r>
                      <a:r>
                        <a:rPr lang="pt-BR" sz="1800" baseline="0" dirty="0" smtClean="0"/>
                        <a:t>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Só pode ser usado quando houver especificação de Use Cases.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certificação para medir a expertise de quem aplica o</a:t>
                      </a:r>
                      <a:r>
                        <a:rPr lang="pt-BR" sz="1800" baseline="0" dirty="0" smtClean="0"/>
                        <a:t> método.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60902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existe associação de usuários</a:t>
                      </a:r>
                      <a:r>
                        <a:rPr lang="pt-BR" sz="1800" baseline="0" dirty="0" smtClean="0"/>
                        <a:t> que verifique e aprimore a técnica.</a:t>
                      </a:r>
                      <a:endParaRPr lang="pt-BR" sz="1800" dirty="0" smtClean="0"/>
                    </a:p>
                  </a:txBody>
                  <a:tcPr marL="91447" marR="91447" marT="45681" marB="45681"/>
                </a:tc>
              </a:tr>
              <a:tr h="1392119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Não se baseia em tópicos subjetivos.</a:t>
                      </a:r>
                      <a:endParaRPr lang="pt-BR" sz="1800" dirty="0"/>
                    </a:p>
                  </a:txBody>
                  <a:tcPr marL="91447" marR="91447" marT="45681" marB="45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Utiliza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 para a medição tópicos bastante subjetivos (fatores ambientais), tais como 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Linguagem de programação difícil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</a:rPr>
                        <a:t>, motivação, experiência da equipe.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81" marB="456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7299" y="332656"/>
            <a:ext cx="8459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– Abordagens mais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utilizadas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 Brasil</a:t>
            </a:r>
          </a:p>
        </p:txBody>
      </p:sp>
      <p:sp>
        <p:nvSpPr>
          <p:cNvPr id="46083" name="Retângulo 4"/>
          <p:cNvSpPr>
            <a:spLocks noChangeArrowheads="1"/>
          </p:cNvSpPr>
          <p:nvPr/>
        </p:nvSpPr>
        <p:spPr bwMode="auto">
          <a:xfrm>
            <a:off x="971550" y="2205038"/>
            <a:ext cx="8064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Detalhada (IFPUG) - &gt; leva em consideração dados (arquivos lógicos), transações e campos determinando a complexidade das funções.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Estimativa (NESMA) - &gt; leva em consideração dados (arquivos lógicos) e transações, classificando dados com complexidade baixa e transações com complexidade média.</a:t>
            </a:r>
          </a:p>
          <a:p>
            <a:pPr marL="287338" indent="-287338" algn="just">
              <a:buFont typeface="Courier New" pitchFamily="49" charset="0"/>
              <a:buChar char="o"/>
            </a:pPr>
            <a:endParaRPr lang="pt-BR"/>
          </a:p>
          <a:p>
            <a:pPr marL="287338" indent="-287338" algn="just">
              <a:buFont typeface="Courier New" pitchFamily="49" charset="0"/>
              <a:buChar char="o"/>
            </a:pPr>
            <a:r>
              <a:rPr lang="pt-BR"/>
              <a:t>Indicativa (NESMA) - &gt; leva em consideração apenas os dados (arquivos lógicos) e utiliza uma fórmula para obter o tamanho funcional aproximado.</a:t>
            </a:r>
          </a:p>
        </p:txBody>
      </p:sp>
    </p:spTree>
    <p:extLst>
      <p:ext uri="{BB962C8B-B14F-4D97-AF65-F5344CB8AC3E}">
        <p14:creationId xmlns:p14="http://schemas.microsoft.com/office/powerpoint/2010/main" val="35520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576263" y="333375"/>
            <a:ext cx="8459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NESMA –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calcular </a:t>
            </a:r>
          </a:p>
        </p:txBody>
      </p:sp>
      <p:sp>
        <p:nvSpPr>
          <p:cNvPr id="15363" name="Retângulo 4"/>
          <p:cNvSpPr>
            <a:spLocks noChangeArrowheads="1"/>
          </p:cNvSpPr>
          <p:nvPr/>
        </p:nvSpPr>
        <p:spPr bwMode="auto">
          <a:xfrm>
            <a:off x="971550" y="1484313"/>
            <a:ext cx="80645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Abordagem Indicativa</a:t>
            </a:r>
          </a:p>
          <a:p>
            <a:pPr algn="just">
              <a:defRPr/>
            </a:pPr>
            <a:endParaRPr lang="pt-BR" dirty="0"/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ALIs</a:t>
            </a:r>
            <a:r>
              <a:rPr lang="pt-BR" dirty="0"/>
              <a:t> multiplicada por 35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r>
              <a:rPr lang="pt-BR" dirty="0"/>
              <a:t>Quantidade de </a:t>
            </a:r>
            <a:r>
              <a:rPr lang="pt-BR" dirty="0" err="1"/>
              <a:t>AIEs</a:t>
            </a:r>
            <a:r>
              <a:rPr lang="pt-BR" dirty="0"/>
              <a:t> multiplicada por 15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Contagem estimativa de pontos de função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r>
              <a:rPr lang="pt-BR" dirty="0"/>
              <a:t>A contagem estimativa é realizada da seguinte forma: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Determina-se todas as funções de todos os tipos (ALI, AIE, EE, SE, CE)</a:t>
            </a:r>
          </a:p>
          <a:p>
            <a:pPr>
              <a:defRPr/>
            </a:pPr>
            <a:r>
              <a:rPr lang="pt-BR" dirty="0"/>
              <a:t>toda função do tipo dado (ALI, AIE) tem sua complexidade funcional avaliada como Baixa, e toda função transacional (EE, SE, CE) é avaliada como de complexidade média calcula-se o total de pontos de função não ajustados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Logo, a única diferença em relação à contagem usual de pontos de função é que a complexidade funcional não é determinada individualmente para cada função, mas pré-definida para todas elas.</a:t>
            </a:r>
          </a:p>
          <a:p>
            <a:pPr marL="287338" indent="-287338" algn="just">
              <a:buFont typeface="Courier New" pitchFamily="49" charset="0"/>
              <a:buChar char="o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http://www.fattocs.com.br/traduzido/image/est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7600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tângulo 2"/>
          <p:cNvSpPr>
            <a:spLocks noChangeArrowheads="1"/>
          </p:cNvSpPr>
          <p:nvPr/>
        </p:nvSpPr>
        <p:spPr bwMode="auto">
          <a:xfrm>
            <a:off x="582217" y="260648"/>
            <a:ext cx="847610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5334000" y="5102225"/>
            <a:ext cx="3810000" cy="990600"/>
          </a:xfrm>
          <a:prstGeom prst="wedgeEllipseCallout">
            <a:avLst>
              <a:gd name="adj1" fmla="val -75042"/>
              <a:gd name="adj2" fmla="val -155130"/>
            </a:avLst>
          </a:prstGeom>
          <a:solidFill>
            <a:srgbClr val="F6FC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200">
                <a:solidFill>
                  <a:srgbClr val="FF0000"/>
                </a:solidFill>
              </a:rPr>
              <a:t>Demonstração de comparação entre as abordagens em 100 projetos para determinar grau de exatidão</a:t>
            </a:r>
          </a:p>
        </p:txBody>
      </p:sp>
      <p:sp>
        <p:nvSpPr>
          <p:cNvPr id="48133" name="Retângulo 4"/>
          <p:cNvSpPr>
            <a:spLocks noChangeArrowheads="1"/>
          </p:cNvSpPr>
          <p:nvPr/>
        </p:nvSpPr>
        <p:spPr bwMode="auto">
          <a:xfrm>
            <a:off x="668338" y="6092825"/>
            <a:ext cx="67357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6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 descr="http://www.fattocs.com.br/traduzido/image/inddetfp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77963"/>
            <a:ext cx="7610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tângulo 6"/>
          <p:cNvSpPr>
            <a:spLocks noChangeArrowheads="1"/>
          </p:cNvSpPr>
          <p:nvPr/>
        </p:nvSpPr>
        <p:spPr bwMode="auto">
          <a:xfrm>
            <a:off x="755650" y="6242050"/>
            <a:ext cx="67357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pt-BR">
                <a:cs typeface="Arial" charset="0"/>
              </a:rPr>
              <a:t>Fonte: (http://www.fattocs.com.br/traduzido/earlyfpa.asp)</a:t>
            </a:r>
            <a:endParaRPr lang="pt-BR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563563" y="395288"/>
            <a:ext cx="847293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APF - Comparação entre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abordagens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28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ChangeArrowheads="1"/>
          </p:cNvSpPr>
          <p:nvPr/>
        </p:nvSpPr>
        <p:spPr bwMode="auto">
          <a:xfrm>
            <a:off x="682625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 Conceitos</a:t>
            </a:r>
          </a:p>
        </p:txBody>
      </p:sp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900113" y="1484313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Uma </a:t>
            </a:r>
            <a:r>
              <a:rPr lang="pt-BR" sz="2000" b="1">
                <a:solidFill>
                  <a:srgbClr val="00B0F0"/>
                </a:solidFill>
              </a:rPr>
              <a:t>Estimativa</a:t>
            </a:r>
            <a:r>
              <a:rPr lang="pt-BR" b="1"/>
              <a:t> </a:t>
            </a:r>
            <a:r>
              <a:rPr lang="pt-BR"/>
              <a:t>é obtida por meio de uma atividade técnica, utilizando métodos de estimativas. Não deve sofrer interferências políticas.</a:t>
            </a:r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898525" y="2565400"/>
            <a:ext cx="7127875" cy="590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Um 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Compromisso</a:t>
            </a:r>
            <a:r>
              <a:rPr lang="pt-BR" b="1" dirty="0"/>
              <a:t> </a:t>
            </a:r>
            <a:r>
              <a:rPr lang="pt-BR" dirty="0"/>
              <a:t>é um acordo da gerência com as equipes técnicas para alcançar uma meta.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900113" y="3349625"/>
            <a:ext cx="7127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A </a:t>
            </a:r>
            <a:r>
              <a:rPr lang="pt-BR" sz="2000" b="1">
                <a:solidFill>
                  <a:srgbClr val="FF0000"/>
                </a:solidFill>
              </a:rPr>
              <a:t>Meta</a:t>
            </a:r>
            <a:r>
              <a:rPr lang="pt-BR" b="1"/>
              <a:t> </a:t>
            </a:r>
            <a:r>
              <a:rPr lang="pt-BR"/>
              <a:t>é um desejo, em função de necessidades de negócio, estabelecida politicamente. </a:t>
            </a: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898525" y="3644900"/>
            <a:ext cx="7127875" cy="2032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algn="just">
              <a:buFont typeface="Wingdings" pitchFamily="2" charset="2"/>
              <a:buNone/>
              <a:defRPr/>
            </a:pPr>
            <a:endParaRPr lang="pt-BR" sz="2400" b="1" dirty="0">
              <a:solidFill>
                <a:srgbClr val="00B0F0"/>
              </a:solidFill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B0F0"/>
                </a:solidFill>
              </a:rPr>
              <a:t>Estimativa</a:t>
            </a:r>
            <a:r>
              <a:rPr lang="pt-BR" dirty="0"/>
              <a:t> é o insumo para que </a:t>
            </a: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</a:rPr>
              <a:t>compromissos</a:t>
            </a:r>
            <a:r>
              <a:rPr lang="pt-BR" dirty="0"/>
              <a:t> sejam assumidos e ambos, estimativa e compromisso são parâmetros para que </a:t>
            </a:r>
            <a:r>
              <a:rPr lang="pt-BR" sz="2400" b="1" dirty="0">
                <a:solidFill>
                  <a:srgbClr val="FF0000"/>
                </a:solidFill>
              </a:rPr>
              <a:t>metas</a:t>
            </a:r>
            <a:r>
              <a:rPr lang="pt-BR" dirty="0"/>
              <a:t> sejam estabelecidas.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pt-BR" dirty="0"/>
              <a:t>[Parthasarathy,2007]</a:t>
            </a:r>
          </a:p>
        </p:txBody>
      </p:sp>
    </p:spTree>
    <p:extLst>
      <p:ext uri="{BB962C8B-B14F-4D97-AF65-F5344CB8AC3E}">
        <p14:creationId xmlns:p14="http://schemas.microsoft.com/office/powerpoint/2010/main" val="1578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"/>
          <p:cNvSpPr>
            <a:spLocks noChangeArrowheads="1"/>
          </p:cNvSpPr>
          <p:nvPr/>
        </p:nvSpPr>
        <p:spPr bwMode="auto">
          <a:xfrm>
            <a:off x="682624" y="296863"/>
            <a:ext cx="84613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</a:t>
            </a:r>
          </a:p>
        </p:txBody>
      </p:sp>
      <p:pic>
        <p:nvPicPr>
          <p:cNvPr id="51203" name="Picture 12" descr="BD066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890588"/>
            <a:ext cx="7177088" cy="542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700338" y="1065213"/>
            <a:ext cx="1524000" cy="990600"/>
          </a:xfrm>
          <a:prstGeom prst="leftArrow">
            <a:avLst>
              <a:gd name="adj1" fmla="val 50000"/>
              <a:gd name="adj2" fmla="val 38462"/>
            </a:avLst>
          </a:prstGeom>
          <a:solidFill>
            <a:srgbClr val="CC99FF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800080"/>
                </a:solidFill>
              </a:rPr>
              <a:t>riscos</a:t>
            </a:r>
            <a:endParaRPr lang="pt-PT" sz="2800" b="1">
              <a:solidFill>
                <a:srgbClr val="800080"/>
              </a:solidFill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 rot="-1602408">
            <a:off x="2830513" y="1431925"/>
            <a:ext cx="1797050" cy="1454150"/>
          </a:xfrm>
          <a:prstGeom prst="leftArrow">
            <a:avLst>
              <a:gd name="adj1" fmla="val 50000"/>
              <a:gd name="adj2" fmla="val 30895"/>
            </a:avLst>
          </a:prstGeom>
          <a:solidFill>
            <a:srgbClr val="F4FFDD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FF9900"/>
                </a:solidFill>
              </a:rPr>
              <a:t>esforço</a:t>
            </a:r>
            <a:endParaRPr lang="pt-PT" sz="2800" b="1">
              <a:solidFill>
                <a:srgbClr val="FF9900"/>
              </a:solidFill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-2300536">
            <a:off x="2768600" y="2366963"/>
            <a:ext cx="2133600" cy="1295400"/>
          </a:xfrm>
          <a:prstGeom prst="leftArrow">
            <a:avLst>
              <a:gd name="adj1" fmla="val 50000"/>
              <a:gd name="adj2" fmla="val 41176"/>
            </a:avLst>
          </a:prstGeom>
          <a:solidFill>
            <a:srgbClr val="FFE5E5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buFont typeface="Wingdings" pitchFamily="2" charset="2"/>
              <a:buNone/>
            </a:pPr>
            <a:r>
              <a:rPr lang="pt-BR" sz="3600" b="1">
                <a:solidFill>
                  <a:srgbClr val="CC3300"/>
                </a:solidFill>
              </a:rPr>
              <a:t>custo</a:t>
            </a:r>
            <a:endParaRPr lang="pt-PT" sz="3600" b="1">
              <a:solidFill>
                <a:srgbClr val="CC3300"/>
              </a:solidFill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 rot="-920292">
            <a:off x="5181600" y="688975"/>
            <a:ext cx="1524000" cy="10668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33CC"/>
                </a:solidFill>
              </a:rPr>
              <a:t>prazo</a:t>
            </a:r>
            <a:endParaRPr lang="pt-PT" sz="2800" b="1">
              <a:solidFill>
                <a:srgbClr val="0033CC"/>
              </a:solidFill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5065713" y="1222375"/>
            <a:ext cx="1752600" cy="1371600"/>
          </a:xfrm>
          <a:prstGeom prst="rightArrow">
            <a:avLst>
              <a:gd name="adj1" fmla="val 50000"/>
              <a:gd name="adj2" fmla="val 31944"/>
            </a:avLst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pt-BR" sz="2800" b="1">
                <a:solidFill>
                  <a:srgbClr val="008000"/>
                </a:solidFill>
              </a:rPr>
              <a:t>recursos</a:t>
            </a:r>
            <a:endParaRPr lang="pt-PT" sz="28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ChangeArrowheads="1"/>
          </p:cNvSpPr>
          <p:nvPr/>
        </p:nvSpPr>
        <p:spPr bwMode="auto">
          <a:xfrm>
            <a:off x="682624" y="404813"/>
            <a:ext cx="8461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411162" y="1340768"/>
            <a:ext cx="8458200" cy="4246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Estimativa direta:</a:t>
            </a:r>
          </a:p>
          <a:p>
            <a:pPr marL="287338" indent="-287338"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X                                                   =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                              </a:t>
            </a: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Não é aconselhável até que não se tenha uma base histórica de projetos semelhantes.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defRPr/>
            </a:pP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r>
              <a:rPr lang="pt-BR" dirty="0">
                <a:solidFill>
                  <a:srgbClr val="FF0000"/>
                </a:solidFill>
                <a:latin typeface="Tahoma" pitchFamily="34" charset="0"/>
              </a:rPr>
              <a:t>	</a:t>
            </a:r>
          </a:p>
        </p:txBody>
      </p:sp>
      <p:sp>
        <p:nvSpPr>
          <p:cNvPr id="52228" name="Text Box 16"/>
          <p:cNvSpPr txBox="1">
            <a:spLocks noChangeArrowheads="1"/>
          </p:cNvSpPr>
          <p:nvPr/>
        </p:nvSpPr>
        <p:spPr bwMode="auto">
          <a:xfrm>
            <a:off x="6418263" y="2417763"/>
            <a:ext cx="134937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Esforço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29" name="Text Box 16"/>
          <p:cNvSpPr txBox="1">
            <a:spLocks noChangeArrowheads="1"/>
          </p:cNvSpPr>
          <p:nvPr/>
        </p:nvSpPr>
        <p:spPr bwMode="auto">
          <a:xfrm>
            <a:off x="3492500" y="2417763"/>
            <a:ext cx="22955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Produtividade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935038" y="2417763"/>
            <a:ext cx="1431925" cy="396875"/>
          </a:xfrm>
          <a:prstGeom prst="rect">
            <a:avLst/>
          </a:prstGeom>
          <a:solidFill>
            <a:srgbClr val="99CCFF"/>
          </a:solidFill>
          <a:ln w="254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200" b="1">
                <a:latin typeface="Arial Narrow" pitchFamily="34" charset="0"/>
              </a:rPr>
              <a:t>Tamanho</a:t>
            </a:r>
            <a:endParaRPr lang="pa-IN" sz="2200" b="1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ChangeArrowheads="1"/>
          </p:cNvSpPr>
          <p:nvPr/>
        </p:nvSpPr>
        <p:spPr bwMode="auto">
          <a:xfrm>
            <a:off x="719138" y="296863"/>
            <a:ext cx="84248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20849" y="1184963"/>
            <a:ext cx="8172450" cy="5462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87338" indent="-287338">
              <a:defRPr/>
            </a:pPr>
            <a:r>
              <a:rPr lang="pt-BR" b="1" dirty="0">
                <a:latin typeface="Arial" pitchFamily="34" charset="0"/>
                <a:cs typeface="Arial" pitchFamily="34" charset="0"/>
              </a:rPr>
              <a:t>Esforço para desenvolvimento do software: 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Tamanho (PF) x Produtividade (h/PF)</a:t>
            </a:r>
          </a:p>
          <a:p>
            <a:pPr>
              <a:buFont typeface="Wingdings" pitchFamily="2" charset="2"/>
              <a:buNone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Qual a produtividade devo usar?</a:t>
            </a:r>
          </a:p>
          <a:p>
            <a:pPr marL="285750" indent="-285750" algn="just"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 base de dados mais utilizada no mundo é o ISBSG, e numa amostragem de projetos de novo desenvolvimento, ling.de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pt-BR" dirty="0">
                <a:latin typeface="Arial" pitchFamily="34" charset="0"/>
                <a:cs typeface="Arial" pitchFamily="34" charset="0"/>
              </a:rPr>
              <a:t>. Java, a produtividade varia de 5,4 h/PF até 29,4 h/PF.</a:t>
            </a:r>
          </a:p>
          <a:p>
            <a:pPr marL="285750" indent="-285750" algn="just"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É preciso conhecer outros atributos dos projetos, para saber por que um projeto tem a produtividade próxima de 5,4 H/PF, enquanto outro a tem próxima de 29,4 H/PF. </a:t>
            </a: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500"/>
              </a:spcBef>
              <a:spcAft>
                <a:spcPts val="500"/>
              </a:spcAft>
              <a:buFont typeface="Courier New" pitchFamily="49" charset="0"/>
              <a:buChar char="o"/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Além disso, seria necessário saber em que faixa de produtividade a nossa organização está operando</a:t>
            </a:r>
            <a:r>
              <a:rPr lang="pt-BR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>
              <a:defRPr/>
            </a:pPr>
            <a:endParaRPr lang="pt-BR" dirty="0">
              <a:latin typeface="Tahoma" pitchFamily="34" charset="0"/>
            </a:endParaRPr>
          </a:p>
          <a:p>
            <a:pPr marL="287338" indent="-287338">
              <a:buFont typeface="Wingdings" pitchFamily="2" charset="2"/>
              <a:buNone/>
              <a:defRPr/>
            </a:pPr>
            <a:endParaRPr lang="pt-B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Apresentar os principais conceitos de medição</a:t>
            </a:r>
          </a:p>
          <a:p>
            <a:pPr lvl="1" eaLnBrk="1" hangingPunct="1">
              <a:defRPr/>
            </a:pPr>
            <a:r>
              <a:rPr lang="pt-BR" dirty="0" smtClean="0"/>
              <a:t>Métricas básicas, derivadas e indicadores</a:t>
            </a:r>
          </a:p>
          <a:p>
            <a:pPr lvl="1" eaLnBrk="1" hangingPunct="1">
              <a:defRPr/>
            </a:pPr>
            <a:r>
              <a:rPr lang="pt-BR" dirty="0" smtClean="0"/>
              <a:t>Objetivos Mensuráveis</a:t>
            </a:r>
          </a:p>
          <a:p>
            <a:pPr lvl="1" eaLnBrk="1" hangingPunct="1">
              <a:defRPr/>
            </a:pPr>
            <a:r>
              <a:rPr lang="pt-BR" dirty="0" smtClean="0"/>
              <a:t>PSM, CMMI, PDCA</a:t>
            </a:r>
          </a:p>
          <a:p>
            <a:pPr lvl="1" eaLnBrk="1" hangingPunct="1">
              <a:defRPr/>
            </a:pPr>
            <a:r>
              <a:rPr lang="pt-BR" dirty="0" smtClean="0"/>
              <a:t>Estimativas diretas e paramétricas</a:t>
            </a:r>
          </a:p>
          <a:p>
            <a:pPr eaLnBrk="1" hangingPunct="1">
              <a:defRPr/>
            </a:pPr>
            <a:r>
              <a:rPr lang="pt-BR" dirty="0" smtClean="0"/>
              <a:t>Análise de Pontos de Função </a:t>
            </a:r>
          </a:p>
          <a:p>
            <a:pPr lvl="1" eaLnBrk="1" hangingPunct="1">
              <a:defRPr/>
            </a:pPr>
            <a:r>
              <a:rPr lang="pt-BR" dirty="0" smtClean="0"/>
              <a:t>Principais métodos e comparações</a:t>
            </a:r>
          </a:p>
          <a:p>
            <a:pPr lvl="1" eaLnBrk="1" hangingPunct="1">
              <a:defRPr/>
            </a:pPr>
            <a:r>
              <a:rPr lang="pt-BR" dirty="0" smtClean="0"/>
              <a:t>Benchmark</a:t>
            </a: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Pontos por Casos de Uso</a:t>
            </a:r>
            <a:endParaRPr lang="pt-BR" sz="2600" b="1" dirty="0">
              <a:ea typeface="+mn-ea"/>
              <a:cs typeface="+mn-cs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292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tângulo 2"/>
          <p:cNvSpPr>
            <a:spLocks noChangeArrowheads="1"/>
          </p:cNvSpPr>
          <p:nvPr/>
        </p:nvSpPr>
        <p:spPr bwMode="auto">
          <a:xfrm>
            <a:off x="487034" y="1527969"/>
            <a:ext cx="7559675" cy="646112"/>
          </a:xfrm>
          <a:prstGeom prst="rect">
            <a:avLst/>
          </a:prstGeom>
          <a:extLst/>
        </p:spPr>
        <p:txBody>
          <a:bodyPr anchor="ctr"/>
          <a:lstStyle/>
          <a:p>
            <a:pPr>
              <a:defRPr/>
            </a:pP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International</a:t>
            </a:r>
            <a:r>
              <a:rPr lang="pt-BR" sz="2000" i="1" dirty="0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Software Benchmark Standards </a:t>
            </a:r>
            <a:r>
              <a:rPr lang="pt-BR" sz="2000" i="1" dirty="0" err="1">
                <a:solidFill>
                  <a:srgbClr val="0033CC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Group</a:t>
            </a:r>
            <a:endParaRPr lang="pt-BR" sz="2000" i="1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pt-BR" sz="4000" dirty="0">
              <a:solidFill>
                <a:srgbClr val="0033CC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487034" y="2276872"/>
            <a:ext cx="7127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É uma organização sem fins lucrativos, surgiu de uma iniciativa conjunta de diversas organizações de métricas de software do mundo.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Missão:  “Manter um repositório público de métricas de projetos de software que possa ajudar na gestão dos recursos de TI pela melhoria das estimativas de projeto e produtividade, análise de riscos e </a:t>
            </a:r>
            <a:r>
              <a:rPr lang="pt-BR" i="1" dirty="0"/>
              <a:t>benchmarking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repositório é alimentado continuamente por organizações de todo o mundo e de diferentes áreas de negócio.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912813" y="404813"/>
            <a:ext cx="797966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ISBSG </a:t>
            </a:r>
          </a:p>
        </p:txBody>
      </p:sp>
    </p:spTree>
    <p:extLst>
      <p:ext uri="{BB962C8B-B14F-4D97-AF65-F5344CB8AC3E}">
        <p14:creationId xmlns:p14="http://schemas.microsoft.com/office/powerpoint/2010/main" val="1377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116013" y="2825750"/>
            <a:ext cx="2592387" cy="14478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Metodologia de desenvolvimento</a:t>
            </a:r>
          </a:p>
        </p:txBody>
      </p:sp>
      <p:sp>
        <p:nvSpPr>
          <p:cNvPr id="24578" name="Rectangle 20"/>
          <p:cNvSpPr>
            <a:spLocks noChangeArrowheads="1"/>
          </p:cNvSpPr>
          <p:nvPr/>
        </p:nvSpPr>
        <p:spPr bwMode="auto">
          <a:xfrm>
            <a:off x="611188" y="461963"/>
            <a:ext cx="8532811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Outras Variáveis - Produtividade</a:t>
            </a:r>
          </a:p>
        </p:txBody>
      </p:sp>
      <p:sp>
        <p:nvSpPr>
          <p:cNvPr id="2" name="Elipse 1"/>
          <p:cNvSpPr/>
          <p:nvPr/>
        </p:nvSpPr>
        <p:spPr>
          <a:xfrm>
            <a:off x="3276600" y="931863"/>
            <a:ext cx="2159000" cy="1320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Linguagem de Programação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630363" y="1544638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Requisitos não funcionais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4572000" y="1601788"/>
            <a:ext cx="2303463" cy="1360487"/>
          </a:xfrm>
          <a:prstGeom prst="ellipse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/>
              <a:t>Complexidade Técnica</a:t>
            </a:r>
          </a:p>
        </p:txBody>
      </p:sp>
      <p:sp>
        <p:nvSpPr>
          <p:cNvPr id="7" name="Elipse 6"/>
          <p:cNvSpPr/>
          <p:nvPr/>
        </p:nvSpPr>
        <p:spPr>
          <a:xfrm>
            <a:off x="5724525" y="2351088"/>
            <a:ext cx="2303463" cy="145415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Experiência da Equipe</a:t>
            </a:r>
          </a:p>
        </p:txBody>
      </p:sp>
      <p:sp>
        <p:nvSpPr>
          <p:cNvPr id="9" name="Elipse 8"/>
          <p:cNvSpPr/>
          <p:nvPr/>
        </p:nvSpPr>
        <p:spPr>
          <a:xfrm>
            <a:off x="1903413" y="3816350"/>
            <a:ext cx="2257425" cy="141763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Documentação a ser gerada</a:t>
            </a:r>
          </a:p>
        </p:txBody>
      </p:sp>
      <p:sp>
        <p:nvSpPr>
          <p:cNvPr id="10" name="Elipse 9"/>
          <p:cNvSpPr/>
          <p:nvPr/>
        </p:nvSpPr>
        <p:spPr>
          <a:xfrm>
            <a:off x="3178175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Tamanho funcional do software</a:t>
            </a:r>
          </a:p>
        </p:txBody>
      </p:sp>
      <p:sp>
        <p:nvSpPr>
          <p:cNvPr id="11" name="Elipse 10"/>
          <p:cNvSpPr/>
          <p:nvPr/>
        </p:nvSpPr>
        <p:spPr>
          <a:xfrm>
            <a:off x="4932363" y="4329113"/>
            <a:ext cx="2257425" cy="1417637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99000">
                <a:srgbClr val="D4DEFF"/>
              </a:gs>
              <a:gs pos="95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Compressão do schedule</a:t>
            </a:r>
          </a:p>
        </p:txBody>
      </p:sp>
      <p:sp>
        <p:nvSpPr>
          <p:cNvPr id="12" name="Elipse 11"/>
          <p:cNvSpPr/>
          <p:nvPr/>
        </p:nvSpPr>
        <p:spPr>
          <a:xfrm>
            <a:off x="5964238" y="3535363"/>
            <a:ext cx="2257425" cy="1417637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324" name="Retângulo 2"/>
          <p:cNvSpPr>
            <a:spLocks noChangeArrowheads="1"/>
          </p:cNvSpPr>
          <p:nvPr/>
        </p:nvSpPr>
        <p:spPr bwMode="auto">
          <a:xfrm>
            <a:off x="3170238" y="2844800"/>
            <a:ext cx="295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pt-BR" b="1">
                <a:cs typeface="Arial" charset="0"/>
              </a:rPr>
              <a:t>Determinam a produtividade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3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ChangeArrowheads="1"/>
          </p:cNvSpPr>
          <p:nvPr/>
        </p:nvSpPr>
        <p:spPr bwMode="auto">
          <a:xfrm>
            <a:off x="673100" y="282575"/>
            <a:ext cx="8470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Estimativas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Outras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</a:p>
        </p:txBody>
      </p:sp>
      <p:sp>
        <p:nvSpPr>
          <p:cNvPr id="56323" name="Rectangle 16"/>
          <p:cNvSpPr>
            <a:spLocks noChangeArrowheads="1"/>
          </p:cNvSpPr>
          <p:nvPr/>
        </p:nvSpPr>
        <p:spPr bwMode="auto">
          <a:xfrm>
            <a:off x="668338" y="2060575"/>
            <a:ext cx="8458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pt-BR"/>
              <a:t>Para determinarmos esforço, custo, prazo para desenvolvimento de um software é necessário saber em que faixa de produtividade a nossa organização está operando para cada tipo de projeto.</a:t>
            </a: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endParaRPr lang="pt-BR" b="1">
              <a:cs typeface="Arial" charset="0"/>
            </a:endParaRPr>
          </a:p>
          <a:p>
            <a:pPr algn="ctr">
              <a:buFont typeface="Wingdings" pitchFamily="2" charset="2"/>
              <a:buNone/>
            </a:pPr>
            <a:r>
              <a:rPr lang="pt-BR" sz="2400" b="1">
                <a:cs typeface="Arial" charset="0"/>
              </a:rPr>
              <a:t>Não existe preço único para PF.</a:t>
            </a:r>
          </a:p>
        </p:txBody>
      </p:sp>
      <p:sp>
        <p:nvSpPr>
          <p:cNvPr id="56324" name="Retângulo 1"/>
          <p:cNvSpPr>
            <a:spLocks noChangeArrowheads="1"/>
          </p:cNvSpPr>
          <p:nvPr/>
        </p:nvSpPr>
        <p:spPr bwMode="auto">
          <a:xfrm>
            <a:off x="3419475" y="1268413"/>
            <a:ext cx="15382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cs typeface="Arial" charset="0"/>
              </a:rPr>
              <a:t>Conclusão:</a:t>
            </a:r>
            <a:r>
              <a:rPr lang="pt-BR">
                <a:cs typeface="Arial" charset="0"/>
              </a:rPr>
              <a:t>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736600" y="280988"/>
            <a:ext cx="8407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Estimativa - Problemas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050" y="1052513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pt-BR" b="1"/>
              <a:t>O principal erro ao estimar é desconsiderar que haverá um erro!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3050" y="1366838"/>
            <a:ext cx="84582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buFont typeface="Wingdings" pitchFamily="2" charset="2"/>
              <a:buNone/>
            </a:pPr>
            <a:endParaRPr lang="pt-BR" b="1"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Dificuldades: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550" y="1989138"/>
            <a:ext cx="8458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Ambiguidade, volatilidade e falta de clareza de requisitos;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medições adequadas;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referências válidas (histórico);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pt-BR" b="1"/>
              <a:t>Requisitos não são estáticos</a:t>
            </a:r>
            <a:r>
              <a:rPr lang="pt-BR"/>
              <a:t>!!!.</a:t>
            </a:r>
          </a:p>
          <a:p>
            <a:pPr marL="342900" indent="-342900"/>
            <a:endParaRPr lang="pt-B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0988" y="3351213"/>
            <a:ext cx="84582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 algn="ctr">
              <a:buFont typeface="Wingdings" pitchFamily="2" charset="2"/>
              <a:buNone/>
            </a:pPr>
            <a:r>
              <a:rPr lang="pt-BR" b="1">
                <a:cs typeface="Times New Roman" pitchFamily="18" charset="0"/>
              </a:rPr>
              <a:t>Causas principais: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1550" y="56927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Empresas não possuem  maturidade em Gestão de Projetos de Software.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550" y="4625975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Capacitação em Engenharia de Requisitos;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550" y="5024438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Falta de Conhecimento Adequado em Análise de Pontos de Função;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1550" y="53705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pt-BR"/>
              <a:t>Falha na gestão de escopo;</a:t>
            </a:r>
          </a:p>
        </p:txBody>
      </p:sp>
    </p:spTree>
    <p:extLst>
      <p:ext uri="{BB962C8B-B14F-4D97-AF65-F5344CB8AC3E}">
        <p14:creationId xmlns:p14="http://schemas.microsoft.com/office/powerpoint/2010/main" val="283655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31C415-393F-46C1-888A-DC69F04FA073}" type="slidenum">
              <a:rPr lang="pt-BR" sz="1400">
                <a:latin typeface="Times New Roman" pitchFamily="18" charset="0"/>
              </a:rPr>
              <a:pPr eaLnBrk="1" hangingPunct="1"/>
              <a:t>54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60350"/>
            <a:ext cx="85899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Medição da variação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escopo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678113"/>
            <a:ext cx="131762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78113"/>
            <a:ext cx="13493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6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0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678113"/>
            <a:ext cx="1317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1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3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4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678113"/>
            <a:ext cx="1333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678113"/>
            <a:ext cx="13493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678113"/>
            <a:ext cx="12065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2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3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4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7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8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9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0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1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2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3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5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809875"/>
            <a:ext cx="13176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6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8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809875"/>
            <a:ext cx="134938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9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0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1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2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3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4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5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809875"/>
            <a:ext cx="1317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6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7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8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39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8098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0" name="Picture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809875"/>
            <a:ext cx="134937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1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809875"/>
            <a:ext cx="1206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2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3" name="Picture 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4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5" name="Picture 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8123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6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7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8" name="Picture 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49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0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27647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1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2" name="Picture 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3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4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5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6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7" name="Picture 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8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59" name="Picture 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0" name="Picture 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2943225"/>
            <a:ext cx="131762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1" name="Picture 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2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3" name="Picture 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943225"/>
            <a:ext cx="134938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4" name="Picture 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5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6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7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8" name="Picture 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69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0" name="Picture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943225"/>
            <a:ext cx="13176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1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2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3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4" name="Picture 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943225"/>
            <a:ext cx="1333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5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2943225"/>
            <a:ext cx="134937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76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943225"/>
            <a:ext cx="1206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7" name="Rectangle 108"/>
          <p:cNvSpPr>
            <a:spLocks noChangeArrowheads="1"/>
          </p:cNvSpPr>
          <p:nvPr/>
        </p:nvSpPr>
        <p:spPr bwMode="auto">
          <a:xfrm>
            <a:off x="508000" y="2822575"/>
            <a:ext cx="4929188" cy="2698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8" name="Freeform 109"/>
          <p:cNvSpPr>
            <a:spLocks/>
          </p:cNvSpPr>
          <p:nvPr/>
        </p:nvSpPr>
        <p:spPr bwMode="auto">
          <a:xfrm>
            <a:off x="5424488" y="2784475"/>
            <a:ext cx="111125" cy="112713"/>
          </a:xfrm>
          <a:custGeom>
            <a:avLst/>
            <a:gdLst>
              <a:gd name="T0" fmla="*/ 0 w 70"/>
              <a:gd name="T1" fmla="*/ 2147483647 h 71"/>
              <a:gd name="T2" fmla="*/ 2147483647 w 70"/>
              <a:gd name="T3" fmla="*/ 2147483647 h 71"/>
              <a:gd name="T4" fmla="*/ 0 w 70"/>
              <a:gd name="T5" fmla="*/ 0 h 71"/>
              <a:gd name="T6" fmla="*/ 0 w 70"/>
              <a:gd name="T7" fmla="*/ 2147483647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1"/>
              <a:gd name="T14" fmla="*/ 70 w 70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1">
                <a:moveTo>
                  <a:pt x="0" y="71"/>
                </a:moveTo>
                <a:lnTo>
                  <a:pt x="70" y="34"/>
                </a:lnTo>
                <a:lnTo>
                  <a:pt x="0" y="0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79" name="Line 110"/>
          <p:cNvSpPr>
            <a:spLocks noChangeShapeType="1"/>
          </p:cNvSpPr>
          <p:nvPr/>
        </p:nvSpPr>
        <p:spPr bwMode="auto">
          <a:xfrm>
            <a:off x="2543175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0" name="Line 111"/>
          <p:cNvSpPr>
            <a:spLocks noChangeShapeType="1"/>
          </p:cNvSpPr>
          <p:nvPr/>
        </p:nvSpPr>
        <p:spPr bwMode="auto">
          <a:xfrm>
            <a:off x="5214938" y="2678113"/>
            <a:ext cx="3175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1" name="Rectangle 112"/>
          <p:cNvSpPr>
            <a:spLocks noChangeArrowheads="1"/>
          </p:cNvSpPr>
          <p:nvPr/>
        </p:nvSpPr>
        <p:spPr bwMode="auto">
          <a:xfrm>
            <a:off x="457200" y="3068638"/>
            <a:ext cx="1371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2" name="Rectangle 113"/>
          <p:cNvSpPr>
            <a:spLocks noChangeArrowheads="1"/>
          </p:cNvSpPr>
          <p:nvPr/>
        </p:nvSpPr>
        <p:spPr bwMode="auto">
          <a:xfrm>
            <a:off x="574675" y="3152775"/>
            <a:ext cx="1639888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3" name="Rectangle 114"/>
          <p:cNvSpPr>
            <a:spLocks noChangeArrowheads="1"/>
          </p:cNvSpPr>
          <p:nvPr/>
        </p:nvSpPr>
        <p:spPr bwMode="auto">
          <a:xfrm>
            <a:off x="976313" y="3168650"/>
            <a:ext cx="9032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4" name="Rectangle 115"/>
          <p:cNvSpPr>
            <a:spLocks noChangeArrowheads="1"/>
          </p:cNvSpPr>
          <p:nvPr/>
        </p:nvSpPr>
        <p:spPr bwMode="auto">
          <a:xfrm>
            <a:off x="979488" y="3160713"/>
            <a:ext cx="823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[1.200 PF]</a:t>
            </a:r>
            <a:endParaRPr lang="pt-BR"/>
          </a:p>
        </p:txBody>
      </p:sp>
      <p:sp>
        <p:nvSpPr>
          <p:cNvPr id="58485" name="Rectangle 116"/>
          <p:cNvSpPr>
            <a:spLocks noChangeArrowheads="1"/>
          </p:cNvSpPr>
          <p:nvPr/>
        </p:nvSpPr>
        <p:spPr bwMode="auto">
          <a:xfrm>
            <a:off x="609600" y="3368675"/>
            <a:ext cx="16208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6" name="Rectangle 117"/>
          <p:cNvSpPr>
            <a:spLocks noChangeArrowheads="1"/>
          </p:cNvSpPr>
          <p:nvPr/>
        </p:nvSpPr>
        <p:spPr bwMode="auto">
          <a:xfrm>
            <a:off x="612775" y="3371850"/>
            <a:ext cx="10985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Especificação </a:t>
            </a:r>
            <a:endParaRPr lang="pt-BR"/>
          </a:p>
        </p:txBody>
      </p:sp>
      <p:sp>
        <p:nvSpPr>
          <p:cNvPr id="58487" name="Rectangle 118"/>
          <p:cNvSpPr>
            <a:spLocks noChangeArrowheads="1"/>
          </p:cNvSpPr>
          <p:nvPr/>
        </p:nvSpPr>
        <p:spPr bwMode="auto">
          <a:xfrm>
            <a:off x="1711325" y="3371850"/>
            <a:ext cx="465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Inicial</a:t>
            </a:r>
            <a:endParaRPr lang="pt-BR"/>
          </a:p>
        </p:txBody>
      </p:sp>
      <p:sp>
        <p:nvSpPr>
          <p:cNvPr id="58488" name="Rectangle 119"/>
          <p:cNvSpPr>
            <a:spLocks noChangeArrowheads="1"/>
          </p:cNvSpPr>
          <p:nvPr/>
        </p:nvSpPr>
        <p:spPr bwMode="auto">
          <a:xfrm>
            <a:off x="877888" y="3586163"/>
            <a:ext cx="11017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89" name="Rectangle 120"/>
          <p:cNvSpPr>
            <a:spLocks noChangeArrowheads="1"/>
          </p:cNvSpPr>
          <p:nvPr/>
        </p:nvSpPr>
        <p:spPr bwMode="auto">
          <a:xfrm>
            <a:off x="869950" y="3589338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 </a:t>
            </a:r>
            <a:endParaRPr lang="pt-BR"/>
          </a:p>
        </p:txBody>
      </p:sp>
      <p:sp>
        <p:nvSpPr>
          <p:cNvPr id="58490" name="Rectangle 121"/>
          <p:cNvSpPr>
            <a:spLocks noChangeArrowheads="1"/>
          </p:cNvSpPr>
          <p:nvPr/>
        </p:nvSpPr>
        <p:spPr bwMode="auto">
          <a:xfrm>
            <a:off x="1117600" y="3589338"/>
            <a:ext cx="798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Requisitos</a:t>
            </a:r>
            <a:endParaRPr lang="pt-BR"/>
          </a:p>
        </p:txBody>
      </p:sp>
      <p:sp>
        <p:nvSpPr>
          <p:cNvPr id="58491" name="Rectangle 122"/>
          <p:cNvSpPr>
            <a:spLocks noChangeArrowheads="1"/>
          </p:cNvSpPr>
          <p:nvPr/>
        </p:nvSpPr>
        <p:spPr bwMode="auto">
          <a:xfrm>
            <a:off x="2379663" y="3068638"/>
            <a:ext cx="10541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2" name="Rectangle 123"/>
          <p:cNvSpPr>
            <a:spLocks noChangeArrowheads="1"/>
          </p:cNvSpPr>
          <p:nvPr/>
        </p:nvSpPr>
        <p:spPr bwMode="auto">
          <a:xfrm>
            <a:off x="2395538" y="3152775"/>
            <a:ext cx="1003300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3" name="Rectangle 124"/>
          <p:cNvSpPr>
            <a:spLocks noChangeArrowheads="1"/>
          </p:cNvSpPr>
          <p:nvPr/>
        </p:nvSpPr>
        <p:spPr bwMode="auto">
          <a:xfrm>
            <a:off x="2497138" y="3168650"/>
            <a:ext cx="9017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4" name="Rectangle 125"/>
          <p:cNvSpPr>
            <a:spLocks noChangeArrowheads="1"/>
          </p:cNvSpPr>
          <p:nvPr/>
        </p:nvSpPr>
        <p:spPr bwMode="auto">
          <a:xfrm>
            <a:off x="2492375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[1.500 PF]</a:t>
            </a:r>
            <a:endParaRPr lang="pt-BR"/>
          </a:p>
        </p:txBody>
      </p:sp>
      <p:sp>
        <p:nvSpPr>
          <p:cNvPr id="58495" name="Rectangle 126"/>
          <p:cNvSpPr>
            <a:spLocks noChangeArrowheads="1"/>
          </p:cNvSpPr>
          <p:nvPr/>
        </p:nvSpPr>
        <p:spPr bwMode="auto">
          <a:xfrm>
            <a:off x="2497138" y="3368675"/>
            <a:ext cx="8858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6" name="Rectangle 127"/>
          <p:cNvSpPr>
            <a:spLocks noChangeArrowheads="1"/>
          </p:cNvSpPr>
          <p:nvPr/>
        </p:nvSpPr>
        <p:spPr bwMode="auto">
          <a:xfrm>
            <a:off x="2503488" y="3371850"/>
            <a:ext cx="806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de</a:t>
            </a:r>
            <a:endParaRPr lang="pt-BR"/>
          </a:p>
        </p:txBody>
      </p:sp>
      <p:sp>
        <p:nvSpPr>
          <p:cNvPr id="58497" name="Rectangle 128"/>
          <p:cNvSpPr>
            <a:spLocks noChangeArrowheads="1"/>
          </p:cNvSpPr>
          <p:nvPr/>
        </p:nvSpPr>
        <p:spPr bwMode="auto">
          <a:xfrm>
            <a:off x="2530475" y="3586163"/>
            <a:ext cx="8207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498" name="Rectangle 129"/>
          <p:cNvSpPr>
            <a:spLocks noChangeArrowheads="1"/>
          </p:cNvSpPr>
          <p:nvPr/>
        </p:nvSpPr>
        <p:spPr bwMode="auto">
          <a:xfrm>
            <a:off x="2535238" y="3589338"/>
            <a:ext cx="358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Alto </a:t>
            </a:r>
            <a:endParaRPr lang="pt-BR"/>
          </a:p>
        </p:txBody>
      </p:sp>
      <p:sp>
        <p:nvSpPr>
          <p:cNvPr id="58499" name="Rectangle 130"/>
          <p:cNvSpPr>
            <a:spLocks noChangeArrowheads="1"/>
          </p:cNvSpPr>
          <p:nvPr/>
        </p:nvSpPr>
        <p:spPr bwMode="auto">
          <a:xfrm>
            <a:off x="2894013" y="3589338"/>
            <a:ext cx="384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Nível</a:t>
            </a:r>
            <a:endParaRPr lang="pt-BR"/>
          </a:p>
        </p:txBody>
      </p:sp>
      <p:sp>
        <p:nvSpPr>
          <p:cNvPr id="58500" name="Rectangle 131"/>
          <p:cNvSpPr>
            <a:spLocks noChangeArrowheads="1"/>
          </p:cNvSpPr>
          <p:nvPr/>
        </p:nvSpPr>
        <p:spPr bwMode="auto">
          <a:xfrm>
            <a:off x="3551238" y="3068638"/>
            <a:ext cx="101917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1" name="Rectangle 132"/>
          <p:cNvSpPr>
            <a:spLocks noChangeArrowheads="1"/>
          </p:cNvSpPr>
          <p:nvPr/>
        </p:nvSpPr>
        <p:spPr bwMode="auto">
          <a:xfrm>
            <a:off x="3617913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2" name="Rectangle 133"/>
          <p:cNvSpPr>
            <a:spLocks noChangeArrowheads="1"/>
          </p:cNvSpPr>
          <p:nvPr/>
        </p:nvSpPr>
        <p:spPr bwMode="auto">
          <a:xfrm>
            <a:off x="3768725" y="3152775"/>
            <a:ext cx="903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3" name="Rectangle 134"/>
          <p:cNvSpPr>
            <a:spLocks noChangeArrowheads="1"/>
          </p:cNvSpPr>
          <p:nvPr/>
        </p:nvSpPr>
        <p:spPr bwMode="auto">
          <a:xfrm>
            <a:off x="3765550" y="315436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[1.700 PF]</a:t>
            </a:r>
            <a:endParaRPr lang="pt-BR"/>
          </a:p>
        </p:txBody>
      </p:sp>
      <p:sp>
        <p:nvSpPr>
          <p:cNvPr id="58504" name="Rectangle 135"/>
          <p:cNvSpPr>
            <a:spLocks noChangeArrowheads="1"/>
          </p:cNvSpPr>
          <p:nvPr/>
        </p:nvSpPr>
        <p:spPr bwMode="auto">
          <a:xfrm>
            <a:off x="3902075" y="3368675"/>
            <a:ext cx="6175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5" name="Rectangle 136"/>
          <p:cNvSpPr>
            <a:spLocks noChangeArrowheads="1"/>
          </p:cNvSpPr>
          <p:nvPr/>
        </p:nvSpPr>
        <p:spPr bwMode="auto">
          <a:xfrm>
            <a:off x="3898900" y="3371850"/>
            <a:ext cx="558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</a:t>
            </a:r>
            <a:endParaRPr lang="pt-BR"/>
          </a:p>
        </p:txBody>
      </p:sp>
      <p:sp>
        <p:nvSpPr>
          <p:cNvPr id="58506" name="Rectangle 137"/>
          <p:cNvSpPr>
            <a:spLocks noChangeArrowheads="1"/>
          </p:cNvSpPr>
          <p:nvPr/>
        </p:nvSpPr>
        <p:spPr bwMode="auto">
          <a:xfrm>
            <a:off x="3784600" y="3586163"/>
            <a:ext cx="8524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7" name="Rectangle 138"/>
          <p:cNvSpPr>
            <a:spLocks noChangeArrowheads="1"/>
          </p:cNvSpPr>
          <p:nvPr/>
        </p:nvSpPr>
        <p:spPr bwMode="auto">
          <a:xfrm>
            <a:off x="3781425" y="3582988"/>
            <a:ext cx="795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Detalhado</a:t>
            </a:r>
            <a:endParaRPr lang="pt-BR"/>
          </a:p>
        </p:txBody>
      </p:sp>
      <p:sp>
        <p:nvSpPr>
          <p:cNvPr id="58508" name="Rectangle 139"/>
          <p:cNvSpPr>
            <a:spLocks noChangeArrowheads="1"/>
          </p:cNvSpPr>
          <p:nvPr/>
        </p:nvSpPr>
        <p:spPr bwMode="auto">
          <a:xfrm>
            <a:off x="4838700" y="3068638"/>
            <a:ext cx="1017588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09" name="Rectangle 140"/>
          <p:cNvSpPr>
            <a:spLocks noChangeArrowheads="1"/>
          </p:cNvSpPr>
          <p:nvPr/>
        </p:nvSpPr>
        <p:spPr bwMode="auto">
          <a:xfrm>
            <a:off x="5273675" y="2667000"/>
            <a:ext cx="201613" cy="31591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58510" name="Picture 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52875"/>
            <a:ext cx="13335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1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952875"/>
            <a:ext cx="13176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2" name="Picture 1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3952875"/>
            <a:ext cx="7937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3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13335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4" name="Picture 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087813"/>
            <a:ext cx="131763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5" name="Picture 1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87813"/>
            <a:ext cx="7937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6" name="Picture 1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17988"/>
            <a:ext cx="13335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7" name="Picture 1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217988"/>
            <a:ext cx="131763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18" name="Picture 1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217988"/>
            <a:ext cx="7937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519" name="Rectangle 150"/>
          <p:cNvSpPr>
            <a:spLocks noChangeArrowheads="1"/>
          </p:cNvSpPr>
          <p:nvPr/>
        </p:nvSpPr>
        <p:spPr bwMode="auto">
          <a:xfrm>
            <a:off x="2965450" y="3956050"/>
            <a:ext cx="268288" cy="319088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0" name="Rectangle 151"/>
          <p:cNvSpPr>
            <a:spLocks noChangeArrowheads="1"/>
          </p:cNvSpPr>
          <p:nvPr/>
        </p:nvSpPr>
        <p:spPr bwMode="auto">
          <a:xfrm>
            <a:off x="4421188" y="3971925"/>
            <a:ext cx="1035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1" name="Rectangle 152"/>
          <p:cNvSpPr>
            <a:spLocks noChangeArrowheads="1"/>
          </p:cNvSpPr>
          <p:nvPr/>
        </p:nvSpPr>
        <p:spPr bwMode="auto">
          <a:xfrm>
            <a:off x="1695450" y="3956050"/>
            <a:ext cx="1003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2" name="Rectangle 153"/>
          <p:cNvSpPr>
            <a:spLocks noChangeArrowheads="1"/>
          </p:cNvSpPr>
          <p:nvPr/>
        </p:nvSpPr>
        <p:spPr bwMode="auto">
          <a:xfrm>
            <a:off x="1695450" y="3956050"/>
            <a:ext cx="9874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3" name="Rectangle 154"/>
          <p:cNvSpPr>
            <a:spLocks noChangeArrowheads="1"/>
          </p:cNvSpPr>
          <p:nvPr/>
        </p:nvSpPr>
        <p:spPr bwMode="auto">
          <a:xfrm>
            <a:off x="1690688" y="3948113"/>
            <a:ext cx="919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>
                <a:solidFill>
                  <a:srgbClr val="000000"/>
                </a:solidFill>
                <a:latin typeface="Tahoma" pitchFamily="34" charset="0"/>
              </a:rPr>
              <a:t>Estimativa</a:t>
            </a:r>
            <a:endParaRPr lang="pt-BR"/>
          </a:p>
        </p:txBody>
      </p:sp>
      <p:sp>
        <p:nvSpPr>
          <p:cNvPr id="58524" name="Rectangle 155"/>
          <p:cNvSpPr>
            <a:spLocks noChangeArrowheads="1"/>
          </p:cNvSpPr>
          <p:nvPr/>
        </p:nvSpPr>
        <p:spPr bwMode="auto">
          <a:xfrm>
            <a:off x="3300413" y="3956050"/>
            <a:ext cx="16398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5" name="Rectangle 156"/>
          <p:cNvSpPr>
            <a:spLocks noChangeArrowheads="1"/>
          </p:cNvSpPr>
          <p:nvPr/>
        </p:nvSpPr>
        <p:spPr bwMode="auto">
          <a:xfrm>
            <a:off x="3300413" y="3956050"/>
            <a:ext cx="14700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6" name="Rectangle 157"/>
          <p:cNvSpPr>
            <a:spLocks noChangeArrowheads="1"/>
          </p:cNvSpPr>
          <p:nvPr/>
        </p:nvSpPr>
        <p:spPr bwMode="auto">
          <a:xfrm>
            <a:off x="3292475" y="3948113"/>
            <a:ext cx="140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Dimensionamento</a:t>
            </a:r>
            <a:endParaRPr lang="pt-BR"/>
          </a:p>
        </p:txBody>
      </p:sp>
      <p:sp>
        <p:nvSpPr>
          <p:cNvPr id="58527" name="Line 158"/>
          <p:cNvSpPr>
            <a:spLocks noChangeShapeType="1"/>
          </p:cNvSpPr>
          <p:nvPr/>
        </p:nvSpPr>
        <p:spPr bwMode="auto">
          <a:xfrm>
            <a:off x="730250" y="2678113"/>
            <a:ext cx="1588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8" name="Line 159"/>
          <p:cNvSpPr>
            <a:spLocks noChangeShapeType="1"/>
          </p:cNvSpPr>
          <p:nvPr/>
        </p:nvSpPr>
        <p:spPr bwMode="auto">
          <a:xfrm>
            <a:off x="3773488" y="2678113"/>
            <a:ext cx="1587" cy="319087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29" name="Rectangle 160"/>
          <p:cNvSpPr>
            <a:spLocks noChangeArrowheads="1"/>
          </p:cNvSpPr>
          <p:nvPr/>
        </p:nvSpPr>
        <p:spPr bwMode="auto">
          <a:xfrm>
            <a:off x="4889500" y="3152775"/>
            <a:ext cx="1101725" cy="635000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0" name="Rectangle 161"/>
          <p:cNvSpPr>
            <a:spLocks noChangeArrowheads="1"/>
          </p:cNvSpPr>
          <p:nvPr/>
        </p:nvSpPr>
        <p:spPr bwMode="auto">
          <a:xfrm>
            <a:off x="5038725" y="3168650"/>
            <a:ext cx="9032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1" name="Rectangle 162"/>
          <p:cNvSpPr>
            <a:spLocks noChangeArrowheads="1"/>
          </p:cNvSpPr>
          <p:nvPr/>
        </p:nvSpPr>
        <p:spPr bwMode="auto">
          <a:xfrm>
            <a:off x="5035550" y="3160713"/>
            <a:ext cx="8239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[1.900 PF]</a:t>
            </a:r>
            <a:endParaRPr lang="pt-BR"/>
          </a:p>
        </p:txBody>
      </p:sp>
      <p:sp>
        <p:nvSpPr>
          <p:cNvPr id="58532" name="Rectangle 163"/>
          <p:cNvSpPr>
            <a:spLocks noChangeArrowheads="1"/>
          </p:cNvSpPr>
          <p:nvPr/>
        </p:nvSpPr>
        <p:spPr bwMode="auto">
          <a:xfrm>
            <a:off x="5140325" y="3368675"/>
            <a:ext cx="6842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3" name="Rectangle 164"/>
          <p:cNvSpPr>
            <a:spLocks noChangeArrowheads="1"/>
          </p:cNvSpPr>
          <p:nvPr/>
        </p:nvSpPr>
        <p:spPr bwMode="auto">
          <a:xfrm>
            <a:off x="5145088" y="3371850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</a:t>
            </a:r>
            <a:endParaRPr lang="pt-BR"/>
          </a:p>
        </p:txBody>
      </p:sp>
      <p:sp>
        <p:nvSpPr>
          <p:cNvPr id="58534" name="Rectangle 165"/>
          <p:cNvSpPr>
            <a:spLocks noChangeArrowheads="1"/>
          </p:cNvSpPr>
          <p:nvPr/>
        </p:nvSpPr>
        <p:spPr bwMode="auto">
          <a:xfrm>
            <a:off x="5089525" y="3586163"/>
            <a:ext cx="7858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5" name="Rectangle 166"/>
          <p:cNvSpPr>
            <a:spLocks noChangeArrowheads="1"/>
          </p:cNvSpPr>
          <p:nvPr/>
        </p:nvSpPr>
        <p:spPr bwMode="auto">
          <a:xfrm>
            <a:off x="5094288" y="3589338"/>
            <a:ext cx="704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</a:t>
            </a:r>
            <a:endParaRPr lang="pt-BR"/>
          </a:p>
        </p:txBody>
      </p:sp>
      <p:sp>
        <p:nvSpPr>
          <p:cNvPr id="58536" name="Freeform 167"/>
          <p:cNvSpPr>
            <a:spLocks/>
          </p:cNvSpPr>
          <p:nvPr/>
        </p:nvSpPr>
        <p:spPr bwMode="auto">
          <a:xfrm>
            <a:off x="730250" y="3792538"/>
            <a:ext cx="317500" cy="798512"/>
          </a:xfrm>
          <a:custGeom>
            <a:avLst/>
            <a:gdLst>
              <a:gd name="T0" fmla="*/ 0 w 200"/>
              <a:gd name="T1" fmla="*/ 0 h 503"/>
              <a:gd name="T2" fmla="*/ 0 w 200"/>
              <a:gd name="T3" fmla="*/ 2147483647 h 503"/>
              <a:gd name="T4" fmla="*/ 2147483647 w 200"/>
              <a:gd name="T5" fmla="*/ 2147483647 h 503"/>
              <a:gd name="T6" fmla="*/ 0 60000 65536"/>
              <a:gd name="T7" fmla="*/ 0 60000 65536"/>
              <a:gd name="T8" fmla="*/ 0 60000 65536"/>
              <a:gd name="T9" fmla="*/ 0 w 200"/>
              <a:gd name="T10" fmla="*/ 0 h 503"/>
              <a:gd name="T11" fmla="*/ 200 w 200"/>
              <a:gd name="T12" fmla="*/ 503 h 5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503">
                <a:moveTo>
                  <a:pt x="0" y="0"/>
                </a:moveTo>
                <a:lnTo>
                  <a:pt x="0" y="503"/>
                </a:lnTo>
                <a:lnTo>
                  <a:pt x="200" y="50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7" name="Line 168"/>
          <p:cNvSpPr>
            <a:spLocks noChangeShapeType="1"/>
          </p:cNvSpPr>
          <p:nvPr/>
        </p:nvSpPr>
        <p:spPr bwMode="auto">
          <a:xfrm>
            <a:off x="281305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8" name="Line 169"/>
          <p:cNvSpPr>
            <a:spLocks noChangeShapeType="1"/>
          </p:cNvSpPr>
          <p:nvPr/>
        </p:nvSpPr>
        <p:spPr bwMode="auto">
          <a:xfrm>
            <a:off x="4254500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39" name="Line 170"/>
          <p:cNvSpPr>
            <a:spLocks noChangeShapeType="1"/>
          </p:cNvSpPr>
          <p:nvPr/>
        </p:nvSpPr>
        <p:spPr bwMode="auto">
          <a:xfrm>
            <a:off x="5375275" y="3792538"/>
            <a:ext cx="1588" cy="6397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0" name="Freeform 171"/>
          <p:cNvSpPr>
            <a:spLocks/>
          </p:cNvSpPr>
          <p:nvPr/>
        </p:nvSpPr>
        <p:spPr bwMode="auto">
          <a:xfrm>
            <a:off x="1050925" y="4271963"/>
            <a:ext cx="5287963" cy="638175"/>
          </a:xfrm>
          <a:custGeom>
            <a:avLst/>
            <a:gdLst>
              <a:gd name="T0" fmla="*/ 2147483647 w 3331"/>
              <a:gd name="T1" fmla="*/ 0 h 402"/>
              <a:gd name="T2" fmla="*/ 2147483647 w 3331"/>
              <a:gd name="T3" fmla="*/ 2147483647 h 402"/>
              <a:gd name="T4" fmla="*/ 0 w 3331"/>
              <a:gd name="T5" fmla="*/ 2147483647 h 402"/>
              <a:gd name="T6" fmla="*/ 0 w 3331"/>
              <a:gd name="T7" fmla="*/ 2147483647 h 402"/>
              <a:gd name="T8" fmla="*/ 2147483647 w 3331"/>
              <a:gd name="T9" fmla="*/ 2147483647 h 402"/>
              <a:gd name="T10" fmla="*/ 2147483647 w 3331"/>
              <a:gd name="T11" fmla="*/ 2147483647 h 402"/>
              <a:gd name="T12" fmla="*/ 2147483647 w 3331"/>
              <a:gd name="T13" fmla="*/ 2147483647 h 402"/>
              <a:gd name="T14" fmla="*/ 2147483647 w 3331"/>
              <a:gd name="T15" fmla="*/ 0 h 4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31"/>
              <a:gd name="T25" fmla="*/ 0 h 402"/>
              <a:gd name="T26" fmla="*/ 3331 w 3331"/>
              <a:gd name="T27" fmla="*/ 402 h 4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31" h="402">
                <a:moveTo>
                  <a:pt x="3076" y="0"/>
                </a:moveTo>
                <a:lnTo>
                  <a:pt x="3076" y="101"/>
                </a:lnTo>
                <a:lnTo>
                  <a:pt x="0" y="101"/>
                </a:lnTo>
                <a:lnTo>
                  <a:pt x="0" y="300"/>
                </a:lnTo>
                <a:lnTo>
                  <a:pt x="3076" y="300"/>
                </a:lnTo>
                <a:lnTo>
                  <a:pt x="3076" y="402"/>
                </a:lnTo>
                <a:lnTo>
                  <a:pt x="3331" y="201"/>
                </a:lnTo>
                <a:lnTo>
                  <a:pt x="3076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541" name="Rectangle 172"/>
          <p:cNvSpPr>
            <a:spLocks noChangeArrowheads="1"/>
          </p:cNvSpPr>
          <p:nvPr/>
        </p:nvSpPr>
        <p:spPr bwMode="auto">
          <a:xfrm>
            <a:off x="1211263" y="4475163"/>
            <a:ext cx="29575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2" name="Rectangle 173"/>
          <p:cNvSpPr>
            <a:spLocks noChangeArrowheads="1"/>
          </p:cNvSpPr>
          <p:nvPr/>
        </p:nvSpPr>
        <p:spPr bwMode="auto">
          <a:xfrm>
            <a:off x="1219200" y="4470400"/>
            <a:ext cx="563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Horas, </a:t>
            </a:r>
            <a:endParaRPr lang="pt-BR"/>
          </a:p>
        </p:txBody>
      </p:sp>
      <p:sp>
        <p:nvSpPr>
          <p:cNvPr id="58543" name="Rectangle 174"/>
          <p:cNvSpPr>
            <a:spLocks noChangeArrowheads="1"/>
          </p:cNvSpPr>
          <p:nvPr/>
        </p:nvSpPr>
        <p:spPr bwMode="auto">
          <a:xfrm>
            <a:off x="1784350" y="4470400"/>
            <a:ext cx="528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Reais, </a:t>
            </a:r>
            <a:endParaRPr lang="pt-BR"/>
          </a:p>
        </p:txBody>
      </p:sp>
      <p:sp>
        <p:nvSpPr>
          <p:cNvPr id="58544" name="Rectangle 175"/>
          <p:cNvSpPr>
            <a:spLocks noChangeArrowheads="1"/>
          </p:cNvSpPr>
          <p:nvPr/>
        </p:nvSpPr>
        <p:spPr bwMode="auto">
          <a:xfrm>
            <a:off x="2312988" y="4470400"/>
            <a:ext cx="831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Pontos de </a:t>
            </a:r>
            <a:endParaRPr lang="pt-BR"/>
          </a:p>
        </p:txBody>
      </p:sp>
      <p:sp>
        <p:nvSpPr>
          <p:cNvPr id="58545" name="Rectangle 176"/>
          <p:cNvSpPr>
            <a:spLocks noChangeArrowheads="1"/>
          </p:cNvSpPr>
          <p:nvPr/>
        </p:nvSpPr>
        <p:spPr bwMode="auto">
          <a:xfrm>
            <a:off x="3148013" y="4470400"/>
            <a:ext cx="960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Função, etc.</a:t>
            </a:r>
            <a:endParaRPr lang="pt-BR"/>
          </a:p>
        </p:txBody>
      </p:sp>
      <p:sp>
        <p:nvSpPr>
          <p:cNvPr id="58546" name="Rectangle 177"/>
          <p:cNvSpPr>
            <a:spLocks noChangeArrowheads="1"/>
          </p:cNvSpPr>
          <p:nvPr/>
        </p:nvSpPr>
        <p:spPr bwMode="auto">
          <a:xfrm>
            <a:off x="6492875" y="3787775"/>
            <a:ext cx="2482850" cy="1520825"/>
          </a:xfrm>
          <a:prstGeom prst="rect">
            <a:avLst/>
          </a:prstGeom>
          <a:noFill/>
          <a:ln w="1587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7" name="Rectangle 178"/>
          <p:cNvSpPr>
            <a:spLocks noChangeArrowheads="1"/>
          </p:cNvSpPr>
          <p:nvPr/>
        </p:nvSpPr>
        <p:spPr bwMode="auto">
          <a:xfrm>
            <a:off x="6592888" y="3889375"/>
            <a:ext cx="2324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48" name="Rectangle 179"/>
          <p:cNvSpPr>
            <a:spLocks noChangeArrowheads="1"/>
          </p:cNvSpPr>
          <p:nvPr/>
        </p:nvSpPr>
        <p:spPr bwMode="auto">
          <a:xfrm>
            <a:off x="6586538" y="3878263"/>
            <a:ext cx="860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Estimativa </a:t>
            </a:r>
            <a:endParaRPr lang="pt-BR"/>
          </a:p>
        </p:txBody>
      </p:sp>
      <p:sp>
        <p:nvSpPr>
          <p:cNvPr id="58549" name="Rectangle 180"/>
          <p:cNvSpPr>
            <a:spLocks noChangeArrowheads="1"/>
          </p:cNvSpPr>
          <p:nvPr/>
        </p:nvSpPr>
        <p:spPr bwMode="auto">
          <a:xfrm>
            <a:off x="7448550" y="3878263"/>
            <a:ext cx="1392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Incial...: 1.200 PF</a:t>
            </a:r>
            <a:endParaRPr lang="pt-BR"/>
          </a:p>
        </p:txBody>
      </p:sp>
      <p:sp>
        <p:nvSpPr>
          <p:cNvPr id="58550" name="Rectangle 181"/>
          <p:cNvSpPr>
            <a:spLocks noChangeArrowheads="1"/>
          </p:cNvSpPr>
          <p:nvPr/>
        </p:nvSpPr>
        <p:spPr bwMode="auto">
          <a:xfrm>
            <a:off x="6592888" y="4089400"/>
            <a:ext cx="23082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1" name="Rectangle 182"/>
          <p:cNvSpPr>
            <a:spLocks noChangeArrowheads="1"/>
          </p:cNvSpPr>
          <p:nvPr/>
        </p:nvSpPr>
        <p:spPr bwMode="auto">
          <a:xfrm>
            <a:off x="6586538" y="4092575"/>
            <a:ext cx="666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Produto </a:t>
            </a:r>
            <a:endParaRPr lang="pt-BR"/>
          </a:p>
        </p:txBody>
      </p:sp>
      <p:sp>
        <p:nvSpPr>
          <p:cNvPr id="58552" name="Rectangle 183"/>
          <p:cNvSpPr>
            <a:spLocks noChangeArrowheads="1"/>
          </p:cNvSpPr>
          <p:nvPr/>
        </p:nvSpPr>
        <p:spPr bwMode="auto">
          <a:xfrm>
            <a:off x="7254875" y="4092575"/>
            <a:ext cx="156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Entregue.: 1.900 PF</a:t>
            </a:r>
            <a:endParaRPr lang="pt-BR"/>
          </a:p>
        </p:txBody>
      </p:sp>
      <p:sp>
        <p:nvSpPr>
          <p:cNvPr id="58553" name="Rectangle 184"/>
          <p:cNvSpPr>
            <a:spLocks noChangeArrowheads="1"/>
          </p:cNvSpPr>
          <p:nvPr/>
        </p:nvSpPr>
        <p:spPr bwMode="auto">
          <a:xfrm>
            <a:off x="6592888" y="4306888"/>
            <a:ext cx="19891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4" name="Rectangle 185"/>
          <p:cNvSpPr>
            <a:spLocks noChangeArrowheads="1"/>
          </p:cNvSpPr>
          <p:nvPr/>
        </p:nvSpPr>
        <p:spPr bwMode="auto">
          <a:xfrm>
            <a:off x="6586538" y="4306888"/>
            <a:ext cx="2085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Crescimento.........: 58,3%</a:t>
            </a:r>
            <a:endParaRPr lang="pt-BR"/>
          </a:p>
        </p:txBody>
      </p:sp>
      <p:sp>
        <p:nvSpPr>
          <p:cNvPr id="58555" name="Rectangle 186"/>
          <p:cNvSpPr>
            <a:spLocks noChangeArrowheads="1"/>
          </p:cNvSpPr>
          <p:nvPr/>
        </p:nvSpPr>
        <p:spPr bwMode="auto">
          <a:xfrm>
            <a:off x="6811963" y="4524375"/>
            <a:ext cx="19383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6" name="Rectangle 187"/>
          <p:cNvSpPr>
            <a:spLocks noChangeArrowheads="1"/>
          </p:cNvSpPr>
          <p:nvPr/>
        </p:nvSpPr>
        <p:spPr bwMode="auto">
          <a:xfrm>
            <a:off x="6816725" y="4518025"/>
            <a:ext cx="1836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( 1.900 – 1.200 ) * 100</a:t>
            </a:r>
            <a:endParaRPr lang="pt-BR"/>
          </a:p>
        </p:txBody>
      </p:sp>
      <p:sp>
        <p:nvSpPr>
          <p:cNvPr id="58557" name="Rectangle 188"/>
          <p:cNvSpPr>
            <a:spLocks noChangeArrowheads="1"/>
          </p:cNvSpPr>
          <p:nvPr/>
        </p:nvSpPr>
        <p:spPr bwMode="auto">
          <a:xfrm>
            <a:off x="7512050" y="4743450"/>
            <a:ext cx="5191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58" name="Rectangle 189"/>
          <p:cNvSpPr>
            <a:spLocks noChangeArrowheads="1"/>
          </p:cNvSpPr>
          <p:nvPr/>
        </p:nvSpPr>
        <p:spPr bwMode="auto">
          <a:xfrm>
            <a:off x="7515225" y="4735513"/>
            <a:ext cx="441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1.200</a:t>
            </a:r>
            <a:endParaRPr lang="pt-BR"/>
          </a:p>
        </p:txBody>
      </p:sp>
      <p:sp>
        <p:nvSpPr>
          <p:cNvPr id="58559" name="Rectangle 190"/>
          <p:cNvSpPr>
            <a:spLocks noChangeArrowheads="1"/>
          </p:cNvSpPr>
          <p:nvPr/>
        </p:nvSpPr>
        <p:spPr bwMode="auto">
          <a:xfrm>
            <a:off x="7429500" y="4945063"/>
            <a:ext cx="15224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8560" name="Rectangle 191"/>
          <p:cNvSpPr>
            <a:spLocks noChangeArrowheads="1"/>
          </p:cNvSpPr>
          <p:nvPr/>
        </p:nvSpPr>
        <p:spPr bwMode="auto">
          <a:xfrm>
            <a:off x="7429500" y="4946650"/>
            <a:ext cx="776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Projeto A </a:t>
            </a:r>
            <a:endParaRPr lang="pt-BR"/>
          </a:p>
        </p:txBody>
      </p:sp>
      <p:sp>
        <p:nvSpPr>
          <p:cNvPr id="58561" name="Rectangle 192"/>
          <p:cNvSpPr>
            <a:spLocks noChangeArrowheads="1"/>
          </p:cNvSpPr>
          <p:nvPr/>
        </p:nvSpPr>
        <p:spPr bwMode="auto">
          <a:xfrm>
            <a:off x="8207375" y="4946650"/>
            <a:ext cx="682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400">
                <a:solidFill>
                  <a:srgbClr val="000000"/>
                </a:solidFill>
                <a:latin typeface="Tahoma" pitchFamily="34" charset="0"/>
              </a:rPr>
              <a:t>Equipe 1</a:t>
            </a:r>
            <a:endParaRPr lang="pt-BR"/>
          </a:p>
        </p:txBody>
      </p:sp>
      <p:sp>
        <p:nvSpPr>
          <p:cNvPr id="58562" name="Line 193"/>
          <p:cNvSpPr>
            <a:spLocks noChangeShapeType="1"/>
          </p:cNvSpPr>
          <p:nvPr/>
        </p:nvSpPr>
        <p:spPr bwMode="auto">
          <a:xfrm>
            <a:off x="6769100" y="4746625"/>
            <a:ext cx="19224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95288" y="12700"/>
            <a:ext cx="8748712" cy="852488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O que a APF não mede</a:t>
            </a:r>
          </a:p>
        </p:txBody>
      </p:sp>
      <p:sp>
        <p:nvSpPr>
          <p:cNvPr id="59395" name="Rectangle 1031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43887" cy="5313362"/>
          </a:xfrm>
        </p:spPr>
        <p:txBody>
          <a:bodyPr/>
          <a:lstStyle/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Não mede diretamente esforço, produtividade ou custo. É exclusivamente uma medida de tamanho funcional do software. Este tamanho, junto com outras variáveis, é que pode ser usado para derivar produtividade, esforço e custo do projeto de software. 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Requisitos não funcionais são desconsiderados na medição de </a:t>
            </a:r>
            <a:r>
              <a:rPr lang="pt-BR" sz="1800" dirty="0" err="1" smtClean="0"/>
              <a:t>PFs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Tecnologia: sistema operacional, linguagem de programação,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Qualidade: performance, usabilidade, portabilidade,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Padrões: interface, segurança, auditoria, </a:t>
            </a:r>
            <a:r>
              <a:rPr lang="pt-BR" sz="1800" dirty="0" err="1" smtClean="0"/>
              <a:t>etc</a:t>
            </a: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pt-BR" sz="1800" dirty="0" smtClean="0"/>
              <a:t>Manutenções que não mudam funções não são medidas em PF.</a:t>
            </a:r>
          </a:p>
          <a:p>
            <a:pPr marL="342900" lvl="1" indent="-342900">
              <a:buFont typeface="Courier New" pitchFamily="49" charset="0"/>
              <a:buChar char="o"/>
            </a:pPr>
            <a:endParaRPr lang="pt-BR" sz="1800" dirty="0" smtClean="0"/>
          </a:p>
          <a:p>
            <a:pPr marL="342900" lvl="1" indent="-342900" algn="just">
              <a:buFont typeface="Courier New" pitchFamily="49" charset="0"/>
              <a:buChar char="o"/>
            </a:pPr>
            <a:r>
              <a:rPr lang="pt-BR" sz="1800" dirty="0" smtClean="0"/>
              <a:t>Em contratos por PF, o que a APF não mede pode afetar o R$/PF ou ser alvo de uma métrica diferente.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D7DFCF-83D0-4DDC-89DE-85212A49EAAF}" type="slidenum">
              <a:rPr lang="pt-BR" sz="1400">
                <a:cs typeface="Arial" charset="0"/>
              </a:rPr>
              <a:pPr/>
              <a:t>55</a:t>
            </a:fld>
            <a:endParaRPr lang="pt-B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72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F86E7-9620-49BF-A0E4-551BFD3E78E1}" type="slidenum">
              <a:rPr lang="pt-BR" sz="1400">
                <a:latin typeface="Times New Roman" pitchFamily="18" charset="0"/>
              </a:rPr>
              <a:pPr eaLnBrk="1" hangingPunct="1"/>
              <a:t>56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368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75665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Quem usa APF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em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contratos</a:t>
            </a:r>
          </a:p>
        </p:txBody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06700" cy="4495800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OI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IBM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SERPRO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Central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DATAPREV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CORREIOS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BRADESCO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STEFANINI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Caixa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pt-BR" sz="1800" b="0" smtClean="0"/>
              <a:t>Banco do Brasil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pt-BR" sz="1800" b="0" smtClean="0"/>
          </a:p>
        </p:txBody>
      </p:sp>
      <p:sp>
        <p:nvSpPr>
          <p:cNvPr id="60421" name="Rectangle 1028"/>
          <p:cNvSpPr>
            <a:spLocks noChangeArrowheads="1"/>
          </p:cNvSpPr>
          <p:nvPr/>
        </p:nvSpPr>
        <p:spPr bwMode="auto">
          <a:xfrm>
            <a:off x="4243388" y="1595438"/>
            <a:ext cx="480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PETROBRÁS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EMBRATEL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Unisys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EDS - HP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POLITEC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RedeCard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DBA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CPM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Vale 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BRQ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pt-BR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65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C289E-01AE-4A94-882F-AE46FA2E2136}" type="slidenum">
              <a:rPr lang="pt-BR" sz="1400">
                <a:latin typeface="Times New Roman" pitchFamily="18" charset="0"/>
              </a:rPr>
              <a:pPr eaLnBrk="1" hangingPunct="1"/>
              <a:t>57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188913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Programa de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CFPS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 smtClean="0"/>
              <a:t>Objetivo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 smtClean="0"/>
              <a:t>Reconhecer formalmente os profissionais:</a:t>
            </a:r>
          </a:p>
          <a:p>
            <a:pPr lvl="2">
              <a:defRPr/>
            </a:pPr>
            <a:r>
              <a:rPr lang="pt-BR" dirty="0" smtClean="0"/>
              <a:t>Capazes de realizar contagem de pontos de função precisas e consistentes</a:t>
            </a:r>
          </a:p>
          <a:p>
            <a:pPr lvl="2">
              <a:defRPr/>
            </a:pPr>
            <a:r>
              <a:rPr lang="pt-BR" dirty="0" smtClean="0"/>
              <a:t>Conheçam as práticas de contagem mais recentes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Pública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http://www.ifpug.org/other/search.htm. 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Prazo de Validade: três anos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Necessária associação ao IFPUG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/>
              <a:t>Programa de extensão de certificação </a:t>
            </a:r>
          </a:p>
        </p:txBody>
      </p:sp>
    </p:spTree>
    <p:extLst>
      <p:ext uri="{BB962C8B-B14F-4D97-AF65-F5344CB8AC3E}">
        <p14:creationId xmlns:p14="http://schemas.microsoft.com/office/powerpoint/2010/main" val="29860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1DB14-B45D-4D4A-85C6-DD5B66C766CE}" type="slidenum">
              <a:rPr lang="pt-BR" sz="1400">
                <a:latin typeface="Times New Roman" pitchFamily="18" charset="0"/>
              </a:rPr>
              <a:pPr eaLnBrk="1" hangingPunct="1"/>
              <a:t>58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981" y="116632"/>
            <a:ext cx="74977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 Exame CFPS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A prova é dividida em 3 seções</a:t>
            </a:r>
          </a:p>
          <a:p>
            <a:pPr lvl="2">
              <a:defRPr/>
            </a:pPr>
            <a:r>
              <a:rPr lang="pt-BR" dirty="0"/>
              <a:t>definições (50 questões objetivas)</a:t>
            </a:r>
          </a:p>
          <a:p>
            <a:pPr lvl="2">
              <a:defRPr/>
            </a:pPr>
            <a:r>
              <a:rPr lang="pt-BR" dirty="0"/>
              <a:t>aplicação de regras (50 questões objetivas)</a:t>
            </a:r>
          </a:p>
          <a:p>
            <a:pPr lvl="2">
              <a:defRPr/>
            </a:pPr>
            <a:r>
              <a:rPr lang="pt-BR" dirty="0"/>
              <a:t>2 ou 3 estudos de casos (50 questões)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Consulta ao CPM permitida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Taxa de Acerto</a:t>
            </a:r>
          </a:p>
          <a:p>
            <a:pPr lvl="2">
              <a:lnSpc>
                <a:spcPct val="110000"/>
              </a:lnSpc>
              <a:defRPr/>
            </a:pPr>
            <a:r>
              <a:rPr lang="pt-BR" dirty="0"/>
              <a:t>mínimo de 90% no geral, com pelo menos 80% em cada seção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pt-BR" dirty="0"/>
              <a:t>Duração: 3h  </a:t>
            </a:r>
          </a:p>
        </p:txBody>
      </p:sp>
    </p:spTree>
    <p:extLst>
      <p:ext uri="{BB962C8B-B14F-4D97-AF65-F5344CB8AC3E}">
        <p14:creationId xmlns:p14="http://schemas.microsoft.com/office/powerpoint/2010/main" val="1456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3838EA-2AFF-4C15-866C-6CF973D95B48}" type="slidenum">
              <a:rPr lang="pt-BR" sz="1400">
                <a:latin typeface="Times New Roman" pitchFamily="18" charset="0"/>
              </a:rPr>
              <a:pPr eaLnBrk="1" hangingPunct="1"/>
              <a:t>59</a:t>
            </a:fld>
            <a:endParaRPr lang="pt-BR" sz="1400">
              <a:latin typeface="Times New Roman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60350"/>
            <a:ext cx="885666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Brasil - Evolução da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certificação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971550" y="1844675"/>
          <a:ext cx="7777164" cy="304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374"/>
                <a:gridCol w="1830681"/>
                <a:gridCol w="1166047"/>
                <a:gridCol w="831380"/>
                <a:gridCol w="1990381"/>
                <a:gridCol w="999301"/>
              </a:tblGrid>
              <a:tr h="576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Ano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Candidatos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Aprov.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%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Locais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#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96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31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10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32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RJ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34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61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03-1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76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59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89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494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03-2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105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50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>
                          <a:effectLst/>
                        </a:rPr>
                        <a:t>48</a:t>
                      </a:r>
                      <a:endParaRPr lang="pt-BR" sz="1800" baseline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RJ/SP/DF/ES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aseline="0" dirty="0">
                          <a:effectLst/>
                        </a:rPr>
                        <a:t>139</a:t>
                      </a:r>
                      <a:endParaRPr lang="pt-BR" sz="18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Aulas teóricas</a:t>
            </a:r>
          </a:p>
          <a:p>
            <a:pPr lvl="1"/>
            <a:r>
              <a:rPr lang="pt-BR" smtClean="0"/>
              <a:t>Apresentação do conteúdo da disciplina</a:t>
            </a:r>
          </a:p>
          <a:p>
            <a:pPr>
              <a:spcBef>
                <a:spcPct val="100000"/>
              </a:spcBef>
            </a:pPr>
            <a:r>
              <a:rPr lang="pt-BR" smtClean="0"/>
              <a:t>Aulas práticas</a:t>
            </a:r>
          </a:p>
          <a:p>
            <a:pPr lvl="1"/>
            <a:r>
              <a:rPr lang="pt-BR" i="1" smtClean="0"/>
              <a:t>Realização de contagem de Pontos de função e estimativa em Pontos de função</a:t>
            </a:r>
            <a:endParaRPr lang="pt-BR" smtClean="0"/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1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"/>
          <p:cNvSpPr>
            <a:spLocks noChangeArrowheads="1"/>
          </p:cNvSpPr>
          <p:nvPr/>
        </p:nvSpPr>
        <p:spPr bwMode="auto">
          <a:xfrm>
            <a:off x="682625" y="476250"/>
            <a:ext cx="8281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550" y="1497013"/>
            <a:ext cx="7770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  <a:endParaRPr lang="pt-BR">
              <a:latin typeface="Arial Unicode MS" pitchFamily="34" charset="-128"/>
              <a:cs typeface="Times New Roman" pitchFamily="18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estimativas de tamanho funcional durante a fase de proposta, e ao final da fase de análise de software;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2188" y="32400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342900" indent="-342900">
              <a:buFont typeface="Courier New" pitchFamily="49" charset="0"/>
              <a:buChar char="o"/>
              <a:defRPr/>
            </a:pPr>
            <a:r>
              <a:rPr lang="pt-BR" dirty="0"/>
              <a:t> Construção de base de dados histórica de projetos.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1075" y="2420938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endParaRPr lang="pt-BR"/>
          </a:p>
          <a:p>
            <a:pPr marL="342900" indent="-342900">
              <a:buFont typeface="Courier New" pitchFamily="49" charset="0"/>
              <a:buChar char="o"/>
            </a:pPr>
            <a:r>
              <a:rPr lang="pt-BR"/>
              <a:t> Realização de contagem ao final de cada entrega (software) e ao final do projeto;</a:t>
            </a:r>
          </a:p>
        </p:txBody>
      </p:sp>
    </p:spTree>
    <p:extLst>
      <p:ext uri="{BB962C8B-B14F-4D97-AF65-F5344CB8AC3E}">
        <p14:creationId xmlns:p14="http://schemas.microsoft.com/office/powerpoint/2010/main" val="11546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ChangeArrowheads="1"/>
          </p:cNvSpPr>
          <p:nvPr/>
        </p:nvSpPr>
        <p:spPr bwMode="auto">
          <a:xfrm>
            <a:off x="684213" y="520700"/>
            <a:ext cx="8280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Boas Práticas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1120775"/>
            <a:ext cx="7847012" cy="1201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pt-BR" dirty="0">
                <a:cs typeface="Times New Roman" pitchFamily="18" charset="0"/>
              </a:rPr>
              <a:t> </a:t>
            </a:r>
            <a:endParaRPr lang="pt-BR" dirty="0">
              <a:latin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Indispensável ter instalada uma sólida sistemática de gerenciamento do escopo, garantindo que todas as solicitações de mudança sejam analisadas, medidas, autorizadas, e contabilizadas.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0113" y="2298700"/>
            <a:ext cx="7847012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do esforço real dos projetos, considerando todas as atividades, inclusive esforço de correções de defeitos (retrabalho).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0113" y="3692525"/>
            <a:ext cx="8135937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>
                <a:cs typeface="Times New Roman" pitchFamily="18" charset="0"/>
              </a:rPr>
              <a:t> Coleta de defeitos, com classificação quanto ao tipo, impacto, fase de inserção, fase de identificação, etc...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0113" y="4519613"/>
            <a:ext cx="8064500" cy="922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Estimativas de custo, esforço, prazo e escopo relacionadas aos valores realizados (base histórica).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00113" y="5589588"/>
            <a:ext cx="8458200" cy="658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Modelos de estimativa calibrados às condições locais.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0113" y="3070225"/>
            <a:ext cx="8458200" cy="923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None/>
              <a:defRPr/>
            </a:pPr>
            <a:endParaRPr lang="pt-BR" dirty="0"/>
          </a:p>
          <a:p>
            <a:pPr marL="285750" indent="-285750" algn="just">
              <a:buFont typeface="Courier New" pitchFamily="49" charset="0"/>
              <a:buChar char="o"/>
              <a:defRPr/>
            </a:pPr>
            <a:r>
              <a:rPr lang="pt-BR" dirty="0"/>
              <a:t> Estabelecer critérios para normalizar as diferenças entre os projetos e produtos.</a:t>
            </a:r>
          </a:p>
        </p:txBody>
      </p:sp>
    </p:spTree>
    <p:extLst>
      <p:ext uri="{BB962C8B-B14F-4D97-AF65-F5344CB8AC3E}">
        <p14:creationId xmlns:p14="http://schemas.microsoft.com/office/powerpoint/2010/main" val="39814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4" grpId="0"/>
      <p:bldP spid="5" grpId="0"/>
      <p:bldP spid="6" grpId="0"/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"/>
          <p:cNvSpPr>
            <a:spLocks noChangeArrowheads="1"/>
          </p:cNvSpPr>
          <p:nvPr/>
        </p:nvSpPr>
        <p:spPr bwMode="auto">
          <a:xfrm>
            <a:off x="755650" y="514350"/>
            <a:ext cx="8388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Roteiro de Métricas de </a:t>
            </a:r>
            <a:endParaRPr lang="pt-BR" sz="40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Software </a:t>
            </a:r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 SISP – V1.0</a:t>
            </a:r>
          </a:p>
        </p:txBody>
      </p:sp>
      <p:sp>
        <p:nvSpPr>
          <p:cNvPr id="66563" name="Retângulo 1"/>
          <p:cNvSpPr>
            <a:spLocks noChangeArrowheads="1"/>
          </p:cNvSpPr>
          <p:nvPr/>
        </p:nvSpPr>
        <p:spPr bwMode="auto">
          <a:xfrm>
            <a:off x="1187450" y="1928813"/>
            <a:ext cx="78501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Instrução Normativa IN04 SLTI/MPOG 2010 recomenda o uso de métricas em soluções de software, restringindo o uso da métrica de esforço homem-hora. Os Acórdãos do Tribunal de Contas da União (TCU) recomendam a utilização da métrica Pontos de Função Não Ajustados em contratos de prestação de serviços de desenvolvimento e manutenção de sistemas.</a:t>
            </a:r>
          </a:p>
          <a:p>
            <a:pPr algn="just">
              <a:buFont typeface="Wingdings" pitchFamily="2" charset="2"/>
              <a:buNone/>
            </a:pPr>
            <a:endParaRPr lang="pt-BR"/>
          </a:p>
        </p:txBody>
      </p:sp>
      <p:graphicFrame>
        <p:nvGraphicFramePr>
          <p:cNvPr id="66564" name="Objeto 1"/>
          <p:cNvGraphicFramePr>
            <a:graphicFrameLocks noChangeAspect="1"/>
          </p:cNvGraphicFramePr>
          <p:nvPr/>
        </p:nvGraphicFramePr>
        <p:xfrm>
          <a:off x="3694113" y="41497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showAsIcon="1" r:id="rId4" imgW="914400" imgH="771525" progId="AcroExch.Document.7">
                  <p:embed/>
                </p:oleObj>
              </mc:Choice>
              <mc:Fallback>
                <p:oleObj name="Acrobat Document" showAsIcon="1" r:id="rId4" imgW="914400" imgH="771525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14972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2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>
            <a:off x="715963" y="298450"/>
            <a:ext cx="832053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Bibliografia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042988" y="765175"/>
            <a:ext cx="76327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endParaRPr lang="pt-BR" b="1"/>
          </a:p>
          <a:p>
            <a:pPr>
              <a:buFont typeface="Wingdings" pitchFamily="2" charset="2"/>
              <a:buNone/>
            </a:pPr>
            <a:r>
              <a:rPr lang="pt-BR"/>
              <a:t>[Boehm, 2009] BOEHM, B.W. </a:t>
            </a:r>
            <a:r>
              <a:rPr lang="pt-BR" b="1" i="1"/>
              <a:t>Software Cost Estimation With COCOMO II</a:t>
            </a:r>
            <a:r>
              <a:rPr lang="pt-BR" b="1"/>
              <a:t>. </a:t>
            </a:r>
            <a:r>
              <a:rPr lang="pt-BR"/>
              <a:t>Prentice</a:t>
            </a:r>
          </a:p>
          <a:p>
            <a:pPr>
              <a:buFont typeface="Wingdings" pitchFamily="2" charset="2"/>
              <a:buNone/>
            </a:pPr>
            <a:r>
              <a:rPr lang="pt-BR"/>
              <a:t>Hall, New Jersey, 2009.</a:t>
            </a:r>
          </a:p>
          <a:p>
            <a:pPr>
              <a:buFont typeface="Wingdings" pitchFamily="2" charset="2"/>
              <a:buNone/>
            </a:pPr>
            <a:r>
              <a:rPr lang="en-US"/>
              <a:t>[IFPUG,2010] IFPUG. </a:t>
            </a:r>
            <a:r>
              <a:rPr lang="en-US" b="1" i="1"/>
              <a:t>Counting Practices Manual</a:t>
            </a:r>
            <a:r>
              <a:rPr lang="en-US"/>
              <a:t>. Version 4.3, January, 2010.</a:t>
            </a:r>
            <a:endParaRPr lang="pt-BR"/>
          </a:p>
          <a:p>
            <a:pPr>
              <a:buFont typeface="Wingdings" pitchFamily="2" charset="2"/>
              <a:buNone/>
            </a:pPr>
            <a:r>
              <a:rPr lang="en-US"/>
              <a:t>[Jones, 2007] JONES, C. </a:t>
            </a:r>
            <a:r>
              <a:rPr lang="en-US" b="1" i="1"/>
              <a:t>Estimating Software Costs</a:t>
            </a:r>
            <a:r>
              <a:rPr lang="en-US"/>
              <a:t>. Second Edition, Mc Graw Hill,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  <a:endParaRPr lang="pt-BR" u="sng"/>
          </a:p>
          <a:p>
            <a:pPr>
              <a:buFont typeface="Wingdings" pitchFamily="2" charset="2"/>
              <a:buNone/>
            </a:pPr>
            <a:r>
              <a:rPr lang="en-US"/>
              <a:t>[Parthasarathy,2007] PARTHASARATHY, M. A. </a:t>
            </a:r>
            <a:r>
              <a:rPr lang="en-US" b="1" i="1"/>
              <a:t>Practical Software Estimation: function point methods for insourced and outsourced projects</a:t>
            </a:r>
            <a:r>
              <a:rPr lang="en-US" i="1"/>
              <a:t>. </a:t>
            </a:r>
            <a:r>
              <a:rPr lang="en-US"/>
              <a:t>Addison Wesley, New York,</a:t>
            </a:r>
          </a:p>
          <a:p>
            <a:pPr>
              <a:buFont typeface="Wingdings" pitchFamily="2" charset="2"/>
              <a:buNone/>
            </a:pPr>
            <a:r>
              <a:rPr lang="pt-BR"/>
              <a:t>2007.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[Vazquez, 2007] VAZQUEZ, C. E.; SIMÕES, G. S.; ALBERT, R. M. </a:t>
            </a:r>
            <a:r>
              <a:rPr lang="pt-BR" b="1" i="1"/>
              <a:t>Análise de Pontos de Função: Medição, Estimativas e Gerenciamento de Projetos de Software</a:t>
            </a:r>
            <a:r>
              <a:rPr lang="pt-BR"/>
              <a:t>. 6ª Edição.</a:t>
            </a:r>
          </a:p>
          <a:p>
            <a:pPr algn="just">
              <a:buFont typeface="Wingdings" pitchFamily="2" charset="2"/>
              <a:buNone/>
            </a:pPr>
            <a:r>
              <a:rPr lang="pt-BR"/>
              <a:t>Editora Érica, São Paulo.</a:t>
            </a:r>
          </a:p>
          <a:p>
            <a:pPr>
              <a:buFont typeface="Wingdings" pitchFamily="2" charset="2"/>
              <a:buNone/>
            </a:pPr>
            <a:r>
              <a:rPr lang="pt-BR" i="1">
                <a:solidFill>
                  <a:srgbClr val="00CC99"/>
                </a:solidFill>
                <a:cs typeface="Arial" charset="0"/>
                <a:hlinkClick r:id="rId2"/>
              </a:rPr>
              <a:t>http://www.governoeletronico.gov.br/biblioteca/arquivos/roteiro-de-metricas-de-software-do-sisp</a:t>
            </a:r>
            <a:endParaRPr lang="pt-BR" i="1">
              <a:solidFill>
                <a:srgbClr val="00CC99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  <a:p>
            <a:endParaRPr lang="pt-BR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251520" y="3356992"/>
            <a:ext cx="7272338" cy="646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Obrigada!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27088" y="4293096"/>
            <a:ext cx="3344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dirty="0"/>
              <a:t>Profa. Cássia Regina </a:t>
            </a:r>
            <a:r>
              <a:rPr lang="pt-BR" sz="2000" dirty="0" err="1"/>
              <a:t>Tokoy</a:t>
            </a:r>
            <a:endParaRPr lang="pt-BR" sz="2000" dirty="0"/>
          </a:p>
          <a:p>
            <a:pPr eaLnBrk="1" hangingPunct="1"/>
            <a:r>
              <a:rPr lang="pt-BR" sz="2000" dirty="0">
                <a:hlinkClick r:id="rId2"/>
              </a:rPr>
              <a:t>cassiatokoy@gmail.com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3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3809" y="188640"/>
            <a:ext cx="6120680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412776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1- Métricas de Software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Apresentação do Curso</a:t>
            </a:r>
            <a:endParaRPr lang="pt-BR" sz="1800" b="0" dirty="0"/>
          </a:p>
          <a:p>
            <a:pPr>
              <a:defRPr/>
            </a:pPr>
            <a:r>
              <a:rPr lang="pt-BR" sz="1800" b="0" dirty="0" smtClean="0"/>
              <a:t>Principais  Tópicos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Motivação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Medição e CMMI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/>
              <a:t> </a:t>
            </a:r>
            <a:r>
              <a:rPr lang="pt-BR" sz="1800" b="0" dirty="0" smtClean="0"/>
              <a:t>    - Processo de Medição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1800" b="0" dirty="0" smtClean="0"/>
              <a:t>     - Estimativas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2 – Análise de Pontos de Função</a:t>
            </a:r>
            <a:endParaRPr lang="pt-BR" sz="1800" dirty="0"/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defRPr/>
            </a:pPr>
            <a:r>
              <a:rPr lang="pt-BR" sz="1800" b="0" dirty="0" smtClean="0"/>
              <a:t>Definição</a:t>
            </a:r>
          </a:p>
          <a:p>
            <a:pPr>
              <a:defRPr/>
            </a:pPr>
            <a:r>
              <a:rPr lang="pt-BR" sz="1800" b="0" dirty="0" smtClean="0"/>
              <a:t>Objetivos</a:t>
            </a:r>
          </a:p>
          <a:p>
            <a:pPr>
              <a:defRPr/>
            </a:pPr>
            <a:r>
              <a:rPr lang="pt-BR" sz="1800" b="0" dirty="0" smtClean="0"/>
              <a:t>Benefícios</a:t>
            </a:r>
          </a:p>
          <a:p>
            <a:pPr>
              <a:defRPr/>
            </a:pPr>
            <a:r>
              <a:rPr lang="pt-BR" sz="1800" b="0" dirty="0" smtClean="0"/>
              <a:t>Processo de Contagem</a:t>
            </a:r>
          </a:p>
          <a:p>
            <a:pPr>
              <a:defRPr/>
            </a:pPr>
            <a:r>
              <a:rPr lang="pt-BR" sz="1800" b="0" dirty="0" smtClean="0"/>
              <a:t>Exercício de Contagens Indicativa, Estimativa NESMA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183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459787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3 - Laboratório de Análise de Pontos de Função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Exercício de Contagem IFPUG (estimativa)</a:t>
            </a:r>
          </a:p>
          <a:p>
            <a:pPr>
              <a:defRPr/>
            </a:pPr>
            <a:r>
              <a:rPr lang="pt-BR" sz="1800" b="0" dirty="0" smtClean="0"/>
              <a:t> Exercício de Contagem Indicativa NESMA</a:t>
            </a:r>
          </a:p>
          <a:p>
            <a:pPr>
              <a:defRPr/>
            </a:pPr>
            <a:r>
              <a:rPr lang="pt-BR" sz="1800" b="0" dirty="0" smtClean="0"/>
              <a:t> Exercício </a:t>
            </a:r>
            <a:r>
              <a:rPr lang="pt-BR" sz="1800" b="0" dirty="0"/>
              <a:t>de Contagem </a:t>
            </a:r>
            <a:r>
              <a:rPr lang="pt-BR" sz="1800" b="0" dirty="0" smtClean="0"/>
              <a:t>Estimativa NESMA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4 - </a:t>
            </a:r>
            <a:r>
              <a:rPr lang="pt-BR" sz="1800" dirty="0"/>
              <a:t>Modelos Paramétricos de Estimativa e Análise de Pontos de Caso de Uso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b="0" dirty="0" smtClean="0"/>
              <a:t>Modelos </a:t>
            </a:r>
            <a:r>
              <a:rPr lang="pt-BR" sz="1800" b="0" dirty="0"/>
              <a:t>mais utilizados</a:t>
            </a:r>
          </a:p>
          <a:p>
            <a:pPr>
              <a:defRPr/>
            </a:pPr>
            <a:r>
              <a:rPr lang="pt-BR" sz="1800" b="0" dirty="0"/>
              <a:t>Procedimento de </a:t>
            </a:r>
            <a:r>
              <a:rPr lang="pt-BR" sz="1800" b="0" dirty="0" smtClean="0"/>
              <a:t>Contagem UCP</a:t>
            </a:r>
            <a:endParaRPr lang="pt-BR" sz="1800" b="0" dirty="0"/>
          </a:p>
          <a:p>
            <a:pPr>
              <a:defRPr/>
            </a:pPr>
            <a:r>
              <a:rPr lang="pt-BR" sz="1800" b="0" dirty="0"/>
              <a:t>Exemplo de </a:t>
            </a:r>
            <a:r>
              <a:rPr lang="pt-BR" sz="1800" b="0" dirty="0" smtClean="0"/>
              <a:t>Contagem UCP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2802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80275" cy="1143000"/>
          </a:xfr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r"/>
            <a:r>
              <a:rPr lang="pt-BR" sz="4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Planejamento do </a:t>
            </a:r>
            <a:r>
              <a:rPr lang="pt-BR" sz="4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Curso</a:t>
            </a: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412875"/>
            <a:ext cx="7704138" cy="4319588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pt-BR" sz="1800" dirty="0" smtClean="0"/>
              <a:t>Aula 5 – Laboratório </a:t>
            </a:r>
            <a:r>
              <a:rPr lang="pt-BR" sz="1800" dirty="0"/>
              <a:t>de Análise de Pontos de Função do Trabalho de Curso</a:t>
            </a:r>
          </a:p>
          <a:p>
            <a:pPr>
              <a:buFont typeface="Courier New" pitchFamily="49" charset="0"/>
              <a:buChar char="o"/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 smtClean="0"/>
              <a:t> </a:t>
            </a:r>
            <a:r>
              <a:rPr lang="pt-BR" sz="1800" b="0" dirty="0" smtClean="0"/>
              <a:t>Execução da contagem do projeto desenvolvido no curso</a:t>
            </a:r>
          </a:p>
          <a:p>
            <a:pPr>
              <a:defRPr/>
            </a:pPr>
            <a:endParaRPr lang="pt-BR" sz="1800" dirty="0" smtClean="0"/>
          </a:p>
          <a:p>
            <a:pPr>
              <a:buFont typeface="Courier New" pitchFamily="49" charset="0"/>
              <a:buChar char="o"/>
              <a:defRPr/>
            </a:pPr>
            <a:r>
              <a:rPr lang="pt-BR" sz="1800" dirty="0"/>
              <a:t>Aula </a:t>
            </a:r>
            <a:r>
              <a:rPr lang="pt-BR" sz="1800" dirty="0" smtClean="0"/>
              <a:t>6 – </a:t>
            </a:r>
            <a:r>
              <a:rPr lang="pt-BR" sz="1800" b="0" dirty="0" smtClean="0"/>
              <a:t>Apresentação </a:t>
            </a:r>
            <a:r>
              <a:rPr lang="pt-BR" sz="1800" b="0" dirty="0"/>
              <a:t>dos </a:t>
            </a:r>
            <a:r>
              <a:rPr lang="pt-BR" sz="1800" b="0" dirty="0" smtClean="0"/>
              <a:t>trabalhos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9538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3935</Words>
  <Application>Microsoft Office PowerPoint</Application>
  <PresentationFormat>Apresentação na tela (4:3)</PresentationFormat>
  <Paragraphs>816</Paragraphs>
  <Slides>64</Slides>
  <Notes>44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6" baseType="lpstr">
      <vt:lpstr>modelo_powerpoint_fit</vt:lpstr>
      <vt:lpstr>Acrobat Document</vt:lpstr>
      <vt:lpstr>Pós-Graduação Engenharia de Software</vt:lpstr>
      <vt:lpstr>Prof. Cássia Regina Tokoy</vt:lpstr>
      <vt:lpstr>Conteúdo Programático</vt:lpstr>
      <vt:lpstr>Critérios de Avaliação</vt:lpstr>
      <vt:lpstr>Objetivos</vt:lpstr>
      <vt:lpstr>Metodologia</vt:lpstr>
      <vt:lpstr>Planejamento do Curso</vt:lpstr>
      <vt:lpstr>Planejamento do Curso</vt:lpstr>
      <vt:lpstr>Planejamento do Curso</vt:lpstr>
      <vt:lpstr>Por que medir?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 que medir?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Medição da variação  do escopo</vt:lpstr>
      <vt:lpstr> O que a APF não mede</vt:lpstr>
      <vt:lpstr>Quem usa APF  em contratos</vt:lpstr>
      <vt:lpstr>Programa de  Certificação CFPS</vt:lpstr>
      <vt:lpstr>O Exame CFPS</vt:lpstr>
      <vt:lpstr>Brasil - Evolução da  certificação</vt:lpstr>
      <vt:lpstr>Apresentação do PowerPoint</vt:lpstr>
      <vt:lpstr>Apresentação do PowerPoint</vt:lpstr>
      <vt:lpstr>Apresentação do PowerPoint</vt:lpstr>
      <vt:lpstr>Apresentação do PowerPoint</vt:lpstr>
      <vt:lpstr>Pós-Graduação Engenharia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Administrador</cp:lastModifiedBy>
  <cp:revision>20</cp:revision>
  <dcterms:created xsi:type="dcterms:W3CDTF">2012-09-13T19:43:42Z</dcterms:created>
  <dcterms:modified xsi:type="dcterms:W3CDTF">2014-11-19T22:12:53Z</dcterms:modified>
</cp:coreProperties>
</file>