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0" r:id="rId4"/>
    <p:sldId id="258" r:id="rId5"/>
    <p:sldId id="261" r:id="rId6"/>
    <p:sldId id="280" r:id="rId7"/>
    <p:sldId id="259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  <p:sldId id="281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4B9B47-E584-4DDD-BE4D-E3836E10CCE0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67A035-5CDD-4126-BB93-484C7D9B9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36402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70348"/>
            <a:ext cx="8785225" cy="53978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19675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46062"/>
            <a:ext cx="8797925" cy="950690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8760"/>
            <a:ext cx="8785225" cy="54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4B9B47-E584-4DDD-BE4D-E3836E10CCE0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67A035-5CDD-4126-BB93-484C7D9B9F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856984" cy="968152"/>
          </a:xfrm>
          <a:prstGeom prst="rect">
            <a:avLst/>
          </a:prstGeom>
        </p:spPr>
        <p:txBody>
          <a:bodyPr anchor="b"/>
          <a:lstStyle>
            <a:lvl1pPr>
              <a:defRPr lang="pt-BR" sz="2800"/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4B9B47-E584-4DDD-BE4D-E3836E10CCE0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67A035-5CDD-4126-BB93-484C7D9B9F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8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60" y="1484784"/>
            <a:ext cx="62388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7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 – Encontrar as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Classes </a:t>
            </a:r>
            <a:r>
              <a:rPr lang="pt-BR" dirty="0" smtClean="0"/>
              <a:t>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software precisa guardar e recuperar algumas informações para que cada caso de uso possa atingir a sua meta.</a:t>
            </a:r>
          </a:p>
          <a:p>
            <a:r>
              <a:rPr lang="pt-BR" dirty="0" smtClean="0"/>
              <a:t>Essas informações devem ser representadas como classes de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4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5349240" cy="469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 – Representar as </a:t>
            </a:r>
            <a:r>
              <a:rPr lang="pt-BR" dirty="0" smtClean="0"/>
              <a:t>Identidades </a:t>
            </a:r>
            <a:br>
              <a:rPr lang="pt-BR" dirty="0" smtClean="0"/>
            </a:br>
            <a:r>
              <a:rPr lang="pt-BR" dirty="0" smtClean="0"/>
              <a:t>Conceituais </a:t>
            </a:r>
            <a:r>
              <a:rPr lang="pt-BR" dirty="0" smtClean="0"/>
              <a:t>de 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classes de objetos possuírem identidades conceituais, então eles devem ter chaves únicas no domínio do problema representadas no modelo.</a:t>
            </a:r>
          </a:p>
          <a:p>
            <a:pPr lvl="1"/>
            <a:r>
              <a:rPr lang="pt-BR" sz="2000" dirty="0" smtClean="0"/>
              <a:t>Classes de objetos que possuem identidades conceituais são chamados de Entidades: </a:t>
            </a:r>
            <a:r>
              <a:rPr lang="en-US" sz="2000" i="1" dirty="0" smtClean="0"/>
              <a:t>Evans</a:t>
            </a:r>
            <a:r>
              <a:rPr lang="en-US" sz="2000" i="1" dirty="0"/>
              <a:t>, Eric, Domain-Driven Design, Tackling Complexity in the Heart of Software, Addison-Wesley, </a:t>
            </a:r>
            <a:r>
              <a:rPr lang="en-US" sz="2000" i="1" dirty="0" smtClean="0"/>
              <a:t>2004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6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7126" y="1468714"/>
            <a:ext cx="5269169" cy="474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ec.l.thumbs.canstockphoto.com/canstock90961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61157">
            <a:off x="1274935" y="2438276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39247" y="2915652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Entidade</a:t>
            </a:r>
            <a:endParaRPr lang="pt-BR" b="1" dirty="0"/>
          </a:p>
        </p:txBody>
      </p:sp>
      <p:pic>
        <p:nvPicPr>
          <p:cNvPr id="13" name="Picture 5" descr="http://ec.l.thumbs.canstockphoto.com/canstock90961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8843" flipH="1">
            <a:off x="7037661" y="2655619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7740352" y="3131015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Entidade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27984" y="3690230"/>
            <a:ext cx="453650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Importante</a:t>
            </a:r>
            <a:r>
              <a:rPr lang="pt-BR" sz="1600" dirty="0" smtClean="0"/>
              <a:t>: Na UML, &lt;&lt;chave&gt;&gt; é um adorno de atributo conhecido como estereótipo. Ele permite acrescentar um significado adicional ao atributo. </a:t>
            </a:r>
          </a:p>
          <a:p>
            <a:endParaRPr lang="pt-BR" sz="1600" dirty="0"/>
          </a:p>
          <a:p>
            <a:r>
              <a:rPr lang="pt-BR" sz="1600" dirty="0" smtClean="0"/>
              <a:t>Por exemplo, &lt;&lt;chave&gt;&gt; id, da classe Paciente, indica que esse atributo é utilizado pelo consultório para diferenciar um paciente de outros paciente.</a:t>
            </a:r>
          </a:p>
          <a:p>
            <a:endParaRPr lang="pt-BR" sz="1600" dirty="0"/>
          </a:p>
          <a:p>
            <a:r>
              <a:rPr lang="pt-BR" sz="1600" dirty="0" smtClean="0"/>
              <a:t>A indicação do estereótipo de atributos para indicar que ele é chave é opcional. Assim, é muito comum não haver indicação alguma de atributos chaves num diagrama de classes.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38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– Representar Objetos de </a:t>
            </a:r>
            <a:r>
              <a:rPr lang="pt-BR" dirty="0" smtClean="0"/>
              <a:t>Valor </a:t>
            </a:r>
            <a:br>
              <a:rPr lang="pt-BR" dirty="0" smtClean="0"/>
            </a:br>
            <a:r>
              <a:rPr lang="pt-BR" dirty="0" smtClean="0"/>
              <a:t>como </a:t>
            </a:r>
            <a:r>
              <a:rPr lang="pt-BR" dirty="0" smtClean="0"/>
              <a:t>parte de outras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de objetos que não são Entidades são Objetos de Valor.</a:t>
            </a:r>
          </a:p>
          <a:p>
            <a:r>
              <a:rPr lang="pt-BR" dirty="0" smtClean="0"/>
              <a:t>Objetos de Valor são partes de outras classes (Objetos de Valor ou Entidades).</a:t>
            </a:r>
          </a:p>
          <a:p>
            <a:pPr lvl="1"/>
            <a:r>
              <a:rPr lang="pt-BR" sz="2000" dirty="0" smtClean="0"/>
              <a:t>Assim, Objetos de Valor são associados à outras classes através de associações de composição: </a:t>
            </a:r>
            <a:r>
              <a:rPr lang="en-US" sz="2000" i="1" dirty="0" smtClean="0"/>
              <a:t>Evans</a:t>
            </a:r>
            <a:r>
              <a:rPr lang="en-US" sz="2000" i="1" dirty="0"/>
              <a:t>, Eric, Domain-Driven Design, Tackling Complexity in the Heart of Software, Addison-Wesley, 2004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97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1790497"/>
            <a:ext cx="4609244" cy="466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1043608" y="3072400"/>
            <a:ext cx="1745253" cy="991805"/>
            <a:chOff x="575791" y="3068960"/>
            <a:chExt cx="1745253" cy="991805"/>
          </a:xfrm>
        </p:grpSpPr>
        <p:pic>
          <p:nvPicPr>
            <p:cNvPr id="7" name="Picture 5" descr="http://ec.l.thumbs.canstockphoto.com/canstock909617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1157">
              <a:off x="1493044" y="3232765"/>
              <a:ext cx="828000" cy="8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575791" y="3068960"/>
              <a:ext cx="975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/>
                <a:t>Objeto </a:t>
              </a:r>
            </a:p>
            <a:p>
              <a:pPr algn="ctr"/>
              <a:r>
                <a:rPr lang="pt-BR" b="1" dirty="0" smtClean="0"/>
                <a:t>de Valor</a:t>
              </a:r>
              <a:endParaRPr lang="pt-BR" b="1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079377" y="4816899"/>
            <a:ext cx="1745253" cy="991805"/>
            <a:chOff x="611560" y="5085184"/>
            <a:chExt cx="1745253" cy="991805"/>
          </a:xfrm>
        </p:grpSpPr>
        <p:pic>
          <p:nvPicPr>
            <p:cNvPr id="9" name="Picture 5" descr="http://ec.l.thumbs.canstockphoto.com/canstock909617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1157">
              <a:off x="1528813" y="5248989"/>
              <a:ext cx="828000" cy="8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611560" y="5085184"/>
              <a:ext cx="975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/>
                <a:t>Objeto </a:t>
              </a:r>
            </a:p>
            <a:p>
              <a:pPr algn="ctr"/>
              <a:r>
                <a:rPr lang="pt-BR" b="1" dirty="0" smtClean="0"/>
                <a:t>de Valor</a:t>
              </a:r>
              <a:endParaRPr lang="pt-BR" b="1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860422" y="4292071"/>
            <a:ext cx="2187507" cy="1660649"/>
            <a:chOff x="3563888" y="4173874"/>
            <a:chExt cx="2187507" cy="2088232"/>
          </a:xfrm>
        </p:grpSpPr>
        <p:sp>
          <p:nvSpPr>
            <p:cNvPr id="5" name="Seta em curva para a direita 4"/>
            <p:cNvSpPr/>
            <p:nvPr/>
          </p:nvSpPr>
          <p:spPr>
            <a:xfrm flipH="1" flipV="1">
              <a:off x="3563888" y="4173874"/>
              <a:ext cx="864096" cy="2088232"/>
            </a:xfrm>
            <a:prstGeom prst="curved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524203" y="5033324"/>
              <a:ext cx="1227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é parte de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13233" y="2491871"/>
            <a:ext cx="2321729" cy="1660649"/>
            <a:chOff x="3648472" y="2024844"/>
            <a:chExt cx="2321729" cy="2088232"/>
          </a:xfrm>
        </p:grpSpPr>
        <p:sp>
          <p:nvSpPr>
            <p:cNvPr id="13" name="Seta em curva para a direita 12"/>
            <p:cNvSpPr/>
            <p:nvPr/>
          </p:nvSpPr>
          <p:spPr>
            <a:xfrm flipH="1" flipV="1">
              <a:off x="3648472" y="2024844"/>
              <a:ext cx="864096" cy="2088232"/>
            </a:xfrm>
            <a:prstGeom prst="curved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653528" y="2884294"/>
              <a:ext cx="131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é parte de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99592" y="1196752"/>
            <a:ext cx="1685427" cy="917396"/>
            <a:chOff x="899592" y="1196752"/>
            <a:chExt cx="1685427" cy="917396"/>
          </a:xfrm>
        </p:grpSpPr>
        <p:pic>
          <p:nvPicPr>
            <p:cNvPr id="26" name="Picture 5" descr="http://ec.l.thumbs.canstockphoto.com/canstock909617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1157">
              <a:off x="1757019" y="1286148"/>
              <a:ext cx="828000" cy="8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899592" y="1196752"/>
              <a:ext cx="10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/>
                <a:t>Entidade</a:t>
              </a:r>
              <a:endParaRPr lang="pt-BR" b="1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017521" y="3042783"/>
            <a:ext cx="4351977" cy="2114409"/>
            <a:chOff x="2549704" y="2607295"/>
            <a:chExt cx="4351977" cy="2114409"/>
          </a:xfrm>
        </p:grpSpPr>
        <p:sp>
          <p:nvSpPr>
            <p:cNvPr id="24" name="Elipse 23"/>
            <p:cNvSpPr/>
            <p:nvPr/>
          </p:nvSpPr>
          <p:spPr>
            <a:xfrm>
              <a:off x="2593814" y="4455376"/>
              <a:ext cx="271100" cy="2663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2549704" y="2607295"/>
              <a:ext cx="271100" cy="2663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219474" y="3426769"/>
              <a:ext cx="16822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Associações de Composição</a:t>
              </a:r>
              <a:endParaRPr lang="pt-BR" dirty="0"/>
            </a:p>
          </p:txBody>
        </p:sp>
        <p:cxnSp>
          <p:nvCxnSpPr>
            <p:cNvPr id="21" name="Conector em curva 20"/>
            <p:cNvCxnSpPr>
              <a:stCxn id="20" idx="1"/>
              <a:endCxn id="18" idx="6"/>
            </p:cNvCxnSpPr>
            <p:nvPr/>
          </p:nvCxnSpPr>
          <p:spPr>
            <a:xfrm rot="10800000">
              <a:off x="2820804" y="2740459"/>
              <a:ext cx="2398670" cy="100947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em curva 22"/>
            <p:cNvCxnSpPr>
              <a:stCxn id="20" idx="1"/>
              <a:endCxn id="24" idx="6"/>
            </p:cNvCxnSpPr>
            <p:nvPr/>
          </p:nvCxnSpPr>
          <p:spPr>
            <a:xfrm rot="10800000" flipV="1">
              <a:off x="2864914" y="3749934"/>
              <a:ext cx="2354560" cy="83860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 – Encontrar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Repositórios </a:t>
            </a:r>
            <a:r>
              <a:rPr lang="pt-BR" dirty="0" smtClean="0"/>
              <a:t>de Entidades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Repositório representa um conjunto de Entidades e onde se implementam os métodos de acesso às Entidades.</a:t>
            </a:r>
          </a:p>
          <a:p>
            <a:pPr lvl="1"/>
            <a:r>
              <a:rPr lang="pt-BR" sz="2000" dirty="0" smtClean="0"/>
              <a:t>Padrão</a:t>
            </a:r>
            <a:r>
              <a:rPr lang="en-US" sz="2000" dirty="0" smtClean="0"/>
              <a:t> </a:t>
            </a:r>
            <a:r>
              <a:rPr lang="pt-BR" sz="2000" dirty="0" smtClean="0"/>
              <a:t>Repositório</a:t>
            </a:r>
            <a:r>
              <a:rPr lang="en-US" sz="2000" dirty="0" smtClean="0"/>
              <a:t>: Evans</a:t>
            </a:r>
            <a:r>
              <a:rPr lang="en-US" sz="2000" dirty="0"/>
              <a:t>, Eric, Domain-Driven Design, Tackling Complexity in the Heart of Software, Addison-Wesley, 2004</a:t>
            </a:r>
            <a:r>
              <a:rPr lang="pt-BR" sz="2000" dirty="0"/>
              <a:t>.</a:t>
            </a:r>
          </a:p>
          <a:p>
            <a:pPr lvl="1"/>
            <a:r>
              <a:rPr lang="pt-BR" sz="2000" dirty="0" smtClean="0"/>
              <a:t>Padrão </a:t>
            </a:r>
            <a:r>
              <a:rPr lang="pt-BR" sz="2000" dirty="0"/>
              <a:t>Invenção Pura: LARMAN, C. Utilizando UML e Padrões: Uma Introdução à análise e ao projeto orientado a objetos e ao desenvolvimento iterativo, 3ª ed. São Paulo: </a:t>
            </a:r>
            <a:r>
              <a:rPr lang="pt-BR" sz="2000" dirty="0" err="1"/>
              <a:t>Bookman</a:t>
            </a:r>
            <a:r>
              <a:rPr lang="pt-BR" sz="2000" dirty="0"/>
              <a:t>, 2007</a:t>
            </a:r>
            <a:r>
              <a:rPr lang="pt-BR" sz="2000" dirty="0" smtClean="0"/>
              <a:t>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7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2532" y="1474802"/>
            <a:ext cx="3960440" cy="50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://ec.l.thumbs.canstockphoto.com/canstock90961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6708">
            <a:off x="1862702" y="186250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54407" y="2284929"/>
            <a:ext cx="143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 smtClean="0"/>
              <a:t>Repositório </a:t>
            </a:r>
          </a:p>
          <a:p>
            <a:pPr algn="r"/>
            <a:r>
              <a:rPr lang="pt-BR" b="1" dirty="0" smtClean="0"/>
              <a:t>de Pacientes</a:t>
            </a:r>
            <a:endParaRPr lang="pt-BR" b="1" dirty="0"/>
          </a:p>
        </p:txBody>
      </p:sp>
      <p:pic>
        <p:nvPicPr>
          <p:cNvPr id="7" name="Picture 5" descr="http://ec.l.thumbs.canstockphoto.com/canstock90961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6279" flipH="1">
            <a:off x="6235978" y="1596177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7020272" y="1916832"/>
            <a:ext cx="191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Repositório </a:t>
            </a:r>
          </a:p>
          <a:p>
            <a:r>
              <a:rPr lang="pt-BR" b="1" dirty="0" smtClean="0"/>
              <a:t>de Agendamentos</a:t>
            </a:r>
            <a:endParaRPr lang="pt-BR" b="1" dirty="0"/>
          </a:p>
        </p:txBody>
      </p:sp>
      <p:grpSp>
        <p:nvGrpSpPr>
          <p:cNvPr id="9" name="Grupo 8"/>
          <p:cNvGrpSpPr/>
          <p:nvPr/>
        </p:nvGrpSpPr>
        <p:grpSpPr>
          <a:xfrm>
            <a:off x="3131840" y="2010177"/>
            <a:ext cx="2802747" cy="2339389"/>
            <a:chOff x="-1296734" y="-315416"/>
            <a:chExt cx="2802747" cy="2339389"/>
          </a:xfrm>
        </p:grpSpPr>
        <p:sp>
          <p:nvSpPr>
            <p:cNvPr id="10" name="Elipse 9"/>
            <p:cNvSpPr/>
            <p:nvPr/>
          </p:nvSpPr>
          <p:spPr>
            <a:xfrm>
              <a:off x="1234913" y="-315416"/>
              <a:ext cx="271100" cy="2663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-1296734" y="-315416"/>
              <a:ext cx="271100" cy="2663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-648662" y="1377642"/>
              <a:ext cx="16462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Associações de </a:t>
              </a:r>
            </a:p>
            <a:p>
              <a:pPr algn="ctr"/>
              <a:r>
                <a:rPr lang="pt-BR" dirty="0" smtClean="0"/>
                <a:t>Agregação</a:t>
              </a:r>
              <a:endParaRPr lang="pt-BR" dirty="0"/>
            </a:p>
          </p:txBody>
        </p:sp>
        <p:cxnSp>
          <p:nvCxnSpPr>
            <p:cNvPr id="13" name="Conector em curva 12"/>
            <p:cNvCxnSpPr>
              <a:stCxn id="12" idx="0"/>
              <a:endCxn id="11" idx="6"/>
            </p:cNvCxnSpPr>
            <p:nvPr/>
          </p:nvCxnSpPr>
          <p:spPr>
            <a:xfrm rot="16200000" flipV="1">
              <a:off x="-1205523" y="-2363"/>
              <a:ext cx="1559894" cy="120011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em curva 13"/>
            <p:cNvCxnSpPr>
              <a:stCxn id="12" idx="0"/>
              <a:endCxn id="10" idx="2"/>
            </p:cNvCxnSpPr>
            <p:nvPr/>
          </p:nvCxnSpPr>
          <p:spPr>
            <a:xfrm rot="5400000" flipH="1" flipV="1">
              <a:off x="-75250" y="67479"/>
              <a:ext cx="1559894" cy="1060432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0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 – Criar Associações e Atributos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necessários </a:t>
            </a:r>
            <a:r>
              <a:rPr lang="pt-BR" dirty="0" smtClean="0"/>
              <a:t>aos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realizações dos casos de uso devem ser utilizadas para descobrir quais métodos terão que ser criados.</a:t>
            </a:r>
          </a:p>
          <a:p>
            <a:r>
              <a:rPr lang="pt-BR" dirty="0" smtClean="0"/>
              <a:t>O projeto dos métodos devem revelar a necessidade de criar novas associações </a:t>
            </a:r>
            <a:r>
              <a:rPr lang="pt-BR" dirty="0"/>
              <a:t>e </a:t>
            </a:r>
            <a:r>
              <a:rPr lang="pt-BR" dirty="0" smtClean="0"/>
              <a:t>atributos.</a:t>
            </a:r>
          </a:p>
          <a:p>
            <a:pPr lvl="1"/>
            <a:r>
              <a:rPr lang="pt-BR" dirty="0"/>
              <a:t>Diagramas de Colaboração </a:t>
            </a:r>
            <a:r>
              <a:rPr lang="pt-BR" dirty="0" smtClean="0"/>
              <a:t>ou de </a:t>
            </a:r>
            <a:r>
              <a:rPr lang="pt-BR" dirty="0"/>
              <a:t>Sequência são úteis </a:t>
            </a:r>
            <a:r>
              <a:rPr lang="pt-BR" dirty="0" smtClean="0"/>
              <a:t>aqui.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6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como </a:t>
            </a:r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1026" name="Picture 2" descr="C:\Users\otakai\AppData\Local\Microsoft\Windows\INetCache\IE\0P7KDINQ\MP900448464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66" y="1370161"/>
            <a:ext cx="1577148" cy="236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496556" y="376054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Alguém com um Problema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444207" y="1720662"/>
            <a:ext cx="1811789" cy="16647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Software</a:t>
            </a:r>
            <a:r>
              <a:rPr lang="pt-BR" dirty="0" smtClean="0"/>
              <a:t> para Solucionar </a:t>
            </a:r>
            <a:r>
              <a:rPr lang="pt-BR" dirty="0" smtClean="0"/>
              <a:t>seu</a:t>
            </a:r>
            <a:r>
              <a:rPr lang="pt-BR" dirty="0" smtClean="0"/>
              <a:t> </a:t>
            </a:r>
            <a:r>
              <a:rPr lang="pt-BR" b="1" dirty="0" smtClean="0"/>
              <a:t>Problema</a:t>
            </a:r>
            <a:endParaRPr lang="pt-BR" b="1" dirty="0"/>
          </a:p>
        </p:txBody>
      </p:sp>
      <p:sp>
        <p:nvSpPr>
          <p:cNvPr id="13" name="Seta para a direita listrada 12"/>
          <p:cNvSpPr/>
          <p:nvPr/>
        </p:nvSpPr>
        <p:spPr>
          <a:xfrm>
            <a:off x="3734598" y="1345503"/>
            <a:ext cx="2016224" cy="2415039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Deseja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23708" y="4458867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Nem todo problema pode ser solucionado por software. Por exemplo, o problema de locomoção rápida de um ponto X ao ponto Y é resolvido construindo-se uma ponte. Porém, há muitos outros Problemas cuja Solução pode ser um Software.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056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Realização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Caso </a:t>
            </a:r>
            <a:r>
              <a:rPr lang="pt-BR" dirty="0" smtClean="0"/>
              <a:t>de Uso </a:t>
            </a:r>
            <a:r>
              <a:rPr lang="pt-BR" dirty="0" smtClean="0"/>
              <a:t>Marcar </a:t>
            </a:r>
            <a:r>
              <a:rPr lang="pt-BR" dirty="0" smtClean="0"/>
              <a:t>Consulta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008120" cy="27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http://ec.l.thumbs.canstockphoto.com/canstock90961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61157">
            <a:off x="3437260" y="492234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65704" y="5097958"/>
            <a:ext cx="2462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Aqui são criados os diagramas de sequencia e/ou de </a:t>
            </a:r>
            <a:r>
              <a:rPr lang="pt-BR" dirty="0" smtClean="0"/>
              <a:t>comunicação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9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</a:t>
            </a:r>
            <a:r>
              <a:rPr lang="pt-BR" dirty="0" smtClean="0"/>
              <a:t>de Comunicação</a:t>
            </a:r>
            <a:endParaRPr lang="pt-B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76" y="1484784"/>
            <a:ext cx="9075789" cy="482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6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</a:t>
            </a:r>
            <a:r>
              <a:rPr lang="pt-BR" dirty="0" smtClean="0"/>
              <a:t>de Sequencia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3" y="1340768"/>
            <a:ext cx="895236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1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Modelo de Domínio </a:t>
            </a:r>
            <a:br>
              <a:rPr lang="pt-BR" dirty="0" smtClean="0"/>
            </a:br>
            <a:r>
              <a:rPr lang="pt-BR" dirty="0" smtClean="0"/>
              <a:t>até o momento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412776"/>
            <a:ext cx="7771255" cy="463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 – Finalizar 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Modelo </a:t>
            </a:r>
            <a:r>
              <a:rPr lang="pt-BR" dirty="0" smtClean="0"/>
              <a:t>de 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cada caso de uso para finalizar o modelo de domínio orientado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6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 Obrigado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otakai@gmail.com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1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Problemas cujo Software pode </a:t>
            </a:r>
            <a:br>
              <a:rPr lang="pt-BR" dirty="0" smtClean="0"/>
            </a:br>
            <a:r>
              <a:rPr lang="pt-BR" dirty="0" smtClean="0"/>
              <a:t>ser parte da solução desejada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Gerenciar do processo seletivo</a:t>
            </a:r>
          </a:p>
          <a:p>
            <a:r>
              <a:rPr lang="pt-BR" dirty="0" smtClean="0"/>
              <a:t>Acompanhar dos pedidos de pizzas</a:t>
            </a:r>
          </a:p>
          <a:p>
            <a:r>
              <a:rPr lang="pt-BR" dirty="0" smtClean="0"/>
              <a:t>Controlar as reservas de quartos num hotel</a:t>
            </a:r>
          </a:p>
          <a:p>
            <a:r>
              <a:rPr lang="pt-BR" dirty="0" smtClean="0"/>
              <a:t>Otimizar de rotas de automóveis</a:t>
            </a:r>
          </a:p>
          <a:p>
            <a:r>
              <a:rPr lang="pt-BR" dirty="0" smtClean="0"/>
              <a:t>Construir um Piloto automático</a:t>
            </a:r>
          </a:p>
          <a:p>
            <a:r>
              <a:rPr lang="pt-BR" dirty="0"/>
              <a:t>Construir </a:t>
            </a:r>
            <a:r>
              <a:rPr lang="pt-BR" dirty="0" smtClean="0"/>
              <a:t>um Sistema Operacional</a:t>
            </a:r>
          </a:p>
          <a:p>
            <a:r>
              <a:rPr lang="pt-BR" dirty="0"/>
              <a:t>Construir </a:t>
            </a:r>
            <a:r>
              <a:rPr lang="pt-BR" dirty="0" smtClean="0"/>
              <a:t>um Gerenciador de Banco de Dados</a:t>
            </a:r>
          </a:p>
          <a:p>
            <a:r>
              <a:rPr lang="pt-BR" dirty="0" smtClean="0"/>
              <a:t>Realizar vendas de produtos pela internet</a:t>
            </a:r>
          </a:p>
          <a:p>
            <a:r>
              <a:rPr lang="pt-BR" dirty="0" smtClean="0"/>
              <a:t>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3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Tudo bem, mas como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Construir </a:t>
            </a:r>
            <a:r>
              <a:rPr lang="pt-BR" dirty="0" smtClean="0"/>
              <a:t>essa Solução?</a:t>
            </a:r>
            <a:endParaRPr lang="pt-BR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36362"/>
            <a:ext cx="6395157" cy="530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de cantos arredondados 4"/>
          <p:cNvSpPr/>
          <p:nvPr/>
        </p:nvSpPr>
        <p:spPr>
          <a:xfrm>
            <a:off x="4161301" y="3523782"/>
            <a:ext cx="1811789" cy="16647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Software</a:t>
            </a:r>
            <a:r>
              <a:rPr lang="pt-BR" dirty="0" smtClean="0"/>
              <a:t> para Solucionar o </a:t>
            </a:r>
            <a:r>
              <a:rPr lang="pt-BR" b="1" dirty="0" smtClean="0"/>
              <a:t>Problema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507008" y="4135720"/>
            <a:ext cx="2555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Com a aplicação de processos, métodos e ferramentas da </a:t>
            </a:r>
            <a:r>
              <a:rPr lang="pt-BR" sz="2800" b="1" dirty="0" smtClean="0"/>
              <a:t>Engenharia de Software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4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 </a:t>
            </a:r>
            <a:r>
              <a:rPr lang="pt-BR" dirty="0" smtClean="0"/>
              <a:t>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Ao contrário do que muitos pensam, não basta saber programar para se construir uma solução de software.</a:t>
            </a:r>
          </a:p>
          <a:p>
            <a:pPr lvl="1"/>
            <a:r>
              <a:rPr lang="pt-BR" dirty="0" smtClean="0"/>
              <a:t>É necessário conhecer e aplicar adequadamente métodos e ferramentas dentro de um processo adequado de </a:t>
            </a:r>
            <a:r>
              <a:rPr lang="pt-BR" b="1" dirty="0" smtClean="0"/>
              <a:t>Engenharia de Software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objetivo desta disciplina é fornecer um processo para que o aluno consiga especificar uma solução de software com o uso do método da </a:t>
            </a:r>
            <a:r>
              <a:rPr lang="pt-BR" b="1" dirty="0" smtClean="0"/>
              <a:t>Análise e Projeto Orientados a Objetos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 ferramentas utilizadas serão o </a:t>
            </a:r>
            <a:r>
              <a:rPr lang="pt-BR" dirty="0" smtClean="0"/>
              <a:t>EA </a:t>
            </a:r>
            <a:r>
              <a:rPr lang="pt-BR" dirty="0" smtClean="0"/>
              <a:t>e Eclipse.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7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Passos da APOO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Análise e Projeto Orientados a Objetos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3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 – Descrever o </a:t>
            </a:r>
            <a:r>
              <a:rPr lang="pt-BR" dirty="0" smtClean="0"/>
              <a:t>Problema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 smtClean="0"/>
              <a:t>e a Solução Almejada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primeiro passo em direção à construção de uma solução de software é buscar entendimento do problema, bem como a solução que o cliente deseja ver como software.</a:t>
            </a:r>
          </a:p>
          <a:p>
            <a:r>
              <a:rPr lang="pt-BR" dirty="0" smtClean="0"/>
              <a:t>Uma maneira simples de fazer isso é obter uma simples descrição do problema e da solução de software almejada.</a:t>
            </a:r>
          </a:p>
        </p:txBody>
      </p:sp>
    </p:spTree>
    <p:extLst>
      <p:ext uri="{BB962C8B-B14F-4D97-AF65-F5344CB8AC3E}">
        <p14:creationId xmlns:p14="http://schemas.microsoft.com/office/powerpoint/2010/main" val="13438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anchor="t" anchorCtr="1"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pt-BR" sz="2000" b="1" dirty="0" smtClean="0"/>
              <a:t>Sistema </a:t>
            </a:r>
            <a:r>
              <a:rPr lang="pt-BR" sz="2000" b="1" dirty="0"/>
              <a:t>de Controle de </a:t>
            </a:r>
            <a:r>
              <a:rPr lang="pt-BR" sz="2000" b="1" dirty="0" smtClean="0"/>
              <a:t>Pacientes </a:t>
            </a:r>
            <a:r>
              <a:rPr lang="pt-BR" sz="2000" b="1" dirty="0"/>
              <a:t>em um Consultório </a:t>
            </a:r>
            <a:r>
              <a:rPr lang="pt-BR" sz="2000" b="1" dirty="0" smtClean="0"/>
              <a:t>Dentário</a:t>
            </a:r>
            <a:endParaRPr lang="pt-BR" sz="2000" b="1" dirty="0"/>
          </a:p>
          <a:p>
            <a:pPr marL="0" indent="0" algn="just">
              <a:spcBef>
                <a:spcPts val="1200"/>
              </a:spcBef>
              <a:buNone/>
            </a:pPr>
            <a:r>
              <a:rPr lang="pt-BR" sz="2000" dirty="0" smtClean="0"/>
              <a:t>Um </a:t>
            </a:r>
            <a:r>
              <a:rPr lang="pt-BR" sz="2000" dirty="0"/>
              <a:t>dentista quer automatizar o atendimento </a:t>
            </a:r>
            <a:r>
              <a:rPr lang="pt-BR" sz="2000" dirty="0" smtClean="0"/>
              <a:t>de seus pacientes. Quando </a:t>
            </a:r>
            <a:r>
              <a:rPr lang="pt-BR" sz="2000" dirty="0"/>
              <a:t>um paciente deseja marcar uma consulta, é verificada a agenda do dentista e oferecido o primeiro horário disponível (data/hora), de acordo com o que o paciente deseja</a:t>
            </a:r>
            <a:r>
              <a:rPr lang="pt-BR" sz="2000" dirty="0" smtClean="0"/>
              <a:t>. Se </a:t>
            </a:r>
            <a:r>
              <a:rPr lang="pt-BR" sz="2000" dirty="0"/>
              <a:t>o paciente concordar com a data/ horário, é registrado na agenda o nome do paciente e fone.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pt-BR" sz="2000" dirty="0"/>
              <a:t>Quando o paciente chega para ser atendido é verificado se o paciente já está cadastrado. Se não estiver é feito o cadastro completo do paciente. </a:t>
            </a:r>
            <a:r>
              <a:rPr lang="pt-BR" sz="2000" dirty="0" smtClean="0"/>
              <a:t>Se </a:t>
            </a:r>
            <a:r>
              <a:rPr lang="pt-BR" sz="2000" dirty="0"/>
              <a:t>já estiver, a secretária pode fazer atualizações se necessário.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pt-BR" sz="2000" dirty="0"/>
              <a:t>Quando o paciente entra no consultório, o dentista consulta o cadastro do paciente e registra os serviços executados.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pt-BR" sz="2000" dirty="0"/>
              <a:t>A secretária </a:t>
            </a:r>
            <a:r>
              <a:rPr lang="pt-BR" sz="2000" dirty="0" smtClean="0"/>
              <a:t>imprime diariamente </a:t>
            </a:r>
            <a:r>
              <a:rPr lang="pt-BR" sz="2000" dirty="0"/>
              <a:t>a agenda com 2 dias de antecedência para fazer a confirmação da consulta com os pacientes. </a:t>
            </a:r>
            <a:r>
              <a:rPr lang="pt-BR" sz="2000" dirty="0" smtClean="0"/>
              <a:t>Se </a:t>
            </a:r>
            <a:r>
              <a:rPr lang="pt-BR" sz="2000" dirty="0"/>
              <a:t>o paciente não confirmar, a consulta é cancelada</a:t>
            </a:r>
            <a:r>
              <a:rPr lang="pt-BR" sz="2000" dirty="0" smtClean="0"/>
              <a:t>. A </a:t>
            </a:r>
            <a:r>
              <a:rPr lang="pt-BR" sz="2000" dirty="0"/>
              <a:t>secretária e o dentista </a:t>
            </a:r>
            <a:r>
              <a:rPr lang="pt-BR" sz="2000" dirty="0" smtClean="0"/>
              <a:t>imprimem também </a:t>
            </a:r>
            <a:r>
              <a:rPr lang="pt-BR" sz="2000" dirty="0"/>
              <a:t>a agenda do dia ou da semana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96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 – Descobrir o que os usuários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querem </a:t>
            </a:r>
            <a:r>
              <a:rPr lang="pt-BR" dirty="0" smtClean="0"/>
              <a:t>fazer com 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usuários interagem com o software, eles sempre querem atingir um objetivo ou uma meta.</a:t>
            </a:r>
          </a:p>
          <a:p>
            <a:pPr lvl="1"/>
            <a:r>
              <a:rPr lang="pt-BR" dirty="0" smtClean="0"/>
              <a:t>A representação padrão para representar usuários do software é a figura do “homem palito”, formalmente conhecido como ATOR.</a:t>
            </a:r>
          </a:p>
          <a:p>
            <a:pPr lvl="1"/>
            <a:r>
              <a:rPr lang="pt-BR" dirty="0" smtClean="0"/>
              <a:t>A representação de uma meta que um ator deseja atingir numa única interação com o software é a figura de uma elipse, formalmente denominado como CASO DE USO.</a:t>
            </a:r>
          </a:p>
          <a:p>
            <a:pPr lvl="1"/>
            <a:r>
              <a:rPr lang="pt-BR" dirty="0" smtClean="0"/>
              <a:t>Atores e casos de uso são representados um Diagrama de Casos de Uso.</a:t>
            </a:r>
          </a:p>
        </p:txBody>
      </p:sp>
    </p:spTree>
    <p:extLst>
      <p:ext uri="{BB962C8B-B14F-4D97-AF65-F5344CB8AC3E}">
        <p14:creationId xmlns:p14="http://schemas.microsoft.com/office/powerpoint/2010/main" val="5291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Mackenzie</Template>
  <TotalTime>2303</TotalTime>
  <Words>998</Words>
  <Application>Microsoft Office PowerPoint</Application>
  <PresentationFormat>Apresentação na tela (4:3)</PresentationFormat>
  <Paragraphs>94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ImpactaNovo</vt:lpstr>
      <vt:lpstr>Motivação</vt:lpstr>
      <vt:lpstr>Software  como Solução</vt:lpstr>
      <vt:lpstr>Problemas cujo Software pode  ser parte da solução desejada</vt:lpstr>
      <vt:lpstr>Tudo bem, mas como  Construir essa Solução?</vt:lpstr>
      <vt:lpstr>Objetivos  da Disciplina</vt:lpstr>
      <vt:lpstr>Os Passos da APOO</vt:lpstr>
      <vt:lpstr>1 – Descrever o Problema  e a Solução Almejada</vt:lpstr>
      <vt:lpstr>Exemplo</vt:lpstr>
      <vt:lpstr>2 – Descobrir o que os usuários  querem fazer com o software</vt:lpstr>
      <vt:lpstr>Exemplo</vt:lpstr>
      <vt:lpstr>3 – Encontrar as  Classes de Objetos</vt:lpstr>
      <vt:lpstr>Exemplo</vt:lpstr>
      <vt:lpstr>4 – Representar as Identidades  Conceituais de Entidades</vt:lpstr>
      <vt:lpstr>Exemplo</vt:lpstr>
      <vt:lpstr>5 – Representar Objetos de Valor  como parte de outras classes</vt:lpstr>
      <vt:lpstr>Exemplo</vt:lpstr>
      <vt:lpstr>6 – Encontrar  Repositórios de Entidades </vt:lpstr>
      <vt:lpstr>Exemplo</vt:lpstr>
      <vt:lpstr>7 – Criar Associações e Atributos  necessários aos métodos</vt:lpstr>
      <vt:lpstr>Exemplo: Realização do  Caso de Uso Marcar Consulta</vt:lpstr>
      <vt:lpstr>Exemplo:  Diagrama de Comunicação</vt:lpstr>
      <vt:lpstr>Exemplo:  Diagrama de Sequencia</vt:lpstr>
      <vt:lpstr>Exemplo: Modelo de Domínio  até o momento</vt:lpstr>
      <vt:lpstr>8 – Finalizar o  Modelo de Domínio</vt:lpstr>
      <vt:lpstr>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Takai</dc:creator>
  <cp:lastModifiedBy>Osvaldo Takai</cp:lastModifiedBy>
  <cp:revision>120</cp:revision>
  <dcterms:created xsi:type="dcterms:W3CDTF">2014-07-26T16:43:51Z</dcterms:created>
  <dcterms:modified xsi:type="dcterms:W3CDTF">2014-10-08T20:32:00Z</dcterms:modified>
</cp:coreProperties>
</file>