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61" r:id="rId19"/>
  </p:sldIdLst>
  <p:sldSz cx="9144000" cy="6858000" type="screen4x3"/>
  <p:notesSz cx="6383338" cy="86868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FF"/>
    <a:srgbClr val="F8F8F8"/>
    <a:srgbClr val="EEF7F8"/>
    <a:srgbClr val="0033CC"/>
    <a:srgbClr val="F4FC8E"/>
    <a:srgbClr val="FF99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1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765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>
            <a:lvl1pPr defTabSz="795338">
              <a:defRPr sz="11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3614738" y="0"/>
            <a:ext cx="27670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>
            <a:lvl1pPr algn="r" defTabSz="795338">
              <a:defRPr sz="1100"/>
            </a:lvl1pPr>
          </a:lstStyle>
          <a:p>
            <a:fld id="{85B2748E-B96E-4B07-8E24-6BE5738A56CC}" type="datetimeFigureOut">
              <a:rPr lang="pt-BR"/>
              <a:pPr/>
              <a:t>08/10/2014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636588" y="4127500"/>
            <a:ext cx="51101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251825"/>
            <a:ext cx="2765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b" anchorCtr="0" compatLnSpc="1">
            <a:prstTxWarp prst="textNoShape">
              <a:avLst/>
            </a:prstTxWarp>
          </a:bodyPr>
          <a:lstStyle>
            <a:lvl1pPr defTabSz="795338">
              <a:defRPr sz="11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3614738" y="8251825"/>
            <a:ext cx="2767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32" tIns="43067" rIns="86132" bIns="43067" numCol="1" anchor="b" anchorCtr="0" compatLnSpc="1">
            <a:prstTxWarp prst="textNoShape">
              <a:avLst/>
            </a:prstTxWarp>
          </a:bodyPr>
          <a:lstStyle>
            <a:lvl1pPr algn="r" defTabSz="795338">
              <a:defRPr sz="1100"/>
            </a:lvl1pPr>
          </a:lstStyle>
          <a:p>
            <a:fld id="{5B469677-1CE0-4297-B2DB-70DD42A9D0F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2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E79489-3D43-4BE5-9FCC-9CEDDAFB4907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6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B9F34C-2D4E-4838-A414-11F8EE631A6C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85321B-FEEB-4E7E-88D7-A42630635400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63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7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90A885-7052-49A8-8E13-8021B0F33C63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7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222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5338">
              <a:defRPr>
                <a:solidFill>
                  <a:schemeClr val="tx1"/>
                </a:solidFill>
                <a:latin typeface="Arial" charset="0"/>
              </a:defRPr>
            </a:lvl1pPr>
            <a:lvl2pPr marL="646113" indent="-249238" defTabSz="795338">
              <a:defRPr>
                <a:solidFill>
                  <a:schemeClr val="tx1"/>
                </a:solidFill>
                <a:latin typeface="Arial" charset="0"/>
              </a:defRPr>
            </a:lvl2pPr>
            <a:lvl3pPr marL="993775" indent="-198438" defTabSz="795338">
              <a:defRPr>
                <a:solidFill>
                  <a:schemeClr val="tx1"/>
                </a:solidFill>
                <a:latin typeface="Arial" charset="0"/>
              </a:defRPr>
            </a:lvl3pPr>
            <a:lvl4pPr marL="1390650" indent="-198438" defTabSz="795338">
              <a:defRPr>
                <a:solidFill>
                  <a:schemeClr val="tx1"/>
                </a:solidFill>
                <a:latin typeface="Arial" charset="0"/>
              </a:defRPr>
            </a:lvl4pPr>
            <a:lvl5pPr marL="1790700" indent="-201613" defTabSz="795338">
              <a:defRPr>
                <a:solidFill>
                  <a:schemeClr val="tx1"/>
                </a:solidFill>
                <a:latin typeface="Arial" charset="0"/>
              </a:defRPr>
            </a:lvl5pPr>
            <a:lvl6pPr marL="22479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051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23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19500" indent="-201613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8B88D2-02DD-4E68-A794-9BB189512C8A}" type="slidenum">
              <a:rPr lang="pt-BR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5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811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36402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70348"/>
            <a:ext cx="8785225" cy="53978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19675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85225" cy="54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doc/oopsla89/pap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mbysoft.com/theObjectPrim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201616416/ambysoftin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APD I</a:t>
            </a:r>
            <a:endParaRPr lang="pt-BR" dirty="0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Cartões CRC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6488692"/>
            <a:ext cx="614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http://www.agilemodeling.com/artifacts/crcModel.htm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 smtClean="0"/>
              <a:t>A colaboração se dá de duas maneiras:</a:t>
            </a:r>
          </a:p>
          <a:p>
            <a:pPr lvl="1"/>
            <a:r>
              <a:rPr lang="pt-BR" dirty="0" smtClean="0"/>
              <a:t>Uma </a:t>
            </a:r>
            <a:r>
              <a:rPr lang="pt-BR" b="1" dirty="0" smtClean="0"/>
              <a:t>solicitação de informação</a:t>
            </a:r>
            <a:r>
              <a:rPr lang="pt-BR" dirty="0" smtClean="0"/>
              <a:t> ou </a:t>
            </a:r>
            <a:r>
              <a:rPr lang="pt-BR" b="1" dirty="0" smtClean="0"/>
              <a:t>solicitação para fazer algo</a:t>
            </a:r>
            <a:r>
              <a:rPr lang="pt-BR" dirty="0" smtClean="0"/>
              <a:t>, por exemplo:</a:t>
            </a:r>
          </a:p>
          <a:p>
            <a:pPr lvl="2"/>
            <a:r>
              <a:rPr lang="pt-BR" sz="2000" dirty="0" smtClean="0"/>
              <a:t>O cartão Estudante solicita uma indicação de vaga para o cartão Seminário (solicitação de informação).</a:t>
            </a:r>
          </a:p>
          <a:p>
            <a:pPr lvl="2"/>
            <a:r>
              <a:rPr lang="pt-BR" sz="2000" dirty="0" smtClean="0"/>
              <a:t>O Estudante então solicita ser adicionado ao Seminário (solicitação para fazer algo)</a:t>
            </a:r>
            <a:endParaRPr lang="pt-BR" sz="2000" dirty="0"/>
          </a:p>
          <a:p>
            <a:r>
              <a:rPr lang="pt-BR" dirty="0" smtClean="0"/>
              <a:t>Outra lógica seria o Estudante simplesmente solicitar  que o Seminário faça a sua inscrição.</a:t>
            </a:r>
          </a:p>
          <a:p>
            <a:pPr lvl="1"/>
            <a:r>
              <a:rPr lang="pt-BR" dirty="0" smtClean="0"/>
              <a:t>Neste caso, o Seminário determina se existe uma vaga e, se existir, então inscreve o estudante; caso contrário, ele é informado que não há vagas.</a:t>
            </a:r>
          </a:p>
        </p:txBody>
      </p:sp>
    </p:spTree>
    <p:extLst>
      <p:ext uri="{BB962C8B-B14F-4D97-AF65-F5344CB8AC3E}">
        <p14:creationId xmlns:p14="http://schemas.microsoft.com/office/powerpoint/2010/main" val="256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os modelos?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pt-BR" sz="2000" b="1" dirty="0" smtClean="0"/>
              <a:t>Encontre as classes</a:t>
            </a:r>
            <a:r>
              <a:rPr lang="pt-BR" sz="2000" dirty="0" smtClean="0"/>
              <a:t>: Encontrar classes é fundamentalmente uma tarefa de análise porque lida com a identificação dos blocos construtores da aplicação. Uma boa regra é encontrar de 3 a 5 classes principais, tal como Estudante, Seminário e Professor. Algumas vezes, pode-se incluir classes UI tais como Comprovante e Cronograma do Estudante, embora ambos seja relatórios. Além disso, algumas vezes incluem-se cartões que representam os atores, principalmente quando os </a:t>
            </a:r>
            <a:r>
              <a:rPr lang="pt-BR" sz="2000" dirty="0" err="1" smtClean="0"/>
              <a:t>stakeholder</a:t>
            </a:r>
            <a:r>
              <a:rPr lang="pt-BR" sz="2000" dirty="0" smtClean="0"/>
              <a:t> estão confusos com o conceito de um estudante no mundo real (o ator) versus estudante do sistema (entidade).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551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os modelos?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pt-BR" sz="2000" b="1" dirty="0" smtClean="0"/>
              <a:t>Encontre as responsabilidades</a:t>
            </a:r>
            <a:r>
              <a:rPr lang="pt-BR" sz="2000" dirty="0" smtClean="0"/>
              <a:t>: Pergunte o que uma classe faz, bem como qual informação ela deseja manter sobre si. Normalmente serão identificadas responsabilidades necessárias para atender às colaborações de outras classes.</a:t>
            </a:r>
          </a:p>
        </p:txBody>
      </p:sp>
    </p:spTree>
    <p:extLst>
      <p:ext uri="{BB962C8B-B14F-4D97-AF65-F5344CB8AC3E}">
        <p14:creationId xmlns:p14="http://schemas.microsoft.com/office/powerpoint/2010/main" val="6930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os modelos?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pt-BR" sz="2000" b="1" dirty="0" smtClean="0"/>
              <a:t>Defina as colaborações</a:t>
            </a:r>
            <a:r>
              <a:rPr lang="pt-BR" sz="2000" dirty="0" smtClean="0"/>
              <a:t>: As classes normalmente não possuem informações suficientes para atender às suas responsabilidades. Assim, elas devem colaborar com outras classes para realizar o seu trabalho. A colaboração pode ocorrer em duas formas: solicitação por informações ou solicitação para fazer algo. Para identificar os colaboradores de uma classe, pergunte, para cada uma de suas responsabilidades, se a classe consegue assumir tal responsabilidade sem a ajuda de outras classes. Se a resposta for não, procure por classes que tenham condições de ajudá-la nas funcionalidades que faltam ou a classe que deveria ter essa responsabilidade como um todo. Ao fazer isso, é comum descobrir novas responsabilidades em outras classes e às vezes até a necessidade de novas classes.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49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os modelos?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pt-BR" sz="2000" b="1" dirty="0" smtClean="0"/>
              <a:t>Organize os cartões</a:t>
            </a:r>
            <a:r>
              <a:rPr lang="pt-BR" sz="2000" dirty="0" smtClean="0"/>
              <a:t>: Para melhorar o entendimento do sistema, os cartões devem ser colocados sobre a mesa de maneira inteligente. Dois cartões que se colaboram devem ser colocados próximos um do outro de forma inteligente, para que o relacionamento entre as classes sejam fáceis de entender. </a:t>
            </a:r>
          </a:p>
          <a:p>
            <a:pPr marL="914400" lvl="1" indent="-457200">
              <a:buFont typeface="+mj-lt"/>
              <a:buAutoNum type="arabicPeriod" startAt="4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48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melhor maneira de aplicar os cartões CRC é definir um cenário simples, por exemplo, um caso de uso, ao invés de considerar o escopo completo do sistema.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4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sugeridos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uma sessão de Cartões CRC para:</a:t>
            </a:r>
          </a:p>
          <a:p>
            <a:pPr lvl="1"/>
            <a:r>
              <a:rPr lang="pt-BR" dirty="0" smtClean="0"/>
              <a:t>Um Semáforo trânsito.</a:t>
            </a:r>
          </a:p>
          <a:p>
            <a:pPr lvl="1"/>
            <a:r>
              <a:rPr lang="pt-BR" dirty="0" smtClean="0"/>
              <a:t>Caso de uso de Saque num caixa eletrônico.</a:t>
            </a:r>
          </a:p>
          <a:p>
            <a:pPr lvl="1"/>
            <a:r>
              <a:rPr lang="pt-BR" dirty="0" smtClean="0"/>
              <a:t>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0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/>
          <p:cNvGrpSpPr>
            <a:grpSpLocks noChangeAspect="1"/>
          </p:cNvGrpSpPr>
          <p:nvPr/>
        </p:nvGrpSpPr>
        <p:grpSpPr>
          <a:xfrm>
            <a:off x="828264" y="1569008"/>
            <a:ext cx="6120000" cy="4812320"/>
            <a:chOff x="2283912" y="1799778"/>
            <a:chExt cx="4664352" cy="3667706"/>
          </a:xfrm>
        </p:grpSpPr>
        <p:grpSp>
          <p:nvGrpSpPr>
            <p:cNvPr id="8" name="Grupo 7"/>
            <p:cNvGrpSpPr>
              <a:grpSpLocks noChangeAspect="1"/>
            </p:cNvGrpSpPr>
            <p:nvPr/>
          </p:nvGrpSpPr>
          <p:grpSpPr>
            <a:xfrm>
              <a:off x="3051672" y="1799778"/>
              <a:ext cx="684076" cy="1764196"/>
              <a:chOff x="1835696" y="1484784"/>
              <a:chExt cx="1368152" cy="3528392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1835696" y="1484784"/>
                <a:ext cx="1368152" cy="3528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051720" y="170080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051720" y="2708920"/>
                <a:ext cx="914400" cy="9144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051720" y="3714278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2283912" y="2492896"/>
              <a:ext cx="4664352" cy="2974588"/>
              <a:chOff x="1167788" y="3194892"/>
              <a:chExt cx="4664352" cy="2974588"/>
            </a:xfrm>
          </p:grpSpPr>
          <p:sp>
            <p:nvSpPr>
              <p:cNvPr id="9" name="Forma livre 8"/>
              <p:cNvSpPr/>
              <p:nvPr/>
            </p:nvSpPr>
            <p:spPr>
              <a:xfrm>
                <a:off x="1167788" y="3194892"/>
                <a:ext cx="3767769" cy="2236424"/>
              </a:xfrm>
              <a:custGeom>
                <a:avLst/>
                <a:gdLst>
                  <a:gd name="connsiteX0" fmla="*/ 0 w 3767769"/>
                  <a:gd name="connsiteY0" fmla="*/ 2236424 h 2236424"/>
                  <a:gd name="connsiteX1" fmla="*/ 550843 w 3767769"/>
                  <a:gd name="connsiteY1" fmla="*/ 1806766 h 2236424"/>
                  <a:gd name="connsiteX2" fmla="*/ 793214 w 3767769"/>
                  <a:gd name="connsiteY2" fmla="*/ 1696597 h 2236424"/>
                  <a:gd name="connsiteX3" fmla="*/ 892366 w 3767769"/>
                  <a:gd name="connsiteY3" fmla="*/ 1641513 h 2236424"/>
                  <a:gd name="connsiteX4" fmla="*/ 969484 w 3767769"/>
                  <a:gd name="connsiteY4" fmla="*/ 1608462 h 2236424"/>
                  <a:gd name="connsiteX5" fmla="*/ 1068636 w 3767769"/>
                  <a:gd name="connsiteY5" fmla="*/ 1553378 h 2236424"/>
                  <a:gd name="connsiteX6" fmla="*/ 1134737 w 3767769"/>
                  <a:gd name="connsiteY6" fmla="*/ 1509310 h 2236424"/>
                  <a:gd name="connsiteX7" fmla="*/ 1200839 w 3767769"/>
                  <a:gd name="connsiteY7" fmla="*/ 1487277 h 2236424"/>
                  <a:gd name="connsiteX8" fmla="*/ 1244906 w 3767769"/>
                  <a:gd name="connsiteY8" fmla="*/ 1454226 h 2236424"/>
                  <a:gd name="connsiteX9" fmla="*/ 1266940 w 3767769"/>
                  <a:gd name="connsiteY9" fmla="*/ 1421175 h 2236424"/>
                  <a:gd name="connsiteX10" fmla="*/ 1333041 w 3767769"/>
                  <a:gd name="connsiteY10" fmla="*/ 1388125 h 2236424"/>
                  <a:gd name="connsiteX11" fmla="*/ 1366092 w 3767769"/>
                  <a:gd name="connsiteY11" fmla="*/ 1366091 h 2236424"/>
                  <a:gd name="connsiteX12" fmla="*/ 1410159 w 3767769"/>
                  <a:gd name="connsiteY12" fmla="*/ 1355074 h 2236424"/>
                  <a:gd name="connsiteX13" fmla="*/ 1520328 w 3767769"/>
                  <a:gd name="connsiteY13" fmla="*/ 1322024 h 2236424"/>
                  <a:gd name="connsiteX14" fmla="*/ 1608463 w 3767769"/>
                  <a:gd name="connsiteY14" fmla="*/ 1288973 h 2236424"/>
                  <a:gd name="connsiteX15" fmla="*/ 1663547 w 3767769"/>
                  <a:gd name="connsiteY15" fmla="*/ 1255922 h 2236424"/>
                  <a:gd name="connsiteX16" fmla="*/ 1696598 w 3767769"/>
                  <a:gd name="connsiteY16" fmla="*/ 1233889 h 2236424"/>
                  <a:gd name="connsiteX17" fmla="*/ 1740665 w 3767769"/>
                  <a:gd name="connsiteY17" fmla="*/ 1200838 h 2236424"/>
                  <a:gd name="connsiteX18" fmla="*/ 1784732 w 3767769"/>
                  <a:gd name="connsiteY18" fmla="*/ 1178804 h 2236424"/>
                  <a:gd name="connsiteX19" fmla="*/ 1828800 w 3767769"/>
                  <a:gd name="connsiteY19" fmla="*/ 1145754 h 2236424"/>
                  <a:gd name="connsiteX20" fmla="*/ 1972019 w 3767769"/>
                  <a:gd name="connsiteY20" fmla="*/ 1068636 h 2236424"/>
                  <a:gd name="connsiteX21" fmla="*/ 2005070 w 3767769"/>
                  <a:gd name="connsiteY21" fmla="*/ 1046602 h 2236424"/>
                  <a:gd name="connsiteX22" fmla="*/ 2038120 w 3767769"/>
                  <a:gd name="connsiteY22" fmla="*/ 1013551 h 2236424"/>
                  <a:gd name="connsiteX23" fmla="*/ 2104222 w 3767769"/>
                  <a:gd name="connsiteY23" fmla="*/ 925416 h 2236424"/>
                  <a:gd name="connsiteX24" fmla="*/ 2148289 w 3767769"/>
                  <a:gd name="connsiteY24" fmla="*/ 903383 h 2236424"/>
                  <a:gd name="connsiteX25" fmla="*/ 2258458 w 3767769"/>
                  <a:gd name="connsiteY25" fmla="*/ 826265 h 2236424"/>
                  <a:gd name="connsiteX26" fmla="*/ 2302525 w 3767769"/>
                  <a:gd name="connsiteY26" fmla="*/ 804231 h 2236424"/>
                  <a:gd name="connsiteX27" fmla="*/ 2357610 w 3767769"/>
                  <a:gd name="connsiteY27" fmla="*/ 771180 h 2236424"/>
                  <a:gd name="connsiteX28" fmla="*/ 2456761 w 3767769"/>
                  <a:gd name="connsiteY28" fmla="*/ 727113 h 2236424"/>
                  <a:gd name="connsiteX29" fmla="*/ 2511846 w 3767769"/>
                  <a:gd name="connsiteY29" fmla="*/ 694062 h 2236424"/>
                  <a:gd name="connsiteX30" fmla="*/ 2644048 w 3767769"/>
                  <a:gd name="connsiteY30" fmla="*/ 627961 h 2236424"/>
                  <a:gd name="connsiteX31" fmla="*/ 2798284 w 3767769"/>
                  <a:gd name="connsiteY31" fmla="*/ 550843 h 2236424"/>
                  <a:gd name="connsiteX32" fmla="*/ 2864385 w 3767769"/>
                  <a:gd name="connsiteY32" fmla="*/ 517792 h 2236424"/>
                  <a:gd name="connsiteX33" fmla="*/ 2908453 w 3767769"/>
                  <a:gd name="connsiteY33" fmla="*/ 506775 h 2236424"/>
                  <a:gd name="connsiteX34" fmla="*/ 3018622 w 3767769"/>
                  <a:gd name="connsiteY34" fmla="*/ 451691 h 2236424"/>
                  <a:gd name="connsiteX35" fmla="*/ 3062689 w 3767769"/>
                  <a:gd name="connsiteY35" fmla="*/ 429657 h 2236424"/>
                  <a:gd name="connsiteX36" fmla="*/ 3172858 w 3767769"/>
                  <a:gd name="connsiteY36" fmla="*/ 385590 h 2236424"/>
                  <a:gd name="connsiteX37" fmla="*/ 3305060 w 3767769"/>
                  <a:gd name="connsiteY37" fmla="*/ 264404 h 2236424"/>
                  <a:gd name="connsiteX38" fmla="*/ 3338111 w 3767769"/>
                  <a:gd name="connsiteY38" fmla="*/ 253388 h 2236424"/>
                  <a:gd name="connsiteX39" fmla="*/ 3426246 w 3767769"/>
                  <a:gd name="connsiteY39" fmla="*/ 209320 h 2236424"/>
                  <a:gd name="connsiteX40" fmla="*/ 3470313 w 3767769"/>
                  <a:gd name="connsiteY40" fmla="*/ 187286 h 2236424"/>
                  <a:gd name="connsiteX41" fmla="*/ 3514381 w 3767769"/>
                  <a:gd name="connsiteY41" fmla="*/ 154236 h 2236424"/>
                  <a:gd name="connsiteX42" fmla="*/ 3558448 w 3767769"/>
                  <a:gd name="connsiteY42" fmla="*/ 143219 h 2236424"/>
                  <a:gd name="connsiteX43" fmla="*/ 3646583 w 3767769"/>
                  <a:gd name="connsiteY43" fmla="*/ 99151 h 2236424"/>
                  <a:gd name="connsiteX44" fmla="*/ 3712684 w 3767769"/>
                  <a:gd name="connsiteY44" fmla="*/ 66101 h 2236424"/>
                  <a:gd name="connsiteX45" fmla="*/ 3745735 w 3767769"/>
                  <a:gd name="connsiteY45" fmla="*/ 33050 h 2236424"/>
                  <a:gd name="connsiteX46" fmla="*/ 3767769 w 3767769"/>
                  <a:gd name="connsiteY46" fmla="*/ 0 h 22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767769" h="2236424">
                    <a:moveTo>
                      <a:pt x="0" y="2236424"/>
                    </a:moveTo>
                    <a:cubicBezTo>
                      <a:pt x="183614" y="2093205"/>
                      <a:pt x="360207" y="1940496"/>
                      <a:pt x="550843" y="1806766"/>
                    </a:cubicBezTo>
                    <a:cubicBezTo>
                      <a:pt x="643578" y="1741713"/>
                      <a:pt x="706298" y="1735227"/>
                      <a:pt x="793214" y="1696597"/>
                    </a:cubicBezTo>
                    <a:cubicBezTo>
                      <a:pt x="846044" y="1673117"/>
                      <a:pt x="836746" y="1672413"/>
                      <a:pt x="892366" y="1641513"/>
                    </a:cubicBezTo>
                    <a:cubicBezTo>
                      <a:pt x="933207" y="1618824"/>
                      <a:pt x="930480" y="1621464"/>
                      <a:pt x="969484" y="1608462"/>
                    </a:cubicBezTo>
                    <a:cubicBezTo>
                      <a:pt x="1077006" y="1527823"/>
                      <a:pt x="945201" y="1620707"/>
                      <a:pt x="1068636" y="1553378"/>
                    </a:cubicBezTo>
                    <a:cubicBezTo>
                      <a:pt x="1091884" y="1540697"/>
                      <a:pt x="1109615" y="1517684"/>
                      <a:pt x="1134737" y="1509310"/>
                    </a:cubicBezTo>
                    <a:lnTo>
                      <a:pt x="1200839" y="1487277"/>
                    </a:lnTo>
                    <a:cubicBezTo>
                      <a:pt x="1215528" y="1476260"/>
                      <a:pt x="1231923" y="1467210"/>
                      <a:pt x="1244906" y="1454226"/>
                    </a:cubicBezTo>
                    <a:cubicBezTo>
                      <a:pt x="1254269" y="1444863"/>
                      <a:pt x="1256347" y="1429119"/>
                      <a:pt x="1266940" y="1421175"/>
                    </a:cubicBezTo>
                    <a:cubicBezTo>
                      <a:pt x="1286647" y="1406394"/>
                      <a:pt x="1311507" y="1400088"/>
                      <a:pt x="1333041" y="1388125"/>
                    </a:cubicBezTo>
                    <a:cubicBezTo>
                      <a:pt x="1344616" y="1381695"/>
                      <a:pt x="1353922" y="1371307"/>
                      <a:pt x="1366092" y="1366091"/>
                    </a:cubicBezTo>
                    <a:cubicBezTo>
                      <a:pt x="1380009" y="1360127"/>
                      <a:pt x="1395551" y="1359058"/>
                      <a:pt x="1410159" y="1355074"/>
                    </a:cubicBezTo>
                    <a:cubicBezTo>
                      <a:pt x="1479534" y="1336154"/>
                      <a:pt x="1470128" y="1338757"/>
                      <a:pt x="1520328" y="1322024"/>
                    </a:cubicBezTo>
                    <a:cubicBezTo>
                      <a:pt x="1605055" y="1265538"/>
                      <a:pt x="1489346" y="1336620"/>
                      <a:pt x="1608463" y="1288973"/>
                    </a:cubicBezTo>
                    <a:cubicBezTo>
                      <a:pt x="1628344" y="1281020"/>
                      <a:pt x="1645389" y="1267271"/>
                      <a:pt x="1663547" y="1255922"/>
                    </a:cubicBezTo>
                    <a:cubicBezTo>
                      <a:pt x="1674775" y="1248905"/>
                      <a:pt x="1685824" y="1241585"/>
                      <a:pt x="1696598" y="1233889"/>
                    </a:cubicBezTo>
                    <a:cubicBezTo>
                      <a:pt x="1711539" y="1223217"/>
                      <a:pt x="1725095" y="1210570"/>
                      <a:pt x="1740665" y="1200838"/>
                    </a:cubicBezTo>
                    <a:cubicBezTo>
                      <a:pt x="1754591" y="1192134"/>
                      <a:pt x="1770805" y="1187508"/>
                      <a:pt x="1784732" y="1178804"/>
                    </a:cubicBezTo>
                    <a:cubicBezTo>
                      <a:pt x="1800303" y="1169072"/>
                      <a:pt x="1812940" y="1155006"/>
                      <a:pt x="1828800" y="1145754"/>
                    </a:cubicBezTo>
                    <a:cubicBezTo>
                      <a:pt x="2074013" y="1002714"/>
                      <a:pt x="1798854" y="1176863"/>
                      <a:pt x="1972019" y="1068636"/>
                    </a:cubicBezTo>
                    <a:cubicBezTo>
                      <a:pt x="1983247" y="1061618"/>
                      <a:pt x="1994898" y="1055079"/>
                      <a:pt x="2005070" y="1046602"/>
                    </a:cubicBezTo>
                    <a:cubicBezTo>
                      <a:pt x="2017039" y="1036628"/>
                      <a:pt x="2028146" y="1025520"/>
                      <a:pt x="2038120" y="1013551"/>
                    </a:cubicBezTo>
                    <a:cubicBezTo>
                      <a:pt x="2071566" y="973415"/>
                      <a:pt x="2054780" y="968678"/>
                      <a:pt x="2104222" y="925416"/>
                    </a:cubicBezTo>
                    <a:cubicBezTo>
                      <a:pt x="2116581" y="914602"/>
                      <a:pt x="2134624" y="912493"/>
                      <a:pt x="2148289" y="903383"/>
                    </a:cubicBezTo>
                    <a:cubicBezTo>
                      <a:pt x="2273220" y="820095"/>
                      <a:pt x="2134830" y="894946"/>
                      <a:pt x="2258458" y="826265"/>
                    </a:cubicBezTo>
                    <a:cubicBezTo>
                      <a:pt x="2272814" y="818289"/>
                      <a:pt x="2288169" y="812207"/>
                      <a:pt x="2302525" y="804231"/>
                    </a:cubicBezTo>
                    <a:cubicBezTo>
                      <a:pt x="2321243" y="793832"/>
                      <a:pt x="2338457" y="780756"/>
                      <a:pt x="2357610" y="771180"/>
                    </a:cubicBezTo>
                    <a:cubicBezTo>
                      <a:pt x="2480184" y="709893"/>
                      <a:pt x="2351621" y="785524"/>
                      <a:pt x="2456761" y="727113"/>
                    </a:cubicBezTo>
                    <a:cubicBezTo>
                      <a:pt x="2475479" y="716714"/>
                      <a:pt x="2492921" y="704081"/>
                      <a:pt x="2511846" y="694062"/>
                    </a:cubicBezTo>
                    <a:cubicBezTo>
                      <a:pt x="2555389" y="671010"/>
                      <a:pt x="2599981" y="649995"/>
                      <a:pt x="2644048" y="627961"/>
                    </a:cubicBezTo>
                    <a:lnTo>
                      <a:pt x="2798284" y="550843"/>
                    </a:lnTo>
                    <a:cubicBezTo>
                      <a:pt x="2820318" y="539826"/>
                      <a:pt x="2840486" y="523767"/>
                      <a:pt x="2864385" y="517792"/>
                    </a:cubicBezTo>
                    <a:cubicBezTo>
                      <a:pt x="2879074" y="514120"/>
                      <a:pt x="2894536" y="512739"/>
                      <a:pt x="2908453" y="506775"/>
                    </a:cubicBezTo>
                    <a:cubicBezTo>
                      <a:pt x="2946191" y="490602"/>
                      <a:pt x="2981899" y="470052"/>
                      <a:pt x="3018622" y="451691"/>
                    </a:cubicBezTo>
                    <a:cubicBezTo>
                      <a:pt x="3033311" y="444346"/>
                      <a:pt x="3047109" y="434850"/>
                      <a:pt x="3062689" y="429657"/>
                    </a:cubicBezTo>
                    <a:cubicBezTo>
                      <a:pt x="3144370" y="402431"/>
                      <a:pt x="3108017" y="418011"/>
                      <a:pt x="3172858" y="385590"/>
                    </a:cubicBezTo>
                    <a:cubicBezTo>
                      <a:pt x="3210326" y="348122"/>
                      <a:pt x="3260044" y="294414"/>
                      <a:pt x="3305060" y="264404"/>
                    </a:cubicBezTo>
                    <a:cubicBezTo>
                      <a:pt x="3314722" y="257962"/>
                      <a:pt x="3327539" y="258193"/>
                      <a:pt x="3338111" y="253388"/>
                    </a:cubicBezTo>
                    <a:cubicBezTo>
                      <a:pt x="3368013" y="239796"/>
                      <a:pt x="3396868" y="224009"/>
                      <a:pt x="3426246" y="209320"/>
                    </a:cubicBezTo>
                    <a:cubicBezTo>
                      <a:pt x="3440935" y="201975"/>
                      <a:pt x="3457175" y="197140"/>
                      <a:pt x="3470313" y="187286"/>
                    </a:cubicBezTo>
                    <a:cubicBezTo>
                      <a:pt x="3485002" y="176269"/>
                      <a:pt x="3497958" y="162447"/>
                      <a:pt x="3514381" y="154236"/>
                    </a:cubicBezTo>
                    <a:cubicBezTo>
                      <a:pt x="3527924" y="147465"/>
                      <a:pt x="3543759" y="146891"/>
                      <a:pt x="3558448" y="143219"/>
                    </a:cubicBezTo>
                    <a:cubicBezTo>
                      <a:pt x="3635016" y="92173"/>
                      <a:pt x="3538785" y="153049"/>
                      <a:pt x="3646583" y="99151"/>
                    </a:cubicBezTo>
                    <a:cubicBezTo>
                      <a:pt x="3732008" y="56439"/>
                      <a:pt x="3629613" y="93792"/>
                      <a:pt x="3712684" y="66101"/>
                    </a:cubicBezTo>
                    <a:cubicBezTo>
                      <a:pt x="3723701" y="55084"/>
                      <a:pt x="3735761" y="45019"/>
                      <a:pt x="3745735" y="33050"/>
                    </a:cubicBezTo>
                    <a:cubicBezTo>
                      <a:pt x="3754211" y="22878"/>
                      <a:pt x="3767769" y="0"/>
                      <a:pt x="3767769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2064371" y="3933056"/>
                <a:ext cx="3767769" cy="2236424"/>
              </a:xfrm>
              <a:custGeom>
                <a:avLst/>
                <a:gdLst>
                  <a:gd name="connsiteX0" fmla="*/ 0 w 3767769"/>
                  <a:gd name="connsiteY0" fmla="*/ 2236424 h 2236424"/>
                  <a:gd name="connsiteX1" fmla="*/ 550843 w 3767769"/>
                  <a:gd name="connsiteY1" fmla="*/ 1806766 h 2236424"/>
                  <a:gd name="connsiteX2" fmla="*/ 793214 w 3767769"/>
                  <a:gd name="connsiteY2" fmla="*/ 1696597 h 2236424"/>
                  <a:gd name="connsiteX3" fmla="*/ 892366 w 3767769"/>
                  <a:gd name="connsiteY3" fmla="*/ 1641513 h 2236424"/>
                  <a:gd name="connsiteX4" fmla="*/ 969484 w 3767769"/>
                  <a:gd name="connsiteY4" fmla="*/ 1608462 h 2236424"/>
                  <a:gd name="connsiteX5" fmla="*/ 1068636 w 3767769"/>
                  <a:gd name="connsiteY5" fmla="*/ 1553378 h 2236424"/>
                  <a:gd name="connsiteX6" fmla="*/ 1134737 w 3767769"/>
                  <a:gd name="connsiteY6" fmla="*/ 1509310 h 2236424"/>
                  <a:gd name="connsiteX7" fmla="*/ 1200839 w 3767769"/>
                  <a:gd name="connsiteY7" fmla="*/ 1487277 h 2236424"/>
                  <a:gd name="connsiteX8" fmla="*/ 1244906 w 3767769"/>
                  <a:gd name="connsiteY8" fmla="*/ 1454226 h 2236424"/>
                  <a:gd name="connsiteX9" fmla="*/ 1266940 w 3767769"/>
                  <a:gd name="connsiteY9" fmla="*/ 1421175 h 2236424"/>
                  <a:gd name="connsiteX10" fmla="*/ 1333041 w 3767769"/>
                  <a:gd name="connsiteY10" fmla="*/ 1388125 h 2236424"/>
                  <a:gd name="connsiteX11" fmla="*/ 1366092 w 3767769"/>
                  <a:gd name="connsiteY11" fmla="*/ 1366091 h 2236424"/>
                  <a:gd name="connsiteX12" fmla="*/ 1410159 w 3767769"/>
                  <a:gd name="connsiteY12" fmla="*/ 1355074 h 2236424"/>
                  <a:gd name="connsiteX13" fmla="*/ 1520328 w 3767769"/>
                  <a:gd name="connsiteY13" fmla="*/ 1322024 h 2236424"/>
                  <a:gd name="connsiteX14" fmla="*/ 1608463 w 3767769"/>
                  <a:gd name="connsiteY14" fmla="*/ 1288973 h 2236424"/>
                  <a:gd name="connsiteX15" fmla="*/ 1663547 w 3767769"/>
                  <a:gd name="connsiteY15" fmla="*/ 1255922 h 2236424"/>
                  <a:gd name="connsiteX16" fmla="*/ 1696598 w 3767769"/>
                  <a:gd name="connsiteY16" fmla="*/ 1233889 h 2236424"/>
                  <a:gd name="connsiteX17" fmla="*/ 1740665 w 3767769"/>
                  <a:gd name="connsiteY17" fmla="*/ 1200838 h 2236424"/>
                  <a:gd name="connsiteX18" fmla="*/ 1784732 w 3767769"/>
                  <a:gd name="connsiteY18" fmla="*/ 1178804 h 2236424"/>
                  <a:gd name="connsiteX19" fmla="*/ 1828800 w 3767769"/>
                  <a:gd name="connsiteY19" fmla="*/ 1145754 h 2236424"/>
                  <a:gd name="connsiteX20" fmla="*/ 1972019 w 3767769"/>
                  <a:gd name="connsiteY20" fmla="*/ 1068636 h 2236424"/>
                  <a:gd name="connsiteX21" fmla="*/ 2005070 w 3767769"/>
                  <a:gd name="connsiteY21" fmla="*/ 1046602 h 2236424"/>
                  <a:gd name="connsiteX22" fmla="*/ 2038120 w 3767769"/>
                  <a:gd name="connsiteY22" fmla="*/ 1013551 h 2236424"/>
                  <a:gd name="connsiteX23" fmla="*/ 2104222 w 3767769"/>
                  <a:gd name="connsiteY23" fmla="*/ 925416 h 2236424"/>
                  <a:gd name="connsiteX24" fmla="*/ 2148289 w 3767769"/>
                  <a:gd name="connsiteY24" fmla="*/ 903383 h 2236424"/>
                  <a:gd name="connsiteX25" fmla="*/ 2258458 w 3767769"/>
                  <a:gd name="connsiteY25" fmla="*/ 826265 h 2236424"/>
                  <a:gd name="connsiteX26" fmla="*/ 2302525 w 3767769"/>
                  <a:gd name="connsiteY26" fmla="*/ 804231 h 2236424"/>
                  <a:gd name="connsiteX27" fmla="*/ 2357610 w 3767769"/>
                  <a:gd name="connsiteY27" fmla="*/ 771180 h 2236424"/>
                  <a:gd name="connsiteX28" fmla="*/ 2456761 w 3767769"/>
                  <a:gd name="connsiteY28" fmla="*/ 727113 h 2236424"/>
                  <a:gd name="connsiteX29" fmla="*/ 2511846 w 3767769"/>
                  <a:gd name="connsiteY29" fmla="*/ 694062 h 2236424"/>
                  <a:gd name="connsiteX30" fmla="*/ 2644048 w 3767769"/>
                  <a:gd name="connsiteY30" fmla="*/ 627961 h 2236424"/>
                  <a:gd name="connsiteX31" fmla="*/ 2798284 w 3767769"/>
                  <a:gd name="connsiteY31" fmla="*/ 550843 h 2236424"/>
                  <a:gd name="connsiteX32" fmla="*/ 2864385 w 3767769"/>
                  <a:gd name="connsiteY32" fmla="*/ 517792 h 2236424"/>
                  <a:gd name="connsiteX33" fmla="*/ 2908453 w 3767769"/>
                  <a:gd name="connsiteY33" fmla="*/ 506775 h 2236424"/>
                  <a:gd name="connsiteX34" fmla="*/ 3018622 w 3767769"/>
                  <a:gd name="connsiteY34" fmla="*/ 451691 h 2236424"/>
                  <a:gd name="connsiteX35" fmla="*/ 3062689 w 3767769"/>
                  <a:gd name="connsiteY35" fmla="*/ 429657 h 2236424"/>
                  <a:gd name="connsiteX36" fmla="*/ 3172858 w 3767769"/>
                  <a:gd name="connsiteY36" fmla="*/ 385590 h 2236424"/>
                  <a:gd name="connsiteX37" fmla="*/ 3305060 w 3767769"/>
                  <a:gd name="connsiteY37" fmla="*/ 264404 h 2236424"/>
                  <a:gd name="connsiteX38" fmla="*/ 3338111 w 3767769"/>
                  <a:gd name="connsiteY38" fmla="*/ 253388 h 2236424"/>
                  <a:gd name="connsiteX39" fmla="*/ 3426246 w 3767769"/>
                  <a:gd name="connsiteY39" fmla="*/ 209320 h 2236424"/>
                  <a:gd name="connsiteX40" fmla="*/ 3470313 w 3767769"/>
                  <a:gd name="connsiteY40" fmla="*/ 187286 h 2236424"/>
                  <a:gd name="connsiteX41" fmla="*/ 3514381 w 3767769"/>
                  <a:gd name="connsiteY41" fmla="*/ 154236 h 2236424"/>
                  <a:gd name="connsiteX42" fmla="*/ 3558448 w 3767769"/>
                  <a:gd name="connsiteY42" fmla="*/ 143219 h 2236424"/>
                  <a:gd name="connsiteX43" fmla="*/ 3646583 w 3767769"/>
                  <a:gd name="connsiteY43" fmla="*/ 99151 h 2236424"/>
                  <a:gd name="connsiteX44" fmla="*/ 3712684 w 3767769"/>
                  <a:gd name="connsiteY44" fmla="*/ 66101 h 2236424"/>
                  <a:gd name="connsiteX45" fmla="*/ 3745735 w 3767769"/>
                  <a:gd name="connsiteY45" fmla="*/ 33050 h 2236424"/>
                  <a:gd name="connsiteX46" fmla="*/ 3767769 w 3767769"/>
                  <a:gd name="connsiteY46" fmla="*/ 0 h 22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767769" h="2236424">
                    <a:moveTo>
                      <a:pt x="0" y="2236424"/>
                    </a:moveTo>
                    <a:cubicBezTo>
                      <a:pt x="183614" y="2093205"/>
                      <a:pt x="360207" y="1940496"/>
                      <a:pt x="550843" y="1806766"/>
                    </a:cubicBezTo>
                    <a:cubicBezTo>
                      <a:pt x="643578" y="1741713"/>
                      <a:pt x="706298" y="1735227"/>
                      <a:pt x="793214" y="1696597"/>
                    </a:cubicBezTo>
                    <a:cubicBezTo>
                      <a:pt x="846044" y="1673117"/>
                      <a:pt x="836746" y="1672413"/>
                      <a:pt x="892366" y="1641513"/>
                    </a:cubicBezTo>
                    <a:cubicBezTo>
                      <a:pt x="933207" y="1618824"/>
                      <a:pt x="930480" y="1621464"/>
                      <a:pt x="969484" y="1608462"/>
                    </a:cubicBezTo>
                    <a:cubicBezTo>
                      <a:pt x="1077006" y="1527823"/>
                      <a:pt x="945201" y="1620707"/>
                      <a:pt x="1068636" y="1553378"/>
                    </a:cubicBezTo>
                    <a:cubicBezTo>
                      <a:pt x="1091884" y="1540697"/>
                      <a:pt x="1109615" y="1517684"/>
                      <a:pt x="1134737" y="1509310"/>
                    </a:cubicBezTo>
                    <a:lnTo>
                      <a:pt x="1200839" y="1487277"/>
                    </a:lnTo>
                    <a:cubicBezTo>
                      <a:pt x="1215528" y="1476260"/>
                      <a:pt x="1231923" y="1467210"/>
                      <a:pt x="1244906" y="1454226"/>
                    </a:cubicBezTo>
                    <a:cubicBezTo>
                      <a:pt x="1254269" y="1444863"/>
                      <a:pt x="1256347" y="1429119"/>
                      <a:pt x="1266940" y="1421175"/>
                    </a:cubicBezTo>
                    <a:cubicBezTo>
                      <a:pt x="1286647" y="1406394"/>
                      <a:pt x="1311507" y="1400088"/>
                      <a:pt x="1333041" y="1388125"/>
                    </a:cubicBezTo>
                    <a:cubicBezTo>
                      <a:pt x="1344616" y="1381695"/>
                      <a:pt x="1353922" y="1371307"/>
                      <a:pt x="1366092" y="1366091"/>
                    </a:cubicBezTo>
                    <a:cubicBezTo>
                      <a:pt x="1380009" y="1360127"/>
                      <a:pt x="1395551" y="1359058"/>
                      <a:pt x="1410159" y="1355074"/>
                    </a:cubicBezTo>
                    <a:cubicBezTo>
                      <a:pt x="1479534" y="1336154"/>
                      <a:pt x="1470128" y="1338757"/>
                      <a:pt x="1520328" y="1322024"/>
                    </a:cubicBezTo>
                    <a:cubicBezTo>
                      <a:pt x="1605055" y="1265538"/>
                      <a:pt x="1489346" y="1336620"/>
                      <a:pt x="1608463" y="1288973"/>
                    </a:cubicBezTo>
                    <a:cubicBezTo>
                      <a:pt x="1628344" y="1281020"/>
                      <a:pt x="1645389" y="1267271"/>
                      <a:pt x="1663547" y="1255922"/>
                    </a:cubicBezTo>
                    <a:cubicBezTo>
                      <a:pt x="1674775" y="1248905"/>
                      <a:pt x="1685824" y="1241585"/>
                      <a:pt x="1696598" y="1233889"/>
                    </a:cubicBezTo>
                    <a:cubicBezTo>
                      <a:pt x="1711539" y="1223217"/>
                      <a:pt x="1725095" y="1210570"/>
                      <a:pt x="1740665" y="1200838"/>
                    </a:cubicBezTo>
                    <a:cubicBezTo>
                      <a:pt x="1754591" y="1192134"/>
                      <a:pt x="1770805" y="1187508"/>
                      <a:pt x="1784732" y="1178804"/>
                    </a:cubicBezTo>
                    <a:cubicBezTo>
                      <a:pt x="1800303" y="1169072"/>
                      <a:pt x="1812940" y="1155006"/>
                      <a:pt x="1828800" y="1145754"/>
                    </a:cubicBezTo>
                    <a:cubicBezTo>
                      <a:pt x="2074013" y="1002714"/>
                      <a:pt x="1798854" y="1176863"/>
                      <a:pt x="1972019" y="1068636"/>
                    </a:cubicBezTo>
                    <a:cubicBezTo>
                      <a:pt x="1983247" y="1061618"/>
                      <a:pt x="1994898" y="1055079"/>
                      <a:pt x="2005070" y="1046602"/>
                    </a:cubicBezTo>
                    <a:cubicBezTo>
                      <a:pt x="2017039" y="1036628"/>
                      <a:pt x="2028146" y="1025520"/>
                      <a:pt x="2038120" y="1013551"/>
                    </a:cubicBezTo>
                    <a:cubicBezTo>
                      <a:pt x="2071566" y="973415"/>
                      <a:pt x="2054780" y="968678"/>
                      <a:pt x="2104222" y="925416"/>
                    </a:cubicBezTo>
                    <a:cubicBezTo>
                      <a:pt x="2116581" y="914602"/>
                      <a:pt x="2134624" y="912493"/>
                      <a:pt x="2148289" y="903383"/>
                    </a:cubicBezTo>
                    <a:cubicBezTo>
                      <a:pt x="2273220" y="820095"/>
                      <a:pt x="2134830" y="894946"/>
                      <a:pt x="2258458" y="826265"/>
                    </a:cubicBezTo>
                    <a:cubicBezTo>
                      <a:pt x="2272814" y="818289"/>
                      <a:pt x="2288169" y="812207"/>
                      <a:pt x="2302525" y="804231"/>
                    </a:cubicBezTo>
                    <a:cubicBezTo>
                      <a:pt x="2321243" y="793832"/>
                      <a:pt x="2338457" y="780756"/>
                      <a:pt x="2357610" y="771180"/>
                    </a:cubicBezTo>
                    <a:cubicBezTo>
                      <a:pt x="2480184" y="709893"/>
                      <a:pt x="2351621" y="785524"/>
                      <a:pt x="2456761" y="727113"/>
                    </a:cubicBezTo>
                    <a:cubicBezTo>
                      <a:pt x="2475479" y="716714"/>
                      <a:pt x="2492921" y="704081"/>
                      <a:pt x="2511846" y="694062"/>
                    </a:cubicBezTo>
                    <a:cubicBezTo>
                      <a:pt x="2555389" y="671010"/>
                      <a:pt x="2599981" y="649995"/>
                      <a:pt x="2644048" y="627961"/>
                    </a:cubicBezTo>
                    <a:lnTo>
                      <a:pt x="2798284" y="550843"/>
                    </a:lnTo>
                    <a:cubicBezTo>
                      <a:pt x="2820318" y="539826"/>
                      <a:pt x="2840486" y="523767"/>
                      <a:pt x="2864385" y="517792"/>
                    </a:cubicBezTo>
                    <a:cubicBezTo>
                      <a:pt x="2879074" y="514120"/>
                      <a:pt x="2894536" y="512739"/>
                      <a:pt x="2908453" y="506775"/>
                    </a:cubicBezTo>
                    <a:cubicBezTo>
                      <a:pt x="2946191" y="490602"/>
                      <a:pt x="2981899" y="470052"/>
                      <a:pt x="3018622" y="451691"/>
                    </a:cubicBezTo>
                    <a:cubicBezTo>
                      <a:pt x="3033311" y="444346"/>
                      <a:pt x="3047109" y="434850"/>
                      <a:pt x="3062689" y="429657"/>
                    </a:cubicBezTo>
                    <a:cubicBezTo>
                      <a:pt x="3144370" y="402431"/>
                      <a:pt x="3108017" y="418011"/>
                      <a:pt x="3172858" y="385590"/>
                    </a:cubicBezTo>
                    <a:cubicBezTo>
                      <a:pt x="3210326" y="348122"/>
                      <a:pt x="3260044" y="294414"/>
                      <a:pt x="3305060" y="264404"/>
                    </a:cubicBezTo>
                    <a:cubicBezTo>
                      <a:pt x="3314722" y="257962"/>
                      <a:pt x="3327539" y="258193"/>
                      <a:pt x="3338111" y="253388"/>
                    </a:cubicBezTo>
                    <a:cubicBezTo>
                      <a:pt x="3368013" y="239796"/>
                      <a:pt x="3396868" y="224009"/>
                      <a:pt x="3426246" y="209320"/>
                    </a:cubicBezTo>
                    <a:cubicBezTo>
                      <a:pt x="3440935" y="201975"/>
                      <a:pt x="3457175" y="197140"/>
                      <a:pt x="3470313" y="187286"/>
                    </a:cubicBezTo>
                    <a:cubicBezTo>
                      <a:pt x="3485002" y="176269"/>
                      <a:pt x="3497958" y="162447"/>
                      <a:pt x="3514381" y="154236"/>
                    </a:cubicBezTo>
                    <a:cubicBezTo>
                      <a:pt x="3527924" y="147465"/>
                      <a:pt x="3543759" y="146891"/>
                      <a:pt x="3558448" y="143219"/>
                    </a:cubicBezTo>
                    <a:cubicBezTo>
                      <a:pt x="3635016" y="92173"/>
                      <a:pt x="3538785" y="153049"/>
                      <a:pt x="3646583" y="99151"/>
                    </a:cubicBezTo>
                    <a:cubicBezTo>
                      <a:pt x="3732008" y="56439"/>
                      <a:pt x="3629613" y="93792"/>
                      <a:pt x="3712684" y="66101"/>
                    </a:cubicBezTo>
                    <a:cubicBezTo>
                      <a:pt x="3723701" y="55084"/>
                      <a:pt x="3735761" y="45019"/>
                      <a:pt x="3745735" y="33050"/>
                    </a:cubicBezTo>
                    <a:cubicBezTo>
                      <a:pt x="3754211" y="22878"/>
                      <a:pt x="3767769" y="0"/>
                      <a:pt x="3767769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Forma livre 10"/>
            <p:cNvSpPr/>
            <p:nvPr/>
          </p:nvSpPr>
          <p:spPr>
            <a:xfrm>
              <a:off x="4355976" y="3347292"/>
              <a:ext cx="731981" cy="441748"/>
            </a:xfrm>
            <a:custGeom>
              <a:avLst/>
              <a:gdLst>
                <a:gd name="connsiteX0" fmla="*/ 0 w 3767769"/>
                <a:gd name="connsiteY0" fmla="*/ 2236424 h 2236424"/>
                <a:gd name="connsiteX1" fmla="*/ 550843 w 3767769"/>
                <a:gd name="connsiteY1" fmla="*/ 1806766 h 2236424"/>
                <a:gd name="connsiteX2" fmla="*/ 793214 w 3767769"/>
                <a:gd name="connsiteY2" fmla="*/ 1696597 h 2236424"/>
                <a:gd name="connsiteX3" fmla="*/ 892366 w 3767769"/>
                <a:gd name="connsiteY3" fmla="*/ 1641513 h 2236424"/>
                <a:gd name="connsiteX4" fmla="*/ 969484 w 3767769"/>
                <a:gd name="connsiteY4" fmla="*/ 1608462 h 2236424"/>
                <a:gd name="connsiteX5" fmla="*/ 1068636 w 3767769"/>
                <a:gd name="connsiteY5" fmla="*/ 1553378 h 2236424"/>
                <a:gd name="connsiteX6" fmla="*/ 1134737 w 3767769"/>
                <a:gd name="connsiteY6" fmla="*/ 1509310 h 2236424"/>
                <a:gd name="connsiteX7" fmla="*/ 1200839 w 3767769"/>
                <a:gd name="connsiteY7" fmla="*/ 1487277 h 2236424"/>
                <a:gd name="connsiteX8" fmla="*/ 1244906 w 3767769"/>
                <a:gd name="connsiteY8" fmla="*/ 1454226 h 2236424"/>
                <a:gd name="connsiteX9" fmla="*/ 1266940 w 3767769"/>
                <a:gd name="connsiteY9" fmla="*/ 1421175 h 2236424"/>
                <a:gd name="connsiteX10" fmla="*/ 1333041 w 3767769"/>
                <a:gd name="connsiteY10" fmla="*/ 1388125 h 2236424"/>
                <a:gd name="connsiteX11" fmla="*/ 1366092 w 3767769"/>
                <a:gd name="connsiteY11" fmla="*/ 1366091 h 2236424"/>
                <a:gd name="connsiteX12" fmla="*/ 1410159 w 3767769"/>
                <a:gd name="connsiteY12" fmla="*/ 1355074 h 2236424"/>
                <a:gd name="connsiteX13" fmla="*/ 1520328 w 3767769"/>
                <a:gd name="connsiteY13" fmla="*/ 1322024 h 2236424"/>
                <a:gd name="connsiteX14" fmla="*/ 1608463 w 3767769"/>
                <a:gd name="connsiteY14" fmla="*/ 1288973 h 2236424"/>
                <a:gd name="connsiteX15" fmla="*/ 1663547 w 3767769"/>
                <a:gd name="connsiteY15" fmla="*/ 1255922 h 2236424"/>
                <a:gd name="connsiteX16" fmla="*/ 1696598 w 3767769"/>
                <a:gd name="connsiteY16" fmla="*/ 1233889 h 2236424"/>
                <a:gd name="connsiteX17" fmla="*/ 1740665 w 3767769"/>
                <a:gd name="connsiteY17" fmla="*/ 1200838 h 2236424"/>
                <a:gd name="connsiteX18" fmla="*/ 1784732 w 3767769"/>
                <a:gd name="connsiteY18" fmla="*/ 1178804 h 2236424"/>
                <a:gd name="connsiteX19" fmla="*/ 1828800 w 3767769"/>
                <a:gd name="connsiteY19" fmla="*/ 1145754 h 2236424"/>
                <a:gd name="connsiteX20" fmla="*/ 1972019 w 3767769"/>
                <a:gd name="connsiteY20" fmla="*/ 1068636 h 2236424"/>
                <a:gd name="connsiteX21" fmla="*/ 2005070 w 3767769"/>
                <a:gd name="connsiteY21" fmla="*/ 1046602 h 2236424"/>
                <a:gd name="connsiteX22" fmla="*/ 2038120 w 3767769"/>
                <a:gd name="connsiteY22" fmla="*/ 1013551 h 2236424"/>
                <a:gd name="connsiteX23" fmla="*/ 2104222 w 3767769"/>
                <a:gd name="connsiteY23" fmla="*/ 925416 h 2236424"/>
                <a:gd name="connsiteX24" fmla="*/ 2148289 w 3767769"/>
                <a:gd name="connsiteY24" fmla="*/ 903383 h 2236424"/>
                <a:gd name="connsiteX25" fmla="*/ 2258458 w 3767769"/>
                <a:gd name="connsiteY25" fmla="*/ 826265 h 2236424"/>
                <a:gd name="connsiteX26" fmla="*/ 2302525 w 3767769"/>
                <a:gd name="connsiteY26" fmla="*/ 804231 h 2236424"/>
                <a:gd name="connsiteX27" fmla="*/ 2357610 w 3767769"/>
                <a:gd name="connsiteY27" fmla="*/ 771180 h 2236424"/>
                <a:gd name="connsiteX28" fmla="*/ 2456761 w 3767769"/>
                <a:gd name="connsiteY28" fmla="*/ 727113 h 2236424"/>
                <a:gd name="connsiteX29" fmla="*/ 2511846 w 3767769"/>
                <a:gd name="connsiteY29" fmla="*/ 694062 h 2236424"/>
                <a:gd name="connsiteX30" fmla="*/ 2644048 w 3767769"/>
                <a:gd name="connsiteY30" fmla="*/ 627961 h 2236424"/>
                <a:gd name="connsiteX31" fmla="*/ 2798284 w 3767769"/>
                <a:gd name="connsiteY31" fmla="*/ 550843 h 2236424"/>
                <a:gd name="connsiteX32" fmla="*/ 2864385 w 3767769"/>
                <a:gd name="connsiteY32" fmla="*/ 517792 h 2236424"/>
                <a:gd name="connsiteX33" fmla="*/ 2908453 w 3767769"/>
                <a:gd name="connsiteY33" fmla="*/ 506775 h 2236424"/>
                <a:gd name="connsiteX34" fmla="*/ 3018622 w 3767769"/>
                <a:gd name="connsiteY34" fmla="*/ 451691 h 2236424"/>
                <a:gd name="connsiteX35" fmla="*/ 3062689 w 3767769"/>
                <a:gd name="connsiteY35" fmla="*/ 429657 h 2236424"/>
                <a:gd name="connsiteX36" fmla="*/ 3172858 w 3767769"/>
                <a:gd name="connsiteY36" fmla="*/ 385590 h 2236424"/>
                <a:gd name="connsiteX37" fmla="*/ 3305060 w 3767769"/>
                <a:gd name="connsiteY37" fmla="*/ 264404 h 2236424"/>
                <a:gd name="connsiteX38" fmla="*/ 3338111 w 3767769"/>
                <a:gd name="connsiteY38" fmla="*/ 253388 h 2236424"/>
                <a:gd name="connsiteX39" fmla="*/ 3426246 w 3767769"/>
                <a:gd name="connsiteY39" fmla="*/ 209320 h 2236424"/>
                <a:gd name="connsiteX40" fmla="*/ 3470313 w 3767769"/>
                <a:gd name="connsiteY40" fmla="*/ 187286 h 2236424"/>
                <a:gd name="connsiteX41" fmla="*/ 3514381 w 3767769"/>
                <a:gd name="connsiteY41" fmla="*/ 154236 h 2236424"/>
                <a:gd name="connsiteX42" fmla="*/ 3558448 w 3767769"/>
                <a:gd name="connsiteY42" fmla="*/ 143219 h 2236424"/>
                <a:gd name="connsiteX43" fmla="*/ 3646583 w 3767769"/>
                <a:gd name="connsiteY43" fmla="*/ 99151 h 2236424"/>
                <a:gd name="connsiteX44" fmla="*/ 3712684 w 3767769"/>
                <a:gd name="connsiteY44" fmla="*/ 66101 h 2236424"/>
                <a:gd name="connsiteX45" fmla="*/ 3745735 w 3767769"/>
                <a:gd name="connsiteY45" fmla="*/ 33050 h 2236424"/>
                <a:gd name="connsiteX46" fmla="*/ 3767769 w 3767769"/>
                <a:gd name="connsiteY46" fmla="*/ 0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67769" h="2236424">
                  <a:moveTo>
                    <a:pt x="0" y="2236424"/>
                  </a:moveTo>
                  <a:cubicBezTo>
                    <a:pt x="183614" y="2093205"/>
                    <a:pt x="360207" y="1940496"/>
                    <a:pt x="550843" y="1806766"/>
                  </a:cubicBezTo>
                  <a:cubicBezTo>
                    <a:pt x="643578" y="1741713"/>
                    <a:pt x="706298" y="1735227"/>
                    <a:pt x="793214" y="1696597"/>
                  </a:cubicBezTo>
                  <a:cubicBezTo>
                    <a:pt x="846044" y="1673117"/>
                    <a:pt x="836746" y="1672413"/>
                    <a:pt x="892366" y="1641513"/>
                  </a:cubicBezTo>
                  <a:cubicBezTo>
                    <a:pt x="933207" y="1618824"/>
                    <a:pt x="930480" y="1621464"/>
                    <a:pt x="969484" y="1608462"/>
                  </a:cubicBezTo>
                  <a:cubicBezTo>
                    <a:pt x="1077006" y="1527823"/>
                    <a:pt x="945201" y="1620707"/>
                    <a:pt x="1068636" y="1553378"/>
                  </a:cubicBezTo>
                  <a:cubicBezTo>
                    <a:pt x="1091884" y="1540697"/>
                    <a:pt x="1109615" y="1517684"/>
                    <a:pt x="1134737" y="1509310"/>
                  </a:cubicBezTo>
                  <a:lnTo>
                    <a:pt x="1200839" y="1487277"/>
                  </a:lnTo>
                  <a:cubicBezTo>
                    <a:pt x="1215528" y="1476260"/>
                    <a:pt x="1231923" y="1467210"/>
                    <a:pt x="1244906" y="1454226"/>
                  </a:cubicBezTo>
                  <a:cubicBezTo>
                    <a:pt x="1254269" y="1444863"/>
                    <a:pt x="1256347" y="1429119"/>
                    <a:pt x="1266940" y="1421175"/>
                  </a:cubicBezTo>
                  <a:cubicBezTo>
                    <a:pt x="1286647" y="1406394"/>
                    <a:pt x="1311507" y="1400088"/>
                    <a:pt x="1333041" y="1388125"/>
                  </a:cubicBezTo>
                  <a:cubicBezTo>
                    <a:pt x="1344616" y="1381695"/>
                    <a:pt x="1353922" y="1371307"/>
                    <a:pt x="1366092" y="1366091"/>
                  </a:cubicBezTo>
                  <a:cubicBezTo>
                    <a:pt x="1380009" y="1360127"/>
                    <a:pt x="1395551" y="1359058"/>
                    <a:pt x="1410159" y="1355074"/>
                  </a:cubicBezTo>
                  <a:cubicBezTo>
                    <a:pt x="1479534" y="1336154"/>
                    <a:pt x="1470128" y="1338757"/>
                    <a:pt x="1520328" y="1322024"/>
                  </a:cubicBezTo>
                  <a:cubicBezTo>
                    <a:pt x="1605055" y="1265538"/>
                    <a:pt x="1489346" y="1336620"/>
                    <a:pt x="1608463" y="1288973"/>
                  </a:cubicBezTo>
                  <a:cubicBezTo>
                    <a:pt x="1628344" y="1281020"/>
                    <a:pt x="1645389" y="1267271"/>
                    <a:pt x="1663547" y="1255922"/>
                  </a:cubicBezTo>
                  <a:cubicBezTo>
                    <a:pt x="1674775" y="1248905"/>
                    <a:pt x="1685824" y="1241585"/>
                    <a:pt x="1696598" y="1233889"/>
                  </a:cubicBezTo>
                  <a:cubicBezTo>
                    <a:pt x="1711539" y="1223217"/>
                    <a:pt x="1725095" y="1210570"/>
                    <a:pt x="1740665" y="1200838"/>
                  </a:cubicBezTo>
                  <a:cubicBezTo>
                    <a:pt x="1754591" y="1192134"/>
                    <a:pt x="1770805" y="1187508"/>
                    <a:pt x="1784732" y="1178804"/>
                  </a:cubicBezTo>
                  <a:cubicBezTo>
                    <a:pt x="1800303" y="1169072"/>
                    <a:pt x="1812940" y="1155006"/>
                    <a:pt x="1828800" y="1145754"/>
                  </a:cubicBezTo>
                  <a:cubicBezTo>
                    <a:pt x="2074013" y="1002714"/>
                    <a:pt x="1798854" y="1176863"/>
                    <a:pt x="1972019" y="1068636"/>
                  </a:cubicBezTo>
                  <a:cubicBezTo>
                    <a:pt x="1983247" y="1061618"/>
                    <a:pt x="1994898" y="1055079"/>
                    <a:pt x="2005070" y="1046602"/>
                  </a:cubicBezTo>
                  <a:cubicBezTo>
                    <a:pt x="2017039" y="1036628"/>
                    <a:pt x="2028146" y="1025520"/>
                    <a:pt x="2038120" y="1013551"/>
                  </a:cubicBezTo>
                  <a:cubicBezTo>
                    <a:pt x="2071566" y="973415"/>
                    <a:pt x="2054780" y="968678"/>
                    <a:pt x="2104222" y="925416"/>
                  </a:cubicBezTo>
                  <a:cubicBezTo>
                    <a:pt x="2116581" y="914602"/>
                    <a:pt x="2134624" y="912493"/>
                    <a:pt x="2148289" y="903383"/>
                  </a:cubicBezTo>
                  <a:cubicBezTo>
                    <a:pt x="2273220" y="820095"/>
                    <a:pt x="2134830" y="894946"/>
                    <a:pt x="2258458" y="826265"/>
                  </a:cubicBezTo>
                  <a:cubicBezTo>
                    <a:pt x="2272814" y="818289"/>
                    <a:pt x="2288169" y="812207"/>
                    <a:pt x="2302525" y="804231"/>
                  </a:cubicBezTo>
                  <a:cubicBezTo>
                    <a:pt x="2321243" y="793832"/>
                    <a:pt x="2338457" y="780756"/>
                    <a:pt x="2357610" y="771180"/>
                  </a:cubicBezTo>
                  <a:cubicBezTo>
                    <a:pt x="2480184" y="709893"/>
                    <a:pt x="2351621" y="785524"/>
                    <a:pt x="2456761" y="727113"/>
                  </a:cubicBezTo>
                  <a:cubicBezTo>
                    <a:pt x="2475479" y="716714"/>
                    <a:pt x="2492921" y="704081"/>
                    <a:pt x="2511846" y="694062"/>
                  </a:cubicBezTo>
                  <a:cubicBezTo>
                    <a:pt x="2555389" y="671010"/>
                    <a:pt x="2599981" y="649995"/>
                    <a:pt x="2644048" y="627961"/>
                  </a:cubicBezTo>
                  <a:lnTo>
                    <a:pt x="2798284" y="550843"/>
                  </a:lnTo>
                  <a:cubicBezTo>
                    <a:pt x="2820318" y="539826"/>
                    <a:pt x="2840486" y="523767"/>
                    <a:pt x="2864385" y="517792"/>
                  </a:cubicBezTo>
                  <a:cubicBezTo>
                    <a:pt x="2879074" y="514120"/>
                    <a:pt x="2894536" y="512739"/>
                    <a:pt x="2908453" y="506775"/>
                  </a:cubicBezTo>
                  <a:cubicBezTo>
                    <a:pt x="2946191" y="490602"/>
                    <a:pt x="2981899" y="470052"/>
                    <a:pt x="3018622" y="451691"/>
                  </a:cubicBezTo>
                  <a:cubicBezTo>
                    <a:pt x="3033311" y="444346"/>
                    <a:pt x="3047109" y="434850"/>
                    <a:pt x="3062689" y="429657"/>
                  </a:cubicBezTo>
                  <a:cubicBezTo>
                    <a:pt x="3144370" y="402431"/>
                    <a:pt x="3108017" y="418011"/>
                    <a:pt x="3172858" y="385590"/>
                  </a:cubicBezTo>
                  <a:cubicBezTo>
                    <a:pt x="3210326" y="348122"/>
                    <a:pt x="3260044" y="294414"/>
                    <a:pt x="3305060" y="264404"/>
                  </a:cubicBezTo>
                  <a:cubicBezTo>
                    <a:pt x="3314722" y="257962"/>
                    <a:pt x="3327539" y="258193"/>
                    <a:pt x="3338111" y="253388"/>
                  </a:cubicBezTo>
                  <a:cubicBezTo>
                    <a:pt x="3368013" y="239796"/>
                    <a:pt x="3396868" y="224009"/>
                    <a:pt x="3426246" y="209320"/>
                  </a:cubicBezTo>
                  <a:cubicBezTo>
                    <a:pt x="3440935" y="201975"/>
                    <a:pt x="3457175" y="197140"/>
                    <a:pt x="3470313" y="187286"/>
                  </a:cubicBezTo>
                  <a:cubicBezTo>
                    <a:pt x="3485002" y="176269"/>
                    <a:pt x="3497958" y="162447"/>
                    <a:pt x="3514381" y="154236"/>
                  </a:cubicBezTo>
                  <a:cubicBezTo>
                    <a:pt x="3527924" y="147465"/>
                    <a:pt x="3543759" y="146891"/>
                    <a:pt x="3558448" y="143219"/>
                  </a:cubicBezTo>
                  <a:cubicBezTo>
                    <a:pt x="3635016" y="92173"/>
                    <a:pt x="3538785" y="153049"/>
                    <a:pt x="3646583" y="99151"/>
                  </a:cubicBezTo>
                  <a:cubicBezTo>
                    <a:pt x="3732008" y="56439"/>
                    <a:pt x="3629613" y="93792"/>
                    <a:pt x="3712684" y="66101"/>
                  </a:cubicBezTo>
                  <a:cubicBezTo>
                    <a:pt x="3723701" y="55084"/>
                    <a:pt x="3735761" y="45019"/>
                    <a:pt x="3745735" y="33050"/>
                  </a:cubicBezTo>
                  <a:cubicBezTo>
                    <a:pt x="3754211" y="22878"/>
                    <a:pt x="3767769" y="0"/>
                    <a:pt x="376776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4508376" y="3499692"/>
              <a:ext cx="731981" cy="441748"/>
            </a:xfrm>
            <a:custGeom>
              <a:avLst/>
              <a:gdLst>
                <a:gd name="connsiteX0" fmla="*/ 0 w 3767769"/>
                <a:gd name="connsiteY0" fmla="*/ 2236424 h 2236424"/>
                <a:gd name="connsiteX1" fmla="*/ 550843 w 3767769"/>
                <a:gd name="connsiteY1" fmla="*/ 1806766 h 2236424"/>
                <a:gd name="connsiteX2" fmla="*/ 793214 w 3767769"/>
                <a:gd name="connsiteY2" fmla="*/ 1696597 h 2236424"/>
                <a:gd name="connsiteX3" fmla="*/ 892366 w 3767769"/>
                <a:gd name="connsiteY3" fmla="*/ 1641513 h 2236424"/>
                <a:gd name="connsiteX4" fmla="*/ 969484 w 3767769"/>
                <a:gd name="connsiteY4" fmla="*/ 1608462 h 2236424"/>
                <a:gd name="connsiteX5" fmla="*/ 1068636 w 3767769"/>
                <a:gd name="connsiteY5" fmla="*/ 1553378 h 2236424"/>
                <a:gd name="connsiteX6" fmla="*/ 1134737 w 3767769"/>
                <a:gd name="connsiteY6" fmla="*/ 1509310 h 2236424"/>
                <a:gd name="connsiteX7" fmla="*/ 1200839 w 3767769"/>
                <a:gd name="connsiteY7" fmla="*/ 1487277 h 2236424"/>
                <a:gd name="connsiteX8" fmla="*/ 1244906 w 3767769"/>
                <a:gd name="connsiteY8" fmla="*/ 1454226 h 2236424"/>
                <a:gd name="connsiteX9" fmla="*/ 1266940 w 3767769"/>
                <a:gd name="connsiteY9" fmla="*/ 1421175 h 2236424"/>
                <a:gd name="connsiteX10" fmla="*/ 1333041 w 3767769"/>
                <a:gd name="connsiteY10" fmla="*/ 1388125 h 2236424"/>
                <a:gd name="connsiteX11" fmla="*/ 1366092 w 3767769"/>
                <a:gd name="connsiteY11" fmla="*/ 1366091 h 2236424"/>
                <a:gd name="connsiteX12" fmla="*/ 1410159 w 3767769"/>
                <a:gd name="connsiteY12" fmla="*/ 1355074 h 2236424"/>
                <a:gd name="connsiteX13" fmla="*/ 1520328 w 3767769"/>
                <a:gd name="connsiteY13" fmla="*/ 1322024 h 2236424"/>
                <a:gd name="connsiteX14" fmla="*/ 1608463 w 3767769"/>
                <a:gd name="connsiteY14" fmla="*/ 1288973 h 2236424"/>
                <a:gd name="connsiteX15" fmla="*/ 1663547 w 3767769"/>
                <a:gd name="connsiteY15" fmla="*/ 1255922 h 2236424"/>
                <a:gd name="connsiteX16" fmla="*/ 1696598 w 3767769"/>
                <a:gd name="connsiteY16" fmla="*/ 1233889 h 2236424"/>
                <a:gd name="connsiteX17" fmla="*/ 1740665 w 3767769"/>
                <a:gd name="connsiteY17" fmla="*/ 1200838 h 2236424"/>
                <a:gd name="connsiteX18" fmla="*/ 1784732 w 3767769"/>
                <a:gd name="connsiteY18" fmla="*/ 1178804 h 2236424"/>
                <a:gd name="connsiteX19" fmla="*/ 1828800 w 3767769"/>
                <a:gd name="connsiteY19" fmla="*/ 1145754 h 2236424"/>
                <a:gd name="connsiteX20" fmla="*/ 1972019 w 3767769"/>
                <a:gd name="connsiteY20" fmla="*/ 1068636 h 2236424"/>
                <a:gd name="connsiteX21" fmla="*/ 2005070 w 3767769"/>
                <a:gd name="connsiteY21" fmla="*/ 1046602 h 2236424"/>
                <a:gd name="connsiteX22" fmla="*/ 2038120 w 3767769"/>
                <a:gd name="connsiteY22" fmla="*/ 1013551 h 2236424"/>
                <a:gd name="connsiteX23" fmla="*/ 2104222 w 3767769"/>
                <a:gd name="connsiteY23" fmla="*/ 925416 h 2236424"/>
                <a:gd name="connsiteX24" fmla="*/ 2148289 w 3767769"/>
                <a:gd name="connsiteY24" fmla="*/ 903383 h 2236424"/>
                <a:gd name="connsiteX25" fmla="*/ 2258458 w 3767769"/>
                <a:gd name="connsiteY25" fmla="*/ 826265 h 2236424"/>
                <a:gd name="connsiteX26" fmla="*/ 2302525 w 3767769"/>
                <a:gd name="connsiteY26" fmla="*/ 804231 h 2236424"/>
                <a:gd name="connsiteX27" fmla="*/ 2357610 w 3767769"/>
                <a:gd name="connsiteY27" fmla="*/ 771180 h 2236424"/>
                <a:gd name="connsiteX28" fmla="*/ 2456761 w 3767769"/>
                <a:gd name="connsiteY28" fmla="*/ 727113 h 2236424"/>
                <a:gd name="connsiteX29" fmla="*/ 2511846 w 3767769"/>
                <a:gd name="connsiteY29" fmla="*/ 694062 h 2236424"/>
                <a:gd name="connsiteX30" fmla="*/ 2644048 w 3767769"/>
                <a:gd name="connsiteY30" fmla="*/ 627961 h 2236424"/>
                <a:gd name="connsiteX31" fmla="*/ 2798284 w 3767769"/>
                <a:gd name="connsiteY31" fmla="*/ 550843 h 2236424"/>
                <a:gd name="connsiteX32" fmla="*/ 2864385 w 3767769"/>
                <a:gd name="connsiteY32" fmla="*/ 517792 h 2236424"/>
                <a:gd name="connsiteX33" fmla="*/ 2908453 w 3767769"/>
                <a:gd name="connsiteY33" fmla="*/ 506775 h 2236424"/>
                <a:gd name="connsiteX34" fmla="*/ 3018622 w 3767769"/>
                <a:gd name="connsiteY34" fmla="*/ 451691 h 2236424"/>
                <a:gd name="connsiteX35" fmla="*/ 3062689 w 3767769"/>
                <a:gd name="connsiteY35" fmla="*/ 429657 h 2236424"/>
                <a:gd name="connsiteX36" fmla="*/ 3172858 w 3767769"/>
                <a:gd name="connsiteY36" fmla="*/ 385590 h 2236424"/>
                <a:gd name="connsiteX37" fmla="*/ 3305060 w 3767769"/>
                <a:gd name="connsiteY37" fmla="*/ 264404 h 2236424"/>
                <a:gd name="connsiteX38" fmla="*/ 3338111 w 3767769"/>
                <a:gd name="connsiteY38" fmla="*/ 253388 h 2236424"/>
                <a:gd name="connsiteX39" fmla="*/ 3426246 w 3767769"/>
                <a:gd name="connsiteY39" fmla="*/ 209320 h 2236424"/>
                <a:gd name="connsiteX40" fmla="*/ 3470313 w 3767769"/>
                <a:gd name="connsiteY40" fmla="*/ 187286 h 2236424"/>
                <a:gd name="connsiteX41" fmla="*/ 3514381 w 3767769"/>
                <a:gd name="connsiteY41" fmla="*/ 154236 h 2236424"/>
                <a:gd name="connsiteX42" fmla="*/ 3558448 w 3767769"/>
                <a:gd name="connsiteY42" fmla="*/ 143219 h 2236424"/>
                <a:gd name="connsiteX43" fmla="*/ 3646583 w 3767769"/>
                <a:gd name="connsiteY43" fmla="*/ 99151 h 2236424"/>
                <a:gd name="connsiteX44" fmla="*/ 3712684 w 3767769"/>
                <a:gd name="connsiteY44" fmla="*/ 66101 h 2236424"/>
                <a:gd name="connsiteX45" fmla="*/ 3745735 w 3767769"/>
                <a:gd name="connsiteY45" fmla="*/ 33050 h 2236424"/>
                <a:gd name="connsiteX46" fmla="*/ 3767769 w 3767769"/>
                <a:gd name="connsiteY46" fmla="*/ 0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67769" h="2236424">
                  <a:moveTo>
                    <a:pt x="0" y="2236424"/>
                  </a:moveTo>
                  <a:cubicBezTo>
                    <a:pt x="183614" y="2093205"/>
                    <a:pt x="360207" y="1940496"/>
                    <a:pt x="550843" y="1806766"/>
                  </a:cubicBezTo>
                  <a:cubicBezTo>
                    <a:pt x="643578" y="1741713"/>
                    <a:pt x="706298" y="1735227"/>
                    <a:pt x="793214" y="1696597"/>
                  </a:cubicBezTo>
                  <a:cubicBezTo>
                    <a:pt x="846044" y="1673117"/>
                    <a:pt x="836746" y="1672413"/>
                    <a:pt x="892366" y="1641513"/>
                  </a:cubicBezTo>
                  <a:cubicBezTo>
                    <a:pt x="933207" y="1618824"/>
                    <a:pt x="930480" y="1621464"/>
                    <a:pt x="969484" y="1608462"/>
                  </a:cubicBezTo>
                  <a:cubicBezTo>
                    <a:pt x="1077006" y="1527823"/>
                    <a:pt x="945201" y="1620707"/>
                    <a:pt x="1068636" y="1553378"/>
                  </a:cubicBezTo>
                  <a:cubicBezTo>
                    <a:pt x="1091884" y="1540697"/>
                    <a:pt x="1109615" y="1517684"/>
                    <a:pt x="1134737" y="1509310"/>
                  </a:cubicBezTo>
                  <a:lnTo>
                    <a:pt x="1200839" y="1487277"/>
                  </a:lnTo>
                  <a:cubicBezTo>
                    <a:pt x="1215528" y="1476260"/>
                    <a:pt x="1231923" y="1467210"/>
                    <a:pt x="1244906" y="1454226"/>
                  </a:cubicBezTo>
                  <a:cubicBezTo>
                    <a:pt x="1254269" y="1444863"/>
                    <a:pt x="1256347" y="1429119"/>
                    <a:pt x="1266940" y="1421175"/>
                  </a:cubicBezTo>
                  <a:cubicBezTo>
                    <a:pt x="1286647" y="1406394"/>
                    <a:pt x="1311507" y="1400088"/>
                    <a:pt x="1333041" y="1388125"/>
                  </a:cubicBezTo>
                  <a:cubicBezTo>
                    <a:pt x="1344616" y="1381695"/>
                    <a:pt x="1353922" y="1371307"/>
                    <a:pt x="1366092" y="1366091"/>
                  </a:cubicBezTo>
                  <a:cubicBezTo>
                    <a:pt x="1380009" y="1360127"/>
                    <a:pt x="1395551" y="1359058"/>
                    <a:pt x="1410159" y="1355074"/>
                  </a:cubicBezTo>
                  <a:cubicBezTo>
                    <a:pt x="1479534" y="1336154"/>
                    <a:pt x="1470128" y="1338757"/>
                    <a:pt x="1520328" y="1322024"/>
                  </a:cubicBezTo>
                  <a:cubicBezTo>
                    <a:pt x="1605055" y="1265538"/>
                    <a:pt x="1489346" y="1336620"/>
                    <a:pt x="1608463" y="1288973"/>
                  </a:cubicBezTo>
                  <a:cubicBezTo>
                    <a:pt x="1628344" y="1281020"/>
                    <a:pt x="1645389" y="1267271"/>
                    <a:pt x="1663547" y="1255922"/>
                  </a:cubicBezTo>
                  <a:cubicBezTo>
                    <a:pt x="1674775" y="1248905"/>
                    <a:pt x="1685824" y="1241585"/>
                    <a:pt x="1696598" y="1233889"/>
                  </a:cubicBezTo>
                  <a:cubicBezTo>
                    <a:pt x="1711539" y="1223217"/>
                    <a:pt x="1725095" y="1210570"/>
                    <a:pt x="1740665" y="1200838"/>
                  </a:cubicBezTo>
                  <a:cubicBezTo>
                    <a:pt x="1754591" y="1192134"/>
                    <a:pt x="1770805" y="1187508"/>
                    <a:pt x="1784732" y="1178804"/>
                  </a:cubicBezTo>
                  <a:cubicBezTo>
                    <a:pt x="1800303" y="1169072"/>
                    <a:pt x="1812940" y="1155006"/>
                    <a:pt x="1828800" y="1145754"/>
                  </a:cubicBezTo>
                  <a:cubicBezTo>
                    <a:pt x="2074013" y="1002714"/>
                    <a:pt x="1798854" y="1176863"/>
                    <a:pt x="1972019" y="1068636"/>
                  </a:cubicBezTo>
                  <a:cubicBezTo>
                    <a:pt x="1983247" y="1061618"/>
                    <a:pt x="1994898" y="1055079"/>
                    <a:pt x="2005070" y="1046602"/>
                  </a:cubicBezTo>
                  <a:cubicBezTo>
                    <a:pt x="2017039" y="1036628"/>
                    <a:pt x="2028146" y="1025520"/>
                    <a:pt x="2038120" y="1013551"/>
                  </a:cubicBezTo>
                  <a:cubicBezTo>
                    <a:pt x="2071566" y="973415"/>
                    <a:pt x="2054780" y="968678"/>
                    <a:pt x="2104222" y="925416"/>
                  </a:cubicBezTo>
                  <a:cubicBezTo>
                    <a:pt x="2116581" y="914602"/>
                    <a:pt x="2134624" y="912493"/>
                    <a:pt x="2148289" y="903383"/>
                  </a:cubicBezTo>
                  <a:cubicBezTo>
                    <a:pt x="2273220" y="820095"/>
                    <a:pt x="2134830" y="894946"/>
                    <a:pt x="2258458" y="826265"/>
                  </a:cubicBezTo>
                  <a:cubicBezTo>
                    <a:pt x="2272814" y="818289"/>
                    <a:pt x="2288169" y="812207"/>
                    <a:pt x="2302525" y="804231"/>
                  </a:cubicBezTo>
                  <a:cubicBezTo>
                    <a:pt x="2321243" y="793832"/>
                    <a:pt x="2338457" y="780756"/>
                    <a:pt x="2357610" y="771180"/>
                  </a:cubicBezTo>
                  <a:cubicBezTo>
                    <a:pt x="2480184" y="709893"/>
                    <a:pt x="2351621" y="785524"/>
                    <a:pt x="2456761" y="727113"/>
                  </a:cubicBezTo>
                  <a:cubicBezTo>
                    <a:pt x="2475479" y="716714"/>
                    <a:pt x="2492921" y="704081"/>
                    <a:pt x="2511846" y="694062"/>
                  </a:cubicBezTo>
                  <a:cubicBezTo>
                    <a:pt x="2555389" y="671010"/>
                    <a:pt x="2599981" y="649995"/>
                    <a:pt x="2644048" y="627961"/>
                  </a:cubicBezTo>
                  <a:lnTo>
                    <a:pt x="2798284" y="550843"/>
                  </a:lnTo>
                  <a:cubicBezTo>
                    <a:pt x="2820318" y="539826"/>
                    <a:pt x="2840486" y="523767"/>
                    <a:pt x="2864385" y="517792"/>
                  </a:cubicBezTo>
                  <a:cubicBezTo>
                    <a:pt x="2879074" y="514120"/>
                    <a:pt x="2894536" y="512739"/>
                    <a:pt x="2908453" y="506775"/>
                  </a:cubicBezTo>
                  <a:cubicBezTo>
                    <a:pt x="2946191" y="490602"/>
                    <a:pt x="2981899" y="470052"/>
                    <a:pt x="3018622" y="451691"/>
                  </a:cubicBezTo>
                  <a:cubicBezTo>
                    <a:pt x="3033311" y="444346"/>
                    <a:pt x="3047109" y="434850"/>
                    <a:pt x="3062689" y="429657"/>
                  </a:cubicBezTo>
                  <a:cubicBezTo>
                    <a:pt x="3144370" y="402431"/>
                    <a:pt x="3108017" y="418011"/>
                    <a:pt x="3172858" y="385590"/>
                  </a:cubicBezTo>
                  <a:cubicBezTo>
                    <a:pt x="3210326" y="348122"/>
                    <a:pt x="3260044" y="294414"/>
                    <a:pt x="3305060" y="264404"/>
                  </a:cubicBezTo>
                  <a:cubicBezTo>
                    <a:pt x="3314722" y="257962"/>
                    <a:pt x="3327539" y="258193"/>
                    <a:pt x="3338111" y="253388"/>
                  </a:cubicBezTo>
                  <a:cubicBezTo>
                    <a:pt x="3368013" y="239796"/>
                    <a:pt x="3396868" y="224009"/>
                    <a:pt x="3426246" y="209320"/>
                  </a:cubicBezTo>
                  <a:cubicBezTo>
                    <a:pt x="3440935" y="201975"/>
                    <a:pt x="3457175" y="197140"/>
                    <a:pt x="3470313" y="187286"/>
                  </a:cubicBezTo>
                  <a:cubicBezTo>
                    <a:pt x="3485002" y="176269"/>
                    <a:pt x="3497958" y="162447"/>
                    <a:pt x="3514381" y="154236"/>
                  </a:cubicBezTo>
                  <a:cubicBezTo>
                    <a:pt x="3527924" y="147465"/>
                    <a:pt x="3543759" y="146891"/>
                    <a:pt x="3558448" y="143219"/>
                  </a:cubicBezTo>
                  <a:cubicBezTo>
                    <a:pt x="3635016" y="92173"/>
                    <a:pt x="3538785" y="153049"/>
                    <a:pt x="3646583" y="99151"/>
                  </a:cubicBezTo>
                  <a:cubicBezTo>
                    <a:pt x="3732008" y="56439"/>
                    <a:pt x="3629613" y="93792"/>
                    <a:pt x="3712684" y="66101"/>
                  </a:cubicBezTo>
                  <a:cubicBezTo>
                    <a:pt x="3723701" y="55084"/>
                    <a:pt x="3735761" y="45019"/>
                    <a:pt x="3745735" y="33050"/>
                  </a:cubicBezTo>
                  <a:cubicBezTo>
                    <a:pt x="3754211" y="22878"/>
                    <a:pt x="3767769" y="0"/>
                    <a:pt x="376776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4660776" y="3652092"/>
              <a:ext cx="731981" cy="441748"/>
            </a:xfrm>
            <a:custGeom>
              <a:avLst/>
              <a:gdLst>
                <a:gd name="connsiteX0" fmla="*/ 0 w 3767769"/>
                <a:gd name="connsiteY0" fmla="*/ 2236424 h 2236424"/>
                <a:gd name="connsiteX1" fmla="*/ 550843 w 3767769"/>
                <a:gd name="connsiteY1" fmla="*/ 1806766 h 2236424"/>
                <a:gd name="connsiteX2" fmla="*/ 793214 w 3767769"/>
                <a:gd name="connsiteY2" fmla="*/ 1696597 h 2236424"/>
                <a:gd name="connsiteX3" fmla="*/ 892366 w 3767769"/>
                <a:gd name="connsiteY3" fmla="*/ 1641513 h 2236424"/>
                <a:gd name="connsiteX4" fmla="*/ 969484 w 3767769"/>
                <a:gd name="connsiteY4" fmla="*/ 1608462 h 2236424"/>
                <a:gd name="connsiteX5" fmla="*/ 1068636 w 3767769"/>
                <a:gd name="connsiteY5" fmla="*/ 1553378 h 2236424"/>
                <a:gd name="connsiteX6" fmla="*/ 1134737 w 3767769"/>
                <a:gd name="connsiteY6" fmla="*/ 1509310 h 2236424"/>
                <a:gd name="connsiteX7" fmla="*/ 1200839 w 3767769"/>
                <a:gd name="connsiteY7" fmla="*/ 1487277 h 2236424"/>
                <a:gd name="connsiteX8" fmla="*/ 1244906 w 3767769"/>
                <a:gd name="connsiteY8" fmla="*/ 1454226 h 2236424"/>
                <a:gd name="connsiteX9" fmla="*/ 1266940 w 3767769"/>
                <a:gd name="connsiteY9" fmla="*/ 1421175 h 2236424"/>
                <a:gd name="connsiteX10" fmla="*/ 1333041 w 3767769"/>
                <a:gd name="connsiteY10" fmla="*/ 1388125 h 2236424"/>
                <a:gd name="connsiteX11" fmla="*/ 1366092 w 3767769"/>
                <a:gd name="connsiteY11" fmla="*/ 1366091 h 2236424"/>
                <a:gd name="connsiteX12" fmla="*/ 1410159 w 3767769"/>
                <a:gd name="connsiteY12" fmla="*/ 1355074 h 2236424"/>
                <a:gd name="connsiteX13" fmla="*/ 1520328 w 3767769"/>
                <a:gd name="connsiteY13" fmla="*/ 1322024 h 2236424"/>
                <a:gd name="connsiteX14" fmla="*/ 1608463 w 3767769"/>
                <a:gd name="connsiteY14" fmla="*/ 1288973 h 2236424"/>
                <a:gd name="connsiteX15" fmla="*/ 1663547 w 3767769"/>
                <a:gd name="connsiteY15" fmla="*/ 1255922 h 2236424"/>
                <a:gd name="connsiteX16" fmla="*/ 1696598 w 3767769"/>
                <a:gd name="connsiteY16" fmla="*/ 1233889 h 2236424"/>
                <a:gd name="connsiteX17" fmla="*/ 1740665 w 3767769"/>
                <a:gd name="connsiteY17" fmla="*/ 1200838 h 2236424"/>
                <a:gd name="connsiteX18" fmla="*/ 1784732 w 3767769"/>
                <a:gd name="connsiteY18" fmla="*/ 1178804 h 2236424"/>
                <a:gd name="connsiteX19" fmla="*/ 1828800 w 3767769"/>
                <a:gd name="connsiteY19" fmla="*/ 1145754 h 2236424"/>
                <a:gd name="connsiteX20" fmla="*/ 1972019 w 3767769"/>
                <a:gd name="connsiteY20" fmla="*/ 1068636 h 2236424"/>
                <a:gd name="connsiteX21" fmla="*/ 2005070 w 3767769"/>
                <a:gd name="connsiteY21" fmla="*/ 1046602 h 2236424"/>
                <a:gd name="connsiteX22" fmla="*/ 2038120 w 3767769"/>
                <a:gd name="connsiteY22" fmla="*/ 1013551 h 2236424"/>
                <a:gd name="connsiteX23" fmla="*/ 2104222 w 3767769"/>
                <a:gd name="connsiteY23" fmla="*/ 925416 h 2236424"/>
                <a:gd name="connsiteX24" fmla="*/ 2148289 w 3767769"/>
                <a:gd name="connsiteY24" fmla="*/ 903383 h 2236424"/>
                <a:gd name="connsiteX25" fmla="*/ 2258458 w 3767769"/>
                <a:gd name="connsiteY25" fmla="*/ 826265 h 2236424"/>
                <a:gd name="connsiteX26" fmla="*/ 2302525 w 3767769"/>
                <a:gd name="connsiteY26" fmla="*/ 804231 h 2236424"/>
                <a:gd name="connsiteX27" fmla="*/ 2357610 w 3767769"/>
                <a:gd name="connsiteY27" fmla="*/ 771180 h 2236424"/>
                <a:gd name="connsiteX28" fmla="*/ 2456761 w 3767769"/>
                <a:gd name="connsiteY28" fmla="*/ 727113 h 2236424"/>
                <a:gd name="connsiteX29" fmla="*/ 2511846 w 3767769"/>
                <a:gd name="connsiteY29" fmla="*/ 694062 h 2236424"/>
                <a:gd name="connsiteX30" fmla="*/ 2644048 w 3767769"/>
                <a:gd name="connsiteY30" fmla="*/ 627961 h 2236424"/>
                <a:gd name="connsiteX31" fmla="*/ 2798284 w 3767769"/>
                <a:gd name="connsiteY31" fmla="*/ 550843 h 2236424"/>
                <a:gd name="connsiteX32" fmla="*/ 2864385 w 3767769"/>
                <a:gd name="connsiteY32" fmla="*/ 517792 h 2236424"/>
                <a:gd name="connsiteX33" fmla="*/ 2908453 w 3767769"/>
                <a:gd name="connsiteY33" fmla="*/ 506775 h 2236424"/>
                <a:gd name="connsiteX34" fmla="*/ 3018622 w 3767769"/>
                <a:gd name="connsiteY34" fmla="*/ 451691 h 2236424"/>
                <a:gd name="connsiteX35" fmla="*/ 3062689 w 3767769"/>
                <a:gd name="connsiteY35" fmla="*/ 429657 h 2236424"/>
                <a:gd name="connsiteX36" fmla="*/ 3172858 w 3767769"/>
                <a:gd name="connsiteY36" fmla="*/ 385590 h 2236424"/>
                <a:gd name="connsiteX37" fmla="*/ 3305060 w 3767769"/>
                <a:gd name="connsiteY37" fmla="*/ 264404 h 2236424"/>
                <a:gd name="connsiteX38" fmla="*/ 3338111 w 3767769"/>
                <a:gd name="connsiteY38" fmla="*/ 253388 h 2236424"/>
                <a:gd name="connsiteX39" fmla="*/ 3426246 w 3767769"/>
                <a:gd name="connsiteY39" fmla="*/ 209320 h 2236424"/>
                <a:gd name="connsiteX40" fmla="*/ 3470313 w 3767769"/>
                <a:gd name="connsiteY40" fmla="*/ 187286 h 2236424"/>
                <a:gd name="connsiteX41" fmla="*/ 3514381 w 3767769"/>
                <a:gd name="connsiteY41" fmla="*/ 154236 h 2236424"/>
                <a:gd name="connsiteX42" fmla="*/ 3558448 w 3767769"/>
                <a:gd name="connsiteY42" fmla="*/ 143219 h 2236424"/>
                <a:gd name="connsiteX43" fmla="*/ 3646583 w 3767769"/>
                <a:gd name="connsiteY43" fmla="*/ 99151 h 2236424"/>
                <a:gd name="connsiteX44" fmla="*/ 3712684 w 3767769"/>
                <a:gd name="connsiteY44" fmla="*/ 66101 h 2236424"/>
                <a:gd name="connsiteX45" fmla="*/ 3745735 w 3767769"/>
                <a:gd name="connsiteY45" fmla="*/ 33050 h 2236424"/>
                <a:gd name="connsiteX46" fmla="*/ 3767769 w 3767769"/>
                <a:gd name="connsiteY46" fmla="*/ 0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67769" h="2236424">
                  <a:moveTo>
                    <a:pt x="0" y="2236424"/>
                  </a:moveTo>
                  <a:cubicBezTo>
                    <a:pt x="183614" y="2093205"/>
                    <a:pt x="360207" y="1940496"/>
                    <a:pt x="550843" y="1806766"/>
                  </a:cubicBezTo>
                  <a:cubicBezTo>
                    <a:pt x="643578" y="1741713"/>
                    <a:pt x="706298" y="1735227"/>
                    <a:pt x="793214" y="1696597"/>
                  </a:cubicBezTo>
                  <a:cubicBezTo>
                    <a:pt x="846044" y="1673117"/>
                    <a:pt x="836746" y="1672413"/>
                    <a:pt x="892366" y="1641513"/>
                  </a:cubicBezTo>
                  <a:cubicBezTo>
                    <a:pt x="933207" y="1618824"/>
                    <a:pt x="930480" y="1621464"/>
                    <a:pt x="969484" y="1608462"/>
                  </a:cubicBezTo>
                  <a:cubicBezTo>
                    <a:pt x="1077006" y="1527823"/>
                    <a:pt x="945201" y="1620707"/>
                    <a:pt x="1068636" y="1553378"/>
                  </a:cubicBezTo>
                  <a:cubicBezTo>
                    <a:pt x="1091884" y="1540697"/>
                    <a:pt x="1109615" y="1517684"/>
                    <a:pt x="1134737" y="1509310"/>
                  </a:cubicBezTo>
                  <a:lnTo>
                    <a:pt x="1200839" y="1487277"/>
                  </a:lnTo>
                  <a:cubicBezTo>
                    <a:pt x="1215528" y="1476260"/>
                    <a:pt x="1231923" y="1467210"/>
                    <a:pt x="1244906" y="1454226"/>
                  </a:cubicBezTo>
                  <a:cubicBezTo>
                    <a:pt x="1254269" y="1444863"/>
                    <a:pt x="1256347" y="1429119"/>
                    <a:pt x="1266940" y="1421175"/>
                  </a:cubicBezTo>
                  <a:cubicBezTo>
                    <a:pt x="1286647" y="1406394"/>
                    <a:pt x="1311507" y="1400088"/>
                    <a:pt x="1333041" y="1388125"/>
                  </a:cubicBezTo>
                  <a:cubicBezTo>
                    <a:pt x="1344616" y="1381695"/>
                    <a:pt x="1353922" y="1371307"/>
                    <a:pt x="1366092" y="1366091"/>
                  </a:cubicBezTo>
                  <a:cubicBezTo>
                    <a:pt x="1380009" y="1360127"/>
                    <a:pt x="1395551" y="1359058"/>
                    <a:pt x="1410159" y="1355074"/>
                  </a:cubicBezTo>
                  <a:cubicBezTo>
                    <a:pt x="1479534" y="1336154"/>
                    <a:pt x="1470128" y="1338757"/>
                    <a:pt x="1520328" y="1322024"/>
                  </a:cubicBezTo>
                  <a:cubicBezTo>
                    <a:pt x="1605055" y="1265538"/>
                    <a:pt x="1489346" y="1336620"/>
                    <a:pt x="1608463" y="1288973"/>
                  </a:cubicBezTo>
                  <a:cubicBezTo>
                    <a:pt x="1628344" y="1281020"/>
                    <a:pt x="1645389" y="1267271"/>
                    <a:pt x="1663547" y="1255922"/>
                  </a:cubicBezTo>
                  <a:cubicBezTo>
                    <a:pt x="1674775" y="1248905"/>
                    <a:pt x="1685824" y="1241585"/>
                    <a:pt x="1696598" y="1233889"/>
                  </a:cubicBezTo>
                  <a:cubicBezTo>
                    <a:pt x="1711539" y="1223217"/>
                    <a:pt x="1725095" y="1210570"/>
                    <a:pt x="1740665" y="1200838"/>
                  </a:cubicBezTo>
                  <a:cubicBezTo>
                    <a:pt x="1754591" y="1192134"/>
                    <a:pt x="1770805" y="1187508"/>
                    <a:pt x="1784732" y="1178804"/>
                  </a:cubicBezTo>
                  <a:cubicBezTo>
                    <a:pt x="1800303" y="1169072"/>
                    <a:pt x="1812940" y="1155006"/>
                    <a:pt x="1828800" y="1145754"/>
                  </a:cubicBezTo>
                  <a:cubicBezTo>
                    <a:pt x="2074013" y="1002714"/>
                    <a:pt x="1798854" y="1176863"/>
                    <a:pt x="1972019" y="1068636"/>
                  </a:cubicBezTo>
                  <a:cubicBezTo>
                    <a:pt x="1983247" y="1061618"/>
                    <a:pt x="1994898" y="1055079"/>
                    <a:pt x="2005070" y="1046602"/>
                  </a:cubicBezTo>
                  <a:cubicBezTo>
                    <a:pt x="2017039" y="1036628"/>
                    <a:pt x="2028146" y="1025520"/>
                    <a:pt x="2038120" y="1013551"/>
                  </a:cubicBezTo>
                  <a:cubicBezTo>
                    <a:pt x="2071566" y="973415"/>
                    <a:pt x="2054780" y="968678"/>
                    <a:pt x="2104222" y="925416"/>
                  </a:cubicBezTo>
                  <a:cubicBezTo>
                    <a:pt x="2116581" y="914602"/>
                    <a:pt x="2134624" y="912493"/>
                    <a:pt x="2148289" y="903383"/>
                  </a:cubicBezTo>
                  <a:cubicBezTo>
                    <a:pt x="2273220" y="820095"/>
                    <a:pt x="2134830" y="894946"/>
                    <a:pt x="2258458" y="826265"/>
                  </a:cubicBezTo>
                  <a:cubicBezTo>
                    <a:pt x="2272814" y="818289"/>
                    <a:pt x="2288169" y="812207"/>
                    <a:pt x="2302525" y="804231"/>
                  </a:cubicBezTo>
                  <a:cubicBezTo>
                    <a:pt x="2321243" y="793832"/>
                    <a:pt x="2338457" y="780756"/>
                    <a:pt x="2357610" y="771180"/>
                  </a:cubicBezTo>
                  <a:cubicBezTo>
                    <a:pt x="2480184" y="709893"/>
                    <a:pt x="2351621" y="785524"/>
                    <a:pt x="2456761" y="727113"/>
                  </a:cubicBezTo>
                  <a:cubicBezTo>
                    <a:pt x="2475479" y="716714"/>
                    <a:pt x="2492921" y="704081"/>
                    <a:pt x="2511846" y="694062"/>
                  </a:cubicBezTo>
                  <a:cubicBezTo>
                    <a:pt x="2555389" y="671010"/>
                    <a:pt x="2599981" y="649995"/>
                    <a:pt x="2644048" y="627961"/>
                  </a:cubicBezTo>
                  <a:lnTo>
                    <a:pt x="2798284" y="550843"/>
                  </a:lnTo>
                  <a:cubicBezTo>
                    <a:pt x="2820318" y="539826"/>
                    <a:pt x="2840486" y="523767"/>
                    <a:pt x="2864385" y="517792"/>
                  </a:cubicBezTo>
                  <a:cubicBezTo>
                    <a:pt x="2879074" y="514120"/>
                    <a:pt x="2894536" y="512739"/>
                    <a:pt x="2908453" y="506775"/>
                  </a:cubicBezTo>
                  <a:cubicBezTo>
                    <a:pt x="2946191" y="490602"/>
                    <a:pt x="2981899" y="470052"/>
                    <a:pt x="3018622" y="451691"/>
                  </a:cubicBezTo>
                  <a:cubicBezTo>
                    <a:pt x="3033311" y="444346"/>
                    <a:pt x="3047109" y="434850"/>
                    <a:pt x="3062689" y="429657"/>
                  </a:cubicBezTo>
                  <a:cubicBezTo>
                    <a:pt x="3144370" y="402431"/>
                    <a:pt x="3108017" y="418011"/>
                    <a:pt x="3172858" y="385590"/>
                  </a:cubicBezTo>
                  <a:cubicBezTo>
                    <a:pt x="3210326" y="348122"/>
                    <a:pt x="3260044" y="294414"/>
                    <a:pt x="3305060" y="264404"/>
                  </a:cubicBezTo>
                  <a:cubicBezTo>
                    <a:pt x="3314722" y="257962"/>
                    <a:pt x="3327539" y="258193"/>
                    <a:pt x="3338111" y="253388"/>
                  </a:cubicBezTo>
                  <a:cubicBezTo>
                    <a:pt x="3368013" y="239796"/>
                    <a:pt x="3396868" y="224009"/>
                    <a:pt x="3426246" y="209320"/>
                  </a:cubicBezTo>
                  <a:cubicBezTo>
                    <a:pt x="3440935" y="201975"/>
                    <a:pt x="3457175" y="197140"/>
                    <a:pt x="3470313" y="187286"/>
                  </a:cubicBezTo>
                  <a:cubicBezTo>
                    <a:pt x="3485002" y="176269"/>
                    <a:pt x="3497958" y="162447"/>
                    <a:pt x="3514381" y="154236"/>
                  </a:cubicBezTo>
                  <a:cubicBezTo>
                    <a:pt x="3527924" y="147465"/>
                    <a:pt x="3543759" y="146891"/>
                    <a:pt x="3558448" y="143219"/>
                  </a:cubicBezTo>
                  <a:cubicBezTo>
                    <a:pt x="3635016" y="92173"/>
                    <a:pt x="3538785" y="153049"/>
                    <a:pt x="3646583" y="99151"/>
                  </a:cubicBezTo>
                  <a:cubicBezTo>
                    <a:pt x="3732008" y="56439"/>
                    <a:pt x="3629613" y="93792"/>
                    <a:pt x="3712684" y="66101"/>
                  </a:cubicBezTo>
                  <a:cubicBezTo>
                    <a:pt x="3723701" y="55084"/>
                    <a:pt x="3735761" y="45019"/>
                    <a:pt x="3745735" y="33050"/>
                  </a:cubicBezTo>
                  <a:cubicBezTo>
                    <a:pt x="3754211" y="22878"/>
                    <a:pt x="3767769" y="0"/>
                    <a:pt x="376776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4813176" y="3804492"/>
              <a:ext cx="731981" cy="441748"/>
            </a:xfrm>
            <a:custGeom>
              <a:avLst/>
              <a:gdLst>
                <a:gd name="connsiteX0" fmla="*/ 0 w 3767769"/>
                <a:gd name="connsiteY0" fmla="*/ 2236424 h 2236424"/>
                <a:gd name="connsiteX1" fmla="*/ 550843 w 3767769"/>
                <a:gd name="connsiteY1" fmla="*/ 1806766 h 2236424"/>
                <a:gd name="connsiteX2" fmla="*/ 793214 w 3767769"/>
                <a:gd name="connsiteY2" fmla="*/ 1696597 h 2236424"/>
                <a:gd name="connsiteX3" fmla="*/ 892366 w 3767769"/>
                <a:gd name="connsiteY3" fmla="*/ 1641513 h 2236424"/>
                <a:gd name="connsiteX4" fmla="*/ 969484 w 3767769"/>
                <a:gd name="connsiteY4" fmla="*/ 1608462 h 2236424"/>
                <a:gd name="connsiteX5" fmla="*/ 1068636 w 3767769"/>
                <a:gd name="connsiteY5" fmla="*/ 1553378 h 2236424"/>
                <a:gd name="connsiteX6" fmla="*/ 1134737 w 3767769"/>
                <a:gd name="connsiteY6" fmla="*/ 1509310 h 2236424"/>
                <a:gd name="connsiteX7" fmla="*/ 1200839 w 3767769"/>
                <a:gd name="connsiteY7" fmla="*/ 1487277 h 2236424"/>
                <a:gd name="connsiteX8" fmla="*/ 1244906 w 3767769"/>
                <a:gd name="connsiteY8" fmla="*/ 1454226 h 2236424"/>
                <a:gd name="connsiteX9" fmla="*/ 1266940 w 3767769"/>
                <a:gd name="connsiteY9" fmla="*/ 1421175 h 2236424"/>
                <a:gd name="connsiteX10" fmla="*/ 1333041 w 3767769"/>
                <a:gd name="connsiteY10" fmla="*/ 1388125 h 2236424"/>
                <a:gd name="connsiteX11" fmla="*/ 1366092 w 3767769"/>
                <a:gd name="connsiteY11" fmla="*/ 1366091 h 2236424"/>
                <a:gd name="connsiteX12" fmla="*/ 1410159 w 3767769"/>
                <a:gd name="connsiteY12" fmla="*/ 1355074 h 2236424"/>
                <a:gd name="connsiteX13" fmla="*/ 1520328 w 3767769"/>
                <a:gd name="connsiteY13" fmla="*/ 1322024 h 2236424"/>
                <a:gd name="connsiteX14" fmla="*/ 1608463 w 3767769"/>
                <a:gd name="connsiteY14" fmla="*/ 1288973 h 2236424"/>
                <a:gd name="connsiteX15" fmla="*/ 1663547 w 3767769"/>
                <a:gd name="connsiteY15" fmla="*/ 1255922 h 2236424"/>
                <a:gd name="connsiteX16" fmla="*/ 1696598 w 3767769"/>
                <a:gd name="connsiteY16" fmla="*/ 1233889 h 2236424"/>
                <a:gd name="connsiteX17" fmla="*/ 1740665 w 3767769"/>
                <a:gd name="connsiteY17" fmla="*/ 1200838 h 2236424"/>
                <a:gd name="connsiteX18" fmla="*/ 1784732 w 3767769"/>
                <a:gd name="connsiteY18" fmla="*/ 1178804 h 2236424"/>
                <a:gd name="connsiteX19" fmla="*/ 1828800 w 3767769"/>
                <a:gd name="connsiteY19" fmla="*/ 1145754 h 2236424"/>
                <a:gd name="connsiteX20" fmla="*/ 1972019 w 3767769"/>
                <a:gd name="connsiteY20" fmla="*/ 1068636 h 2236424"/>
                <a:gd name="connsiteX21" fmla="*/ 2005070 w 3767769"/>
                <a:gd name="connsiteY21" fmla="*/ 1046602 h 2236424"/>
                <a:gd name="connsiteX22" fmla="*/ 2038120 w 3767769"/>
                <a:gd name="connsiteY22" fmla="*/ 1013551 h 2236424"/>
                <a:gd name="connsiteX23" fmla="*/ 2104222 w 3767769"/>
                <a:gd name="connsiteY23" fmla="*/ 925416 h 2236424"/>
                <a:gd name="connsiteX24" fmla="*/ 2148289 w 3767769"/>
                <a:gd name="connsiteY24" fmla="*/ 903383 h 2236424"/>
                <a:gd name="connsiteX25" fmla="*/ 2258458 w 3767769"/>
                <a:gd name="connsiteY25" fmla="*/ 826265 h 2236424"/>
                <a:gd name="connsiteX26" fmla="*/ 2302525 w 3767769"/>
                <a:gd name="connsiteY26" fmla="*/ 804231 h 2236424"/>
                <a:gd name="connsiteX27" fmla="*/ 2357610 w 3767769"/>
                <a:gd name="connsiteY27" fmla="*/ 771180 h 2236424"/>
                <a:gd name="connsiteX28" fmla="*/ 2456761 w 3767769"/>
                <a:gd name="connsiteY28" fmla="*/ 727113 h 2236424"/>
                <a:gd name="connsiteX29" fmla="*/ 2511846 w 3767769"/>
                <a:gd name="connsiteY29" fmla="*/ 694062 h 2236424"/>
                <a:gd name="connsiteX30" fmla="*/ 2644048 w 3767769"/>
                <a:gd name="connsiteY30" fmla="*/ 627961 h 2236424"/>
                <a:gd name="connsiteX31" fmla="*/ 2798284 w 3767769"/>
                <a:gd name="connsiteY31" fmla="*/ 550843 h 2236424"/>
                <a:gd name="connsiteX32" fmla="*/ 2864385 w 3767769"/>
                <a:gd name="connsiteY32" fmla="*/ 517792 h 2236424"/>
                <a:gd name="connsiteX33" fmla="*/ 2908453 w 3767769"/>
                <a:gd name="connsiteY33" fmla="*/ 506775 h 2236424"/>
                <a:gd name="connsiteX34" fmla="*/ 3018622 w 3767769"/>
                <a:gd name="connsiteY34" fmla="*/ 451691 h 2236424"/>
                <a:gd name="connsiteX35" fmla="*/ 3062689 w 3767769"/>
                <a:gd name="connsiteY35" fmla="*/ 429657 h 2236424"/>
                <a:gd name="connsiteX36" fmla="*/ 3172858 w 3767769"/>
                <a:gd name="connsiteY36" fmla="*/ 385590 h 2236424"/>
                <a:gd name="connsiteX37" fmla="*/ 3305060 w 3767769"/>
                <a:gd name="connsiteY37" fmla="*/ 264404 h 2236424"/>
                <a:gd name="connsiteX38" fmla="*/ 3338111 w 3767769"/>
                <a:gd name="connsiteY38" fmla="*/ 253388 h 2236424"/>
                <a:gd name="connsiteX39" fmla="*/ 3426246 w 3767769"/>
                <a:gd name="connsiteY39" fmla="*/ 209320 h 2236424"/>
                <a:gd name="connsiteX40" fmla="*/ 3470313 w 3767769"/>
                <a:gd name="connsiteY40" fmla="*/ 187286 h 2236424"/>
                <a:gd name="connsiteX41" fmla="*/ 3514381 w 3767769"/>
                <a:gd name="connsiteY41" fmla="*/ 154236 h 2236424"/>
                <a:gd name="connsiteX42" fmla="*/ 3558448 w 3767769"/>
                <a:gd name="connsiteY42" fmla="*/ 143219 h 2236424"/>
                <a:gd name="connsiteX43" fmla="*/ 3646583 w 3767769"/>
                <a:gd name="connsiteY43" fmla="*/ 99151 h 2236424"/>
                <a:gd name="connsiteX44" fmla="*/ 3712684 w 3767769"/>
                <a:gd name="connsiteY44" fmla="*/ 66101 h 2236424"/>
                <a:gd name="connsiteX45" fmla="*/ 3745735 w 3767769"/>
                <a:gd name="connsiteY45" fmla="*/ 33050 h 2236424"/>
                <a:gd name="connsiteX46" fmla="*/ 3767769 w 3767769"/>
                <a:gd name="connsiteY46" fmla="*/ 0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67769" h="2236424">
                  <a:moveTo>
                    <a:pt x="0" y="2236424"/>
                  </a:moveTo>
                  <a:cubicBezTo>
                    <a:pt x="183614" y="2093205"/>
                    <a:pt x="360207" y="1940496"/>
                    <a:pt x="550843" y="1806766"/>
                  </a:cubicBezTo>
                  <a:cubicBezTo>
                    <a:pt x="643578" y="1741713"/>
                    <a:pt x="706298" y="1735227"/>
                    <a:pt x="793214" y="1696597"/>
                  </a:cubicBezTo>
                  <a:cubicBezTo>
                    <a:pt x="846044" y="1673117"/>
                    <a:pt x="836746" y="1672413"/>
                    <a:pt x="892366" y="1641513"/>
                  </a:cubicBezTo>
                  <a:cubicBezTo>
                    <a:pt x="933207" y="1618824"/>
                    <a:pt x="930480" y="1621464"/>
                    <a:pt x="969484" y="1608462"/>
                  </a:cubicBezTo>
                  <a:cubicBezTo>
                    <a:pt x="1077006" y="1527823"/>
                    <a:pt x="945201" y="1620707"/>
                    <a:pt x="1068636" y="1553378"/>
                  </a:cubicBezTo>
                  <a:cubicBezTo>
                    <a:pt x="1091884" y="1540697"/>
                    <a:pt x="1109615" y="1517684"/>
                    <a:pt x="1134737" y="1509310"/>
                  </a:cubicBezTo>
                  <a:lnTo>
                    <a:pt x="1200839" y="1487277"/>
                  </a:lnTo>
                  <a:cubicBezTo>
                    <a:pt x="1215528" y="1476260"/>
                    <a:pt x="1231923" y="1467210"/>
                    <a:pt x="1244906" y="1454226"/>
                  </a:cubicBezTo>
                  <a:cubicBezTo>
                    <a:pt x="1254269" y="1444863"/>
                    <a:pt x="1256347" y="1429119"/>
                    <a:pt x="1266940" y="1421175"/>
                  </a:cubicBezTo>
                  <a:cubicBezTo>
                    <a:pt x="1286647" y="1406394"/>
                    <a:pt x="1311507" y="1400088"/>
                    <a:pt x="1333041" y="1388125"/>
                  </a:cubicBezTo>
                  <a:cubicBezTo>
                    <a:pt x="1344616" y="1381695"/>
                    <a:pt x="1353922" y="1371307"/>
                    <a:pt x="1366092" y="1366091"/>
                  </a:cubicBezTo>
                  <a:cubicBezTo>
                    <a:pt x="1380009" y="1360127"/>
                    <a:pt x="1395551" y="1359058"/>
                    <a:pt x="1410159" y="1355074"/>
                  </a:cubicBezTo>
                  <a:cubicBezTo>
                    <a:pt x="1479534" y="1336154"/>
                    <a:pt x="1470128" y="1338757"/>
                    <a:pt x="1520328" y="1322024"/>
                  </a:cubicBezTo>
                  <a:cubicBezTo>
                    <a:pt x="1605055" y="1265538"/>
                    <a:pt x="1489346" y="1336620"/>
                    <a:pt x="1608463" y="1288973"/>
                  </a:cubicBezTo>
                  <a:cubicBezTo>
                    <a:pt x="1628344" y="1281020"/>
                    <a:pt x="1645389" y="1267271"/>
                    <a:pt x="1663547" y="1255922"/>
                  </a:cubicBezTo>
                  <a:cubicBezTo>
                    <a:pt x="1674775" y="1248905"/>
                    <a:pt x="1685824" y="1241585"/>
                    <a:pt x="1696598" y="1233889"/>
                  </a:cubicBezTo>
                  <a:cubicBezTo>
                    <a:pt x="1711539" y="1223217"/>
                    <a:pt x="1725095" y="1210570"/>
                    <a:pt x="1740665" y="1200838"/>
                  </a:cubicBezTo>
                  <a:cubicBezTo>
                    <a:pt x="1754591" y="1192134"/>
                    <a:pt x="1770805" y="1187508"/>
                    <a:pt x="1784732" y="1178804"/>
                  </a:cubicBezTo>
                  <a:cubicBezTo>
                    <a:pt x="1800303" y="1169072"/>
                    <a:pt x="1812940" y="1155006"/>
                    <a:pt x="1828800" y="1145754"/>
                  </a:cubicBezTo>
                  <a:cubicBezTo>
                    <a:pt x="2074013" y="1002714"/>
                    <a:pt x="1798854" y="1176863"/>
                    <a:pt x="1972019" y="1068636"/>
                  </a:cubicBezTo>
                  <a:cubicBezTo>
                    <a:pt x="1983247" y="1061618"/>
                    <a:pt x="1994898" y="1055079"/>
                    <a:pt x="2005070" y="1046602"/>
                  </a:cubicBezTo>
                  <a:cubicBezTo>
                    <a:pt x="2017039" y="1036628"/>
                    <a:pt x="2028146" y="1025520"/>
                    <a:pt x="2038120" y="1013551"/>
                  </a:cubicBezTo>
                  <a:cubicBezTo>
                    <a:pt x="2071566" y="973415"/>
                    <a:pt x="2054780" y="968678"/>
                    <a:pt x="2104222" y="925416"/>
                  </a:cubicBezTo>
                  <a:cubicBezTo>
                    <a:pt x="2116581" y="914602"/>
                    <a:pt x="2134624" y="912493"/>
                    <a:pt x="2148289" y="903383"/>
                  </a:cubicBezTo>
                  <a:cubicBezTo>
                    <a:pt x="2273220" y="820095"/>
                    <a:pt x="2134830" y="894946"/>
                    <a:pt x="2258458" y="826265"/>
                  </a:cubicBezTo>
                  <a:cubicBezTo>
                    <a:pt x="2272814" y="818289"/>
                    <a:pt x="2288169" y="812207"/>
                    <a:pt x="2302525" y="804231"/>
                  </a:cubicBezTo>
                  <a:cubicBezTo>
                    <a:pt x="2321243" y="793832"/>
                    <a:pt x="2338457" y="780756"/>
                    <a:pt x="2357610" y="771180"/>
                  </a:cubicBezTo>
                  <a:cubicBezTo>
                    <a:pt x="2480184" y="709893"/>
                    <a:pt x="2351621" y="785524"/>
                    <a:pt x="2456761" y="727113"/>
                  </a:cubicBezTo>
                  <a:cubicBezTo>
                    <a:pt x="2475479" y="716714"/>
                    <a:pt x="2492921" y="704081"/>
                    <a:pt x="2511846" y="694062"/>
                  </a:cubicBezTo>
                  <a:cubicBezTo>
                    <a:pt x="2555389" y="671010"/>
                    <a:pt x="2599981" y="649995"/>
                    <a:pt x="2644048" y="627961"/>
                  </a:cubicBezTo>
                  <a:lnTo>
                    <a:pt x="2798284" y="550843"/>
                  </a:lnTo>
                  <a:cubicBezTo>
                    <a:pt x="2820318" y="539826"/>
                    <a:pt x="2840486" y="523767"/>
                    <a:pt x="2864385" y="517792"/>
                  </a:cubicBezTo>
                  <a:cubicBezTo>
                    <a:pt x="2879074" y="514120"/>
                    <a:pt x="2894536" y="512739"/>
                    <a:pt x="2908453" y="506775"/>
                  </a:cubicBezTo>
                  <a:cubicBezTo>
                    <a:pt x="2946191" y="490602"/>
                    <a:pt x="2981899" y="470052"/>
                    <a:pt x="3018622" y="451691"/>
                  </a:cubicBezTo>
                  <a:cubicBezTo>
                    <a:pt x="3033311" y="444346"/>
                    <a:pt x="3047109" y="434850"/>
                    <a:pt x="3062689" y="429657"/>
                  </a:cubicBezTo>
                  <a:cubicBezTo>
                    <a:pt x="3144370" y="402431"/>
                    <a:pt x="3108017" y="418011"/>
                    <a:pt x="3172858" y="385590"/>
                  </a:cubicBezTo>
                  <a:cubicBezTo>
                    <a:pt x="3210326" y="348122"/>
                    <a:pt x="3260044" y="294414"/>
                    <a:pt x="3305060" y="264404"/>
                  </a:cubicBezTo>
                  <a:cubicBezTo>
                    <a:pt x="3314722" y="257962"/>
                    <a:pt x="3327539" y="258193"/>
                    <a:pt x="3338111" y="253388"/>
                  </a:cubicBezTo>
                  <a:cubicBezTo>
                    <a:pt x="3368013" y="239796"/>
                    <a:pt x="3396868" y="224009"/>
                    <a:pt x="3426246" y="209320"/>
                  </a:cubicBezTo>
                  <a:cubicBezTo>
                    <a:pt x="3440935" y="201975"/>
                    <a:pt x="3457175" y="197140"/>
                    <a:pt x="3470313" y="187286"/>
                  </a:cubicBezTo>
                  <a:cubicBezTo>
                    <a:pt x="3485002" y="176269"/>
                    <a:pt x="3497958" y="162447"/>
                    <a:pt x="3514381" y="154236"/>
                  </a:cubicBezTo>
                  <a:cubicBezTo>
                    <a:pt x="3527924" y="147465"/>
                    <a:pt x="3543759" y="146891"/>
                    <a:pt x="3558448" y="143219"/>
                  </a:cubicBezTo>
                  <a:cubicBezTo>
                    <a:pt x="3635016" y="92173"/>
                    <a:pt x="3538785" y="153049"/>
                    <a:pt x="3646583" y="99151"/>
                  </a:cubicBezTo>
                  <a:cubicBezTo>
                    <a:pt x="3732008" y="56439"/>
                    <a:pt x="3629613" y="93792"/>
                    <a:pt x="3712684" y="66101"/>
                  </a:cubicBezTo>
                  <a:cubicBezTo>
                    <a:pt x="3723701" y="55084"/>
                    <a:pt x="3735761" y="45019"/>
                    <a:pt x="3745735" y="33050"/>
                  </a:cubicBezTo>
                  <a:cubicBezTo>
                    <a:pt x="3754211" y="22878"/>
                    <a:pt x="3767769" y="0"/>
                    <a:pt x="376776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>
              <a:grpSpLocks noChangeAspect="1"/>
            </p:cNvGrpSpPr>
            <p:nvPr/>
          </p:nvGrpSpPr>
          <p:grpSpPr>
            <a:xfrm>
              <a:off x="4543060" y="2459793"/>
              <a:ext cx="331306" cy="599827"/>
              <a:chOff x="1835696" y="1484784"/>
              <a:chExt cx="1368152" cy="2477044"/>
            </a:xfrm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1835696" y="1484784"/>
                <a:ext cx="1368152" cy="24770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051720" y="170080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051720" y="2791780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>
              <a:grpSpLocks noChangeAspect="1"/>
            </p:cNvGrpSpPr>
            <p:nvPr/>
          </p:nvGrpSpPr>
          <p:grpSpPr>
            <a:xfrm>
              <a:off x="5697557" y="3873832"/>
              <a:ext cx="331306" cy="599827"/>
              <a:chOff x="1835696" y="1484784"/>
              <a:chExt cx="1368152" cy="2477044"/>
            </a:xfrm>
          </p:grpSpPr>
          <p:sp>
            <p:nvSpPr>
              <p:cNvPr id="21" name="Retângulo de cantos arredondados 20"/>
              <p:cNvSpPr/>
              <p:nvPr/>
            </p:nvSpPr>
            <p:spPr>
              <a:xfrm>
                <a:off x="1835696" y="1484784"/>
                <a:ext cx="1368152" cy="24770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051720" y="170080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2051720" y="2791780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>
              <a:grpSpLocks noChangeAspect="1"/>
            </p:cNvGrpSpPr>
            <p:nvPr/>
          </p:nvGrpSpPr>
          <p:grpSpPr>
            <a:xfrm>
              <a:off x="5445285" y="4625893"/>
              <a:ext cx="199743" cy="246987"/>
              <a:chOff x="7164288" y="1799778"/>
              <a:chExt cx="576064" cy="712326"/>
            </a:xfrm>
          </p:grpSpPr>
          <p:sp>
            <p:nvSpPr>
              <p:cNvPr id="24" name="Retângulo de cantos arredondados 23"/>
              <p:cNvSpPr/>
              <p:nvPr/>
            </p:nvSpPr>
            <p:spPr>
              <a:xfrm>
                <a:off x="7164288" y="1799778"/>
                <a:ext cx="576064" cy="7123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236296" y="1927341"/>
                <a:ext cx="432048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Grupo 26"/>
            <p:cNvGrpSpPr>
              <a:grpSpLocks noChangeAspect="1"/>
            </p:cNvGrpSpPr>
            <p:nvPr/>
          </p:nvGrpSpPr>
          <p:grpSpPr>
            <a:xfrm>
              <a:off x="4190917" y="3028297"/>
              <a:ext cx="199743" cy="246987"/>
              <a:chOff x="7164288" y="1799778"/>
              <a:chExt cx="576064" cy="712326"/>
            </a:xfrm>
          </p:grpSpPr>
          <p:sp>
            <p:nvSpPr>
              <p:cNvPr id="28" name="Retângulo de cantos arredondados 27"/>
              <p:cNvSpPr/>
              <p:nvPr/>
            </p:nvSpPr>
            <p:spPr>
              <a:xfrm>
                <a:off x="7164288" y="1799778"/>
                <a:ext cx="576064" cy="7123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7236296" y="1927341"/>
                <a:ext cx="432048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Seta para a direita listrada 29"/>
            <p:cNvSpPr/>
            <p:nvPr/>
          </p:nvSpPr>
          <p:spPr>
            <a:xfrm rot="19881457">
              <a:off x="2899080" y="4524523"/>
              <a:ext cx="978408" cy="48463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531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APD I</a:t>
            </a:r>
            <a:endParaRPr lang="pt-BR" dirty="0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CRC</a:t>
            </a:r>
            <a:endParaRPr lang="pt-BR" dirty="0" smtClean="0"/>
          </a:p>
        </p:txBody>
      </p:sp>
      <p:sp>
        <p:nvSpPr>
          <p:cNvPr id="1638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Criado por </a:t>
            </a:r>
            <a:r>
              <a:rPr lang="pt-BR" smtClean="0">
                <a:hlinkClick r:id="rId3"/>
              </a:rPr>
              <a:t>Beck &amp; Cunningham 1989</a:t>
            </a:r>
            <a:r>
              <a:rPr lang="pt-BR" smtClean="0"/>
              <a:t>; Wilkinson 1995; </a:t>
            </a:r>
            <a:r>
              <a:rPr lang="pt-BR" smtClean="0">
                <a:hlinkClick r:id="rId4"/>
              </a:rPr>
              <a:t>Ambler 1995</a:t>
            </a:r>
            <a:r>
              <a:rPr lang="pt-BR" smtClean="0"/>
              <a:t>.</a:t>
            </a:r>
          </a:p>
          <a:p>
            <a:r>
              <a:rPr lang="pt-BR" smtClean="0"/>
              <a:t>Os cartões CRC (Classe, Responsabilidade, Colaboração) são cartões de índice com 3 seções:</a:t>
            </a:r>
          </a:p>
          <a:p>
            <a:endParaRPr lang="pt-BR" smtClean="0"/>
          </a:p>
          <a:p>
            <a:endParaRPr lang="pt-BR" smtClean="0"/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92060"/>
              </p:ext>
            </p:extLst>
          </p:nvPr>
        </p:nvGraphicFramePr>
        <p:xfrm>
          <a:off x="1857356" y="3744221"/>
          <a:ext cx="5786478" cy="2565099"/>
        </p:xfrm>
        <a:graphic>
          <a:graphicData uri="http://schemas.openxmlformats.org/drawingml/2006/table">
            <a:tbl>
              <a:tblPr/>
              <a:tblGrid>
                <a:gridCol w="2719645"/>
                <a:gridCol w="3066833"/>
              </a:tblGrid>
              <a:tr h="45100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Nome da classe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094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Responsabilidades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Colaborações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representa um conjunto de objetos similares</a:t>
            </a:r>
          </a:p>
          <a:p>
            <a:pPr eaLnBrk="1" hangingPunct="1"/>
            <a:r>
              <a:rPr lang="pt-BR" dirty="0" smtClean="0"/>
              <a:t>Responsabilidade é algo que a classe sabe ou faz</a:t>
            </a:r>
          </a:p>
          <a:p>
            <a:pPr eaLnBrk="1" hangingPunct="1"/>
            <a:r>
              <a:rPr lang="pt-BR" dirty="0" smtClean="0"/>
              <a:t>Colaboração ocorre com uma outra classe com a qual precisa interagir para conseguir fazer suas responsabilidades</a:t>
            </a:r>
          </a:p>
          <a:p>
            <a:pPr eaLnBrk="1" hangingPunct="1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10097"/>
              </p:ext>
            </p:extLst>
          </p:nvPr>
        </p:nvGraphicFramePr>
        <p:xfrm>
          <a:off x="1357290" y="4164285"/>
          <a:ext cx="6572296" cy="2505075"/>
        </p:xfrm>
        <a:graphic>
          <a:graphicData uri="http://schemas.openxmlformats.org/drawingml/2006/table">
            <a:tbl>
              <a:tblPr/>
              <a:tblGrid>
                <a:gridCol w="3681577"/>
                <a:gridCol w="289071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Nome da classe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kern="1200" dirty="0" smtClean="0">
                          <a:solidFill>
                            <a:srgbClr val="000000"/>
                          </a:solidFill>
                          <a:latin typeface="Lucida Handwriting" pitchFamily="66" charset="0"/>
                          <a:ea typeface="+mn-ea"/>
                          <a:cs typeface="+mn-cs"/>
                        </a:rPr>
                        <a:t>Cliente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latin typeface="Lucida Handwriting" pitchFamily="66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Responsabilidades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Colaboradores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Faz pedido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latin typeface="Lucida Handwriting" pitchFamily="66" charset="0"/>
                          <a:ea typeface="+mn-ea"/>
                          <a:cs typeface="+mn-cs"/>
                        </a:rPr>
                        <a:t>Pedido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Sabe seu nome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Sabe seu endereço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Sabe seu número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Sabe a história do pedido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Cartões CRC</a:t>
            </a:r>
          </a:p>
        </p:txBody>
      </p:sp>
      <p:sp>
        <p:nvSpPr>
          <p:cNvPr id="49154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Originalmente introduzido como uma técnica para ensinar conceitos de orientação a objetos</a:t>
            </a:r>
          </a:p>
          <a:p>
            <a:r>
              <a:rPr lang="pt-BR" dirty="0" smtClean="0"/>
              <a:t>Atualmente são usados com sucesso como uma verdadeira técnica de modelagem</a:t>
            </a:r>
          </a:p>
          <a:p>
            <a:pPr lvl="1"/>
            <a:r>
              <a:rPr lang="pt-BR" dirty="0" smtClean="0"/>
              <a:t>XP (Extreme Programming - </a:t>
            </a:r>
            <a:r>
              <a:rPr lang="en-US" dirty="0" smtClean="0">
                <a:hlinkClick r:id="rId3"/>
              </a:rPr>
              <a:t>Beck 2000</a:t>
            </a:r>
            <a:r>
              <a:rPr lang="pt-BR" dirty="0" smtClean="0"/>
              <a:t>) utiliza os Cartões CRC como uma ferramenta efetiva para modelagem conceitual e de projeto orientado a objetos.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classe representa um conjunto de objetos similares.</a:t>
            </a:r>
          </a:p>
          <a:p>
            <a:pPr lvl="1"/>
            <a:r>
              <a:rPr lang="pt-BR" dirty="0" smtClean="0"/>
              <a:t>Uma pessoa, lugar, coisa, evento ou conceito é relevante para um sistema de pedidos.</a:t>
            </a:r>
          </a:p>
          <a:p>
            <a:pPr lvl="1"/>
            <a:r>
              <a:rPr lang="pt-BR" dirty="0" smtClean="0"/>
              <a:t>Para um sistema de universidade, as classes podem representar estudantes, professores e seminários.</a:t>
            </a:r>
          </a:p>
          <a:p>
            <a:r>
              <a:rPr lang="pt-BR" dirty="0" smtClean="0"/>
              <a:t>O nome da classe aparece no topo do cartão CRC e normalmente é um substantivo no singular</a:t>
            </a:r>
          </a:p>
          <a:p>
            <a:pPr lvl="1"/>
            <a:r>
              <a:rPr lang="pt-BR" dirty="0" smtClean="0"/>
              <a:t>Para um sistema de universidade, os nomes das classes podem ser Estudante, Professor e Seminário.</a:t>
            </a:r>
          </a:p>
          <a:p>
            <a:pPr lvl="1"/>
            <a:r>
              <a:rPr lang="pt-BR" dirty="0" smtClean="0"/>
              <a:t>Deve ser significativo e simples.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responsabilidade é algo que uma classe </a:t>
            </a:r>
            <a:r>
              <a:rPr lang="pt-BR" u="sng" dirty="0" smtClean="0"/>
              <a:t>sabe</a:t>
            </a:r>
            <a:r>
              <a:rPr lang="pt-BR" dirty="0" smtClean="0"/>
              <a:t> ou </a:t>
            </a:r>
            <a:r>
              <a:rPr lang="pt-BR" u="sng" dirty="0" smtClean="0"/>
              <a:t>faz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Estudantes possuem nome, endereço e números telefônicos. Essas são as coisas que eles </a:t>
            </a:r>
            <a:r>
              <a:rPr lang="pt-BR" b="1" dirty="0" smtClean="0"/>
              <a:t>sabem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Estudantes também se inscrevem em seminários, cancelam sua participação em seminários e obtém comprovantes de inscrição. Essas são as coisas que eles </a:t>
            </a:r>
            <a:r>
              <a:rPr lang="pt-BR" b="1" dirty="0" smtClean="0"/>
              <a:t>fazem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coisas que uma classe sabe e faz são as </a:t>
            </a:r>
            <a:r>
              <a:rPr lang="pt-BR" u="sng" dirty="0" smtClean="0"/>
              <a:t>responsabilidades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classe pode mudar as valores das coisas que elas sabem</a:t>
            </a:r>
          </a:p>
          <a:p>
            <a:pPr lvl="1"/>
            <a:r>
              <a:rPr lang="pt-BR" dirty="0" smtClean="0"/>
              <a:t>Mas elas não podem mudar os valores das coisas que outras classes sabem.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Eventualmente, uma classe precisa cumprir uma responsabilidade, mas não tem informações suficientes para isso.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145"/>
              </p:ext>
            </p:extLst>
          </p:nvPr>
        </p:nvGraphicFramePr>
        <p:xfrm>
          <a:off x="714348" y="3134072"/>
          <a:ext cx="7884835" cy="2743200"/>
        </p:xfrm>
        <a:graphic>
          <a:graphicData uri="http://schemas.openxmlformats.org/drawingml/2006/table">
            <a:tbl>
              <a:tblPr/>
              <a:tblGrid>
                <a:gridCol w="4718050"/>
                <a:gridCol w="31667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Nome da classe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Estudante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Responsabilidades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Colaboradores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Número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Lucida Handwriting" pitchFamily="66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Nome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Endereço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Telefone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Lucida Handwriting" pitchFamily="66" charset="0"/>
                        </a:rPr>
                        <a:t>Inscrição num seminário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Cancelamento de sua  inscrição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Solicitação do comprovante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se inscrever num seminário o estudante precisa:</a:t>
            </a:r>
          </a:p>
          <a:p>
            <a:pPr lvl="1"/>
            <a:r>
              <a:rPr lang="pt-PT" dirty="0" smtClean="0"/>
              <a:t>Saber se existe uma vaga no seminário e</a:t>
            </a:r>
          </a:p>
          <a:p>
            <a:pPr lvl="1"/>
            <a:r>
              <a:rPr lang="pt-PT" dirty="0" smtClean="0"/>
              <a:t>Se houver vaga, ele precisa ocupar uma vaga no seminário. </a:t>
            </a:r>
          </a:p>
          <a:p>
            <a:r>
              <a:rPr lang="pt-PT" dirty="0" smtClean="0"/>
              <a:t>Porém, o aluno só conhece as suas informações, não conhece as informações dos seminários! </a:t>
            </a:r>
          </a:p>
          <a:p>
            <a:pPr lvl="1"/>
            <a:r>
              <a:rPr lang="pt-PT" dirty="0" smtClean="0"/>
              <a:t>Assim, o aluno precisa colaborar / interagir com o Seminário para se inscrever no seminário desejado. </a:t>
            </a:r>
          </a:p>
          <a:p>
            <a:pPr lvl="1"/>
            <a:r>
              <a:rPr lang="pt-PT" dirty="0" smtClean="0"/>
              <a:t>Portanto, o Seminário será incluído na lista de colaboradores do Estudante.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05046"/>
              </p:ext>
            </p:extLst>
          </p:nvPr>
        </p:nvGraphicFramePr>
        <p:xfrm>
          <a:off x="714348" y="2000240"/>
          <a:ext cx="7715304" cy="3048000"/>
        </p:xfrm>
        <a:graphic>
          <a:graphicData uri="http://schemas.openxmlformats.org/drawingml/2006/table">
            <a:tbl>
              <a:tblPr/>
              <a:tblGrid>
                <a:gridCol w="4548519"/>
                <a:gridCol w="31667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Nome da classe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Estudante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Responsabilidades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Colaboradores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Número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sng" strike="noStrike" dirty="0" smtClean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Seminário</a:t>
                      </a:r>
                      <a:endParaRPr lang="pt-BR" sz="2000" b="0" i="0" u="sng" strike="noStrike" dirty="0">
                        <a:solidFill>
                          <a:srgbClr val="000000"/>
                        </a:solidFill>
                        <a:latin typeface="Lucida Handwriting" pitchFamily="66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Nome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Endereço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Telefone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sng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Inscrição num seminário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Cancelamento de sua  inscrição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Lucida Handwriting" pitchFamily="66" charset="0"/>
                        </a:rPr>
                        <a:t>Solicitação do comprovante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eta dobrada para cima 2"/>
          <p:cNvSpPr/>
          <p:nvPr/>
        </p:nvSpPr>
        <p:spPr>
          <a:xfrm>
            <a:off x="4635088" y="2996952"/>
            <a:ext cx="1737112" cy="10801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Mackenzie</Template>
  <TotalTime>272</TotalTime>
  <Words>973</Words>
  <Application>Microsoft Office PowerPoint</Application>
  <PresentationFormat>Apresentação na tela (4:3)</PresentationFormat>
  <Paragraphs>121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ImpactaNovo</vt:lpstr>
      <vt:lpstr>APD I</vt:lpstr>
      <vt:lpstr>CRC</vt:lpstr>
      <vt:lpstr>Exemplo</vt:lpstr>
      <vt:lpstr>Cartões CRC</vt:lpstr>
      <vt:lpstr>Classe e Objetos</vt:lpstr>
      <vt:lpstr>Responsabilidade</vt:lpstr>
      <vt:lpstr>Colaboração</vt:lpstr>
      <vt:lpstr>Colaboração</vt:lpstr>
      <vt:lpstr>Colaboração</vt:lpstr>
      <vt:lpstr>Colaboração</vt:lpstr>
      <vt:lpstr>Como criar os modelos?</vt:lpstr>
      <vt:lpstr>Como criar os modelos?</vt:lpstr>
      <vt:lpstr>Como criar os modelos?</vt:lpstr>
      <vt:lpstr>Como criar os modelos?</vt:lpstr>
      <vt:lpstr>Contexto de Aplicação</vt:lpstr>
      <vt:lpstr>Exercícios sugeridos</vt:lpstr>
      <vt:lpstr>Apresentação do PowerPoint</vt:lpstr>
      <vt:lpstr>APD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Superior de Tecnologia em BD Curso Superior de Tecnologia em DAI</dc:title>
  <dc:creator>Osvaldo Kotaro Takai - Fundação Atech</dc:creator>
  <cp:lastModifiedBy>Osvaldo Takai</cp:lastModifiedBy>
  <cp:revision>59</cp:revision>
  <dcterms:modified xsi:type="dcterms:W3CDTF">2014-10-08T21:30:57Z</dcterms:modified>
</cp:coreProperties>
</file>