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2"/>
  </p:notesMasterIdLst>
  <p:handoutMasterIdLst>
    <p:handoutMasterId r:id="rId53"/>
  </p:handoutMasterIdLst>
  <p:sldIdLst>
    <p:sldId id="611" r:id="rId2"/>
    <p:sldId id="756" r:id="rId3"/>
    <p:sldId id="758" r:id="rId4"/>
    <p:sldId id="759" r:id="rId5"/>
    <p:sldId id="718" r:id="rId6"/>
    <p:sldId id="719" r:id="rId7"/>
    <p:sldId id="720" r:id="rId8"/>
    <p:sldId id="721" r:id="rId9"/>
    <p:sldId id="722" r:id="rId10"/>
    <p:sldId id="723" r:id="rId11"/>
    <p:sldId id="760" r:id="rId12"/>
    <p:sldId id="724" r:id="rId13"/>
    <p:sldId id="726" r:id="rId14"/>
    <p:sldId id="725" r:id="rId15"/>
    <p:sldId id="727" r:id="rId16"/>
    <p:sldId id="728" r:id="rId17"/>
    <p:sldId id="729" r:id="rId18"/>
    <p:sldId id="730" r:id="rId19"/>
    <p:sldId id="731" r:id="rId20"/>
    <p:sldId id="732" r:id="rId21"/>
    <p:sldId id="733" r:id="rId22"/>
    <p:sldId id="734" r:id="rId23"/>
    <p:sldId id="735" r:id="rId24"/>
    <p:sldId id="736" r:id="rId25"/>
    <p:sldId id="737" r:id="rId26"/>
    <p:sldId id="738" r:id="rId27"/>
    <p:sldId id="739" r:id="rId28"/>
    <p:sldId id="740" r:id="rId29"/>
    <p:sldId id="741" r:id="rId30"/>
    <p:sldId id="742" r:id="rId31"/>
    <p:sldId id="743" r:id="rId32"/>
    <p:sldId id="744" r:id="rId33"/>
    <p:sldId id="745" r:id="rId34"/>
    <p:sldId id="746" r:id="rId35"/>
    <p:sldId id="747" r:id="rId36"/>
    <p:sldId id="748" r:id="rId37"/>
    <p:sldId id="749" r:id="rId38"/>
    <p:sldId id="750" r:id="rId39"/>
    <p:sldId id="751" r:id="rId40"/>
    <p:sldId id="752" r:id="rId41"/>
    <p:sldId id="753" r:id="rId42"/>
    <p:sldId id="763" r:id="rId43"/>
    <p:sldId id="765" r:id="rId44"/>
    <p:sldId id="766" r:id="rId45"/>
    <p:sldId id="770" r:id="rId46"/>
    <p:sldId id="767" r:id="rId47"/>
    <p:sldId id="768" r:id="rId48"/>
    <p:sldId id="769" r:id="rId49"/>
    <p:sldId id="754" r:id="rId50"/>
    <p:sldId id="762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DDDDDD"/>
    <a:srgbClr val="00CC66"/>
    <a:srgbClr val="0000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09" autoAdjust="0"/>
    <p:restoredTop sz="50000" autoAdjust="0"/>
  </p:normalViewPr>
  <p:slideViewPr>
    <p:cSldViewPr>
      <p:cViewPr varScale="1">
        <p:scale>
          <a:sx n="52" d="100"/>
          <a:sy n="52" d="100"/>
        </p:scale>
        <p:origin x="-125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28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9EE90B6-917D-4127-A1B1-ACDDDD8839E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56067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8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 smtClean="0"/>
              <a:t>Clique para editar os estilos do texto mestre</a:t>
            </a:r>
          </a:p>
          <a:p>
            <a:pPr lvl="1"/>
            <a:r>
              <a:rPr lang="pt-BR" altLang="pt-BR" noProof="0" smtClean="0"/>
              <a:t>Segundo nível</a:t>
            </a:r>
          </a:p>
          <a:p>
            <a:pPr lvl="2"/>
            <a:r>
              <a:rPr lang="pt-BR" altLang="pt-BR" noProof="0" smtClean="0"/>
              <a:t>Terceiro nível</a:t>
            </a:r>
          </a:p>
          <a:p>
            <a:pPr lvl="3"/>
            <a:r>
              <a:rPr lang="pt-BR" altLang="pt-BR" noProof="0" smtClean="0"/>
              <a:t>Quarto nível</a:t>
            </a:r>
          </a:p>
          <a:p>
            <a:pPr lvl="4"/>
            <a:r>
              <a:rPr lang="pt-BR" altLang="pt-BR" noProof="0" smtClean="0"/>
              <a:t>Quinto nível</a:t>
            </a:r>
          </a:p>
        </p:txBody>
      </p:sp>
      <p:sp>
        <p:nvSpPr>
          <p:cNvPr id="228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228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B4942ABB-A97E-4081-8458-91F7AE50D7D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07206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96B5B4-5603-4505-A5FC-E1FAB23C6B7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755376-616C-4956-9C78-D11C857F152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599C59-8A0B-4EB3-82BC-3EFACC0BD7F5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0811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07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1052736"/>
            <a:ext cx="9144000" cy="720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36402"/>
          </a:xfrm>
          <a:prstGeom prst="rect">
            <a:avLst/>
          </a:prstGeom>
        </p:spPr>
        <p:txBody>
          <a:bodyPr anchor="b"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70348"/>
            <a:ext cx="8785225" cy="539787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0" y="119675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46062"/>
            <a:ext cx="8797925" cy="950690"/>
          </a:xfrm>
          <a:prstGeom prst="rect">
            <a:avLst/>
          </a:prstGeom>
        </p:spPr>
        <p:txBody>
          <a:bodyPr anchor="b"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68760"/>
            <a:ext cx="8785225" cy="540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66688" y="246062"/>
            <a:ext cx="8797925" cy="950690"/>
          </a:xfrm>
          <a:prstGeom prst="rect">
            <a:avLst/>
          </a:prstGeom>
        </p:spPr>
        <p:txBody>
          <a:bodyPr anchor="b"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 smtClean="0"/>
              <a:t>Análise e </a:t>
            </a:r>
            <a:r>
              <a:rPr lang="pt-BR" altLang="pt-BR" dirty="0" smtClean="0"/>
              <a:t>Projeto </a:t>
            </a:r>
            <a:r>
              <a:rPr lang="pt-BR" altLang="pt-BR" dirty="0" smtClean="0"/>
              <a:t>Orientado a Objetos</a:t>
            </a:r>
            <a:endParaRPr lang="pt-BR" altLang="pt-BR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Diagramas de Interação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dirty="0" smtClean="0"/>
              <a:t>Importância dos </a:t>
            </a:r>
            <a:br>
              <a:rPr lang="pt-BR" altLang="pt-BR" dirty="0" smtClean="0"/>
            </a:br>
            <a:r>
              <a:rPr lang="pt-BR" altLang="pt-BR" dirty="0" smtClean="0"/>
              <a:t>Diagramas de Interação</a:t>
            </a:r>
            <a:endParaRPr lang="pt-BR" altLang="pt-BR" dirty="0"/>
          </a:p>
        </p:txBody>
      </p:sp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8428038" cy="110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dos </a:t>
            </a:r>
            <a:br>
              <a:rPr lang="pt-BR" dirty="0" smtClean="0"/>
            </a:br>
            <a:r>
              <a:rPr lang="pt-BR" dirty="0" smtClean="0"/>
              <a:t>Diagramas de Sequência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/>
              <a:t>Análise, Projeto e Desenvolvimento </a:t>
            </a:r>
            <a:r>
              <a:rPr lang="pt-BR" altLang="pt-BR" dirty="0" smtClean="0"/>
              <a:t>I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3290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smtClean="0"/>
              <a:t>Participantes e Linhas de Vida</a:t>
            </a:r>
          </a:p>
        </p:txBody>
      </p:sp>
      <p:pic>
        <p:nvPicPr>
          <p:cNvPr id="133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2357438"/>
            <a:ext cx="3087687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325688"/>
            <a:ext cx="2573338" cy="242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13" y="1916113"/>
            <a:ext cx="2825750" cy="283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Sintaxe das mensagens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59013"/>
            <a:ext cx="6370638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81000" y="15240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2400" b="0">
                <a:latin typeface="Arial" charset="0"/>
              </a:rPr>
              <a:t>Forma Geral: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57200" y="2819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2400" b="0">
                <a:latin typeface="Arial" charset="0"/>
              </a:rPr>
              <a:t>Exemplos: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90925"/>
            <a:ext cx="64992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smtClean="0"/>
              <a:t>Mensagens</a:t>
            </a:r>
            <a:endParaRPr lang="pt-BR" altLang="pt-BR" smtClean="0"/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2114550"/>
            <a:ext cx="5678487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440" y="2895600"/>
            <a:ext cx="51054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Retorno de uma mensagem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00100" y="1409700"/>
            <a:ext cx="7543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2400" b="0" i="1">
                <a:latin typeface="Arial" charset="0"/>
              </a:rPr>
              <a:t>Duas formas de mostrar o valor de retorno de uma mensagem</a:t>
            </a:r>
          </a:p>
        </p:txBody>
      </p:sp>
      <p:pic>
        <p:nvPicPr>
          <p:cNvPr id="1639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440" y="2895600"/>
            <a:ext cx="51054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Mensagens para "this"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2362200"/>
            <a:ext cx="2263775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3" y="2133600"/>
            <a:ext cx="2471737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Criação de instâncias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20" y="4248150"/>
            <a:ext cx="33813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255" y="4248150"/>
            <a:ext cx="32480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955" y="1524000"/>
            <a:ext cx="66389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Destruição de Objetos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2576513"/>
            <a:ext cx="5672137" cy="204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Frames em Diagramas de Seqüência</a:t>
            </a:r>
          </a:p>
        </p:txBody>
      </p:sp>
      <p:pic>
        <p:nvPicPr>
          <p:cNvPr id="20483" name="Picture 2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60688"/>
            <a:ext cx="7953375" cy="298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4" name="Text Box 2052"/>
          <p:cNvSpPr txBox="1">
            <a:spLocks noChangeArrowheads="1"/>
          </p:cNvSpPr>
          <p:nvPr/>
        </p:nvSpPr>
        <p:spPr bwMode="auto">
          <a:xfrm>
            <a:off x="457200" y="16002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2400" b="0" i="1">
                <a:latin typeface="Arial" charset="0"/>
              </a:rPr>
              <a:t>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Interação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Acontece em função da troca de mensagens entre objetos</a:t>
            </a:r>
          </a:p>
          <a:p>
            <a:r>
              <a:rPr lang="pt-BR" dirty="0" smtClean="0"/>
              <a:t>Usadas para a modelagem dos aspectos dinâmicos de um sistema</a:t>
            </a:r>
          </a:p>
        </p:txBody>
      </p:sp>
    </p:spTree>
    <p:extLst>
      <p:ext uri="{BB962C8B-B14F-4D97-AF65-F5344CB8AC3E}">
        <p14:creationId xmlns:p14="http://schemas.microsoft.com/office/powerpoint/2010/main" val="8734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Loops na especificação UML 1.x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49149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Mensagens Condicionais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5675313" cy="220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 smtClean="0"/>
              <a:t>Mensagens condicionais na </a:t>
            </a:r>
            <a:br>
              <a:rPr lang="pt-BR" altLang="pt-BR" dirty="0" smtClean="0"/>
            </a:br>
            <a:r>
              <a:rPr lang="pt-BR" altLang="pt-BR" dirty="0" smtClean="0"/>
              <a:t>UML 1.x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62213"/>
            <a:ext cx="5668963" cy="232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Mensagens condicionais mutuamente exclusivas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2405063"/>
            <a:ext cx="5672138" cy="282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Percorrendo uma coleção</a:t>
            </a:r>
          </a:p>
        </p:txBody>
      </p:sp>
      <p:pic>
        <p:nvPicPr>
          <p:cNvPr id="25603" name="Picture 2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95550"/>
            <a:ext cx="85344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4" name="Text Box 2052"/>
          <p:cNvSpPr txBox="1">
            <a:spLocks noChangeArrowheads="1"/>
          </p:cNvSpPr>
          <p:nvPr/>
        </p:nvSpPr>
        <p:spPr bwMode="auto">
          <a:xfrm>
            <a:off x="812800" y="14732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2400" b="0" i="1">
                <a:latin typeface="Arial" charset="0"/>
              </a:rPr>
              <a:t>Usando uma notação explícita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Percorrendo uma coleção</a:t>
            </a:r>
          </a:p>
        </p:txBody>
      </p:sp>
      <p:sp>
        <p:nvSpPr>
          <p:cNvPr id="26627" name="Text Box 4099"/>
          <p:cNvSpPr txBox="1">
            <a:spLocks noChangeArrowheads="1"/>
          </p:cNvSpPr>
          <p:nvPr/>
        </p:nvSpPr>
        <p:spPr bwMode="auto">
          <a:xfrm>
            <a:off x="812800" y="14732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2400" b="0" i="1">
                <a:latin typeface="Arial" charset="0"/>
              </a:rPr>
              <a:t>Usando uma notação implícita</a:t>
            </a:r>
          </a:p>
        </p:txBody>
      </p:sp>
      <p:pic>
        <p:nvPicPr>
          <p:cNvPr id="26628" name="Picture 4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3" y="2743200"/>
            <a:ext cx="5678487" cy="213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Mensagens Polimórficas</a:t>
            </a:r>
          </a:p>
        </p:txBody>
      </p:sp>
      <p:pic>
        <p:nvPicPr>
          <p:cNvPr id="27651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47339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4114800"/>
            <a:ext cx="616267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Mensagens Polimórficas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3144838" cy="156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62200"/>
            <a:ext cx="315277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4667250"/>
            <a:ext cx="4445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 smtClean="0"/>
              <a:t>Mensagens síncronas </a:t>
            </a:r>
            <a:r>
              <a:rPr lang="pt-BR" altLang="pt-BR" dirty="0" smtClean="0"/>
              <a:t/>
            </a:r>
            <a:br>
              <a:rPr lang="pt-BR" altLang="pt-BR" dirty="0" smtClean="0"/>
            </a:br>
            <a:r>
              <a:rPr lang="pt-BR" altLang="pt-BR" dirty="0" smtClean="0"/>
              <a:t>e </a:t>
            </a:r>
            <a:r>
              <a:rPr lang="pt-BR" altLang="pt-BR" dirty="0" smtClean="0"/>
              <a:t>assíncronas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1981200"/>
            <a:ext cx="4422775" cy="356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5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 smtClean="0"/>
              <a:t>Elementos dos</a:t>
            </a:r>
            <a:br>
              <a:rPr lang="pt-BR" altLang="pt-BR" smtClean="0"/>
            </a:br>
            <a:r>
              <a:rPr lang="pt-BR" altLang="pt-BR" smtClean="0"/>
              <a:t>Diagramas de Colaboração (Comunicação)</a:t>
            </a:r>
            <a:endParaRPr lang="pt-BR" altLang="pt-BR" dirty="0"/>
          </a:p>
        </p:txBody>
      </p:sp>
      <p:sp>
        <p:nvSpPr>
          <p:cNvPr id="30723" name="Rectangle 205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pt-BR" altLang="pt-BR" dirty="0" smtClean="0"/>
          </a:p>
          <a:p>
            <a:r>
              <a:rPr lang="pt-BR" altLang="pt-BR" dirty="0" smtClean="0"/>
              <a:t>Análise e Projeto Orientado a Objetos</a:t>
            </a:r>
            <a:endParaRPr lang="pt-BR" alt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 de Interação</a:t>
            </a:r>
          </a:p>
        </p:txBody>
      </p:sp>
      <p:sp>
        <p:nvSpPr>
          <p:cNvPr id="614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Representam a colaboração entre objetos:</a:t>
            </a:r>
          </a:p>
          <a:p>
            <a:pPr lvl="1"/>
            <a:r>
              <a:rPr lang="pt-BR" dirty="0" smtClean="0"/>
              <a:t>Normalmente para modelar graficamente um único cenário de caso de uso.</a:t>
            </a:r>
          </a:p>
          <a:p>
            <a:pPr lvl="2"/>
            <a:r>
              <a:rPr lang="pt-BR" dirty="0" smtClean="0"/>
              <a:t>A modelagem usando cartões CRC pode ajudar a encontrar os objetos participantes desse cenário antes de representá-los num diagrama de interação.</a:t>
            </a:r>
          </a:p>
          <a:p>
            <a:r>
              <a:rPr lang="pt-BR" dirty="0" smtClean="0"/>
              <a:t>Termo genérico que se aplica a dois tipos de diagramas que enfatizam interações entre objetos:</a:t>
            </a:r>
          </a:p>
          <a:p>
            <a:pPr lvl="1"/>
            <a:r>
              <a:rPr lang="pt-BR" dirty="0" smtClean="0"/>
              <a:t>Diagrama de Sequência</a:t>
            </a:r>
          </a:p>
          <a:p>
            <a:pPr lvl="1"/>
            <a:r>
              <a:rPr lang="pt-BR" dirty="0" smtClean="0"/>
              <a:t>Diagrama de Colaboração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630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Associações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0"/>
            <a:ext cx="4840288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0"/>
            <a:ext cx="5272088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Mensagens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879600"/>
            <a:ext cx="5683250" cy="200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800600"/>
            <a:ext cx="527208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Mensagens para this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14600"/>
            <a:ext cx="1684338" cy="194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Criação de instâncias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482725"/>
            <a:ext cx="9097963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Numeração das mensagens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3009900"/>
            <a:ext cx="71151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812800" y="151130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2400" b="0" i="1">
                <a:latin typeface="Arial" charset="0"/>
              </a:rPr>
              <a:t>Um caso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Numeração das mensagens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12800" y="151130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2400" b="0" i="1">
                <a:latin typeface="Arial" charset="0"/>
              </a:rPr>
              <a:t>Um caso mais complexo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60625"/>
            <a:ext cx="6805613" cy="409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Mensagens condicionais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95600"/>
            <a:ext cx="6046788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2800" dirty="0" smtClean="0"/>
              <a:t>Mensagens condicionais </a:t>
            </a:r>
            <a:r>
              <a:rPr lang="pt-BR" altLang="pt-BR" sz="2800" dirty="0" smtClean="0"/>
              <a:t/>
            </a:r>
            <a:br>
              <a:rPr lang="pt-BR" altLang="pt-BR" sz="2800" dirty="0" smtClean="0"/>
            </a:br>
            <a:r>
              <a:rPr lang="pt-BR" altLang="pt-BR" sz="2800" dirty="0" smtClean="0"/>
              <a:t>mutuamente </a:t>
            </a:r>
            <a:r>
              <a:rPr lang="pt-BR" altLang="pt-BR" sz="2800" dirty="0" smtClean="0"/>
              <a:t>exclusivas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1766888"/>
            <a:ext cx="9097962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Loops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38438"/>
            <a:ext cx="7100888" cy="207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Percorrendo uma coleção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63688"/>
            <a:ext cx="8540750" cy="481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Duas formas de representação</a:t>
            </a:r>
            <a:endParaRPr lang="pt-BR" dirty="0" smtClean="0"/>
          </a:p>
        </p:txBody>
      </p:sp>
      <p:sp>
        <p:nvSpPr>
          <p:cNvPr id="717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Informações bastante similares mas de maneira diferente</a:t>
            </a:r>
          </a:p>
          <a:p>
            <a:pPr lvl="1"/>
            <a:r>
              <a:rPr lang="pt-BR" dirty="0" smtClean="0"/>
              <a:t>Diagrama de Sequência </a:t>
            </a:r>
          </a:p>
          <a:p>
            <a:pPr lvl="2"/>
            <a:r>
              <a:rPr lang="pt-BR" dirty="0" smtClean="0"/>
              <a:t>Enfatiza a sequência temporal das interações entre objetos.</a:t>
            </a:r>
          </a:p>
          <a:p>
            <a:pPr lvl="1"/>
            <a:r>
              <a:rPr lang="pt-BR" dirty="0" smtClean="0"/>
              <a:t>Diagrama de Colaboração</a:t>
            </a:r>
          </a:p>
          <a:p>
            <a:pPr lvl="2"/>
            <a:r>
              <a:rPr lang="pt-BR" dirty="0" smtClean="0"/>
              <a:t>Enfatiza a colaboração entre os objetos.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4285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Mensagens Polimórficas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630363"/>
            <a:ext cx="9072563" cy="446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 smtClean="0"/>
              <a:t>Mensagens síncronas </a:t>
            </a:r>
            <a:r>
              <a:rPr lang="pt-BR" altLang="pt-BR" dirty="0" smtClean="0"/>
              <a:t/>
            </a:r>
            <a:br>
              <a:rPr lang="pt-BR" altLang="pt-BR" dirty="0" smtClean="0"/>
            </a:br>
            <a:r>
              <a:rPr lang="pt-BR" altLang="pt-BR" dirty="0" smtClean="0"/>
              <a:t>e </a:t>
            </a:r>
            <a:r>
              <a:rPr lang="pt-BR" altLang="pt-BR" dirty="0" smtClean="0"/>
              <a:t>assíncronas</a:t>
            </a:r>
          </a:p>
        </p:txBody>
      </p:sp>
      <p:pic>
        <p:nvPicPr>
          <p:cNvPr id="43011" name="Picture 30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6762750" cy="267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AOO - RUP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Boundary</a:t>
            </a:r>
            <a:r>
              <a:rPr lang="pt-BR" dirty="0" smtClean="0"/>
              <a:t>, </a:t>
            </a:r>
            <a:r>
              <a:rPr lang="pt-BR" dirty="0" err="1" smtClean="0"/>
              <a:t>Control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dirty="0" err="1" smtClean="0"/>
              <a:t>Entity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7205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Análise OO do RUP</a:t>
            </a:r>
            <a:endParaRPr lang="en-US" smtClean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Uso de apenas 3 tipos de classes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Fronteira (</a:t>
            </a:r>
            <a:r>
              <a:rPr lang="pt-BR" dirty="0" err="1" smtClean="0"/>
              <a:t>boundary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Classes de interface com o mundo externo </a:t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pt-BR" dirty="0" err="1" smtClean="0"/>
              <a:t>ex</a:t>
            </a:r>
            <a:r>
              <a:rPr lang="pt-BR" dirty="0" smtClean="0"/>
              <a:t>: GUI, sistemas externos)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Controle (</a:t>
            </a:r>
            <a:r>
              <a:rPr lang="pt-BR" dirty="0" err="1" smtClean="0"/>
              <a:t>control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Coordenam o comportamento do caso de uso definindo uma interface entre classes fronteira e entidade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Entidade (</a:t>
            </a:r>
            <a:r>
              <a:rPr lang="pt-BR" dirty="0" err="1" smtClean="0"/>
              <a:t>entity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Classes que armazenam informações manipuladas pelo sistema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200400" y="2173964"/>
            <a:ext cx="534988" cy="344488"/>
            <a:chOff x="1947" y="1061"/>
            <a:chExt cx="652" cy="428"/>
          </a:xfrm>
        </p:grpSpPr>
        <p:sp>
          <p:nvSpPr>
            <p:cNvPr id="22545" name="Oval 22"/>
            <p:cNvSpPr>
              <a:spLocks noChangeArrowheads="1"/>
            </p:cNvSpPr>
            <p:nvPr/>
          </p:nvSpPr>
          <p:spPr bwMode="auto">
            <a:xfrm>
              <a:off x="2161" y="1061"/>
              <a:ext cx="438" cy="428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46" name="Line 23"/>
            <p:cNvSpPr>
              <a:spLocks noChangeShapeType="1"/>
            </p:cNvSpPr>
            <p:nvPr/>
          </p:nvSpPr>
          <p:spPr bwMode="auto">
            <a:xfrm>
              <a:off x="1947" y="1163"/>
              <a:ext cx="1" cy="224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47" name="Line 24"/>
            <p:cNvSpPr>
              <a:spLocks noChangeShapeType="1"/>
            </p:cNvSpPr>
            <p:nvPr/>
          </p:nvSpPr>
          <p:spPr bwMode="auto">
            <a:xfrm>
              <a:off x="1947" y="1275"/>
              <a:ext cx="214" cy="1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48" name="Oval 25"/>
            <p:cNvSpPr>
              <a:spLocks noChangeArrowheads="1"/>
            </p:cNvSpPr>
            <p:nvPr/>
          </p:nvSpPr>
          <p:spPr bwMode="auto">
            <a:xfrm>
              <a:off x="2161" y="1061"/>
              <a:ext cx="438" cy="428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49" name="Line 26"/>
            <p:cNvSpPr>
              <a:spLocks noChangeShapeType="1"/>
            </p:cNvSpPr>
            <p:nvPr/>
          </p:nvSpPr>
          <p:spPr bwMode="auto">
            <a:xfrm>
              <a:off x="1947" y="1163"/>
              <a:ext cx="1" cy="224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50" name="Line 27"/>
            <p:cNvSpPr>
              <a:spLocks noChangeShapeType="1"/>
            </p:cNvSpPr>
            <p:nvPr/>
          </p:nvSpPr>
          <p:spPr bwMode="auto">
            <a:xfrm>
              <a:off x="1947" y="1275"/>
              <a:ext cx="214" cy="1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375994" y="3399061"/>
            <a:ext cx="358775" cy="366713"/>
            <a:chOff x="3196" y="1061"/>
            <a:chExt cx="438" cy="456"/>
          </a:xfrm>
        </p:grpSpPr>
        <p:sp>
          <p:nvSpPr>
            <p:cNvPr id="22539" name="Oval 29"/>
            <p:cNvSpPr>
              <a:spLocks noChangeArrowheads="1"/>
            </p:cNvSpPr>
            <p:nvPr/>
          </p:nvSpPr>
          <p:spPr bwMode="auto">
            <a:xfrm>
              <a:off x="3196" y="1098"/>
              <a:ext cx="438" cy="419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40" name="Line 30"/>
            <p:cNvSpPr>
              <a:spLocks noChangeShapeType="1"/>
            </p:cNvSpPr>
            <p:nvPr/>
          </p:nvSpPr>
          <p:spPr bwMode="auto">
            <a:xfrm flipH="1">
              <a:off x="3364" y="1061"/>
              <a:ext cx="93" cy="37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41" name="Line 31"/>
            <p:cNvSpPr>
              <a:spLocks noChangeShapeType="1"/>
            </p:cNvSpPr>
            <p:nvPr/>
          </p:nvSpPr>
          <p:spPr bwMode="auto">
            <a:xfrm flipH="1" flipV="1">
              <a:off x="3364" y="1098"/>
              <a:ext cx="93" cy="37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42" name="Oval 32"/>
            <p:cNvSpPr>
              <a:spLocks noChangeArrowheads="1"/>
            </p:cNvSpPr>
            <p:nvPr/>
          </p:nvSpPr>
          <p:spPr bwMode="auto">
            <a:xfrm>
              <a:off x="3196" y="1098"/>
              <a:ext cx="438" cy="419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43" name="Line 33"/>
            <p:cNvSpPr>
              <a:spLocks noChangeShapeType="1"/>
            </p:cNvSpPr>
            <p:nvPr/>
          </p:nvSpPr>
          <p:spPr bwMode="auto">
            <a:xfrm flipH="1">
              <a:off x="3364" y="1061"/>
              <a:ext cx="93" cy="37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44" name="Line 34"/>
            <p:cNvSpPr>
              <a:spLocks noChangeShapeType="1"/>
            </p:cNvSpPr>
            <p:nvPr/>
          </p:nvSpPr>
          <p:spPr bwMode="auto">
            <a:xfrm flipH="1" flipV="1">
              <a:off x="3364" y="1098"/>
              <a:ext cx="93" cy="37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3358129" y="4724400"/>
            <a:ext cx="350838" cy="336550"/>
            <a:chOff x="4147" y="1089"/>
            <a:chExt cx="428" cy="419"/>
          </a:xfrm>
        </p:grpSpPr>
        <p:sp>
          <p:nvSpPr>
            <p:cNvPr id="22537" name="Oval 36"/>
            <p:cNvSpPr>
              <a:spLocks noChangeArrowheads="1"/>
            </p:cNvSpPr>
            <p:nvPr/>
          </p:nvSpPr>
          <p:spPr bwMode="auto">
            <a:xfrm>
              <a:off x="4147" y="1089"/>
              <a:ext cx="428" cy="419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242728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38" name="Line 37"/>
            <p:cNvSpPr>
              <a:spLocks noChangeShapeType="1"/>
            </p:cNvSpPr>
            <p:nvPr/>
          </p:nvSpPr>
          <p:spPr bwMode="auto">
            <a:xfrm>
              <a:off x="4147" y="1507"/>
              <a:ext cx="419" cy="1"/>
            </a:xfrm>
            <a:prstGeom prst="line">
              <a:avLst/>
            </a:prstGeom>
            <a:noFill/>
            <a:ln w="0">
              <a:solidFill>
                <a:srgbClr val="242728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77427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Realização do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Caso </a:t>
            </a:r>
            <a:r>
              <a:rPr lang="pt-BR" dirty="0" smtClean="0"/>
              <a:t>de Uso </a:t>
            </a:r>
            <a:r>
              <a:rPr lang="pt-BR" dirty="0" smtClean="0"/>
              <a:t>Marcar </a:t>
            </a:r>
            <a:r>
              <a:rPr lang="pt-BR" dirty="0" smtClean="0"/>
              <a:t>Consulta</a:t>
            </a:r>
            <a:endParaRPr lang="pt-B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92896"/>
            <a:ext cx="4008120" cy="272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http://ec.l.thumbs.canstockphoto.com/canstock909617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61157">
            <a:off x="3437260" y="4922341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065704" y="5097958"/>
            <a:ext cx="2462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b="0" dirty="0">
                <a:latin typeface="+mn-lt"/>
              </a:rPr>
              <a:t>Aqui são criados os diagramas de sequencia e/ou de </a:t>
            </a:r>
            <a:r>
              <a:rPr lang="pt-BR" sz="1800" b="0" dirty="0" smtClean="0">
                <a:latin typeface="+mn-lt"/>
              </a:rPr>
              <a:t>comunicação</a:t>
            </a:r>
            <a:endParaRPr lang="pt-BR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27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Storyboard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743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Diagrama de Comunicação</a:t>
            </a:r>
            <a:endParaRPr lang="pt-BR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0590" y="2021840"/>
            <a:ext cx="7322820" cy="389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4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Diagrama de Sequencia</a:t>
            </a:r>
            <a:endParaRPr lang="pt-B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0110" y="1949450"/>
            <a:ext cx="738378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11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Modelo de Domínio </a:t>
            </a:r>
            <a:br>
              <a:rPr lang="pt-BR" dirty="0" smtClean="0"/>
            </a:br>
            <a:r>
              <a:rPr lang="pt-BR" dirty="0" smtClean="0"/>
              <a:t>até o momento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600" y="2288540"/>
            <a:ext cx="5638800" cy="336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20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Exercício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pt-BR" altLang="pt-BR" i="1" smtClean="0"/>
              <a:t>Elabore um diagrama de seqüência para especificar o fluxo de controle envolvido ao se iniciar uma simples ligação telefônica.</a:t>
            </a:r>
          </a:p>
          <a:p>
            <a:pPr eaLnBrk="1" hangingPunct="1">
              <a:buFontTx/>
              <a:buChar char="•"/>
            </a:pPr>
            <a:endParaRPr lang="pt-BR" altLang="pt-BR" i="1" smtClean="0"/>
          </a:p>
          <a:p>
            <a:pPr eaLnBrk="1" hangingPunct="1">
              <a:buFontTx/>
              <a:buChar char="•"/>
            </a:pPr>
            <a:r>
              <a:rPr lang="pt-BR" altLang="pt-BR" i="1" smtClean="0"/>
              <a:t>Objetos:</a:t>
            </a:r>
          </a:p>
          <a:p>
            <a:pPr lvl="1" eaLnBrk="1" hangingPunct="1">
              <a:buFontTx/>
              <a:buChar char="•"/>
            </a:pPr>
            <a:r>
              <a:rPr lang="pt-BR" altLang="pt-BR" i="1" smtClean="0"/>
              <a:t>Chamador</a:t>
            </a:r>
          </a:p>
          <a:p>
            <a:pPr lvl="1" eaLnBrk="1" hangingPunct="1">
              <a:buFontTx/>
              <a:buChar char="•"/>
            </a:pPr>
            <a:r>
              <a:rPr lang="pt-BR" altLang="pt-BR" i="1" smtClean="0"/>
              <a:t>Chamado</a:t>
            </a:r>
          </a:p>
          <a:p>
            <a:pPr lvl="1" eaLnBrk="1" hangingPunct="1">
              <a:buFontTx/>
              <a:buChar char="•"/>
            </a:pPr>
            <a:r>
              <a:rPr lang="pt-BR" altLang="pt-BR" i="1" smtClean="0"/>
              <a:t>SistemaTelefônico</a:t>
            </a:r>
          </a:p>
          <a:p>
            <a:pPr eaLnBrk="1" hangingPunct="1"/>
            <a:endParaRPr lang="pt-BR" altLang="pt-BR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smtClean="0"/>
              <a:t>Exemplo </a:t>
            </a:r>
            <a:br>
              <a:rPr lang="pt-BR" altLang="pt-BR" smtClean="0"/>
            </a:br>
            <a:r>
              <a:rPr lang="pt-BR" altLang="pt-BR" smtClean="0"/>
              <a:t>Diagrama de Sequência</a:t>
            </a:r>
            <a:endParaRPr lang="pt-BR" altLang="pt-BR" dirty="0" smtClean="0"/>
          </a:p>
        </p:txBody>
      </p:sp>
      <p:pic>
        <p:nvPicPr>
          <p:cNvPr id="717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19400"/>
            <a:ext cx="4684096" cy="2126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95" y="1981200"/>
            <a:ext cx="2770188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 Obrigado!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otakai@gmail.com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651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altLang="pt-BR" dirty="0" smtClean="0"/>
              <a:t>Exemplo</a:t>
            </a:r>
            <a:br>
              <a:rPr lang="pt-BR" altLang="pt-BR" dirty="0" smtClean="0"/>
            </a:br>
            <a:r>
              <a:rPr lang="pt-BR" altLang="pt-BR" dirty="0" smtClean="0"/>
              <a:t>Diagrama de Colaboração</a:t>
            </a:r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484" y="2753032"/>
            <a:ext cx="5229002" cy="204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95" y="1981200"/>
            <a:ext cx="2770188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Comparação</a:t>
            </a:r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200"/>
            <a:ext cx="83185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dirty="0" smtClean="0"/>
              <a:t>Diagrama de Sequência </a:t>
            </a:r>
            <a:br>
              <a:rPr lang="pt-BR" altLang="pt-BR" dirty="0" smtClean="0"/>
            </a:br>
            <a:r>
              <a:rPr lang="pt-BR" altLang="pt-BR" dirty="0" smtClean="0"/>
              <a:t>para Criar o Código</a:t>
            </a:r>
          </a:p>
        </p:txBody>
      </p:sp>
      <p:pic>
        <p:nvPicPr>
          <p:cNvPr id="102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693863"/>
            <a:ext cx="9140825" cy="226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489" y="4495800"/>
            <a:ext cx="4881563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4088955" y="3775587"/>
            <a:ext cx="1246510" cy="523617"/>
            <a:chOff x="4088955" y="3775587"/>
            <a:chExt cx="1246510" cy="523617"/>
          </a:xfrm>
        </p:grpSpPr>
        <p:sp>
          <p:nvSpPr>
            <p:cNvPr id="6" name="Seta para baixo 5"/>
            <p:cNvSpPr/>
            <p:nvPr/>
          </p:nvSpPr>
          <p:spPr>
            <a:xfrm>
              <a:off x="4088955" y="3810000"/>
              <a:ext cx="484632" cy="4892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724400" y="3775587"/>
              <a:ext cx="6110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Gera</a:t>
              </a:r>
              <a:endParaRPr lang="pt-BR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dirty="0" smtClean="0"/>
              <a:t>Diagrama de Colaboração </a:t>
            </a:r>
            <a:br>
              <a:rPr lang="pt-BR" altLang="pt-BR" dirty="0" smtClean="0"/>
            </a:br>
            <a:r>
              <a:rPr lang="pt-BR" altLang="pt-BR" dirty="0" smtClean="0"/>
              <a:t>para Gerar o Código</a:t>
            </a:r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905000"/>
            <a:ext cx="9094788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489" y="4495800"/>
            <a:ext cx="4881563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4088955" y="3775587"/>
            <a:ext cx="1246510" cy="523617"/>
            <a:chOff x="4088955" y="3775587"/>
            <a:chExt cx="1246510" cy="523617"/>
          </a:xfrm>
        </p:grpSpPr>
        <p:sp>
          <p:nvSpPr>
            <p:cNvPr id="7" name="Seta para baixo 6"/>
            <p:cNvSpPr/>
            <p:nvPr/>
          </p:nvSpPr>
          <p:spPr>
            <a:xfrm>
              <a:off x="4088955" y="3810000"/>
              <a:ext cx="484632" cy="4892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4724400" y="3775587"/>
              <a:ext cx="6110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Gera</a:t>
              </a:r>
              <a:endParaRPr lang="pt-BR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pactaNov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9893</TotalTime>
  <Words>362</Words>
  <Application>Microsoft Office PowerPoint</Application>
  <PresentationFormat>Apresentação na tela (4:3)</PresentationFormat>
  <Paragraphs>99</Paragraphs>
  <Slides>50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1" baseType="lpstr">
      <vt:lpstr>ImpactaNovo</vt:lpstr>
      <vt:lpstr>Análise e Projeto Orientado a Objetos</vt:lpstr>
      <vt:lpstr>Interação</vt:lpstr>
      <vt:lpstr>Diagramas de Interação</vt:lpstr>
      <vt:lpstr>Duas formas de representação</vt:lpstr>
      <vt:lpstr>Exemplo  Diagrama de Sequência</vt:lpstr>
      <vt:lpstr>Exemplo Diagrama de Colaboração</vt:lpstr>
      <vt:lpstr>Comparação</vt:lpstr>
      <vt:lpstr>Diagrama de Sequência  para Criar o Código</vt:lpstr>
      <vt:lpstr>Diagrama de Colaboração  para Gerar o Código</vt:lpstr>
      <vt:lpstr>Importância dos  Diagramas de Interação</vt:lpstr>
      <vt:lpstr>Elementos dos  Diagramas de Sequência</vt:lpstr>
      <vt:lpstr>Participantes e Linhas de Vida</vt:lpstr>
      <vt:lpstr>Sintaxe das mensagens</vt:lpstr>
      <vt:lpstr>Mensagens</vt:lpstr>
      <vt:lpstr>Retorno de uma mensagem</vt:lpstr>
      <vt:lpstr>Mensagens para "this"</vt:lpstr>
      <vt:lpstr>Criação de instâncias</vt:lpstr>
      <vt:lpstr>Destruição de Objetos</vt:lpstr>
      <vt:lpstr>Frames em Diagramas de Seqüência</vt:lpstr>
      <vt:lpstr>Loops na especificação UML 1.x</vt:lpstr>
      <vt:lpstr>Mensagens Condicionais</vt:lpstr>
      <vt:lpstr>Mensagens condicionais na  UML 1.x</vt:lpstr>
      <vt:lpstr>Mensagens condicionais mutuamente exclusivas</vt:lpstr>
      <vt:lpstr>Percorrendo uma coleção</vt:lpstr>
      <vt:lpstr>Percorrendo uma coleção</vt:lpstr>
      <vt:lpstr>Mensagens Polimórficas</vt:lpstr>
      <vt:lpstr>Mensagens Polimórficas</vt:lpstr>
      <vt:lpstr>Mensagens síncronas  e assíncronas</vt:lpstr>
      <vt:lpstr>Elementos dos Diagramas de Colaboração (Comunicação)</vt:lpstr>
      <vt:lpstr>Associações</vt:lpstr>
      <vt:lpstr>Mensagens</vt:lpstr>
      <vt:lpstr>Mensagens para this</vt:lpstr>
      <vt:lpstr>Criação de instâncias</vt:lpstr>
      <vt:lpstr>Numeração das mensagens</vt:lpstr>
      <vt:lpstr>Numeração das mensagens</vt:lpstr>
      <vt:lpstr>Mensagens condicionais</vt:lpstr>
      <vt:lpstr>Mensagens condicionais  mutuamente exclusivas</vt:lpstr>
      <vt:lpstr>Loops</vt:lpstr>
      <vt:lpstr>Percorrendo uma coleção</vt:lpstr>
      <vt:lpstr>Mensagens Polimórficas</vt:lpstr>
      <vt:lpstr>Mensagens síncronas  e assíncronas</vt:lpstr>
      <vt:lpstr>AOO - RUP</vt:lpstr>
      <vt:lpstr>Análise OO do RUP</vt:lpstr>
      <vt:lpstr>Exemplo: Realização do  Caso de Uso Marcar Consulta</vt:lpstr>
      <vt:lpstr>Storyboard</vt:lpstr>
      <vt:lpstr>Exemplo: Diagrama de Comunicação</vt:lpstr>
      <vt:lpstr>Exemplo: Diagrama de Sequencia</vt:lpstr>
      <vt:lpstr>Exemplo: Modelo de Domínio  até o momento</vt:lpstr>
      <vt:lpstr>Exercício</vt:lpstr>
      <vt:lpstr> 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 (Integrated Development Environment)</dc:title>
  <dc:creator>Jonas Knopman</dc:creator>
  <cp:lastModifiedBy>Osvaldo Takai</cp:lastModifiedBy>
  <cp:revision>130</cp:revision>
  <cp:lastPrinted>1601-01-01T00:00:00Z</cp:lastPrinted>
  <dcterms:created xsi:type="dcterms:W3CDTF">2003-02-04T12:09:38Z</dcterms:created>
  <dcterms:modified xsi:type="dcterms:W3CDTF">2014-10-08T21:35:50Z</dcterms:modified>
</cp:coreProperties>
</file>