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3" r:id="rId4"/>
    <p:sldId id="274" r:id="rId5"/>
    <p:sldId id="259" r:id="rId6"/>
    <p:sldId id="260" r:id="rId7"/>
    <p:sldId id="257" r:id="rId8"/>
    <p:sldId id="261" r:id="rId9"/>
    <p:sldId id="262" r:id="rId10"/>
    <p:sldId id="275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6" r:id="rId21"/>
    <p:sldId id="277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1206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04/06/2014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35BF34F-860C-439E-9360-B06A721D6D3D}" type="datetimeFigureOut">
              <a:rPr lang="pt-BR" smtClean="0"/>
              <a:t>04/06/2014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ntigo.sp.sebrae.com.br/topo/produtos/publica%C3%A7%C3%B5es/comece%20certo/pdfs_comece_certo/prestacao_servicos_moto_boy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ABrasilExpress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</a:t>
            </a:r>
          </a:p>
          <a:p>
            <a:r>
              <a:rPr lang="pt-BR" dirty="0" smtClean="0"/>
              <a:t>CONTROLE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069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Declaração 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t-BR" dirty="0"/>
              <a:t>Uma solução sistêmica trará os benefícios de:</a:t>
            </a:r>
          </a:p>
          <a:p>
            <a:r>
              <a:rPr lang="pt-BR" dirty="0" smtClean="0"/>
              <a:t>Controle </a:t>
            </a:r>
            <a:r>
              <a:rPr lang="pt-BR" dirty="0"/>
              <a:t>dos serviços por períodos</a:t>
            </a:r>
          </a:p>
          <a:p>
            <a:r>
              <a:rPr lang="pt-BR" dirty="0" smtClean="0"/>
              <a:t>Controle </a:t>
            </a:r>
            <a:r>
              <a:rPr lang="pt-BR" dirty="0"/>
              <a:t>dos serviços por profissional</a:t>
            </a:r>
          </a:p>
          <a:p>
            <a:r>
              <a:rPr lang="pt-BR" dirty="0" smtClean="0"/>
              <a:t>Controle </a:t>
            </a:r>
            <a:r>
              <a:rPr lang="pt-BR" dirty="0"/>
              <a:t>da OS</a:t>
            </a:r>
          </a:p>
          <a:p>
            <a:r>
              <a:rPr lang="pt-BR" dirty="0" smtClean="0"/>
              <a:t>Encaminhamento </a:t>
            </a:r>
            <a:r>
              <a:rPr lang="pt-BR" dirty="0"/>
              <a:t>da OS para o motoboy</a:t>
            </a:r>
          </a:p>
          <a:p>
            <a:r>
              <a:rPr lang="pt-BR" dirty="0" smtClean="0"/>
              <a:t>Cadastro </a:t>
            </a:r>
            <a:r>
              <a:rPr lang="pt-BR" dirty="0"/>
              <a:t>de Clientes</a:t>
            </a:r>
          </a:p>
          <a:p>
            <a:r>
              <a:rPr lang="pt-BR" dirty="0" smtClean="0"/>
              <a:t>Cadastro </a:t>
            </a:r>
            <a:r>
              <a:rPr lang="pt-BR" dirty="0"/>
              <a:t>do Motoboy</a:t>
            </a:r>
          </a:p>
          <a:p>
            <a:r>
              <a:rPr lang="pt-BR" dirty="0" smtClean="0"/>
              <a:t>Registro </a:t>
            </a:r>
            <a:r>
              <a:rPr lang="pt-BR" dirty="0"/>
              <a:t>e controle das contas</a:t>
            </a:r>
          </a:p>
          <a:p>
            <a:r>
              <a:rPr lang="pt-BR" dirty="0" smtClean="0"/>
              <a:t>Registro </a:t>
            </a:r>
            <a:r>
              <a:rPr lang="pt-BR" dirty="0"/>
              <a:t>e controle de Convênio com o Posto de Gasolina</a:t>
            </a:r>
          </a:p>
          <a:p>
            <a:r>
              <a:rPr lang="pt-BR" dirty="0" smtClean="0"/>
              <a:t>Registro </a:t>
            </a:r>
            <a:r>
              <a:rPr lang="pt-BR" dirty="0"/>
              <a:t>e controle de Convênio com a Loja de moto peças</a:t>
            </a:r>
          </a:p>
          <a:p>
            <a:r>
              <a:rPr lang="pt-BR" dirty="0" smtClean="0"/>
              <a:t>Registro </a:t>
            </a:r>
            <a:r>
              <a:rPr lang="pt-BR" dirty="0"/>
              <a:t>e controle de retiradas/uso do convênio do Motoboy</a:t>
            </a:r>
          </a:p>
          <a:p>
            <a:r>
              <a:rPr lang="pt-BR" dirty="0" smtClean="0"/>
              <a:t>Registro </a:t>
            </a:r>
            <a:r>
              <a:rPr lang="pt-BR" dirty="0"/>
              <a:t>e controle de vales para os funcionários</a:t>
            </a:r>
          </a:p>
        </p:txBody>
      </p:sp>
    </p:spTree>
    <p:extLst>
      <p:ext uri="{BB962C8B-B14F-4D97-AF65-F5344CB8AC3E}">
        <p14:creationId xmlns:p14="http://schemas.microsoft.com/office/powerpoint/2010/main" val="8353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Análise das Causas </a:t>
            </a:r>
            <a:r>
              <a:rPr lang="pt-BR" b="1" dirty="0" smtClean="0"/>
              <a:t>Raízes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25749"/>
            <a:ext cx="80200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3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Usuários e </a:t>
            </a:r>
            <a:r>
              <a:rPr lang="pt-BR" b="1" dirty="0" err="1" smtClean="0"/>
              <a:t>Stakeholders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524735"/>
              </p:ext>
            </p:extLst>
          </p:nvPr>
        </p:nvGraphicFramePr>
        <p:xfrm>
          <a:off x="899592" y="1772816"/>
          <a:ext cx="7056784" cy="1472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5583"/>
                <a:gridCol w="410120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Usuários 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Comentários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Coordenador Financeiro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Registra o pagamento das contas a pagar e a receber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Coordenador administrativo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Emite OS e registra a cobrança dos clientes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Coordenador operacional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Imprime os relatórios de recebimento dos motoboys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Coordenador comercial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Consulta o cadastro de clientes a fim de fidelizar os já existentes e consultas de vendas realizadas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60954"/>
              </p:ext>
            </p:extLst>
          </p:nvPr>
        </p:nvGraphicFramePr>
        <p:xfrm>
          <a:off x="899592" y="3933056"/>
          <a:ext cx="7056784" cy="2208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3457"/>
                <a:gridCol w="413332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Outros </a:t>
                      </a:r>
                      <a:r>
                        <a:rPr lang="pt-BR" sz="1400" dirty="0" err="1">
                          <a:effectLst/>
                        </a:rPr>
                        <a:t>Stakeholders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Comentários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Motoboy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Receberá a OS gerada pelo sistema e terá uma maior confiabilidade nos seus recebimentos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Cliente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Terá uma padronização visual dos pedidos realizados bem como uma segurança e maior clareza das cobranças realizadas 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Fornecedor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É cadastrado para manter informações de produtos e de controle de vencimento de contrato 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Equipe de projeto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Desenvolve especificação técnica do sistema  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2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Fronteira </a:t>
            </a:r>
            <a:r>
              <a:rPr lang="pt-BR" b="1" dirty="0" smtClean="0"/>
              <a:t>Sistêmica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96" y="1600200"/>
            <a:ext cx="595300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Lista de </a:t>
            </a:r>
            <a:r>
              <a:rPr lang="pt-BR" b="1" dirty="0" smtClean="0"/>
              <a:t>Restrições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 Restrições </a:t>
            </a:r>
            <a:r>
              <a:rPr lang="pt-BR" dirty="0" smtClean="0"/>
              <a:t>Técnicas</a:t>
            </a:r>
            <a:r>
              <a:rPr lang="pt-BR" dirty="0"/>
              <a:t> </a:t>
            </a:r>
          </a:p>
          <a:p>
            <a:pPr lvl="0"/>
            <a:r>
              <a:rPr lang="pt-BR" dirty="0"/>
              <a:t>O sistema deverá ser local.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 Restrições sistêmicas</a:t>
            </a:r>
          </a:p>
          <a:p>
            <a:pPr lvl="0"/>
            <a:r>
              <a:rPr lang="pt-BR" dirty="0"/>
              <a:t>O envio de cobranças deve seguir regras de confidencialidade</a:t>
            </a:r>
          </a:p>
          <a:p>
            <a:pPr lvl="0"/>
            <a:r>
              <a:rPr lang="pt-BR" dirty="0"/>
              <a:t>O sistema deverá funcionar no sistema operacional Microsoft Windows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00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Lista de Necessidades (Entrevista</a:t>
            </a:r>
            <a:r>
              <a:rPr lang="pt-BR" b="1" dirty="0" smtClean="0"/>
              <a:t>)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028727"/>
              </p:ext>
            </p:extLst>
          </p:nvPr>
        </p:nvGraphicFramePr>
        <p:xfrm>
          <a:off x="1052210" y="2153025"/>
          <a:ext cx="6472118" cy="3148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6059"/>
                <a:gridCol w="3236059"/>
              </a:tblGrid>
              <a:tr h="2783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Necessidades do Cliente 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Motivos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96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Nome da pessoa que pediu a corrida no OS 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As empresas clientes às vezes esquecem quem fez o pedido e é importante para cobrar saber quem fez o pedido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8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Organizar os serviços do mês por cliente 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Para poder mandar a cobrança final do mês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39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Organizar os serviços por motociclista por mês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Para poder  fazer o pagamento final do mês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39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Falta de um banco de dados de clientes 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Ter as informações dos clientes para melhor atende-los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39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Registro de contas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Ajudar a levantar informação gerencial e a lembrar das datas de vencimento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92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pt-BR" sz="3500" b="1" dirty="0"/>
              <a:t>Lista de Característica priorizada X Esforço X Risco</a:t>
            </a:r>
            <a:endParaRPr lang="pt-BR" sz="3500" dirty="0"/>
          </a:p>
        </p:txBody>
      </p:sp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3316"/>
          <a:stretch/>
        </p:blipFill>
        <p:spPr bwMode="auto">
          <a:xfrm>
            <a:off x="1187624" y="1484784"/>
            <a:ext cx="5904656" cy="51125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352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41784"/>
            <a:ext cx="7620000" cy="1143000"/>
          </a:xfrm>
        </p:spPr>
        <p:txBody>
          <a:bodyPr anchor="t">
            <a:noAutofit/>
          </a:bodyPr>
          <a:lstStyle/>
          <a:p>
            <a:pPr algn="ctr"/>
            <a:r>
              <a:rPr lang="pt-BR" sz="3500" b="1" dirty="0"/>
              <a:t>Lista de Característica priorizada X Esforço X Risco</a:t>
            </a:r>
            <a:endParaRPr lang="pt-BR" sz="3500" dirty="0"/>
          </a:p>
        </p:txBody>
      </p:sp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52" b="30414"/>
          <a:stretch/>
        </p:blipFill>
        <p:spPr bwMode="auto">
          <a:xfrm>
            <a:off x="1044340" y="1484784"/>
            <a:ext cx="6191956" cy="50405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012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99"/>
          <a:stretch/>
        </p:blipFill>
        <p:spPr bwMode="auto">
          <a:xfrm>
            <a:off x="1187624" y="1484784"/>
            <a:ext cx="6264696" cy="46805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67544" y="341784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500" b="1" smtClean="0"/>
              <a:t>Lista de Característica priorizada X Esforço X Risco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304369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3294112"/>
            <a:ext cx="2520280" cy="7109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500" b="1" dirty="0" err="1"/>
              <a:t>Baseline</a:t>
            </a:r>
            <a:endParaRPr lang="pt-BR" sz="3500" b="1" dirty="0"/>
          </a:p>
        </p:txBody>
      </p:sp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62"/>
          <a:stretch/>
        </p:blipFill>
        <p:spPr bwMode="auto">
          <a:xfrm>
            <a:off x="2123728" y="620688"/>
            <a:ext cx="5904656" cy="59766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718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Declaração do escopo do </a:t>
            </a:r>
            <a:r>
              <a:rPr lang="pt-BR" b="1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pt-BR" i="1" dirty="0"/>
              <a:t>Visão Geral do Negócio da Empresa Cliente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pt-BR" dirty="0" smtClean="0"/>
              <a:t>	A </a:t>
            </a:r>
            <a:r>
              <a:rPr lang="pt-BR" dirty="0" err="1"/>
              <a:t>ABrasilExpress</a:t>
            </a:r>
            <a:r>
              <a:rPr lang="pt-BR" dirty="0"/>
              <a:t> é uma empresa de motoboys localizada na Avenida Jabaquara que está em funcionamento á quatro anos. Na empresa trabalham oito motoboy, cinco são contratados por serviço e três são contratados fixos. As motocicletas pertencem à empresa.  A forma de cobrança do serviço é feita por pontos, no mínimo é cobrado dois pontos, e a cada local a partir do segundo é considerado um ponto </a:t>
            </a:r>
            <a:r>
              <a:rPr lang="pt-BR" dirty="0" smtClean="0"/>
              <a:t>extra, cada </a:t>
            </a:r>
            <a:r>
              <a:rPr lang="pt-BR" dirty="0"/>
              <a:t>ponto custa treze reais ao cliente. </a:t>
            </a:r>
          </a:p>
        </p:txBody>
      </p:sp>
    </p:spTree>
    <p:extLst>
      <p:ext uri="{BB962C8B-B14F-4D97-AF65-F5344CB8AC3E}">
        <p14:creationId xmlns:p14="http://schemas.microsoft.com/office/powerpoint/2010/main" val="189678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7620000" cy="1143000"/>
          </a:xfrm>
        </p:spPr>
        <p:txBody>
          <a:bodyPr/>
          <a:lstStyle/>
          <a:p>
            <a:r>
              <a:rPr lang="pt-BR" dirty="0" err="1" smtClean="0"/>
              <a:t>Baseline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24" b="20575"/>
          <a:stretch/>
        </p:blipFill>
        <p:spPr bwMode="auto">
          <a:xfrm>
            <a:off x="1297876" y="1052736"/>
            <a:ext cx="5650388" cy="54664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9149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7620000" cy="1143000"/>
          </a:xfrm>
        </p:spPr>
        <p:txBody>
          <a:bodyPr/>
          <a:lstStyle/>
          <a:p>
            <a:r>
              <a:rPr lang="pt-BR" sz="3600" dirty="0" err="1" smtClean="0"/>
              <a:t>Baseline</a:t>
            </a:r>
            <a:endParaRPr lang="pt-BR" sz="3600" dirty="0"/>
          </a:p>
        </p:txBody>
      </p:sp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24" b="-1"/>
          <a:stretch/>
        </p:blipFill>
        <p:spPr bwMode="auto">
          <a:xfrm>
            <a:off x="2195736" y="548680"/>
            <a:ext cx="5860783" cy="57810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0791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Declaração do escopo do </a:t>
            </a:r>
            <a:r>
              <a:rPr lang="pt-BR" b="1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pt-BR" i="1" dirty="0" smtClean="0"/>
              <a:t>Ficha </a:t>
            </a:r>
            <a:r>
              <a:rPr lang="pt-BR" i="1" dirty="0"/>
              <a:t>Técnica da Empresa Cliente</a:t>
            </a:r>
            <a:endParaRPr lang="pt-BR" dirty="0"/>
          </a:p>
          <a:p>
            <a:pPr marL="114300" indent="0" algn="just">
              <a:lnSpc>
                <a:spcPct val="150000"/>
              </a:lnSpc>
              <a:buNone/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79069"/>
              </p:ext>
            </p:extLst>
          </p:nvPr>
        </p:nvGraphicFramePr>
        <p:xfrm>
          <a:off x="971600" y="2996952"/>
          <a:ext cx="6912768" cy="1944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6384"/>
                <a:gridCol w="3456384"/>
              </a:tblGrid>
              <a:tr h="4860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Localização geográfica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Av Jabaquara, 283 - Sala 09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0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Tempo de vida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Quatro anos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0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Quantidade de Funcionários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Oito Motociclistas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0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Faturamento mensal médio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2400 pontos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44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Declaração do escopo do </a:t>
            </a:r>
            <a:r>
              <a:rPr lang="pt-BR" b="1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pt-BR" sz="2400" i="1" dirty="0" smtClean="0"/>
              <a:t>Descrição </a:t>
            </a:r>
            <a:r>
              <a:rPr lang="pt-BR" sz="2400" i="1" dirty="0"/>
              <a:t>do sistema</a:t>
            </a:r>
          </a:p>
          <a:p>
            <a:pPr marL="114300" indent="0" algn="just">
              <a:buNone/>
            </a:pPr>
            <a:r>
              <a:rPr lang="pt-BR" dirty="0" smtClean="0"/>
              <a:t>	O </a:t>
            </a:r>
            <a:r>
              <a:rPr lang="pt-BR" dirty="0"/>
              <a:t>sistema informatizado deverá contemplar as cinco áreas da </a:t>
            </a:r>
            <a:r>
              <a:rPr lang="pt-BR" dirty="0" err="1"/>
              <a:t>ABrasilExpress</a:t>
            </a:r>
            <a:r>
              <a:rPr lang="pt-BR" dirty="0"/>
              <a:t>. São elas:</a:t>
            </a:r>
          </a:p>
          <a:p>
            <a:pPr algn="just"/>
            <a:r>
              <a:rPr lang="pt-BR" b="1" dirty="0"/>
              <a:t>Área financeira</a:t>
            </a:r>
            <a:r>
              <a:rPr lang="pt-BR" dirty="0"/>
              <a:t> – Responsável pelas finanças da empresa, pagamento de conta, emissão de boleto e geração de nota </a:t>
            </a:r>
            <a:r>
              <a:rPr lang="pt-BR" dirty="0" smtClean="0"/>
              <a:t>fiscal;</a:t>
            </a:r>
            <a:endParaRPr lang="pt-BR" dirty="0"/>
          </a:p>
          <a:p>
            <a:pPr algn="just"/>
            <a:r>
              <a:rPr lang="pt-BR" b="1" dirty="0"/>
              <a:t>Área administrativa</a:t>
            </a:r>
            <a:r>
              <a:rPr lang="pt-BR" dirty="0"/>
              <a:t> – Efetua gestão de ativos, funcionários e </a:t>
            </a:r>
            <a:r>
              <a:rPr lang="pt-BR" dirty="0" smtClean="0"/>
              <a:t>serviços;</a:t>
            </a:r>
            <a:endParaRPr lang="pt-BR" dirty="0"/>
          </a:p>
          <a:p>
            <a:pPr algn="just"/>
            <a:r>
              <a:rPr lang="pt-BR" b="1" dirty="0"/>
              <a:t>Área operacional</a:t>
            </a:r>
            <a:r>
              <a:rPr lang="pt-BR" dirty="0"/>
              <a:t> – Efetua o controle dos motoboys bem como suas </a:t>
            </a:r>
            <a:r>
              <a:rPr lang="pt-BR" dirty="0" smtClean="0"/>
              <a:t>atividades;</a:t>
            </a:r>
            <a:endParaRPr lang="pt-BR" dirty="0"/>
          </a:p>
          <a:p>
            <a:pPr algn="just"/>
            <a:r>
              <a:rPr lang="pt-BR" b="1" dirty="0"/>
              <a:t>Área de manutenção</a:t>
            </a:r>
            <a:r>
              <a:rPr lang="pt-BR" dirty="0"/>
              <a:t> – Efetua controle e manutenção dos veículos da </a:t>
            </a:r>
            <a:r>
              <a:rPr lang="pt-BR" dirty="0" smtClean="0"/>
              <a:t>empresa;</a:t>
            </a:r>
            <a:endParaRPr lang="pt-BR" dirty="0"/>
          </a:p>
          <a:p>
            <a:pPr algn="just"/>
            <a:r>
              <a:rPr lang="pt-BR" b="1" dirty="0"/>
              <a:t>Área de vendas</a:t>
            </a:r>
            <a:r>
              <a:rPr lang="pt-BR" dirty="0"/>
              <a:t> - Efetua contato com os clientes e geração de contrato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70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Integrantes do </a:t>
            </a:r>
            <a:r>
              <a:rPr lang="pt-BR" b="1" dirty="0" smtClean="0"/>
              <a:t>Projeto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247167"/>
              </p:ext>
            </p:extLst>
          </p:nvPr>
        </p:nvGraphicFramePr>
        <p:xfrm>
          <a:off x="179512" y="1412776"/>
          <a:ext cx="8403178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872208"/>
                <a:gridCol w="1296144"/>
                <a:gridCol w="307458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Integrante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E-mail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ABrasilExpress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Empresa de </a:t>
                      </a:r>
                      <a:r>
                        <a:rPr lang="pt-BR" smtClean="0"/>
                        <a:t>Motofretista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24953531</a:t>
                      </a:r>
                      <a:endParaRPr lang="pt-B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pt-B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pt-B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abrasilexpresstransp@ig.com.br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Lourivaldo</a:t>
                      </a:r>
                      <a:r>
                        <a:rPr lang="pt-BR" baseline="0" dirty="0" smtClean="0"/>
                        <a:t> Pinto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Proprietário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987702043</a:t>
                      </a:r>
                      <a:endParaRPr lang="pt-BR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Viviane</a:t>
                      </a:r>
                      <a:r>
                        <a:rPr lang="pt-BR" baseline="0" dirty="0" smtClean="0"/>
                        <a:t> de Carvalho Pinto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Proprietário e Secretária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987702043</a:t>
                      </a:r>
                      <a:endParaRPr lang="pt-BR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effectLst/>
                        </a:rPr>
                        <a:t>Emerson Da Silva Cardozo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(11) 987120350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ecardozo@gmail.com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effectLst/>
                        </a:rPr>
                        <a:t>Guilherme Santos Da Silva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988320787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guilherme_santos11@hotmail.com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effectLst/>
                        </a:rPr>
                        <a:t>João Evaristo Furtado 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99130298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Jef.evaristo@gmail.com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effectLst/>
                        </a:rPr>
                        <a:t>Romulo De </a:t>
                      </a:r>
                      <a:r>
                        <a:rPr lang="pt-BR" sz="1800" kern="1200" dirty="0" err="1" smtClean="0">
                          <a:effectLst/>
                        </a:rPr>
                        <a:t>Araujo</a:t>
                      </a:r>
                      <a:r>
                        <a:rPr lang="pt-BR" sz="1800" kern="1200" dirty="0" smtClean="0">
                          <a:effectLst/>
                        </a:rPr>
                        <a:t> Magalhães 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993243466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romuloamagalhaes@gmail.com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7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effectLst/>
                        </a:rPr>
                        <a:t>Samuel De Matos Rezende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973094664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smrpuc@yahoo.com.br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0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pt-BR" dirty="0"/>
              <a:t>E-mail deve ser enviado para agendamento de </a:t>
            </a:r>
            <a:r>
              <a:rPr lang="pt-BR" dirty="0" smtClean="0"/>
              <a:t>reuniões;</a:t>
            </a:r>
            <a:endParaRPr lang="pt-BR" dirty="0"/>
          </a:p>
          <a:p>
            <a:pPr lvl="0" algn="just"/>
            <a:r>
              <a:rPr lang="pt-BR" dirty="0"/>
              <a:t>Dúvidas somente entrar em contato em horário comercial de segunda a </a:t>
            </a:r>
            <a:r>
              <a:rPr lang="pt-BR" dirty="0" smtClean="0"/>
              <a:t>sexta;</a:t>
            </a:r>
            <a:endParaRPr lang="pt-BR" dirty="0"/>
          </a:p>
          <a:p>
            <a:pPr lvl="0" algn="just"/>
            <a:r>
              <a:rPr lang="pt-BR" dirty="0"/>
              <a:t>Todos os integrantes do grupo de desenvolvimento tem liberdade para entrar em contato com a </a:t>
            </a:r>
            <a:r>
              <a:rPr lang="pt-BR" dirty="0" err="1" smtClean="0"/>
              <a:t>ABrasilExpress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03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GLOSSÁRIO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Cliente – Contratante do serviço de entrega da mercadoria</a:t>
            </a:r>
          </a:p>
          <a:p>
            <a:r>
              <a:rPr lang="pt-BR" dirty="0"/>
              <a:t>Mercadoria – Produto solicitado pelo cliente para ser entregue</a:t>
            </a:r>
          </a:p>
          <a:p>
            <a:r>
              <a:rPr lang="pt-BR" dirty="0"/>
              <a:t>Motoboy – Profissional da </a:t>
            </a:r>
            <a:r>
              <a:rPr lang="pt-BR" dirty="0" err="1"/>
              <a:t>ABrasilExpress</a:t>
            </a:r>
            <a:r>
              <a:rPr lang="pt-BR" dirty="0"/>
              <a:t> responsável pela entrega das mercadorias</a:t>
            </a:r>
          </a:p>
          <a:p>
            <a:r>
              <a:rPr lang="pt-BR" dirty="0"/>
              <a:t>Empresa – </a:t>
            </a:r>
            <a:r>
              <a:rPr lang="pt-BR" dirty="0" err="1"/>
              <a:t>ABrasilExpress</a:t>
            </a:r>
            <a:endParaRPr lang="pt-BR" dirty="0"/>
          </a:p>
          <a:p>
            <a:r>
              <a:rPr lang="pt-BR" dirty="0"/>
              <a:t>Ponto – Métrica de cobrança de uma corrida</a:t>
            </a:r>
          </a:p>
          <a:p>
            <a:r>
              <a:rPr lang="pt-BR" dirty="0"/>
              <a:t>OS – Ordem de serviço, o pedido realizado pelo cliente</a:t>
            </a:r>
          </a:p>
          <a:p>
            <a:r>
              <a:rPr lang="pt-BR" dirty="0"/>
              <a:t>Vale – Adiantamento de pagamento</a:t>
            </a:r>
          </a:p>
          <a:p>
            <a:r>
              <a:rPr lang="pt-BR" dirty="0"/>
              <a:t>Convênio – Parceria entre a empresa e um fornecedor de serviço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42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Site do SEBRAE – Consultoria sobre prestação do serviço de motoboy – Data acesso 20/03/2014</a:t>
            </a:r>
          </a:p>
          <a:p>
            <a:r>
              <a:rPr lang="pt-BR" u="sng" dirty="0">
                <a:hlinkClick r:id="rId2"/>
              </a:rPr>
              <a:t>http://antigo.sp.sebrae.com.br/topo/produtos/publica%C3%A7%C3%B5es/comece%20certo/pdfs_comece_certo/prestacao_servicos_moto_boy.pdf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81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Declaração 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O problema de falha de controle e gerenciamento afeta os proprietários devido a demora decorrente para manter as atividades de rotinas da empresa, tendo assim consequentemente perda do foco do </a:t>
            </a:r>
            <a:r>
              <a:rPr lang="pt-BR" dirty="0" err="1"/>
              <a:t>S</a:t>
            </a:r>
            <a:r>
              <a:rPr lang="pt-BR" dirty="0" err="1" smtClean="0"/>
              <a:t>teakholder</a:t>
            </a:r>
            <a:r>
              <a:rPr lang="pt-BR" dirty="0" smtClean="0"/>
              <a:t> </a:t>
            </a:r>
            <a:r>
              <a:rPr lang="pt-BR" dirty="0"/>
              <a:t>em ações mais produtivas, resultando então em perda de dinheiro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3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</TotalTime>
  <Words>632</Words>
  <Application>Microsoft Office PowerPoint</Application>
  <PresentationFormat>Apresentação na tela (4:3)</PresentationFormat>
  <Paragraphs>145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Adjacência</vt:lpstr>
      <vt:lpstr>ABrasilExpress</vt:lpstr>
      <vt:lpstr>Declaração do escopo do projeto</vt:lpstr>
      <vt:lpstr>Declaração do escopo do projeto</vt:lpstr>
      <vt:lpstr>Declaração do escopo do projeto</vt:lpstr>
      <vt:lpstr>Integrantes do Projeto</vt:lpstr>
      <vt:lpstr>Comunicação</vt:lpstr>
      <vt:lpstr>GLOSSÁRIO</vt:lpstr>
      <vt:lpstr>Referências</vt:lpstr>
      <vt:lpstr>Declaração do Problema</vt:lpstr>
      <vt:lpstr>Declaração do Problema</vt:lpstr>
      <vt:lpstr>Análise das Causas Raízes</vt:lpstr>
      <vt:lpstr>Usuários e Stakeholders</vt:lpstr>
      <vt:lpstr>Fronteira Sistêmica</vt:lpstr>
      <vt:lpstr>Lista de Restrições</vt:lpstr>
      <vt:lpstr>Lista de Necessidades (Entrevista)</vt:lpstr>
      <vt:lpstr>Lista de Característica priorizada X Esforço X Risco</vt:lpstr>
      <vt:lpstr>Lista de Característica priorizada X Esforço X Risco</vt:lpstr>
      <vt:lpstr>Apresentação do PowerPoint</vt:lpstr>
      <vt:lpstr>Baseline</vt:lpstr>
      <vt:lpstr>Baseline</vt:lpstr>
      <vt:lpstr>Baseline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Daniele Cardozo</dc:creator>
  <cp:lastModifiedBy>gelsa</cp:lastModifiedBy>
  <cp:revision>33</cp:revision>
  <dcterms:created xsi:type="dcterms:W3CDTF">2014-03-25T23:58:37Z</dcterms:created>
  <dcterms:modified xsi:type="dcterms:W3CDTF">2014-06-05T12:40:48Z</dcterms:modified>
</cp:coreProperties>
</file>