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1"/>
  </p:notesMasterIdLst>
  <p:sldIdLst>
    <p:sldId id="256" r:id="rId2"/>
    <p:sldId id="396" r:id="rId3"/>
    <p:sldId id="260" r:id="rId4"/>
    <p:sldId id="266" r:id="rId5"/>
    <p:sldId id="304" r:id="rId6"/>
    <p:sldId id="323" r:id="rId7"/>
    <p:sldId id="275" r:id="rId8"/>
    <p:sldId id="302" r:id="rId9"/>
    <p:sldId id="307" r:id="rId10"/>
    <p:sldId id="308" r:id="rId11"/>
    <p:sldId id="309" r:id="rId12"/>
    <p:sldId id="310" r:id="rId13"/>
    <p:sldId id="311" r:id="rId14"/>
    <p:sldId id="312" r:id="rId15"/>
    <p:sldId id="314" r:id="rId16"/>
    <p:sldId id="315" r:id="rId17"/>
    <p:sldId id="316" r:id="rId18"/>
    <p:sldId id="319" r:id="rId19"/>
    <p:sldId id="332" r:id="rId20"/>
    <p:sldId id="336" r:id="rId21"/>
    <p:sldId id="337" r:id="rId22"/>
    <p:sldId id="338" r:id="rId23"/>
    <p:sldId id="339" r:id="rId24"/>
    <p:sldId id="340" r:id="rId25"/>
    <p:sldId id="342" r:id="rId26"/>
    <p:sldId id="343" r:id="rId27"/>
    <p:sldId id="344" r:id="rId28"/>
    <p:sldId id="345" r:id="rId29"/>
    <p:sldId id="346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97" r:id="rId38"/>
    <p:sldId id="356" r:id="rId39"/>
    <p:sldId id="357" r:id="rId40"/>
    <p:sldId id="292" r:id="rId41"/>
    <p:sldId id="358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9" r:id="rId58"/>
    <p:sldId id="370" r:id="rId59"/>
    <p:sldId id="371" r:id="rId60"/>
    <p:sldId id="372" r:id="rId61"/>
    <p:sldId id="374" r:id="rId62"/>
    <p:sldId id="376" r:id="rId63"/>
    <p:sldId id="377" r:id="rId64"/>
    <p:sldId id="379" r:id="rId65"/>
    <p:sldId id="380" r:id="rId66"/>
    <p:sldId id="381" r:id="rId67"/>
    <p:sldId id="382" r:id="rId68"/>
    <p:sldId id="383" r:id="rId69"/>
    <p:sldId id="384" r:id="rId70"/>
    <p:sldId id="385" r:id="rId71"/>
    <p:sldId id="386" r:id="rId72"/>
    <p:sldId id="387" r:id="rId73"/>
    <p:sldId id="388" r:id="rId74"/>
    <p:sldId id="389" r:id="rId75"/>
    <p:sldId id="390" r:id="rId76"/>
    <p:sldId id="391" r:id="rId77"/>
    <p:sldId id="392" r:id="rId78"/>
    <p:sldId id="393" r:id="rId79"/>
    <p:sldId id="394" r:id="rId80"/>
    <p:sldId id="406" r:id="rId81"/>
    <p:sldId id="407" r:id="rId82"/>
    <p:sldId id="408" r:id="rId83"/>
    <p:sldId id="409" r:id="rId84"/>
    <p:sldId id="410" r:id="rId85"/>
    <p:sldId id="411" r:id="rId86"/>
    <p:sldId id="412" r:id="rId87"/>
    <p:sldId id="413" r:id="rId88"/>
    <p:sldId id="414" r:id="rId89"/>
    <p:sldId id="395" r:id="rId9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DD4ED-4127-4B78-ABAA-EEB106549AB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AFBF4E3-DEDE-4F11-8469-0635C641642F}">
      <dgm:prSet phldrT="[Texto]" custT="1"/>
      <dgm:spPr/>
      <dgm:t>
        <a:bodyPr/>
        <a:lstStyle/>
        <a:p>
          <a:r>
            <a:rPr lang="pt-BR" sz="1600" b="1" dirty="0" smtClean="0"/>
            <a:t>Testador</a:t>
          </a:r>
          <a:endParaRPr lang="pt-BR" sz="1600" b="1" dirty="0"/>
        </a:p>
      </dgm:t>
    </dgm:pt>
    <dgm:pt modelId="{972051C1-532C-4394-9384-496B6D3119A2}" type="parTrans" cxnId="{E0A75366-1BAF-496A-A567-6209DE8C0888}">
      <dgm:prSet/>
      <dgm:spPr/>
      <dgm:t>
        <a:bodyPr/>
        <a:lstStyle/>
        <a:p>
          <a:endParaRPr lang="pt-BR"/>
        </a:p>
      </dgm:t>
    </dgm:pt>
    <dgm:pt modelId="{F64ECD7B-A71C-4EEB-B621-BF6191C99B03}" type="sibTrans" cxnId="{E0A75366-1BAF-496A-A567-6209DE8C0888}">
      <dgm:prSet/>
      <dgm:spPr/>
      <dgm:t>
        <a:bodyPr/>
        <a:lstStyle/>
        <a:p>
          <a:endParaRPr lang="pt-BR"/>
        </a:p>
      </dgm:t>
    </dgm:pt>
    <dgm:pt modelId="{6D6AF1FD-0D46-48B7-82DF-435663835E0A}">
      <dgm:prSet phldrT="[Texto]" custT="1"/>
      <dgm:spPr/>
      <dgm:t>
        <a:bodyPr/>
        <a:lstStyle/>
        <a:p>
          <a:r>
            <a:rPr lang="pt-BR" sz="1200" dirty="0" smtClean="0"/>
            <a:t>Execução dos testes funcionais no sistema guiado pelo Caso de Teste</a:t>
          </a:r>
          <a:endParaRPr lang="pt-BR" sz="1200" dirty="0"/>
        </a:p>
      </dgm:t>
    </dgm:pt>
    <dgm:pt modelId="{7D9587E6-F806-43D5-A4F9-CFAF20E609DE}" type="parTrans" cxnId="{95DCF95E-5A18-414F-899F-298D0B1E4AD1}">
      <dgm:prSet/>
      <dgm:spPr/>
      <dgm:t>
        <a:bodyPr/>
        <a:lstStyle/>
        <a:p>
          <a:endParaRPr lang="pt-BR"/>
        </a:p>
      </dgm:t>
    </dgm:pt>
    <dgm:pt modelId="{8B8E81F1-0430-43EC-8702-3CF521EA45DB}" type="sibTrans" cxnId="{95DCF95E-5A18-414F-899F-298D0B1E4AD1}">
      <dgm:prSet/>
      <dgm:spPr/>
      <dgm:t>
        <a:bodyPr/>
        <a:lstStyle/>
        <a:p>
          <a:endParaRPr lang="pt-BR"/>
        </a:p>
      </dgm:t>
    </dgm:pt>
    <dgm:pt modelId="{7BB85384-5B66-46FA-B40C-AD69A82D220C}">
      <dgm:prSet phldrT="[Texto]" custT="1"/>
      <dgm:spPr/>
      <dgm:t>
        <a:bodyPr/>
        <a:lstStyle/>
        <a:p>
          <a:r>
            <a:rPr lang="pt-BR" sz="1600" b="1" dirty="0" smtClean="0"/>
            <a:t>Automatizador de Teste</a:t>
          </a:r>
          <a:endParaRPr lang="pt-BR" sz="1600" b="1" dirty="0"/>
        </a:p>
      </dgm:t>
    </dgm:pt>
    <dgm:pt modelId="{54C94C33-463C-45DB-9F4D-FEA7C4E799C1}" type="parTrans" cxnId="{2B3EA8E5-2AF7-4376-90C4-57B31543898F}">
      <dgm:prSet/>
      <dgm:spPr/>
      <dgm:t>
        <a:bodyPr/>
        <a:lstStyle/>
        <a:p>
          <a:endParaRPr lang="pt-BR"/>
        </a:p>
      </dgm:t>
    </dgm:pt>
    <dgm:pt modelId="{06AFEA0A-BE07-475D-90A8-0717C7C2C060}" type="sibTrans" cxnId="{2B3EA8E5-2AF7-4376-90C4-57B31543898F}">
      <dgm:prSet/>
      <dgm:spPr/>
      <dgm:t>
        <a:bodyPr/>
        <a:lstStyle/>
        <a:p>
          <a:endParaRPr lang="pt-BR"/>
        </a:p>
      </dgm:t>
    </dgm:pt>
    <dgm:pt modelId="{F1D4573C-8495-4FC7-B184-FB988C928D40}">
      <dgm:prSet phldrT="[Texto]" custT="1"/>
      <dgm:spPr/>
      <dgm:t>
        <a:bodyPr/>
        <a:lstStyle/>
        <a:p>
          <a:r>
            <a:rPr lang="pt-BR" sz="1200" dirty="0" smtClean="0"/>
            <a:t>Criação dos scripts de automação do sistema guiado pelo Caso de Teste</a:t>
          </a:r>
          <a:endParaRPr lang="pt-BR" sz="1200" dirty="0"/>
        </a:p>
      </dgm:t>
    </dgm:pt>
    <dgm:pt modelId="{BDB61467-F5AC-4DE9-A065-114EFD5738DD}" type="parTrans" cxnId="{CE78443F-4016-4F0A-AE33-E02E4BA372BD}">
      <dgm:prSet/>
      <dgm:spPr/>
      <dgm:t>
        <a:bodyPr/>
        <a:lstStyle/>
        <a:p>
          <a:endParaRPr lang="pt-BR"/>
        </a:p>
      </dgm:t>
    </dgm:pt>
    <dgm:pt modelId="{BDBB7CF0-6A23-464B-85FA-3A49995A3EB2}" type="sibTrans" cxnId="{CE78443F-4016-4F0A-AE33-E02E4BA372BD}">
      <dgm:prSet/>
      <dgm:spPr/>
      <dgm:t>
        <a:bodyPr/>
        <a:lstStyle/>
        <a:p>
          <a:endParaRPr lang="pt-BR"/>
        </a:p>
      </dgm:t>
    </dgm:pt>
    <dgm:pt modelId="{B067174A-A62A-4836-B20F-FD157E67863C}">
      <dgm:prSet phldrT="[Texto]" custT="1"/>
      <dgm:spPr/>
      <dgm:t>
        <a:bodyPr/>
        <a:lstStyle/>
        <a:p>
          <a:r>
            <a:rPr lang="pt-BR" sz="1600" b="1" dirty="0" smtClean="0"/>
            <a:t>Analista de Teste</a:t>
          </a:r>
          <a:endParaRPr lang="pt-BR" sz="1600" b="1" dirty="0"/>
        </a:p>
      </dgm:t>
    </dgm:pt>
    <dgm:pt modelId="{37FD35EF-1BDC-4D21-B2BA-04DAEFF1F1D9}" type="parTrans" cxnId="{F8100205-0341-4A0B-BB61-CC6D2E24CFBC}">
      <dgm:prSet/>
      <dgm:spPr/>
      <dgm:t>
        <a:bodyPr/>
        <a:lstStyle/>
        <a:p>
          <a:endParaRPr lang="pt-BR"/>
        </a:p>
      </dgm:t>
    </dgm:pt>
    <dgm:pt modelId="{3E5E80E5-3893-4E45-917B-919A575353A3}" type="sibTrans" cxnId="{F8100205-0341-4A0B-BB61-CC6D2E24CFBC}">
      <dgm:prSet/>
      <dgm:spPr/>
      <dgm:t>
        <a:bodyPr/>
        <a:lstStyle/>
        <a:p>
          <a:endParaRPr lang="pt-BR"/>
        </a:p>
      </dgm:t>
    </dgm:pt>
    <dgm:pt modelId="{88BFEE99-FAB2-448D-9BC0-A60D612FF8C3}">
      <dgm:prSet phldrT="[Texto]" custT="1"/>
      <dgm:spPr/>
      <dgm:t>
        <a:bodyPr/>
        <a:lstStyle/>
        <a:p>
          <a:r>
            <a:rPr lang="pt-BR" sz="1600" b="1" dirty="0" smtClean="0"/>
            <a:t>Engenheiro/Arquiteto de Teste</a:t>
          </a:r>
          <a:endParaRPr lang="pt-BR" sz="1600" b="1" dirty="0"/>
        </a:p>
      </dgm:t>
    </dgm:pt>
    <dgm:pt modelId="{8DB2B666-7123-4717-8BAC-F25F082DC820}" type="parTrans" cxnId="{49B5D73E-88AE-4B3D-83D0-BD644C6A68B0}">
      <dgm:prSet/>
      <dgm:spPr/>
      <dgm:t>
        <a:bodyPr/>
        <a:lstStyle/>
        <a:p>
          <a:endParaRPr lang="pt-BR"/>
        </a:p>
      </dgm:t>
    </dgm:pt>
    <dgm:pt modelId="{667C753B-8BF6-4BF0-99AE-A38FB33F4008}" type="sibTrans" cxnId="{49B5D73E-88AE-4B3D-83D0-BD644C6A68B0}">
      <dgm:prSet/>
      <dgm:spPr/>
      <dgm:t>
        <a:bodyPr/>
        <a:lstStyle/>
        <a:p>
          <a:endParaRPr lang="pt-BR"/>
        </a:p>
      </dgm:t>
    </dgm:pt>
    <dgm:pt modelId="{D02D2A35-AAE7-4E81-BB5D-D2A637D5F67E}">
      <dgm:prSet phldrT="[Texto]" custT="1"/>
      <dgm:spPr/>
      <dgm:t>
        <a:bodyPr/>
        <a:lstStyle/>
        <a:p>
          <a:r>
            <a:rPr lang="pt-BR" sz="1600" b="1" dirty="0" smtClean="0"/>
            <a:t>Líder/Coordenador de Teste</a:t>
          </a:r>
          <a:endParaRPr lang="pt-BR" sz="1600" b="1" dirty="0"/>
        </a:p>
      </dgm:t>
    </dgm:pt>
    <dgm:pt modelId="{639CE2F6-9FDF-475E-AF78-E41656D581B6}" type="parTrans" cxnId="{E1F32F0E-EFB9-4BD5-80B7-AE3CD4269455}">
      <dgm:prSet/>
      <dgm:spPr/>
      <dgm:t>
        <a:bodyPr/>
        <a:lstStyle/>
        <a:p>
          <a:endParaRPr lang="pt-BR"/>
        </a:p>
      </dgm:t>
    </dgm:pt>
    <dgm:pt modelId="{D1548A25-1BCA-4ADF-B629-4680CFDDA8AD}" type="sibTrans" cxnId="{E1F32F0E-EFB9-4BD5-80B7-AE3CD4269455}">
      <dgm:prSet/>
      <dgm:spPr/>
      <dgm:t>
        <a:bodyPr/>
        <a:lstStyle/>
        <a:p>
          <a:endParaRPr lang="pt-BR"/>
        </a:p>
      </dgm:t>
    </dgm:pt>
    <dgm:pt modelId="{FE7F57AA-482E-46F4-B2FB-042E5C20777C}">
      <dgm:prSet phldrT="[Texto]"/>
      <dgm:spPr/>
      <dgm:t>
        <a:bodyPr/>
        <a:lstStyle/>
        <a:p>
          <a:endParaRPr lang="pt-BR"/>
        </a:p>
      </dgm:t>
    </dgm:pt>
    <dgm:pt modelId="{9D551A57-1A79-481A-A726-A0D96515BFE4}" type="parTrans" cxnId="{C7B6173F-8CF6-4D45-A713-68F216612941}">
      <dgm:prSet/>
      <dgm:spPr/>
      <dgm:t>
        <a:bodyPr/>
        <a:lstStyle/>
        <a:p>
          <a:endParaRPr lang="pt-BR"/>
        </a:p>
      </dgm:t>
    </dgm:pt>
    <dgm:pt modelId="{0B3243AB-58DD-4231-B474-45C148F2EF0A}" type="sibTrans" cxnId="{C7B6173F-8CF6-4D45-A713-68F216612941}">
      <dgm:prSet/>
      <dgm:spPr/>
      <dgm:t>
        <a:bodyPr/>
        <a:lstStyle/>
        <a:p>
          <a:endParaRPr lang="pt-BR"/>
        </a:p>
      </dgm:t>
    </dgm:pt>
    <dgm:pt modelId="{E6CBB1AE-C85E-4718-9D6D-04B661A941FF}">
      <dgm:prSet phldrT="[Texto]" custT="1"/>
      <dgm:spPr/>
      <dgm:t>
        <a:bodyPr/>
        <a:lstStyle/>
        <a:p>
          <a:r>
            <a:rPr lang="pt-BR" sz="1200" dirty="0" smtClean="0"/>
            <a:t>Criação do Plano de Teste e Casos de Teste</a:t>
          </a:r>
          <a:endParaRPr lang="pt-BR" sz="1200" dirty="0"/>
        </a:p>
      </dgm:t>
    </dgm:pt>
    <dgm:pt modelId="{7DF73E31-8AB3-444F-9743-FEB09257E8BD}" type="parTrans" cxnId="{021AA13D-20AE-4660-A355-61D109A01AB4}">
      <dgm:prSet/>
      <dgm:spPr/>
      <dgm:t>
        <a:bodyPr/>
        <a:lstStyle/>
        <a:p>
          <a:endParaRPr lang="pt-BR"/>
        </a:p>
      </dgm:t>
    </dgm:pt>
    <dgm:pt modelId="{A424CD3A-E752-4275-9FAC-810119FFDAE9}" type="sibTrans" cxnId="{021AA13D-20AE-4660-A355-61D109A01AB4}">
      <dgm:prSet/>
      <dgm:spPr/>
      <dgm:t>
        <a:bodyPr/>
        <a:lstStyle/>
        <a:p>
          <a:endParaRPr lang="pt-BR"/>
        </a:p>
      </dgm:t>
    </dgm:pt>
    <dgm:pt modelId="{F76D2B52-42B5-46A7-9CD0-E8A9FD88F029}">
      <dgm:prSet phldrT="[Texto]" custT="1"/>
      <dgm:spPr/>
      <dgm:t>
        <a:bodyPr/>
        <a:lstStyle/>
        <a:p>
          <a:r>
            <a:rPr lang="pt-BR" sz="1200" dirty="0" smtClean="0"/>
            <a:t>Criação e execução de Testes Não Funcionais, criação do Ambiente  de Teste e Automação </a:t>
          </a:r>
          <a:endParaRPr lang="pt-BR" sz="1200" dirty="0"/>
        </a:p>
      </dgm:t>
    </dgm:pt>
    <dgm:pt modelId="{3F5F04E5-3E37-4C5B-8D0F-DAC8F484C628}" type="parTrans" cxnId="{9A6EED6E-D25C-4275-B844-055E3FFCCDA3}">
      <dgm:prSet/>
      <dgm:spPr/>
      <dgm:t>
        <a:bodyPr/>
        <a:lstStyle/>
        <a:p>
          <a:endParaRPr lang="pt-BR"/>
        </a:p>
      </dgm:t>
    </dgm:pt>
    <dgm:pt modelId="{F8277A71-AF28-42A5-88B3-D240455FF8F4}" type="sibTrans" cxnId="{9A6EED6E-D25C-4275-B844-055E3FFCCDA3}">
      <dgm:prSet/>
      <dgm:spPr/>
      <dgm:t>
        <a:bodyPr/>
        <a:lstStyle/>
        <a:p>
          <a:endParaRPr lang="pt-BR"/>
        </a:p>
      </dgm:t>
    </dgm:pt>
    <dgm:pt modelId="{79293B8D-9587-4625-A38E-D6CD5A7FEEFD}">
      <dgm:prSet phldrT="[Texto]" custT="1"/>
      <dgm:spPr/>
      <dgm:t>
        <a:bodyPr/>
        <a:lstStyle/>
        <a:p>
          <a:r>
            <a:rPr lang="pt-BR" sz="1200" dirty="0" smtClean="0"/>
            <a:t>Acompanhamento dos Testes e criação de Relatórios de Teste. Apoio ao time de Teste</a:t>
          </a:r>
          <a:endParaRPr lang="pt-BR" sz="1200" dirty="0"/>
        </a:p>
      </dgm:t>
    </dgm:pt>
    <dgm:pt modelId="{D4363B86-EFDB-452D-BD70-0CBD61DFD68F}" type="parTrans" cxnId="{CE54763B-7CB2-48FE-9346-9F8671D19C63}">
      <dgm:prSet/>
      <dgm:spPr/>
      <dgm:t>
        <a:bodyPr/>
        <a:lstStyle/>
        <a:p>
          <a:endParaRPr lang="pt-BR"/>
        </a:p>
      </dgm:t>
    </dgm:pt>
    <dgm:pt modelId="{C6E66C57-9F0A-43A3-85E3-7F11203CC3CB}" type="sibTrans" cxnId="{CE54763B-7CB2-48FE-9346-9F8671D19C63}">
      <dgm:prSet/>
      <dgm:spPr/>
      <dgm:t>
        <a:bodyPr/>
        <a:lstStyle/>
        <a:p>
          <a:endParaRPr lang="pt-BR"/>
        </a:p>
      </dgm:t>
    </dgm:pt>
    <dgm:pt modelId="{0FF03A46-6C17-40C8-95FB-DA6AD2237FF9}">
      <dgm:prSet phldrT="[Texto]"/>
      <dgm:spPr/>
      <dgm:t>
        <a:bodyPr/>
        <a:lstStyle/>
        <a:p>
          <a:endParaRPr lang="pt-BR" dirty="0"/>
        </a:p>
      </dgm:t>
    </dgm:pt>
    <dgm:pt modelId="{9C3875F0-3AF1-4F79-B6B9-5F4BDDAA1D1E}" type="parTrans" cxnId="{25220C75-8048-42EB-A81B-D8D09F3C0982}">
      <dgm:prSet/>
      <dgm:spPr/>
      <dgm:t>
        <a:bodyPr/>
        <a:lstStyle/>
        <a:p>
          <a:endParaRPr lang="pt-BR"/>
        </a:p>
      </dgm:t>
    </dgm:pt>
    <dgm:pt modelId="{A0345403-FDC7-4EEE-BE0D-6C114396610D}" type="sibTrans" cxnId="{25220C75-8048-42EB-A81B-D8D09F3C0982}">
      <dgm:prSet/>
      <dgm:spPr/>
      <dgm:t>
        <a:bodyPr/>
        <a:lstStyle/>
        <a:p>
          <a:endParaRPr lang="pt-BR"/>
        </a:p>
      </dgm:t>
    </dgm:pt>
    <dgm:pt modelId="{71734F45-B459-43DE-A572-3474F8A65DF4}" type="pres">
      <dgm:prSet presAssocID="{D4BDD4ED-4127-4B78-ABAA-EEB106549AB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DC9717D-EED4-4D33-B995-9D5EC1830D15}" type="pres">
      <dgm:prSet presAssocID="{D4BDD4ED-4127-4B78-ABAA-EEB106549ABD}" presName="dummyMaxCanvas" presStyleCnt="0">
        <dgm:presLayoutVars/>
      </dgm:prSet>
      <dgm:spPr/>
    </dgm:pt>
    <dgm:pt modelId="{C59BEA40-4067-429F-8500-FBEFF188BDB0}" type="pres">
      <dgm:prSet presAssocID="{D4BDD4ED-4127-4B78-ABAA-EEB106549ABD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D72F69-D0A2-45B0-B5AA-851F178B32F2}" type="pres">
      <dgm:prSet presAssocID="{D4BDD4ED-4127-4B78-ABAA-EEB106549ABD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E13A31-031D-4927-A1F7-616F9FCA8F1A}" type="pres">
      <dgm:prSet presAssocID="{D4BDD4ED-4127-4B78-ABAA-EEB106549ABD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6496ED-6F5B-4CCF-9260-6FE3F27726B7}" type="pres">
      <dgm:prSet presAssocID="{D4BDD4ED-4127-4B78-ABAA-EEB106549ABD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E6C75A-283A-4C96-8879-ADBF4F766515}" type="pres">
      <dgm:prSet presAssocID="{D4BDD4ED-4127-4B78-ABAA-EEB106549ABD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9878E5-899F-4267-8B7A-9D7099E0CE3D}" type="pres">
      <dgm:prSet presAssocID="{D4BDD4ED-4127-4B78-ABAA-EEB106549ABD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63E3034-3FDF-450B-BDC3-E461B25F759A}" type="pres">
      <dgm:prSet presAssocID="{D4BDD4ED-4127-4B78-ABAA-EEB106549ABD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61BF68A-DA97-4E86-AB2D-B43C51E58DB7}" type="pres">
      <dgm:prSet presAssocID="{D4BDD4ED-4127-4B78-ABAA-EEB106549ABD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498967-3DDE-422B-9F74-01A08AE519EC}" type="pres">
      <dgm:prSet presAssocID="{D4BDD4ED-4127-4B78-ABAA-EEB106549ABD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4CA2C6-C750-4B9B-8E6B-3D03DBA2FD4C}" type="pres">
      <dgm:prSet presAssocID="{D4BDD4ED-4127-4B78-ABAA-EEB106549ABD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217848-EF2C-4464-BDE6-6CDEA0F4F92B}" type="pres">
      <dgm:prSet presAssocID="{D4BDD4ED-4127-4B78-ABAA-EEB106549AB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5145A75-249C-4340-8D26-0D1F977AE1FC}" type="pres">
      <dgm:prSet presAssocID="{D4BDD4ED-4127-4B78-ABAA-EEB106549AB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739225-B292-4AD8-9C7C-2A5893719C65}" type="pres">
      <dgm:prSet presAssocID="{D4BDD4ED-4127-4B78-ABAA-EEB106549AB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2CA8E5-FBAF-4C55-BC70-068BAD7426E7}" type="pres">
      <dgm:prSet presAssocID="{D4BDD4ED-4127-4B78-ABAA-EEB106549AB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1FF3489-77DB-4579-A03A-F9D100CEE0D6}" type="presOf" srcId="{F64ECD7B-A71C-4EEB-B621-BF6191C99B03}" destId="{1E9878E5-899F-4267-8B7A-9D7099E0CE3D}" srcOrd="0" destOrd="0" presId="urn:microsoft.com/office/officeart/2005/8/layout/vProcess5"/>
    <dgm:cxn modelId="{C7B6173F-8CF6-4D45-A713-68F216612941}" srcId="{D4BDD4ED-4127-4B78-ABAA-EEB106549ABD}" destId="{FE7F57AA-482E-46F4-B2FB-042E5C20777C}" srcOrd="5" destOrd="0" parTransId="{9D551A57-1A79-481A-A726-A0D96515BFE4}" sibTransId="{0B3243AB-58DD-4231-B474-45C148F2EF0A}"/>
    <dgm:cxn modelId="{87620A2A-2B85-416D-9DFF-2F61DF0577DD}" type="presOf" srcId="{79293B8D-9587-4625-A38E-D6CD5A7FEEFD}" destId="{E3E6C75A-283A-4C96-8879-ADBF4F766515}" srcOrd="0" destOrd="1" presId="urn:microsoft.com/office/officeart/2005/8/layout/vProcess5"/>
    <dgm:cxn modelId="{253B75B3-93CF-482B-BB49-9F573134974A}" type="presOf" srcId="{3E5E80E5-3893-4E45-917B-919A575353A3}" destId="{861BF68A-DA97-4E86-AB2D-B43C51E58DB7}" srcOrd="0" destOrd="0" presId="urn:microsoft.com/office/officeart/2005/8/layout/vProcess5"/>
    <dgm:cxn modelId="{021AA13D-20AE-4660-A355-61D109A01AB4}" srcId="{B067174A-A62A-4836-B20F-FD157E67863C}" destId="{E6CBB1AE-C85E-4718-9D6D-04B661A941FF}" srcOrd="0" destOrd="0" parTransId="{7DF73E31-8AB3-444F-9743-FEB09257E8BD}" sibTransId="{A424CD3A-E752-4275-9FAC-810119FFDAE9}"/>
    <dgm:cxn modelId="{52284E0E-4A73-457C-AB1A-3507650F190B}" type="presOf" srcId="{6D6AF1FD-0D46-48B7-82DF-435663835E0A}" destId="{C59BEA40-4067-429F-8500-FBEFF188BDB0}" srcOrd="0" destOrd="1" presId="urn:microsoft.com/office/officeart/2005/8/layout/vProcess5"/>
    <dgm:cxn modelId="{CE54763B-7CB2-48FE-9346-9F8671D19C63}" srcId="{D02D2A35-AAE7-4E81-BB5D-D2A637D5F67E}" destId="{79293B8D-9587-4625-A38E-D6CD5A7FEEFD}" srcOrd="0" destOrd="0" parTransId="{D4363B86-EFDB-452D-BD70-0CBD61DFD68F}" sibTransId="{C6E66C57-9F0A-43A3-85E3-7F11203CC3CB}"/>
    <dgm:cxn modelId="{95DCF95E-5A18-414F-899F-298D0B1E4AD1}" srcId="{5AFBF4E3-DEDE-4F11-8469-0635C641642F}" destId="{6D6AF1FD-0D46-48B7-82DF-435663835E0A}" srcOrd="0" destOrd="0" parTransId="{7D9587E6-F806-43D5-A4F9-CFAF20E609DE}" sibTransId="{8B8E81F1-0430-43EC-8702-3CF521EA45DB}"/>
    <dgm:cxn modelId="{17F3549E-BCBB-41F6-BB59-1175593E7290}" type="presOf" srcId="{88BFEE99-FAB2-448D-9BC0-A60D612FF8C3}" destId="{58739225-B292-4AD8-9C7C-2A5893719C65}" srcOrd="1" destOrd="0" presId="urn:microsoft.com/office/officeart/2005/8/layout/vProcess5"/>
    <dgm:cxn modelId="{4CB27914-166C-4FE1-8292-B7262E4D2F0B}" type="presOf" srcId="{88BFEE99-FAB2-448D-9BC0-A60D612FF8C3}" destId="{986496ED-6F5B-4CCF-9260-6FE3F27726B7}" srcOrd="0" destOrd="0" presId="urn:microsoft.com/office/officeart/2005/8/layout/vProcess5"/>
    <dgm:cxn modelId="{5C087B55-4DF7-4161-B4F3-A2D45E0B6C80}" type="presOf" srcId="{D02D2A35-AAE7-4E81-BB5D-D2A637D5F67E}" destId="{E3E6C75A-283A-4C96-8879-ADBF4F766515}" srcOrd="0" destOrd="0" presId="urn:microsoft.com/office/officeart/2005/8/layout/vProcess5"/>
    <dgm:cxn modelId="{090EAD6C-0F8E-4E4D-820F-A9513FCA5EC4}" type="presOf" srcId="{06AFEA0A-BE07-475D-90A8-0717C7C2C060}" destId="{E63E3034-3FDF-450B-BDC3-E461B25F759A}" srcOrd="0" destOrd="0" presId="urn:microsoft.com/office/officeart/2005/8/layout/vProcess5"/>
    <dgm:cxn modelId="{3A587821-54FB-49DE-843E-CCE493D1D221}" type="presOf" srcId="{7BB85384-5B66-46FA-B40C-AD69A82D220C}" destId="{F1D72F69-D0A2-45B0-B5AA-851F178B32F2}" srcOrd="0" destOrd="0" presId="urn:microsoft.com/office/officeart/2005/8/layout/vProcess5"/>
    <dgm:cxn modelId="{66F16CA8-BB1C-4971-8A39-9AEE4D50598E}" type="presOf" srcId="{E6CBB1AE-C85E-4718-9D6D-04B661A941FF}" destId="{60E13A31-031D-4927-A1F7-616F9FCA8F1A}" srcOrd="0" destOrd="1" presId="urn:microsoft.com/office/officeart/2005/8/layout/vProcess5"/>
    <dgm:cxn modelId="{8A977299-B291-41DB-99AE-BE7646B162D5}" type="presOf" srcId="{F76D2B52-42B5-46A7-9CD0-E8A9FD88F029}" destId="{58739225-B292-4AD8-9C7C-2A5893719C65}" srcOrd="1" destOrd="1" presId="urn:microsoft.com/office/officeart/2005/8/layout/vProcess5"/>
    <dgm:cxn modelId="{49B5D73E-88AE-4B3D-83D0-BD644C6A68B0}" srcId="{D4BDD4ED-4127-4B78-ABAA-EEB106549ABD}" destId="{88BFEE99-FAB2-448D-9BC0-A60D612FF8C3}" srcOrd="3" destOrd="0" parTransId="{8DB2B666-7123-4717-8BAC-F25F082DC820}" sibTransId="{667C753B-8BF6-4BF0-99AE-A38FB33F4008}"/>
    <dgm:cxn modelId="{B25DAC86-D3D0-4517-916D-0EF9E8B703AC}" type="presOf" srcId="{5AFBF4E3-DEDE-4F11-8469-0635C641642F}" destId="{C59BEA40-4067-429F-8500-FBEFF188BDB0}" srcOrd="0" destOrd="0" presId="urn:microsoft.com/office/officeart/2005/8/layout/vProcess5"/>
    <dgm:cxn modelId="{0C301CBA-016B-4A3C-BD2C-5A6F52D9BEFF}" type="presOf" srcId="{B067174A-A62A-4836-B20F-FD157E67863C}" destId="{60E13A31-031D-4927-A1F7-616F9FCA8F1A}" srcOrd="0" destOrd="0" presId="urn:microsoft.com/office/officeart/2005/8/layout/vProcess5"/>
    <dgm:cxn modelId="{CE78443F-4016-4F0A-AE33-E02E4BA372BD}" srcId="{7BB85384-5B66-46FA-B40C-AD69A82D220C}" destId="{F1D4573C-8495-4FC7-B184-FB988C928D40}" srcOrd="0" destOrd="0" parTransId="{BDB61467-F5AC-4DE9-A065-114EFD5738DD}" sibTransId="{BDBB7CF0-6A23-464B-85FA-3A49995A3EB2}"/>
    <dgm:cxn modelId="{DEB74146-C0E7-44D4-BE82-99586265C2DC}" type="presOf" srcId="{F1D4573C-8495-4FC7-B184-FB988C928D40}" destId="{A7217848-EF2C-4464-BDE6-6CDEA0F4F92B}" srcOrd="1" destOrd="1" presId="urn:microsoft.com/office/officeart/2005/8/layout/vProcess5"/>
    <dgm:cxn modelId="{55A658C0-41A8-49DC-8C19-63A54364409F}" type="presOf" srcId="{F1D4573C-8495-4FC7-B184-FB988C928D40}" destId="{F1D72F69-D0A2-45B0-B5AA-851F178B32F2}" srcOrd="0" destOrd="1" presId="urn:microsoft.com/office/officeart/2005/8/layout/vProcess5"/>
    <dgm:cxn modelId="{A8834309-FE12-4901-B87F-F57CB3479362}" type="presOf" srcId="{5AFBF4E3-DEDE-4F11-8469-0635C641642F}" destId="{304CA2C6-C750-4B9B-8E6B-3D03DBA2FD4C}" srcOrd="1" destOrd="0" presId="urn:microsoft.com/office/officeart/2005/8/layout/vProcess5"/>
    <dgm:cxn modelId="{90BC2DBF-7E85-4991-82AB-EDC3286A386D}" type="presOf" srcId="{D4BDD4ED-4127-4B78-ABAA-EEB106549ABD}" destId="{71734F45-B459-43DE-A572-3474F8A65DF4}" srcOrd="0" destOrd="0" presId="urn:microsoft.com/office/officeart/2005/8/layout/vProcess5"/>
    <dgm:cxn modelId="{9AC5B38D-527A-4ABC-97BC-CE41EFA78665}" type="presOf" srcId="{E6CBB1AE-C85E-4718-9D6D-04B661A941FF}" destId="{55145A75-249C-4340-8D26-0D1F977AE1FC}" srcOrd="1" destOrd="1" presId="urn:microsoft.com/office/officeart/2005/8/layout/vProcess5"/>
    <dgm:cxn modelId="{9A6EED6E-D25C-4275-B844-055E3FFCCDA3}" srcId="{88BFEE99-FAB2-448D-9BC0-A60D612FF8C3}" destId="{F76D2B52-42B5-46A7-9CD0-E8A9FD88F029}" srcOrd="0" destOrd="0" parTransId="{3F5F04E5-3E37-4C5B-8D0F-DAC8F484C628}" sibTransId="{F8277A71-AF28-42A5-88B3-D240455FF8F4}"/>
    <dgm:cxn modelId="{F8100205-0341-4A0B-BB61-CC6D2E24CFBC}" srcId="{D4BDD4ED-4127-4B78-ABAA-EEB106549ABD}" destId="{B067174A-A62A-4836-B20F-FD157E67863C}" srcOrd="2" destOrd="0" parTransId="{37FD35EF-1BDC-4D21-B2BA-04DAEFF1F1D9}" sibTransId="{3E5E80E5-3893-4E45-917B-919A575353A3}"/>
    <dgm:cxn modelId="{25220C75-8048-42EB-A81B-D8D09F3C0982}" srcId="{FE7F57AA-482E-46F4-B2FB-042E5C20777C}" destId="{0FF03A46-6C17-40C8-95FB-DA6AD2237FF9}" srcOrd="0" destOrd="0" parTransId="{9C3875F0-3AF1-4F79-B6B9-5F4BDDAA1D1E}" sibTransId="{A0345403-FDC7-4EEE-BE0D-6C114396610D}"/>
    <dgm:cxn modelId="{AA85ABFC-A677-46EA-AB4F-7869A47D98BB}" type="presOf" srcId="{7BB85384-5B66-46FA-B40C-AD69A82D220C}" destId="{A7217848-EF2C-4464-BDE6-6CDEA0F4F92B}" srcOrd="1" destOrd="0" presId="urn:microsoft.com/office/officeart/2005/8/layout/vProcess5"/>
    <dgm:cxn modelId="{1F35D2D2-0082-4D7E-AC97-C87AD46DB7EF}" type="presOf" srcId="{667C753B-8BF6-4BF0-99AE-A38FB33F4008}" destId="{E3498967-3DDE-422B-9F74-01A08AE519EC}" srcOrd="0" destOrd="0" presId="urn:microsoft.com/office/officeart/2005/8/layout/vProcess5"/>
    <dgm:cxn modelId="{2B3EA8E5-2AF7-4376-90C4-57B31543898F}" srcId="{D4BDD4ED-4127-4B78-ABAA-EEB106549ABD}" destId="{7BB85384-5B66-46FA-B40C-AD69A82D220C}" srcOrd="1" destOrd="0" parTransId="{54C94C33-463C-45DB-9F4D-FEA7C4E799C1}" sibTransId="{06AFEA0A-BE07-475D-90A8-0717C7C2C060}"/>
    <dgm:cxn modelId="{1382ABDF-08E4-4869-895D-14B05CB3DD7C}" type="presOf" srcId="{F76D2B52-42B5-46A7-9CD0-E8A9FD88F029}" destId="{986496ED-6F5B-4CCF-9260-6FE3F27726B7}" srcOrd="0" destOrd="1" presId="urn:microsoft.com/office/officeart/2005/8/layout/vProcess5"/>
    <dgm:cxn modelId="{E1F32F0E-EFB9-4BD5-80B7-AE3CD4269455}" srcId="{D4BDD4ED-4127-4B78-ABAA-EEB106549ABD}" destId="{D02D2A35-AAE7-4E81-BB5D-D2A637D5F67E}" srcOrd="4" destOrd="0" parTransId="{639CE2F6-9FDF-475E-AF78-E41656D581B6}" sibTransId="{D1548A25-1BCA-4ADF-B629-4680CFDDA8AD}"/>
    <dgm:cxn modelId="{E0A75366-1BAF-496A-A567-6209DE8C0888}" srcId="{D4BDD4ED-4127-4B78-ABAA-EEB106549ABD}" destId="{5AFBF4E3-DEDE-4F11-8469-0635C641642F}" srcOrd="0" destOrd="0" parTransId="{972051C1-532C-4394-9384-496B6D3119A2}" sibTransId="{F64ECD7B-A71C-4EEB-B621-BF6191C99B03}"/>
    <dgm:cxn modelId="{D602ADDB-F66F-4357-9014-7A3DD8EDADE1}" type="presOf" srcId="{6D6AF1FD-0D46-48B7-82DF-435663835E0A}" destId="{304CA2C6-C750-4B9B-8E6B-3D03DBA2FD4C}" srcOrd="1" destOrd="1" presId="urn:microsoft.com/office/officeart/2005/8/layout/vProcess5"/>
    <dgm:cxn modelId="{A891AE90-ABE3-4A67-A37F-2DD788F57079}" type="presOf" srcId="{79293B8D-9587-4625-A38E-D6CD5A7FEEFD}" destId="{9E2CA8E5-FBAF-4C55-BC70-068BAD7426E7}" srcOrd="1" destOrd="1" presId="urn:microsoft.com/office/officeart/2005/8/layout/vProcess5"/>
    <dgm:cxn modelId="{38D09621-44B2-43B0-AD95-CBDF7480CA94}" type="presOf" srcId="{B067174A-A62A-4836-B20F-FD157E67863C}" destId="{55145A75-249C-4340-8D26-0D1F977AE1FC}" srcOrd="1" destOrd="0" presId="urn:microsoft.com/office/officeart/2005/8/layout/vProcess5"/>
    <dgm:cxn modelId="{74983416-8CC2-4057-A7C5-C9CF38486E56}" type="presOf" srcId="{D02D2A35-AAE7-4E81-BB5D-D2A637D5F67E}" destId="{9E2CA8E5-FBAF-4C55-BC70-068BAD7426E7}" srcOrd="1" destOrd="0" presId="urn:microsoft.com/office/officeart/2005/8/layout/vProcess5"/>
    <dgm:cxn modelId="{58F90D93-251E-4C26-B4BA-C6526B91CEAD}" type="presParOf" srcId="{71734F45-B459-43DE-A572-3474F8A65DF4}" destId="{8DC9717D-EED4-4D33-B995-9D5EC1830D15}" srcOrd="0" destOrd="0" presId="urn:microsoft.com/office/officeart/2005/8/layout/vProcess5"/>
    <dgm:cxn modelId="{B2808D1B-277F-48DB-851F-D18D22A01614}" type="presParOf" srcId="{71734F45-B459-43DE-A572-3474F8A65DF4}" destId="{C59BEA40-4067-429F-8500-FBEFF188BDB0}" srcOrd="1" destOrd="0" presId="urn:microsoft.com/office/officeart/2005/8/layout/vProcess5"/>
    <dgm:cxn modelId="{50E84057-8B56-4F40-9D36-2E64F983ACC5}" type="presParOf" srcId="{71734F45-B459-43DE-A572-3474F8A65DF4}" destId="{F1D72F69-D0A2-45B0-B5AA-851F178B32F2}" srcOrd="2" destOrd="0" presId="urn:microsoft.com/office/officeart/2005/8/layout/vProcess5"/>
    <dgm:cxn modelId="{0847CC0E-36D2-4C25-8AEE-0B3B9BB57FC1}" type="presParOf" srcId="{71734F45-B459-43DE-A572-3474F8A65DF4}" destId="{60E13A31-031D-4927-A1F7-616F9FCA8F1A}" srcOrd="3" destOrd="0" presId="urn:microsoft.com/office/officeart/2005/8/layout/vProcess5"/>
    <dgm:cxn modelId="{4DFC6BE6-A366-42F1-B2F2-58E36A435EB9}" type="presParOf" srcId="{71734F45-B459-43DE-A572-3474F8A65DF4}" destId="{986496ED-6F5B-4CCF-9260-6FE3F27726B7}" srcOrd="4" destOrd="0" presId="urn:microsoft.com/office/officeart/2005/8/layout/vProcess5"/>
    <dgm:cxn modelId="{40228175-1392-4308-9C57-A64C8591CD58}" type="presParOf" srcId="{71734F45-B459-43DE-A572-3474F8A65DF4}" destId="{E3E6C75A-283A-4C96-8879-ADBF4F766515}" srcOrd="5" destOrd="0" presId="urn:microsoft.com/office/officeart/2005/8/layout/vProcess5"/>
    <dgm:cxn modelId="{00035E7B-DBB8-4091-A8E4-5887838A4EB6}" type="presParOf" srcId="{71734F45-B459-43DE-A572-3474F8A65DF4}" destId="{1E9878E5-899F-4267-8B7A-9D7099E0CE3D}" srcOrd="6" destOrd="0" presId="urn:microsoft.com/office/officeart/2005/8/layout/vProcess5"/>
    <dgm:cxn modelId="{DF202F79-879D-462F-8CFD-7C9A21A1EB78}" type="presParOf" srcId="{71734F45-B459-43DE-A572-3474F8A65DF4}" destId="{E63E3034-3FDF-450B-BDC3-E461B25F759A}" srcOrd="7" destOrd="0" presId="urn:microsoft.com/office/officeart/2005/8/layout/vProcess5"/>
    <dgm:cxn modelId="{5ABED8C1-8380-4CED-8A63-7462E2ED1B48}" type="presParOf" srcId="{71734F45-B459-43DE-A572-3474F8A65DF4}" destId="{861BF68A-DA97-4E86-AB2D-B43C51E58DB7}" srcOrd="8" destOrd="0" presId="urn:microsoft.com/office/officeart/2005/8/layout/vProcess5"/>
    <dgm:cxn modelId="{068F197C-8999-49D8-95CF-13E922BD060D}" type="presParOf" srcId="{71734F45-B459-43DE-A572-3474F8A65DF4}" destId="{E3498967-3DDE-422B-9F74-01A08AE519EC}" srcOrd="9" destOrd="0" presId="urn:microsoft.com/office/officeart/2005/8/layout/vProcess5"/>
    <dgm:cxn modelId="{23FE6CA1-B0F9-46C3-BCE0-2767E233A241}" type="presParOf" srcId="{71734F45-B459-43DE-A572-3474F8A65DF4}" destId="{304CA2C6-C750-4B9B-8E6B-3D03DBA2FD4C}" srcOrd="10" destOrd="0" presId="urn:microsoft.com/office/officeart/2005/8/layout/vProcess5"/>
    <dgm:cxn modelId="{78910630-A2F3-45F6-9A0A-1DCF2B47EE7A}" type="presParOf" srcId="{71734F45-B459-43DE-A572-3474F8A65DF4}" destId="{A7217848-EF2C-4464-BDE6-6CDEA0F4F92B}" srcOrd="11" destOrd="0" presId="urn:microsoft.com/office/officeart/2005/8/layout/vProcess5"/>
    <dgm:cxn modelId="{6DAB9936-74D3-4E9B-BC5C-61DFD1C9C0D3}" type="presParOf" srcId="{71734F45-B459-43DE-A572-3474F8A65DF4}" destId="{55145A75-249C-4340-8D26-0D1F977AE1FC}" srcOrd="12" destOrd="0" presId="urn:microsoft.com/office/officeart/2005/8/layout/vProcess5"/>
    <dgm:cxn modelId="{C9797F7C-AFFD-43D9-AECA-9A55E4C3DBA1}" type="presParOf" srcId="{71734F45-B459-43DE-A572-3474F8A65DF4}" destId="{58739225-B292-4AD8-9C7C-2A5893719C65}" srcOrd="13" destOrd="0" presId="urn:microsoft.com/office/officeart/2005/8/layout/vProcess5"/>
    <dgm:cxn modelId="{D3B7E2EB-FD41-4E8F-B741-CB7E4E01BE3B}" type="presParOf" srcId="{71734F45-B459-43DE-A572-3474F8A65DF4}" destId="{9E2CA8E5-FBAF-4C55-BC70-068BAD7426E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116C54C-3E6C-44C7-B5F8-8F921B7629F2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825B89B-5F83-430D-BB1C-33485D31AE47}">
      <dgm:prSet phldrT="[Text]" custT="1"/>
      <dgm:spPr/>
      <dgm:t>
        <a:bodyPr/>
        <a:lstStyle/>
        <a:p>
          <a:pPr algn="ctr"/>
          <a:r>
            <a:rPr lang="pt-BR" sz="1800" b="1" noProof="0" dirty="0" smtClean="0"/>
            <a:t>Não</a:t>
          </a:r>
          <a:r>
            <a:rPr lang="pt-BR" sz="1800" b="0" noProof="0" dirty="0" smtClean="0"/>
            <a:t> </a:t>
          </a:r>
          <a:r>
            <a:rPr lang="pt-BR" sz="1600" b="0" noProof="0" dirty="0" smtClean="0"/>
            <a:t>apresenta erros quando </a:t>
          </a:r>
          <a:r>
            <a:rPr lang="pt-BR" sz="1600" b="1" noProof="0" dirty="0" smtClean="0"/>
            <a:t>não deve</a:t>
          </a:r>
          <a:endParaRPr lang="pt-BR" sz="1600" b="1" noProof="0" dirty="0"/>
        </a:p>
      </dgm:t>
    </dgm:pt>
    <dgm:pt modelId="{617EB6DE-F6D5-4ADB-9096-D4CB2AFDBAC0}" type="parTrans" cxnId="{229A2092-BA92-4057-AAA0-B269EBF5626F}">
      <dgm:prSet/>
      <dgm:spPr/>
      <dgm:t>
        <a:bodyPr/>
        <a:lstStyle/>
        <a:p>
          <a:pPr algn="l"/>
          <a:endParaRPr lang="en-US"/>
        </a:p>
      </dgm:t>
    </dgm:pt>
    <dgm:pt modelId="{B39C1016-DC26-4D21-96AD-A7A55D82AD57}" type="sibTrans" cxnId="{229A2092-BA92-4057-AAA0-B269EBF5626F}">
      <dgm:prSet/>
      <dgm:spPr/>
      <dgm:t>
        <a:bodyPr/>
        <a:lstStyle/>
        <a:p>
          <a:pPr algn="l"/>
          <a:endParaRPr lang="en-US"/>
        </a:p>
      </dgm:t>
    </dgm:pt>
    <dgm:pt modelId="{D9423CBA-6172-4CAF-9B52-23D9AD0EB58C}">
      <dgm:prSet phldrT="[Text]" custT="1"/>
      <dgm:spPr/>
      <dgm:t>
        <a:bodyPr/>
        <a:lstStyle/>
        <a:p>
          <a:pPr algn="ctr"/>
          <a:r>
            <a:rPr lang="pt-BR" sz="1800" b="0" noProof="0" dirty="0" smtClean="0"/>
            <a:t>Apresenta erros quando </a:t>
          </a:r>
          <a:r>
            <a:rPr lang="pt-BR" sz="1800" b="1" noProof="0" dirty="0" smtClean="0"/>
            <a:t>deve.</a:t>
          </a:r>
          <a:endParaRPr lang="pt-BR" sz="1800" b="0" noProof="0" dirty="0"/>
        </a:p>
      </dgm:t>
    </dgm:pt>
    <dgm:pt modelId="{C04EFE5F-48CF-429F-AF96-8DFEBC16E964}" type="parTrans" cxnId="{FBBEF739-B028-45AB-AFC1-388F1C18D7F3}">
      <dgm:prSet/>
      <dgm:spPr/>
      <dgm:t>
        <a:bodyPr/>
        <a:lstStyle/>
        <a:p>
          <a:pPr algn="l"/>
          <a:endParaRPr lang="en-US"/>
        </a:p>
      </dgm:t>
    </dgm:pt>
    <dgm:pt modelId="{0EC9F5DF-EE16-43F6-8A74-1E182D89406F}" type="sibTrans" cxnId="{FBBEF739-B028-45AB-AFC1-388F1C18D7F3}">
      <dgm:prSet/>
      <dgm:spPr/>
      <dgm:t>
        <a:bodyPr/>
        <a:lstStyle/>
        <a:p>
          <a:pPr algn="l"/>
          <a:endParaRPr lang="en-US"/>
        </a:p>
      </dgm:t>
    </dgm:pt>
    <dgm:pt modelId="{2AAF400C-39F7-4540-8120-6ABCB15ABBDF}">
      <dgm:prSet phldrT="[Text]" custT="1"/>
      <dgm:spPr/>
      <dgm:t>
        <a:bodyPr/>
        <a:lstStyle/>
        <a:p>
          <a:pPr algn="ctr"/>
          <a:r>
            <a:rPr lang="pt-BR" sz="1800" b="1" noProof="0" dirty="0" smtClean="0"/>
            <a:t>Teste Positivo</a:t>
          </a:r>
          <a:endParaRPr lang="pt-BR" sz="1800" b="1" noProof="0" dirty="0"/>
        </a:p>
      </dgm:t>
    </dgm:pt>
    <dgm:pt modelId="{244CCC7A-7D8B-4744-A47C-5481590FA9BD}" type="parTrans" cxnId="{7D2E7A34-1561-4092-92E8-33F664E8FC65}">
      <dgm:prSet/>
      <dgm:spPr/>
      <dgm:t>
        <a:bodyPr/>
        <a:lstStyle/>
        <a:p>
          <a:pPr algn="l"/>
          <a:endParaRPr lang="en-US"/>
        </a:p>
      </dgm:t>
    </dgm:pt>
    <dgm:pt modelId="{0C9EB2CD-0C25-4827-AF2B-181EA0D407BD}" type="sibTrans" cxnId="{7D2E7A34-1561-4092-92E8-33F664E8FC65}">
      <dgm:prSet/>
      <dgm:spPr/>
      <dgm:t>
        <a:bodyPr/>
        <a:lstStyle/>
        <a:p>
          <a:pPr algn="l"/>
          <a:endParaRPr lang="en-US"/>
        </a:p>
      </dgm:t>
    </dgm:pt>
    <dgm:pt modelId="{CAD7559B-87C6-43E4-B0B1-2946C6B6DD11}" type="pres">
      <dgm:prSet presAssocID="{E116C54C-3E6C-44C7-B5F8-8F921B7629F2}" presName="linearFlow" presStyleCnt="0">
        <dgm:presLayoutVars>
          <dgm:dir/>
          <dgm:resizeHandles val="exact"/>
        </dgm:presLayoutVars>
      </dgm:prSet>
      <dgm:spPr/>
    </dgm:pt>
    <dgm:pt modelId="{705287C0-09D8-43CF-85D9-13D004713D18}" type="pres">
      <dgm:prSet presAssocID="{F825B89B-5F83-430D-BB1C-33485D31AE4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D603D-4B7E-48FB-8E6A-21BED288DDEB}" type="pres">
      <dgm:prSet presAssocID="{B39C1016-DC26-4D21-96AD-A7A55D82AD57}" presName="spacerL" presStyleCnt="0"/>
      <dgm:spPr/>
    </dgm:pt>
    <dgm:pt modelId="{C5ECE5F6-3725-4409-9D09-6833312C660B}" type="pres">
      <dgm:prSet presAssocID="{B39C1016-DC26-4D21-96AD-A7A55D82AD5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49BA604-15A3-467B-B9BC-5F2A9AAE70A6}" type="pres">
      <dgm:prSet presAssocID="{B39C1016-DC26-4D21-96AD-A7A55D82AD57}" presName="spacerR" presStyleCnt="0"/>
      <dgm:spPr/>
    </dgm:pt>
    <dgm:pt modelId="{A30FDAE9-7813-452E-9BDB-70D1B8AE63FF}" type="pres">
      <dgm:prSet presAssocID="{D9423CBA-6172-4CAF-9B52-23D9AD0EB58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12313-23AA-4941-B232-990518BFF54F}" type="pres">
      <dgm:prSet presAssocID="{0EC9F5DF-EE16-43F6-8A74-1E182D89406F}" presName="spacerL" presStyleCnt="0"/>
      <dgm:spPr/>
    </dgm:pt>
    <dgm:pt modelId="{E988E300-FE70-4163-BFD8-F58A024D8794}" type="pres">
      <dgm:prSet presAssocID="{0EC9F5DF-EE16-43F6-8A74-1E182D89406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1BD1B8A-530D-4837-A2BF-2ADE79542F3F}" type="pres">
      <dgm:prSet presAssocID="{0EC9F5DF-EE16-43F6-8A74-1E182D89406F}" presName="spacerR" presStyleCnt="0"/>
      <dgm:spPr/>
    </dgm:pt>
    <dgm:pt modelId="{0C8B7EEA-45CD-471E-8174-7052A599D072}" type="pres">
      <dgm:prSet presAssocID="{2AAF400C-39F7-4540-8120-6ABCB15ABBD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C3B2DD-7A5A-4869-BE55-4E5A09B42DCE}" type="presOf" srcId="{B39C1016-DC26-4D21-96AD-A7A55D82AD57}" destId="{C5ECE5F6-3725-4409-9D09-6833312C660B}" srcOrd="0" destOrd="0" presId="urn:microsoft.com/office/officeart/2005/8/layout/equation1"/>
    <dgm:cxn modelId="{DE032D0F-CF74-4E7D-8C1D-F672EAD42E1C}" type="presOf" srcId="{0EC9F5DF-EE16-43F6-8A74-1E182D89406F}" destId="{E988E300-FE70-4163-BFD8-F58A024D8794}" srcOrd="0" destOrd="0" presId="urn:microsoft.com/office/officeart/2005/8/layout/equation1"/>
    <dgm:cxn modelId="{01BD4767-289F-48E1-AEA7-314CAD6BFF48}" type="presOf" srcId="{2AAF400C-39F7-4540-8120-6ABCB15ABBDF}" destId="{0C8B7EEA-45CD-471E-8174-7052A599D072}" srcOrd="0" destOrd="0" presId="urn:microsoft.com/office/officeart/2005/8/layout/equation1"/>
    <dgm:cxn modelId="{7D2E7A34-1561-4092-92E8-33F664E8FC65}" srcId="{E116C54C-3E6C-44C7-B5F8-8F921B7629F2}" destId="{2AAF400C-39F7-4540-8120-6ABCB15ABBDF}" srcOrd="2" destOrd="0" parTransId="{244CCC7A-7D8B-4744-A47C-5481590FA9BD}" sibTransId="{0C9EB2CD-0C25-4827-AF2B-181EA0D407BD}"/>
    <dgm:cxn modelId="{7791D533-1DC5-4927-AEBD-926C73F9FD0E}" type="presOf" srcId="{E116C54C-3E6C-44C7-B5F8-8F921B7629F2}" destId="{CAD7559B-87C6-43E4-B0B1-2946C6B6DD11}" srcOrd="0" destOrd="0" presId="urn:microsoft.com/office/officeart/2005/8/layout/equation1"/>
    <dgm:cxn modelId="{B40C67FA-E2DE-439C-A427-BBD4111E64A6}" type="presOf" srcId="{F825B89B-5F83-430D-BB1C-33485D31AE47}" destId="{705287C0-09D8-43CF-85D9-13D004713D18}" srcOrd="0" destOrd="0" presId="urn:microsoft.com/office/officeart/2005/8/layout/equation1"/>
    <dgm:cxn modelId="{FBBEF739-B028-45AB-AFC1-388F1C18D7F3}" srcId="{E116C54C-3E6C-44C7-B5F8-8F921B7629F2}" destId="{D9423CBA-6172-4CAF-9B52-23D9AD0EB58C}" srcOrd="1" destOrd="0" parTransId="{C04EFE5F-48CF-429F-AF96-8DFEBC16E964}" sibTransId="{0EC9F5DF-EE16-43F6-8A74-1E182D89406F}"/>
    <dgm:cxn modelId="{229A2092-BA92-4057-AAA0-B269EBF5626F}" srcId="{E116C54C-3E6C-44C7-B5F8-8F921B7629F2}" destId="{F825B89B-5F83-430D-BB1C-33485D31AE47}" srcOrd="0" destOrd="0" parTransId="{617EB6DE-F6D5-4ADB-9096-D4CB2AFDBAC0}" sibTransId="{B39C1016-DC26-4D21-96AD-A7A55D82AD57}"/>
    <dgm:cxn modelId="{A4FB4B46-E0AC-4BEF-87C6-4D51B5C86403}" type="presOf" srcId="{D9423CBA-6172-4CAF-9B52-23D9AD0EB58C}" destId="{A30FDAE9-7813-452E-9BDB-70D1B8AE63FF}" srcOrd="0" destOrd="0" presId="urn:microsoft.com/office/officeart/2005/8/layout/equation1"/>
    <dgm:cxn modelId="{2A4FBF09-3A12-41D3-8398-53BACB655448}" type="presParOf" srcId="{CAD7559B-87C6-43E4-B0B1-2946C6B6DD11}" destId="{705287C0-09D8-43CF-85D9-13D004713D18}" srcOrd="0" destOrd="0" presId="urn:microsoft.com/office/officeart/2005/8/layout/equation1"/>
    <dgm:cxn modelId="{5D710EAF-51CC-484E-A5EE-8F7B9D83E779}" type="presParOf" srcId="{CAD7559B-87C6-43E4-B0B1-2946C6B6DD11}" destId="{EC5D603D-4B7E-48FB-8E6A-21BED288DDEB}" srcOrd="1" destOrd="0" presId="urn:microsoft.com/office/officeart/2005/8/layout/equation1"/>
    <dgm:cxn modelId="{A4849460-6E5B-4B90-8EDE-8B800398BFA2}" type="presParOf" srcId="{CAD7559B-87C6-43E4-B0B1-2946C6B6DD11}" destId="{C5ECE5F6-3725-4409-9D09-6833312C660B}" srcOrd="2" destOrd="0" presId="urn:microsoft.com/office/officeart/2005/8/layout/equation1"/>
    <dgm:cxn modelId="{4EE2CC5E-8100-43A3-A38A-466B864641EE}" type="presParOf" srcId="{CAD7559B-87C6-43E4-B0B1-2946C6B6DD11}" destId="{F49BA604-15A3-467B-B9BC-5F2A9AAE70A6}" srcOrd="3" destOrd="0" presId="urn:microsoft.com/office/officeart/2005/8/layout/equation1"/>
    <dgm:cxn modelId="{A3D78638-A673-49BD-9334-AAB7847D1B1C}" type="presParOf" srcId="{CAD7559B-87C6-43E4-B0B1-2946C6B6DD11}" destId="{A30FDAE9-7813-452E-9BDB-70D1B8AE63FF}" srcOrd="4" destOrd="0" presId="urn:microsoft.com/office/officeart/2005/8/layout/equation1"/>
    <dgm:cxn modelId="{F0C32735-E322-4B84-AF0F-D0FBF4181F56}" type="presParOf" srcId="{CAD7559B-87C6-43E4-B0B1-2946C6B6DD11}" destId="{21D12313-23AA-4941-B232-990518BFF54F}" srcOrd="5" destOrd="0" presId="urn:microsoft.com/office/officeart/2005/8/layout/equation1"/>
    <dgm:cxn modelId="{6A9F4F58-3626-46D0-98E3-21E606301A82}" type="presParOf" srcId="{CAD7559B-87C6-43E4-B0B1-2946C6B6DD11}" destId="{E988E300-FE70-4163-BFD8-F58A024D8794}" srcOrd="6" destOrd="0" presId="urn:microsoft.com/office/officeart/2005/8/layout/equation1"/>
    <dgm:cxn modelId="{CB3123A6-E192-42F3-9513-0C00DE07F18E}" type="presParOf" srcId="{CAD7559B-87C6-43E4-B0B1-2946C6B6DD11}" destId="{E1BD1B8A-530D-4837-A2BF-2ADE79542F3F}" srcOrd="7" destOrd="0" presId="urn:microsoft.com/office/officeart/2005/8/layout/equation1"/>
    <dgm:cxn modelId="{F6E4A90E-B79C-45D7-A976-94C8CA35697C}" type="presParOf" srcId="{CAD7559B-87C6-43E4-B0B1-2946C6B6DD11}" destId="{0C8B7EEA-45CD-471E-8174-7052A599D072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116C54C-3E6C-44C7-B5F8-8F921B7629F2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825B89B-5F83-430D-BB1C-33485D31AE47}">
      <dgm:prSet phldrT="[Text]" custT="1"/>
      <dgm:spPr/>
      <dgm:t>
        <a:bodyPr/>
        <a:lstStyle/>
        <a:p>
          <a:pPr algn="ctr"/>
          <a:r>
            <a:rPr lang="pt-BR" sz="1800" b="1" noProof="0" dirty="0" smtClean="0"/>
            <a:t>Não</a:t>
          </a:r>
          <a:r>
            <a:rPr lang="pt-BR" sz="1800" b="0" noProof="0" dirty="0" smtClean="0"/>
            <a:t> </a:t>
          </a:r>
          <a:r>
            <a:rPr lang="pt-BR" sz="1600" b="0" noProof="0" dirty="0" smtClean="0"/>
            <a:t>apresenta erros quando </a:t>
          </a:r>
          <a:r>
            <a:rPr lang="pt-BR" sz="1600" b="1" noProof="0" dirty="0" smtClean="0"/>
            <a:t>deve</a:t>
          </a:r>
          <a:endParaRPr lang="pt-BR" sz="1600" b="1" noProof="0" dirty="0"/>
        </a:p>
      </dgm:t>
    </dgm:pt>
    <dgm:pt modelId="{617EB6DE-F6D5-4ADB-9096-D4CB2AFDBAC0}" type="parTrans" cxnId="{229A2092-BA92-4057-AAA0-B269EBF5626F}">
      <dgm:prSet/>
      <dgm:spPr/>
      <dgm:t>
        <a:bodyPr/>
        <a:lstStyle/>
        <a:p>
          <a:pPr algn="l"/>
          <a:endParaRPr lang="en-US"/>
        </a:p>
      </dgm:t>
    </dgm:pt>
    <dgm:pt modelId="{B39C1016-DC26-4D21-96AD-A7A55D82AD57}" type="sibTrans" cxnId="{229A2092-BA92-4057-AAA0-B269EBF5626F}">
      <dgm:prSet/>
      <dgm:spPr/>
      <dgm:t>
        <a:bodyPr/>
        <a:lstStyle/>
        <a:p>
          <a:pPr algn="l"/>
          <a:endParaRPr lang="en-US"/>
        </a:p>
      </dgm:t>
    </dgm:pt>
    <dgm:pt modelId="{D9423CBA-6172-4CAF-9B52-23D9AD0EB58C}">
      <dgm:prSet phldrT="[Text]" custT="1"/>
      <dgm:spPr/>
      <dgm:t>
        <a:bodyPr/>
        <a:lstStyle/>
        <a:p>
          <a:pPr algn="ctr"/>
          <a:r>
            <a:rPr lang="pt-BR" sz="1800" b="0" noProof="0" dirty="0" smtClean="0"/>
            <a:t>Apresenta erros quando </a:t>
          </a:r>
          <a:r>
            <a:rPr lang="pt-BR" sz="1800" b="1" noProof="0" dirty="0" smtClean="0"/>
            <a:t>não deve.</a:t>
          </a:r>
          <a:endParaRPr lang="pt-BR" sz="1800" b="0" noProof="0" dirty="0"/>
        </a:p>
      </dgm:t>
    </dgm:pt>
    <dgm:pt modelId="{C04EFE5F-48CF-429F-AF96-8DFEBC16E964}" type="parTrans" cxnId="{FBBEF739-B028-45AB-AFC1-388F1C18D7F3}">
      <dgm:prSet/>
      <dgm:spPr/>
      <dgm:t>
        <a:bodyPr/>
        <a:lstStyle/>
        <a:p>
          <a:pPr algn="l"/>
          <a:endParaRPr lang="en-US"/>
        </a:p>
      </dgm:t>
    </dgm:pt>
    <dgm:pt modelId="{0EC9F5DF-EE16-43F6-8A74-1E182D89406F}" type="sibTrans" cxnId="{FBBEF739-B028-45AB-AFC1-388F1C18D7F3}">
      <dgm:prSet/>
      <dgm:spPr/>
      <dgm:t>
        <a:bodyPr/>
        <a:lstStyle/>
        <a:p>
          <a:pPr algn="l"/>
          <a:endParaRPr lang="en-US"/>
        </a:p>
      </dgm:t>
    </dgm:pt>
    <dgm:pt modelId="{2AAF400C-39F7-4540-8120-6ABCB15ABBDF}">
      <dgm:prSet phldrT="[Text]" custT="1"/>
      <dgm:spPr/>
      <dgm:t>
        <a:bodyPr/>
        <a:lstStyle/>
        <a:p>
          <a:pPr algn="ctr"/>
          <a:r>
            <a:rPr lang="pt-BR" sz="1800" b="1" noProof="0" dirty="0" smtClean="0"/>
            <a:t>Teste Negativo</a:t>
          </a:r>
          <a:endParaRPr lang="pt-BR" sz="1800" b="1" noProof="0" dirty="0"/>
        </a:p>
      </dgm:t>
    </dgm:pt>
    <dgm:pt modelId="{244CCC7A-7D8B-4744-A47C-5481590FA9BD}" type="parTrans" cxnId="{7D2E7A34-1561-4092-92E8-33F664E8FC65}">
      <dgm:prSet/>
      <dgm:spPr/>
      <dgm:t>
        <a:bodyPr/>
        <a:lstStyle/>
        <a:p>
          <a:pPr algn="l"/>
          <a:endParaRPr lang="en-US"/>
        </a:p>
      </dgm:t>
    </dgm:pt>
    <dgm:pt modelId="{0C9EB2CD-0C25-4827-AF2B-181EA0D407BD}" type="sibTrans" cxnId="{7D2E7A34-1561-4092-92E8-33F664E8FC65}">
      <dgm:prSet/>
      <dgm:spPr/>
      <dgm:t>
        <a:bodyPr/>
        <a:lstStyle/>
        <a:p>
          <a:pPr algn="l"/>
          <a:endParaRPr lang="en-US"/>
        </a:p>
      </dgm:t>
    </dgm:pt>
    <dgm:pt modelId="{CAD7559B-87C6-43E4-B0B1-2946C6B6DD11}" type="pres">
      <dgm:prSet presAssocID="{E116C54C-3E6C-44C7-B5F8-8F921B7629F2}" presName="linearFlow" presStyleCnt="0">
        <dgm:presLayoutVars>
          <dgm:dir/>
          <dgm:resizeHandles val="exact"/>
        </dgm:presLayoutVars>
      </dgm:prSet>
      <dgm:spPr/>
    </dgm:pt>
    <dgm:pt modelId="{705287C0-09D8-43CF-85D9-13D004713D18}" type="pres">
      <dgm:prSet presAssocID="{F825B89B-5F83-430D-BB1C-33485D31AE4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D603D-4B7E-48FB-8E6A-21BED288DDEB}" type="pres">
      <dgm:prSet presAssocID="{B39C1016-DC26-4D21-96AD-A7A55D82AD57}" presName="spacerL" presStyleCnt="0"/>
      <dgm:spPr/>
    </dgm:pt>
    <dgm:pt modelId="{C5ECE5F6-3725-4409-9D09-6833312C660B}" type="pres">
      <dgm:prSet presAssocID="{B39C1016-DC26-4D21-96AD-A7A55D82AD5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49BA604-15A3-467B-B9BC-5F2A9AAE70A6}" type="pres">
      <dgm:prSet presAssocID="{B39C1016-DC26-4D21-96AD-A7A55D82AD57}" presName="spacerR" presStyleCnt="0"/>
      <dgm:spPr/>
    </dgm:pt>
    <dgm:pt modelId="{A30FDAE9-7813-452E-9BDB-70D1B8AE63FF}" type="pres">
      <dgm:prSet presAssocID="{D9423CBA-6172-4CAF-9B52-23D9AD0EB58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12313-23AA-4941-B232-990518BFF54F}" type="pres">
      <dgm:prSet presAssocID="{0EC9F5DF-EE16-43F6-8A74-1E182D89406F}" presName="spacerL" presStyleCnt="0"/>
      <dgm:spPr/>
    </dgm:pt>
    <dgm:pt modelId="{E988E300-FE70-4163-BFD8-F58A024D8794}" type="pres">
      <dgm:prSet presAssocID="{0EC9F5DF-EE16-43F6-8A74-1E182D89406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1BD1B8A-530D-4837-A2BF-2ADE79542F3F}" type="pres">
      <dgm:prSet presAssocID="{0EC9F5DF-EE16-43F6-8A74-1E182D89406F}" presName="spacerR" presStyleCnt="0"/>
      <dgm:spPr/>
    </dgm:pt>
    <dgm:pt modelId="{0C8B7EEA-45CD-471E-8174-7052A599D072}" type="pres">
      <dgm:prSet presAssocID="{2AAF400C-39F7-4540-8120-6ABCB15ABBD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0B8CA-5819-4350-9602-EE157C8A2D93}" type="presOf" srcId="{E116C54C-3E6C-44C7-B5F8-8F921B7629F2}" destId="{CAD7559B-87C6-43E4-B0B1-2946C6B6DD11}" srcOrd="0" destOrd="0" presId="urn:microsoft.com/office/officeart/2005/8/layout/equation1"/>
    <dgm:cxn modelId="{EC5FD842-B566-4DB6-BBDD-6C068DCCCE14}" type="presOf" srcId="{2AAF400C-39F7-4540-8120-6ABCB15ABBDF}" destId="{0C8B7EEA-45CD-471E-8174-7052A599D072}" srcOrd="0" destOrd="0" presId="urn:microsoft.com/office/officeart/2005/8/layout/equation1"/>
    <dgm:cxn modelId="{F44915DA-AE86-45A3-A82A-9C9CBADA01A1}" type="presOf" srcId="{D9423CBA-6172-4CAF-9B52-23D9AD0EB58C}" destId="{A30FDAE9-7813-452E-9BDB-70D1B8AE63FF}" srcOrd="0" destOrd="0" presId="urn:microsoft.com/office/officeart/2005/8/layout/equation1"/>
    <dgm:cxn modelId="{7D2E7A34-1561-4092-92E8-33F664E8FC65}" srcId="{E116C54C-3E6C-44C7-B5F8-8F921B7629F2}" destId="{2AAF400C-39F7-4540-8120-6ABCB15ABBDF}" srcOrd="2" destOrd="0" parTransId="{244CCC7A-7D8B-4744-A47C-5481590FA9BD}" sibTransId="{0C9EB2CD-0C25-4827-AF2B-181EA0D407BD}"/>
    <dgm:cxn modelId="{7AA7DB7E-C9B3-4A1E-B0FF-29968CD22228}" type="presOf" srcId="{B39C1016-DC26-4D21-96AD-A7A55D82AD57}" destId="{C5ECE5F6-3725-4409-9D09-6833312C660B}" srcOrd="0" destOrd="0" presId="urn:microsoft.com/office/officeart/2005/8/layout/equation1"/>
    <dgm:cxn modelId="{7DA01702-FEA8-4C57-AF2A-E12644438315}" type="presOf" srcId="{0EC9F5DF-EE16-43F6-8A74-1E182D89406F}" destId="{E988E300-FE70-4163-BFD8-F58A024D8794}" srcOrd="0" destOrd="0" presId="urn:microsoft.com/office/officeart/2005/8/layout/equation1"/>
    <dgm:cxn modelId="{FBBEF739-B028-45AB-AFC1-388F1C18D7F3}" srcId="{E116C54C-3E6C-44C7-B5F8-8F921B7629F2}" destId="{D9423CBA-6172-4CAF-9B52-23D9AD0EB58C}" srcOrd="1" destOrd="0" parTransId="{C04EFE5F-48CF-429F-AF96-8DFEBC16E964}" sibTransId="{0EC9F5DF-EE16-43F6-8A74-1E182D89406F}"/>
    <dgm:cxn modelId="{229A2092-BA92-4057-AAA0-B269EBF5626F}" srcId="{E116C54C-3E6C-44C7-B5F8-8F921B7629F2}" destId="{F825B89B-5F83-430D-BB1C-33485D31AE47}" srcOrd="0" destOrd="0" parTransId="{617EB6DE-F6D5-4ADB-9096-D4CB2AFDBAC0}" sibTransId="{B39C1016-DC26-4D21-96AD-A7A55D82AD57}"/>
    <dgm:cxn modelId="{D735E2EE-2CB1-48E3-B8CD-C4D3019C9676}" type="presOf" srcId="{F825B89B-5F83-430D-BB1C-33485D31AE47}" destId="{705287C0-09D8-43CF-85D9-13D004713D18}" srcOrd="0" destOrd="0" presId="urn:microsoft.com/office/officeart/2005/8/layout/equation1"/>
    <dgm:cxn modelId="{796070A3-93E3-457A-B7E2-A3D988C3046F}" type="presParOf" srcId="{CAD7559B-87C6-43E4-B0B1-2946C6B6DD11}" destId="{705287C0-09D8-43CF-85D9-13D004713D18}" srcOrd="0" destOrd="0" presId="urn:microsoft.com/office/officeart/2005/8/layout/equation1"/>
    <dgm:cxn modelId="{F0D1B403-0E8E-42C2-AA7A-ECA21A8F4E84}" type="presParOf" srcId="{CAD7559B-87C6-43E4-B0B1-2946C6B6DD11}" destId="{EC5D603D-4B7E-48FB-8E6A-21BED288DDEB}" srcOrd="1" destOrd="0" presId="urn:microsoft.com/office/officeart/2005/8/layout/equation1"/>
    <dgm:cxn modelId="{0DFE1B52-8B0D-4509-818A-7D80E807E014}" type="presParOf" srcId="{CAD7559B-87C6-43E4-B0B1-2946C6B6DD11}" destId="{C5ECE5F6-3725-4409-9D09-6833312C660B}" srcOrd="2" destOrd="0" presId="urn:microsoft.com/office/officeart/2005/8/layout/equation1"/>
    <dgm:cxn modelId="{7685C266-3250-4365-8072-AB136ED91EBA}" type="presParOf" srcId="{CAD7559B-87C6-43E4-B0B1-2946C6B6DD11}" destId="{F49BA604-15A3-467B-B9BC-5F2A9AAE70A6}" srcOrd="3" destOrd="0" presId="urn:microsoft.com/office/officeart/2005/8/layout/equation1"/>
    <dgm:cxn modelId="{1205206F-1F94-48C7-88A5-046AEAFF7F17}" type="presParOf" srcId="{CAD7559B-87C6-43E4-B0B1-2946C6B6DD11}" destId="{A30FDAE9-7813-452E-9BDB-70D1B8AE63FF}" srcOrd="4" destOrd="0" presId="urn:microsoft.com/office/officeart/2005/8/layout/equation1"/>
    <dgm:cxn modelId="{6F823114-72A4-4E9E-8689-AA36EADC9865}" type="presParOf" srcId="{CAD7559B-87C6-43E4-B0B1-2946C6B6DD11}" destId="{21D12313-23AA-4941-B232-990518BFF54F}" srcOrd="5" destOrd="0" presId="urn:microsoft.com/office/officeart/2005/8/layout/equation1"/>
    <dgm:cxn modelId="{5E69FF22-CD6C-457C-88B4-BDBC990247B2}" type="presParOf" srcId="{CAD7559B-87C6-43E4-B0B1-2946C6B6DD11}" destId="{E988E300-FE70-4163-BFD8-F58A024D8794}" srcOrd="6" destOrd="0" presId="urn:microsoft.com/office/officeart/2005/8/layout/equation1"/>
    <dgm:cxn modelId="{E9BC3DFC-BD1B-4AC4-B3D0-8B3F962268E6}" type="presParOf" srcId="{CAD7559B-87C6-43E4-B0B1-2946C6B6DD11}" destId="{E1BD1B8A-530D-4837-A2BF-2ADE79542F3F}" srcOrd="7" destOrd="0" presId="urn:microsoft.com/office/officeart/2005/8/layout/equation1"/>
    <dgm:cxn modelId="{FAE0C4B2-61A6-414A-A744-BCC7F7EA9555}" type="presParOf" srcId="{CAD7559B-87C6-43E4-B0B1-2946C6B6DD11}" destId="{0C8B7EEA-45CD-471E-8174-7052A599D072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38DCF3-825B-4ECA-968D-5EF7A0797909}" type="doc">
      <dgm:prSet loTypeId="urn:microsoft.com/office/officeart/2005/8/layout/arrow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87D9A02-F9D4-4B30-925D-071CDAD38FD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 smtClean="0"/>
            <a:t>Depurar</a:t>
          </a:r>
          <a:endParaRPr lang="pt-BR" dirty="0"/>
        </a:p>
      </dgm:t>
    </dgm:pt>
    <dgm:pt modelId="{010CC436-4251-4E34-B848-B360B20CE4C7}" type="parTrans" cxnId="{B0611227-83F0-42F3-B269-BE667A60750B}">
      <dgm:prSet/>
      <dgm:spPr/>
      <dgm:t>
        <a:bodyPr/>
        <a:lstStyle/>
        <a:p>
          <a:endParaRPr lang="pt-BR"/>
        </a:p>
      </dgm:t>
    </dgm:pt>
    <dgm:pt modelId="{D18232DF-39FE-4795-818E-0E8E11F294DB}" type="sibTrans" cxnId="{B0611227-83F0-42F3-B269-BE667A60750B}">
      <dgm:prSet/>
      <dgm:spPr/>
      <dgm:t>
        <a:bodyPr/>
        <a:lstStyle/>
        <a:p>
          <a:endParaRPr lang="pt-BR"/>
        </a:p>
      </dgm:t>
    </dgm:pt>
    <dgm:pt modelId="{1FEE831C-71A1-4501-98E7-3E4648C9CE53}">
      <dgm:prSet phldrT="[Texto]"/>
      <dgm:spPr/>
      <dgm:t>
        <a:bodyPr/>
        <a:lstStyle/>
        <a:p>
          <a:r>
            <a:rPr lang="pt-BR" dirty="0" smtClean="0"/>
            <a:t>Testar</a:t>
          </a:r>
          <a:endParaRPr lang="pt-BR" dirty="0"/>
        </a:p>
      </dgm:t>
    </dgm:pt>
    <dgm:pt modelId="{026D1F9C-97D0-4C87-8D3A-83887CC7AFE0}" type="parTrans" cxnId="{B292891E-A655-46EE-AEA7-8AB78C4BAB0E}">
      <dgm:prSet/>
      <dgm:spPr/>
      <dgm:t>
        <a:bodyPr/>
        <a:lstStyle/>
        <a:p>
          <a:endParaRPr lang="pt-BR"/>
        </a:p>
      </dgm:t>
    </dgm:pt>
    <dgm:pt modelId="{D2CF6A3C-2B6B-417A-AC44-9510CF894303}" type="sibTrans" cxnId="{B292891E-A655-46EE-AEA7-8AB78C4BAB0E}">
      <dgm:prSet/>
      <dgm:spPr/>
      <dgm:t>
        <a:bodyPr/>
        <a:lstStyle/>
        <a:p>
          <a:endParaRPr lang="pt-BR"/>
        </a:p>
      </dgm:t>
    </dgm:pt>
    <dgm:pt modelId="{2FB2AA20-8BCC-43F3-AE0B-0F5057929DDC}" type="pres">
      <dgm:prSet presAssocID="{0738DCF3-825B-4ECA-968D-5EF7A079790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7234DD9-C9CA-443C-A238-3FDCAC57F640}" type="pres">
      <dgm:prSet presAssocID="{087D9A02-F9D4-4B30-925D-071CDAD38FD4}" presName="arrow" presStyleLbl="node1" presStyleIdx="0" presStyleCnt="2" custRadScaleRad="100018" custRadScaleInc="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77DB31-11C7-436D-91B2-9E6069BA338C}" type="pres">
      <dgm:prSet presAssocID="{1FEE831C-71A1-4501-98E7-3E4648C9CE53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326A3FE-7733-42EA-ADC8-32CEB7402026}" type="presOf" srcId="{0738DCF3-825B-4ECA-968D-5EF7A0797909}" destId="{2FB2AA20-8BCC-43F3-AE0B-0F5057929DDC}" srcOrd="0" destOrd="0" presId="urn:microsoft.com/office/officeart/2005/8/layout/arrow1"/>
    <dgm:cxn modelId="{F2C13DA6-FD30-41EE-903F-00F6525E18D8}" type="presOf" srcId="{1FEE831C-71A1-4501-98E7-3E4648C9CE53}" destId="{FC77DB31-11C7-436D-91B2-9E6069BA338C}" srcOrd="0" destOrd="0" presId="urn:microsoft.com/office/officeart/2005/8/layout/arrow1"/>
    <dgm:cxn modelId="{D572F67D-563B-4AB0-BAFE-1EA1E76B93B1}" type="presOf" srcId="{087D9A02-F9D4-4B30-925D-071CDAD38FD4}" destId="{97234DD9-C9CA-443C-A238-3FDCAC57F640}" srcOrd="0" destOrd="0" presId="urn:microsoft.com/office/officeart/2005/8/layout/arrow1"/>
    <dgm:cxn modelId="{B292891E-A655-46EE-AEA7-8AB78C4BAB0E}" srcId="{0738DCF3-825B-4ECA-968D-5EF7A0797909}" destId="{1FEE831C-71A1-4501-98E7-3E4648C9CE53}" srcOrd="1" destOrd="0" parTransId="{026D1F9C-97D0-4C87-8D3A-83887CC7AFE0}" sibTransId="{D2CF6A3C-2B6B-417A-AC44-9510CF894303}"/>
    <dgm:cxn modelId="{B0611227-83F0-42F3-B269-BE667A60750B}" srcId="{0738DCF3-825B-4ECA-968D-5EF7A0797909}" destId="{087D9A02-F9D4-4B30-925D-071CDAD38FD4}" srcOrd="0" destOrd="0" parTransId="{010CC436-4251-4E34-B848-B360B20CE4C7}" sibTransId="{D18232DF-39FE-4795-818E-0E8E11F294DB}"/>
    <dgm:cxn modelId="{98D99298-9DDC-473C-91AD-7FBA55A48894}" type="presParOf" srcId="{2FB2AA20-8BCC-43F3-AE0B-0F5057929DDC}" destId="{97234DD9-C9CA-443C-A238-3FDCAC57F640}" srcOrd="0" destOrd="0" presId="urn:microsoft.com/office/officeart/2005/8/layout/arrow1"/>
    <dgm:cxn modelId="{5B7D8BAE-B120-41BE-B25E-8DFA97FEB114}" type="presParOf" srcId="{2FB2AA20-8BCC-43F3-AE0B-0F5057929DDC}" destId="{FC77DB31-11C7-436D-91B2-9E6069BA338C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E53DC3-96D7-4900-94AA-8231EEF3135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5F98F2-9957-4C31-ADB4-A0651F8FAD97}">
      <dgm:prSet phldrT="[Texto]"/>
      <dgm:spPr/>
      <dgm:t>
        <a:bodyPr/>
        <a:lstStyle/>
        <a:p>
          <a:r>
            <a:rPr lang="pt-BR" smtClean="0"/>
            <a:t>Equipe</a:t>
          </a:r>
          <a:endParaRPr lang="en-US"/>
        </a:p>
      </dgm:t>
    </dgm:pt>
    <dgm:pt modelId="{AEAF59DC-A41F-4936-ADA2-A81E64284306}" type="parTrans" cxnId="{F2DF2B84-0C16-4D86-8047-32CCAD5F1F6B}">
      <dgm:prSet/>
      <dgm:spPr/>
      <dgm:t>
        <a:bodyPr/>
        <a:lstStyle/>
        <a:p>
          <a:endParaRPr lang="en-US"/>
        </a:p>
      </dgm:t>
    </dgm:pt>
    <dgm:pt modelId="{9C579785-086E-403C-BA8A-4F0C415E22BF}" type="sibTrans" cxnId="{F2DF2B84-0C16-4D86-8047-32CCAD5F1F6B}">
      <dgm:prSet/>
      <dgm:spPr/>
      <dgm:t>
        <a:bodyPr/>
        <a:lstStyle/>
        <a:p>
          <a:endParaRPr lang="en-US"/>
        </a:p>
      </dgm:t>
    </dgm:pt>
    <dgm:pt modelId="{C6FFE35A-2B50-401C-9E46-38DBE7C4CA1B}">
      <dgm:prSet phldrT="[Texto]"/>
      <dgm:spPr/>
      <dgm:t>
        <a:bodyPr/>
        <a:lstStyle/>
        <a:p>
          <a:r>
            <a:rPr lang="pt-BR" smtClean="0"/>
            <a:t>Desenvolvimento</a:t>
          </a:r>
          <a:endParaRPr lang="en-US"/>
        </a:p>
      </dgm:t>
    </dgm:pt>
    <dgm:pt modelId="{80B425C3-96CF-44C5-92FE-333E3295C5E3}" type="parTrans" cxnId="{86635869-22E8-4B82-937C-7DD540F0705D}">
      <dgm:prSet/>
      <dgm:spPr/>
      <dgm:t>
        <a:bodyPr/>
        <a:lstStyle/>
        <a:p>
          <a:endParaRPr lang="en-US"/>
        </a:p>
      </dgm:t>
    </dgm:pt>
    <dgm:pt modelId="{E0E505BB-6150-49D0-BC17-116A7AE7DBB7}" type="sibTrans" cxnId="{86635869-22E8-4B82-937C-7DD540F0705D}">
      <dgm:prSet/>
      <dgm:spPr/>
      <dgm:t>
        <a:bodyPr/>
        <a:lstStyle/>
        <a:p>
          <a:endParaRPr lang="en-US"/>
        </a:p>
      </dgm:t>
    </dgm:pt>
    <dgm:pt modelId="{778875A8-6473-4544-85E9-91B96CF067B7}">
      <dgm:prSet phldrT="[Texto]"/>
      <dgm:spPr/>
      <dgm:t>
        <a:bodyPr/>
        <a:lstStyle/>
        <a:p>
          <a:r>
            <a:rPr lang="pt-BR" smtClean="0"/>
            <a:t>Equipe</a:t>
          </a:r>
          <a:endParaRPr lang="en-US"/>
        </a:p>
      </dgm:t>
    </dgm:pt>
    <dgm:pt modelId="{202D5719-155A-4C12-9A8C-2DE23F4B3076}" type="parTrans" cxnId="{C9DA46B0-15AC-4B99-8BDC-1AA5C0EBDCBA}">
      <dgm:prSet/>
      <dgm:spPr/>
      <dgm:t>
        <a:bodyPr/>
        <a:lstStyle/>
        <a:p>
          <a:endParaRPr lang="en-US"/>
        </a:p>
      </dgm:t>
    </dgm:pt>
    <dgm:pt modelId="{04D3ED5C-A3CC-455C-A1C3-E399E698DBB8}" type="sibTrans" cxnId="{C9DA46B0-15AC-4B99-8BDC-1AA5C0EBDCBA}">
      <dgm:prSet/>
      <dgm:spPr/>
      <dgm:t>
        <a:bodyPr/>
        <a:lstStyle/>
        <a:p>
          <a:endParaRPr lang="en-US"/>
        </a:p>
      </dgm:t>
    </dgm:pt>
    <dgm:pt modelId="{EE915BAB-020E-4A8C-BB93-51E63481214E}">
      <dgm:prSet phldrT="[Texto]"/>
      <dgm:spPr/>
      <dgm:t>
        <a:bodyPr/>
        <a:lstStyle/>
        <a:p>
          <a:r>
            <a:rPr lang="pt-BR" smtClean="0"/>
            <a:t>Testes</a:t>
          </a:r>
          <a:endParaRPr lang="en-US"/>
        </a:p>
      </dgm:t>
    </dgm:pt>
    <dgm:pt modelId="{8276D20F-4664-4866-817E-9A0C27C4E145}" type="parTrans" cxnId="{014EDC3A-1AA3-4B71-898E-E9BE4654AAA1}">
      <dgm:prSet/>
      <dgm:spPr/>
      <dgm:t>
        <a:bodyPr/>
        <a:lstStyle/>
        <a:p>
          <a:endParaRPr lang="en-US"/>
        </a:p>
      </dgm:t>
    </dgm:pt>
    <dgm:pt modelId="{AAEAEA6F-F0C9-46B3-983D-8995BC8AAC8E}" type="sibTrans" cxnId="{014EDC3A-1AA3-4B71-898E-E9BE4654AAA1}">
      <dgm:prSet/>
      <dgm:spPr/>
      <dgm:t>
        <a:bodyPr/>
        <a:lstStyle/>
        <a:p>
          <a:endParaRPr lang="en-US"/>
        </a:p>
      </dgm:t>
    </dgm:pt>
    <dgm:pt modelId="{89BED0F8-9F5C-46D6-9DD3-A4E558100D3A}">
      <dgm:prSet phldrT="[Texto]"/>
      <dgm:spPr/>
      <dgm:t>
        <a:bodyPr/>
        <a:lstStyle/>
        <a:p>
          <a:r>
            <a:rPr lang="pt-BR" smtClean="0"/>
            <a:t>Equipe</a:t>
          </a:r>
          <a:endParaRPr lang="en-US"/>
        </a:p>
      </dgm:t>
    </dgm:pt>
    <dgm:pt modelId="{2D43082A-CBE8-4564-B40D-945F27FDA50F}" type="parTrans" cxnId="{A7EE41FE-A8F1-4D2A-8FA1-3AD7FF6DD93B}">
      <dgm:prSet/>
      <dgm:spPr/>
      <dgm:t>
        <a:bodyPr/>
        <a:lstStyle/>
        <a:p>
          <a:endParaRPr lang="en-US"/>
        </a:p>
      </dgm:t>
    </dgm:pt>
    <dgm:pt modelId="{2B97BE30-3A3E-4754-8B29-49964C7EE629}" type="sibTrans" cxnId="{A7EE41FE-A8F1-4D2A-8FA1-3AD7FF6DD93B}">
      <dgm:prSet/>
      <dgm:spPr/>
      <dgm:t>
        <a:bodyPr/>
        <a:lstStyle/>
        <a:p>
          <a:endParaRPr lang="en-US"/>
        </a:p>
      </dgm:t>
    </dgm:pt>
    <dgm:pt modelId="{C152BB9E-736E-49F9-8FF0-AA317FD681ED}">
      <dgm:prSet phldrT="[Texto]"/>
      <dgm:spPr/>
      <dgm:t>
        <a:bodyPr/>
        <a:lstStyle/>
        <a:p>
          <a:r>
            <a:rPr lang="pt-BR" smtClean="0"/>
            <a:t>Usuários</a:t>
          </a:r>
          <a:endParaRPr lang="en-US"/>
        </a:p>
      </dgm:t>
    </dgm:pt>
    <dgm:pt modelId="{1B90EC37-0944-47D0-8085-AE96C1DAED37}" type="parTrans" cxnId="{BB12D271-DA23-4489-BFD0-7C9A0CA37A27}">
      <dgm:prSet/>
      <dgm:spPr/>
      <dgm:t>
        <a:bodyPr/>
        <a:lstStyle/>
        <a:p>
          <a:endParaRPr lang="en-US"/>
        </a:p>
      </dgm:t>
    </dgm:pt>
    <dgm:pt modelId="{A6B86687-C2AF-4C34-9714-19B26D016E09}" type="sibTrans" cxnId="{BB12D271-DA23-4489-BFD0-7C9A0CA37A27}">
      <dgm:prSet/>
      <dgm:spPr/>
      <dgm:t>
        <a:bodyPr/>
        <a:lstStyle/>
        <a:p>
          <a:endParaRPr lang="en-US"/>
        </a:p>
      </dgm:t>
    </dgm:pt>
    <dgm:pt modelId="{F8AC6701-0F10-4D41-BA27-7A5B20EB6965}" type="pres">
      <dgm:prSet presAssocID="{A2E53DC3-96D7-4900-94AA-8231EEF3135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C6AA4-982D-4C65-B5D6-9C2C6C197E91}" type="pres">
      <dgm:prSet presAssocID="{4E5F98F2-9957-4C31-ADB4-A0651F8FAD97}" presName="compNode" presStyleCnt="0"/>
      <dgm:spPr/>
    </dgm:pt>
    <dgm:pt modelId="{59823AA7-8BC1-4FBD-BC88-B7CE62DF2EED}" type="pres">
      <dgm:prSet presAssocID="{4E5F98F2-9957-4C31-ADB4-A0651F8FAD97}" presName="aNode" presStyleLbl="bgShp" presStyleIdx="0" presStyleCnt="3"/>
      <dgm:spPr/>
      <dgm:t>
        <a:bodyPr/>
        <a:lstStyle/>
        <a:p>
          <a:endParaRPr lang="en-US"/>
        </a:p>
      </dgm:t>
    </dgm:pt>
    <dgm:pt modelId="{C714907B-BEA9-42B4-B45B-2EA8A5A5DAF5}" type="pres">
      <dgm:prSet presAssocID="{4E5F98F2-9957-4C31-ADB4-A0651F8FAD97}" presName="textNode" presStyleLbl="bgShp" presStyleIdx="0" presStyleCnt="3"/>
      <dgm:spPr/>
      <dgm:t>
        <a:bodyPr/>
        <a:lstStyle/>
        <a:p>
          <a:endParaRPr lang="en-US"/>
        </a:p>
      </dgm:t>
    </dgm:pt>
    <dgm:pt modelId="{DF551E3F-9832-429A-BD19-7EB7997718D1}" type="pres">
      <dgm:prSet presAssocID="{4E5F98F2-9957-4C31-ADB4-A0651F8FAD97}" presName="compChildNode" presStyleCnt="0"/>
      <dgm:spPr/>
    </dgm:pt>
    <dgm:pt modelId="{5C0ED887-F7E9-43DA-9BA0-F1AF10CC329B}" type="pres">
      <dgm:prSet presAssocID="{4E5F98F2-9957-4C31-ADB4-A0651F8FAD97}" presName="theInnerList" presStyleCnt="0"/>
      <dgm:spPr/>
    </dgm:pt>
    <dgm:pt modelId="{866777E5-370A-4835-B661-ED0B2E6AF78C}" type="pres">
      <dgm:prSet presAssocID="{C6FFE35A-2B50-401C-9E46-38DBE7C4CA1B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5F9D4C-D939-4026-AD84-1DB7F9A3AF7C}" type="pres">
      <dgm:prSet presAssocID="{4E5F98F2-9957-4C31-ADB4-A0651F8FAD97}" presName="aSpace" presStyleCnt="0"/>
      <dgm:spPr/>
    </dgm:pt>
    <dgm:pt modelId="{3A88C266-2FEB-416E-A569-68679B67907D}" type="pres">
      <dgm:prSet presAssocID="{778875A8-6473-4544-85E9-91B96CF067B7}" presName="compNode" presStyleCnt="0"/>
      <dgm:spPr/>
    </dgm:pt>
    <dgm:pt modelId="{598A57B0-0002-408C-BFC7-653B9A7B0584}" type="pres">
      <dgm:prSet presAssocID="{778875A8-6473-4544-85E9-91B96CF067B7}" presName="aNode" presStyleLbl="bgShp" presStyleIdx="1" presStyleCnt="3"/>
      <dgm:spPr/>
      <dgm:t>
        <a:bodyPr/>
        <a:lstStyle/>
        <a:p>
          <a:endParaRPr lang="en-US"/>
        </a:p>
      </dgm:t>
    </dgm:pt>
    <dgm:pt modelId="{70B9056E-B84F-4171-90FC-CF440AFF31A1}" type="pres">
      <dgm:prSet presAssocID="{778875A8-6473-4544-85E9-91B96CF067B7}" presName="textNode" presStyleLbl="bgShp" presStyleIdx="1" presStyleCnt="3"/>
      <dgm:spPr/>
      <dgm:t>
        <a:bodyPr/>
        <a:lstStyle/>
        <a:p>
          <a:endParaRPr lang="en-US"/>
        </a:p>
      </dgm:t>
    </dgm:pt>
    <dgm:pt modelId="{6F415129-5C7B-4CC3-B81F-0B93E0DF8FEA}" type="pres">
      <dgm:prSet presAssocID="{778875A8-6473-4544-85E9-91B96CF067B7}" presName="compChildNode" presStyleCnt="0"/>
      <dgm:spPr/>
    </dgm:pt>
    <dgm:pt modelId="{B34ED19A-BD72-4AA0-BB53-47132CB0E4BD}" type="pres">
      <dgm:prSet presAssocID="{778875A8-6473-4544-85E9-91B96CF067B7}" presName="theInnerList" presStyleCnt="0"/>
      <dgm:spPr/>
    </dgm:pt>
    <dgm:pt modelId="{56EF2E02-2EED-4CFB-BDFC-332810C64B5D}" type="pres">
      <dgm:prSet presAssocID="{EE915BAB-020E-4A8C-BB93-51E63481214E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70947-32B6-473C-BE4B-C21D52500116}" type="pres">
      <dgm:prSet presAssocID="{778875A8-6473-4544-85E9-91B96CF067B7}" presName="aSpace" presStyleCnt="0"/>
      <dgm:spPr/>
    </dgm:pt>
    <dgm:pt modelId="{3153BF18-AF88-406E-B1E9-B148BE90D370}" type="pres">
      <dgm:prSet presAssocID="{89BED0F8-9F5C-46D6-9DD3-A4E558100D3A}" presName="compNode" presStyleCnt="0"/>
      <dgm:spPr/>
    </dgm:pt>
    <dgm:pt modelId="{692F5AF0-7ECB-46EC-842B-A50937580138}" type="pres">
      <dgm:prSet presAssocID="{89BED0F8-9F5C-46D6-9DD3-A4E558100D3A}" presName="aNode" presStyleLbl="bgShp" presStyleIdx="2" presStyleCnt="3"/>
      <dgm:spPr/>
      <dgm:t>
        <a:bodyPr/>
        <a:lstStyle/>
        <a:p>
          <a:endParaRPr lang="en-US"/>
        </a:p>
      </dgm:t>
    </dgm:pt>
    <dgm:pt modelId="{9780CA71-A5D8-4F0A-AB30-91746C5676BF}" type="pres">
      <dgm:prSet presAssocID="{89BED0F8-9F5C-46D6-9DD3-A4E558100D3A}" presName="textNode" presStyleLbl="bgShp" presStyleIdx="2" presStyleCnt="3"/>
      <dgm:spPr/>
      <dgm:t>
        <a:bodyPr/>
        <a:lstStyle/>
        <a:p>
          <a:endParaRPr lang="en-US"/>
        </a:p>
      </dgm:t>
    </dgm:pt>
    <dgm:pt modelId="{F0DDE0FA-1397-4B28-9EA8-F42084348B5E}" type="pres">
      <dgm:prSet presAssocID="{89BED0F8-9F5C-46D6-9DD3-A4E558100D3A}" presName="compChildNode" presStyleCnt="0"/>
      <dgm:spPr/>
    </dgm:pt>
    <dgm:pt modelId="{E6EEC025-43FD-4139-B2C8-CA492AC9034B}" type="pres">
      <dgm:prSet presAssocID="{89BED0F8-9F5C-46D6-9DD3-A4E558100D3A}" presName="theInnerList" presStyleCnt="0"/>
      <dgm:spPr/>
    </dgm:pt>
    <dgm:pt modelId="{2F320384-94F4-453D-842D-9EA4180AD608}" type="pres">
      <dgm:prSet presAssocID="{C152BB9E-736E-49F9-8FF0-AA317FD681ED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E0A2C7-D2DE-4832-8F7A-39FF8A0F7FE7}" type="presOf" srcId="{778875A8-6473-4544-85E9-91B96CF067B7}" destId="{598A57B0-0002-408C-BFC7-653B9A7B0584}" srcOrd="0" destOrd="0" presId="urn:microsoft.com/office/officeart/2005/8/layout/lProcess2"/>
    <dgm:cxn modelId="{014EDC3A-1AA3-4B71-898E-E9BE4654AAA1}" srcId="{778875A8-6473-4544-85E9-91B96CF067B7}" destId="{EE915BAB-020E-4A8C-BB93-51E63481214E}" srcOrd="0" destOrd="0" parTransId="{8276D20F-4664-4866-817E-9A0C27C4E145}" sibTransId="{AAEAEA6F-F0C9-46B3-983D-8995BC8AAC8E}"/>
    <dgm:cxn modelId="{8789571C-0E0F-443F-989C-ECF0CEDF6E41}" type="presOf" srcId="{4E5F98F2-9957-4C31-ADB4-A0651F8FAD97}" destId="{C714907B-BEA9-42B4-B45B-2EA8A5A5DAF5}" srcOrd="1" destOrd="0" presId="urn:microsoft.com/office/officeart/2005/8/layout/lProcess2"/>
    <dgm:cxn modelId="{F6B5CD51-566F-4632-93AF-FFF706BBB714}" type="presOf" srcId="{4E5F98F2-9957-4C31-ADB4-A0651F8FAD97}" destId="{59823AA7-8BC1-4FBD-BC88-B7CE62DF2EED}" srcOrd="0" destOrd="0" presId="urn:microsoft.com/office/officeart/2005/8/layout/lProcess2"/>
    <dgm:cxn modelId="{D6E76CFE-34D9-400B-B012-82720466A63F}" type="presOf" srcId="{89BED0F8-9F5C-46D6-9DD3-A4E558100D3A}" destId="{9780CA71-A5D8-4F0A-AB30-91746C5676BF}" srcOrd="1" destOrd="0" presId="urn:microsoft.com/office/officeart/2005/8/layout/lProcess2"/>
    <dgm:cxn modelId="{86635869-22E8-4B82-937C-7DD540F0705D}" srcId="{4E5F98F2-9957-4C31-ADB4-A0651F8FAD97}" destId="{C6FFE35A-2B50-401C-9E46-38DBE7C4CA1B}" srcOrd="0" destOrd="0" parTransId="{80B425C3-96CF-44C5-92FE-333E3295C5E3}" sibTransId="{E0E505BB-6150-49D0-BC17-116A7AE7DBB7}"/>
    <dgm:cxn modelId="{71311E97-4004-4F6C-AC10-0386C4832A59}" type="presOf" srcId="{A2E53DC3-96D7-4900-94AA-8231EEF3135B}" destId="{F8AC6701-0F10-4D41-BA27-7A5B20EB6965}" srcOrd="0" destOrd="0" presId="urn:microsoft.com/office/officeart/2005/8/layout/lProcess2"/>
    <dgm:cxn modelId="{6C12E371-033B-42A4-B920-A3F2D0F410FE}" type="presOf" srcId="{C152BB9E-736E-49F9-8FF0-AA317FD681ED}" destId="{2F320384-94F4-453D-842D-9EA4180AD608}" srcOrd="0" destOrd="0" presId="urn:microsoft.com/office/officeart/2005/8/layout/lProcess2"/>
    <dgm:cxn modelId="{639BA1B2-3E1E-4F8A-955D-FF7D2493889E}" type="presOf" srcId="{EE915BAB-020E-4A8C-BB93-51E63481214E}" destId="{56EF2E02-2EED-4CFB-BDFC-332810C64B5D}" srcOrd="0" destOrd="0" presId="urn:microsoft.com/office/officeart/2005/8/layout/lProcess2"/>
    <dgm:cxn modelId="{C9DA46B0-15AC-4B99-8BDC-1AA5C0EBDCBA}" srcId="{A2E53DC3-96D7-4900-94AA-8231EEF3135B}" destId="{778875A8-6473-4544-85E9-91B96CF067B7}" srcOrd="1" destOrd="0" parTransId="{202D5719-155A-4C12-9A8C-2DE23F4B3076}" sibTransId="{04D3ED5C-A3CC-455C-A1C3-E399E698DBB8}"/>
    <dgm:cxn modelId="{BB12D271-DA23-4489-BFD0-7C9A0CA37A27}" srcId="{89BED0F8-9F5C-46D6-9DD3-A4E558100D3A}" destId="{C152BB9E-736E-49F9-8FF0-AA317FD681ED}" srcOrd="0" destOrd="0" parTransId="{1B90EC37-0944-47D0-8085-AE96C1DAED37}" sibTransId="{A6B86687-C2AF-4C34-9714-19B26D016E09}"/>
    <dgm:cxn modelId="{8C9B0240-9B29-4E36-BD1B-2ECFA3917C7A}" type="presOf" srcId="{89BED0F8-9F5C-46D6-9DD3-A4E558100D3A}" destId="{692F5AF0-7ECB-46EC-842B-A50937580138}" srcOrd="0" destOrd="0" presId="urn:microsoft.com/office/officeart/2005/8/layout/lProcess2"/>
    <dgm:cxn modelId="{F2DF2B84-0C16-4D86-8047-32CCAD5F1F6B}" srcId="{A2E53DC3-96D7-4900-94AA-8231EEF3135B}" destId="{4E5F98F2-9957-4C31-ADB4-A0651F8FAD97}" srcOrd="0" destOrd="0" parTransId="{AEAF59DC-A41F-4936-ADA2-A81E64284306}" sibTransId="{9C579785-086E-403C-BA8A-4F0C415E22BF}"/>
    <dgm:cxn modelId="{8E393947-1DCD-42F3-BB60-FCFBA73657D9}" type="presOf" srcId="{C6FFE35A-2B50-401C-9E46-38DBE7C4CA1B}" destId="{866777E5-370A-4835-B661-ED0B2E6AF78C}" srcOrd="0" destOrd="0" presId="urn:microsoft.com/office/officeart/2005/8/layout/lProcess2"/>
    <dgm:cxn modelId="{A7EE41FE-A8F1-4D2A-8FA1-3AD7FF6DD93B}" srcId="{A2E53DC3-96D7-4900-94AA-8231EEF3135B}" destId="{89BED0F8-9F5C-46D6-9DD3-A4E558100D3A}" srcOrd="2" destOrd="0" parTransId="{2D43082A-CBE8-4564-B40D-945F27FDA50F}" sibTransId="{2B97BE30-3A3E-4754-8B29-49964C7EE629}"/>
    <dgm:cxn modelId="{05B8B890-9B63-411A-AAE4-7A3C04B76C3F}" type="presOf" srcId="{778875A8-6473-4544-85E9-91B96CF067B7}" destId="{70B9056E-B84F-4171-90FC-CF440AFF31A1}" srcOrd="1" destOrd="0" presId="urn:microsoft.com/office/officeart/2005/8/layout/lProcess2"/>
    <dgm:cxn modelId="{D0D67845-F6EA-4C1F-B1D7-ADEC45ECCC6C}" type="presParOf" srcId="{F8AC6701-0F10-4D41-BA27-7A5B20EB6965}" destId="{B8EC6AA4-982D-4C65-B5D6-9C2C6C197E91}" srcOrd="0" destOrd="0" presId="urn:microsoft.com/office/officeart/2005/8/layout/lProcess2"/>
    <dgm:cxn modelId="{9E9322B8-5CF1-4479-A4C5-9F57CF8BC279}" type="presParOf" srcId="{B8EC6AA4-982D-4C65-B5D6-9C2C6C197E91}" destId="{59823AA7-8BC1-4FBD-BC88-B7CE62DF2EED}" srcOrd="0" destOrd="0" presId="urn:microsoft.com/office/officeart/2005/8/layout/lProcess2"/>
    <dgm:cxn modelId="{05DA13E0-AEF7-4035-815A-CE6D6BDDFC13}" type="presParOf" srcId="{B8EC6AA4-982D-4C65-B5D6-9C2C6C197E91}" destId="{C714907B-BEA9-42B4-B45B-2EA8A5A5DAF5}" srcOrd="1" destOrd="0" presId="urn:microsoft.com/office/officeart/2005/8/layout/lProcess2"/>
    <dgm:cxn modelId="{293188B6-BB62-40A9-8F15-37C2CDDF39BD}" type="presParOf" srcId="{B8EC6AA4-982D-4C65-B5D6-9C2C6C197E91}" destId="{DF551E3F-9832-429A-BD19-7EB7997718D1}" srcOrd="2" destOrd="0" presId="urn:microsoft.com/office/officeart/2005/8/layout/lProcess2"/>
    <dgm:cxn modelId="{2BECD6F3-7B48-4FAF-9DCF-8900190DF20B}" type="presParOf" srcId="{DF551E3F-9832-429A-BD19-7EB7997718D1}" destId="{5C0ED887-F7E9-43DA-9BA0-F1AF10CC329B}" srcOrd="0" destOrd="0" presId="urn:microsoft.com/office/officeart/2005/8/layout/lProcess2"/>
    <dgm:cxn modelId="{B1DC7830-A053-4AEE-8ACE-F0A2B76E1761}" type="presParOf" srcId="{5C0ED887-F7E9-43DA-9BA0-F1AF10CC329B}" destId="{866777E5-370A-4835-B661-ED0B2E6AF78C}" srcOrd="0" destOrd="0" presId="urn:microsoft.com/office/officeart/2005/8/layout/lProcess2"/>
    <dgm:cxn modelId="{D5EB38C5-6236-4857-A183-E3DD88241568}" type="presParOf" srcId="{F8AC6701-0F10-4D41-BA27-7A5B20EB6965}" destId="{685F9D4C-D939-4026-AD84-1DB7F9A3AF7C}" srcOrd="1" destOrd="0" presId="urn:microsoft.com/office/officeart/2005/8/layout/lProcess2"/>
    <dgm:cxn modelId="{3EFB0ECF-6C9F-4B40-A394-2842E0434359}" type="presParOf" srcId="{F8AC6701-0F10-4D41-BA27-7A5B20EB6965}" destId="{3A88C266-2FEB-416E-A569-68679B67907D}" srcOrd="2" destOrd="0" presId="urn:microsoft.com/office/officeart/2005/8/layout/lProcess2"/>
    <dgm:cxn modelId="{0CF635DF-4D37-4B26-90D0-2A2E2FFC1A8E}" type="presParOf" srcId="{3A88C266-2FEB-416E-A569-68679B67907D}" destId="{598A57B0-0002-408C-BFC7-653B9A7B0584}" srcOrd="0" destOrd="0" presId="urn:microsoft.com/office/officeart/2005/8/layout/lProcess2"/>
    <dgm:cxn modelId="{ACA31348-B922-4149-9477-1DEF4E7A7901}" type="presParOf" srcId="{3A88C266-2FEB-416E-A569-68679B67907D}" destId="{70B9056E-B84F-4171-90FC-CF440AFF31A1}" srcOrd="1" destOrd="0" presId="urn:microsoft.com/office/officeart/2005/8/layout/lProcess2"/>
    <dgm:cxn modelId="{B41AB5EF-8563-41E6-B48E-E912AF0B6B46}" type="presParOf" srcId="{3A88C266-2FEB-416E-A569-68679B67907D}" destId="{6F415129-5C7B-4CC3-B81F-0B93E0DF8FEA}" srcOrd="2" destOrd="0" presId="urn:microsoft.com/office/officeart/2005/8/layout/lProcess2"/>
    <dgm:cxn modelId="{A0E597F0-2A0C-4594-8E6A-796057940968}" type="presParOf" srcId="{6F415129-5C7B-4CC3-B81F-0B93E0DF8FEA}" destId="{B34ED19A-BD72-4AA0-BB53-47132CB0E4BD}" srcOrd="0" destOrd="0" presId="urn:microsoft.com/office/officeart/2005/8/layout/lProcess2"/>
    <dgm:cxn modelId="{C4EAA013-DD35-43D1-9663-7AFDB751ED6E}" type="presParOf" srcId="{B34ED19A-BD72-4AA0-BB53-47132CB0E4BD}" destId="{56EF2E02-2EED-4CFB-BDFC-332810C64B5D}" srcOrd="0" destOrd="0" presId="urn:microsoft.com/office/officeart/2005/8/layout/lProcess2"/>
    <dgm:cxn modelId="{AEA52D21-1693-46E4-8B4E-C17DE8D9C5A5}" type="presParOf" srcId="{F8AC6701-0F10-4D41-BA27-7A5B20EB6965}" destId="{92D70947-32B6-473C-BE4B-C21D52500116}" srcOrd="3" destOrd="0" presId="urn:microsoft.com/office/officeart/2005/8/layout/lProcess2"/>
    <dgm:cxn modelId="{1853288F-9E8A-4102-9C42-F4CB0FC1EB78}" type="presParOf" srcId="{F8AC6701-0F10-4D41-BA27-7A5B20EB6965}" destId="{3153BF18-AF88-406E-B1E9-B148BE90D370}" srcOrd="4" destOrd="0" presId="urn:microsoft.com/office/officeart/2005/8/layout/lProcess2"/>
    <dgm:cxn modelId="{1FD0C3B0-351B-4A13-ACED-1D26BAEA2C8E}" type="presParOf" srcId="{3153BF18-AF88-406E-B1E9-B148BE90D370}" destId="{692F5AF0-7ECB-46EC-842B-A50937580138}" srcOrd="0" destOrd="0" presId="urn:microsoft.com/office/officeart/2005/8/layout/lProcess2"/>
    <dgm:cxn modelId="{51ED3DB8-09B9-45CB-94E6-136BB1A9E16B}" type="presParOf" srcId="{3153BF18-AF88-406E-B1E9-B148BE90D370}" destId="{9780CA71-A5D8-4F0A-AB30-91746C5676BF}" srcOrd="1" destOrd="0" presId="urn:microsoft.com/office/officeart/2005/8/layout/lProcess2"/>
    <dgm:cxn modelId="{D688E738-FDE0-495A-A17A-9A810BCFA293}" type="presParOf" srcId="{3153BF18-AF88-406E-B1E9-B148BE90D370}" destId="{F0DDE0FA-1397-4B28-9EA8-F42084348B5E}" srcOrd="2" destOrd="0" presId="urn:microsoft.com/office/officeart/2005/8/layout/lProcess2"/>
    <dgm:cxn modelId="{14C7086E-1CF5-4D6E-A719-7B2B5B67C921}" type="presParOf" srcId="{F0DDE0FA-1397-4B28-9EA8-F42084348B5E}" destId="{E6EEC025-43FD-4139-B2C8-CA492AC9034B}" srcOrd="0" destOrd="0" presId="urn:microsoft.com/office/officeart/2005/8/layout/lProcess2"/>
    <dgm:cxn modelId="{356D8615-FF30-4540-8C64-2FD2471058AC}" type="presParOf" srcId="{E6EEC025-43FD-4139-B2C8-CA492AC9034B}" destId="{2F320384-94F4-453D-842D-9EA4180AD60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E53DC3-96D7-4900-94AA-8231EEF3135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5F98F2-9957-4C31-ADB4-A0651F8FAD97}">
      <dgm:prSet phldrT="[Texto]"/>
      <dgm:spPr/>
      <dgm:t>
        <a:bodyPr/>
        <a:lstStyle/>
        <a:p>
          <a:r>
            <a:rPr lang="pt-BR" smtClean="0"/>
            <a:t>Equipe</a:t>
          </a:r>
          <a:endParaRPr lang="en-US"/>
        </a:p>
      </dgm:t>
    </dgm:pt>
    <dgm:pt modelId="{AEAF59DC-A41F-4936-ADA2-A81E64284306}" type="parTrans" cxnId="{F2DF2B84-0C16-4D86-8047-32CCAD5F1F6B}">
      <dgm:prSet/>
      <dgm:spPr/>
      <dgm:t>
        <a:bodyPr/>
        <a:lstStyle/>
        <a:p>
          <a:endParaRPr lang="en-US"/>
        </a:p>
      </dgm:t>
    </dgm:pt>
    <dgm:pt modelId="{9C579785-086E-403C-BA8A-4F0C415E22BF}" type="sibTrans" cxnId="{F2DF2B84-0C16-4D86-8047-32CCAD5F1F6B}">
      <dgm:prSet/>
      <dgm:spPr/>
      <dgm:t>
        <a:bodyPr/>
        <a:lstStyle/>
        <a:p>
          <a:endParaRPr lang="en-US"/>
        </a:p>
      </dgm:t>
    </dgm:pt>
    <dgm:pt modelId="{C6FFE35A-2B50-401C-9E46-38DBE7C4CA1B}">
      <dgm:prSet phldrT="[Texto]"/>
      <dgm:spPr/>
      <dgm:t>
        <a:bodyPr/>
        <a:lstStyle/>
        <a:p>
          <a:r>
            <a:rPr lang="pt-BR" smtClean="0"/>
            <a:t>Desenvolvimento</a:t>
          </a:r>
          <a:endParaRPr lang="en-US"/>
        </a:p>
      </dgm:t>
    </dgm:pt>
    <dgm:pt modelId="{80B425C3-96CF-44C5-92FE-333E3295C5E3}" type="parTrans" cxnId="{86635869-22E8-4B82-937C-7DD540F0705D}">
      <dgm:prSet/>
      <dgm:spPr/>
      <dgm:t>
        <a:bodyPr/>
        <a:lstStyle/>
        <a:p>
          <a:endParaRPr lang="en-US"/>
        </a:p>
      </dgm:t>
    </dgm:pt>
    <dgm:pt modelId="{E0E505BB-6150-49D0-BC17-116A7AE7DBB7}" type="sibTrans" cxnId="{86635869-22E8-4B82-937C-7DD540F0705D}">
      <dgm:prSet/>
      <dgm:spPr/>
      <dgm:t>
        <a:bodyPr/>
        <a:lstStyle/>
        <a:p>
          <a:endParaRPr lang="en-US"/>
        </a:p>
      </dgm:t>
    </dgm:pt>
    <dgm:pt modelId="{F8AC6701-0F10-4D41-BA27-7A5B20EB6965}" type="pres">
      <dgm:prSet presAssocID="{A2E53DC3-96D7-4900-94AA-8231EEF3135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C6AA4-982D-4C65-B5D6-9C2C6C197E91}" type="pres">
      <dgm:prSet presAssocID="{4E5F98F2-9957-4C31-ADB4-A0651F8FAD97}" presName="compNode" presStyleCnt="0"/>
      <dgm:spPr/>
    </dgm:pt>
    <dgm:pt modelId="{59823AA7-8BC1-4FBD-BC88-B7CE62DF2EED}" type="pres">
      <dgm:prSet presAssocID="{4E5F98F2-9957-4C31-ADB4-A0651F8FAD97}" presName="aNode" presStyleLbl="bgShp" presStyleIdx="0" presStyleCnt="1"/>
      <dgm:spPr/>
      <dgm:t>
        <a:bodyPr/>
        <a:lstStyle/>
        <a:p>
          <a:endParaRPr lang="en-US"/>
        </a:p>
      </dgm:t>
    </dgm:pt>
    <dgm:pt modelId="{C714907B-BEA9-42B4-B45B-2EA8A5A5DAF5}" type="pres">
      <dgm:prSet presAssocID="{4E5F98F2-9957-4C31-ADB4-A0651F8FAD97}" presName="textNode" presStyleLbl="bgShp" presStyleIdx="0" presStyleCnt="1"/>
      <dgm:spPr/>
      <dgm:t>
        <a:bodyPr/>
        <a:lstStyle/>
        <a:p>
          <a:endParaRPr lang="en-US"/>
        </a:p>
      </dgm:t>
    </dgm:pt>
    <dgm:pt modelId="{DF551E3F-9832-429A-BD19-7EB7997718D1}" type="pres">
      <dgm:prSet presAssocID="{4E5F98F2-9957-4C31-ADB4-A0651F8FAD97}" presName="compChildNode" presStyleCnt="0"/>
      <dgm:spPr/>
    </dgm:pt>
    <dgm:pt modelId="{5C0ED887-F7E9-43DA-9BA0-F1AF10CC329B}" type="pres">
      <dgm:prSet presAssocID="{4E5F98F2-9957-4C31-ADB4-A0651F8FAD97}" presName="theInnerList" presStyleCnt="0"/>
      <dgm:spPr/>
    </dgm:pt>
    <dgm:pt modelId="{866777E5-370A-4835-B661-ED0B2E6AF78C}" type="pres">
      <dgm:prSet presAssocID="{C6FFE35A-2B50-401C-9E46-38DBE7C4CA1B}" presName="childNode" presStyleLbl="node1" presStyleIdx="0" presStyleCnt="1" custScaleX="118421" custScaleY="785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635869-22E8-4B82-937C-7DD540F0705D}" srcId="{4E5F98F2-9957-4C31-ADB4-A0651F8FAD97}" destId="{C6FFE35A-2B50-401C-9E46-38DBE7C4CA1B}" srcOrd="0" destOrd="0" parTransId="{80B425C3-96CF-44C5-92FE-333E3295C5E3}" sibTransId="{E0E505BB-6150-49D0-BC17-116A7AE7DBB7}"/>
    <dgm:cxn modelId="{F2DF2B84-0C16-4D86-8047-32CCAD5F1F6B}" srcId="{A2E53DC3-96D7-4900-94AA-8231EEF3135B}" destId="{4E5F98F2-9957-4C31-ADB4-A0651F8FAD97}" srcOrd="0" destOrd="0" parTransId="{AEAF59DC-A41F-4936-ADA2-A81E64284306}" sibTransId="{9C579785-086E-403C-BA8A-4F0C415E22BF}"/>
    <dgm:cxn modelId="{F227947E-CFD2-48E6-84CE-6FD56E60F085}" type="presOf" srcId="{4E5F98F2-9957-4C31-ADB4-A0651F8FAD97}" destId="{C714907B-BEA9-42B4-B45B-2EA8A5A5DAF5}" srcOrd="1" destOrd="0" presId="urn:microsoft.com/office/officeart/2005/8/layout/lProcess2"/>
    <dgm:cxn modelId="{46E93610-CBE6-491A-AEC5-A893EFC62E21}" type="presOf" srcId="{C6FFE35A-2B50-401C-9E46-38DBE7C4CA1B}" destId="{866777E5-370A-4835-B661-ED0B2E6AF78C}" srcOrd="0" destOrd="0" presId="urn:microsoft.com/office/officeart/2005/8/layout/lProcess2"/>
    <dgm:cxn modelId="{B0A21A56-6081-45A9-85F3-0097F7044B95}" type="presOf" srcId="{A2E53DC3-96D7-4900-94AA-8231EEF3135B}" destId="{F8AC6701-0F10-4D41-BA27-7A5B20EB6965}" srcOrd="0" destOrd="0" presId="urn:microsoft.com/office/officeart/2005/8/layout/lProcess2"/>
    <dgm:cxn modelId="{62BA4416-7DEF-4DF8-94F8-424D80947BF0}" type="presOf" srcId="{4E5F98F2-9957-4C31-ADB4-A0651F8FAD97}" destId="{59823AA7-8BC1-4FBD-BC88-B7CE62DF2EED}" srcOrd="0" destOrd="0" presId="urn:microsoft.com/office/officeart/2005/8/layout/lProcess2"/>
    <dgm:cxn modelId="{C0A78DC6-63F2-42B3-9D33-0EAF9CB2B849}" type="presParOf" srcId="{F8AC6701-0F10-4D41-BA27-7A5B20EB6965}" destId="{B8EC6AA4-982D-4C65-B5D6-9C2C6C197E91}" srcOrd="0" destOrd="0" presId="urn:microsoft.com/office/officeart/2005/8/layout/lProcess2"/>
    <dgm:cxn modelId="{B09B12F0-0859-49A9-A175-A684452807BC}" type="presParOf" srcId="{B8EC6AA4-982D-4C65-B5D6-9C2C6C197E91}" destId="{59823AA7-8BC1-4FBD-BC88-B7CE62DF2EED}" srcOrd="0" destOrd="0" presId="urn:microsoft.com/office/officeart/2005/8/layout/lProcess2"/>
    <dgm:cxn modelId="{D7E7A7E2-F65A-45E7-AD5F-1467930CD9C2}" type="presParOf" srcId="{B8EC6AA4-982D-4C65-B5D6-9C2C6C197E91}" destId="{C714907B-BEA9-42B4-B45B-2EA8A5A5DAF5}" srcOrd="1" destOrd="0" presId="urn:microsoft.com/office/officeart/2005/8/layout/lProcess2"/>
    <dgm:cxn modelId="{13B6869C-2DBE-4AFF-963E-A7CFF6523165}" type="presParOf" srcId="{B8EC6AA4-982D-4C65-B5D6-9C2C6C197E91}" destId="{DF551E3F-9832-429A-BD19-7EB7997718D1}" srcOrd="2" destOrd="0" presId="urn:microsoft.com/office/officeart/2005/8/layout/lProcess2"/>
    <dgm:cxn modelId="{18A2A944-7B63-415F-81EF-17E03751A7AD}" type="presParOf" srcId="{DF551E3F-9832-429A-BD19-7EB7997718D1}" destId="{5C0ED887-F7E9-43DA-9BA0-F1AF10CC329B}" srcOrd="0" destOrd="0" presId="urn:microsoft.com/office/officeart/2005/8/layout/lProcess2"/>
    <dgm:cxn modelId="{F6445580-3B19-499E-BC8E-2F650A3E91DD}" type="presParOf" srcId="{5C0ED887-F7E9-43DA-9BA0-F1AF10CC329B}" destId="{866777E5-370A-4835-B661-ED0B2E6AF78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E53DC3-96D7-4900-94AA-8231EEF3135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5F98F2-9957-4C31-ADB4-A0651F8FAD97}">
      <dgm:prSet phldrT="[Texto]"/>
      <dgm:spPr/>
      <dgm:t>
        <a:bodyPr/>
        <a:lstStyle/>
        <a:p>
          <a:r>
            <a:rPr lang="pt-BR" smtClean="0"/>
            <a:t>Equipe</a:t>
          </a:r>
          <a:endParaRPr lang="en-US"/>
        </a:p>
      </dgm:t>
    </dgm:pt>
    <dgm:pt modelId="{AEAF59DC-A41F-4936-ADA2-A81E64284306}" type="parTrans" cxnId="{F2DF2B84-0C16-4D86-8047-32CCAD5F1F6B}">
      <dgm:prSet/>
      <dgm:spPr/>
      <dgm:t>
        <a:bodyPr/>
        <a:lstStyle/>
        <a:p>
          <a:endParaRPr lang="en-US"/>
        </a:p>
      </dgm:t>
    </dgm:pt>
    <dgm:pt modelId="{9C579785-086E-403C-BA8A-4F0C415E22BF}" type="sibTrans" cxnId="{F2DF2B84-0C16-4D86-8047-32CCAD5F1F6B}">
      <dgm:prSet/>
      <dgm:spPr/>
      <dgm:t>
        <a:bodyPr/>
        <a:lstStyle/>
        <a:p>
          <a:endParaRPr lang="en-US"/>
        </a:p>
      </dgm:t>
    </dgm:pt>
    <dgm:pt modelId="{C6FFE35A-2B50-401C-9E46-38DBE7C4CA1B}">
      <dgm:prSet phldrT="[Texto]"/>
      <dgm:spPr/>
      <dgm:t>
        <a:bodyPr/>
        <a:lstStyle/>
        <a:p>
          <a:r>
            <a:rPr lang="pt-BR" smtClean="0"/>
            <a:t>Desenvolvimento</a:t>
          </a:r>
          <a:endParaRPr lang="en-US"/>
        </a:p>
      </dgm:t>
    </dgm:pt>
    <dgm:pt modelId="{80B425C3-96CF-44C5-92FE-333E3295C5E3}" type="parTrans" cxnId="{86635869-22E8-4B82-937C-7DD540F0705D}">
      <dgm:prSet/>
      <dgm:spPr/>
      <dgm:t>
        <a:bodyPr/>
        <a:lstStyle/>
        <a:p>
          <a:endParaRPr lang="en-US"/>
        </a:p>
      </dgm:t>
    </dgm:pt>
    <dgm:pt modelId="{E0E505BB-6150-49D0-BC17-116A7AE7DBB7}" type="sibTrans" cxnId="{86635869-22E8-4B82-937C-7DD540F0705D}">
      <dgm:prSet/>
      <dgm:spPr/>
      <dgm:t>
        <a:bodyPr/>
        <a:lstStyle/>
        <a:p>
          <a:endParaRPr lang="en-US"/>
        </a:p>
      </dgm:t>
    </dgm:pt>
    <dgm:pt modelId="{F8AC6701-0F10-4D41-BA27-7A5B20EB6965}" type="pres">
      <dgm:prSet presAssocID="{A2E53DC3-96D7-4900-94AA-8231EEF3135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C6AA4-982D-4C65-B5D6-9C2C6C197E91}" type="pres">
      <dgm:prSet presAssocID="{4E5F98F2-9957-4C31-ADB4-A0651F8FAD97}" presName="compNode" presStyleCnt="0"/>
      <dgm:spPr/>
    </dgm:pt>
    <dgm:pt modelId="{59823AA7-8BC1-4FBD-BC88-B7CE62DF2EED}" type="pres">
      <dgm:prSet presAssocID="{4E5F98F2-9957-4C31-ADB4-A0651F8FAD97}" presName="aNode" presStyleLbl="bgShp" presStyleIdx="0" presStyleCnt="1"/>
      <dgm:spPr/>
      <dgm:t>
        <a:bodyPr/>
        <a:lstStyle/>
        <a:p>
          <a:endParaRPr lang="en-US"/>
        </a:p>
      </dgm:t>
    </dgm:pt>
    <dgm:pt modelId="{C714907B-BEA9-42B4-B45B-2EA8A5A5DAF5}" type="pres">
      <dgm:prSet presAssocID="{4E5F98F2-9957-4C31-ADB4-A0651F8FAD97}" presName="textNode" presStyleLbl="bgShp" presStyleIdx="0" presStyleCnt="1"/>
      <dgm:spPr/>
      <dgm:t>
        <a:bodyPr/>
        <a:lstStyle/>
        <a:p>
          <a:endParaRPr lang="en-US"/>
        </a:p>
      </dgm:t>
    </dgm:pt>
    <dgm:pt modelId="{DF551E3F-9832-429A-BD19-7EB7997718D1}" type="pres">
      <dgm:prSet presAssocID="{4E5F98F2-9957-4C31-ADB4-A0651F8FAD97}" presName="compChildNode" presStyleCnt="0"/>
      <dgm:spPr/>
    </dgm:pt>
    <dgm:pt modelId="{5C0ED887-F7E9-43DA-9BA0-F1AF10CC329B}" type="pres">
      <dgm:prSet presAssocID="{4E5F98F2-9957-4C31-ADB4-A0651F8FAD97}" presName="theInnerList" presStyleCnt="0"/>
      <dgm:spPr/>
    </dgm:pt>
    <dgm:pt modelId="{866777E5-370A-4835-B661-ED0B2E6AF78C}" type="pres">
      <dgm:prSet presAssocID="{C6FFE35A-2B50-401C-9E46-38DBE7C4CA1B}" presName="childNode" presStyleLbl="node1" presStyleIdx="0" presStyleCnt="1" custScaleX="118421" custScaleY="785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F0A46F-6013-4DC8-B239-27F7F332E1CD}" type="presOf" srcId="{4E5F98F2-9957-4C31-ADB4-A0651F8FAD97}" destId="{C714907B-BEA9-42B4-B45B-2EA8A5A5DAF5}" srcOrd="1" destOrd="0" presId="urn:microsoft.com/office/officeart/2005/8/layout/lProcess2"/>
    <dgm:cxn modelId="{96E4BA12-278C-4E33-ABFC-4403B5CBB501}" type="presOf" srcId="{C6FFE35A-2B50-401C-9E46-38DBE7C4CA1B}" destId="{866777E5-370A-4835-B661-ED0B2E6AF78C}" srcOrd="0" destOrd="0" presId="urn:microsoft.com/office/officeart/2005/8/layout/lProcess2"/>
    <dgm:cxn modelId="{86635869-22E8-4B82-937C-7DD540F0705D}" srcId="{4E5F98F2-9957-4C31-ADB4-A0651F8FAD97}" destId="{C6FFE35A-2B50-401C-9E46-38DBE7C4CA1B}" srcOrd="0" destOrd="0" parTransId="{80B425C3-96CF-44C5-92FE-333E3295C5E3}" sibTransId="{E0E505BB-6150-49D0-BC17-116A7AE7DBB7}"/>
    <dgm:cxn modelId="{B4E59D37-79B8-48D3-976E-3E6B2D4A7A0D}" type="presOf" srcId="{A2E53DC3-96D7-4900-94AA-8231EEF3135B}" destId="{F8AC6701-0F10-4D41-BA27-7A5B20EB6965}" srcOrd="0" destOrd="0" presId="urn:microsoft.com/office/officeart/2005/8/layout/lProcess2"/>
    <dgm:cxn modelId="{F2DF2B84-0C16-4D86-8047-32CCAD5F1F6B}" srcId="{A2E53DC3-96D7-4900-94AA-8231EEF3135B}" destId="{4E5F98F2-9957-4C31-ADB4-A0651F8FAD97}" srcOrd="0" destOrd="0" parTransId="{AEAF59DC-A41F-4936-ADA2-A81E64284306}" sibTransId="{9C579785-086E-403C-BA8A-4F0C415E22BF}"/>
    <dgm:cxn modelId="{7A9EE573-FE85-45FC-A08A-8BB5C8BEBA52}" type="presOf" srcId="{4E5F98F2-9957-4C31-ADB4-A0651F8FAD97}" destId="{59823AA7-8BC1-4FBD-BC88-B7CE62DF2EED}" srcOrd="0" destOrd="0" presId="urn:microsoft.com/office/officeart/2005/8/layout/lProcess2"/>
    <dgm:cxn modelId="{E80EC5A4-CB02-4214-91C6-51B4CD3B78FC}" type="presParOf" srcId="{F8AC6701-0F10-4D41-BA27-7A5B20EB6965}" destId="{B8EC6AA4-982D-4C65-B5D6-9C2C6C197E91}" srcOrd="0" destOrd="0" presId="urn:microsoft.com/office/officeart/2005/8/layout/lProcess2"/>
    <dgm:cxn modelId="{A579C052-2720-4FE4-B30E-6DF8024F9343}" type="presParOf" srcId="{B8EC6AA4-982D-4C65-B5D6-9C2C6C197E91}" destId="{59823AA7-8BC1-4FBD-BC88-B7CE62DF2EED}" srcOrd="0" destOrd="0" presId="urn:microsoft.com/office/officeart/2005/8/layout/lProcess2"/>
    <dgm:cxn modelId="{33CD8B4D-1623-45E0-A5D3-8010F087F3AB}" type="presParOf" srcId="{B8EC6AA4-982D-4C65-B5D6-9C2C6C197E91}" destId="{C714907B-BEA9-42B4-B45B-2EA8A5A5DAF5}" srcOrd="1" destOrd="0" presId="urn:microsoft.com/office/officeart/2005/8/layout/lProcess2"/>
    <dgm:cxn modelId="{78210F17-10BB-4C0F-8E1A-8F91F4DF9AE2}" type="presParOf" srcId="{B8EC6AA4-982D-4C65-B5D6-9C2C6C197E91}" destId="{DF551E3F-9832-429A-BD19-7EB7997718D1}" srcOrd="2" destOrd="0" presId="urn:microsoft.com/office/officeart/2005/8/layout/lProcess2"/>
    <dgm:cxn modelId="{609D8674-4A07-4771-A9CA-6481098D675F}" type="presParOf" srcId="{DF551E3F-9832-429A-BD19-7EB7997718D1}" destId="{5C0ED887-F7E9-43DA-9BA0-F1AF10CC329B}" srcOrd="0" destOrd="0" presId="urn:microsoft.com/office/officeart/2005/8/layout/lProcess2"/>
    <dgm:cxn modelId="{D6AC8E99-529E-4D3F-A82C-BDD57FDBCADB}" type="presParOf" srcId="{5C0ED887-F7E9-43DA-9BA0-F1AF10CC329B}" destId="{866777E5-370A-4835-B661-ED0B2E6AF78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E53DC3-96D7-4900-94AA-8231EEF3135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5F98F2-9957-4C31-ADB4-A0651F8FAD97}">
      <dgm:prSet phldrT="[Texto]"/>
      <dgm:spPr/>
      <dgm:t>
        <a:bodyPr/>
        <a:lstStyle/>
        <a:p>
          <a:r>
            <a:rPr lang="pt-BR" smtClean="0"/>
            <a:t>Equipe</a:t>
          </a:r>
          <a:endParaRPr lang="en-US"/>
        </a:p>
      </dgm:t>
    </dgm:pt>
    <dgm:pt modelId="{AEAF59DC-A41F-4936-ADA2-A81E64284306}" type="parTrans" cxnId="{F2DF2B84-0C16-4D86-8047-32CCAD5F1F6B}">
      <dgm:prSet/>
      <dgm:spPr/>
      <dgm:t>
        <a:bodyPr/>
        <a:lstStyle/>
        <a:p>
          <a:endParaRPr lang="en-US"/>
        </a:p>
      </dgm:t>
    </dgm:pt>
    <dgm:pt modelId="{9C579785-086E-403C-BA8A-4F0C415E22BF}" type="sibTrans" cxnId="{F2DF2B84-0C16-4D86-8047-32CCAD5F1F6B}">
      <dgm:prSet/>
      <dgm:spPr/>
      <dgm:t>
        <a:bodyPr/>
        <a:lstStyle/>
        <a:p>
          <a:endParaRPr lang="en-US"/>
        </a:p>
      </dgm:t>
    </dgm:pt>
    <dgm:pt modelId="{C6FFE35A-2B50-401C-9E46-38DBE7C4CA1B}">
      <dgm:prSet phldrT="[Texto]" custT="1"/>
      <dgm:spPr/>
      <dgm:t>
        <a:bodyPr/>
        <a:lstStyle/>
        <a:p>
          <a:r>
            <a:rPr lang="pt-BR" sz="2800" smtClean="0"/>
            <a:t>Testes</a:t>
          </a:r>
          <a:endParaRPr lang="en-US" sz="2800"/>
        </a:p>
      </dgm:t>
    </dgm:pt>
    <dgm:pt modelId="{80B425C3-96CF-44C5-92FE-333E3295C5E3}" type="parTrans" cxnId="{86635869-22E8-4B82-937C-7DD540F0705D}">
      <dgm:prSet/>
      <dgm:spPr/>
      <dgm:t>
        <a:bodyPr/>
        <a:lstStyle/>
        <a:p>
          <a:endParaRPr lang="en-US"/>
        </a:p>
      </dgm:t>
    </dgm:pt>
    <dgm:pt modelId="{E0E505BB-6150-49D0-BC17-116A7AE7DBB7}" type="sibTrans" cxnId="{86635869-22E8-4B82-937C-7DD540F0705D}">
      <dgm:prSet/>
      <dgm:spPr/>
      <dgm:t>
        <a:bodyPr/>
        <a:lstStyle/>
        <a:p>
          <a:endParaRPr lang="en-US"/>
        </a:p>
      </dgm:t>
    </dgm:pt>
    <dgm:pt modelId="{F8AC6701-0F10-4D41-BA27-7A5B20EB6965}" type="pres">
      <dgm:prSet presAssocID="{A2E53DC3-96D7-4900-94AA-8231EEF3135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C6AA4-982D-4C65-B5D6-9C2C6C197E91}" type="pres">
      <dgm:prSet presAssocID="{4E5F98F2-9957-4C31-ADB4-A0651F8FAD97}" presName="compNode" presStyleCnt="0"/>
      <dgm:spPr/>
    </dgm:pt>
    <dgm:pt modelId="{59823AA7-8BC1-4FBD-BC88-B7CE62DF2EED}" type="pres">
      <dgm:prSet presAssocID="{4E5F98F2-9957-4C31-ADB4-A0651F8FAD97}" presName="aNode" presStyleLbl="bgShp" presStyleIdx="0" presStyleCnt="1"/>
      <dgm:spPr/>
      <dgm:t>
        <a:bodyPr/>
        <a:lstStyle/>
        <a:p>
          <a:endParaRPr lang="en-US"/>
        </a:p>
      </dgm:t>
    </dgm:pt>
    <dgm:pt modelId="{C714907B-BEA9-42B4-B45B-2EA8A5A5DAF5}" type="pres">
      <dgm:prSet presAssocID="{4E5F98F2-9957-4C31-ADB4-A0651F8FAD97}" presName="textNode" presStyleLbl="bgShp" presStyleIdx="0" presStyleCnt="1"/>
      <dgm:spPr/>
      <dgm:t>
        <a:bodyPr/>
        <a:lstStyle/>
        <a:p>
          <a:endParaRPr lang="en-US"/>
        </a:p>
      </dgm:t>
    </dgm:pt>
    <dgm:pt modelId="{DF551E3F-9832-429A-BD19-7EB7997718D1}" type="pres">
      <dgm:prSet presAssocID="{4E5F98F2-9957-4C31-ADB4-A0651F8FAD97}" presName="compChildNode" presStyleCnt="0"/>
      <dgm:spPr/>
    </dgm:pt>
    <dgm:pt modelId="{5C0ED887-F7E9-43DA-9BA0-F1AF10CC329B}" type="pres">
      <dgm:prSet presAssocID="{4E5F98F2-9957-4C31-ADB4-A0651F8FAD97}" presName="theInnerList" presStyleCnt="0"/>
      <dgm:spPr/>
    </dgm:pt>
    <dgm:pt modelId="{866777E5-370A-4835-B661-ED0B2E6AF78C}" type="pres">
      <dgm:prSet presAssocID="{C6FFE35A-2B50-401C-9E46-38DBE7C4CA1B}" presName="childNode" presStyleLbl="node1" presStyleIdx="0" presStyleCnt="1" custScaleX="118421" custScaleY="785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4E2097-2D59-4449-BF58-E34D3DDE9F0F}" type="presOf" srcId="{A2E53DC3-96D7-4900-94AA-8231EEF3135B}" destId="{F8AC6701-0F10-4D41-BA27-7A5B20EB6965}" srcOrd="0" destOrd="0" presId="urn:microsoft.com/office/officeart/2005/8/layout/lProcess2"/>
    <dgm:cxn modelId="{3112AA22-3917-4A49-A83A-12CD01411977}" type="presOf" srcId="{C6FFE35A-2B50-401C-9E46-38DBE7C4CA1B}" destId="{866777E5-370A-4835-B661-ED0B2E6AF78C}" srcOrd="0" destOrd="0" presId="urn:microsoft.com/office/officeart/2005/8/layout/lProcess2"/>
    <dgm:cxn modelId="{0FCE3460-CB5B-4726-A08A-BD63C2E007E7}" type="presOf" srcId="{4E5F98F2-9957-4C31-ADB4-A0651F8FAD97}" destId="{C714907B-BEA9-42B4-B45B-2EA8A5A5DAF5}" srcOrd="1" destOrd="0" presId="urn:microsoft.com/office/officeart/2005/8/layout/lProcess2"/>
    <dgm:cxn modelId="{86635869-22E8-4B82-937C-7DD540F0705D}" srcId="{4E5F98F2-9957-4C31-ADB4-A0651F8FAD97}" destId="{C6FFE35A-2B50-401C-9E46-38DBE7C4CA1B}" srcOrd="0" destOrd="0" parTransId="{80B425C3-96CF-44C5-92FE-333E3295C5E3}" sibTransId="{E0E505BB-6150-49D0-BC17-116A7AE7DBB7}"/>
    <dgm:cxn modelId="{F2DF2B84-0C16-4D86-8047-32CCAD5F1F6B}" srcId="{A2E53DC3-96D7-4900-94AA-8231EEF3135B}" destId="{4E5F98F2-9957-4C31-ADB4-A0651F8FAD97}" srcOrd="0" destOrd="0" parTransId="{AEAF59DC-A41F-4936-ADA2-A81E64284306}" sibTransId="{9C579785-086E-403C-BA8A-4F0C415E22BF}"/>
    <dgm:cxn modelId="{8925FED6-BD4A-4228-97F4-8984244725B7}" type="presOf" srcId="{4E5F98F2-9957-4C31-ADB4-A0651F8FAD97}" destId="{59823AA7-8BC1-4FBD-BC88-B7CE62DF2EED}" srcOrd="0" destOrd="0" presId="urn:microsoft.com/office/officeart/2005/8/layout/lProcess2"/>
    <dgm:cxn modelId="{FB6A21B1-787B-4593-932F-EF0F0403FB04}" type="presParOf" srcId="{F8AC6701-0F10-4D41-BA27-7A5B20EB6965}" destId="{B8EC6AA4-982D-4C65-B5D6-9C2C6C197E91}" srcOrd="0" destOrd="0" presId="urn:microsoft.com/office/officeart/2005/8/layout/lProcess2"/>
    <dgm:cxn modelId="{B14AAD80-5920-4855-BEA3-E5B9CEF14020}" type="presParOf" srcId="{B8EC6AA4-982D-4C65-B5D6-9C2C6C197E91}" destId="{59823AA7-8BC1-4FBD-BC88-B7CE62DF2EED}" srcOrd="0" destOrd="0" presId="urn:microsoft.com/office/officeart/2005/8/layout/lProcess2"/>
    <dgm:cxn modelId="{B28AAFB8-A99F-4E50-8BF2-619DB1606486}" type="presParOf" srcId="{B8EC6AA4-982D-4C65-B5D6-9C2C6C197E91}" destId="{C714907B-BEA9-42B4-B45B-2EA8A5A5DAF5}" srcOrd="1" destOrd="0" presId="urn:microsoft.com/office/officeart/2005/8/layout/lProcess2"/>
    <dgm:cxn modelId="{3C34B46D-3479-45C4-89F9-DA48005C376D}" type="presParOf" srcId="{B8EC6AA4-982D-4C65-B5D6-9C2C6C197E91}" destId="{DF551E3F-9832-429A-BD19-7EB7997718D1}" srcOrd="2" destOrd="0" presId="urn:microsoft.com/office/officeart/2005/8/layout/lProcess2"/>
    <dgm:cxn modelId="{FAECD8F9-AFBB-4325-A173-B134C9A0CA7F}" type="presParOf" srcId="{DF551E3F-9832-429A-BD19-7EB7997718D1}" destId="{5C0ED887-F7E9-43DA-9BA0-F1AF10CC329B}" srcOrd="0" destOrd="0" presId="urn:microsoft.com/office/officeart/2005/8/layout/lProcess2"/>
    <dgm:cxn modelId="{38AEA691-796E-4A49-B013-F016A2E7ECFE}" type="presParOf" srcId="{5C0ED887-F7E9-43DA-9BA0-F1AF10CC329B}" destId="{866777E5-370A-4835-B661-ED0B2E6AF78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E53DC3-96D7-4900-94AA-8231EEF3135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5F98F2-9957-4C31-ADB4-A0651F8FAD97}">
      <dgm:prSet phldrT="[Texto]"/>
      <dgm:spPr/>
      <dgm:t>
        <a:bodyPr/>
        <a:lstStyle/>
        <a:p>
          <a:r>
            <a:rPr lang="pt-BR" smtClean="0"/>
            <a:t>Equipe</a:t>
          </a:r>
          <a:endParaRPr lang="en-US"/>
        </a:p>
      </dgm:t>
    </dgm:pt>
    <dgm:pt modelId="{AEAF59DC-A41F-4936-ADA2-A81E64284306}" type="parTrans" cxnId="{F2DF2B84-0C16-4D86-8047-32CCAD5F1F6B}">
      <dgm:prSet/>
      <dgm:spPr/>
      <dgm:t>
        <a:bodyPr/>
        <a:lstStyle/>
        <a:p>
          <a:endParaRPr lang="en-US"/>
        </a:p>
      </dgm:t>
    </dgm:pt>
    <dgm:pt modelId="{9C579785-086E-403C-BA8A-4F0C415E22BF}" type="sibTrans" cxnId="{F2DF2B84-0C16-4D86-8047-32CCAD5F1F6B}">
      <dgm:prSet/>
      <dgm:spPr/>
      <dgm:t>
        <a:bodyPr/>
        <a:lstStyle/>
        <a:p>
          <a:endParaRPr lang="en-US"/>
        </a:p>
      </dgm:t>
    </dgm:pt>
    <dgm:pt modelId="{C6FFE35A-2B50-401C-9E46-38DBE7C4CA1B}">
      <dgm:prSet phldrT="[Texto]" custT="1"/>
      <dgm:spPr/>
      <dgm:t>
        <a:bodyPr/>
        <a:lstStyle/>
        <a:p>
          <a:r>
            <a:rPr lang="pt-BR" sz="2800" smtClean="0"/>
            <a:t>Testes</a:t>
          </a:r>
          <a:endParaRPr lang="en-US" sz="2800"/>
        </a:p>
      </dgm:t>
    </dgm:pt>
    <dgm:pt modelId="{80B425C3-96CF-44C5-92FE-333E3295C5E3}" type="parTrans" cxnId="{86635869-22E8-4B82-937C-7DD540F0705D}">
      <dgm:prSet/>
      <dgm:spPr/>
      <dgm:t>
        <a:bodyPr/>
        <a:lstStyle/>
        <a:p>
          <a:endParaRPr lang="en-US"/>
        </a:p>
      </dgm:t>
    </dgm:pt>
    <dgm:pt modelId="{E0E505BB-6150-49D0-BC17-116A7AE7DBB7}" type="sibTrans" cxnId="{86635869-22E8-4B82-937C-7DD540F0705D}">
      <dgm:prSet/>
      <dgm:spPr/>
      <dgm:t>
        <a:bodyPr/>
        <a:lstStyle/>
        <a:p>
          <a:endParaRPr lang="en-US"/>
        </a:p>
      </dgm:t>
    </dgm:pt>
    <dgm:pt modelId="{F8AC6701-0F10-4D41-BA27-7A5B20EB6965}" type="pres">
      <dgm:prSet presAssocID="{A2E53DC3-96D7-4900-94AA-8231EEF3135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C6AA4-982D-4C65-B5D6-9C2C6C197E91}" type="pres">
      <dgm:prSet presAssocID="{4E5F98F2-9957-4C31-ADB4-A0651F8FAD97}" presName="compNode" presStyleCnt="0"/>
      <dgm:spPr/>
    </dgm:pt>
    <dgm:pt modelId="{59823AA7-8BC1-4FBD-BC88-B7CE62DF2EED}" type="pres">
      <dgm:prSet presAssocID="{4E5F98F2-9957-4C31-ADB4-A0651F8FAD97}" presName="aNode" presStyleLbl="bgShp" presStyleIdx="0" presStyleCnt="1"/>
      <dgm:spPr/>
      <dgm:t>
        <a:bodyPr/>
        <a:lstStyle/>
        <a:p>
          <a:endParaRPr lang="en-US"/>
        </a:p>
      </dgm:t>
    </dgm:pt>
    <dgm:pt modelId="{C714907B-BEA9-42B4-B45B-2EA8A5A5DAF5}" type="pres">
      <dgm:prSet presAssocID="{4E5F98F2-9957-4C31-ADB4-A0651F8FAD97}" presName="textNode" presStyleLbl="bgShp" presStyleIdx="0" presStyleCnt="1"/>
      <dgm:spPr/>
      <dgm:t>
        <a:bodyPr/>
        <a:lstStyle/>
        <a:p>
          <a:endParaRPr lang="en-US"/>
        </a:p>
      </dgm:t>
    </dgm:pt>
    <dgm:pt modelId="{DF551E3F-9832-429A-BD19-7EB7997718D1}" type="pres">
      <dgm:prSet presAssocID="{4E5F98F2-9957-4C31-ADB4-A0651F8FAD97}" presName="compChildNode" presStyleCnt="0"/>
      <dgm:spPr/>
    </dgm:pt>
    <dgm:pt modelId="{5C0ED887-F7E9-43DA-9BA0-F1AF10CC329B}" type="pres">
      <dgm:prSet presAssocID="{4E5F98F2-9957-4C31-ADB4-A0651F8FAD97}" presName="theInnerList" presStyleCnt="0"/>
      <dgm:spPr/>
    </dgm:pt>
    <dgm:pt modelId="{866777E5-370A-4835-B661-ED0B2E6AF78C}" type="pres">
      <dgm:prSet presAssocID="{C6FFE35A-2B50-401C-9E46-38DBE7C4CA1B}" presName="childNode" presStyleLbl="node1" presStyleIdx="0" presStyleCnt="1" custScaleX="118421" custScaleY="785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74F10A-C4B4-40F1-84B3-CFDAF442E928}" type="presOf" srcId="{4E5F98F2-9957-4C31-ADB4-A0651F8FAD97}" destId="{59823AA7-8BC1-4FBD-BC88-B7CE62DF2EED}" srcOrd="0" destOrd="0" presId="urn:microsoft.com/office/officeart/2005/8/layout/lProcess2"/>
    <dgm:cxn modelId="{86635869-22E8-4B82-937C-7DD540F0705D}" srcId="{4E5F98F2-9957-4C31-ADB4-A0651F8FAD97}" destId="{C6FFE35A-2B50-401C-9E46-38DBE7C4CA1B}" srcOrd="0" destOrd="0" parTransId="{80B425C3-96CF-44C5-92FE-333E3295C5E3}" sibTransId="{E0E505BB-6150-49D0-BC17-116A7AE7DBB7}"/>
    <dgm:cxn modelId="{F2DF2B84-0C16-4D86-8047-32CCAD5F1F6B}" srcId="{A2E53DC3-96D7-4900-94AA-8231EEF3135B}" destId="{4E5F98F2-9957-4C31-ADB4-A0651F8FAD97}" srcOrd="0" destOrd="0" parTransId="{AEAF59DC-A41F-4936-ADA2-A81E64284306}" sibTransId="{9C579785-086E-403C-BA8A-4F0C415E22BF}"/>
    <dgm:cxn modelId="{768B6587-AA02-496A-B1AA-DED838CFEE1F}" type="presOf" srcId="{A2E53DC3-96D7-4900-94AA-8231EEF3135B}" destId="{F8AC6701-0F10-4D41-BA27-7A5B20EB6965}" srcOrd="0" destOrd="0" presId="urn:microsoft.com/office/officeart/2005/8/layout/lProcess2"/>
    <dgm:cxn modelId="{52555320-2A75-472C-89F7-CED65B656E30}" type="presOf" srcId="{4E5F98F2-9957-4C31-ADB4-A0651F8FAD97}" destId="{C714907B-BEA9-42B4-B45B-2EA8A5A5DAF5}" srcOrd="1" destOrd="0" presId="urn:microsoft.com/office/officeart/2005/8/layout/lProcess2"/>
    <dgm:cxn modelId="{C59179A3-AA13-46C9-A402-99D4C0739B7B}" type="presOf" srcId="{C6FFE35A-2B50-401C-9E46-38DBE7C4CA1B}" destId="{866777E5-370A-4835-B661-ED0B2E6AF78C}" srcOrd="0" destOrd="0" presId="urn:microsoft.com/office/officeart/2005/8/layout/lProcess2"/>
    <dgm:cxn modelId="{0FF0FED8-C1D5-4F6E-8300-4479518EDACF}" type="presParOf" srcId="{F8AC6701-0F10-4D41-BA27-7A5B20EB6965}" destId="{B8EC6AA4-982D-4C65-B5D6-9C2C6C197E91}" srcOrd="0" destOrd="0" presId="urn:microsoft.com/office/officeart/2005/8/layout/lProcess2"/>
    <dgm:cxn modelId="{BD83A3C8-6F7A-4EDE-BC91-B206614CC742}" type="presParOf" srcId="{B8EC6AA4-982D-4C65-B5D6-9C2C6C197E91}" destId="{59823AA7-8BC1-4FBD-BC88-B7CE62DF2EED}" srcOrd="0" destOrd="0" presId="urn:microsoft.com/office/officeart/2005/8/layout/lProcess2"/>
    <dgm:cxn modelId="{AAA94EC2-D9C5-48A0-93EE-6FB40F1A29CB}" type="presParOf" srcId="{B8EC6AA4-982D-4C65-B5D6-9C2C6C197E91}" destId="{C714907B-BEA9-42B4-B45B-2EA8A5A5DAF5}" srcOrd="1" destOrd="0" presId="urn:microsoft.com/office/officeart/2005/8/layout/lProcess2"/>
    <dgm:cxn modelId="{AE105DF2-0F26-4B72-BA2A-5B51FD461E3B}" type="presParOf" srcId="{B8EC6AA4-982D-4C65-B5D6-9C2C6C197E91}" destId="{DF551E3F-9832-429A-BD19-7EB7997718D1}" srcOrd="2" destOrd="0" presId="urn:microsoft.com/office/officeart/2005/8/layout/lProcess2"/>
    <dgm:cxn modelId="{EAB90478-B54B-4A50-9DDC-AA61F6488707}" type="presParOf" srcId="{DF551E3F-9832-429A-BD19-7EB7997718D1}" destId="{5C0ED887-F7E9-43DA-9BA0-F1AF10CC329B}" srcOrd="0" destOrd="0" presId="urn:microsoft.com/office/officeart/2005/8/layout/lProcess2"/>
    <dgm:cxn modelId="{2269FFED-4BBA-4F4F-AEEA-D6E9F4E0CD7A}" type="presParOf" srcId="{5C0ED887-F7E9-43DA-9BA0-F1AF10CC329B}" destId="{866777E5-370A-4835-B661-ED0B2E6AF78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E53DC3-96D7-4900-94AA-8231EEF3135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5F98F2-9957-4C31-ADB4-A0651F8FAD97}">
      <dgm:prSet phldrT="[Texto]"/>
      <dgm:spPr/>
      <dgm:t>
        <a:bodyPr/>
        <a:lstStyle/>
        <a:p>
          <a:r>
            <a:rPr lang="pt-BR" smtClean="0"/>
            <a:t>Equipe</a:t>
          </a:r>
          <a:endParaRPr lang="en-US"/>
        </a:p>
      </dgm:t>
    </dgm:pt>
    <dgm:pt modelId="{AEAF59DC-A41F-4936-ADA2-A81E64284306}" type="parTrans" cxnId="{F2DF2B84-0C16-4D86-8047-32CCAD5F1F6B}">
      <dgm:prSet/>
      <dgm:spPr/>
      <dgm:t>
        <a:bodyPr/>
        <a:lstStyle/>
        <a:p>
          <a:endParaRPr lang="en-US"/>
        </a:p>
      </dgm:t>
    </dgm:pt>
    <dgm:pt modelId="{9C579785-086E-403C-BA8A-4F0C415E22BF}" type="sibTrans" cxnId="{F2DF2B84-0C16-4D86-8047-32CCAD5F1F6B}">
      <dgm:prSet/>
      <dgm:spPr/>
      <dgm:t>
        <a:bodyPr/>
        <a:lstStyle/>
        <a:p>
          <a:endParaRPr lang="en-US"/>
        </a:p>
      </dgm:t>
    </dgm:pt>
    <dgm:pt modelId="{C6FFE35A-2B50-401C-9E46-38DBE7C4CA1B}">
      <dgm:prSet phldrT="[Texto]" custT="1"/>
      <dgm:spPr/>
      <dgm:t>
        <a:bodyPr/>
        <a:lstStyle/>
        <a:p>
          <a:r>
            <a:rPr lang="pt-BR" sz="2800" smtClean="0"/>
            <a:t>Usuários</a:t>
          </a:r>
          <a:endParaRPr lang="en-US" sz="2800"/>
        </a:p>
      </dgm:t>
    </dgm:pt>
    <dgm:pt modelId="{80B425C3-96CF-44C5-92FE-333E3295C5E3}" type="parTrans" cxnId="{86635869-22E8-4B82-937C-7DD540F0705D}">
      <dgm:prSet/>
      <dgm:spPr/>
      <dgm:t>
        <a:bodyPr/>
        <a:lstStyle/>
        <a:p>
          <a:endParaRPr lang="en-US"/>
        </a:p>
      </dgm:t>
    </dgm:pt>
    <dgm:pt modelId="{E0E505BB-6150-49D0-BC17-116A7AE7DBB7}" type="sibTrans" cxnId="{86635869-22E8-4B82-937C-7DD540F0705D}">
      <dgm:prSet/>
      <dgm:spPr/>
      <dgm:t>
        <a:bodyPr/>
        <a:lstStyle/>
        <a:p>
          <a:endParaRPr lang="en-US"/>
        </a:p>
      </dgm:t>
    </dgm:pt>
    <dgm:pt modelId="{F8AC6701-0F10-4D41-BA27-7A5B20EB6965}" type="pres">
      <dgm:prSet presAssocID="{A2E53DC3-96D7-4900-94AA-8231EEF3135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C6AA4-982D-4C65-B5D6-9C2C6C197E91}" type="pres">
      <dgm:prSet presAssocID="{4E5F98F2-9957-4C31-ADB4-A0651F8FAD97}" presName="compNode" presStyleCnt="0"/>
      <dgm:spPr/>
    </dgm:pt>
    <dgm:pt modelId="{59823AA7-8BC1-4FBD-BC88-B7CE62DF2EED}" type="pres">
      <dgm:prSet presAssocID="{4E5F98F2-9957-4C31-ADB4-A0651F8FAD97}" presName="aNode" presStyleLbl="bgShp" presStyleIdx="0" presStyleCnt="1"/>
      <dgm:spPr/>
      <dgm:t>
        <a:bodyPr/>
        <a:lstStyle/>
        <a:p>
          <a:endParaRPr lang="en-US"/>
        </a:p>
      </dgm:t>
    </dgm:pt>
    <dgm:pt modelId="{C714907B-BEA9-42B4-B45B-2EA8A5A5DAF5}" type="pres">
      <dgm:prSet presAssocID="{4E5F98F2-9957-4C31-ADB4-A0651F8FAD97}" presName="textNode" presStyleLbl="bgShp" presStyleIdx="0" presStyleCnt="1"/>
      <dgm:spPr/>
      <dgm:t>
        <a:bodyPr/>
        <a:lstStyle/>
        <a:p>
          <a:endParaRPr lang="en-US"/>
        </a:p>
      </dgm:t>
    </dgm:pt>
    <dgm:pt modelId="{DF551E3F-9832-429A-BD19-7EB7997718D1}" type="pres">
      <dgm:prSet presAssocID="{4E5F98F2-9957-4C31-ADB4-A0651F8FAD97}" presName="compChildNode" presStyleCnt="0"/>
      <dgm:spPr/>
    </dgm:pt>
    <dgm:pt modelId="{5C0ED887-F7E9-43DA-9BA0-F1AF10CC329B}" type="pres">
      <dgm:prSet presAssocID="{4E5F98F2-9957-4C31-ADB4-A0651F8FAD97}" presName="theInnerList" presStyleCnt="0"/>
      <dgm:spPr/>
    </dgm:pt>
    <dgm:pt modelId="{866777E5-370A-4835-B661-ED0B2E6AF78C}" type="pres">
      <dgm:prSet presAssocID="{C6FFE35A-2B50-401C-9E46-38DBE7C4CA1B}" presName="childNode" presStyleLbl="node1" presStyleIdx="0" presStyleCnt="1" custScaleX="118421" custScaleY="785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20CF0F-6B57-444C-960F-8128126B28AF}" type="presOf" srcId="{4E5F98F2-9957-4C31-ADB4-A0651F8FAD97}" destId="{59823AA7-8BC1-4FBD-BC88-B7CE62DF2EED}" srcOrd="0" destOrd="0" presId="urn:microsoft.com/office/officeart/2005/8/layout/lProcess2"/>
    <dgm:cxn modelId="{86635869-22E8-4B82-937C-7DD540F0705D}" srcId="{4E5F98F2-9957-4C31-ADB4-A0651F8FAD97}" destId="{C6FFE35A-2B50-401C-9E46-38DBE7C4CA1B}" srcOrd="0" destOrd="0" parTransId="{80B425C3-96CF-44C5-92FE-333E3295C5E3}" sibTransId="{E0E505BB-6150-49D0-BC17-116A7AE7DBB7}"/>
    <dgm:cxn modelId="{BEA6E5A3-3B56-45DD-9CCC-55BB10F2CC17}" type="presOf" srcId="{C6FFE35A-2B50-401C-9E46-38DBE7C4CA1B}" destId="{866777E5-370A-4835-B661-ED0B2E6AF78C}" srcOrd="0" destOrd="0" presId="urn:microsoft.com/office/officeart/2005/8/layout/lProcess2"/>
    <dgm:cxn modelId="{F2DF2B84-0C16-4D86-8047-32CCAD5F1F6B}" srcId="{A2E53DC3-96D7-4900-94AA-8231EEF3135B}" destId="{4E5F98F2-9957-4C31-ADB4-A0651F8FAD97}" srcOrd="0" destOrd="0" parTransId="{AEAF59DC-A41F-4936-ADA2-A81E64284306}" sibTransId="{9C579785-086E-403C-BA8A-4F0C415E22BF}"/>
    <dgm:cxn modelId="{2919ACB3-C460-4E17-BDD2-F2FB548C1855}" type="presOf" srcId="{A2E53DC3-96D7-4900-94AA-8231EEF3135B}" destId="{F8AC6701-0F10-4D41-BA27-7A5B20EB6965}" srcOrd="0" destOrd="0" presId="urn:microsoft.com/office/officeart/2005/8/layout/lProcess2"/>
    <dgm:cxn modelId="{5CA944BC-A929-4BF2-BB6E-98BC0F5086D7}" type="presOf" srcId="{4E5F98F2-9957-4C31-ADB4-A0651F8FAD97}" destId="{C714907B-BEA9-42B4-B45B-2EA8A5A5DAF5}" srcOrd="1" destOrd="0" presId="urn:microsoft.com/office/officeart/2005/8/layout/lProcess2"/>
    <dgm:cxn modelId="{0DF56F3B-32FD-4BAA-9E4C-2761E00BCCF4}" type="presParOf" srcId="{F8AC6701-0F10-4D41-BA27-7A5B20EB6965}" destId="{B8EC6AA4-982D-4C65-B5D6-9C2C6C197E91}" srcOrd="0" destOrd="0" presId="urn:microsoft.com/office/officeart/2005/8/layout/lProcess2"/>
    <dgm:cxn modelId="{814D7F90-3E82-4CA5-BC4E-61F1DBD07EDB}" type="presParOf" srcId="{B8EC6AA4-982D-4C65-B5D6-9C2C6C197E91}" destId="{59823AA7-8BC1-4FBD-BC88-B7CE62DF2EED}" srcOrd="0" destOrd="0" presId="urn:microsoft.com/office/officeart/2005/8/layout/lProcess2"/>
    <dgm:cxn modelId="{B22631FD-A909-45D9-858F-E8A9405AF9D4}" type="presParOf" srcId="{B8EC6AA4-982D-4C65-B5D6-9C2C6C197E91}" destId="{C714907B-BEA9-42B4-B45B-2EA8A5A5DAF5}" srcOrd="1" destOrd="0" presId="urn:microsoft.com/office/officeart/2005/8/layout/lProcess2"/>
    <dgm:cxn modelId="{511699BF-3492-4461-9310-B19406FC3BFD}" type="presParOf" srcId="{B8EC6AA4-982D-4C65-B5D6-9C2C6C197E91}" destId="{DF551E3F-9832-429A-BD19-7EB7997718D1}" srcOrd="2" destOrd="0" presId="urn:microsoft.com/office/officeart/2005/8/layout/lProcess2"/>
    <dgm:cxn modelId="{5F107181-4788-44DB-BF46-15561D36C334}" type="presParOf" srcId="{DF551E3F-9832-429A-BD19-7EB7997718D1}" destId="{5C0ED887-F7E9-43DA-9BA0-F1AF10CC329B}" srcOrd="0" destOrd="0" presId="urn:microsoft.com/office/officeart/2005/8/layout/lProcess2"/>
    <dgm:cxn modelId="{1D2E45D8-3EE4-4B22-9B46-565C69AE18C0}" type="presParOf" srcId="{5C0ED887-F7E9-43DA-9BA0-F1AF10CC329B}" destId="{866777E5-370A-4835-B661-ED0B2E6AF78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E53DC3-96D7-4900-94AA-8231EEF3135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5F98F2-9957-4C31-ADB4-A0651F8FAD97}">
      <dgm:prSet phldrT="[Texto]"/>
      <dgm:spPr/>
      <dgm:t>
        <a:bodyPr/>
        <a:lstStyle/>
        <a:p>
          <a:r>
            <a:rPr lang="pt-BR" smtClean="0"/>
            <a:t>Equipe</a:t>
          </a:r>
          <a:endParaRPr lang="en-US"/>
        </a:p>
      </dgm:t>
    </dgm:pt>
    <dgm:pt modelId="{AEAF59DC-A41F-4936-ADA2-A81E64284306}" type="parTrans" cxnId="{F2DF2B84-0C16-4D86-8047-32CCAD5F1F6B}">
      <dgm:prSet/>
      <dgm:spPr/>
      <dgm:t>
        <a:bodyPr/>
        <a:lstStyle/>
        <a:p>
          <a:endParaRPr lang="en-US"/>
        </a:p>
      </dgm:t>
    </dgm:pt>
    <dgm:pt modelId="{9C579785-086E-403C-BA8A-4F0C415E22BF}" type="sibTrans" cxnId="{F2DF2B84-0C16-4D86-8047-32CCAD5F1F6B}">
      <dgm:prSet/>
      <dgm:spPr/>
      <dgm:t>
        <a:bodyPr/>
        <a:lstStyle/>
        <a:p>
          <a:endParaRPr lang="en-US"/>
        </a:p>
      </dgm:t>
    </dgm:pt>
    <dgm:pt modelId="{C6FFE35A-2B50-401C-9E46-38DBE7C4CA1B}">
      <dgm:prSet phldrT="[Texto]" custT="1"/>
      <dgm:spPr/>
      <dgm:t>
        <a:bodyPr/>
        <a:lstStyle/>
        <a:p>
          <a:r>
            <a:rPr lang="pt-BR" sz="2800" smtClean="0"/>
            <a:t>Usuários</a:t>
          </a:r>
          <a:endParaRPr lang="en-US" sz="2800"/>
        </a:p>
      </dgm:t>
    </dgm:pt>
    <dgm:pt modelId="{80B425C3-96CF-44C5-92FE-333E3295C5E3}" type="parTrans" cxnId="{86635869-22E8-4B82-937C-7DD540F0705D}">
      <dgm:prSet/>
      <dgm:spPr/>
      <dgm:t>
        <a:bodyPr/>
        <a:lstStyle/>
        <a:p>
          <a:endParaRPr lang="en-US"/>
        </a:p>
      </dgm:t>
    </dgm:pt>
    <dgm:pt modelId="{E0E505BB-6150-49D0-BC17-116A7AE7DBB7}" type="sibTrans" cxnId="{86635869-22E8-4B82-937C-7DD540F0705D}">
      <dgm:prSet/>
      <dgm:spPr/>
      <dgm:t>
        <a:bodyPr/>
        <a:lstStyle/>
        <a:p>
          <a:endParaRPr lang="en-US"/>
        </a:p>
      </dgm:t>
    </dgm:pt>
    <dgm:pt modelId="{F8AC6701-0F10-4D41-BA27-7A5B20EB6965}" type="pres">
      <dgm:prSet presAssocID="{A2E53DC3-96D7-4900-94AA-8231EEF3135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C6AA4-982D-4C65-B5D6-9C2C6C197E91}" type="pres">
      <dgm:prSet presAssocID="{4E5F98F2-9957-4C31-ADB4-A0651F8FAD97}" presName="compNode" presStyleCnt="0"/>
      <dgm:spPr/>
    </dgm:pt>
    <dgm:pt modelId="{59823AA7-8BC1-4FBD-BC88-B7CE62DF2EED}" type="pres">
      <dgm:prSet presAssocID="{4E5F98F2-9957-4C31-ADB4-A0651F8FAD97}" presName="aNode" presStyleLbl="bgShp" presStyleIdx="0" presStyleCnt="1"/>
      <dgm:spPr/>
      <dgm:t>
        <a:bodyPr/>
        <a:lstStyle/>
        <a:p>
          <a:endParaRPr lang="en-US"/>
        </a:p>
      </dgm:t>
    </dgm:pt>
    <dgm:pt modelId="{C714907B-BEA9-42B4-B45B-2EA8A5A5DAF5}" type="pres">
      <dgm:prSet presAssocID="{4E5F98F2-9957-4C31-ADB4-A0651F8FAD97}" presName="textNode" presStyleLbl="bgShp" presStyleIdx="0" presStyleCnt="1"/>
      <dgm:spPr/>
      <dgm:t>
        <a:bodyPr/>
        <a:lstStyle/>
        <a:p>
          <a:endParaRPr lang="en-US"/>
        </a:p>
      </dgm:t>
    </dgm:pt>
    <dgm:pt modelId="{DF551E3F-9832-429A-BD19-7EB7997718D1}" type="pres">
      <dgm:prSet presAssocID="{4E5F98F2-9957-4C31-ADB4-A0651F8FAD97}" presName="compChildNode" presStyleCnt="0"/>
      <dgm:spPr/>
    </dgm:pt>
    <dgm:pt modelId="{5C0ED887-F7E9-43DA-9BA0-F1AF10CC329B}" type="pres">
      <dgm:prSet presAssocID="{4E5F98F2-9957-4C31-ADB4-A0651F8FAD97}" presName="theInnerList" presStyleCnt="0"/>
      <dgm:spPr/>
    </dgm:pt>
    <dgm:pt modelId="{866777E5-370A-4835-B661-ED0B2E6AF78C}" type="pres">
      <dgm:prSet presAssocID="{C6FFE35A-2B50-401C-9E46-38DBE7C4CA1B}" presName="childNode" presStyleLbl="node1" presStyleIdx="0" presStyleCnt="1" custScaleX="118421" custScaleY="785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61543B-E18D-4B85-857B-C64CC983002A}" type="presOf" srcId="{4E5F98F2-9957-4C31-ADB4-A0651F8FAD97}" destId="{59823AA7-8BC1-4FBD-BC88-B7CE62DF2EED}" srcOrd="0" destOrd="0" presId="urn:microsoft.com/office/officeart/2005/8/layout/lProcess2"/>
    <dgm:cxn modelId="{86635869-22E8-4B82-937C-7DD540F0705D}" srcId="{4E5F98F2-9957-4C31-ADB4-A0651F8FAD97}" destId="{C6FFE35A-2B50-401C-9E46-38DBE7C4CA1B}" srcOrd="0" destOrd="0" parTransId="{80B425C3-96CF-44C5-92FE-333E3295C5E3}" sibTransId="{E0E505BB-6150-49D0-BC17-116A7AE7DBB7}"/>
    <dgm:cxn modelId="{F2DF2B84-0C16-4D86-8047-32CCAD5F1F6B}" srcId="{A2E53DC3-96D7-4900-94AA-8231EEF3135B}" destId="{4E5F98F2-9957-4C31-ADB4-A0651F8FAD97}" srcOrd="0" destOrd="0" parTransId="{AEAF59DC-A41F-4936-ADA2-A81E64284306}" sibTransId="{9C579785-086E-403C-BA8A-4F0C415E22BF}"/>
    <dgm:cxn modelId="{7FFFD1C9-53A0-4A98-915A-047B96964970}" type="presOf" srcId="{C6FFE35A-2B50-401C-9E46-38DBE7C4CA1B}" destId="{866777E5-370A-4835-B661-ED0B2E6AF78C}" srcOrd="0" destOrd="0" presId="urn:microsoft.com/office/officeart/2005/8/layout/lProcess2"/>
    <dgm:cxn modelId="{60D82C48-FFE4-423C-BDD7-0FA41CD41B16}" type="presOf" srcId="{A2E53DC3-96D7-4900-94AA-8231EEF3135B}" destId="{F8AC6701-0F10-4D41-BA27-7A5B20EB6965}" srcOrd="0" destOrd="0" presId="urn:microsoft.com/office/officeart/2005/8/layout/lProcess2"/>
    <dgm:cxn modelId="{43A031C1-0094-497F-BA66-B5B73052F414}" type="presOf" srcId="{4E5F98F2-9957-4C31-ADB4-A0651F8FAD97}" destId="{C714907B-BEA9-42B4-B45B-2EA8A5A5DAF5}" srcOrd="1" destOrd="0" presId="urn:microsoft.com/office/officeart/2005/8/layout/lProcess2"/>
    <dgm:cxn modelId="{936F5087-D66E-49AE-B3E0-F77D2544AFBD}" type="presParOf" srcId="{F8AC6701-0F10-4D41-BA27-7A5B20EB6965}" destId="{B8EC6AA4-982D-4C65-B5D6-9C2C6C197E91}" srcOrd="0" destOrd="0" presId="urn:microsoft.com/office/officeart/2005/8/layout/lProcess2"/>
    <dgm:cxn modelId="{C9388C6A-E13F-48AF-90F9-4458870684C8}" type="presParOf" srcId="{B8EC6AA4-982D-4C65-B5D6-9C2C6C197E91}" destId="{59823AA7-8BC1-4FBD-BC88-B7CE62DF2EED}" srcOrd="0" destOrd="0" presId="urn:microsoft.com/office/officeart/2005/8/layout/lProcess2"/>
    <dgm:cxn modelId="{3AE1776A-44EC-49F7-A036-A8B036A64E11}" type="presParOf" srcId="{B8EC6AA4-982D-4C65-B5D6-9C2C6C197E91}" destId="{C714907B-BEA9-42B4-B45B-2EA8A5A5DAF5}" srcOrd="1" destOrd="0" presId="urn:microsoft.com/office/officeart/2005/8/layout/lProcess2"/>
    <dgm:cxn modelId="{0C72DBAB-79DE-484E-86B0-B0155D86A692}" type="presParOf" srcId="{B8EC6AA4-982D-4C65-B5D6-9C2C6C197E91}" destId="{DF551E3F-9832-429A-BD19-7EB7997718D1}" srcOrd="2" destOrd="0" presId="urn:microsoft.com/office/officeart/2005/8/layout/lProcess2"/>
    <dgm:cxn modelId="{3B2C2584-5410-418F-9D9A-F86AED122414}" type="presParOf" srcId="{DF551E3F-9832-429A-BD19-7EB7997718D1}" destId="{5C0ED887-F7E9-43DA-9BA0-F1AF10CC329B}" srcOrd="0" destOrd="0" presId="urn:microsoft.com/office/officeart/2005/8/layout/lProcess2"/>
    <dgm:cxn modelId="{4BB19211-5281-4B40-9C20-2E0B81C6B111}" type="presParOf" srcId="{5C0ED887-F7E9-43DA-9BA0-F1AF10CC329B}" destId="{866777E5-370A-4835-B661-ED0B2E6AF78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BEA40-4067-429F-8500-FBEFF188BDB0}">
      <dsp:nvSpPr>
        <dsp:cNvPr id="0" name=""/>
        <dsp:cNvSpPr/>
      </dsp:nvSpPr>
      <dsp:spPr>
        <a:xfrm>
          <a:off x="0" y="0"/>
          <a:ext cx="6875882" cy="951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Testador</a:t>
          </a:r>
          <a:endParaRPr lang="pt-BR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Execução dos testes funcionais no sistema guiado pelo Caso de Teste</a:t>
          </a:r>
          <a:endParaRPr lang="pt-BR" sz="1200" kern="1200" dirty="0"/>
        </a:p>
      </dsp:txBody>
      <dsp:txXfrm>
        <a:off x="27870" y="27870"/>
        <a:ext cx="5737750" cy="895814"/>
      </dsp:txXfrm>
    </dsp:sp>
    <dsp:sp modelId="{F1D72F69-D0A2-45B0-B5AA-851F178B32F2}">
      <dsp:nvSpPr>
        <dsp:cNvPr id="0" name=""/>
        <dsp:cNvSpPr/>
      </dsp:nvSpPr>
      <dsp:spPr>
        <a:xfrm>
          <a:off x="513458" y="1083714"/>
          <a:ext cx="6875882" cy="951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Automatizador de Teste</a:t>
          </a:r>
          <a:endParaRPr lang="pt-BR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Criação dos scripts de automação do sistema guiado pelo Caso de Teste</a:t>
          </a:r>
          <a:endParaRPr lang="pt-BR" sz="1200" kern="1200" dirty="0"/>
        </a:p>
      </dsp:txBody>
      <dsp:txXfrm>
        <a:off x="541328" y="1111584"/>
        <a:ext cx="5688173" cy="895814"/>
      </dsp:txXfrm>
    </dsp:sp>
    <dsp:sp modelId="{60E13A31-031D-4927-A1F7-616F9FCA8F1A}">
      <dsp:nvSpPr>
        <dsp:cNvPr id="0" name=""/>
        <dsp:cNvSpPr/>
      </dsp:nvSpPr>
      <dsp:spPr>
        <a:xfrm>
          <a:off x="1026917" y="2167428"/>
          <a:ext cx="6875882" cy="951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Analista de Teste</a:t>
          </a:r>
          <a:endParaRPr lang="pt-BR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Criação do Plano de Teste e Casos de Teste</a:t>
          </a:r>
          <a:endParaRPr lang="pt-BR" sz="1200" kern="1200" dirty="0"/>
        </a:p>
      </dsp:txBody>
      <dsp:txXfrm>
        <a:off x="1054787" y="2195298"/>
        <a:ext cx="5688173" cy="895814"/>
      </dsp:txXfrm>
    </dsp:sp>
    <dsp:sp modelId="{986496ED-6F5B-4CCF-9260-6FE3F27726B7}">
      <dsp:nvSpPr>
        <dsp:cNvPr id="0" name=""/>
        <dsp:cNvSpPr/>
      </dsp:nvSpPr>
      <dsp:spPr>
        <a:xfrm>
          <a:off x="1540376" y="3251143"/>
          <a:ext cx="6875882" cy="951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Engenheiro/Arquiteto de Teste</a:t>
          </a:r>
          <a:endParaRPr lang="pt-BR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Criação e execução de Testes Não Funcionais, criação do Ambiente  de Teste e Automação </a:t>
          </a:r>
          <a:endParaRPr lang="pt-BR" sz="1200" kern="1200" dirty="0"/>
        </a:p>
      </dsp:txBody>
      <dsp:txXfrm>
        <a:off x="1568246" y="3279013"/>
        <a:ext cx="5688173" cy="895814"/>
      </dsp:txXfrm>
    </dsp:sp>
    <dsp:sp modelId="{E3E6C75A-283A-4C96-8879-ADBF4F766515}">
      <dsp:nvSpPr>
        <dsp:cNvPr id="0" name=""/>
        <dsp:cNvSpPr/>
      </dsp:nvSpPr>
      <dsp:spPr>
        <a:xfrm>
          <a:off x="2053835" y="4334857"/>
          <a:ext cx="6875882" cy="951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Líder/Coordenador de Teste</a:t>
          </a:r>
          <a:endParaRPr lang="pt-BR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Acompanhamento dos Testes e criação de Relatórios de Teste. Apoio ao time de Teste</a:t>
          </a:r>
          <a:endParaRPr lang="pt-BR" sz="1200" kern="1200" dirty="0"/>
        </a:p>
      </dsp:txBody>
      <dsp:txXfrm>
        <a:off x="2081705" y="4362727"/>
        <a:ext cx="5688173" cy="895814"/>
      </dsp:txXfrm>
    </dsp:sp>
    <dsp:sp modelId="{1E9878E5-899F-4267-8B7A-9D7099E0CE3D}">
      <dsp:nvSpPr>
        <dsp:cNvPr id="0" name=""/>
        <dsp:cNvSpPr/>
      </dsp:nvSpPr>
      <dsp:spPr>
        <a:xfrm>
          <a:off x="6257372" y="695163"/>
          <a:ext cx="618510" cy="61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900" kern="1200"/>
        </a:p>
      </dsp:txBody>
      <dsp:txXfrm>
        <a:off x="6396537" y="695163"/>
        <a:ext cx="340180" cy="465429"/>
      </dsp:txXfrm>
    </dsp:sp>
    <dsp:sp modelId="{E63E3034-3FDF-450B-BDC3-E461B25F759A}">
      <dsp:nvSpPr>
        <dsp:cNvPr id="0" name=""/>
        <dsp:cNvSpPr/>
      </dsp:nvSpPr>
      <dsp:spPr>
        <a:xfrm>
          <a:off x="6770831" y="1778877"/>
          <a:ext cx="618510" cy="61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900" kern="1200"/>
        </a:p>
      </dsp:txBody>
      <dsp:txXfrm>
        <a:off x="6909996" y="1778877"/>
        <a:ext cx="340180" cy="465429"/>
      </dsp:txXfrm>
    </dsp:sp>
    <dsp:sp modelId="{861BF68A-DA97-4E86-AB2D-B43C51E58DB7}">
      <dsp:nvSpPr>
        <dsp:cNvPr id="0" name=""/>
        <dsp:cNvSpPr/>
      </dsp:nvSpPr>
      <dsp:spPr>
        <a:xfrm>
          <a:off x="7284290" y="2846732"/>
          <a:ext cx="618510" cy="61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900" kern="1200"/>
        </a:p>
      </dsp:txBody>
      <dsp:txXfrm>
        <a:off x="7423455" y="2846732"/>
        <a:ext cx="340180" cy="465429"/>
      </dsp:txXfrm>
    </dsp:sp>
    <dsp:sp modelId="{E3498967-3DDE-422B-9F74-01A08AE519EC}">
      <dsp:nvSpPr>
        <dsp:cNvPr id="0" name=""/>
        <dsp:cNvSpPr/>
      </dsp:nvSpPr>
      <dsp:spPr>
        <a:xfrm>
          <a:off x="7797749" y="3941020"/>
          <a:ext cx="618510" cy="61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900" kern="1200"/>
        </a:p>
      </dsp:txBody>
      <dsp:txXfrm>
        <a:off x="7936914" y="3941020"/>
        <a:ext cx="340180" cy="4654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287C0-09D8-43CF-85D9-13D004713D18}">
      <dsp:nvSpPr>
        <dsp:cNvPr id="0" name=""/>
        <dsp:cNvSpPr/>
      </dsp:nvSpPr>
      <dsp:spPr>
        <a:xfrm>
          <a:off x="1345" y="403686"/>
          <a:ext cx="1783426" cy="17834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noProof="0" dirty="0" smtClean="0"/>
            <a:t>Não</a:t>
          </a:r>
          <a:r>
            <a:rPr lang="pt-BR" sz="1800" b="0" kern="1200" noProof="0" dirty="0" smtClean="0"/>
            <a:t> </a:t>
          </a:r>
          <a:r>
            <a:rPr lang="pt-BR" sz="1600" b="0" kern="1200" noProof="0" dirty="0" smtClean="0"/>
            <a:t>apresenta erros quando </a:t>
          </a:r>
          <a:r>
            <a:rPr lang="pt-BR" sz="1600" b="1" kern="1200" noProof="0" dirty="0" smtClean="0"/>
            <a:t>não deve</a:t>
          </a:r>
          <a:endParaRPr lang="pt-BR" sz="1600" b="1" kern="1200" noProof="0" dirty="0"/>
        </a:p>
      </dsp:txBody>
      <dsp:txXfrm>
        <a:off x="262522" y="664863"/>
        <a:ext cx="1261072" cy="1261072"/>
      </dsp:txXfrm>
    </dsp:sp>
    <dsp:sp modelId="{C5ECE5F6-3725-4409-9D09-6833312C660B}">
      <dsp:nvSpPr>
        <dsp:cNvPr id="0" name=""/>
        <dsp:cNvSpPr/>
      </dsp:nvSpPr>
      <dsp:spPr>
        <a:xfrm>
          <a:off x="1929585" y="778206"/>
          <a:ext cx="1034387" cy="103438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066693" y="1173756"/>
        <a:ext cx="760171" cy="243287"/>
      </dsp:txXfrm>
    </dsp:sp>
    <dsp:sp modelId="{A30FDAE9-7813-452E-9BDB-70D1B8AE63FF}">
      <dsp:nvSpPr>
        <dsp:cNvPr id="0" name=""/>
        <dsp:cNvSpPr/>
      </dsp:nvSpPr>
      <dsp:spPr>
        <a:xfrm>
          <a:off x="3108786" y="403686"/>
          <a:ext cx="1783426" cy="17834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noProof="0" dirty="0" smtClean="0"/>
            <a:t>Apresenta erros quando </a:t>
          </a:r>
          <a:r>
            <a:rPr lang="pt-BR" sz="1800" b="1" kern="1200" noProof="0" dirty="0" smtClean="0"/>
            <a:t>deve.</a:t>
          </a:r>
          <a:endParaRPr lang="pt-BR" sz="1800" b="0" kern="1200" noProof="0" dirty="0"/>
        </a:p>
      </dsp:txBody>
      <dsp:txXfrm>
        <a:off x="3369963" y="664863"/>
        <a:ext cx="1261072" cy="1261072"/>
      </dsp:txXfrm>
    </dsp:sp>
    <dsp:sp modelId="{E988E300-FE70-4163-BFD8-F58A024D8794}">
      <dsp:nvSpPr>
        <dsp:cNvPr id="0" name=""/>
        <dsp:cNvSpPr/>
      </dsp:nvSpPr>
      <dsp:spPr>
        <a:xfrm>
          <a:off x="5037027" y="778206"/>
          <a:ext cx="1034387" cy="1034387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/>
        </a:p>
      </dsp:txBody>
      <dsp:txXfrm>
        <a:off x="5174135" y="991290"/>
        <a:ext cx="760171" cy="608219"/>
      </dsp:txXfrm>
    </dsp:sp>
    <dsp:sp modelId="{0C8B7EEA-45CD-471E-8174-7052A599D072}">
      <dsp:nvSpPr>
        <dsp:cNvPr id="0" name=""/>
        <dsp:cNvSpPr/>
      </dsp:nvSpPr>
      <dsp:spPr>
        <a:xfrm>
          <a:off x="6216228" y="403686"/>
          <a:ext cx="1783426" cy="17834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noProof="0" dirty="0" smtClean="0"/>
            <a:t>Teste Positivo</a:t>
          </a:r>
          <a:endParaRPr lang="pt-BR" sz="1800" b="1" kern="1200" noProof="0" dirty="0"/>
        </a:p>
      </dsp:txBody>
      <dsp:txXfrm>
        <a:off x="6477405" y="664863"/>
        <a:ext cx="1261072" cy="12610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287C0-09D8-43CF-85D9-13D004713D18}">
      <dsp:nvSpPr>
        <dsp:cNvPr id="0" name=""/>
        <dsp:cNvSpPr/>
      </dsp:nvSpPr>
      <dsp:spPr>
        <a:xfrm>
          <a:off x="1345" y="403686"/>
          <a:ext cx="1783426" cy="17834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noProof="0" dirty="0" smtClean="0"/>
            <a:t>Não</a:t>
          </a:r>
          <a:r>
            <a:rPr lang="pt-BR" sz="1800" b="0" kern="1200" noProof="0" dirty="0" smtClean="0"/>
            <a:t> </a:t>
          </a:r>
          <a:r>
            <a:rPr lang="pt-BR" sz="1600" b="0" kern="1200" noProof="0" dirty="0" smtClean="0"/>
            <a:t>apresenta erros quando </a:t>
          </a:r>
          <a:r>
            <a:rPr lang="pt-BR" sz="1600" b="1" kern="1200" noProof="0" dirty="0" smtClean="0"/>
            <a:t>deve</a:t>
          </a:r>
          <a:endParaRPr lang="pt-BR" sz="1600" b="1" kern="1200" noProof="0" dirty="0"/>
        </a:p>
      </dsp:txBody>
      <dsp:txXfrm>
        <a:off x="262522" y="664863"/>
        <a:ext cx="1261072" cy="1261072"/>
      </dsp:txXfrm>
    </dsp:sp>
    <dsp:sp modelId="{C5ECE5F6-3725-4409-9D09-6833312C660B}">
      <dsp:nvSpPr>
        <dsp:cNvPr id="0" name=""/>
        <dsp:cNvSpPr/>
      </dsp:nvSpPr>
      <dsp:spPr>
        <a:xfrm>
          <a:off x="1929585" y="778206"/>
          <a:ext cx="1034387" cy="103438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066693" y="1173756"/>
        <a:ext cx="760171" cy="243287"/>
      </dsp:txXfrm>
    </dsp:sp>
    <dsp:sp modelId="{A30FDAE9-7813-452E-9BDB-70D1B8AE63FF}">
      <dsp:nvSpPr>
        <dsp:cNvPr id="0" name=""/>
        <dsp:cNvSpPr/>
      </dsp:nvSpPr>
      <dsp:spPr>
        <a:xfrm>
          <a:off x="3108786" y="403686"/>
          <a:ext cx="1783426" cy="17834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noProof="0" dirty="0" smtClean="0"/>
            <a:t>Apresenta erros quando </a:t>
          </a:r>
          <a:r>
            <a:rPr lang="pt-BR" sz="1800" b="1" kern="1200" noProof="0" dirty="0" smtClean="0"/>
            <a:t>não deve.</a:t>
          </a:r>
          <a:endParaRPr lang="pt-BR" sz="1800" b="0" kern="1200" noProof="0" dirty="0"/>
        </a:p>
      </dsp:txBody>
      <dsp:txXfrm>
        <a:off x="3369963" y="664863"/>
        <a:ext cx="1261072" cy="1261072"/>
      </dsp:txXfrm>
    </dsp:sp>
    <dsp:sp modelId="{E988E300-FE70-4163-BFD8-F58A024D8794}">
      <dsp:nvSpPr>
        <dsp:cNvPr id="0" name=""/>
        <dsp:cNvSpPr/>
      </dsp:nvSpPr>
      <dsp:spPr>
        <a:xfrm>
          <a:off x="5037027" y="778206"/>
          <a:ext cx="1034387" cy="1034387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/>
        </a:p>
      </dsp:txBody>
      <dsp:txXfrm>
        <a:off x="5174135" y="991290"/>
        <a:ext cx="760171" cy="608219"/>
      </dsp:txXfrm>
    </dsp:sp>
    <dsp:sp modelId="{0C8B7EEA-45CD-471E-8174-7052A599D072}">
      <dsp:nvSpPr>
        <dsp:cNvPr id="0" name=""/>
        <dsp:cNvSpPr/>
      </dsp:nvSpPr>
      <dsp:spPr>
        <a:xfrm>
          <a:off x="6216228" y="403686"/>
          <a:ext cx="1783426" cy="17834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noProof="0" dirty="0" smtClean="0"/>
            <a:t>Teste Negativo</a:t>
          </a:r>
          <a:endParaRPr lang="pt-BR" sz="1800" b="1" kern="1200" noProof="0" dirty="0"/>
        </a:p>
      </dsp:txBody>
      <dsp:txXfrm>
        <a:off x="6477405" y="664863"/>
        <a:ext cx="1261072" cy="1261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34DD9-C9CA-443C-A238-3FDCAC57F640}">
      <dsp:nvSpPr>
        <dsp:cNvPr id="0" name=""/>
        <dsp:cNvSpPr/>
      </dsp:nvSpPr>
      <dsp:spPr>
        <a:xfrm rot="16200000">
          <a:off x="0" y="571493"/>
          <a:ext cx="2902148" cy="2902148"/>
        </a:xfrm>
        <a:prstGeom prst="upArrow">
          <a:avLst>
            <a:gd name="adj1" fmla="val 50000"/>
            <a:gd name="adj2" fmla="val 35000"/>
          </a:avLst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Depurar</a:t>
          </a:r>
          <a:endParaRPr lang="pt-BR" sz="3900" kern="1200" dirty="0"/>
        </a:p>
      </dsp:txBody>
      <dsp:txXfrm rot="5400000">
        <a:off x="507876" y="1297030"/>
        <a:ext cx="2394272" cy="1451074"/>
      </dsp:txXfrm>
    </dsp:sp>
    <dsp:sp modelId="{FC77DB31-11C7-436D-91B2-9E6069BA338C}">
      <dsp:nvSpPr>
        <dsp:cNvPr id="0" name=""/>
        <dsp:cNvSpPr/>
      </dsp:nvSpPr>
      <dsp:spPr>
        <a:xfrm rot="5400000">
          <a:off x="3193598" y="580925"/>
          <a:ext cx="2902148" cy="290214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Testar</a:t>
          </a:r>
          <a:endParaRPr lang="pt-BR" sz="3900" kern="1200" dirty="0"/>
        </a:p>
      </dsp:txBody>
      <dsp:txXfrm rot="-5400000">
        <a:off x="3193598" y="1306462"/>
        <a:ext cx="2394272" cy="14510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23AA7-8BC1-4FBD-BC88-B7CE62DF2EED}">
      <dsp:nvSpPr>
        <dsp:cNvPr id="0" name=""/>
        <dsp:cNvSpPr/>
      </dsp:nvSpPr>
      <dsp:spPr>
        <a:xfrm>
          <a:off x="1046" y="0"/>
          <a:ext cx="2720783" cy="1460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Equipe</a:t>
          </a:r>
          <a:endParaRPr lang="en-US" sz="2100" kern="1200"/>
        </a:p>
      </dsp:txBody>
      <dsp:txXfrm>
        <a:off x="1046" y="0"/>
        <a:ext cx="2720783" cy="438148"/>
      </dsp:txXfrm>
    </dsp:sp>
    <dsp:sp modelId="{866777E5-370A-4835-B661-ED0B2E6AF78C}">
      <dsp:nvSpPr>
        <dsp:cNvPr id="0" name=""/>
        <dsp:cNvSpPr/>
      </dsp:nvSpPr>
      <dsp:spPr>
        <a:xfrm>
          <a:off x="273124" y="438148"/>
          <a:ext cx="2176626" cy="949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/>
            <a:t>Desenvolvimento</a:t>
          </a:r>
          <a:endParaRPr lang="en-US" sz="2000" kern="1200"/>
        </a:p>
      </dsp:txBody>
      <dsp:txXfrm>
        <a:off x="300929" y="465953"/>
        <a:ext cx="2121016" cy="893712"/>
      </dsp:txXfrm>
    </dsp:sp>
    <dsp:sp modelId="{598A57B0-0002-408C-BFC7-653B9A7B0584}">
      <dsp:nvSpPr>
        <dsp:cNvPr id="0" name=""/>
        <dsp:cNvSpPr/>
      </dsp:nvSpPr>
      <dsp:spPr>
        <a:xfrm>
          <a:off x="2925888" y="0"/>
          <a:ext cx="2720783" cy="1460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Equipe</a:t>
          </a:r>
          <a:endParaRPr lang="en-US" sz="2100" kern="1200"/>
        </a:p>
      </dsp:txBody>
      <dsp:txXfrm>
        <a:off x="2925888" y="0"/>
        <a:ext cx="2720783" cy="438148"/>
      </dsp:txXfrm>
    </dsp:sp>
    <dsp:sp modelId="{56EF2E02-2EED-4CFB-BDFC-332810C64B5D}">
      <dsp:nvSpPr>
        <dsp:cNvPr id="0" name=""/>
        <dsp:cNvSpPr/>
      </dsp:nvSpPr>
      <dsp:spPr>
        <a:xfrm>
          <a:off x="3197966" y="438148"/>
          <a:ext cx="2176626" cy="949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/>
            <a:t>Testes</a:t>
          </a:r>
          <a:endParaRPr lang="en-US" sz="2000" kern="1200"/>
        </a:p>
      </dsp:txBody>
      <dsp:txXfrm>
        <a:off x="3225771" y="465953"/>
        <a:ext cx="2121016" cy="893712"/>
      </dsp:txXfrm>
    </dsp:sp>
    <dsp:sp modelId="{692F5AF0-7ECB-46EC-842B-A50937580138}">
      <dsp:nvSpPr>
        <dsp:cNvPr id="0" name=""/>
        <dsp:cNvSpPr/>
      </dsp:nvSpPr>
      <dsp:spPr>
        <a:xfrm>
          <a:off x="5850730" y="0"/>
          <a:ext cx="2720783" cy="1460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Equipe</a:t>
          </a:r>
          <a:endParaRPr lang="en-US" sz="2100" kern="1200"/>
        </a:p>
      </dsp:txBody>
      <dsp:txXfrm>
        <a:off x="5850730" y="0"/>
        <a:ext cx="2720783" cy="438148"/>
      </dsp:txXfrm>
    </dsp:sp>
    <dsp:sp modelId="{2F320384-94F4-453D-842D-9EA4180AD608}">
      <dsp:nvSpPr>
        <dsp:cNvPr id="0" name=""/>
        <dsp:cNvSpPr/>
      </dsp:nvSpPr>
      <dsp:spPr>
        <a:xfrm>
          <a:off x="6122808" y="438148"/>
          <a:ext cx="2176626" cy="949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/>
            <a:t>Usuários</a:t>
          </a:r>
          <a:endParaRPr lang="en-US" sz="2000" kern="1200"/>
        </a:p>
      </dsp:txBody>
      <dsp:txXfrm>
        <a:off x="6150613" y="465953"/>
        <a:ext cx="2121016" cy="8937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23AA7-8BC1-4FBD-BC88-B7CE62DF2EED}">
      <dsp:nvSpPr>
        <dsp:cNvPr id="0" name=""/>
        <dsp:cNvSpPr/>
      </dsp:nvSpPr>
      <dsp:spPr>
        <a:xfrm>
          <a:off x="0" y="0"/>
          <a:ext cx="2714644" cy="1460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Equipe</a:t>
          </a:r>
          <a:endParaRPr lang="en-US" sz="2100" kern="1200"/>
        </a:p>
      </dsp:txBody>
      <dsp:txXfrm>
        <a:off x="0" y="0"/>
        <a:ext cx="2714644" cy="438148"/>
      </dsp:txXfrm>
    </dsp:sp>
    <dsp:sp modelId="{866777E5-370A-4835-B661-ED0B2E6AF78C}">
      <dsp:nvSpPr>
        <dsp:cNvPr id="0" name=""/>
        <dsp:cNvSpPr/>
      </dsp:nvSpPr>
      <dsp:spPr>
        <a:xfrm>
          <a:off x="71438" y="539735"/>
          <a:ext cx="2571766" cy="746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smtClean="0"/>
            <a:t>Desenvolvimento</a:t>
          </a:r>
          <a:endParaRPr lang="en-US" sz="2400" kern="1200"/>
        </a:p>
      </dsp:txBody>
      <dsp:txXfrm>
        <a:off x="93292" y="561589"/>
        <a:ext cx="2528058" cy="702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23AA7-8BC1-4FBD-BC88-B7CE62DF2EED}">
      <dsp:nvSpPr>
        <dsp:cNvPr id="0" name=""/>
        <dsp:cNvSpPr/>
      </dsp:nvSpPr>
      <dsp:spPr>
        <a:xfrm>
          <a:off x="0" y="0"/>
          <a:ext cx="2714644" cy="1460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Equipe</a:t>
          </a:r>
          <a:endParaRPr lang="en-US" sz="2100" kern="1200"/>
        </a:p>
      </dsp:txBody>
      <dsp:txXfrm>
        <a:off x="0" y="0"/>
        <a:ext cx="2714644" cy="438148"/>
      </dsp:txXfrm>
    </dsp:sp>
    <dsp:sp modelId="{866777E5-370A-4835-B661-ED0B2E6AF78C}">
      <dsp:nvSpPr>
        <dsp:cNvPr id="0" name=""/>
        <dsp:cNvSpPr/>
      </dsp:nvSpPr>
      <dsp:spPr>
        <a:xfrm>
          <a:off x="71438" y="539735"/>
          <a:ext cx="2571766" cy="746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smtClean="0"/>
            <a:t>Desenvolvimento</a:t>
          </a:r>
          <a:endParaRPr lang="en-US" sz="2400" kern="1200"/>
        </a:p>
      </dsp:txBody>
      <dsp:txXfrm>
        <a:off x="93292" y="561589"/>
        <a:ext cx="2528058" cy="7024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23AA7-8BC1-4FBD-BC88-B7CE62DF2EED}">
      <dsp:nvSpPr>
        <dsp:cNvPr id="0" name=""/>
        <dsp:cNvSpPr/>
      </dsp:nvSpPr>
      <dsp:spPr>
        <a:xfrm>
          <a:off x="0" y="0"/>
          <a:ext cx="2714644" cy="1460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Equipe</a:t>
          </a:r>
          <a:endParaRPr lang="en-US" sz="2100" kern="1200"/>
        </a:p>
      </dsp:txBody>
      <dsp:txXfrm>
        <a:off x="0" y="0"/>
        <a:ext cx="2714644" cy="438148"/>
      </dsp:txXfrm>
    </dsp:sp>
    <dsp:sp modelId="{866777E5-370A-4835-B661-ED0B2E6AF78C}">
      <dsp:nvSpPr>
        <dsp:cNvPr id="0" name=""/>
        <dsp:cNvSpPr/>
      </dsp:nvSpPr>
      <dsp:spPr>
        <a:xfrm>
          <a:off x="71438" y="539735"/>
          <a:ext cx="2571766" cy="746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smtClean="0"/>
            <a:t>Testes</a:t>
          </a:r>
          <a:endParaRPr lang="en-US" sz="2800" kern="1200"/>
        </a:p>
      </dsp:txBody>
      <dsp:txXfrm>
        <a:off x="93292" y="561589"/>
        <a:ext cx="2528058" cy="7024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23AA7-8BC1-4FBD-BC88-B7CE62DF2EED}">
      <dsp:nvSpPr>
        <dsp:cNvPr id="0" name=""/>
        <dsp:cNvSpPr/>
      </dsp:nvSpPr>
      <dsp:spPr>
        <a:xfrm>
          <a:off x="0" y="0"/>
          <a:ext cx="2714644" cy="1460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Equipe</a:t>
          </a:r>
          <a:endParaRPr lang="en-US" sz="2100" kern="1200"/>
        </a:p>
      </dsp:txBody>
      <dsp:txXfrm>
        <a:off x="0" y="0"/>
        <a:ext cx="2714644" cy="438148"/>
      </dsp:txXfrm>
    </dsp:sp>
    <dsp:sp modelId="{866777E5-370A-4835-B661-ED0B2E6AF78C}">
      <dsp:nvSpPr>
        <dsp:cNvPr id="0" name=""/>
        <dsp:cNvSpPr/>
      </dsp:nvSpPr>
      <dsp:spPr>
        <a:xfrm>
          <a:off x="71438" y="539735"/>
          <a:ext cx="2571766" cy="746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smtClean="0"/>
            <a:t>Testes</a:t>
          </a:r>
          <a:endParaRPr lang="en-US" sz="2800" kern="1200"/>
        </a:p>
      </dsp:txBody>
      <dsp:txXfrm>
        <a:off x="93292" y="561589"/>
        <a:ext cx="2528058" cy="7024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23AA7-8BC1-4FBD-BC88-B7CE62DF2EED}">
      <dsp:nvSpPr>
        <dsp:cNvPr id="0" name=""/>
        <dsp:cNvSpPr/>
      </dsp:nvSpPr>
      <dsp:spPr>
        <a:xfrm>
          <a:off x="0" y="0"/>
          <a:ext cx="2714644" cy="1460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Equipe</a:t>
          </a:r>
          <a:endParaRPr lang="en-US" sz="2100" kern="1200"/>
        </a:p>
      </dsp:txBody>
      <dsp:txXfrm>
        <a:off x="0" y="0"/>
        <a:ext cx="2714644" cy="438148"/>
      </dsp:txXfrm>
    </dsp:sp>
    <dsp:sp modelId="{866777E5-370A-4835-B661-ED0B2E6AF78C}">
      <dsp:nvSpPr>
        <dsp:cNvPr id="0" name=""/>
        <dsp:cNvSpPr/>
      </dsp:nvSpPr>
      <dsp:spPr>
        <a:xfrm>
          <a:off x="71438" y="539735"/>
          <a:ext cx="2571766" cy="746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smtClean="0"/>
            <a:t>Usuários</a:t>
          </a:r>
          <a:endParaRPr lang="en-US" sz="2800" kern="1200"/>
        </a:p>
      </dsp:txBody>
      <dsp:txXfrm>
        <a:off x="93292" y="561589"/>
        <a:ext cx="2528058" cy="7024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23AA7-8BC1-4FBD-BC88-B7CE62DF2EED}">
      <dsp:nvSpPr>
        <dsp:cNvPr id="0" name=""/>
        <dsp:cNvSpPr/>
      </dsp:nvSpPr>
      <dsp:spPr>
        <a:xfrm>
          <a:off x="0" y="0"/>
          <a:ext cx="2714644" cy="1460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Equipe</a:t>
          </a:r>
          <a:endParaRPr lang="en-US" sz="2100" kern="1200"/>
        </a:p>
      </dsp:txBody>
      <dsp:txXfrm>
        <a:off x="0" y="0"/>
        <a:ext cx="2714644" cy="438148"/>
      </dsp:txXfrm>
    </dsp:sp>
    <dsp:sp modelId="{866777E5-370A-4835-B661-ED0B2E6AF78C}">
      <dsp:nvSpPr>
        <dsp:cNvPr id="0" name=""/>
        <dsp:cNvSpPr/>
      </dsp:nvSpPr>
      <dsp:spPr>
        <a:xfrm>
          <a:off x="71438" y="539735"/>
          <a:ext cx="2571766" cy="746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smtClean="0"/>
            <a:t>Usuários</a:t>
          </a:r>
          <a:endParaRPr lang="en-US" sz="2800" kern="1200"/>
        </a:p>
      </dsp:txBody>
      <dsp:txXfrm>
        <a:off x="93292" y="561589"/>
        <a:ext cx="2528058" cy="702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9EB65-03FF-4A74-9268-8C2E33D29F06}" type="datetimeFigureOut">
              <a:rPr lang="pt-BR" smtClean="0"/>
              <a:t>01/09/2014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DA8CA-C4F4-490C-A31F-1DCE692D12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37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B0FEF5-2CC5-4257-A949-2722D824E377}" type="slidenum">
              <a:rPr lang="pt-BR"/>
              <a:pPr eaLnBrk="1" hangingPunct="1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6F9C1E-5010-4C6E-8E7C-688CB392DC2F}" type="slidenum">
              <a:rPr lang="pt-BR"/>
              <a:pPr eaLnBrk="1" hangingPunct="1"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C4E1B3-EC07-47F1-A4D5-2065884EFA83}" type="slidenum">
              <a:rPr lang="pt-BR"/>
              <a:pPr eaLnBrk="1" hangingPunct="1"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60230D-0E98-4D29-9679-4DD9EE719F65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Definição de requisito. O requisito estabelece o que deve ser feito e o conjunto total de requisitos estabelece o escopo ou definição da solução.</a:t>
            </a:r>
          </a:p>
          <a:p>
            <a:r>
              <a:rPr lang="en-US" smtClean="0"/>
              <a:t>Requisitos são os desejos e necessidades dos usuários colocados de forma lógica e clara. </a:t>
            </a:r>
          </a:p>
          <a:p>
            <a:r>
              <a:rPr lang="en-US" smtClean="0"/>
              <a:t>Requisitos são uma primeira formalização do processo de desenvolvimento de aplicações. Partimos de desejos, aspirações e necessidades para um conjunto bem estruturado de frases que servirão como um contrato para a realização de todos os demais processos de desenvolvimento de sistemas.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5"/>
          <p:cNvSpPr txBox="1">
            <a:spLocks noGrp="1" noChangeArrowheads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19" tIns="46060" rIns="92119" bIns="46060" anchor="b"/>
          <a:lstStyle>
            <a:lvl1pPr defTabSz="998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6763" indent="-295275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79513" indent="-234950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2588" indent="-236538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24075" indent="-236538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812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384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56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28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981EE52-3F85-4633-9597-3A091A3649D0}" type="slidenum">
              <a:rPr lang="en-US" sz="1200"/>
              <a:pPr algn="r" eaLnBrk="1" hangingPunct="1"/>
              <a:t>20</a:t>
            </a:fld>
            <a:endParaRPr 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Definição de requisito. O requisito estabelece o que deve ser feito e o conjunto total de requisitos estabelece o escopo ou definição da solução.</a:t>
            </a:r>
          </a:p>
          <a:p>
            <a:r>
              <a:rPr lang="en-US" smtClean="0"/>
              <a:t>Requisitos são os desejos e necessidades dos usuários colocados de forma lógica e clara. </a:t>
            </a:r>
          </a:p>
          <a:p>
            <a:r>
              <a:rPr lang="en-US" smtClean="0"/>
              <a:t>Requisitos são uma primeira formalização do processo de desenvolvimento de aplicações. Partimos de desejos, aspirações e necessidades para um conjunto bem estruturado de frases que servirão como um contrato para a realização de todos os demais processos de desenvolvimento de sistemas.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B0FEF5-2CC5-4257-A949-2722D824E377}" type="slidenum">
              <a:rPr lang="pt-BR"/>
              <a:pPr eaLnBrk="1" hangingPunct="1"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90A7DD-675F-448E-8682-1EEEB394B008}" type="slidenum">
              <a:rPr lang="pt-BR" smtClean="0"/>
              <a:pPr eaLnBrk="1" hangingPunct="1"/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0CCD14-C309-4EEC-BA92-E2E2861D5E28}" type="slidenum">
              <a:rPr lang="pt-BR" smtClean="0"/>
              <a:pPr eaLnBrk="1" hangingPunct="1"/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79828D-795E-4250-9F07-2ADB7EBD09E8}" type="slidenum">
              <a:rPr lang="pt-BR" smtClean="0"/>
              <a:pPr eaLnBrk="1" hangingPunct="1"/>
              <a:t>26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6F9680-C74C-465E-BDEB-6D8CB0D60358}" type="slidenum">
              <a:rPr lang="pt-BR" smtClean="0"/>
              <a:pPr eaLnBrk="1" hangingPunct="1"/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56004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19" tIns="46060" rIns="92119" bIns="46060" anchor="b"/>
          <a:lstStyle>
            <a:lvl1pPr defTabSz="998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6763" indent="-295275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79513" indent="-234950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2588" indent="-236538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24075" indent="-236538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812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384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56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28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D96C014-19BD-4A36-BC7A-2723D2E1396D}" type="slidenum">
              <a:rPr lang="en-US" sz="1200"/>
              <a:pPr algn="r"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7D9577-14CB-458C-BCAB-083192EB4B10}" type="slidenum">
              <a:rPr lang="pt-BR" smtClean="0"/>
              <a:pPr eaLnBrk="1" hangingPunct="1"/>
              <a:t>28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A98CB7-4925-4CFB-9C15-E8B05BD2DDAA}" type="slidenum">
              <a:rPr lang="pt-BR" smtClean="0"/>
              <a:pPr eaLnBrk="1" hangingPunct="1"/>
              <a:t>29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E6885C-4597-45DE-9C1C-96AFA98FC130}" type="slidenum">
              <a:rPr lang="pt-BR" smtClean="0"/>
              <a:pPr eaLnBrk="1" hangingPunct="1"/>
              <a:t>30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F4B330-54CA-492E-8C4B-8501EB6D33B4}" type="slidenum">
              <a:rPr lang="pt-BR" smtClean="0"/>
              <a:pPr eaLnBrk="1" hangingPunct="1"/>
              <a:t>31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35EAD9-6F5C-4EB8-9AFC-09AC25449710}" type="slidenum">
              <a:rPr lang="pt-BR" smtClean="0"/>
              <a:pPr eaLnBrk="1" hangingPunct="1"/>
              <a:t>32</a:t>
            </a:fld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C3C705-0BF7-461E-82BB-139CF9369E28}" type="slidenum">
              <a:rPr lang="pt-BR" smtClean="0"/>
              <a:pPr eaLnBrk="1" hangingPunct="1"/>
              <a:t>33</a:t>
            </a:fld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53E54A-C09C-4693-BB08-56C7868AFAFF}" type="slidenum">
              <a:rPr lang="pt-BR" smtClean="0"/>
              <a:pPr eaLnBrk="1" hangingPunct="1"/>
              <a:t>34</a:t>
            </a:fld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B5C1DB-DC96-4F75-A356-98CFE1B253E2}" type="slidenum">
              <a:rPr lang="pt-BR" smtClean="0"/>
              <a:pPr eaLnBrk="1" hangingPunct="1"/>
              <a:t>35</a:t>
            </a:fld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528AE6-40FD-4708-A955-BE4FB77F20FA}" type="slidenum">
              <a:rPr lang="pt-BR" smtClean="0"/>
              <a:pPr eaLnBrk="1" hangingPunct="1"/>
              <a:t>36</a:t>
            </a:fld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1D2CD2-F2F5-4195-8208-F5D84396B0DB}" type="slidenum">
              <a:rPr lang="pt-BR" smtClean="0"/>
              <a:pPr eaLnBrk="1" hangingPunct="1"/>
              <a:t>38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21E4B8-224D-4FD9-B0B1-8495E583A2C9}" type="slidenum">
              <a:rPr lang="pt-BR"/>
              <a:pPr eaLnBrk="1" hangingPunct="1"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2669CB-8A9E-4D72-A443-3F0E3260AA32}" type="slidenum">
              <a:rPr lang="pt-BR" smtClean="0"/>
              <a:pPr eaLnBrk="1" hangingPunct="1"/>
              <a:t>39</a:t>
            </a:fld>
            <a:endParaRPr 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B0FEF5-2CC5-4257-A949-2722D824E377}" type="slidenum">
              <a:rPr lang="pt-BR"/>
              <a:pPr eaLnBrk="1" hangingPunct="1"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CFE4F5-8DA4-4C41-9B9B-15984257D98D}" type="slidenum">
              <a:rPr lang="en-US" smtClean="0"/>
              <a:pPr eaLnBrk="1" hangingPunct="1"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47FB27-E6CA-4B03-BF80-89B337125931}" type="slidenum">
              <a:rPr lang="pt-BR" smtClean="0"/>
              <a:pPr eaLnBrk="1" hangingPunct="1"/>
              <a:t>43</a:t>
            </a:fld>
            <a:endParaRPr lang="pt-B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D715FD-8C5D-47A6-A4A3-73E53B3AB9C6}" type="slidenum">
              <a:rPr lang="pt-BR" smtClean="0"/>
              <a:pPr eaLnBrk="1" hangingPunct="1"/>
              <a:t>44</a:t>
            </a:fld>
            <a:endParaRPr lang="pt-B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8EB5E2-F1C8-4558-BA9E-6242EE84B503}" type="slidenum">
              <a:rPr lang="pt-BR" smtClean="0"/>
              <a:pPr eaLnBrk="1" hangingPunct="1"/>
              <a:t>45</a:t>
            </a:fld>
            <a:endParaRPr lang="pt-B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CA84C1-EFA8-4468-924A-771E20E32CE0}" type="slidenum">
              <a:rPr lang="pt-BR" smtClean="0"/>
              <a:pPr eaLnBrk="1" hangingPunct="1"/>
              <a:t>46</a:t>
            </a:fld>
            <a:endParaRPr lang="pt-B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E30EC4-B6B9-4085-9509-9ACE3957E0B3}" type="slidenum">
              <a:rPr lang="pt-BR" smtClean="0"/>
              <a:pPr eaLnBrk="1" hangingPunct="1"/>
              <a:t>47</a:t>
            </a:fld>
            <a:endParaRPr lang="pt-B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DFFE97-40C9-4583-8901-6C13EB0B60AA}" type="slidenum">
              <a:rPr lang="pt-BR" smtClean="0"/>
              <a:pPr eaLnBrk="1" hangingPunct="1"/>
              <a:t>48</a:t>
            </a:fld>
            <a:endParaRPr lang="pt-B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715464-BDDE-4912-AD56-69B7360D67AF}" type="slidenum">
              <a:rPr lang="pt-BR" smtClean="0"/>
              <a:pPr eaLnBrk="1" hangingPunct="1"/>
              <a:t>49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3B6991-5FEC-40B5-96B3-40A05B414F94}" type="slidenum">
              <a:rPr lang="pt-BR"/>
              <a:pPr eaLnBrk="1" hangingPunct="1"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B0FEF5-2CC5-4257-A949-2722D824E377}" type="slidenum">
              <a:rPr lang="pt-BR"/>
              <a:pPr eaLnBrk="1" hangingPunct="1"/>
              <a:t>80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5D0FCD-FBDC-48E7-AF2E-E24AA31654CC}" type="slidenum">
              <a:rPr lang="pt-BR" smtClean="0"/>
              <a:pPr eaLnBrk="1" hangingPunct="1"/>
              <a:t>81</a:t>
            </a:fld>
            <a:endParaRPr lang="pt-B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1332B7-7D70-43B5-B26B-BC07A3BB12D8}" type="slidenum">
              <a:rPr lang="pt-BR" smtClean="0"/>
              <a:pPr eaLnBrk="1" hangingPunct="1"/>
              <a:t>82</a:t>
            </a:fld>
            <a:endParaRPr lang="pt-B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F0088D-B151-4D43-9939-88CE050453AA}" type="slidenum">
              <a:rPr lang="en-US" smtClean="0"/>
              <a:pPr eaLnBrk="1" hangingPunct="1"/>
              <a:t>83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EBE9CB-E349-4F3A-BC7E-C033BC75A0F0}" type="slidenum">
              <a:rPr lang="pt-BR" smtClean="0"/>
              <a:pPr eaLnBrk="1" hangingPunct="1"/>
              <a:t>84</a:t>
            </a:fld>
            <a:endParaRPr lang="pt-B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506AF3-B7E8-47E4-8BDB-0D8211684309}" type="slidenum">
              <a:rPr lang="pt-BR" smtClean="0"/>
              <a:pPr eaLnBrk="1" hangingPunct="1"/>
              <a:t>85</a:t>
            </a:fld>
            <a:endParaRPr lang="pt-B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43C308-F318-4420-AAE8-856C931E3310}" type="slidenum">
              <a:rPr lang="pt-BR" smtClean="0"/>
              <a:pPr eaLnBrk="1" hangingPunct="1"/>
              <a:t>86</a:t>
            </a:fld>
            <a:endParaRPr lang="pt-B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5412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391D122-6051-4A5C-A897-FB8F31F7A670}" type="slidenum">
              <a:rPr lang="pt-BR" sz="1200"/>
              <a:pPr algn="r" eaLnBrk="1" hangingPunct="1"/>
              <a:t>87</a:t>
            </a:fld>
            <a:endParaRPr lang="pt-BR"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6436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8338DA9-AC9D-4CA4-906A-F8E34006CA21}" type="slidenum">
              <a:rPr lang="pt-BR" sz="1200"/>
              <a:pPr algn="r" eaLnBrk="1" hangingPunct="1"/>
              <a:t>88</a:t>
            </a:fld>
            <a:endParaRPr lang="pt-B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526F2A-1561-45DB-A221-19577EC7079D}" type="slidenum">
              <a:rPr lang="pt-BR"/>
              <a:pPr eaLnBrk="1" hangingPunct="1"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5F0D80-F7E3-46E5-8909-38D798D38879}" type="slidenum">
              <a:rPr lang="pt-BR"/>
              <a:pPr eaLnBrk="1" hangingPunct="1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43361B-F280-4D8D-8C48-E20C6FC952BD}" type="slidenum">
              <a:rPr lang="pt-BR"/>
              <a:pPr eaLnBrk="1" hangingPunct="1"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485589-A7B9-4A63-9709-7C27FD75DBB9}" type="slidenum">
              <a:rPr lang="pt-BR"/>
              <a:pPr eaLnBrk="1" hangingPunct="1"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DEA226-9BCD-4A78-AC1E-D5465585E053}" type="slidenum">
              <a:rPr lang="pt-BR"/>
              <a:pPr eaLnBrk="1" hangingPunct="1"/>
              <a:t>15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9D64C-F531-4E45-897D-7571B90CF489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BDF27C-31E3-4D5A-B007-722EFB73A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B339C-8107-4BE4-ABC3-9D1048CC5B13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8A2E-9322-41AA-ACFC-032707276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1B363-454B-4D12-A679-F943326E1273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41441-4AA1-4391-90F4-4B52CECBB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FAE5C-C6CA-44A0-A2F3-892262198D06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F8FD-8595-45DC-A63C-16E6BE829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DD707-44A4-42B5-81A3-7040F72DF119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2F761-2600-4C55-B96E-EA6B81A86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5C894-5172-4FB6-A3AA-488D73E806D5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14C89-5F9B-4117-9BE0-D6F9489EE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F3AE-F24F-4611-9693-08823C04E387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E3E19-363D-4620-9E84-EDA5F5DF7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EE4F9-782D-46EA-8F03-878BE2F105DF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717BB-6407-4739-BEC6-E858E46E4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39F8D-AD59-4CA8-8FAA-3AC888B16ABE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49516-7CEA-4E2B-8451-0942123F8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EFDA9-DB22-45F8-9D5C-346C91A597B9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0E853-10D1-41EB-BA52-0F527DC89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973D4-6C10-4140-AD06-C2348B9E1E2F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E7234-B1BC-4F6E-B952-2D76D023D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307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53EF37-F089-48D6-83B6-DF53C2571AB1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E940BBC-C250-4AC3-BFA6-B1ADA3D28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0" r:id="rId2"/>
    <p:sldLayoutId id="2147484008" r:id="rId3"/>
    <p:sldLayoutId id="2147484001" r:id="rId4"/>
    <p:sldLayoutId id="2147484002" r:id="rId5"/>
    <p:sldLayoutId id="2147484003" r:id="rId6"/>
    <p:sldLayoutId id="2147484004" r:id="rId7"/>
    <p:sldLayoutId id="2147484009" r:id="rId8"/>
    <p:sldLayoutId id="2147484010" r:id="rId9"/>
    <p:sldLayoutId id="2147484005" r:id="rId10"/>
    <p:sldLayoutId id="21474840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9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2"/>
          <p:cNvSpPr>
            <a:spLocks noGrp="1"/>
          </p:cNvSpPr>
          <p:nvPr>
            <p:ph type="subTitle" idx="1"/>
          </p:nvPr>
        </p:nvSpPr>
        <p:spPr>
          <a:xfrm>
            <a:off x="1295400" y="3543300"/>
            <a:ext cx="6400800" cy="1600200"/>
          </a:xfrm>
        </p:spPr>
        <p:txBody>
          <a:bodyPr/>
          <a:lstStyle/>
          <a:p>
            <a:pPr eaLnBrk="1" hangingPunct="1"/>
            <a:r>
              <a:rPr lang="pt-BR" dirty="0" smtClean="0"/>
              <a:t>Processo de Teste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eaLnBrk="1" hangingPunct="1"/>
            <a:r>
              <a:rPr lang="pt-BR" dirty="0" smtClean="0"/>
              <a:t>Faculdade Impacta Tecnologia</a:t>
            </a:r>
          </a:p>
        </p:txBody>
      </p:sp>
      <p:sp>
        <p:nvSpPr>
          <p:cNvPr id="8195" name="Título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pt-BR" smtClean="0"/>
              <a:t>Qualidade de Software</a:t>
            </a:r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000125"/>
            <a:ext cx="8607425" cy="5643563"/>
          </a:xfrm>
        </p:spPr>
        <p:txBody>
          <a:bodyPr/>
          <a:lstStyle/>
          <a:p>
            <a:pPr marL="800100" lvl="3" indent="-342900">
              <a:buFontTx/>
              <a:buNone/>
            </a:pPr>
            <a:endParaRPr lang="pt-BR" sz="2200" dirty="0" smtClean="0"/>
          </a:p>
          <a:p>
            <a:pPr marL="800100" lvl="3" indent="-342900" algn="just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Tratamento de Erros.</a:t>
            </a:r>
          </a:p>
          <a:p>
            <a:pPr marL="1074737" lvl="4" indent="-342900" algn="just">
              <a:buFont typeface="Wingdings" pitchFamily="2" charset="2"/>
              <a:buChar char="ü"/>
            </a:pPr>
            <a:r>
              <a:rPr lang="pt-BR" sz="2200" dirty="0" smtClean="0"/>
              <a:t>Não antecipar-se as falhas, impossibilitando alternativas de </a:t>
            </a:r>
            <a:r>
              <a:rPr lang="pt-BR" sz="2200" dirty="0" err="1" smtClean="0"/>
              <a:t>saida</a:t>
            </a:r>
            <a:r>
              <a:rPr lang="pt-BR" sz="2200" dirty="0" smtClean="0"/>
              <a:t>?</a:t>
            </a:r>
          </a:p>
          <a:p>
            <a:pPr marL="1074737" lvl="4" indent="-342900" algn="just">
              <a:buFont typeface="Wingdings" pitchFamily="2" charset="2"/>
              <a:buChar char="ü"/>
            </a:pPr>
            <a:r>
              <a:rPr lang="pt-BR" sz="2200" dirty="0" smtClean="0"/>
              <a:t>Não evitando travamentos ou comportamentos anormais no programa.</a:t>
            </a:r>
          </a:p>
          <a:p>
            <a:pPr marL="800100" lvl="3" indent="-342900" algn="just">
              <a:buFontTx/>
              <a:buNone/>
            </a:pPr>
            <a:endParaRPr lang="pt-BR" sz="2200" dirty="0" smtClean="0"/>
          </a:p>
          <a:p>
            <a:pPr marL="800100" lvl="3" indent="-342900" algn="just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Erros de Cálculos.</a:t>
            </a:r>
          </a:p>
          <a:p>
            <a:pPr marL="1074737" lvl="4" indent="-342900" algn="just">
              <a:buFont typeface="Wingdings" pitchFamily="2" charset="2"/>
              <a:buChar char="ü"/>
            </a:pPr>
            <a:r>
              <a:rPr lang="pt-BR" sz="2200" dirty="0" smtClean="0"/>
              <a:t>Falhas decorrentes de cálculos computacionais, tais como divisão por zero, estouro de campos.</a:t>
            </a:r>
          </a:p>
          <a:p>
            <a:pPr marL="800100" lvl="3" indent="-342900">
              <a:buFontTx/>
              <a:buNone/>
            </a:pPr>
            <a:endParaRPr lang="pt-BR" sz="22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Categorias</a:t>
            </a:r>
            <a:r>
              <a:rPr lang="en-US" dirty="0" smtClean="0"/>
              <a:t> de </a:t>
            </a:r>
            <a:r>
              <a:rPr lang="en-US" dirty="0" err="1" smtClean="0"/>
              <a:t>Defeito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000125"/>
            <a:ext cx="8607425" cy="5643563"/>
          </a:xfrm>
        </p:spPr>
        <p:txBody>
          <a:bodyPr/>
          <a:lstStyle/>
          <a:p>
            <a:pPr marL="800100" lvl="3" indent="-342900">
              <a:buFontTx/>
              <a:buNone/>
            </a:pPr>
            <a:endParaRPr lang="pt-BR" sz="2200" dirty="0" smtClean="0"/>
          </a:p>
          <a:p>
            <a:pPr marL="800100" lvl="3" indent="-342900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Erros de Inicialização.</a:t>
            </a:r>
          </a:p>
          <a:p>
            <a:pPr marL="1074737" lvl="4" indent="-342900">
              <a:buFont typeface="Wingdings" pitchFamily="2" charset="2"/>
              <a:buChar char="ü"/>
            </a:pPr>
            <a:r>
              <a:rPr lang="pt-BR" sz="2200" dirty="0" smtClean="0"/>
              <a:t>Estados iniciais e finais de variáveis errados.</a:t>
            </a:r>
          </a:p>
          <a:p>
            <a:pPr marL="800100" lvl="3" indent="-342900">
              <a:buFontTx/>
              <a:buNone/>
            </a:pPr>
            <a:endParaRPr lang="pt-BR" sz="2200" dirty="0" smtClean="0"/>
          </a:p>
          <a:p>
            <a:pPr marL="800100" lvl="3" indent="-342900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Erros de intepretação ou manipulação de dados </a:t>
            </a:r>
          </a:p>
          <a:p>
            <a:pPr marL="1074737" lvl="4" indent="-342900">
              <a:buFont typeface="Wingdings" pitchFamily="2" charset="2"/>
              <a:buChar char="ü"/>
            </a:pPr>
            <a:r>
              <a:rPr lang="pt-BR" sz="2200" dirty="0" smtClean="0"/>
              <a:t>Dados tratados ou manipulados erradamente ou não tratados.</a:t>
            </a:r>
          </a:p>
          <a:p>
            <a:pPr marL="800100" lvl="3" indent="-342900">
              <a:buFontTx/>
              <a:buNone/>
            </a:pPr>
            <a:endParaRPr lang="pt-BR" sz="22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914400" y="274638"/>
            <a:ext cx="77724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Categorias de Defeito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000125"/>
            <a:ext cx="8607425" cy="5643563"/>
          </a:xfrm>
        </p:spPr>
        <p:txBody>
          <a:bodyPr/>
          <a:lstStyle/>
          <a:p>
            <a:pPr marL="800100" lvl="3" indent="-342900">
              <a:buFontTx/>
              <a:buNone/>
            </a:pPr>
            <a:endParaRPr lang="pt-BR" sz="2200" dirty="0" smtClean="0"/>
          </a:p>
          <a:p>
            <a:pPr marL="800100" lvl="3" indent="-342900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Erros de Corrida/Concorrência</a:t>
            </a:r>
          </a:p>
          <a:p>
            <a:pPr marL="1074737" lvl="4" indent="-342900">
              <a:buFont typeface="Wingdings" pitchFamily="2" charset="2"/>
              <a:buChar char="ü"/>
            </a:pPr>
            <a:r>
              <a:rPr lang="pt-BR" sz="2200" dirty="0" smtClean="0"/>
              <a:t>Não tratamento de eventos ocorrendo em paralelo ou em sequencia.</a:t>
            </a:r>
          </a:p>
          <a:p>
            <a:pPr marL="800100" lvl="3" indent="-342900">
              <a:buFontTx/>
              <a:buNone/>
            </a:pPr>
            <a:endParaRPr lang="pt-BR" sz="2200" dirty="0" smtClean="0"/>
          </a:p>
          <a:p>
            <a:pPr marL="800100" lvl="3" indent="-342900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Erros de Hardware</a:t>
            </a:r>
          </a:p>
          <a:p>
            <a:pPr marL="1074737" lvl="4" indent="-342900">
              <a:buFont typeface="Wingdings" pitchFamily="2" charset="2"/>
              <a:buChar char="ü"/>
            </a:pPr>
            <a:r>
              <a:rPr lang="pt-BR" sz="2200" dirty="0" smtClean="0"/>
              <a:t>Falta de tratamento dos retornos dos códigos dos periféricos, tais como verificar se a impressora está ligada.</a:t>
            </a:r>
          </a:p>
          <a:p>
            <a:pPr marL="800100" lvl="3" indent="-342900">
              <a:buFontTx/>
              <a:buNone/>
            </a:pPr>
            <a:endParaRPr lang="pt-BR" sz="22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Categorias</a:t>
            </a:r>
            <a:r>
              <a:rPr lang="en-US" dirty="0" smtClean="0"/>
              <a:t> de </a:t>
            </a:r>
            <a:r>
              <a:rPr lang="en-US" dirty="0" err="1" smtClean="0"/>
              <a:t>Defeito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000125"/>
            <a:ext cx="8607425" cy="5643563"/>
          </a:xfrm>
        </p:spPr>
        <p:txBody>
          <a:bodyPr/>
          <a:lstStyle/>
          <a:p>
            <a:pPr marL="800100" lvl="3" indent="-342900">
              <a:buFontTx/>
              <a:buNone/>
            </a:pPr>
            <a:endParaRPr lang="pt-BR" sz="2200" dirty="0" smtClean="0"/>
          </a:p>
          <a:p>
            <a:pPr marL="800100" lvl="3" indent="-342900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Fontes e Controle de Fontes</a:t>
            </a:r>
          </a:p>
          <a:p>
            <a:pPr marL="1074737" lvl="4" indent="-342900">
              <a:buFont typeface="Wingdings" pitchFamily="2" charset="2"/>
              <a:buChar char="ü"/>
            </a:pPr>
            <a:r>
              <a:rPr lang="pt-BR" sz="2200" dirty="0" smtClean="0"/>
              <a:t>Não controlar adequadamente os fontes e versão dos fontes.</a:t>
            </a:r>
          </a:p>
          <a:p>
            <a:pPr marL="800100" lvl="3" indent="-342900">
              <a:buFontTx/>
              <a:buNone/>
            </a:pPr>
            <a:endParaRPr lang="pt-BR" sz="2200" dirty="0" smtClean="0"/>
          </a:p>
          <a:p>
            <a:pPr marL="800100" lvl="3" indent="-342900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Documentação</a:t>
            </a:r>
          </a:p>
          <a:p>
            <a:pPr marL="1074737" lvl="4" indent="-342900">
              <a:buFont typeface="Wingdings" pitchFamily="2" charset="2"/>
              <a:buChar char="ü"/>
            </a:pPr>
            <a:r>
              <a:rPr lang="pt-BR" sz="2200" dirty="0" smtClean="0"/>
              <a:t>Não manter a documentação atualizada.</a:t>
            </a:r>
          </a:p>
          <a:p>
            <a:pPr marL="1074737" lvl="4" indent="-342900">
              <a:buFont typeface="Wingdings" pitchFamily="2" charset="2"/>
              <a:buChar char="ü"/>
            </a:pPr>
            <a:r>
              <a:rPr lang="pt-BR" sz="2200" dirty="0" smtClean="0"/>
              <a:t>A documentação não é o código fonte, mas é parte do produto de software e portanto deve garantir que seja atualizada e confiável.</a:t>
            </a:r>
          </a:p>
          <a:p>
            <a:pPr marL="800100" lvl="3" indent="-342900">
              <a:buFontTx/>
              <a:buNone/>
            </a:pPr>
            <a:endParaRPr lang="pt-BR" sz="22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Categorias</a:t>
            </a:r>
            <a:r>
              <a:rPr lang="en-US" dirty="0" smtClean="0"/>
              <a:t> de </a:t>
            </a:r>
            <a:r>
              <a:rPr lang="en-US" dirty="0" err="1" smtClean="0"/>
              <a:t>Defeito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000125"/>
            <a:ext cx="8607425" cy="5643563"/>
          </a:xfrm>
        </p:spPr>
        <p:txBody>
          <a:bodyPr/>
          <a:lstStyle/>
          <a:p>
            <a:pPr marL="800100" lvl="3" indent="-342900">
              <a:buFontTx/>
              <a:buNone/>
              <a:defRPr/>
            </a:pPr>
            <a:endParaRPr lang="pt-BR" sz="2200" dirty="0" smtClean="0">
              <a:ea typeface="+mn-ea"/>
              <a:cs typeface="+mn-cs"/>
            </a:endParaRPr>
          </a:p>
          <a:p>
            <a:pPr marL="800100" lvl="3" indent="-342900">
              <a:buFont typeface="Wingdings" pitchFamily="2" charset="2"/>
              <a:buChar char="§"/>
              <a:defRPr/>
            </a:pPr>
            <a:r>
              <a:rPr lang="pt-BR" sz="2800" dirty="0" smtClean="0">
                <a:solidFill>
                  <a:srgbClr val="0033CC"/>
                </a:solidFill>
                <a:ea typeface="+mn-ea"/>
                <a:cs typeface="+mn-cs"/>
              </a:rPr>
              <a:t>Erros de Teste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Não definir o Escopo, Planejamento e Execução adequado de Testes de acordo com cada projeto e necessidade.</a:t>
            </a:r>
            <a:endParaRPr lang="pt-BR" sz="2200" dirty="0" smtClean="0"/>
          </a:p>
          <a:p>
            <a:pPr marL="800100" lvl="3" indent="-342900">
              <a:buFontTx/>
              <a:buNone/>
              <a:defRPr/>
            </a:pPr>
            <a:endParaRPr lang="pt-BR" sz="2200" dirty="0" smtClean="0">
              <a:ea typeface="+mn-ea"/>
              <a:cs typeface="+mn-cs"/>
            </a:endParaRPr>
          </a:p>
          <a:p>
            <a:pPr marL="800100" lvl="3" indent="-342900">
              <a:buFontTx/>
              <a:buNone/>
              <a:defRPr/>
            </a:pPr>
            <a:endParaRPr lang="pt-BR" sz="2200" dirty="0" smtClean="0">
              <a:ea typeface="+mn-ea"/>
              <a:cs typeface="+mn-cs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Categorias</a:t>
            </a:r>
            <a:r>
              <a:rPr lang="en-US" dirty="0" smtClean="0"/>
              <a:t> de </a:t>
            </a:r>
            <a:r>
              <a:rPr lang="en-US" dirty="0" err="1" smtClean="0"/>
              <a:t>Defeito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071563"/>
            <a:ext cx="8607425" cy="5572125"/>
          </a:xfrm>
        </p:spPr>
        <p:txBody>
          <a:bodyPr/>
          <a:lstStyle/>
          <a:p>
            <a:pPr marL="800100" lvl="3" indent="-342900">
              <a:buFont typeface="Wingdings" pitchFamily="2" charset="2"/>
              <a:buChar char="§"/>
              <a:defRPr/>
            </a:pPr>
            <a:r>
              <a:rPr lang="pt-BR" sz="2800" dirty="0" smtClean="0">
                <a:solidFill>
                  <a:srgbClr val="0033CC"/>
                </a:solidFill>
                <a:ea typeface="+mn-ea"/>
                <a:cs typeface="+mn-cs"/>
              </a:rPr>
              <a:t>Informações básicas do reporte de defeito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Caso de teste ou nome do programa;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Categoria do defeito;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/>
              <a:t>Severidade: Alta, Média e Baixa (em termos de impacto);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/>
              <a:t>Prioridade: Alta, Média e Baixa (em termos de urgencia de correção);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/>
              <a:t>Descrição do Defeito ou do Comportamento resultante ou  da Mensagem de erro;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/>
              <a:t>Reproduzivel ou não?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/>
              <a:t>Reincidente?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/>
              <a:t>Dados usados no teste.</a:t>
            </a:r>
            <a:endParaRPr lang="pt-BR" sz="2200" dirty="0" smtClean="0">
              <a:ea typeface="+mn-ea"/>
              <a:cs typeface="+mn-cs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Reportando</a:t>
            </a:r>
            <a:r>
              <a:rPr lang="en-US" dirty="0" smtClean="0"/>
              <a:t> </a:t>
            </a:r>
            <a:r>
              <a:rPr lang="en-US" dirty="0" err="1" smtClean="0"/>
              <a:t>Defeitos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85813" y="1928813"/>
            <a:ext cx="1500187" cy="8572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Identificado</a:t>
            </a:r>
          </a:p>
        </p:txBody>
      </p:sp>
      <p:sp>
        <p:nvSpPr>
          <p:cNvPr id="6" name="Oval 5"/>
          <p:cNvSpPr/>
          <p:nvPr/>
        </p:nvSpPr>
        <p:spPr>
          <a:xfrm>
            <a:off x="3000375" y="1928813"/>
            <a:ext cx="1500188" cy="8572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Reportado</a:t>
            </a:r>
          </a:p>
        </p:txBody>
      </p:sp>
      <p:sp>
        <p:nvSpPr>
          <p:cNvPr id="7" name="Oval 6"/>
          <p:cNvSpPr/>
          <p:nvPr/>
        </p:nvSpPr>
        <p:spPr>
          <a:xfrm>
            <a:off x="5357813" y="1928813"/>
            <a:ext cx="1500187" cy="8572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t-BR" sz="1200" b="1">
                <a:solidFill>
                  <a:srgbClr val="000000"/>
                </a:solidFill>
              </a:rPr>
              <a:t>Analisado</a:t>
            </a:r>
          </a:p>
        </p:txBody>
      </p:sp>
      <p:sp>
        <p:nvSpPr>
          <p:cNvPr id="8" name="Oval 7"/>
          <p:cNvSpPr/>
          <p:nvPr/>
        </p:nvSpPr>
        <p:spPr>
          <a:xfrm>
            <a:off x="4357688" y="3357563"/>
            <a:ext cx="1500187" cy="8572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Corrigido</a:t>
            </a:r>
          </a:p>
        </p:txBody>
      </p:sp>
      <p:sp>
        <p:nvSpPr>
          <p:cNvPr id="9" name="Oval 8"/>
          <p:cNvSpPr/>
          <p:nvPr/>
        </p:nvSpPr>
        <p:spPr>
          <a:xfrm>
            <a:off x="4357688" y="4786313"/>
            <a:ext cx="1500187" cy="8572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Validado</a:t>
            </a:r>
          </a:p>
        </p:txBody>
      </p:sp>
      <p:sp>
        <p:nvSpPr>
          <p:cNvPr id="10" name="Oval 9"/>
          <p:cNvSpPr/>
          <p:nvPr/>
        </p:nvSpPr>
        <p:spPr>
          <a:xfrm>
            <a:off x="1428750" y="5429250"/>
            <a:ext cx="1500188" cy="8572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Fechado</a:t>
            </a:r>
          </a:p>
        </p:txBody>
      </p:sp>
      <p:sp>
        <p:nvSpPr>
          <p:cNvPr id="11" name="Oval 10"/>
          <p:cNvSpPr/>
          <p:nvPr/>
        </p:nvSpPr>
        <p:spPr>
          <a:xfrm>
            <a:off x="1428750" y="4214813"/>
            <a:ext cx="1500188" cy="8572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Re-Aberto</a:t>
            </a:r>
          </a:p>
        </p:txBody>
      </p:sp>
      <p:sp>
        <p:nvSpPr>
          <p:cNvPr id="12" name="Oval 11"/>
          <p:cNvSpPr/>
          <p:nvPr/>
        </p:nvSpPr>
        <p:spPr>
          <a:xfrm>
            <a:off x="6715125" y="3357563"/>
            <a:ext cx="1500188" cy="8572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Rejeitado</a:t>
            </a:r>
          </a:p>
        </p:txBody>
      </p: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2286000" y="2357438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7" idx="2"/>
          </p:cNvCxnSpPr>
          <p:nvPr/>
        </p:nvCxnSpPr>
        <p:spPr>
          <a:xfrm>
            <a:off x="4500563" y="2357438"/>
            <a:ext cx="85725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8" idx="0"/>
          </p:cNvCxnSpPr>
          <p:nvPr/>
        </p:nvCxnSpPr>
        <p:spPr>
          <a:xfrm rot="5400000">
            <a:off x="5322888" y="2571750"/>
            <a:ext cx="571500" cy="10001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  <a:endCxn id="12" idx="0"/>
          </p:cNvCxnSpPr>
          <p:nvPr/>
        </p:nvCxnSpPr>
        <p:spPr>
          <a:xfrm rot="16200000" flipH="1">
            <a:off x="6500813" y="2392363"/>
            <a:ext cx="571500" cy="1358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  <a:endCxn id="9" idx="0"/>
          </p:cNvCxnSpPr>
          <p:nvPr/>
        </p:nvCxnSpPr>
        <p:spPr>
          <a:xfrm rot="5400000">
            <a:off x="4822032" y="4501356"/>
            <a:ext cx="5715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1" idx="6"/>
          </p:cNvCxnSpPr>
          <p:nvPr/>
        </p:nvCxnSpPr>
        <p:spPr>
          <a:xfrm rot="10800000">
            <a:off x="2928938" y="4643438"/>
            <a:ext cx="142875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0" idx="6"/>
          </p:cNvCxnSpPr>
          <p:nvPr/>
        </p:nvCxnSpPr>
        <p:spPr>
          <a:xfrm rot="10800000" flipV="1">
            <a:off x="2928938" y="5214938"/>
            <a:ext cx="1428750" cy="642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15125" y="4786313"/>
            <a:ext cx="1500188" cy="8572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Informado</a:t>
            </a:r>
          </a:p>
        </p:txBody>
      </p:sp>
      <p:cxnSp>
        <p:nvCxnSpPr>
          <p:cNvPr id="33" name="Straight Arrow Connector 32"/>
          <p:cNvCxnSpPr>
            <a:stCxn id="12" idx="4"/>
            <a:endCxn id="29" idx="0"/>
          </p:cNvCxnSpPr>
          <p:nvPr/>
        </p:nvCxnSpPr>
        <p:spPr>
          <a:xfrm rot="5400000">
            <a:off x="7179469" y="4501356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9" idx="6"/>
          </p:cNvCxnSpPr>
          <p:nvPr/>
        </p:nvCxnSpPr>
        <p:spPr>
          <a:xfrm rot="10800000">
            <a:off x="5857875" y="5214938"/>
            <a:ext cx="857250" cy="1587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45" name="TextBox 37"/>
          <p:cNvSpPr txBox="1">
            <a:spLocks noChangeArrowheads="1"/>
          </p:cNvSpPr>
          <p:nvPr/>
        </p:nvSpPr>
        <p:spPr bwMode="auto">
          <a:xfrm>
            <a:off x="2428875" y="20002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1</a:t>
            </a:r>
          </a:p>
        </p:txBody>
      </p:sp>
      <p:sp>
        <p:nvSpPr>
          <p:cNvPr id="26646" name="TextBox 38"/>
          <p:cNvSpPr txBox="1">
            <a:spLocks noChangeArrowheads="1"/>
          </p:cNvSpPr>
          <p:nvPr/>
        </p:nvSpPr>
        <p:spPr bwMode="auto">
          <a:xfrm>
            <a:off x="4830763" y="1987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2</a:t>
            </a:r>
          </a:p>
        </p:txBody>
      </p:sp>
      <p:sp>
        <p:nvSpPr>
          <p:cNvPr id="26647" name="TextBox 39"/>
          <p:cNvSpPr txBox="1">
            <a:spLocks noChangeArrowheads="1"/>
          </p:cNvSpPr>
          <p:nvPr/>
        </p:nvSpPr>
        <p:spPr bwMode="auto">
          <a:xfrm>
            <a:off x="5286375" y="27146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3</a:t>
            </a:r>
          </a:p>
        </p:txBody>
      </p:sp>
      <p:sp>
        <p:nvSpPr>
          <p:cNvPr id="26648" name="TextBox 40"/>
          <p:cNvSpPr txBox="1">
            <a:spLocks noChangeArrowheads="1"/>
          </p:cNvSpPr>
          <p:nvPr/>
        </p:nvSpPr>
        <p:spPr bwMode="auto">
          <a:xfrm>
            <a:off x="5214938" y="42862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4</a:t>
            </a:r>
          </a:p>
        </p:txBody>
      </p:sp>
      <p:sp>
        <p:nvSpPr>
          <p:cNvPr id="26649" name="TextBox 41"/>
          <p:cNvSpPr txBox="1">
            <a:spLocks noChangeArrowheads="1"/>
          </p:cNvSpPr>
          <p:nvPr/>
        </p:nvSpPr>
        <p:spPr bwMode="auto">
          <a:xfrm>
            <a:off x="3357563" y="56308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5</a:t>
            </a:r>
          </a:p>
        </p:txBody>
      </p:sp>
      <p:sp>
        <p:nvSpPr>
          <p:cNvPr id="26650" name="TextBox 42"/>
          <p:cNvSpPr txBox="1">
            <a:spLocks noChangeArrowheads="1"/>
          </p:cNvSpPr>
          <p:nvPr/>
        </p:nvSpPr>
        <p:spPr bwMode="auto">
          <a:xfrm>
            <a:off x="3357563" y="45593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6</a:t>
            </a:r>
          </a:p>
        </p:txBody>
      </p:sp>
      <p:sp>
        <p:nvSpPr>
          <p:cNvPr id="26651" name="TextBox 43"/>
          <p:cNvSpPr txBox="1">
            <a:spLocks noChangeArrowheads="1"/>
          </p:cNvSpPr>
          <p:nvPr/>
        </p:nvSpPr>
        <p:spPr bwMode="auto">
          <a:xfrm>
            <a:off x="6715125" y="27146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7</a:t>
            </a:r>
          </a:p>
        </p:txBody>
      </p:sp>
      <p:sp>
        <p:nvSpPr>
          <p:cNvPr id="26652" name="TextBox 44"/>
          <p:cNvSpPr txBox="1">
            <a:spLocks noChangeArrowheads="1"/>
          </p:cNvSpPr>
          <p:nvPr/>
        </p:nvSpPr>
        <p:spPr bwMode="auto">
          <a:xfrm>
            <a:off x="7500938" y="42862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8</a:t>
            </a:r>
          </a:p>
        </p:txBody>
      </p:sp>
      <p:sp>
        <p:nvSpPr>
          <p:cNvPr id="26653" name="TextBox 45"/>
          <p:cNvSpPr txBox="1">
            <a:spLocks noChangeArrowheads="1"/>
          </p:cNvSpPr>
          <p:nvPr/>
        </p:nvSpPr>
        <p:spPr bwMode="auto">
          <a:xfrm>
            <a:off x="6286500" y="52863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9</a:t>
            </a:r>
          </a:p>
        </p:txBody>
      </p: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Ciclo</a:t>
            </a:r>
            <a:r>
              <a:rPr lang="en-US" dirty="0" smtClean="0"/>
              <a:t> de Vida do </a:t>
            </a:r>
            <a:r>
              <a:rPr lang="en-US" dirty="0" err="1" smtClean="0"/>
              <a:t>Defeito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24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9" grpId="0" animBg="1"/>
      <p:bldP spid="26645" grpId="0"/>
      <p:bldP spid="26646" grpId="0"/>
      <p:bldP spid="26647" grpId="0"/>
      <p:bldP spid="26648" grpId="0"/>
      <p:bldP spid="26649" grpId="0"/>
      <p:bldP spid="26650" grpId="0"/>
      <p:bldP spid="26651" grpId="0"/>
      <p:bldP spid="26652" grpId="0"/>
      <p:bldP spid="266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357313"/>
            <a:ext cx="8607425" cy="4714875"/>
          </a:xfrm>
        </p:spPr>
        <p:txBody>
          <a:bodyPr/>
          <a:lstStyle/>
          <a:p>
            <a:pPr marL="800100" lvl="3" indent="-342900">
              <a:buFont typeface="Wingdings" pitchFamily="2" charset="2"/>
              <a:buChar char="§"/>
              <a:defRPr/>
            </a:pPr>
            <a:r>
              <a:rPr lang="pt-BR" sz="2800" dirty="0" smtClean="0">
                <a:solidFill>
                  <a:srgbClr val="0033CC"/>
                </a:solidFill>
                <a:ea typeface="+mn-ea"/>
                <a:cs typeface="+mn-cs"/>
              </a:rPr>
              <a:t>Rastreabilidade do Defeito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Registrar o defeito para que os interessados tenham acesso;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Garantir que o defeito reportado seja conhecido;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/>
              <a:t>Garantir que o defeito reportado seja corrigido;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/>
              <a:t>Garantir que o defeito esteja associado a uma especificação ou a um requisito definido;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Tornar conhecido os impactos do defeito sobre o negócio;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Medir o tempo de correção do defeito;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Medir o custo da correção do defeito;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Reportando</a:t>
            </a:r>
            <a:r>
              <a:rPr lang="en-US" dirty="0" smtClean="0"/>
              <a:t> </a:t>
            </a:r>
            <a:r>
              <a:rPr lang="en-US" dirty="0" err="1" smtClean="0"/>
              <a:t>Defeitos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97013"/>
            <a:ext cx="710565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Reportando</a:t>
            </a:r>
            <a:r>
              <a:rPr lang="en-US" dirty="0" smtClean="0"/>
              <a:t> </a:t>
            </a:r>
            <a:r>
              <a:rPr lang="en-US" dirty="0" err="1" smtClean="0"/>
              <a:t>Defeitos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163" y="214313"/>
            <a:ext cx="7772400" cy="857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Conceito</a:t>
            </a:r>
            <a:r>
              <a:rPr lang="en-US" dirty="0" smtClean="0"/>
              <a:t> - </a:t>
            </a:r>
            <a:r>
              <a:rPr lang="en-US" dirty="0" err="1" smtClean="0"/>
              <a:t>Requisito</a:t>
            </a:r>
            <a:endParaRPr lang="en-US" dirty="0" smtClean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00188"/>
            <a:ext cx="7977188" cy="4857750"/>
          </a:xfrm>
        </p:spPr>
        <p:txBody>
          <a:bodyPr/>
          <a:lstStyle/>
          <a:p>
            <a:pPr marL="342900" lvl="2" indent="-342900">
              <a:buFont typeface="Wingdings" pitchFamily="2" charset="2"/>
              <a:buChar char="ü"/>
            </a:pPr>
            <a:r>
              <a:rPr lang="pt-BR" smtClean="0"/>
              <a:t>Requisito Funcional:</a:t>
            </a:r>
          </a:p>
          <a:p>
            <a:pPr marL="800100" lvl="3" indent="-342900">
              <a:lnSpc>
                <a:spcPct val="100000"/>
              </a:lnSpc>
              <a:spcBef>
                <a:spcPct val="65000"/>
              </a:spcBef>
              <a:buFont typeface="Wingdings" pitchFamily="2" charset="2"/>
              <a:buChar char="Ø"/>
            </a:pPr>
            <a:r>
              <a:rPr lang="pt-BR" sz="2000" smtClean="0"/>
              <a:t>Descreve as funcionalidades que se espera que o software forneça</a:t>
            </a:r>
          </a:p>
          <a:p>
            <a:pPr marL="800100" lvl="3" indent="-342900">
              <a:lnSpc>
                <a:spcPct val="100000"/>
              </a:lnSpc>
              <a:spcBef>
                <a:spcPct val="65000"/>
              </a:spcBef>
              <a:buFont typeface="Wingdings" pitchFamily="2" charset="2"/>
              <a:buChar char="Ø"/>
            </a:pPr>
            <a:r>
              <a:rPr lang="pt-BR" sz="2000" smtClean="0"/>
              <a:t>Geralmente, são melhor descritos em um modelo de casos de uso e em casos de uso. </a:t>
            </a:r>
          </a:p>
          <a:p>
            <a:pPr marL="800100" lvl="3" indent="-342900">
              <a:lnSpc>
                <a:spcPct val="100000"/>
              </a:lnSpc>
              <a:spcBef>
                <a:spcPct val="65000"/>
              </a:spcBef>
              <a:buFont typeface="Wingdings" pitchFamily="2" charset="2"/>
              <a:buChar char="Ø"/>
            </a:pPr>
            <a:r>
              <a:rPr lang="pt-BR" sz="2000" smtClean="0"/>
              <a:t>Os requisitos funcionais especificam, portanto, o comportamento de entrada e saída de um sistema.</a:t>
            </a:r>
          </a:p>
          <a:p>
            <a:pPr marL="800100" lvl="3" indent="-342900">
              <a:lnSpc>
                <a:spcPct val="100000"/>
              </a:lnSpc>
              <a:spcBef>
                <a:spcPct val="65000"/>
              </a:spcBef>
              <a:buFont typeface="Wingdings" pitchFamily="2" charset="2"/>
              <a:buChar char="Ø"/>
            </a:pPr>
            <a:endParaRPr lang="pt-BR" sz="2000" smtClean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pt-BR" sz="2400" b="0" smtClean="0"/>
              <a:t>Requisito </a:t>
            </a:r>
            <a:r>
              <a:rPr lang="pt-BR" sz="2400" b="0" baseline="30000" smtClean="0"/>
              <a:t>-1</a:t>
            </a:r>
            <a:r>
              <a:rPr lang="pt-BR" sz="2400" b="0" smtClean="0"/>
              <a:t> (Requisito Inverso)</a:t>
            </a:r>
          </a:p>
          <a:p>
            <a:pPr lvl="1">
              <a:buFont typeface="Wingdings" pitchFamily="2" charset="2"/>
              <a:buChar char="Ø"/>
            </a:pPr>
            <a:r>
              <a:rPr lang="pt-BR" sz="2000" smtClean="0"/>
              <a:t>Estabelece condições que nunca podem ocorrer</a:t>
            </a:r>
          </a:p>
          <a:p>
            <a:pPr marL="800100" lvl="3" indent="-342900">
              <a:lnSpc>
                <a:spcPct val="100000"/>
              </a:lnSpc>
              <a:spcBef>
                <a:spcPct val="65000"/>
              </a:spcBef>
              <a:buFont typeface="Wingdings" pitchFamily="2" charset="2"/>
              <a:buChar char="Ø"/>
            </a:pPr>
            <a:endParaRPr lang="pt-BR" sz="2000" smtClean="0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6456363" y="6264275"/>
            <a:ext cx="1860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400"/>
              <a:t>Ref. Wladimir Mininel</a:t>
            </a:r>
          </a:p>
        </p:txBody>
      </p:sp>
    </p:spTree>
    <p:extLst>
      <p:ext uri="{BB962C8B-B14F-4D97-AF65-F5344CB8AC3E}">
        <p14:creationId xmlns:p14="http://schemas.microsoft.com/office/powerpoint/2010/main" val="259775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535987" cy="4751387"/>
          </a:xfrm>
        </p:spPr>
        <p:txBody>
          <a:bodyPr/>
          <a:lstStyle/>
          <a:p>
            <a:pPr lvl="2" algn="just">
              <a:buFontTx/>
              <a:buNone/>
            </a:pPr>
            <a:endParaRPr lang="pt-BR" sz="2200" smtClean="0"/>
          </a:p>
          <a:p>
            <a:pPr lvl="3"/>
            <a:endParaRPr lang="pt-BR" smtClean="0"/>
          </a:p>
          <a:p>
            <a:pPr lvl="2">
              <a:buFontTx/>
              <a:buNone/>
            </a:pPr>
            <a:endParaRPr lang="pt-BR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0" y="2571750"/>
            <a:ext cx="8797925" cy="922338"/>
          </a:xfrm>
        </p:spPr>
        <p:txBody>
          <a:bodyPr/>
          <a:lstStyle/>
          <a:p>
            <a:pPr algn="ctr">
              <a:defRPr/>
            </a:pPr>
            <a:r>
              <a:rPr lang="pt-BR" dirty="0" smtClean="0"/>
              <a:t>Revisão Aula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9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163" y="214313"/>
            <a:ext cx="7772400" cy="857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Conceito</a:t>
            </a:r>
            <a:r>
              <a:rPr lang="en-US" dirty="0" smtClean="0"/>
              <a:t> - </a:t>
            </a:r>
            <a:r>
              <a:rPr lang="en-US" dirty="0" err="1" smtClean="0"/>
              <a:t>Requisito</a:t>
            </a:r>
            <a:endParaRPr lang="en-US" dirty="0" smtClean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00188"/>
            <a:ext cx="7977188" cy="4114800"/>
          </a:xfrm>
        </p:spPr>
        <p:txBody>
          <a:bodyPr/>
          <a:lstStyle/>
          <a:p>
            <a:pPr marL="342900" lvl="2" indent="-342900" algn="just">
              <a:buFont typeface="Wingdings" pitchFamily="2" charset="2"/>
              <a:buChar char="ü"/>
            </a:pPr>
            <a:r>
              <a:rPr lang="pt-BR" smtClean="0"/>
              <a:t>Requisito não-Funcional:</a:t>
            </a:r>
          </a:p>
          <a:p>
            <a:pPr marL="800100" lvl="3" indent="-342900">
              <a:lnSpc>
                <a:spcPct val="100000"/>
              </a:lnSpc>
              <a:spcBef>
                <a:spcPct val="65000"/>
              </a:spcBef>
              <a:buFont typeface="Wingdings" pitchFamily="2" charset="2"/>
              <a:buChar char="Ø"/>
            </a:pPr>
            <a:r>
              <a:rPr lang="pt-BR" sz="2000" smtClean="0"/>
              <a:t>Descrevem qualidades do sistema (como o sistema é) ao invés de suas funcionalidades (o que ele faz). </a:t>
            </a:r>
          </a:p>
          <a:p>
            <a:pPr marL="800100" lvl="3" indent="-342900">
              <a:lnSpc>
                <a:spcPct val="100000"/>
              </a:lnSpc>
              <a:spcBef>
                <a:spcPct val="65000"/>
              </a:spcBef>
              <a:buFont typeface="Wingdings" pitchFamily="2" charset="2"/>
              <a:buChar char="Ø"/>
            </a:pPr>
            <a:r>
              <a:rPr lang="pt-BR" sz="2000" smtClean="0"/>
              <a:t>Embora alguns possam ser capturados em casos de uso, aqueles que não puderem são especificados em Especificações Suplementares.</a:t>
            </a:r>
          </a:p>
        </p:txBody>
      </p:sp>
      <p:sp>
        <p:nvSpPr>
          <p:cNvPr id="180228" name="TextBox 3"/>
          <p:cNvSpPr txBox="1">
            <a:spLocks noChangeArrowheads="1"/>
          </p:cNvSpPr>
          <p:nvPr/>
        </p:nvSpPr>
        <p:spPr bwMode="auto">
          <a:xfrm>
            <a:off x="6456363" y="6264275"/>
            <a:ext cx="1860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400"/>
              <a:t>Ref. Wladimir Mininel</a:t>
            </a:r>
          </a:p>
        </p:txBody>
      </p:sp>
    </p:spTree>
    <p:extLst>
      <p:ext uri="{BB962C8B-B14F-4D97-AF65-F5344CB8AC3E}">
        <p14:creationId xmlns:p14="http://schemas.microsoft.com/office/powerpoint/2010/main" val="1608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535987" cy="4751387"/>
          </a:xfrm>
        </p:spPr>
        <p:txBody>
          <a:bodyPr/>
          <a:lstStyle/>
          <a:p>
            <a:pPr lvl="2" algn="just">
              <a:buFontTx/>
              <a:buNone/>
            </a:pPr>
            <a:endParaRPr lang="pt-BR" sz="2200" smtClean="0"/>
          </a:p>
          <a:p>
            <a:pPr lvl="3"/>
            <a:endParaRPr lang="pt-BR" smtClean="0"/>
          </a:p>
          <a:p>
            <a:pPr lvl="2">
              <a:buFontTx/>
              <a:buNone/>
            </a:pPr>
            <a:endParaRPr lang="pt-BR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0" y="2571750"/>
            <a:ext cx="8797925" cy="922338"/>
          </a:xfrm>
        </p:spPr>
        <p:txBody>
          <a:bodyPr/>
          <a:lstStyle/>
          <a:p>
            <a:pPr algn="ctr">
              <a:defRPr/>
            </a:pPr>
            <a:r>
              <a:rPr lang="pt-BR" dirty="0" smtClean="0"/>
              <a:t>Testes Caixa Preta e Caixa Branca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5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001713" y="3714750"/>
            <a:ext cx="7058025" cy="138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>
                <a:solidFill>
                  <a:schemeClr val="bg1"/>
                </a:solidFill>
                <a:latin typeface="+mn-lt"/>
                <a:cs typeface="+mn-cs"/>
              </a:rPr>
              <a:t>Caixa Preta – quando são avaliados os requisitos e as funcionalidades do sistema, com foco em suas entradas e saídas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01687" y="1627189"/>
            <a:ext cx="6985000" cy="13731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 extrusionH="82550">
            <a:bevelB w="114300" prst="artDeco"/>
          </a:sp3d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pt-BR" sz="2800" dirty="0">
                <a:latin typeface="+mn-lt"/>
                <a:cs typeface="+mn-cs"/>
              </a:rPr>
              <a:t>Caixa Branca – quando são avaliadas características internas do sistema, como por exemplo, o código-fonte</a:t>
            </a:r>
          </a:p>
        </p:txBody>
      </p:sp>
    </p:spTree>
    <p:extLst>
      <p:ext uri="{BB962C8B-B14F-4D97-AF65-F5344CB8AC3E}">
        <p14:creationId xmlns:p14="http://schemas.microsoft.com/office/powerpoint/2010/main" val="70268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Testes Caixa Branca e Caixa Preta</a:t>
            </a:r>
            <a:endParaRPr lang="en-US" dirty="0"/>
          </a:p>
        </p:txBody>
      </p:sp>
      <p:grpSp>
        <p:nvGrpSpPr>
          <p:cNvPr id="3" name="Grupo 22"/>
          <p:cNvGrpSpPr>
            <a:grpSpLocks/>
          </p:cNvGrpSpPr>
          <p:nvPr/>
        </p:nvGrpSpPr>
        <p:grpSpPr bwMode="auto">
          <a:xfrm>
            <a:off x="571500" y="1438275"/>
            <a:ext cx="4951413" cy="3675063"/>
            <a:chOff x="2312358" y="1967995"/>
            <a:chExt cx="4950974" cy="3675583"/>
          </a:xfrm>
        </p:grpSpPr>
        <p:sp>
          <p:nvSpPr>
            <p:cNvPr id="4" name="Retângulo 3"/>
            <p:cNvSpPr/>
            <p:nvPr/>
          </p:nvSpPr>
          <p:spPr>
            <a:xfrm>
              <a:off x="4287033" y="2785674"/>
              <a:ext cx="2142935" cy="192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5" name="Paralelogramo 4"/>
            <p:cNvSpPr/>
            <p:nvPr/>
          </p:nvSpPr>
          <p:spPr>
            <a:xfrm rot="5400000" flipV="1">
              <a:off x="2321553" y="3678098"/>
              <a:ext cx="2857904" cy="1073055"/>
            </a:xfrm>
            <a:prstGeom prst="parallelogram">
              <a:avLst>
                <a:gd name="adj" fmla="val 85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213978" y="3714492"/>
              <a:ext cx="2144523" cy="19290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7" name="Paralelogramo 6"/>
            <p:cNvSpPr/>
            <p:nvPr/>
          </p:nvSpPr>
          <p:spPr>
            <a:xfrm rot="5400000" flipV="1">
              <a:off x="4465282" y="3678892"/>
              <a:ext cx="2857904" cy="1071467"/>
            </a:xfrm>
            <a:prstGeom prst="parallelogram">
              <a:avLst>
                <a:gd name="adj" fmla="val 85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8" name="Paralelogramo 7"/>
            <p:cNvSpPr/>
            <p:nvPr/>
          </p:nvSpPr>
          <p:spPr>
            <a:xfrm rot="11653563">
              <a:off x="2312358" y="2542751"/>
              <a:ext cx="1860385" cy="1174916"/>
            </a:xfrm>
            <a:prstGeom prst="parallelogram">
              <a:avLst>
                <a:gd name="adj" fmla="val 7174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9" name="Paralelogramo 8"/>
            <p:cNvSpPr/>
            <p:nvPr/>
          </p:nvSpPr>
          <p:spPr>
            <a:xfrm rot="11653563">
              <a:off x="5402947" y="2782498"/>
              <a:ext cx="1860385" cy="1174916"/>
            </a:xfrm>
            <a:prstGeom prst="parallelogram">
              <a:avLst>
                <a:gd name="adj" fmla="val 7174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0" name="Paralelogramo 9"/>
            <p:cNvSpPr/>
            <p:nvPr/>
          </p:nvSpPr>
          <p:spPr>
            <a:xfrm>
              <a:off x="4287033" y="1967995"/>
              <a:ext cx="2642954" cy="817679"/>
            </a:xfrm>
            <a:prstGeom prst="parallelogram">
              <a:avLst>
                <a:gd name="adj" fmla="val 7174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1" name="Paralelogramo 10"/>
            <p:cNvSpPr/>
            <p:nvPr/>
          </p:nvSpPr>
          <p:spPr>
            <a:xfrm>
              <a:off x="2642529" y="3714492"/>
              <a:ext cx="2715972" cy="817679"/>
            </a:xfrm>
            <a:prstGeom prst="parallelogram">
              <a:avLst>
                <a:gd name="adj" fmla="val 7174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sp>
        <p:nvSpPr>
          <p:cNvPr id="12" name="Seta em curva para baixo 11"/>
          <p:cNvSpPr/>
          <p:nvPr/>
        </p:nvSpPr>
        <p:spPr>
          <a:xfrm flipH="1">
            <a:off x="2714625" y="1295400"/>
            <a:ext cx="4857750" cy="16430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0965" name="CaixaDeTexto 24"/>
          <p:cNvSpPr txBox="1">
            <a:spLocks noChangeArrowheads="1"/>
          </p:cNvSpPr>
          <p:nvPr/>
        </p:nvSpPr>
        <p:spPr bwMode="auto">
          <a:xfrm>
            <a:off x="6286500" y="2938463"/>
            <a:ext cx="2500313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latin typeface="Perpetua"/>
              </a:rPr>
              <a:t>Caixa Branca</a:t>
            </a:r>
          </a:p>
        </p:txBody>
      </p:sp>
      <p:sp>
        <p:nvSpPr>
          <p:cNvPr id="14" name="Seta em curva para baixo 13"/>
          <p:cNvSpPr/>
          <p:nvPr/>
        </p:nvSpPr>
        <p:spPr>
          <a:xfrm flipH="1" flipV="1">
            <a:off x="2786063" y="4295775"/>
            <a:ext cx="4857750" cy="17049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0967" name="CaixaDeTexto 28"/>
          <p:cNvSpPr txBox="1">
            <a:spLocks noChangeArrowheads="1"/>
          </p:cNvSpPr>
          <p:nvPr/>
        </p:nvSpPr>
        <p:spPr bwMode="auto">
          <a:xfrm>
            <a:off x="6286500" y="3771900"/>
            <a:ext cx="2500313" cy="523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Perpetua"/>
              </a:rPr>
              <a:t>Caixa Preta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785938" y="4081463"/>
            <a:ext cx="1214437" cy="40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+mn-lt"/>
                <a:cs typeface="+mn-cs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63383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9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0965" grpId="0" build="allAtOnce" animBg="1"/>
      <p:bldP spid="14" grpId="0" animBg="1"/>
      <p:bldP spid="40967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Box 32"/>
          <p:cNvSpPr txBox="1">
            <a:spLocks noChangeArrowheads="1"/>
          </p:cNvSpPr>
          <p:nvPr/>
        </p:nvSpPr>
        <p:spPr bwMode="auto">
          <a:xfrm>
            <a:off x="571500" y="1722438"/>
            <a:ext cx="77152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/>
              <a:t>White Box (Caixa Branca)</a:t>
            </a:r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Consiste em testar caminhos, passo a passo, desvio a desvio do programa de computador, validando o resultado esperado.</a:t>
            </a:r>
          </a:p>
          <a:p>
            <a:pPr eaLnBrk="1" hangingPunct="1"/>
            <a:endParaRPr lang="pt-BR" sz="2000"/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Cobertura de linhas de códigos;</a:t>
            </a:r>
          </a:p>
          <a:p>
            <a:pPr eaLnBrk="1" hangingPunct="1">
              <a:buFont typeface="Wingdings" pitchFamily="2" charset="2"/>
              <a:buChar char="ü"/>
            </a:pPr>
            <a:endParaRPr lang="pt-BR" sz="2000"/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Cobertura de caminhos;</a:t>
            </a:r>
          </a:p>
          <a:p>
            <a:pPr eaLnBrk="1" hangingPunct="1">
              <a:buFont typeface="Wingdings" pitchFamily="2" charset="2"/>
              <a:buChar char="ü"/>
            </a:pPr>
            <a:endParaRPr lang="pt-BR" sz="2000"/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Cobertura de decisões;</a:t>
            </a:r>
          </a:p>
          <a:p>
            <a:pPr eaLnBrk="1" hangingPunct="1">
              <a:buFont typeface="Wingdings" pitchFamily="2" charset="2"/>
              <a:buChar char="ü"/>
            </a:pPr>
            <a:endParaRPr lang="pt-BR" sz="2000"/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Cobertura de condições; </a:t>
            </a:r>
          </a:p>
          <a:p>
            <a:pPr eaLnBrk="1" hangingPunct="1"/>
            <a:endParaRPr lang="pt-BR"/>
          </a:p>
          <a:p>
            <a:pPr eaLnBrk="1" hangingPunct="1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Box 32"/>
          <p:cNvSpPr txBox="1">
            <a:spLocks noChangeArrowheads="1"/>
          </p:cNvSpPr>
          <p:nvPr/>
        </p:nvSpPr>
        <p:spPr bwMode="auto">
          <a:xfrm>
            <a:off x="428625" y="1214438"/>
            <a:ext cx="771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/>
              <a:t>White Box (Caixa Branca)</a:t>
            </a:r>
            <a:endParaRPr lang="pt-BR"/>
          </a:p>
        </p:txBody>
      </p:sp>
      <p:sp>
        <p:nvSpPr>
          <p:cNvPr id="29700" name="Content Placeholder 2"/>
          <p:cNvSpPr>
            <a:spLocks noGrp="1"/>
          </p:cNvSpPr>
          <p:nvPr>
            <p:ph idx="4294967295"/>
          </p:nvPr>
        </p:nvSpPr>
        <p:spPr>
          <a:xfrm>
            <a:off x="260350" y="1765300"/>
            <a:ext cx="8669338" cy="4492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000" smtClean="0">
                <a:solidFill>
                  <a:schemeClr val="accent2"/>
                </a:solidFill>
              </a:rPr>
              <a:t>Cobertura de Linhas de Código</a:t>
            </a:r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606675"/>
            <a:ext cx="8072437" cy="3608388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877050" y="2636838"/>
            <a:ext cx="1423988" cy="27463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sz="1200"/>
              <a:t>Caminho-Exceção</a:t>
            </a:r>
            <a:endParaRPr lang="en-US" sz="120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Box 32"/>
          <p:cNvSpPr txBox="1">
            <a:spLocks noChangeArrowheads="1"/>
          </p:cNvSpPr>
          <p:nvPr/>
        </p:nvSpPr>
        <p:spPr bwMode="auto">
          <a:xfrm>
            <a:off x="428625" y="1214438"/>
            <a:ext cx="771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/>
              <a:t>White Box (Caixa Branca)</a:t>
            </a:r>
            <a:endParaRPr lang="pt-BR"/>
          </a:p>
        </p:txBody>
      </p:sp>
      <p:sp>
        <p:nvSpPr>
          <p:cNvPr id="30724" name="Content Placeholder 2"/>
          <p:cNvSpPr>
            <a:spLocks noGrp="1"/>
          </p:cNvSpPr>
          <p:nvPr>
            <p:ph idx="4294967295"/>
          </p:nvPr>
        </p:nvSpPr>
        <p:spPr>
          <a:xfrm>
            <a:off x="260350" y="1765300"/>
            <a:ext cx="5168900" cy="3425825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sz="2000" smtClean="0"/>
              <a:t> </a:t>
            </a:r>
            <a:r>
              <a:rPr lang="pt-BR" sz="2000" smtClean="0">
                <a:solidFill>
                  <a:schemeClr val="accent2"/>
                </a:solidFill>
              </a:rPr>
              <a:t>Cobertura de caminhos</a:t>
            </a:r>
            <a:endParaRPr lang="en-US" sz="200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pt-BR" sz="2000" smtClean="0"/>
          </a:p>
          <a:p>
            <a:pPr>
              <a:buFontTx/>
              <a:buNone/>
            </a:pPr>
            <a:r>
              <a:rPr lang="pt-BR" sz="2000" smtClean="0"/>
              <a:t>Objetivo: </a:t>
            </a:r>
            <a:r>
              <a:rPr lang="pt-BR" sz="2000" b="0" smtClean="0"/>
              <a:t>Análise de todos os fluxos de processamento de determinado código-fonte.</a:t>
            </a:r>
          </a:p>
          <a:p>
            <a:pPr>
              <a:buFont typeface="Wingdings" pitchFamily="2" charset="2"/>
              <a:buNone/>
            </a:pPr>
            <a:r>
              <a:rPr lang="pt-BR" sz="2000" b="0" smtClean="0"/>
              <a:t>	Identificar um conjunto de casos de testes que possibilitem exercitar todos</a:t>
            </a:r>
          </a:p>
          <a:p>
            <a:pPr>
              <a:buFont typeface="Wingdings" pitchFamily="2" charset="2"/>
              <a:buNone/>
            </a:pPr>
            <a:r>
              <a:rPr lang="pt-BR" sz="2000" b="0" smtClean="0"/>
              <a:t>	os possíveis caminhos de execução</a:t>
            </a:r>
            <a:r>
              <a:rPr lang="en-US" sz="2000" b="0" smtClean="0"/>
              <a:t>.</a:t>
            </a:r>
            <a:endParaRPr lang="pt-BR" sz="2000" b="0" smtClean="0"/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717675"/>
            <a:ext cx="3700462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32"/>
          <p:cNvSpPr txBox="1">
            <a:spLocks noChangeArrowheads="1"/>
          </p:cNvSpPr>
          <p:nvPr/>
        </p:nvSpPr>
        <p:spPr bwMode="auto">
          <a:xfrm>
            <a:off x="357188" y="928688"/>
            <a:ext cx="77152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White Box (Caixa Branca)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2"/>
                </a:solidFill>
                <a:latin typeface="+mn-lt"/>
              </a:rPr>
              <a:t>Cobertura de caminhos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941513"/>
            <a:ext cx="37385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928813"/>
            <a:ext cx="3636962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5715000"/>
            <a:ext cx="55721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32"/>
          <p:cNvSpPr txBox="1">
            <a:spLocks noChangeArrowheads="1"/>
          </p:cNvSpPr>
          <p:nvPr/>
        </p:nvSpPr>
        <p:spPr bwMode="auto">
          <a:xfrm>
            <a:off x="428625" y="1214438"/>
            <a:ext cx="771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/>
              <a:t>White Box (Caixa Branca)</a:t>
            </a:r>
            <a:endParaRPr lang="pt-BR"/>
          </a:p>
        </p:txBody>
      </p:sp>
      <p:sp>
        <p:nvSpPr>
          <p:cNvPr id="32772" name="Content Placeholder 2"/>
          <p:cNvSpPr>
            <a:spLocks noGrp="1"/>
          </p:cNvSpPr>
          <p:nvPr>
            <p:ph idx="4294967295"/>
          </p:nvPr>
        </p:nvSpPr>
        <p:spPr>
          <a:xfrm>
            <a:off x="260350" y="1765300"/>
            <a:ext cx="8097838" cy="44497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sz="2000" smtClean="0"/>
              <a:t> </a:t>
            </a:r>
            <a:r>
              <a:rPr lang="pt-BR" sz="2000" smtClean="0">
                <a:solidFill>
                  <a:schemeClr val="accent2"/>
                </a:solidFill>
              </a:rPr>
              <a:t>Cobertura de decisões</a:t>
            </a:r>
            <a:endParaRPr lang="en-US" sz="200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pt-BR" sz="2000" smtClean="0"/>
          </a:p>
          <a:p>
            <a:pPr>
              <a:buFontTx/>
              <a:buNone/>
            </a:pPr>
            <a:r>
              <a:rPr lang="en-US" sz="2000" smtClean="0"/>
              <a:t>Objetivo: </a:t>
            </a:r>
            <a:r>
              <a:rPr lang="en-US" sz="2000" b="0" smtClean="0"/>
              <a:t>Avalia se todas as decisões existentes no código-fonte são exercitadas durante a execução dos testes.</a:t>
            </a:r>
          </a:p>
          <a:p>
            <a:pPr>
              <a:buFontTx/>
              <a:buNone/>
            </a:pPr>
            <a:endParaRPr lang="en-US" sz="2000" b="0" smtClean="0"/>
          </a:p>
          <a:p>
            <a:pPr>
              <a:buFontTx/>
              <a:buNone/>
            </a:pPr>
            <a:endParaRPr lang="en-US" sz="2000" b="0" smtClean="0"/>
          </a:p>
          <a:p>
            <a:pPr>
              <a:buFontTx/>
              <a:buNone/>
            </a:pPr>
            <a:r>
              <a:rPr lang="en-US" sz="2000" b="0" smtClean="0"/>
              <a:t>Significa que cada IF.. THEN…ELSE… ENDIF, ou comando similar encontrado nos fontes, terão casos de teste que assumirão valores verdadeiro ou falso.</a:t>
            </a:r>
          </a:p>
          <a:p>
            <a:pPr>
              <a:buFont typeface="Wingdings" pitchFamily="2" charset="2"/>
              <a:buNone/>
            </a:pPr>
            <a:endParaRPr lang="pt-BR" sz="2000" b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1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32"/>
          <p:cNvSpPr txBox="1">
            <a:spLocks noChangeArrowheads="1"/>
          </p:cNvSpPr>
          <p:nvPr/>
        </p:nvSpPr>
        <p:spPr bwMode="auto">
          <a:xfrm>
            <a:off x="428625" y="1071563"/>
            <a:ext cx="771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/>
              <a:t>White Box (Caixa Branca)</a:t>
            </a:r>
            <a:endParaRPr lang="pt-BR"/>
          </a:p>
        </p:txBody>
      </p:sp>
      <p:sp>
        <p:nvSpPr>
          <p:cNvPr id="24580" name="Content Placeholder 2"/>
          <p:cNvSpPr>
            <a:spLocks noGrp="1"/>
          </p:cNvSpPr>
          <p:nvPr>
            <p:ph idx="4294967295"/>
          </p:nvPr>
        </p:nvSpPr>
        <p:spPr>
          <a:xfrm>
            <a:off x="260350" y="1571625"/>
            <a:ext cx="8097838" cy="377825"/>
          </a:xfrm>
        </p:spPr>
        <p:txBody>
          <a:bodyPr/>
          <a:lstStyle/>
          <a:p>
            <a:pPr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chemeClr val="accent2"/>
                </a:solidFill>
              </a:rPr>
              <a:t> </a:t>
            </a:r>
            <a:r>
              <a:rPr lang="pt-BR" sz="2000" kern="1200" dirty="0" smtClean="0">
                <a:solidFill>
                  <a:schemeClr val="accent2"/>
                </a:solidFill>
              </a:rPr>
              <a:t>Cobertura de decisões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0" dirty="0" err="1" smtClean="0"/>
              <a:t>Decisão</a:t>
            </a:r>
            <a:r>
              <a:rPr lang="en-US" sz="2000" b="0" dirty="0" smtClean="0"/>
              <a:t>: IF </a:t>
            </a:r>
            <a:r>
              <a:rPr lang="en-US" sz="2000" b="0" dirty="0" err="1" smtClean="0"/>
              <a:t>idade</a:t>
            </a:r>
            <a:r>
              <a:rPr lang="en-US" sz="2000" b="0" dirty="0" smtClean="0"/>
              <a:t> &gt;=18 AND </a:t>
            </a:r>
            <a:r>
              <a:rPr lang="en-US" sz="2000" b="0" dirty="0" err="1" smtClean="0"/>
              <a:t>sexo</a:t>
            </a:r>
            <a:r>
              <a:rPr lang="en-US" sz="2000" b="0" dirty="0" smtClean="0"/>
              <a:t> = “M” THEN</a:t>
            </a:r>
          </a:p>
          <a:p>
            <a:pPr>
              <a:buFontTx/>
              <a:buNone/>
              <a:defRPr/>
            </a:pPr>
            <a:endParaRPr lang="pt-BR" sz="2000" dirty="0" smtClean="0"/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2286000"/>
            <a:ext cx="8408987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Carreiras em Teste de Software</a:t>
            </a:r>
            <a:endParaRPr lang="en-US" dirty="0"/>
          </a:p>
        </p:txBody>
      </p:sp>
      <p:graphicFrame>
        <p:nvGraphicFramePr>
          <p:cNvPr id="6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17706" y="1142984"/>
          <a:ext cx="8929718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Box 32"/>
          <p:cNvSpPr txBox="1">
            <a:spLocks noChangeArrowheads="1"/>
          </p:cNvSpPr>
          <p:nvPr/>
        </p:nvSpPr>
        <p:spPr bwMode="auto">
          <a:xfrm>
            <a:off x="571500" y="1722438"/>
            <a:ext cx="7715250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/>
              <a:t>Black Box (Caixa Preta)</a:t>
            </a:r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Consiste em testar o sistema, focando no atendimento as especificações e Funcionalidades. </a:t>
            </a:r>
          </a:p>
          <a:p>
            <a:pPr eaLnBrk="1" hangingPunct="1"/>
            <a:endParaRPr lang="pt-BR" sz="2000"/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Classes de Equivalência;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Análise de fronteiras ou limites;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Tratamento de Erros;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000"/>
              <a:t> Árvore de Validação;</a:t>
            </a:r>
            <a:r>
              <a:rPr lang="pt-BR" sz="2000"/>
              <a:t>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Tabela de Decisão</a:t>
            </a:r>
          </a:p>
          <a:p>
            <a:pPr eaLnBrk="1" hangingPunct="1">
              <a:buFont typeface="Wingdings" pitchFamily="2" charset="2"/>
              <a:buChar char="ü"/>
            </a:pPr>
            <a:endParaRPr lang="pt-BR"/>
          </a:p>
          <a:p>
            <a:pPr eaLnBrk="1" hangingPunct="1"/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2"/>
          <p:cNvSpPr txBox="1">
            <a:spLocks noChangeArrowheads="1"/>
          </p:cNvSpPr>
          <p:nvPr/>
        </p:nvSpPr>
        <p:spPr bwMode="auto">
          <a:xfrm>
            <a:off x="500063" y="1214438"/>
            <a:ext cx="771525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Black Box (Caixa Preta)</a:t>
            </a:r>
            <a:endParaRPr lang="pt-BR" sz="2000" dirty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2"/>
                </a:solidFill>
                <a:latin typeface="+mn-lt"/>
              </a:rPr>
              <a:t>Classes de Equivalência</a:t>
            </a:r>
          </a:p>
          <a:p>
            <a:pPr>
              <a:defRPr/>
            </a:pPr>
            <a:r>
              <a:rPr lang="pt-BR" sz="2000" dirty="0"/>
              <a:t>Uma equivalência de classe consiste em uma série de dados que é tratada da mesma forma pelo módulo ou que produzem o mesmo resultado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pt-BR" sz="2000" dirty="0"/>
              <a:t>Qualquer valor dessa classe é equivalente em termos</a:t>
            </a:r>
            <a:r>
              <a:rPr lang="en-US" sz="2000" dirty="0"/>
              <a:t> de </a:t>
            </a:r>
            <a:r>
              <a:rPr lang="en-US" sz="2000" dirty="0" err="1"/>
              <a:t>teste</a:t>
            </a:r>
            <a:r>
              <a:rPr lang="en-US" sz="2000" dirty="0"/>
              <a:t>.</a:t>
            </a:r>
            <a:endParaRPr lang="pt-BR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55638" y="3643313"/>
          <a:ext cx="7773987" cy="2935287"/>
        </p:xfrm>
        <a:graphic>
          <a:graphicData uri="http://schemas.openxmlformats.org/drawingml/2006/table">
            <a:tbl>
              <a:tblPr/>
              <a:tblGrid>
                <a:gridCol w="1943100"/>
                <a:gridCol w="1944687"/>
                <a:gridCol w="1943100"/>
                <a:gridCol w="1943100"/>
              </a:tblGrid>
              <a:tr h="515002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Entrada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Valores Permitidos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Classes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Casos de Teste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722771">
                <a:tc rowSpan="3"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Idade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(esse valor é obtido através da digitação da data de aniversário)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Número entre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18 e 120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 a 120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7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&lt; 18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= 10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7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&gt; 120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= 150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2"/>
          <p:cNvSpPr txBox="1">
            <a:spLocks noChangeArrowheads="1"/>
          </p:cNvSpPr>
          <p:nvPr/>
        </p:nvSpPr>
        <p:spPr bwMode="auto">
          <a:xfrm>
            <a:off x="500063" y="1214438"/>
            <a:ext cx="807243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Black Box (Caixa Preta)</a:t>
            </a:r>
            <a:endParaRPr lang="pt-BR" sz="2000" dirty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2"/>
                </a:solidFill>
                <a:latin typeface="+mn-lt"/>
              </a:rPr>
              <a:t>Análise de fronteiras ou valores limites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000" dirty="0"/>
              <a:t>É complementar à partição por equivalência. Os valores-limite são os casos de testes para testar cada valor de fronteira, selecionando o valor da fronteira, um valor</a:t>
            </a:r>
            <a:r>
              <a:rPr lang="en-US" sz="2000" dirty="0"/>
              <a:t> inferior e um valor superior.</a:t>
            </a:r>
            <a:endParaRPr lang="pt-BR" sz="2000" b="1" dirty="0">
              <a:solidFill>
                <a:schemeClr val="accent2"/>
              </a:solidFill>
              <a:latin typeface="+mn-lt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317500" y="3500438"/>
          <a:ext cx="8305800" cy="2632074"/>
        </p:xfrm>
        <a:graphic>
          <a:graphicData uri="http://schemas.openxmlformats.org/drawingml/2006/table">
            <a:tbl>
              <a:tblPr/>
              <a:tblGrid>
                <a:gridCol w="2076450"/>
                <a:gridCol w="2078038"/>
                <a:gridCol w="2074862"/>
                <a:gridCol w="2076450"/>
              </a:tblGrid>
              <a:tr h="282599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Entrada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Valores Permitidos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Classes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Casos de Teste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706498">
                <a:tc rowSpan="3"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Idade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(esse valor é obtido através da digitação da data de aniversário)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Número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entre 18 e 120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 a 120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18</a:t>
                      </a: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120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00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&lt; 18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17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88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&gt; 120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= 121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2"/>
          <p:cNvSpPr txBox="1">
            <a:spLocks noChangeArrowheads="1"/>
          </p:cNvSpPr>
          <p:nvPr/>
        </p:nvSpPr>
        <p:spPr bwMode="auto">
          <a:xfrm>
            <a:off x="500063" y="1214438"/>
            <a:ext cx="80724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Black Box (Caixa Preta)</a:t>
            </a:r>
            <a:endParaRPr lang="pt-BR" sz="2000" dirty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2"/>
                </a:solidFill>
                <a:latin typeface="+mn-lt"/>
              </a:rPr>
              <a:t>Tratamento de Erro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0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pt-BR" sz="2000" dirty="0">
                <a:latin typeface="+mn-lt"/>
              </a:rPr>
              <a:t>T</a:t>
            </a:r>
            <a:r>
              <a:rPr lang="pt-BR" sz="2000" dirty="0"/>
              <a:t>estar condições que normalmente provocam erros</a:t>
            </a:r>
            <a:r>
              <a:rPr lang="en-US" sz="2000" dirty="0"/>
              <a:t>.</a:t>
            </a:r>
            <a:endParaRPr lang="pt-BR" sz="2000" b="1" dirty="0">
              <a:solidFill>
                <a:schemeClr val="accent2"/>
              </a:solidFill>
              <a:latin typeface="+mn-lt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365125" y="2857500"/>
          <a:ext cx="8421687" cy="3635374"/>
        </p:xfrm>
        <a:graphic>
          <a:graphicData uri="http://schemas.openxmlformats.org/drawingml/2006/table">
            <a:tbl>
              <a:tblPr/>
              <a:tblGrid>
                <a:gridCol w="2105025"/>
                <a:gridCol w="2106612"/>
                <a:gridCol w="2105025"/>
                <a:gridCol w="2105025"/>
              </a:tblGrid>
              <a:tr h="243861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Entrada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Valores Permitidos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Classes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Casos de Teste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09653">
                <a:tc rowSpan="7"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Idade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esse valor é obtido através da digitação da data de aniversário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Número entre 18 e 120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 a 120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18</a:t>
                      </a: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120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7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&lt; 18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17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8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&gt; 120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121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8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Zero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Zero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Negativa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-18 </a:t>
                      </a: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(data futura)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Branco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nula </a:t>
                      </a: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(data não digitada)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Inválida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Inválida </a:t>
                      </a:r>
                      <a:endParaRPr kumimoji="0" lang="pt-B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(data incorreta)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2"/>
          <p:cNvSpPr txBox="1">
            <a:spLocks noChangeArrowheads="1"/>
          </p:cNvSpPr>
          <p:nvPr/>
        </p:nvSpPr>
        <p:spPr bwMode="auto">
          <a:xfrm>
            <a:off x="500063" y="1214438"/>
            <a:ext cx="80724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Black Box (Caixa Preta)</a:t>
            </a:r>
            <a:endParaRPr lang="pt-BR" sz="2000" dirty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+mn-lt"/>
              </a:rPr>
              <a:t>Árvore</a:t>
            </a:r>
            <a:r>
              <a:rPr lang="en-US" sz="2000" b="1" dirty="0">
                <a:solidFill>
                  <a:schemeClr val="accent2"/>
                </a:solidFill>
                <a:latin typeface="+mn-lt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+mn-lt"/>
              </a:rPr>
              <a:t>Validação</a:t>
            </a:r>
            <a:endParaRPr lang="en-US" sz="2000" b="1" dirty="0">
              <a:solidFill>
                <a:schemeClr val="accent2"/>
              </a:solidFill>
              <a:latin typeface="+mn-lt"/>
            </a:endParaRPr>
          </a:p>
          <a:p>
            <a:pPr>
              <a:defRPr/>
            </a:pPr>
            <a:r>
              <a:rPr lang="pt-BR" sz="2000" dirty="0"/>
              <a:t>Utilizada principalmente em análises mais complexas, pois oferece uma visão geral de comportamentos do sistema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pt-BR" sz="2000" dirty="0"/>
              <a:t>É possível elaborar uma árvore de validação a partir da análise direta da especificação ou utilizando o resultado da Análise de Causa e Efeito.</a:t>
            </a:r>
          </a:p>
          <a:p>
            <a:pPr>
              <a:defRPr/>
            </a:pPr>
            <a:r>
              <a:rPr lang="pt-BR" sz="2000" dirty="0"/>
              <a:t>Explicita a ordem em que os comportamentos ocorrem</a:t>
            </a:r>
            <a:r>
              <a:rPr lang="en-US" sz="2000" dirty="0"/>
              <a:t>.</a:t>
            </a:r>
            <a:endParaRPr lang="pt-BR" sz="2000" dirty="0"/>
          </a:p>
        </p:txBody>
      </p:sp>
      <p:sp>
        <p:nvSpPr>
          <p:cNvPr id="39940" name="Line 14"/>
          <p:cNvSpPr>
            <a:spLocks noChangeShapeType="1"/>
          </p:cNvSpPr>
          <p:nvPr/>
        </p:nvSpPr>
        <p:spPr bwMode="auto">
          <a:xfrm>
            <a:off x="1104900" y="4999038"/>
            <a:ext cx="342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41" name="Line 15"/>
          <p:cNvSpPr>
            <a:spLocks noChangeShapeType="1"/>
          </p:cNvSpPr>
          <p:nvPr/>
        </p:nvSpPr>
        <p:spPr bwMode="auto">
          <a:xfrm flipH="1">
            <a:off x="1460500" y="4224338"/>
            <a:ext cx="0" cy="939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42" name="Line 16"/>
          <p:cNvSpPr>
            <a:spLocks noChangeShapeType="1"/>
          </p:cNvSpPr>
          <p:nvPr/>
        </p:nvSpPr>
        <p:spPr bwMode="auto">
          <a:xfrm>
            <a:off x="1485900" y="4211638"/>
            <a:ext cx="520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43" name="Line 17"/>
          <p:cNvSpPr>
            <a:spLocks noChangeShapeType="1"/>
          </p:cNvSpPr>
          <p:nvPr/>
        </p:nvSpPr>
        <p:spPr bwMode="auto">
          <a:xfrm flipV="1">
            <a:off x="1485900" y="5176838"/>
            <a:ext cx="27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44" name="Line 20"/>
          <p:cNvSpPr>
            <a:spLocks noChangeShapeType="1"/>
          </p:cNvSpPr>
          <p:nvPr/>
        </p:nvSpPr>
        <p:spPr bwMode="auto">
          <a:xfrm>
            <a:off x="2679700" y="4224338"/>
            <a:ext cx="457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cxnSp>
        <p:nvCxnSpPr>
          <p:cNvPr id="39945" name="AutoShape 24"/>
          <p:cNvCxnSpPr>
            <a:cxnSpLocks noChangeShapeType="1"/>
          </p:cNvCxnSpPr>
          <p:nvPr/>
        </p:nvCxnSpPr>
        <p:spPr bwMode="auto">
          <a:xfrm flipV="1">
            <a:off x="2857500" y="4503738"/>
            <a:ext cx="914400" cy="65087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6" name="Line 29"/>
          <p:cNvSpPr>
            <a:spLocks noChangeShapeType="1"/>
          </p:cNvSpPr>
          <p:nvPr/>
        </p:nvSpPr>
        <p:spPr bwMode="auto">
          <a:xfrm>
            <a:off x="3314700" y="5164138"/>
            <a:ext cx="0" cy="355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47" name="Line 30"/>
          <p:cNvSpPr>
            <a:spLocks noChangeShapeType="1"/>
          </p:cNvSpPr>
          <p:nvPr/>
        </p:nvSpPr>
        <p:spPr bwMode="auto">
          <a:xfrm>
            <a:off x="3314700" y="5545138"/>
            <a:ext cx="393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48" name="Line 34"/>
          <p:cNvSpPr>
            <a:spLocks noChangeShapeType="1"/>
          </p:cNvSpPr>
          <p:nvPr/>
        </p:nvSpPr>
        <p:spPr bwMode="auto">
          <a:xfrm flipV="1">
            <a:off x="4203700" y="5570538"/>
            <a:ext cx="381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49" name="Line 36"/>
          <p:cNvSpPr>
            <a:spLocks noChangeShapeType="1"/>
          </p:cNvSpPr>
          <p:nvPr/>
        </p:nvSpPr>
        <p:spPr bwMode="auto">
          <a:xfrm>
            <a:off x="4610100" y="5303838"/>
            <a:ext cx="0" cy="9779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50" name="Line 37"/>
          <p:cNvSpPr>
            <a:spLocks noChangeShapeType="1"/>
          </p:cNvSpPr>
          <p:nvPr/>
        </p:nvSpPr>
        <p:spPr bwMode="auto">
          <a:xfrm>
            <a:off x="4610100" y="5278438"/>
            <a:ext cx="1536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51" name="Line 42"/>
          <p:cNvSpPr>
            <a:spLocks noChangeShapeType="1"/>
          </p:cNvSpPr>
          <p:nvPr/>
        </p:nvSpPr>
        <p:spPr bwMode="auto">
          <a:xfrm>
            <a:off x="4343400" y="4516438"/>
            <a:ext cx="457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52" name="Line 43"/>
          <p:cNvSpPr>
            <a:spLocks noChangeShapeType="1"/>
          </p:cNvSpPr>
          <p:nvPr/>
        </p:nvSpPr>
        <p:spPr bwMode="auto">
          <a:xfrm>
            <a:off x="4470400" y="4910138"/>
            <a:ext cx="533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53" name="Text Box 49"/>
          <p:cNvSpPr txBox="1">
            <a:spLocks noChangeArrowheads="1"/>
          </p:cNvSpPr>
          <p:nvPr/>
        </p:nvSpPr>
        <p:spPr bwMode="auto">
          <a:xfrm>
            <a:off x="2044700" y="4122738"/>
            <a:ext cx="6223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Cancela</a:t>
            </a:r>
          </a:p>
        </p:txBody>
      </p:sp>
      <p:sp>
        <p:nvSpPr>
          <p:cNvPr id="39954" name="Text Box 50"/>
          <p:cNvSpPr txBox="1">
            <a:spLocks noChangeArrowheads="1"/>
          </p:cNvSpPr>
          <p:nvPr/>
        </p:nvSpPr>
        <p:spPr bwMode="auto">
          <a:xfrm>
            <a:off x="3136900" y="4071938"/>
            <a:ext cx="1981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Retorna para a página inicial</a:t>
            </a:r>
          </a:p>
        </p:txBody>
      </p:sp>
      <p:sp>
        <p:nvSpPr>
          <p:cNvPr id="39955" name="Text Box 51"/>
          <p:cNvSpPr txBox="1">
            <a:spLocks noChangeArrowheads="1"/>
          </p:cNvSpPr>
          <p:nvPr/>
        </p:nvSpPr>
        <p:spPr bwMode="auto">
          <a:xfrm>
            <a:off x="1727200" y="5062538"/>
            <a:ext cx="11557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Submete Idade</a:t>
            </a:r>
          </a:p>
        </p:txBody>
      </p:sp>
      <p:sp>
        <p:nvSpPr>
          <p:cNvPr id="39956" name="Text Box 52"/>
          <p:cNvSpPr txBox="1">
            <a:spLocks noChangeArrowheads="1"/>
          </p:cNvSpPr>
          <p:nvPr/>
        </p:nvSpPr>
        <p:spPr bwMode="auto">
          <a:xfrm>
            <a:off x="3835400" y="4414838"/>
            <a:ext cx="3937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Vazia</a:t>
            </a:r>
          </a:p>
        </p:txBody>
      </p:sp>
      <p:sp>
        <p:nvSpPr>
          <p:cNvPr id="39957" name="Text Box 53"/>
          <p:cNvSpPr txBox="1">
            <a:spLocks noChangeArrowheads="1"/>
          </p:cNvSpPr>
          <p:nvPr/>
        </p:nvSpPr>
        <p:spPr bwMode="auto">
          <a:xfrm>
            <a:off x="3898900" y="4833938"/>
            <a:ext cx="596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Inválida</a:t>
            </a:r>
          </a:p>
        </p:txBody>
      </p:sp>
      <p:sp>
        <p:nvSpPr>
          <p:cNvPr id="39958" name="Text Box 54"/>
          <p:cNvSpPr txBox="1">
            <a:spLocks noChangeArrowheads="1"/>
          </p:cNvSpPr>
          <p:nvPr/>
        </p:nvSpPr>
        <p:spPr bwMode="auto">
          <a:xfrm>
            <a:off x="3733800" y="5456238"/>
            <a:ext cx="469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Válida</a:t>
            </a:r>
          </a:p>
        </p:txBody>
      </p:sp>
      <p:sp>
        <p:nvSpPr>
          <p:cNvPr id="39959" name="Text Box 55"/>
          <p:cNvSpPr txBox="1">
            <a:spLocks noChangeArrowheads="1"/>
          </p:cNvSpPr>
          <p:nvPr/>
        </p:nvSpPr>
        <p:spPr bwMode="auto">
          <a:xfrm>
            <a:off x="4787900" y="4414838"/>
            <a:ext cx="34925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Exibir mensagem de que a idade deve ser digitada</a:t>
            </a:r>
          </a:p>
        </p:txBody>
      </p:sp>
      <p:sp>
        <p:nvSpPr>
          <p:cNvPr id="39960" name="Text Box 56"/>
          <p:cNvSpPr txBox="1">
            <a:spLocks noChangeArrowheads="1"/>
          </p:cNvSpPr>
          <p:nvPr/>
        </p:nvSpPr>
        <p:spPr bwMode="auto">
          <a:xfrm>
            <a:off x="4889500" y="4795838"/>
            <a:ext cx="3225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Exibir mensagem de idade digitada inválida</a:t>
            </a:r>
          </a:p>
        </p:txBody>
      </p:sp>
      <p:sp>
        <p:nvSpPr>
          <p:cNvPr id="39961" name="Line 57"/>
          <p:cNvSpPr>
            <a:spLocks noChangeShapeType="1"/>
          </p:cNvSpPr>
          <p:nvPr/>
        </p:nvSpPr>
        <p:spPr bwMode="auto">
          <a:xfrm>
            <a:off x="3365500" y="4935538"/>
            <a:ext cx="457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62" name="Rectangle 58"/>
          <p:cNvSpPr>
            <a:spLocks noChangeArrowheads="1"/>
          </p:cNvSpPr>
          <p:nvPr/>
        </p:nvSpPr>
        <p:spPr bwMode="auto">
          <a:xfrm>
            <a:off x="152400" y="4567238"/>
            <a:ext cx="939800" cy="825500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marL="342900" indent="-342900" defTabSz="195263"/>
            <a:r>
              <a:rPr lang="pt-BR" sz="1200"/>
              <a:t>Definir layout </a:t>
            </a:r>
          </a:p>
          <a:p>
            <a:pPr marL="342900" indent="-342900" defTabSz="195263"/>
            <a:r>
              <a:rPr lang="pt-BR" sz="1200"/>
              <a:t>da página</a:t>
            </a:r>
          </a:p>
        </p:txBody>
      </p:sp>
      <p:sp>
        <p:nvSpPr>
          <p:cNvPr id="39963" name="Text Box 59"/>
          <p:cNvSpPr txBox="1">
            <a:spLocks noChangeArrowheads="1"/>
          </p:cNvSpPr>
          <p:nvPr/>
        </p:nvSpPr>
        <p:spPr bwMode="auto">
          <a:xfrm>
            <a:off x="4622800" y="5087938"/>
            <a:ext cx="1358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Idade entre 0 e 17</a:t>
            </a:r>
          </a:p>
        </p:txBody>
      </p:sp>
      <p:sp>
        <p:nvSpPr>
          <p:cNvPr id="39964" name="Line 60"/>
          <p:cNvSpPr>
            <a:spLocks noChangeShapeType="1"/>
          </p:cNvSpPr>
          <p:nvPr/>
        </p:nvSpPr>
        <p:spPr bwMode="auto">
          <a:xfrm>
            <a:off x="4660900" y="5570538"/>
            <a:ext cx="1536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65" name="Text Box 61"/>
          <p:cNvSpPr txBox="1">
            <a:spLocks noChangeArrowheads="1"/>
          </p:cNvSpPr>
          <p:nvPr/>
        </p:nvSpPr>
        <p:spPr bwMode="auto">
          <a:xfrm>
            <a:off x="4635500" y="5367338"/>
            <a:ext cx="1358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Idade entre 18 e 25</a:t>
            </a:r>
          </a:p>
        </p:txBody>
      </p:sp>
      <p:sp>
        <p:nvSpPr>
          <p:cNvPr id="39966" name="Line 62"/>
          <p:cNvSpPr>
            <a:spLocks noChangeShapeType="1"/>
          </p:cNvSpPr>
          <p:nvPr/>
        </p:nvSpPr>
        <p:spPr bwMode="auto">
          <a:xfrm>
            <a:off x="4622800" y="5811838"/>
            <a:ext cx="1536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67" name="Line 63"/>
          <p:cNvSpPr>
            <a:spLocks noChangeShapeType="1"/>
          </p:cNvSpPr>
          <p:nvPr/>
        </p:nvSpPr>
        <p:spPr bwMode="auto">
          <a:xfrm>
            <a:off x="4610100" y="6053138"/>
            <a:ext cx="1536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68" name="Line 64"/>
          <p:cNvSpPr>
            <a:spLocks noChangeShapeType="1"/>
          </p:cNvSpPr>
          <p:nvPr/>
        </p:nvSpPr>
        <p:spPr bwMode="auto">
          <a:xfrm>
            <a:off x="4648200" y="6281738"/>
            <a:ext cx="1536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69" name="Text Box 65"/>
          <p:cNvSpPr txBox="1">
            <a:spLocks noChangeArrowheads="1"/>
          </p:cNvSpPr>
          <p:nvPr/>
        </p:nvSpPr>
        <p:spPr bwMode="auto">
          <a:xfrm>
            <a:off x="4635500" y="5646738"/>
            <a:ext cx="1358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Idade entre 26 e 35</a:t>
            </a:r>
          </a:p>
        </p:txBody>
      </p:sp>
      <p:sp>
        <p:nvSpPr>
          <p:cNvPr id="39970" name="Text Box 66"/>
          <p:cNvSpPr txBox="1">
            <a:spLocks noChangeArrowheads="1"/>
          </p:cNvSpPr>
          <p:nvPr/>
        </p:nvSpPr>
        <p:spPr bwMode="auto">
          <a:xfrm>
            <a:off x="4660900" y="5849938"/>
            <a:ext cx="1358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Idade entre 36 e 55</a:t>
            </a:r>
          </a:p>
        </p:txBody>
      </p:sp>
      <p:sp>
        <p:nvSpPr>
          <p:cNvPr id="39971" name="Text Box 67"/>
          <p:cNvSpPr txBox="1">
            <a:spLocks noChangeArrowheads="1"/>
          </p:cNvSpPr>
          <p:nvPr/>
        </p:nvSpPr>
        <p:spPr bwMode="auto">
          <a:xfrm>
            <a:off x="4622800" y="6091238"/>
            <a:ext cx="1358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Idade acima de 55</a:t>
            </a:r>
          </a:p>
        </p:txBody>
      </p:sp>
      <p:sp>
        <p:nvSpPr>
          <p:cNvPr id="39972" name="Text Box 68"/>
          <p:cNvSpPr txBox="1">
            <a:spLocks noChangeArrowheads="1"/>
          </p:cNvSpPr>
          <p:nvPr/>
        </p:nvSpPr>
        <p:spPr bwMode="auto">
          <a:xfrm>
            <a:off x="6286500" y="6116638"/>
            <a:ext cx="28575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Exibir mensagem de idade não permitida</a:t>
            </a:r>
          </a:p>
        </p:txBody>
      </p:sp>
      <p:sp>
        <p:nvSpPr>
          <p:cNvPr id="39973" name="Text Box 69"/>
          <p:cNvSpPr txBox="1">
            <a:spLocks noChangeArrowheads="1"/>
          </p:cNvSpPr>
          <p:nvPr/>
        </p:nvSpPr>
        <p:spPr bwMode="auto">
          <a:xfrm>
            <a:off x="6235700" y="5405438"/>
            <a:ext cx="1371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Exibir layout verde</a:t>
            </a:r>
          </a:p>
        </p:txBody>
      </p:sp>
      <p:sp>
        <p:nvSpPr>
          <p:cNvPr id="39974" name="Text Box 70"/>
          <p:cNvSpPr txBox="1">
            <a:spLocks noChangeArrowheads="1"/>
          </p:cNvSpPr>
          <p:nvPr/>
        </p:nvSpPr>
        <p:spPr bwMode="auto">
          <a:xfrm>
            <a:off x="6146800" y="5659438"/>
            <a:ext cx="1549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Exibir layout azul</a:t>
            </a:r>
          </a:p>
        </p:txBody>
      </p:sp>
      <p:sp>
        <p:nvSpPr>
          <p:cNvPr id="39975" name="Text Box 71"/>
          <p:cNvSpPr txBox="1">
            <a:spLocks noChangeArrowheads="1"/>
          </p:cNvSpPr>
          <p:nvPr/>
        </p:nvSpPr>
        <p:spPr bwMode="auto">
          <a:xfrm>
            <a:off x="6210300" y="5888038"/>
            <a:ext cx="1727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Exibir layout laranja</a:t>
            </a:r>
          </a:p>
        </p:txBody>
      </p:sp>
      <p:sp>
        <p:nvSpPr>
          <p:cNvPr id="39976" name="Text Box 72"/>
          <p:cNvSpPr txBox="1">
            <a:spLocks noChangeArrowheads="1"/>
          </p:cNvSpPr>
          <p:nvPr/>
        </p:nvSpPr>
        <p:spPr bwMode="auto">
          <a:xfrm>
            <a:off x="5918200" y="5126038"/>
            <a:ext cx="3225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Exibir mensagem de idade não permitida</a:t>
            </a:r>
          </a:p>
        </p:txBody>
      </p:sp>
      <p:sp>
        <p:nvSpPr>
          <p:cNvPr id="4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2"/>
          <p:cNvSpPr txBox="1">
            <a:spLocks noChangeArrowheads="1"/>
          </p:cNvSpPr>
          <p:nvPr/>
        </p:nvSpPr>
        <p:spPr bwMode="auto">
          <a:xfrm>
            <a:off x="428625" y="1143000"/>
            <a:ext cx="8072438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Black Box (Caixa Preta)</a:t>
            </a:r>
            <a:r>
              <a:rPr lang="pt-BR" sz="2400" dirty="0"/>
              <a:t>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000" b="1" dirty="0" err="1">
                <a:solidFill>
                  <a:schemeClr val="accent2"/>
                </a:solidFill>
                <a:latin typeface="+mn-lt"/>
              </a:rPr>
              <a:t>Tabela de Decisão</a:t>
            </a:r>
          </a:p>
          <a:p>
            <a:pPr>
              <a:defRPr/>
            </a:pPr>
            <a:r>
              <a:rPr lang="pt-BR" sz="2000" dirty="0">
                <a:latin typeface="+mn-lt"/>
              </a:rPr>
              <a:t>Utilizada em análises mais complexas;</a:t>
            </a:r>
          </a:p>
          <a:p>
            <a:pPr>
              <a:defRPr/>
            </a:pPr>
            <a:r>
              <a:rPr lang="pt-BR" sz="2000" dirty="0">
                <a:latin typeface="+mn-lt"/>
              </a:rPr>
              <a:t>É possível analisar as causas e efeitos de uma forma</a:t>
            </a:r>
          </a:p>
          <a:p>
            <a:pPr>
              <a:defRPr/>
            </a:pPr>
            <a:r>
              <a:rPr lang="pt-BR" sz="2000" dirty="0">
                <a:latin typeface="+mn-lt"/>
              </a:rPr>
              <a:t>mais compacta</a:t>
            </a:r>
          </a:p>
          <a:p>
            <a:pPr>
              <a:defRPr/>
            </a:pPr>
            <a:r>
              <a:rPr lang="pt-BR" sz="2000" dirty="0">
                <a:latin typeface="+mn-lt"/>
              </a:rPr>
              <a:t>Permite que efeitos semelhantes atendam a várias combinações de causas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pt-BR" sz="2000" b="1" dirty="0"/>
              <a:t>Causa 1: </a:t>
            </a:r>
            <a:r>
              <a:rPr lang="pt-BR" sz="2000" dirty="0"/>
              <a:t>preço &gt;= 50 e 10 &lt; quantidade &lt; 20</a:t>
            </a:r>
          </a:p>
          <a:p>
            <a:pPr>
              <a:defRPr/>
            </a:pPr>
            <a:r>
              <a:rPr lang="pt-BR" sz="2000" b="1" dirty="0"/>
              <a:t>Efeito 1: </a:t>
            </a:r>
            <a:r>
              <a:rPr lang="pt-BR" sz="2000" dirty="0"/>
              <a:t>fornecer desconto de 5%</a:t>
            </a:r>
          </a:p>
          <a:p>
            <a:pPr>
              <a:defRPr/>
            </a:pPr>
            <a:endParaRPr lang="pt-BR" sz="2000" b="1" dirty="0"/>
          </a:p>
          <a:p>
            <a:pPr>
              <a:defRPr/>
            </a:pPr>
            <a:r>
              <a:rPr lang="pt-BR" sz="2000" b="1" dirty="0"/>
              <a:t>Causa 2: </a:t>
            </a:r>
            <a:r>
              <a:rPr lang="pt-BR" sz="2000" dirty="0"/>
              <a:t>preço &gt;= 50 e quantidade &gt;= 20</a:t>
            </a:r>
          </a:p>
          <a:p>
            <a:pPr>
              <a:defRPr/>
            </a:pPr>
            <a:r>
              <a:rPr lang="pt-BR" sz="2000" b="1" dirty="0"/>
              <a:t>Efeito 2: </a:t>
            </a:r>
            <a:r>
              <a:rPr lang="pt-BR" sz="2000" dirty="0"/>
              <a:t>fornecer desconto de 15%</a:t>
            </a:r>
          </a:p>
          <a:p>
            <a:pPr>
              <a:defRPr/>
            </a:pPr>
            <a:endParaRPr lang="pt-BR" sz="2000" b="1" dirty="0"/>
          </a:p>
          <a:p>
            <a:pPr>
              <a:defRPr/>
            </a:pPr>
            <a:r>
              <a:rPr lang="pt-BR" sz="2000" b="1" dirty="0"/>
              <a:t>Causa 3: </a:t>
            </a:r>
            <a:r>
              <a:rPr lang="pt-BR" sz="2000" dirty="0"/>
              <a:t>preço &lt; 50 ou quantidade &lt;= 10</a:t>
            </a:r>
          </a:p>
          <a:p>
            <a:pPr>
              <a:defRPr/>
            </a:pPr>
            <a:r>
              <a:rPr lang="pt-BR" sz="2000" b="1" dirty="0"/>
              <a:t>Efeito 3: </a:t>
            </a:r>
            <a:r>
              <a:rPr lang="pt-BR" sz="2000" dirty="0"/>
              <a:t>não há desconto</a:t>
            </a:r>
            <a:endParaRPr lang="pt-BR" sz="2800" dirty="0"/>
          </a:p>
          <a:p>
            <a:pPr>
              <a:defRPr/>
            </a:pPr>
            <a:endParaRPr lang="pt-BR" sz="20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2"/>
          <p:cNvSpPr txBox="1">
            <a:spLocks noChangeArrowheads="1"/>
          </p:cNvSpPr>
          <p:nvPr/>
        </p:nvSpPr>
        <p:spPr bwMode="auto">
          <a:xfrm>
            <a:off x="500063" y="1214438"/>
            <a:ext cx="80724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Black Box (Caixa Preta)</a:t>
            </a:r>
            <a:r>
              <a:rPr lang="pt-BR" sz="2400" dirty="0"/>
              <a:t>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2"/>
                </a:solidFill>
                <a:latin typeface="+mn-lt"/>
              </a:rPr>
              <a:t>Tabela de Decisão</a:t>
            </a:r>
            <a:endParaRPr lang="pt-BR" sz="2000" dirty="0"/>
          </a:p>
        </p:txBody>
      </p:sp>
      <p:graphicFrame>
        <p:nvGraphicFramePr>
          <p:cNvPr id="4" name="Group 108"/>
          <p:cNvGraphicFramePr>
            <a:graphicFrameLocks noGrp="1"/>
          </p:cNvGraphicFramePr>
          <p:nvPr>
            <p:ph sz="half" idx="4294967295"/>
          </p:nvPr>
        </p:nvGraphicFramePr>
        <p:xfrm>
          <a:off x="584200" y="2571750"/>
          <a:ext cx="7202487" cy="3589337"/>
        </p:xfrm>
        <a:graphic>
          <a:graphicData uri="http://schemas.openxmlformats.org/drawingml/2006/table">
            <a:tbl>
              <a:tblPr/>
              <a:tblGrid>
                <a:gridCol w="3943444"/>
                <a:gridCol w="733285"/>
                <a:gridCol w="831056"/>
                <a:gridCol w="863646"/>
                <a:gridCol w="831056"/>
              </a:tblGrid>
              <a:tr h="390811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Causa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612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Preço&gt; = 50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811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Quantidade entre 10 e 20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612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Quantidade &gt;= 20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612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Quantidade &lt;= 10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825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Efeito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31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Dar desconto 5%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612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Dar desconto 15% 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811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Preço normal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>
                <a:effectLst/>
              </a:rPr>
              <a:t>Exercício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200" dirty="0" smtClean="0"/>
              <a:t>Sua empresa está implementando um sistema de vendas on-line e seu trabalho é desenvolver condições de teste para os seguintes campos da tela de compra:</a:t>
            </a:r>
          </a:p>
          <a:p>
            <a:pPr lvl="1"/>
            <a:r>
              <a:rPr lang="pt-BR" sz="2000" dirty="0"/>
              <a:t>Campo 1: </a:t>
            </a:r>
            <a:r>
              <a:rPr lang="pt-BR" sz="2000" dirty="0" smtClean="0"/>
              <a:t>Nome do </a:t>
            </a:r>
            <a:r>
              <a:rPr lang="pt-BR" sz="2000" dirty="0"/>
              <a:t>comprador</a:t>
            </a:r>
          </a:p>
          <a:p>
            <a:pPr lvl="2"/>
            <a:r>
              <a:rPr lang="pt-BR" sz="1600" dirty="0" smtClean="0"/>
              <a:t>Faixa de valores </a:t>
            </a:r>
            <a:r>
              <a:rPr lang="pt-BR" sz="1600" dirty="0"/>
              <a:t>válidos: </a:t>
            </a:r>
            <a:r>
              <a:rPr lang="pt-BR" sz="1600" dirty="0" smtClean="0"/>
              <a:t>alfanumérico entre 10 e 50 caracteres e no mínimo duas palavras.</a:t>
            </a:r>
            <a:endParaRPr lang="pt-BR" sz="1600" dirty="0"/>
          </a:p>
          <a:p>
            <a:pPr lvl="1">
              <a:spcBef>
                <a:spcPts val="600"/>
              </a:spcBef>
            </a:pPr>
            <a:r>
              <a:rPr lang="pt-BR" sz="2000" dirty="0" smtClean="0"/>
              <a:t>Campo 2: Idade do comprador</a:t>
            </a:r>
          </a:p>
          <a:p>
            <a:pPr lvl="2"/>
            <a:r>
              <a:rPr lang="pt-BR" sz="1600" dirty="0" smtClean="0"/>
              <a:t>Faixa de valores válidos: entre 18 e 120</a:t>
            </a:r>
          </a:p>
          <a:p>
            <a:pPr lvl="1">
              <a:spcBef>
                <a:spcPts val="600"/>
              </a:spcBef>
            </a:pPr>
            <a:r>
              <a:rPr lang="pt-BR" sz="2000" dirty="0" smtClean="0"/>
              <a:t>Campo 3: Quantidade solicitada</a:t>
            </a:r>
          </a:p>
          <a:p>
            <a:pPr lvl="2"/>
            <a:r>
              <a:rPr lang="pt-BR" sz="1600" dirty="0" smtClean="0"/>
              <a:t>Faixa de valores válidos: entre 1 e 100</a:t>
            </a:r>
          </a:p>
          <a:p>
            <a:pPr lvl="2"/>
            <a:endParaRPr lang="pt-BR" sz="1600" dirty="0"/>
          </a:p>
          <a:p>
            <a:pPr marL="0" indent="0">
              <a:buNone/>
            </a:pPr>
            <a:r>
              <a:rPr lang="pt-BR" sz="2000" i="1" dirty="0" smtClean="0"/>
              <a:t>Para todos os casos, testar valores inválidos (nulos, negativos, caracteres inválidos, </a:t>
            </a:r>
            <a:r>
              <a:rPr lang="pt-BR" sz="2000" i="1" dirty="0" err="1" smtClean="0"/>
              <a:t>etc</a:t>
            </a:r>
            <a:r>
              <a:rPr lang="pt-BR" sz="2000" i="1" dirty="0" smtClean="0"/>
              <a:t>)</a:t>
            </a:r>
            <a:endParaRPr lang="pt-BR" sz="2000" i="1" dirty="0" smtClean="0"/>
          </a:p>
          <a:p>
            <a:pPr lvl="1">
              <a:buFontTx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8597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3262313" cy="668338"/>
          </a:xfrm>
        </p:spPr>
        <p:txBody>
          <a:bodyPr/>
          <a:lstStyle/>
          <a:p>
            <a:pPr>
              <a:defRPr/>
            </a:pPr>
            <a:r>
              <a:rPr lang="pt-BR" sz="2400" kern="1200" dirty="0" smtClean="0">
                <a:solidFill>
                  <a:schemeClr val="tx1"/>
                </a:solidFill>
                <a:ea typeface="+mn-ea"/>
                <a:cs typeface="+mn-cs"/>
              </a:rPr>
              <a:t>Stubs - Simuladores</a:t>
            </a:r>
            <a:endParaRPr lang="pt-BR" sz="240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79388" y="2000250"/>
            <a:ext cx="8785225" cy="428625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pt-BR" smtClean="0"/>
          </a:p>
          <a:p>
            <a:pPr algn="ctr">
              <a:buFont typeface="Wingdings" pitchFamily="2" charset="2"/>
              <a:buNone/>
            </a:pPr>
            <a:endParaRPr lang="pt-BR" sz="4000" b="0" smtClean="0"/>
          </a:p>
          <a:p>
            <a:endParaRPr lang="pt-BR" smtClean="0"/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 flipH="1">
            <a:off x="642938" y="2132013"/>
            <a:ext cx="78581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pt-BR" sz="2400"/>
              <a:t>São programas que simulam o comportamento de uma unidade de software ou hardware.</a:t>
            </a:r>
          </a:p>
          <a:p>
            <a:pPr algn="just" eaLnBrk="1" hangingPunct="1"/>
            <a:endParaRPr lang="pt-BR" sz="2400"/>
          </a:p>
          <a:p>
            <a:pPr algn="just" eaLnBrk="1" hangingPunct="1"/>
            <a:r>
              <a:rPr lang="pt-BR" sz="2400"/>
              <a:t>Tem como objetivo reduzir os esforços de execução de teste e potencializar a detecção de defeitos;</a:t>
            </a:r>
          </a:p>
          <a:p>
            <a:pPr algn="just" eaLnBrk="1" hangingPunct="1"/>
            <a:endParaRPr lang="pt-BR" sz="2400"/>
          </a:p>
          <a:p>
            <a:pPr algn="just" eaLnBrk="1" hangingPunct="1"/>
            <a:r>
              <a:rPr lang="pt-BR" sz="2400"/>
              <a:t>Criam “respostas simuladas” ou “cenários artificiais” que imitam a interação entre aplicativos, permitindo testes variados;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914400" y="274638"/>
            <a:ext cx="77724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1000125"/>
            <a:ext cx="8369300" cy="668338"/>
          </a:xfrm>
        </p:spPr>
        <p:txBody>
          <a:bodyPr/>
          <a:lstStyle/>
          <a:p>
            <a:pPr>
              <a:defRPr/>
            </a:pPr>
            <a:r>
              <a:rPr lang="pt-BR" sz="2400" kern="1200" dirty="0" smtClean="0">
                <a:solidFill>
                  <a:schemeClr val="tx1"/>
                </a:solidFill>
                <a:ea typeface="+mn-ea"/>
                <a:cs typeface="+mn-cs"/>
              </a:rPr>
              <a:t>Test Drivers – Controladores de Teste</a:t>
            </a: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 flipH="1">
            <a:off x="642938" y="1785938"/>
            <a:ext cx="78581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pt-BR" sz="2400"/>
              <a:t>São programas desenvolvidos especificamente com a finalidade de testar uma unidade de software.</a:t>
            </a:r>
          </a:p>
          <a:p>
            <a:pPr algn="just" eaLnBrk="1" hangingPunct="1"/>
            <a:endParaRPr lang="pt-BR" sz="2400"/>
          </a:p>
          <a:p>
            <a:pPr algn="just" eaLnBrk="1" hangingPunct="1"/>
            <a:r>
              <a:rPr lang="pt-BR" sz="2400"/>
              <a:t>Tem como objetivo executar chamadas a unidade a ser testada, definindo uma ordem de execução e um conjunto de parâmetros de entrada que possibilitam testes nos mais variados cenários existentes.</a:t>
            </a:r>
          </a:p>
          <a:p>
            <a:pPr algn="just" eaLnBrk="1" hangingPunct="1"/>
            <a:endParaRPr lang="pt-BR" sz="2400"/>
          </a:p>
          <a:p>
            <a:pPr algn="just" eaLnBrk="1" hangingPunct="1"/>
            <a:r>
              <a:rPr lang="pt-BR" sz="2400"/>
              <a:t>Muito usados em cobertura de testes de caixa branca.</a:t>
            </a:r>
          </a:p>
          <a:p>
            <a:pPr algn="just" eaLnBrk="1" hangingPunct="1"/>
            <a:r>
              <a:rPr lang="pt-BR" sz="2400"/>
              <a:t>Permite processamento automatizado, propiciando rapidez e confiabilidade nos testes unitários.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914400" y="274638"/>
            <a:ext cx="77724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Erro, Ocorrência, Defeito e Falha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50" y="1285875"/>
            <a:ext cx="5143500" cy="5000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Erro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/>
            </a:r>
            <a:b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</a:b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Engano, alguma coisa feita por humanos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Ocorrência</a:t>
            </a:r>
            <a:br>
              <a:rPr lang="pt-BR" sz="28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</a:b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Diferenças entre o previsto e realizado durante os testes de um software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Defeito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/>
            </a:r>
            <a:b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</a:b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O resultado de um erro, encontrado em documentos ou código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Falha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548640" lvl="1" indent="-228600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Diferença indesejável entre o observado e o esperado </a:t>
            </a:r>
          </a:p>
          <a:p>
            <a:pPr marL="548640" lvl="1" indent="-228600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Acontece quando uma defeito é executado </a:t>
            </a:r>
          </a:p>
          <a:p>
            <a:pPr marL="548640" lvl="1" indent="-228600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O  resultado ou manifestação de um ou mais defeitos </a:t>
            </a:r>
          </a:p>
          <a:p>
            <a:pPr marL="548640" lvl="1" indent="-228600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É percebido pelo usuário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final</a:t>
            </a:r>
            <a:endParaRPr lang="pt-BR" sz="32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8436" name="Picture 7" descr="C:\Documents and Settings\Fernandes Correia\Configurações locais\Temporary Internet Files\Content.IE5\IFL63TCX\MCj0433910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75" y="2000250"/>
            <a:ext cx="3062288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latin typeface="Arial" pitchFamily="34" charset="0"/>
              </a:rPr>
              <a:t>Dúvidas?</a:t>
            </a:r>
            <a:endParaRPr lang="en-US" dirty="0"/>
          </a:p>
        </p:txBody>
      </p:sp>
      <p:pic>
        <p:nvPicPr>
          <p:cNvPr id="44035" name="Picture 2" descr="C:\IBM Documents\CIPA\2010\question-mar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071563"/>
            <a:ext cx="42862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42938" y="4786313"/>
            <a:ext cx="4572000" cy="1785937"/>
          </a:xfrm>
          <a:prstGeom prst="rect">
            <a:avLst/>
          </a:prstGeom>
        </p:spPr>
        <p:txBody>
          <a:bodyPr bIns="91440" anchor="b"/>
          <a:lstStyle/>
          <a:p>
            <a:pPr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tx2"/>
                </a:solidFill>
                <a:ea typeface="+mj-ea"/>
                <a:cs typeface="+mj-cs"/>
              </a:rPr>
              <a:t>Obrigado</a:t>
            </a:r>
            <a:r>
              <a:rPr lang="pt-BR" dirty="0" smtClean="0">
                <a:solidFill>
                  <a:schemeClr val="tx2"/>
                </a:solidFill>
                <a:ea typeface="+mj-ea"/>
                <a:cs typeface="+mj-cs"/>
              </a:rPr>
              <a:t>!</a:t>
            </a:r>
            <a:endParaRPr lang="pt-BR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535987" cy="4751387"/>
          </a:xfrm>
        </p:spPr>
        <p:txBody>
          <a:bodyPr/>
          <a:lstStyle/>
          <a:p>
            <a:pPr lvl="2" algn="just">
              <a:buFontTx/>
              <a:buNone/>
            </a:pPr>
            <a:endParaRPr lang="pt-BR" sz="2200" smtClean="0"/>
          </a:p>
          <a:p>
            <a:pPr lvl="3"/>
            <a:endParaRPr lang="pt-BR" smtClean="0"/>
          </a:p>
          <a:p>
            <a:pPr lvl="2">
              <a:buFontTx/>
              <a:buNone/>
            </a:pPr>
            <a:endParaRPr lang="pt-BR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0" y="2571750"/>
            <a:ext cx="8797925" cy="922338"/>
          </a:xfrm>
        </p:spPr>
        <p:txBody>
          <a:bodyPr/>
          <a:lstStyle/>
          <a:p>
            <a:pPr algn="ctr">
              <a:defRPr/>
            </a:pPr>
            <a:r>
              <a:rPr lang="pt-BR" dirty="0" smtClean="0"/>
              <a:t>Processo de 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42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006725" y="1463675"/>
            <a:ext cx="7715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524250" y="1646238"/>
            <a:ext cx="46482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xfrm>
            <a:off x="285750" y="357188"/>
            <a:ext cx="8334375" cy="93345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O </a:t>
            </a:r>
            <a:r>
              <a:rPr lang="en-US" sz="4000" dirty="0" err="1" smtClean="0"/>
              <a:t>Processo</a:t>
            </a:r>
            <a:r>
              <a:rPr lang="en-US" sz="4000" dirty="0" smtClean="0"/>
              <a:t> de </a:t>
            </a:r>
            <a:r>
              <a:rPr lang="en-US" sz="4000" dirty="0" err="1" smtClean="0"/>
              <a:t>Teste</a:t>
            </a:r>
            <a:endParaRPr lang="en-US" sz="4000" dirty="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28625" y="2282825"/>
            <a:ext cx="8215313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/>
              <a:t>“</a:t>
            </a:r>
            <a:r>
              <a:rPr lang="pt-BR" sz="2000"/>
              <a:t>O Processo de Testes de Software representa uma estruturação de etapas, atividades, artefatos, papéis e responsabilidades que buscam a padronização dos trabalhos e ampliar a organização e controle dos projetos de testes”</a:t>
            </a:r>
          </a:p>
          <a:p>
            <a:r>
              <a:rPr lang="pt-BR"/>
              <a:t>													</a:t>
            </a:r>
            <a:r>
              <a:rPr lang="pt-BR" sz="1200"/>
              <a:t>http://alexandrebartie.spaces.live.com</a:t>
            </a:r>
          </a:p>
        </p:txBody>
      </p:sp>
    </p:spTree>
    <p:extLst>
      <p:ext uri="{BB962C8B-B14F-4D97-AF65-F5344CB8AC3E}">
        <p14:creationId xmlns:p14="http://schemas.microsoft.com/office/powerpoint/2010/main" val="1978518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82575"/>
            <a:ext cx="6710363" cy="503238"/>
          </a:xfrm>
        </p:spPr>
        <p:txBody>
          <a:bodyPr/>
          <a:lstStyle/>
          <a:p>
            <a:pPr>
              <a:defRPr/>
            </a:pPr>
            <a:r>
              <a:rPr lang="nl-NL" dirty="0" smtClean="0"/>
              <a:t>Processo de Teste</a:t>
            </a:r>
            <a:endParaRPr lang="en-US" dirty="0"/>
          </a:p>
        </p:txBody>
      </p:sp>
      <p:grpSp>
        <p:nvGrpSpPr>
          <p:cNvPr id="82947" name="Group 4"/>
          <p:cNvGrpSpPr>
            <a:grpSpLocks/>
          </p:cNvGrpSpPr>
          <p:nvPr/>
        </p:nvGrpSpPr>
        <p:grpSpPr bwMode="auto">
          <a:xfrm>
            <a:off x="214313" y="1741488"/>
            <a:ext cx="8358187" cy="728662"/>
            <a:chOff x="428" y="3771"/>
            <a:chExt cx="3689" cy="331"/>
          </a:xfrm>
        </p:grpSpPr>
        <p:sp>
          <p:nvSpPr>
            <p:cNvPr id="82956" name="AutoShape 5"/>
            <p:cNvSpPr>
              <a:spLocks noChangeArrowheads="1"/>
            </p:cNvSpPr>
            <p:nvPr/>
          </p:nvSpPr>
          <p:spPr bwMode="auto">
            <a:xfrm>
              <a:off x="3345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/>
              <a:endParaRPr lang="en-US" sz="1400" b="1"/>
            </a:p>
            <a:p>
              <a:pPr algn="r"/>
              <a:endParaRPr lang="en-US" sz="1400" b="1"/>
            </a:p>
          </p:txBody>
        </p:sp>
        <p:sp>
          <p:nvSpPr>
            <p:cNvPr id="82957" name="AutoShape 7"/>
            <p:cNvSpPr>
              <a:spLocks noChangeArrowheads="1"/>
            </p:cNvSpPr>
            <p:nvPr/>
          </p:nvSpPr>
          <p:spPr bwMode="auto">
            <a:xfrm>
              <a:off x="2762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/>
              <a:endParaRPr lang="en-US" sz="1400" b="1"/>
            </a:p>
            <a:p>
              <a:pPr algn="r"/>
              <a:endParaRPr lang="en-US" sz="1400" b="1"/>
            </a:p>
          </p:txBody>
        </p:sp>
        <p:sp>
          <p:nvSpPr>
            <p:cNvPr id="82958" name="AutoShape 8"/>
            <p:cNvSpPr>
              <a:spLocks noChangeArrowheads="1"/>
            </p:cNvSpPr>
            <p:nvPr/>
          </p:nvSpPr>
          <p:spPr bwMode="auto">
            <a:xfrm>
              <a:off x="2179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/>
              <a:endParaRPr lang="en-US" sz="1400" b="1"/>
            </a:p>
            <a:p>
              <a:pPr algn="r"/>
              <a:endParaRPr lang="en-US" sz="1400" b="1"/>
            </a:p>
          </p:txBody>
        </p:sp>
        <p:sp>
          <p:nvSpPr>
            <p:cNvPr id="82959" name="AutoShape 9"/>
            <p:cNvSpPr>
              <a:spLocks noChangeArrowheads="1"/>
            </p:cNvSpPr>
            <p:nvPr/>
          </p:nvSpPr>
          <p:spPr bwMode="auto">
            <a:xfrm>
              <a:off x="1596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/>
              <a:endParaRPr lang="en-US" sz="1400" b="1"/>
            </a:p>
            <a:p>
              <a:pPr algn="r"/>
              <a:endParaRPr lang="en-US" sz="1400" b="1"/>
            </a:p>
          </p:txBody>
        </p:sp>
        <p:sp>
          <p:nvSpPr>
            <p:cNvPr id="82960" name="AutoShape 10"/>
            <p:cNvSpPr>
              <a:spLocks noChangeArrowheads="1"/>
            </p:cNvSpPr>
            <p:nvPr/>
          </p:nvSpPr>
          <p:spPr bwMode="auto">
            <a:xfrm>
              <a:off x="1013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/>
              <a:endParaRPr lang="en-US" sz="1400" b="1"/>
            </a:p>
            <a:p>
              <a:pPr algn="r"/>
              <a:endParaRPr lang="en-US" sz="1400" b="1"/>
            </a:p>
          </p:txBody>
        </p:sp>
        <p:sp>
          <p:nvSpPr>
            <p:cNvPr id="82961" name="AutoShape 11"/>
            <p:cNvSpPr>
              <a:spLocks noChangeArrowheads="1"/>
            </p:cNvSpPr>
            <p:nvPr/>
          </p:nvSpPr>
          <p:spPr bwMode="auto">
            <a:xfrm>
              <a:off x="428" y="3771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/>
              <a:endParaRPr lang="en-US" sz="1400" b="1"/>
            </a:p>
            <a:p>
              <a:pPr algn="r"/>
              <a:endParaRPr lang="en-US" sz="1400" b="1"/>
            </a:p>
          </p:txBody>
        </p:sp>
        <p:sp>
          <p:nvSpPr>
            <p:cNvPr id="82962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722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1400" kern="10"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82963" name="Text Box 13"/>
            <p:cNvSpPr txBox="1">
              <a:spLocks noChangeArrowheads="1"/>
            </p:cNvSpPr>
            <p:nvPr/>
          </p:nvSpPr>
          <p:spPr bwMode="auto">
            <a:xfrm>
              <a:off x="529" y="3789"/>
              <a:ext cx="65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FFFF00"/>
                  </a:solidFill>
                </a:rPr>
                <a:t>Initiation</a:t>
              </a:r>
            </a:p>
          </p:txBody>
        </p:sp>
        <p:sp>
          <p:nvSpPr>
            <p:cNvPr id="82964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305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1400" kern="10"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82965" name="Text Box 15"/>
            <p:cNvSpPr txBox="1">
              <a:spLocks noChangeArrowheads="1"/>
            </p:cNvSpPr>
            <p:nvPr/>
          </p:nvSpPr>
          <p:spPr bwMode="auto">
            <a:xfrm>
              <a:off x="1136" y="3813"/>
              <a:ext cx="65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FFFF00"/>
                  </a:solidFill>
                </a:rPr>
                <a:t>Definition</a:t>
              </a:r>
            </a:p>
          </p:txBody>
        </p:sp>
        <p:sp>
          <p:nvSpPr>
            <p:cNvPr id="82966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887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1400" kern="10"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82967" name="Text Box 17"/>
            <p:cNvSpPr txBox="1">
              <a:spLocks noChangeArrowheads="1"/>
            </p:cNvSpPr>
            <p:nvPr/>
          </p:nvSpPr>
          <p:spPr bwMode="auto">
            <a:xfrm>
              <a:off x="1701" y="3819"/>
              <a:ext cx="65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FFFF00"/>
                  </a:solidFill>
                </a:rPr>
                <a:t>Preparing</a:t>
              </a:r>
            </a:p>
          </p:txBody>
        </p:sp>
        <p:sp>
          <p:nvSpPr>
            <p:cNvPr id="82968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2470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1400" kern="10">
                  <a:solidFill>
                    <a:srgbClr val="C0C0C0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82969" name="Text Box 19"/>
            <p:cNvSpPr txBox="1">
              <a:spLocks noChangeArrowheads="1"/>
            </p:cNvSpPr>
            <p:nvPr/>
          </p:nvSpPr>
          <p:spPr bwMode="auto">
            <a:xfrm>
              <a:off x="2288" y="3831"/>
              <a:ext cx="61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FFFF00"/>
                  </a:solidFill>
                </a:rPr>
                <a:t>Specification</a:t>
              </a:r>
            </a:p>
          </p:txBody>
        </p:sp>
        <p:sp>
          <p:nvSpPr>
            <p:cNvPr id="8297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053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1400" kern="10">
                  <a:solidFill>
                    <a:srgbClr val="C0C0C0"/>
                  </a:solidFill>
                  <a:latin typeface="Arial Black"/>
                </a:rPr>
                <a:t>5</a:t>
              </a:r>
            </a:p>
          </p:txBody>
        </p:sp>
        <p:sp>
          <p:nvSpPr>
            <p:cNvPr id="82971" name="Text Box 21"/>
            <p:cNvSpPr txBox="1">
              <a:spLocks noChangeArrowheads="1"/>
            </p:cNvSpPr>
            <p:nvPr/>
          </p:nvSpPr>
          <p:spPr bwMode="auto">
            <a:xfrm>
              <a:off x="2824" y="3831"/>
              <a:ext cx="6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FFFF00"/>
                  </a:solidFill>
                </a:rPr>
                <a:t>Execution</a:t>
              </a:r>
            </a:p>
          </p:txBody>
        </p:sp>
        <p:sp>
          <p:nvSpPr>
            <p:cNvPr id="82972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3636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1400" kern="10">
                  <a:solidFill>
                    <a:srgbClr val="C0C0C0"/>
                  </a:solidFill>
                  <a:latin typeface="Arial Black"/>
                </a:rPr>
                <a:t>6</a:t>
              </a:r>
            </a:p>
          </p:txBody>
        </p:sp>
        <p:sp>
          <p:nvSpPr>
            <p:cNvPr id="82973" name="Text Box 23"/>
            <p:cNvSpPr txBox="1">
              <a:spLocks noChangeArrowheads="1"/>
            </p:cNvSpPr>
            <p:nvPr/>
          </p:nvSpPr>
          <p:spPr bwMode="auto">
            <a:xfrm>
              <a:off x="3431" y="3825"/>
              <a:ext cx="68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FFFF00"/>
                  </a:solidFill>
                </a:rPr>
                <a:t>Completion </a:t>
              </a:r>
            </a:p>
            <a:p>
              <a:pPr eaLnBrk="1" hangingPunct="1"/>
              <a:r>
                <a:rPr lang="en-US" sz="1400" b="1">
                  <a:solidFill>
                    <a:srgbClr val="FFFF00"/>
                  </a:solidFill>
                </a:rPr>
                <a:t>&amp; evaluation</a:t>
              </a:r>
            </a:p>
          </p:txBody>
        </p:sp>
      </p:grpSp>
      <p:sp>
        <p:nvSpPr>
          <p:cNvPr id="82948" name="Text Box 27"/>
          <p:cNvSpPr txBox="1">
            <a:spLocks noChangeArrowheads="1"/>
          </p:cNvSpPr>
          <p:nvPr/>
        </p:nvSpPr>
        <p:spPr bwMode="auto">
          <a:xfrm>
            <a:off x="182563" y="2635250"/>
            <a:ext cx="11874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pt-BR" sz="1200"/>
              <a:t>Scope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Requirements</a:t>
            </a:r>
            <a:endParaRPr lang="en-US" sz="1200"/>
          </a:p>
        </p:txBody>
      </p:sp>
      <p:sp>
        <p:nvSpPr>
          <p:cNvPr id="82949" name="Text Box 28"/>
          <p:cNvSpPr txBox="1">
            <a:spLocks noChangeArrowheads="1"/>
          </p:cNvSpPr>
          <p:nvPr/>
        </p:nvSpPr>
        <p:spPr bwMode="auto">
          <a:xfrm>
            <a:off x="1565275" y="2641600"/>
            <a:ext cx="122078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pt-BR" sz="1200"/>
              <a:t>Strategy;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Test Plan;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Technics;;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Tools;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Risk;</a:t>
            </a:r>
            <a:endParaRPr lang="en-US" sz="1200"/>
          </a:p>
        </p:txBody>
      </p:sp>
      <p:sp>
        <p:nvSpPr>
          <p:cNvPr id="82950" name="Text Box 29"/>
          <p:cNvSpPr txBox="1">
            <a:spLocks noChangeArrowheads="1"/>
          </p:cNvSpPr>
          <p:nvPr/>
        </p:nvSpPr>
        <p:spPr bwMode="auto">
          <a:xfrm>
            <a:off x="2827338" y="2638425"/>
            <a:ext cx="11731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pt-BR" sz="1200"/>
              <a:t>Environment;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Scenaries;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Use Case;</a:t>
            </a:r>
          </a:p>
        </p:txBody>
      </p:sp>
      <p:sp>
        <p:nvSpPr>
          <p:cNvPr id="82951" name="Text Box 30"/>
          <p:cNvSpPr txBox="1">
            <a:spLocks noChangeArrowheads="1"/>
          </p:cNvSpPr>
          <p:nvPr/>
        </p:nvSpPr>
        <p:spPr bwMode="auto">
          <a:xfrm>
            <a:off x="4143375" y="2635250"/>
            <a:ext cx="125253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pt-BR" sz="1200"/>
              <a:t>Test Case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Scripts;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Automation;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CheckLists;</a:t>
            </a:r>
            <a:endParaRPr lang="en-US" sz="1200"/>
          </a:p>
        </p:txBody>
      </p:sp>
      <p:sp>
        <p:nvSpPr>
          <p:cNvPr id="82952" name="Text Box 32"/>
          <p:cNvSpPr txBox="1">
            <a:spLocks noChangeArrowheads="1"/>
          </p:cNvSpPr>
          <p:nvPr/>
        </p:nvSpPr>
        <p:spPr bwMode="auto">
          <a:xfrm>
            <a:off x="5643563" y="2647950"/>
            <a:ext cx="150812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pt-BR" sz="1200"/>
              <a:t>Validation;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Verification;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Inspection;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Evidencies;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Defect Report;</a:t>
            </a:r>
          </a:p>
          <a:p>
            <a:pPr eaLnBrk="1" hangingPunct="1">
              <a:lnSpc>
                <a:spcPct val="89000"/>
              </a:lnSpc>
              <a:buFont typeface="Wingdings" pitchFamily="2" charset="2"/>
              <a:buChar char="ü"/>
            </a:pPr>
            <a:r>
              <a:rPr lang="pt-BR" sz="1200"/>
              <a:t>System Test</a:t>
            </a:r>
          </a:p>
          <a:p>
            <a:pPr eaLnBrk="1" hangingPunct="1">
              <a:lnSpc>
                <a:spcPct val="89000"/>
              </a:lnSpc>
              <a:buFont typeface="Wingdings" pitchFamily="2" charset="2"/>
              <a:buChar char="ü"/>
            </a:pPr>
            <a:r>
              <a:rPr lang="pt-BR" sz="1200"/>
              <a:t>Integration Test;</a:t>
            </a:r>
          </a:p>
          <a:p>
            <a:pPr eaLnBrk="1" hangingPunct="1">
              <a:lnSpc>
                <a:spcPct val="89000"/>
              </a:lnSpc>
              <a:buFont typeface="Wingdings" pitchFamily="2" charset="2"/>
              <a:buChar char="ü"/>
            </a:pPr>
            <a:r>
              <a:rPr lang="pt-BR" sz="1200"/>
              <a:t>Regression Test; </a:t>
            </a:r>
          </a:p>
        </p:txBody>
      </p:sp>
      <p:sp>
        <p:nvSpPr>
          <p:cNvPr id="82953" name="Text Box 33"/>
          <p:cNvSpPr txBox="1">
            <a:spLocks noChangeArrowheads="1"/>
          </p:cNvSpPr>
          <p:nvPr/>
        </p:nvSpPr>
        <p:spPr bwMode="auto">
          <a:xfrm>
            <a:off x="7143750" y="2635250"/>
            <a:ext cx="1206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pt-BR" sz="1200"/>
              <a:t>Sumary report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Analysis;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KPIs,</a:t>
            </a:r>
          </a:p>
          <a:p>
            <a:pPr eaLnBrk="1" hangingPunct="1">
              <a:lnSpc>
                <a:spcPct val="89000"/>
              </a:lnSpc>
            </a:pPr>
            <a:r>
              <a:rPr lang="pt-BR" sz="1200"/>
              <a:t>SLA;</a:t>
            </a:r>
            <a:endParaRPr lang="en-US" sz="1200"/>
          </a:p>
        </p:txBody>
      </p:sp>
      <p:sp>
        <p:nvSpPr>
          <p:cNvPr id="82954" name="Text Box 42"/>
          <p:cNvSpPr txBox="1">
            <a:spLocks noChangeArrowheads="1"/>
          </p:cNvSpPr>
          <p:nvPr/>
        </p:nvSpPr>
        <p:spPr bwMode="auto">
          <a:xfrm>
            <a:off x="336550" y="4076700"/>
            <a:ext cx="1841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endParaRPr lang="en-US" sz="800" b="1"/>
          </a:p>
        </p:txBody>
      </p:sp>
    </p:spTree>
    <p:extLst>
      <p:ext uri="{BB962C8B-B14F-4D97-AF65-F5344CB8AC3E}">
        <p14:creationId xmlns:p14="http://schemas.microsoft.com/office/powerpoint/2010/main" val="41246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82575"/>
            <a:ext cx="6710363" cy="503238"/>
          </a:xfrm>
        </p:spPr>
        <p:txBody>
          <a:bodyPr/>
          <a:lstStyle/>
          <a:p>
            <a:pPr>
              <a:defRPr/>
            </a:pPr>
            <a:r>
              <a:rPr lang="nl-NL" dirty="0" smtClean="0"/>
              <a:t>Processo de Teste</a:t>
            </a:r>
            <a:endParaRPr lang="en-US" dirty="0"/>
          </a:p>
        </p:txBody>
      </p:sp>
      <p:grpSp>
        <p:nvGrpSpPr>
          <p:cNvPr id="83971" name="Group 4"/>
          <p:cNvGrpSpPr>
            <a:grpSpLocks/>
          </p:cNvGrpSpPr>
          <p:nvPr/>
        </p:nvGrpSpPr>
        <p:grpSpPr bwMode="auto">
          <a:xfrm>
            <a:off x="214313" y="1428750"/>
            <a:ext cx="8215312" cy="728663"/>
            <a:chOff x="428" y="3771"/>
            <a:chExt cx="3689" cy="331"/>
          </a:xfrm>
        </p:grpSpPr>
        <p:sp>
          <p:nvSpPr>
            <p:cNvPr id="31756" name="AutoShape 5"/>
            <p:cNvSpPr>
              <a:spLocks noChangeArrowheads="1"/>
            </p:cNvSpPr>
            <p:nvPr/>
          </p:nvSpPr>
          <p:spPr bwMode="auto">
            <a:xfrm>
              <a:off x="3345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58" name="AutoShape 7"/>
            <p:cNvSpPr>
              <a:spLocks noChangeArrowheads="1"/>
            </p:cNvSpPr>
            <p:nvPr/>
          </p:nvSpPr>
          <p:spPr bwMode="auto">
            <a:xfrm>
              <a:off x="2762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59" name="AutoShape 8"/>
            <p:cNvSpPr>
              <a:spLocks noChangeArrowheads="1"/>
            </p:cNvSpPr>
            <p:nvPr/>
          </p:nvSpPr>
          <p:spPr bwMode="auto">
            <a:xfrm>
              <a:off x="2179" y="3773"/>
              <a:ext cx="721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60" name="AutoShape 9"/>
            <p:cNvSpPr>
              <a:spLocks noChangeArrowheads="1"/>
            </p:cNvSpPr>
            <p:nvPr/>
          </p:nvSpPr>
          <p:spPr bwMode="auto">
            <a:xfrm>
              <a:off x="1596" y="3773"/>
              <a:ext cx="721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61" name="AutoShape 10"/>
            <p:cNvSpPr>
              <a:spLocks noChangeArrowheads="1"/>
            </p:cNvSpPr>
            <p:nvPr/>
          </p:nvSpPr>
          <p:spPr bwMode="auto">
            <a:xfrm>
              <a:off x="1013" y="3773"/>
              <a:ext cx="721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83983" name="AutoShape 11"/>
            <p:cNvSpPr>
              <a:spLocks noChangeArrowheads="1"/>
            </p:cNvSpPr>
            <p:nvPr/>
          </p:nvSpPr>
          <p:spPr bwMode="auto">
            <a:xfrm>
              <a:off x="428" y="3771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/>
              <a:endParaRPr lang="en-US" sz="1200" b="1"/>
            </a:p>
            <a:p>
              <a:pPr algn="r"/>
              <a:endParaRPr lang="en-US" sz="1200" b="1"/>
            </a:p>
          </p:txBody>
        </p:sp>
        <p:sp>
          <p:nvSpPr>
            <p:cNvPr id="83984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722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83985" name="Text Box 13"/>
            <p:cNvSpPr txBox="1">
              <a:spLocks noChangeArrowheads="1"/>
            </p:cNvSpPr>
            <p:nvPr/>
          </p:nvSpPr>
          <p:spPr bwMode="auto">
            <a:xfrm>
              <a:off x="529" y="3789"/>
              <a:ext cx="65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FF00"/>
                  </a:solidFill>
                </a:rPr>
                <a:t>Initiation</a:t>
              </a:r>
            </a:p>
          </p:txBody>
        </p:sp>
        <p:sp>
          <p:nvSpPr>
            <p:cNvPr id="83986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305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31766" name="Text Box 15"/>
            <p:cNvSpPr txBox="1">
              <a:spLocks noChangeArrowheads="1"/>
            </p:cNvSpPr>
            <p:nvPr/>
          </p:nvSpPr>
          <p:spPr bwMode="auto">
            <a:xfrm>
              <a:off x="1136" y="3813"/>
              <a:ext cx="6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Definition</a:t>
              </a:r>
            </a:p>
          </p:txBody>
        </p:sp>
        <p:sp>
          <p:nvSpPr>
            <p:cNvPr id="83988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887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31768" name="Text Box 17"/>
            <p:cNvSpPr txBox="1">
              <a:spLocks noChangeArrowheads="1"/>
            </p:cNvSpPr>
            <p:nvPr/>
          </p:nvSpPr>
          <p:spPr bwMode="auto">
            <a:xfrm>
              <a:off x="1701" y="3819"/>
              <a:ext cx="651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Preparing</a:t>
              </a:r>
            </a:p>
          </p:txBody>
        </p:sp>
        <p:sp>
          <p:nvSpPr>
            <p:cNvPr id="8399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2470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31770" name="Text Box 19"/>
            <p:cNvSpPr txBox="1">
              <a:spLocks noChangeArrowheads="1"/>
            </p:cNvSpPr>
            <p:nvPr/>
          </p:nvSpPr>
          <p:spPr bwMode="auto">
            <a:xfrm>
              <a:off x="2288" y="3831"/>
              <a:ext cx="61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Specification</a:t>
              </a:r>
            </a:p>
          </p:txBody>
        </p:sp>
        <p:sp>
          <p:nvSpPr>
            <p:cNvPr id="83992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053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5</a:t>
              </a:r>
            </a:p>
          </p:txBody>
        </p:sp>
        <p:sp>
          <p:nvSpPr>
            <p:cNvPr id="31772" name="Text Box 21"/>
            <p:cNvSpPr txBox="1">
              <a:spLocks noChangeArrowheads="1"/>
            </p:cNvSpPr>
            <p:nvPr/>
          </p:nvSpPr>
          <p:spPr bwMode="auto">
            <a:xfrm>
              <a:off x="2824" y="3831"/>
              <a:ext cx="6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Execution</a:t>
              </a:r>
            </a:p>
          </p:txBody>
        </p:sp>
        <p:sp>
          <p:nvSpPr>
            <p:cNvPr id="83994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3636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6</a:t>
              </a:r>
            </a:p>
          </p:txBody>
        </p:sp>
        <p:sp>
          <p:nvSpPr>
            <p:cNvPr id="31774" name="Text Box 23"/>
            <p:cNvSpPr txBox="1">
              <a:spLocks noChangeArrowheads="1"/>
            </p:cNvSpPr>
            <p:nvPr/>
          </p:nvSpPr>
          <p:spPr bwMode="auto">
            <a:xfrm>
              <a:off x="3431" y="3825"/>
              <a:ext cx="68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Completion </a:t>
              </a:r>
            </a:p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&amp; evaluation</a:t>
              </a:r>
            </a:p>
          </p:txBody>
        </p:sp>
      </p:grpSp>
      <p:sp>
        <p:nvSpPr>
          <p:cNvPr id="83972" name="Text Box 27"/>
          <p:cNvSpPr txBox="1">
            <a:spLocks noChangeArrowheads="1"/>
          </p:cNvSpPr>
          <p:nvPr/>
        </p:nvSpPr>
        <p:spPr bwMode="auto">
          <a:xfrm>
            <a:off x="182563" y="2322513"/>
            <a:ext cx="13890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pt-BR" sz="1400"/>
              <a:t>Scope</a:t>
            </a:r>
          </a:p>
          <a:p>
            <a:pPr eaLnBrk="1" hangingPunct="1">
              <a:lnSpc>
                <a:spcPct val="89000"/>
              </a:lnSpc>
            </a:pPr>
            <a:r>
              <a:rPr lang="pt-BR" sz="1400"/>
              <a:t>Requirements</a:t>
            </a:r>
            <a:endParaRPr lang="en-US" sz="1400"/>
          </a:p>
        </p:txBody>
      </p:sp>
      <p:sp>
        <p:nvSpPr>
          <p:cNvPr id="83973" name="Text Box 42"/>
          <p:cNvSpPr txBox="1">
            <a:spLocks noChangeArrowheads="1"/>
          </p:cNvSpPr>
          <p:nvPr/>
        </p:nvSpPr>
        <p:spPr bwMode="auto">
          <a:xfrm>
            <a:off x="336550" y="4076700"/>
            <a:ext cx="1841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endParaRPr lang="en-US" sz="800" b="1"/>
          </a:p>
        </p:txBody>
      </p:sp>
      <p:sp>
        <p:nvSpPr>
          <p:cNvPr id="83974" name="TextBox 32"/>
          <p:cNvSpPr txBox="1">
            <a:spLocks noChangeArrowheads="1"/>
          </p:cNvSpPr>
          <p:nvPr/>
        </p:nvSpPr>
        <p:spPr bwMode="auto">
          <a:xfrm>
            <a:off x="357188" y="3214688"/>
            <a:ext cx="478631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0033CC"/>
                </a:solidFill>
              </a:rPr>
              <a:t>Responsável: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Gerente de Teste</a:t>
            </a:r>
          </a:p>
          <a:p>
            <a:pPr eaLnBrk="1" hangingPunct="1"/>
            <a:endParaRPr lang="pt-BR" b="1">
              <a:solidFill>
                <a:srgbClr val="0033CC"/>
              </a:solidFill>
            </a:endParaRPr>
          </a:p>
          <a:p>
            <a:pPr eaLnBrk="1" hangingPunct="1"/>
            <a:r>
              <a:rPr lang="pt-BR" b="1">
                <a:solidFill>
                  <a:srgbClr val="0033CC"/>
                </a:solidFill>
              </a:rPr>
              <a:t>Atividades: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Analisar Requisitos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Definir Escopo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Estimar Esforço e Prazo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Levantar Necessidades de infra-estrutura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Registrar Riscos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Elaborar  Macro-Cronograma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Planejar alocação de Recursos</a:t>
            </a:r>
          </a:p>
        </p:txBody>
      </p:sp>
      <p:sp>
        <p:nvSpPr>
          <p:cNvPr id="83975" name="TextBox 33"/>
          <p:cNvSpPr txBox="1">
            <a:spLocks noChangeArrowheads="1"/>
          </p:cNvSpPr>
          <p:nvPr/>
        </p:nvSpPr>
        <p:spPr bwMode="auto">
          <a:xfrm>
            <a:off x="5929313" y="4071938"/>
            <a:ext cx="264318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0033CC"/>
                </a:solidFill>
              </a:rPr>
              <a:t>Entregáveis: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Macro-cronograma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Planejamento de Recursos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Escopo do Teste</a:t>
            </a:r>
          </a:p>
          <a:p>
            <a:pPr eaLnBrk="1" hangingPunct="1"/>
            <a:endParaRPr lang="pt-BR" b="1">
              <a:solidFill>
                <a:srgbClr val="0033CC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14313" y="3929063"/>
            <a:ext cx="8715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82575"/>
            <a:ext cx="6710363" cy="503238"/>
          </a:xfrm>
        </p:spPr>
        <p:txBody>
          <a:bodyPr/>
          <a:lstStyle/>
          <a:p>
            <a:pPr>
              <a:defRPr/>
            </a:pPr>
            <a:r>
              <a:rPr lang="nl-NL" dirty="0" smtClean="0"/>
              <a:t>Processo de Teste</a:t>
            </a:r>
            <a:endParaRPr lang="en-US" dirty="0"/>
          </a:p>
        </p:txBody>
      </p:sp>
      <p:grpSp>
        <p:nvGrpSpPr>
          <p:cNvPr id="84995" name="Group 4"/>
          <p:cNvGrpSpPr>
            <a:grpSpLocks/>
          </p:cNvGrpSpPr>
          <p:nvPr/>
        </p:nvGrpSpPr>
        <p:grpSpPr bwMode="auto">
          <a:xfrm>
            <a:off x="214313" y="1428750"/>
            <a:ext cx="8143875" cy="728663"/>
            <a:chOff x="428" y="3771"/>
            <a:chExt cx="3689" cy="331"/>
          </a:xfrm>
        </p:grpSpPr>
        <p:sp>
          <p:nvSpPr>
            <p:cNvPr id="31756" name="AutoShape 5"/>
            <p:cNvSpPr>
              <a:spLocks noChangeArrowheads="1"/>
            </p:cNvSpPr>
            <p:nvPr/>
          </p:nvSpPr>
          <p:spPr bwMode="auto">
            <a:xfrm>
              <a:off x="3345" y="3773"/>
              <a:ext cx="721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58" name="AutoShape 7"/>
            <p:cNvSpPr>
              <a:spLocks noChangeArrowheads="1"/>
            </p:cNvSpPr>
            <p:nvPr/>
          </p:nvSpPr>
          <p:spPr bwMode="auto">
            <a:xfrm>
              <a:off x="2762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59" name="AutoShape 8"/>
            <p:cNvSpPr>
              <a:spLocks noChangeArrowheads="1"/>
            </p:cNvSpPr>
            <p:nvPr/>
          </p:nvSpPr>
          <p:spPr bwMode="auto">
            <a:xfrm>
              <a:off x="2179" y="3773"/>
              <a:ext cx="721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60" name="AutoShape 9"/>
            <p:cNvSpPr>
              <a:spLocks noChangeArrowheads="1"/>
            </p:cNvSpPr>
            <p:nvPr/>
          </p:nvSpPr>
          <p:spPr bwMode="auto">
            <a:xfrm>
              <a:off x="1596" y="3773"/>
              <a:ext cx="721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85006" name="AutoShape 10"/>
            <p:cNvSpPr>
              <a:spLocks noChangeArrowheads="1"/>
            </p:cNvSpPr>
            <p:nvPr/>
          </p:nvSpPr>
          <p:spPr bwMode="auto">
            <a:xfrm>
              <a:off x="1013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/>
              <a:endParaRPr lang="en-US" sz="1200" b="1"/>
            </a:p>
            <a:p>
              <a:pPr algn="r"/>
              <a:endParaRPr lang="en-US" sz="1200" b="1"/>
            </a:p>
          </p:txBody>
        </p:sp>
        <p:sp>
          <p:nvSpPr>
            <p:cNvPr id="31762" name="AutoShape 11"/>
            <p:cNvSpPr>
              <a:spLocks noChangeArrowheads="1"/>
            </p:cNvSpPr>
            <p:nvPr/>
          </p:nvSpPr>
          <p:spPr bwMode="auto">
            <a:xfrm>
              <a:off x="428" y="3771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85008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722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31764" name="Text Box 13"/>
            <p:cNvSpPr txBox="1">
              <a:spLocks noChangeArrowheads="1"/>
            </p:cNvSpPr>
            <p:nvPr/>
          </p:nvSpPr>
          <p:spPr bwMode="auto">
            <a:xfrm>
              <a:off x="529" y="3789"/>
              <a:ext cx="6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Initiation</a:t>
              </a:r>
            </a:p>
          </p:txBody>
        </p:sp>
        <p:sp>
          <p:nvSpPr>
            <p:cNvPr id="85010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305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85011" name="Text Box 15"/>
            <p:cNvSpPr txBox="1">
              <a:spLocks noChangeArrowheads="1"/>
            </p:cNvSpPr>
            <p:nvPr/>
          </p:nvSpPr>
          <p:spPr bwMode="auto">
            <a:xfrm>
              <a:off x="1136" y="3813"/>
              <a:ext cx="65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FFFF00"/>
                  </a:solidFill>
                </a:rPr>
                <a:t>Definition</a:t>
              </a:r>
            </a:p>
          </p:txBody>
        </p:sp>
        <p:sp>
          <p:nvSpPr>
            <p:cNvPr id="85012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887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31768" name="Text Box 17"/>
            <p:cNvSpPr txBox="1">
              <a:spLocks noChangeArrowheads="1"/>
            </p:cNvSpPr>
            <p:nvPr/>
          </p:nvSpPr>
          <p:spPr bwMode="auto">
            <a:xfrm>
              <a:off x="1701" y="3819"/>
              <a:ext cx="652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Preparing</a:t>
              </a:r>
            </a:p>
          </p:txBody>
        </p:sp>
        <p:sp>
          <p:nvSpPr>
            <p:cNvPr id="85014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2470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31770" name="Text Box 19"/>
            <p:cNvSpPr txBox="1">
              <a:spLocks noChangeArrowheads="1"/>
            </p:cNvSpPr>
            <p:nvPr/>
          </p:nvSpPr>
          <p:spPr bwMode="auto">
            <a:xfrm>
              <a:off x="2288" y="3831"/>
              <a:ext cx="61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Specification</a:t>
              </a:r>
            </a:p>
          </p:txBody>
        </p:sp>
        <p:sp>
          <p:nvSpPr>
            <p:cNvPr id="85016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053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5</a:t>
              </a:r>
            </a:p>
          </p:txBody>
        </p:sp>
        <p:sp>
          <p:nvSpPr>
            <p:cNvPr id="31772" name="Text Box 21"/>
            <p:cNvSpPr txBox="1">
              <a:spLocks noChangeArrowheads="1"/>
            </p:cNvSpPr>
            <p:nvPr/>
          </p:nvSpPr>
          <p:spPr bwMode="auto">
            <a:xfrm>
              <a:off x="2824" y="3831"/>
              <a:ext cx="6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Execution</a:t>
              </a:r>
            </a:p>
          </p:txBody>
        </p:sp>
        <p:sp>
          <p:nvSpPr>
            <p:cNvPr id="85018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3636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6</a:t>
              </a:r>
            </a:p>
          </p:txBody>
        </p:sp>
        <p:sp>
          <p:nvSpPr>
            <p:cNvPr id="31774" name="Text Box 23"/>
            <p:cNvSpPr txBox="1">
              <a:spLocks noChangeArrowheads="1"/>
            </p:cNvSpPr>
            <p:nvPr/>
          </p:nvSpPr>
          <p:spPr bwMode="auto">
            <a:xfrm>
              <a:off x="3431" y="3825"/>
              <a:ext cx="68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Completion </a:t>
              </a:r>
            </a:p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&amp; evaluation</a:t>
              </a:r>
            </a:p>
          </p:txBody>
        </p:sp>
      </p:grpSp>
      <p:sp>
        <p:nvSpPr>
          <p:cNvPr id="84996" name="Text Box 27"/>
          <p:cNvSpPr txBox="1">
            <a:spLocks noChangeArrowheads="1"/>
          </p:cNvSpPr>
          <p:nvPr/>
        </p:nvSpPr>
        <p:spPr bwMode="auto">
          <a:xfrm>
            <a:off x="1428750" y="2286000"/>
            <a:ext cx="2032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pt-BR" sz="1400"/>
              <a:t>Strategy;</a:t>
            </a:r>
          </a:p>
          <a:p>
            <a:pPr eaLnBrk="1" hangingPunct="1">
              <a:lnSpc>
                <a:spcPct val="89000"/>
              </a:lnSpc>
            </a:pPr>
            <a:r>
              <a:rPr lang="pt-BR" sz="1400"/>
              <a:t>Test Plan; Technics;</a:t>
            </a:r>
          </a:p>
          <a:p>
            <a:pPr eaLnBrk="1" hangingPunct="1">
              <a:lnSpc>
                <a:spcPct val="89000"/>
              </a:lnSpc>
            </a:pPr>
            <a:r>
              <a:rPr lang="pt-BR" sz="1400"/>
              <a:t>Tools; Risk;</a:t>
            </a:r>
            <a:endParaRPr lang="en-US" sz="1400"/>
          </a:p>
        </p:txBody>
      </p:sp>
      <p:sp>
        <p:nvSpPr>
          <p:cNvPr id="84997" name="Text Box 42"/>
          <p:cNvSpPr txBox="1">
            <a:spLocks noChangeArrowheads="1"/>
          </p:cNvSpPr>
          <p:nvPr/>
        </p:nvSpPr>
        <p:spPr bwMode="auto">
          <a:xfrm>
            <a:off x="336550" y="4076700"/>
            <a:ext cx="1841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endParaRPr lang="en-US" sz="800" b="1"/>
          </a:p>
        </p:txBody>
      </p:sp>
      <p:sp>
        <p:nvSpPr>
          <p:cNvPr id="84998" name="TextBox 32"/>
          <p:cNvSpPr txBox="1">
            <a:spLocks noChangeArrowheads="1"/>
          </p:cNvSpPr>
          <p:nvPr/>
        </p:nvSpPr>
        <p:spPr bwMode="auto">
          <a:xfrm>
            <a:off x="357188" y="3214688"/>
            <a:ext cx="4786312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0033CC"/>
                </a:solidFill>
              </a:rPr>
              <a:t>Responsável: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Arquiteto de Teste ou Analista de Teste</a:t>
            </a:r>
          </a:p>
          <a:p>
            <a:pPr eaLnBrk="1" hangingPunct="1"/>
            <a:endParaRPr lang="pt-BR" b="1">
              <a:solidFill>
                <a:srgbClr val="0033CC"/>
              </a:solidFill>
            </a:endParaRPr>
          </a:p>
          <a:p>
            <a:pPr eaLnBrk="1" hangingPunct="1"/>
            <a:r>
              <a:rPr lang="pt-BR" b="1">
                <a:solidFill>
                  <a:srgbClr val="0033CC"/>
                </a:solidFill>
              </a:rPr>
              <a:t>Atividades: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Analisar artefatos de entrada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Elaborar Plano de Teste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Definir Ferramentas e Tecnicas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Rever Esforço e Prazo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Registrar Riscos</a:t>
            </a:r>
          </a:p>
        </p:txBody>
      </p:sp>
      <p:sp>
        <p:nvSpPr>
          <p:cNvPr id="84999" name="TextBox 33"/>
          <p:cNvSpPr txBox="1">
            <a:spLocks noChangeArrowheads="1"/>
          </p:cNvSpPr>
          <p:nvPr/>
        </p:nvSpPr>
        <p:spPr bwMode="auto">
          <a:xfrm>
            <a:off x="5929313" y="4071938"/>
            <a:ext cx="26431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0033CC"/>
                </a:solidFill>
              </a:rPr>
              <a:t>Entregáveis: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Plano de Teste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Cronograma revisado</a:t>
            </a:r>
          </a:p>
          <a:p>
            <a:pPr eaLnBrk="1" hangingPunct="1"/>
            <a:endParaRPr lang="pt-BR" b="1">
              <a:solidFill>
                <a:srgbClr val="0033CC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14313" y="3929063"/>
            <a:ext cx="8715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82575"/>
            <a:ext cx="6710363" cy="503238"/>
          </a:xfrm>
        </p:spPr>
        <p:txBody>
          <a:bodyPr/>
          <a:lstStyle/>
          <a:p>
            <a:pPr>
              <a:defRPr/>
            </a:pPr>
            <a:r>
              <a:rPr lang="nl-NL" dirty="0" smtClean="0"/>
              <a:t>Processo de Teste</a:t>
            </a:r>
            <a:endParaRPr lang="en-US" dirty="0"/>
          </a:p>
        </p:txBody>
      </p:sp>
      <p:grpSp>
        <p:nvGrpSpPr>
          <p:cNvPr id="86019" name="Group 4"/>
          <p:cNvGrpSpPr>
            <a:grpSpLocks/>
          </p:cNvGrpSpPr>
          <p:nvPr/>
        </p:nvGrpSpPr>
        <p:grpSpPr bwMode="auto">
          <a:xfrm>
            <a:off x="214313" y="1428750"/>
            <a:ext cx="8286750" cy="728663"/>
            <a:chOff x="428" y="3771"/>
            <a:chExt cx="3689" cy="331"/>
          </a:xfrm>
        </p:grpSpPr>
        <p:sp>
          <p:nvSpPr>
            <p:cNvPr id="31756" name="AutoShape 5"/>
            <p:cNvSpPr>
              <a:spLocks noChangeArrowheads="1"/>
            </p:cNvSpPr>
            <p:nvPr/>
          </p:nvSpPr>
          <p:spPr bwMode="auto">
            <a:xfrm>
              <a:off x="3345" y="3773"/>
              <a:ext cx="719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58" name="AutoShape 7"/>
            <p:cNvSpPr>
              <a:spLocks noChangeArrowheads="1"/>
            </p:cNvSpPr>
            <p:nvPr/>
          </p:nvSpPr>
          <p:spPr bwMode="auto">
            <a:xfrm>
              <a:off x="2762" y="3773"/>
              <a:ext cx="719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59" name="AutoShape 8"/>
            <p:cNvSpPr>
              <a:spLocks noChangeArrowheads="1"/>
            </p:cNvSpPr>
            <p:nvPr/>
          </p:nvSpPr>
          <p:spPr bwMode="auto">
            <a:xfrm>
              <a:off x="2179" y="3773"/>
              <a:ext cx="721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86029" name="AutoShape 9"/>
            <p:cNvSpPr>
              <a:spLocks noChangeArrowheads="1"/>
            </p:cNvSpPr>
            <p:nvPr/>
          </p:nvSpPr>
          <p:spPr bwMode="auto">
            <a:xfrm>
              <a:off x="1596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/>
              <a:endParaRPr lang="en-US" sz="1200" b="1"/>
            </a:p>
            <a:p>
              <a:pPr algn="r"/>
              <a:endParaRPr lang="en-US" sz="1200" b="1"/>
            </a:p>
          </p:txBody>
        </p:sp>
        <p:sp>
          <p:nvSpPr>
            <p:cNvPr id="31761" name="AutoShape 10"/>
            <p:cNvSpPr>
              <a:spLocks noChangeArrowheads="1"/>
            </p:cNvSpPr>
            <p:nvPr/>
          </p:nvSpPr>
          <p:spPr bwMode="auto">
            <a:xfrm>
              <a:off x="1013" y="3773"/>
              <a:ext cx="721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62" name="AutoShape 11"/>
            <p:cNvSpPr>
              <a:spLocks noChangeArrowheads="1"/>
            </p:cNvSpPr>
            <p:nvPr/>
          </p:nvSpPr>
          <p:spPr bwMode="auto">
            <a:xfrm>
              <a:off x="428" y="3771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86032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722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31764" name="Text Box 13"/>
            <p:cNvSpPr txBox="1">
              <a:spLocks noChangeArrowheads="1"/>
            </p:cNvSpPr>
            <p:nvPr/>
          </p:nvSpPr>
          <p:spPr bwMode="auto">
            <a:xfrm>
              <a:off x="529" y="3789"/>
              <a:ext cx="6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Initiation</a:t>
              </a:r>
            </a:p>
          </p:txBody>
        </p:sp>
        <p:sp>
          <p:nvSpPr>
            <p:cNvPr id="86034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305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31766" name="Text Box 15"/>
            <p:cNvSpPr txBox="1">
              <a:spLocks noChangeArrowheads="1"/>
            </p:cNvSpPr>
            <p:nvPr/>
          </p:nvSpPr>
          <p:spPr bwMode="auto">
            <a:xfrm>
              <a:off x="1136" y="3813"/>
              <a:ext cx="6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Definition</a:t>
              </a:r>
            </a:p>
          </p:txBody>
        </p:sp>
        <p:sp>
          <p:nvSpPr>
            <p:cNvPr id="86036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887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86037" name="Text Box 17"/>
            <p:cNvSpPr txBox="1">
              <a:spLocks noChangeArrowheads="1"/>
            </p:cNvSpPr>
            <p:nvPr/>
          </p:nvSpPr>
          <p:spPr bwMode="auto">
            <a:xfrm>
              <a:off x="1701" y="3819"/>
              <a:ext cx="65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FFFF00"/>
                  </a:solidFill>
                </a:rPr>
                <a:t>Preparing</a:t>
              </a:r>
            </a:p>
          </p:txBody>
        </p:sp>
        <p:sp>
          <p:nvSpPr>
            <p:cNvPr id="86038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2470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31770" name="Text Box 19"/>
            <p:cNvSpPr txBox="1">
              <a:spLocks noChangeArrowheads="1"/>
            </p:cNvSpPr>
            <p:nvPr/>
          </p:nvSpPr>
          <p:spPr bwMode="auto">
            <a:xfrm>
              <a:off x="2288" y="3831"/>
              <a:ext cx="61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Specification</a:t>
              </a:r>
            </a:p>
          </p:txBody>
        </p:sp>
        <p:sp>
          <p:nvSpPr>
            <p:cNvPr id="8604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053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5</a:t>
              </a:r>
            </a:p>
          </p:txBody>
        </p:sp>
        <p:sp>
          <p:nvSpPr>
            <p:cNvPr id="31772" name="Text Box 21"/>
            <p:cNvSpPr txBox="1">
              <a:spLocks noChangeArrowheads="1"/>
            </p:cNvSpPr>
            <p:nvPr/>
          </p:nvSpPr>
          <p:spPr bwMode="auto">
            <a:xfrm>
              <a:off x="2824" y="3831"/>
              <a:ext cx="6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Execution</a:t>
              </a:r>
            </a:p>
          </p:txBody>
        </p:sp>
        <p:sp>
          <p:nvSpPr>
            <p:cNvPr id="86042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3636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6</a:t>
              </a:r>
            </a:p>
          </p:txBody>
        </p:sp>
        <p:sp>
          <p:nvSpPr>
            <p:cNvPr id="31774" name="Text Box 23"/>
            <p:cNvSpPr txBox="1">
              <a:spLocks noChangeArrowheads="1"/>
            </p:cNvSpPr>
            <p:nvPr/>
          </p:nvSpPr>
          <p:spPr bwMode="auto">
            <a:xfrm>
              <a:off x="3431" y="3825"/>
              <a:ext cx="68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Completion </a:t>
              </a:r>
            </a:p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&amp; evaluation</a:t>
              </a:r>
            </a:p>
          </p:txBody>
        </p:sp>
      </p:grpSp>
      <p:sp>
        <p:nvSpPr>
          <p:cNvPr id="86020" name="Text Box 42"/>
          <p:cNvSpPr txBox="1">
            <a:spLocks noChangeArrowheads="1"/>
          </p:cNvSpPr>
          <p:nvPr/>
        </p:nvSpPr>
        <p:spPr bwMode="auto">
          <a:xfrm>
            <a:off x="336550" y="4076700"/>
            <a:ext cx="1841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endParaRPr lang="en-US" sz="800" b="1"/>
          </a:p>
        </p:txBody>
      </p:sp>
      <p:sp>
        <p:nvSpPr>
          <p:cNvPr id="86021" name="TextBox 32"/>
          <p:cNvSpPr txBox="1">
            <a:spLocks noChangeArrowheads="1"/>
          </p:cNvSpPr>
          <p:nvPr/>
        </p:nvSpPr>
        <p:spPr bwMode="auto">
          <a:xfrm>
            <a:off x="357188" y="3214688"/>
            <a:ext cx="50006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0033CC"/>
                </a:solidFill>
              </a:rPr>
              <a:t>Responsável: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Analista de Teste</a:t>
            </a:r>
          </a:p>
          <a:p>
            <a:pPr eaLnBrk="1" hangingPunct="1"/>
            <a:endParaRPr lang="pt-BR" b="1">
              <a:solidFill>
                <a:srgbClr val="0033CC"/>
              </a:solidFill>
            </a:endParaRPr>
          </a:p>
          <a:p>
            <a:pPr eaLnBrk="1" hangingPunct="1"/>
            <a:r>
              <a:rPr lang="pt-BR" b="1">
                <a:solidFill>
                  <a:srgbClr val="0033CC"/>
                </a:solidFill>
              </a:rPr>
              <a:t>Atividades: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Analisar artefatos de entrada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Analisar Casos de Uso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Definir Cenários de Teste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Preparar Ambiente, Ferramentas e Dados de Testes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Analisar Premissas, Restrições e Impactos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Rever Esforço e Prazo</a:t>
            </a:r>
          </a:p>
        </p:txBody>
      </p:sp>
      <p:sp>
        <p:nvSpPr>
          <p:cNvPr id="86022" name="TextBox 33"/>
          <p:cNvSpPr txBox="1">
            <a:spLocks noChangeArrowheads="1"/>
          </p:cNvSpPr>
          <p:nvPr/>
        </p:nvSpPr>
        <p:spPr bwMode="auto">
          <a:xfrm>
            <a:off x="5715000" y="4071938"/>
            <a:ext cx="307181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0033CC"/>
                </a:solidFill>
              </a:rPr>
              <a:t>Entregáveis: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Cenários de Testes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Plano de Testes revisado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Cronograma atualizado</a:t>
            </a:r>
          </a:p>
          <a:p>
            <a:pPr eaLnBrk="1" hangingPunct="1"/>
            <a:endParaRPr lang="pt-BR" b="1">
              <a:solidFill>
                <a:srgbClr val="0033CC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14313" y="3929063"/>
            <a:ext cx="8715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24" name="Text Box 29"/>
          <p:cNvSpPr txBox="1">
            <a:spLocks noChangeArrowheads="1"/>
          </p:cNvSpPr>
          <p:nvPr/>
        </p:nvSpPr>
        <p:spPr bwMode="auto">
          <a:xfrm>
            <a:off x="2857500" y="2286000"/>
            <a:ext cx="15716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pt-BR" sz="1400"/>
              <a:t>Environment;</a:t>
            </a:r>
          </a:p>
          <a:p>
            <a:pPr eaLnBrk="1" hangingPunct="1">
              <a:lnSpc>
                <a:spcPct val="89000"/>
              </a:lnSpc>
            </a:pPr>
            <a:r>
              <a:rPr lang="pt-BR" sz="1400"/>
              <a:t>Scenaries;</a:t>
            </a:r>
          </a:p>
          <a:p>
            <a:pPr eaLnBrk="1" hangingPunct="1">
              <a:lnSpc>
                <a:spcPct val="89000"/>
              </a:lnSpc>
            </a:pPr>
            <a:r>
              <a:rPr lang="pt-BR" sz="1400"/>
              <a:t>Use Case;</a:t>
            </a:r>
          </a:p>
        </p:txBody>
      </p:sp>
    </p:spTree>
    <p:extLst>
      <p:ext uri="{BB962C8B-B14F-4D97-AF65-F5344CB8AC3E}">
        <p14:creationId xmlns:p14="http://schemas.microsoft.com/office/powerpoint/2010/main" val="318895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82575"/>
            <a:ext cx="6710363" cy="503238"/>
          </a:xfrm>
        </p:spPr>
        <p:txBody>
          <a:bodyPr/>
          <a:lstStyle/>
          <a:p>
            <a:pPr>
              <a:defRPr/>
            </a:pPr>
            <a:r>
              <a:rPr lang="nl-NL" dirty="0" smtClean="0"/>
              <a:t>Processo de Teste</a:t>
            </a:r>
            <a:endParaRPr lang="en-US" dirty="0"/>
          </a:p>
        </p:txBody>
      </p:sp>
      <p:grpSp>
        <p:nvGrpSpPr>
          <p:cNvPr id="87043" name="Group 4"/>
          <p:cNvGrpSpPr>
            <a:grpSpLocks/>
          </p:cNvGrpSpPr>
          <p:nvPr/>
        </p:nvGrpSpPr>
        <p:grpSpPr bwMode="auto">
          <a:xfrm>
            <a:off x="214313" y="1428750"/>
            <a:ext cx="8358187" cy="728663"/>
            <a:chOff x="428" y="3771"/>
            <a:chExt cx="3689" cy="331"/>
          </a:xfrm>
        </p:grpSpPr>
        <p:sp>
          <p:nvSpPr>
            <p:cNvPr id="31756" name="AutoShape 5"/>
            <p:cNvSpPr>
              <a:spLocks noChangeArrowheads="1"/>
            </p:cNvSpPr>
            <p:nvPr/>
          </p:nvSpPr>
          <p:spPr bwMode="auto">
            <a:xfrm>
              <a:off x="3345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58" name="AutoShape 7"/>
            <p:cNvSpPr>
              <a:spLocks noChangeArrowheads="1"/>
            </p:cNvSpPr>
            <p:nvPr/>
          </p:nvSpPr>
          <p:spPr bwMode="auto">
            <a:xfrm>
              <a:off x="2762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87052" name="AutoShape 8"/>
            <p:cNvSpPr>
              <a:spLocks noChangeArrowheads="1"/>
            </p:cNvSpPr>
            <p:nvPr/>
          </p:nvSpPr>
          <p:spPr bwMode="auto">
            <a:xfrm>
              <a:off x="2179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/>
              <a:endParaRPr lang="en-US" sz="1200" b="1"/>
            </a:p>
            <a:p>
              <a:pPr algn="r"/>
              <a:endParaRPr lang="en-US" sz="1200" b="1"/>
            </a:p>
          </p:txBody>
        </p:sp>
        <p:sp>
          <p:nvSpPr>
            <p:cNvPr id="31760" name="AutoShape 9"/>
            <p:cNvSpPr>
              <a:spLocks noChangeArrowheads="1"/>
            </p:cNvSpPr>
            <p:nvPr/>
          </p:nvSpPr>
          <p:spPr bwMode="auto">
            <a:xfrm>
              <a:off x="1596" y="3773"/>
              <a:ext cx="721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61" name="AutoShape 10"/>
            <p:cNvSpPr>
              <a:spLocks noChangeArrowheads="1"/>
            </p:cNvSpPr>
            <p:nvPr/>
          </p:nvSpPr>
          <p:spPr bwMode="auto">
            <a:xfrm>
              <a:off x="1013" y="3773"/>
              <a:ext cx="721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62" name="AutoShape 11"/>
            <p:cNvSpPr>
              <a:spLocks noChangeArrowheads="1"/>
            </p:cNvSpPr>
            <p:nvPr/>
          </p:nvSpPr>
          <p:spPr bwMode="auto">
            <a:xfrm>
              <a:off x="428" y="3771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87056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722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31764" name="Text Box 13"/>
            <p:cNvSpPr txBox="1">
              <a:spLocks noChangeArrowheads="1"/>
            </p:cNvSpPr>
            <p:nvPr/>
          </p:nvSpPr>
          <p:spPr bwMode="auto">
            <a:xfrm>
              <a:off x="529" y="3789"/>
              <a:ext cx="6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Initiation</a:t>
              </a:r>
            </a:p>
          </p:txBody>
        </p:sp>
        <p:sp>
          <p:nvSpPr>
            <p:cNvPr id="87058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305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31766" name="Text Box 15"/>
            <p:cNvSpPr txBox="1">
              <a:spLocks noChangeArrowheads="1"/>
            </p:cNvSpPr>
            <p:nvPr/>
          </p:nvSpPr>
          <p:spPr bwMode="auto">
            <a:xfrm>
              <a:off x="1136" y="3813"/>
              <a:ext cx="6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Definition</a:t>
              </a:r>
            </a:p>
          </p:txBody>
        </p:sp>
        <p:sp>
          <p:nvSpPr>
            <p:cNvPr id="87060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887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31768" name="Text Box 17"/>
            <p:cNvSpPr txBox="1">
              <a:spLocks noChangeArrowheads="1"/>
            </p:cNvSpPr>
            <p:nvPr/>
          </p:nvSpPr>
          <p:spPr bwMode="auto">
            <a:xfrm>
              <a:off x="1701" y="3819"/>
              <a:ext cx="651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Preparing</a:t>
              </a:r>
            </a:p>
          </p:txBody>
        </p:sp>
        <p:sp>
          <p:nvSpPr>
            <p:cNvPr id="87062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2470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87063" name="Text Box 19"/>
            <p:cNvSpPr txBox="1">
              <a:spLocks noChangeArrowheads="1"/>
            </p:cNvSpPr>
            <p:nvPr/>
          </p:nvSpPr>
          <p:spPr bwMode="auto">
            <a:xfrm>
              <a:off x="2259" y="3803"/>
              <a:ext cx="6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FFFF00"/>
                  </a:solidFill>
                </a:rPr>
                <a:t>Specification</a:t>
              </a:r>
            </a:p>
          </p:txBody>
        </p:sp>
        <p:sp>
          <p:nvSpPr>
            <p:cNvPr id="8706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053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5</a:t>
              </a:r>
            </a:p>
          </p:txBody>
        </p:sp>
        <p:sp>
          <p:nvSpPr>
            <p:cNvPr id="31772" name="Text Box 21"/>
            <p:cNvSpPr txBox="1">
              <a:spLocks noChangeArrowheads="1"/>
            </p:cNvSpPr>
            <p:nvPr/>
          </p:nvSpPr>
          <p:spPr bwMode="auto">
            <a:xfrm>
              <a:off x="2824" y="3831"/>
              <a:ext cx="6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Execution</a:t>
              </a:r>
            </a:p>
          </p:txBody>
        </p:sp>
        <p:sp>
          <p:nvSpPr>
            <p:cNvPr id="87066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3636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6</a:t>
              </a:r>
            </a:p>
          </p:txBody>
        </p:sp>
        <p:sp>
          <p:nvSpPr>
            <p:cNvPr id="31774" name="Text Box 23"/>
            <p:cNvSpPr txBox="1">
              <a:spLocks noChangeArrowheads="1"/>
            </p:cNvSpPr>
            <p:nvPr/>
          </p:nvSpPr>
          <p:spPr bwMode="auto">
            <a:xfrm>
              <a:off x="3431" y="3825"/>
              <a:ext cx="68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Completion </a:t>
              </a:r>
            </a:p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&amp; evaluation</a:t>
              </a:r>
            </a:p>
          </p:txBody>
        </p:sp>
      </p:grpSp>
      <p:sp>
        <p:nvSpPr>
          <p:cNvPr id="87044" name="Text Box 27"/>
          <p:cNvSpPr txBox="1">
            <a:spLocks noChangeArrowheads="1"/>
          </p:cNvSpPr>
          <p:nvPr/>
        </p:nvSpPr>
        <p:spPr bwMode="auto">
          <a:xfrm>
            <a:off x="4286250" y="2286000"/>
            <a:ext cx="1143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pt-BR" sz="1400"/>
              <a:t>Test Case</a:t>
            </a:r>
          </a:p>
          <a:p>
            <a:pPr eaLnBrk="1" hangingPunct="1">
              <a:lnSpc>
                <a:spcPct val="89000"/>
              </a:lnSpc>
            </a:pPr>
            <a:r>
              <a:rPr lang="pt-BR" sz="1400"/>
              <a:t>Scripts;  Automation;</a:t>
            </a:r>
          </a:p>
          <a:p>
            <a:pPr eaLnBrk="1" hangingPunct="1">
              <a:lnSpc>
                <a:spcPct val="89000"/>
              </a:lnSpc>
            </a:pPr>
            <a:r>
              <a:rPr lang="pt-BR" sz="1400"/>
              <a:t>CheckLists;</a:t>
            </a:r>
            <a:endParaRPr lang="en-US" sz="1400"/>
          </a:p>
        </p:txBody>
      </p:sp>
      <p:sp>
        <p:nvSpPr>
          <p:cNvPr id="87045" name="Text Box 42"/>
          <p:cNvSpPr txBox="1">
            <a:spLocks noChangeArrowheads="1"/>
          </p:cNvSpPr>
          <p:nvPr/>
        </p:nvSpPr>
        <p:spPr bwMode="auto">
          <a:xfrm>
            <a:off x="336550" y="4076700"/>
            <a:ext cx="1841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endParaRPr lang="en-US" sz="800" b="1"/>
          </a:p>
        </p:txBody>
      </p:sp>
      <p:sp>
        <p:nvSpPr>
          <p:cNvPr id="87046" name="TextBox 32"/>
          <p:cNvSpPr txBox="1">
            <a:spLocks noChangeArrowheads="1"/>
          </p:cNvSpPr>
          <p:nvPr/>
        </p:nvSpPr>
        <p:spPr bwMode="auto">
          <a:xfrm>
            <a:off x="357188" y="3214688"/>
            <a:ext cx="500062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0033CC"/>
                </a:solidFill>
              </a:rPr>
              <a:t>Responsável: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Analista de Teste</a:t>
            </a:r>
          </a:p>
          <a:p>
            <a:pPr eaLnBrk="1" hangingPunct="1"/>
            <a:endParaRPr lang="pt-BR" b="1">
              <a:solidFill>
                <a:srgbClr val="0033CC"/>
              </a:solidFill>
            </a:endParaRPr>
          </a:p>
          <a:p>
            <a:pPr eaLnBrk="1" hangingPunct="1"/>
            <a:r>
              <a:rPr lang="pt-BR" b="1">
                <a:solidFill>
                  <a:srgbClr val="0033CC"/>
                </a:solidFill>
              </a:rPr>
              <a:t>Atividades: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Elaborar Casos de Teste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Elaborar / Atualizar Check-lists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Rever Esforço e Prazo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Verificar Pontos de Controle e Verificação</a:t>
            </a:r>
          </a:p>
          <a:p>
            <a:pPr eaLnBrk="1" hangingPunct="1"/>
            <a:endParaRPr lang="pt-BR"/>
          </a:p>
        </p:txBody>
      </p:sp>
      <p:sp>
        <p:nvSpPr>
          <p:cNvPr id="87047" name="TextBox 33"/>
          <p:cNvSpPr txBox="1">
            <a:spLocks noChangeArrowheads="1"/>
          </p:cNvSpPr>
          <p:nvPr/>
        </p:nvSpPr>
        <p:spPr bwMode="auto">
          <a:xfrm>
            <a:off x="5715000" y="4071938"/>
            <a:ext cx="307181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0033CC"/>
                </a:solidFill>
              </a:rPr>
              <a:t>Entregáveis: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Casos de Teste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Plano de Testes revisado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Cronograma atualizado</a:t>
            </a:r>
          </a:p>
          <a:p>
            <a:pPr eaLnBrk="1" hangingPunct="1"/>
            <a:endParaRPr lang="pt-BR"/>
          </a:p>
          <a:p>
            <a:pPr eaLnBrk="1" hangingPunct="1"/>
            <a:endParaRPr lang="pt-BR" b="1">
              <a:solidFill>
                <a:srgbClr val="0033CC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14313" y="3929063"/>
            <a:ext cx="8715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82575"/>
            <a:ext cx="6710363" cy="503238"/>
          </a:xfrm>
        </p:spPr>
        <p:txBody>
          <a:bodyPr/>
          <a:lstStyle/>
          <a:p>
            <a:pPr>
              <a:defRPr/>
            </a:pPr>
            <a:r>
              <a:rPr lang="nl-NL" dirty="0" smtClean="0"/>
              <a:t>Processo de Teste</a:t>
            </a:r>
            <a:endParaRPr lang="en-US" dirty="0"/>
          </a:p>
        </p:txBody>
      </p:sp>
      <p:grpSp>
        <p:nvGrpSpPr>
          <p:cNvPr id="88067" name="Group 4"/>
          <p:cNvGrpSpPr>
            <a:grpSpLocks/>
          </p:cNvGrpSpPr>
          <p:nvPr/>
        </p:nvGrpSpPr>
        <p:grpSpPr bwMode="auto">
          <a:xfrm>
            <a:off x="214313" y="1428750"/>
            <a:ext cx="8429625" cy="728663"/>
            <a:chOff x="428" y="3771"/>
            <a:chExt cx="3689" cy="331"/>
          </a:xfrm>
        </p:grpSpPr>
        <p:sp>
          <p:nvSpPr>
            <p:cNvPr id="31756" name="AutoShape 5"/>
            <p:cNvSpPr>
              <a:spLocks noChangeArrowheads="1"/>
            </p:cNvSpPr>
            <p:nvPr/>
          </p:nvSpPr>
          <p:spPr bwMode="auto">
            <a:xfrm>
              <a:off x="3345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88075" name="AutoShape 7"/>
            <p:cNvSpPr>
              <a:spLocks noChangeArrowheads="1"/>
            </p:cNvSpPr>
            <p:nvPr/>
          </p:nvSpPr>
          <p:spPr bwMode="auto">
            <a:xfrm>
              <a:off x="2762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/>
              <a:endParaRPr lang="en-US" sz="1200" b="1"/>
            </a:p>
            <a:p>
              <a:pPr algn="r"/>
              <a:endParaRPr lang="en-US" sz="1200" b="1"/>
            </a:p>
          </p:txBody>
        </p:sp>
        <p:sp>
          <p:nvSpPr>
            <p:cNvPr id="31759" name="AutoShape 8"/>
            <p:cNvSpPr>
              <a:spLocks noChangeArrowheads="1"/>
            </p:cNvSpPr>
            <p:nvPr/>
          </p:nvSpPr>
          <p:spPr bwMode="auto">
            <a:xfrm>
              <a:off x="2179" y="3773"/>
              <a:ext cx="721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60" name="AutoShape 9"/>
            <p:cNvSpPr>
              <a:spLocks noChangeArrowheads="1"/>
            </p:cNvSpPr>
            <p:nvPr/>
          </p:nvSpPr>
          <p:spPr bwMode="auto">
            <a:xfrm>
              <a:off x="1596" y="3773"/>
              <a:ext cx="721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61" name="AutoShape 10"/>
            <p:cNvSpPr>
              <a:spLocks noChangeArrowheads="1"/>
            </p:cNvSpPr>
            <p:nvPr/>
          </p:nvSpPr>
          <p:spPr bwMode="auto">
            <a:xfrm>
              <a:off x="1013" y="3773"/>
              <a:ext cx="721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62" name="AutoShape 11"/>
            <p:cNvSpPr>
              <a:spLocks noChangeArrowheads="1"/>
            </p:cNvSpPr>
            <p:nvPr/>
          </p:nvSpPr>
          <p:spPr bwMode="auto">
            <a:xfrm>
              <a:off x="428" y="3771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8808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722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31764" name="Text Box 13"/>
            <p:cNvSpPr txBox="1">
              <a:spLocks noChangeArrowheads="1"/>
            </p:cNvSpPr>
            <p:nvPr/>
          </p:nvSpPr>
          <p:spPr bwMode="auto">
            <a:xfrm>
              <a:off x="529" y="3789"/>
              <a:ext cx="6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Initiation</a:t>
              </a:r>
            </a:p>
          </p:txBody>
        </p:sp>
        <p:sp>
          <p:nvSpPr>
            <p:cNvPr id="88082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305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31766" name="Text Box 15"/>
            <p:cNvSpPr txBox="1">
              <a:spLocks noChangeArrowheads="1"/>
            </p:cNvSpPr>
            <p:nvPr/>
          </p:nvSpPr>
          <p:spPr bwMode="auto">
            <a:xfrm>
              <a:off x="1136" y="3813"/>
              <a:ext cx="6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Definition</a:t>
              </a:r>
            </a:p>
          </p:txBody>
        </p:sp>
        <p:sp>
          <p:nvSpPr>
            <p:cNvPr id="88084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887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31768" name="Text Box 17"/>
            <p:cNvSpPr txBox="1">
              <a:spLocks noChangeArrowheads="1"/>
            </p:cNvSpPr>
            <p:nvPr/>
          </p:nvSpPr>
          <p:spPr bwMode="auto">
            <a:xfrm>
              <a:off x="1701" y="3819"/>
              <a:ext cx="651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Preparing</a:t>
              </a:r>
            </a:p>
          </p:txBody>
        </p:sp>
        <p:sp>
          <p:nvSpPr>
            <p:cNvPr id="88086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2470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31770" name="Text Box 19"/>
            <p:cNvSpPr txBox="1">
              <a:spLocks noChangeArrowheads="1"/>
            </p:cNvSpPr>
            <p:nvPr/>
          </p:nvSpPr>
          <p:spPr bwMode="auto">
            <a:xfrm>
              <a:off x="2288" y="3831"/>
              <a:ext cx="61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Specification</a:t>
              </a:r>
            </a:p>
          </p:txBody>
        </p:sp>
        <p:sp>
          <p:nvSpPr>
            <p:cNvPr id="88088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053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5</a:t>
              </a:r>
            </a:p>
          </p:txBody>
        </p:sp>
        <p:sp>
          <p:nvSpPr>
            <p:cNvPr id="88089" name="Text Box 21"/>
            <p:cNvSpPr txBox="1">
              <a:spLocks noChangeArrowheads="1"/>
            </p:cNvSpPr>
            <p:nvPr/>
          </p:nvSpPr>
          <p:spPr bwMode="auto">
            <a:xfrm>
              <a:off x="2824" y="3831"/>
              <a:ext cx="6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FFFF00"/>
                  </a:solidFill>
                </a:rPr>
                <a:t>Execution</a:t>
              </a:r>
            </a:p>
          </p:txBody>
        </p:sp>
        <p:sp>
          <p:nvSpPr>
            <p:cNvPr id="88090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3636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6</a:t>
              </a:r>
            </a:p>
          </p:txBody>
        </p:sp>
        <p:sp>
          <p:nvSpPr>
            <p:cNvPr id="31774" name="Text Box 23"/>
            <p:cNvSpPr txBox="1">
              <a:spLocks noChangeArrowheads="1"/>
            </p:cNvSpPr>
            <p:nvPr/>
          </p:nvSpPr>
          <p:spPr bwMode="auto">
            <a:xfrm>
              <a:off x="3431" y="3825"/>
              <a:ext cx="68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Completion </a:t>
              </a:r>
            </a:p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&amp; evaluation</a:t>
              </a:r>
            </a:p>
          </p:txBody>
        </p:sp>
      </p:grpSp>
      <p:sp>
        <p:nvSpPr>
          <p:cNvPr id="88068" name="Text Box 27"/>
          <p:cNvSpPr txBox="1">
            <a:spLocks noChangeArrowheads="1"/>
          </p:cNvSpPr>
          <p:nvPr/>
        </p:nvSpPr>
        <p:spPr bwMode="auto">
          <a:xfrm>
            <a:off x="5643563" y="2286000"/>
            <a:ext cx="13573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pt-BR" sz="1400"/>
              <a:t>Execution</a:t>
            </a:r>
            <a:endParaRPr lang="en-US" sz="1400"/>
          </a:p>
        </p:txBody>
      </p:sp>
      <p:sp>
        <p:nvSpPr>
          <p:cNvPr id="88069" name="Text Box 42"/>
          <p:cNvSpPr txBox="1">
            <a:spLocks noChangeArrowheads="1"/>
          </p:cNvSpPr>
          <p:nvPr/>
        </p:nvSpPr>
        <p:spPr bwMode="auto">
          <a:xfrm>
            <a:off x="336550" y="4076700"/>
            <a:ext cx="1841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endParaRPr lang="en-US" sz="800" b="1"/>
          </a:p>
        </p:txBody>
      </p:sp>
      <p:sp>
        <p:nvSpPr>
          <p:cNvPr id="88070" name="TextBox 32"/>
          <p:cNvSpPr txBox="1">
            <a:spLocks noChangeArrowheads="1"/>
          </p:cNvSpPr>
          <p:nvPr/>
        </p:nvSpPr>
        <p:spPr bwMode="auto">
          <a:xfrm>
            <a:off x="357188" y="3214688"/>
            <a:ext cx="50006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0033CC"/>
                </a:solidFill>
              </a:rPr>
              <a:t>Responsável: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Analista de Teste</a:t>
            </a:r>
          </a:p>
          <a:p>
            <a:pPr eaLnBrk="1" hangingPunct="1"/>
            <a:endParaRPr lang="pt-BR" b="1">
              <a:solidFill>
                <a:srgbClr val="0033CC"/>
              </a:solidFill>
            </a:endParaRPr>
          </a:p>
          <a:p>
            <a:pPr eaLnBrk="1" hangingPunct="1"/>
            <a:r>
              <a:rPr lang="pt-BR" b="1">
                <a:solidFill>
                  <a:srgbClr val="0033CC"/>
                </a:solidFill>
              </a:rPr>
              <a:t>Atividades: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Verificar Pontos de Controle e Verificação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Execução das Verificações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Execução das Validações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Reportar defeitos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Reportar não conformidades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Gerar Evidências de testes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Rever Esforço e Prazo</a:t>
            </a:r>
          </a:p>
          <a:p>
            <a:pPr eaLnBrk="1" hangingPunct="1">
              <a:buFont typeface="Wingdings" pitchFamily="2" charset="2"/>
              <a:buChar char="ü"/>
            </a:pPr>
            <a:endParaRPr lang="pt-BR"/>
          </a:p>
        </p:txBody>
      </p:sp>
      <p:sp>
        <p:nvSpPr>
          <p:cNvPr id="88071" name="TextBox 33"/>
          <p:cNvSpPr txBox="1">
            <a:spLocks noChangeArrowheads="1"/>
          </p:cNvSpPr>
          <p:nvPr/>
        </p:nvSpPr>
        <p:spPr bwMode="auto">
          <a:xfrm>
            <a:off x="5143500" y="4071938"/>
            <a:ext cx="364331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0033CC"/>
                </a:solidFill>
              </a:rPr>
              <a:t>Entregáveis: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Reporte de Defeitos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Reporte de Não-conformidade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Evidências de testes</a:t>
            </a:r>
          </a:p>
          <a:p>
            <a:pPr eaLnBrk="1" hangingPunct="1"/>
            <a:endParaRPr lang="pt-BR" b="1">
              <a:solidFill>
                <a:srgbClr val="0033CC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14313" y="3929063"/>
            <a:ext cx="8715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82575"/>
            <a:ext cx="6710363" cy="503238"/>
          </a:xfrm>
        </p:spPr>
        <p:txBody>
          <a:bodyPr/>
          <a:lstStyle/>
          <a:p>
            <a:pPr>
              <a:defRPr/>
            </a:pPr>
            <a:r>
              <a:rPr lang="nl-NL" dirty="0" smtClean="0"/>
              <a:t>Processo de Teste</a:t>
            </a:r>
            <a:endParaRPr lang="en-US" dirty="0"/>
          </a:p>
        </p:txBody>
      </p:sp>
      <p:grpSp>
        <p:nvGrpSpPr>
          <p:cNvPr id="89091" name="Group 4"/>
          <p:cNvGrpSpPr>
            <a:grpSpLocks/>
          </p:cNvGrpSpPr>
          <p:nvPr/>
        </p:nvGrpSpPr>
        <p:grpSpPr bwMode="auto">
          <a:xfrm>
            <a:off x="214313" y="1428750"/>
            <a:ext cx="8429625" cy="728663"/>
            <a:chOff x="428" y="3771"/>
            <a:chExt cx="3689" cy="331"/>
          </a:xfrm>
        </p:grpSpPr>
        <p:sp>
          <p:nvSpPr>
            <p:cNvPr id="31756" name="AutoShape 5"/>
            <p:cNvSpPr>
              <a:spLocks noChangeArrowheads="1"/>
            </p:cNvSpPr>
            <p:nvPr/>
          </p:nvSpPr>
          <p:spPr bwMode="auto">
            <a:xfrm>
              <a:off x="3345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58" name="AutoShape 7"/>
            <p:cNvSpPr>
              <a:spLocks noChangeArrowheads="1"/>
            </p:cNvSpPr>
            <p:nvPr/>
          </p:nvSpPr>
          <p:spPr bwMode="auto">
            <a:xfrm>
              <a:off x="2762" y="3773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59" name="AutoShape 8"/>
            <p:cNvSpPr>
              <a:spLocks noChangeArrowheads="1"/>
            </p:cNvSpPr>
            <p:nvPr/>
          </p:nvSpPr>
          <p:spPr bwMode="auto">
            <a:xfrm>
              <a:off x="2179" y="3773"/>
              <a:ext cx="721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60" name="AutoShape 9"/>
            <p:cNvSpPr>
              <a:spLocks noChangeArrowheads="1"/>
            </p:cNvSpPr>
            <p:nvPr/>
          </p:nvSpPr>
          <p:spPr bwMode="auto">
            <a:xfrm>
              <a:off x="1596" y="3773"/>
              <a:ext cx="721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61" name="AutoShape 10"/>
            <p:cNvSpPr>
              <a:spLocks noChangeArrowheads="1"/>
            </p:cNvSpPr>
            <p:nvPr/>
          </p:nvSpPr>
          <p:spPr bwMode="auto">
            <a:xfrm>
              <a:off x="1013" y="3773"/>
              <a:ext cx="721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31762" name="AutoShape 11"/>
            <p:cNvSpPr>
              <a:spLocks noChangeArrowheads="1"/>
            </p:cNvSpPr>
            <p:nvPr/>
          </p:nvSpPr>
          <p:spPr bwMode="auto">
            <a:xfrm>
              <a:off x="428" y="3771"/>
              <a:ext cx="720" cy="326"/>
            </a:xfrm>
            <a:prstGeom prst="chevron">
              <a:avLst>
                <a:gd name="adj" fmla="val 6288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r">
                <a:defRPr/>
              </a:pPr>
              <a:endParaRPr lang="en-US" sz="1200" b="1"/>
            </a:p>
            <a:p>
              <a:pPr algn="r">
                <a:defRPr/>
              </a:pPr>
              <a:endParaRPr lang="en-US" sz="1200" b="1"/>
            </a:p>
          </p:txBody>
        </p:sp>
        <p:sp>
          <p:nvSpPr>
            <p:cNvPr id="89104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722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31764" name="Text Box 13"/>
            <p:cNvSpPr txBox="1">
              <a:spLocks noChangeArrowheads="1"/>
            </p:cNvSpPr>
            <p:nvPr/>
          </p:nvSpPr>
          <p:spPr bwMode="auto">
            <a:xfrm>
              <a:off x="529" y="3825"/>
              <a:ext cx="6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Initiation</a:t>
              </a:r>
            </a:p>
          </p:txBody>
        </p:sp>
        <p:sp>
          <p:nvSpPr>
            <p:cNvPr id="89106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305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31766" name="Text Box 15"/>
            <p:cNvSpPr txBox="1">
              <a:spLocks noChangeArrowheads="1"/>
            </p:cNvSpPr>
            <p:nvPr/>
          </p:nvSpPr>
          <p:spPr bwMode="auto">
            <a:xfrm>
              <a:off x="1136" y="3813"/>
              <a:ext cx="6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Definition</a:t>
              </a:r>
            </a:p>
          </p:txBody>
        </p:sp>
        <p:sp>
          <p:nvSpPr>
            <p:cNvPr id="89108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887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31768" name="Text Box 17"/>
            <p:cNvSpPr txBox="1">
              <a:spLocks noChangeArrowheads="1"/>
            </p:cNvSpPr>
            <p:nvPr/>
          </p:nvSpPr>
          <p:spPr bwMode="auto">
            <a:xfrm>
              <a:off x="1701" y="3819"/>
              <a:ext cx="651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Preparing</a:t>
              </a:r>
            </a:p>
          </p:txBody>
        </p:sp>
        <p:sp>
          <p:nvSpPr>
            <p:cNvPr id="8911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2470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31770" name="Text Box 19"/>
            <p:cNvSpPr txBox="1">
              <a:spLocks noChangeArrowheads="1"/>
            </p:cNvSpPr>
            <p:nvPr/>
          </p:nvSpPr>
          <p:spPr bwMode="auto">
            <a:xfrm>
              <a:off x="2288" y="3831"/>
              <a:ext cx="61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Specification</a:t>
              </a:r>
            </a:p>
          </p:txBody>
        </p:sp>
        <p:sp>
          <p:nvSpPr>
            <p:cNvPr id="89112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053" y="3801"/>
              <a:ext cx="172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5</a:t>
              </a:r>
            </a:p>
          </p:txBody>
        </p:sp>
        <p:sp>
          <p:nvSpPr>
            <p:cNvPr id="31772" name="Text Box 21"/>
            <p:cNvSpPr txBox="1">
              <a:spLocks noChangeArrowheads="1"/>
            </p:cNvSpPr>
            <p:nvPr/>
          </p:nvSpPr>
          <p:spPr bwMode="auto">
            <a:xfrm>
              <a:off x="2824" y="3831"/>
              <a:ext cx="6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>
                <a:defRPr/>
              </a:pPr>
              <a:r>
                <a:rPr lang="en-US" sz="1200" b="1" dirty="0">
                  <a:solidFill>
                    <a:schemeClr val="accent4">
                      <a:lumMod val="65000"/>
                      <a:lumOff val="35000"/>
                    </a:schemeClr>
                  </a:solidFill>
                </a:rPr>
                <a:t>Execution</a:t>
              </a:r>
            </a:p>
          </p:txBody>
        </p:sp>
        <p:sp>
          <p:nvSpPr>
            <p:cNvPr id="89114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3636" y="3801"/>
              <a:ext cx="171" cy="27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pt-BR" sz="3600" kern="10">
                  <a:solidFill>
                    <a:srgbClr val="C0C0C0"/>
                  </a:solidFill>
                  <a:latin typeface="Arial Black"/>
                </a:rPr>
                <a:t>6</a:t>
              </a:r>
            </a:p>
          </p:txBody>
        </p:sp>
        <p:sp>
          <p:nvSpPr>
            <p:cNvPr id="89115" name="Text Box 23"/>
            <p:cNvSpPr txBox="1">
              <a:spLocks noChangeArrowheads="1"/>
            </p:cNvSpPr>
            <p:nvPr/>
          </p:nvSpPr>
          <p:spPr bwMode="auto">
            <a:xfrm>
              <a:off x="3431" y="3825"/>
              <a:ext cx="68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FFFF00"/>
                  </a:solidFill>
                </a:rPr>
                <a:t>Completion </a:t>
              </a:r>
            </a:p>
            <a:p>
              <a:pPr eaLnBrk="1" hangingPunct="1"/>
              <a:r>
                <a:rPr lang="en-US" sz="1600" b="1">
                  <a:solidFill>
                    <a:srgbClr val="FFFF00"/>
                  </a:solidFill>
                </a:rPr>
                <a:t>&amp; evaluation</a:t>
              </a:r>
            </a:p>
          </p:txBody>
        </p:sp>
      </p:grpSp>
      <p:sp>
        <p:nvSpPr>
          <p:cNvPr id="89092" name="Text Box 27"/>
          <p:cNvSpPr txBox="1">
            <a:spLocks noChangeArrowheads="1"/>
          </p:cNvSpPr>
          <p:nvPr/>
        </p:nvSpPr>
        <p:spPr bwMode="auto">
          <a:xfrm>
            <a:off x="7000875" y="2286000"/>
            <a:ext cx="15716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pt-BR" sz="1400"/>
              <a:t>Sumary report</a:t>
            </a:r>
          </a:p>
          <a:p>
            <a:pPr eaLnBrk="1" hangingPunct="1">
              <a:lnSpc>
                <a:spcPct val="89000"/>
              </a:lnSpc>
            </a:pPr>
            <a:r>
              <a:rPr lang="pt-BR" sz="1400"/>
              <a:t>Analysis;</a:t>
            </a:r>
          </a:p>
          <a:p>
            <a:pPr eaLnBrk="1" hangingPunct="1">
              <a:lnSpc>
                <a:spcPct val="89000"/>
              </a:lnSpc>
            </a:pPr>
            <a:r>
              <a:rPr lang="pt-BR" sz="1400"/>
              <a:t>KPIs,</a:t>
            </a:r>
          </a:p>
          <a:p>
            <a:pPr eaLnBrk="1" hangingPunct="1">
              <a:lnSpc>
                <a:spcPct val="89000"/>
              </a:lnSpc>
            </a:pPr>
            <a:r>
              <a:rPr lang="pt-BR" sz="1400"/>
              <a:t>SLA;</a:t>
            </a:r>
            <a:endParaRPr lang="en-US" sz="1400"/>
          </a:p>
        </p:txBody>
      </p:sp>
      <p:sp>
        <p:nvSpPr>
          <p:cNvPr id="89093" name="Text Box 42"/>
          <p:cNvSpPr txBox="1">
            <a:spLocks noChangeArrowheads="1"/>
          </p:cNvSpPr>
          <p:nvPr/>
        </p:nvSpPr>
        <p:spPr bwMode="auto">
          <a:xfrm>
            <a:off x="336550" y="4076700"/>
            <a:ext cx="1841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endParaRPr lang="en-US" sz="800" b="1"/>
          </a:p>
        </p:txBody>
      </p:sp>
      <p:sp>
        <p:nvSpPr>
          <p:cNvPr id="89094" name="TextBox 32"/>
          <p:cNvSpPr txBox="1">
            <a:spLocks noChangeArrowheads="1"/>
          </p:cNvSpPr>
          <p:nvPr/>
        </p:nvSpPr>
        <p:spPr bwMode="auto">
          <a:xfrm>
            <a:off x="357188" y="3214688"/>
            <a:ext cx="50006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0033CC"/>
                </a:solidFill>
              </a:rPr>
              <a:t>Responsável: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Gerente de Testes</a:t>
            </a:r>
          </a:p>
          <a:p>
            <a:pPr eaLnBrk="1" hangingPunct="1"/>
            <a:endParaRPr lang="pt-BR" b="1">
              <a:solidFill>
                <a:srgbClr val="0033CC"/>
              </a:solidFill>
            </a:endParaRPr>
          </a:p>
          <a:p>
            <a:pPr eaLnBrk="1" hangingPunct="1"/>
            <a:r>
              <a:rPr lang="pt-BR" b="1">
                <a:solidFill>
                  <a:srgbClr val="0033CC"/>
                </a:solidFill>
              </a:rPr>
              <a:t>Atividades: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Avaliação do Processo de Testes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Avaliação do Projeto de Testes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Análise dos Resultados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Elaboração de Relatório dos Testes</a:t>
            </a:r>
          </a:p>
        </p:txBody>
      </p:sp>
      <p:sp>
        <p:nvSpPr>
          <p:cNvPr id="89095" name="TextBox 33"/>
          <p:cNvSpPr txBox="1">
            <a:spLocks noChangeArrowheads="1"/>
          </p:cNvSpPr>
          <p:nvPr/>
        </p:nvSpPr>
        <p:spPr bwMode="auto">
          <a:xfrm>
            <a:off x="5643563" y="4071938"/>
            <a:ext cx="3143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solidFill>
                  <a:srgbClr val="0033CC"/>
                </a:solidFill>
              </a:rPr>
              <a:t>Entregáveis: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/>
              <a:t> Relatório de Testes</a:t>
            </a:r>
          </a:p>
          <a:p>
            <a:pPr eaLnBrk="1" hangingPunct="1"/>
            <a:endParaRPr lang="pt-BR" b="1">
              <a:solidFill>
                <a:srgbClr val="0033CC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14313" y="3929063"/>
            <a:ext cx="8715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85938"/>
            <a:ext cx="7643813" cy="1571625"/>
          </a:xfrm>
        </p:spPr>
        <p:txBody>
          <a:bodyPr lIns="92075" tIns="46038" rIns="92075" bIns="46038"/>
          <a:lstStyle/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O Testador “Caça Defeitos”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O Testador é “Destrutivo”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O Testador persegue defeitos não pessoas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1500" y="4214813"/>
            <a:ext cx="764381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800100" lvl="3" indent="-3429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200" kern="0" dirty="0">
                <a:latin typeface="+mn-lt"/>
              </a:rPr>
              <a:t>O Desenvolvedor “Produz Defeitos”</a:t>
            </a:r>
          </a:p>
          <a:p>
            <a:pPr marL="800100" lvl="3" indent="-3429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200" kern="0" dirty="0">
                <a:latin typeface="+mn-lt"/>
              </a:rPr>
              <a:t>O </a:t>
            </a:r>
            <a:r>
              <a:rPr lang="pt-BR" sz="2200" kern="0" dirty="0"/>
              <a:t>Desenvolvedor</a:t>
            </a:r>
            <a:r>
              <a:rPr lang="pt-BR" sz="2200" kern="0" dirty="0">
                <a:latin typeface="+mn-lt"/>
              </a:rPr>
              <a:t> é Criativo</a:t>
            </a:r>
          </a:p>
          <a:p>
            <a:pPr marL="800100" lvl="3" indent="-3429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200" kern="0" dirty="0">
                <a:latin typeface="+mn-lt"/>
              </a:rPr>
              <a:t>O Desenvolvedor é sensível - ego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28875" y="3286125"/>
            <a:ext cx="696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6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14400" y="274638"/>
            <a:ext cx="7772400" cy="7254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Visões Diferentes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67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ChangeArrowheads="1"/>
          </p:cNvSpPr>
          <p:nvPr/>
        </p:nvSpPr>
        <p:spPr bwMode="auto">
          <a:xfrm>
            <a:off x="1857375" y="339725"/>
            <a:ext cx="71437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Práticas do Projeto de Teste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85750" y="1071563"/>
            <a:ext cx="4357688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Estratégia de teste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Ciclo de vida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Nível de envolvimento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Estimativas e planejamento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Técnicas de especificação de teste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Técnicas de teste estático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Métricas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Ferramentas de teste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Ambiente de teste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Ambiente de escritório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Motivação e comprometimento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Funções e treinamento da equipe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Metodologia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Comunicação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Relatórios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Gerência de defeitos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Gerência de testware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Gerência do processo de teste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Avaliação</a:t>
            </a:r>
          </a:p>
          <a:p>
            <a:pPr marL="273050" indent="-273050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1600" b="1">
                <a:solidFill>
                  <a:schemeClr val="accent4">
                    <a:lumMod val="50000"/>
                  </a:schemeClr>
                </a:solidFill>
              </a:rPr>
              <a:t>Testes específicos (estresse, carga, etc)</a:t>
            </a:r>
          </a:p>
        </p:txBody>
      </p:sp>
      <p:pic>
        <p:nvPicPr>
          <p:cNvPr id="10244" name="Imagem 13" descr="planejament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01738"/>
            <a:ext cx="3929063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16"/>
          <p:cNvGrpSpPr>
            <a:grpSpLocks/>
          </p:cNvGrpSpPr>
          <p:nvPr/>
        </p:nvGrpSpPr>
        <p:grpSpPr bwMode="auto">
          <a:xfrm>
            <a:off x="4357688" y="5441950"/>
            <a:ext cx="4429125" cy="487363"/>
            <a:chOff x="4357686" y="5357826"/>
            <a:chExt cx="4429156" cy="487924"/>
          </a:xfrm>
        </p:grpSpPr>
        <p:sp>
          <p:nvSpPr>
            <p:cNvPr id="16" name="Retângulo 15"/>
            <p:cNvSpPr/>
            <p:nvPr/>
          </p:nvSpPr>
          <p:spPr>
            <a:xfrm>
              <a:off x="4357686" y="5357826"/>
              <a:ext cx="4357717" cy="4879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47" name="CaixaDeTexto 14"/>
            <p:cNvSpPr txBox="1">
              <a:spLocks noChangeArrowheads="1"/>
            </p:cNvSpPr>
            <p:nvPr/>
          </p:nvSpPr>
          <p:spPr bwMode="auto">
            <a:xfrm>
              <a:off x="4366016" y="5429264"/>
              <a:ext cx="44208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solidFill>
                    <a:schemeClr val="bg1"/>
                  </a:solidFill>
                </a:rPr>
                <a:t>Tudo isso deve ser discutido e planejado!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59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8" descr="planejamento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7563" y="4572000"/>
            <a:ext cx="498475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1857375" y="339725"/>
            <a:ext cx="71437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Plano de Teste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5750" y="1071563"/>
            <a:ext cx="857250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>
              <a:lnSpc>
                <a:spcPts val="35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6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Instrumento básico para a gerência de projetos de teste gerenciar e controlar os projetos de teste de software.</a:t>
            </a:r>
          </a:p>
          <a:p>
            <a:pPr marL="273050" indent="-273050" algn="just">
              <a:lnSpc>
                <a:spcPts val="35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600" smtClean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Todo o planejamento dos testes devem constar nesse documento.</a:t>
            </a:r>
            <a:endParaRPr lang="pt-BR" sz="2600">
              <a:solidFill>
                <a:schemeClr val="accent4">
                  <a:lumMod val="50000"/>
                </a:schemeClr>
              </a:solidFill>
              <a:latin typeface="+mn-lt"/>
              <a:cs typeface="+mn-cs"/>
            </a:endParaRPr>
          </a:p>
          <a:p>
            <a:pPr marL="273050" indent="-273050" algn="just">
              <a:lnSpc>
                <a:spcPts val="35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600" smtClean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Deve </a:t>
            </a:r>
            <a:r>
              <a:rPr lang="pt-BR" sz="26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descrever a sequencia em que os Casos de Teste serão executados</a:t>
            </a:r>
          </a:p>
        </p:txBody>
      </p:sp>
    </p:spTree>
    <p:extLst>
      <p:ext uri="{BB962C8B-B14F-4D97-AF65-F5344CB8AC3E}">
        <p14:creationId xmlns:p14="http://schemas.microsoft.com/office/powerpoint/2010/main" val="144352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ChangeArrowheads="1"/>
          </p:cNvSpPr>
          <p:nvPr/>
        </p:nvSpPr>
        <p:spPr bwMode="auto">
          <a:xfrm>
            <a:off x="1857375" y="339725"/>
            <a:ext cx="71437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Plano de Teste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357188" y="3795713"/>
            <a:ext cx="8429625" cy="24193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O Plano de Teste é o documento que permitirá  definir o </a:t>
            </a:r>
            <a:r>
              <a:rPr lang="pt-BR" sz="2800" u="sng">
                <a:solidFill>
                  <a:schemeClr val="accent4">
                    <a:lumMod val="50000"/>
                  </a:schemeClr>
                </a:solidFill>
              </a:rPr>
              <a:t>nível de cobertura</a:t>
            </a: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 onde os elementos mais </a:t>
            </a:r>
            <a:r>
              <a:rPr lang="pt-BR" sz="2800" u="sng">
                <a:solidFill>
                  <a:schemeClr val="accent4">
                    <a:lumMod val="50000"/>
                  </a:schemeClr>
                </a:solidFill>
              </a:rPr>
              <a:t>críticos</a:t>
            </a: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 do software serão testados com </a:t>
            </a:r>
            <a:r>
              <a:rPr lang="pt-BR" sz="2800" u="sng">
                <a:solidFill>
                  <a:schemeClr val="accent4">
                    <a:lumMod val="50000"/>
                  </a:schemeClr>
                </a:solidFill>
              </a:rPr>
              <a:t>prioridade</a:t>
            </a: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 e com um </a:t>
            </a:r>
            <a:r>
              <a:rPr lang="pt-BR" sz="2800" u="sng">
                <a:solidFill>
                  <a:schemeClr val="accent4">
                    <a:lumMod val="50000"/>
                  </a:schemeClr>
                </a:solidFill>
              </a:rPr>
              <a:t>nível de cobertura mais amplo</a:t>
            </a: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. Define o que, quando e como será testado cada elemento do software. </a:t>
            </a:r>
          </a:p>
        </p:txBody>
      </p:sp>
      <p:pic>
        <p:nvPicPr>
          <p:cNvPr id="12292" name="Imagem 5" descr="planejamento-estratégico-digital-300x198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143000"/>
            <a:ext cx="62865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837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1714500" y="339725"/>
            <a:ext cx="728662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Planejamento e Elaboração dos Testes</a:t>
            </a:r>
          </a:p>
        </p:txBody>
      </p:sp>
      <p:grpSp>
        <p:nvGrpSpPr>
          <p:cNvPr id="2" name="Grupo 31"/>
          <p:cNvGrpSpPr>
            <a:grpSpLocks/>
          </p:cNvGrpSpPr>
          <p:nvPr/>
        </p:nvGrpSpPr>
        <p:grpSpPr bwMode="auto">
          <a:xfrm>
            <a:off x="153988" y="1143000"/>
            <a:ext cx="8858250" cy="5357813"/>
            <a:chOff x="0" y="928688"/>
            <a:chExt cx="9144000" cy="5072062"/>
          </a:xfrm>
        </p:grpSpPr>
        <p:cxnSp>
          <p:nvCxnSpPr>
            <p:cNvPr id="7" name="Conector reto 6"/>
            <p:cNvCxnSpPr/>
            <p:nvPr/>
          </p:nvCxnSpPr>
          <p:spPr>
            <a:xfrm rot="16200000" flipH="1">
              <a:off x="250001" y="1321579"/>
              <a:ext cx="4429156" cy="4214842"/>
            </a:xfrm>
            <a:prstGeom prst="line">
              <a:avLst/>
            </a:prstGeom>
            <a:ln w="457200">
              <a:gradFill flip="none" rotWithShape="1">
                <a:gsLst>
                  <a:gs pos="50000">
                    <a:srgbClr val="00B0F0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5400000" flipH="1" flipV="1">
              <a:off x="4464843" y="1321579"/>
              <a:ext cx="4429156" cy="4214842"/>
            </a:xfrm>
            <a:prstGeom prst="line">
              <a:avLst/>
            </a:prstGeom>
            <a:ln w="457200">
              <a:gradFill>
                <a:gsLst>
                  <a:gs pos="50000">
                    <a:srgbClr val="FFFF00"/>
                  </a:gs>
                  <a:gs pos="100000">
                    <a:srgbClr val="FF0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ângulo 8"/>
            <p:cNvSpPr/>
            <p:nvPr/>
          </p:nvSpPr>
          <p:spPr>
            <a:xfrm>
              <a:off x="72103" y="1071458"/>
              <a:ext cx="1356852" cy="643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Requisitos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99613" y="2357883"/>
              <a:ext cx="1571522" cy="643213"/>
            </a:xfrm>
            <a:prstGeom prst="rect">
              <a:avLst/>
            </a:prstGeom>
            <a:solidFill>
              <a:srgbClr val="0066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Análise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071329" y="3500036"/>
              <a:ext cx="1571522" cy="643213"/>
            </a:xfrm>
            <a:prstGeom prst="rect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Arquitetura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85806" y="4571555"/>
              <a:ext cx="1571522" cy="6432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Codificação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715045" y="1071458"/>
              <a:ext cx="1356852" cy="6432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Aceite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572864" y="2357883"/>
              <a:ext cx="1571523" cy="643213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Sistema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571613" y="3429402"/>
              <a:ext cx="1571522" cy="643213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Integração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786670" y="4571555"/>
              <a:ext cx="1571523" cy="643213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chemeClr val="tx1"/>
                  </a:solidFill>
                </a:rPr>
                <a:t>Unitário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0" y="928688"/>
              <a:ext cx="4572000" cy="4999926"/>
            </a:xfrm>
            <a:prstGeom prst="rect">
              <a:avLst/>
            </a:prstGeom>
            <a:solidFill>
              <a:srgbClr val="00B0F0">
                <a:alpha val="1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572000" y="928688"/>
              <a:ext cx="4572000" cy="4999926"/>
            </a:xfrm>
            <a:prstGeom prst="rect">
              <a:avLst/>
            </a:prstGeom>
            <a:solidFill>
              <a:schemeClr val="accent6">
                <a:lumMod val="75000"/>
                <a:alpha val="1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13328" name="Grupo 37"/>
            <p:cNvGrpSpPr>
              <a:grpSpLocks/>
            </p:cNvGrpSpPr>
            <p:nvPr/>
          </p:nvGrpSpPr>
          <p:grpSpPr bwMode="auto">
            <a:xfrm>
              <a:off x="4286250" y="5357813"/>
              <a:ext cx="571500" cy="642937"/>
              <a:chOff x="4286248" y="5357826"/>
              <a:chExt cx="571504" cy="642942"/>
            </a:xfrm>
          </p:grpSpPr>
          <p:sp>
            <p:nvSpPr>
              <p:cNvPr id="20" name="Elipse 19"/>
              <p:cNvSpPr/>
              <p:nvPr/>
            </p:nvSpPr>
            <p:spPr>
              <a:xfrm>
                <a:off x="4286862" y="5357551"/>
                <a:ext cx="570275" cy="64321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21" name="Triângulo isósceles 20"/>
              <p:cNvSpPr/>
              <p:nvPr/>
            </p:nvSpPr>
            <p:spPr>
              <a:xfrm rot="5237268">
                <a:off x="4406270" y="5537686"/>
                <a:ext cx="357677" cy="294970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22" name="CaixaDeTexto 21"/>
            <p:cNvSpPr txBox="1"/>
            <p:nvPr/>
          </p:nvSpPr>
          <p:spPr>
            <a:xfrm>
              <a:off x="7287341" y="4786461"/>
              <a:ext cx="1641987" cy="461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sz="2400" b="1" dirty="0">
                  <a:solidFill>
                    <a:schemeClr val="accent6">
                      <a:lumMod val="50000"/>
                    </a:schemeClr>
                  </a:solidFill>
                </a:rPr>
                <a:t>Validação</a:t>
              </a:r>
            </a:p>
          </p:txBody>
        </p:sp>
        <p:sp>
          <p:nvSpPr>
            <p:cNvPr id="13330" name="CaixaDeTexto 39"/>
            <p:cNvSpPr txBox="1">
              <a:spLocks noChangeArrowheads="1"/>
            </p:cNvSpPr>
            <p:nvPr/>
          </p:nvSpPr>
          <p:spPr bwMode="auto">
            <a:xfrm>
              <a:off x="214313" y="4786313"/>
              <a:ext cx="19288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 b="1">
                  <a:solidFill>
                    <a:srgbClr val="002060"/>
                  </a:solidFill>
                </a:rPr>
                <a:t>Verificação</a:t>
              </a:r>
            </a:p>
          </p:txBody>
        </p:sp>
        <p:sp>
          <p:nvSpPr>
            <p:cNvPr id="13331" name="CaixaDeTexto 21"/>
            <p:cNvSpPr txBox="1">
              <a:spLocks noChangeArrowheads="1"/>
            </p:cNvSpPr>
            <p:nvPr/>
          </p:nvSpPr>
          <p:spPr bwMode="auto">
            <a:xfrm>
              <a:off x="2286000" y="1214438"/>
              <a:ext cx="2071688" cy="3698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</a:rPr>
                <a:t>Projeto de Teste</a:t>
              </a:r>
            </a:p>
          </p:txBody>
        </p:sp>
        <p:sp>
          <p:nvSpPr>
            <p:cNvPr id="25" name="Seta para a direita 24"/>
            <p:cNvSpPr/>
            <p:nvPr/>
          </p:nvSpPr>
          <p:spPr>
            <a:xfrm rot="10800000">
              <a:off x="1571522" y="1356996"/>
              <a:ext cx="642374" cy="14276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3333" name="CaixaDeTexto 23"/>
            <p:cNvSpPr txBox="1">
              <a:spLocks noChangeArrowheads="1"/>
            </p:cNvSpPr>
            <p:nvPr/>
          </p:nvSpPr>
          <p:spPr bwMode="auto">
            <a:xfrm>
              <a:off x="3143250" y="2357438"/>
              <a:ext cx="1214438" cy="64611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>
                  <a:solidFill>
                    <a:schemeClr val="bg1"/>
                  </a:solidFill>
                </a:rPr>
                <a:t>Casos</a:t>
              </a:r>
              <a:br>
                <a:rPr lang="pt-BR" b="1">
                  <a:solidFill>
                    <a:schemeClr val="bg1"/>
                  </a:solidFill>
                </a:rPr>
              </a:br>
              <a:r>
                <a:rPr lang="pt-BR" b="1">
                  <a:solidFill>
                    <a:schemeClr val="bg1"/>
                  </a:solidFill>
                </a:rPr>
                <a:t> de Teste</a:t>
              </a:r>
            </a:p>
          </p:txBody>
        </p:sp>
        <p:sp>
          <p:nvSpPr>
            <p:cNvPr id="13334" name="CaixaDeTexto 24"/>
            <p:cNvSpPr txBox="1">
              <a:spLocks noChangeArrowheads="1"/>
            </p:cNvSpPr>
            <p:nvPr/>
          </p:nvSpPr>
          <p:spPr bwMode="auto">
            <a:xfrm>
              <a:off x="71438" y="3497263"/>
              <a:ext cx="1214437" cy="64611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b="1">
                  <a:solidFill>
                    <a:schemeClr val="bg1"/>
                  </a:solidFill>
                </a:rPr>
                <a:t>Plano</a:t>
              </a:r>
              <a:br>
                <a:rPr lang="pt-BR" b="1">
                  <a:solidFill>
                    <a:schemeClr val="bg1"/>
                  </a:solidFill>
                </a:rPr>
              </a:br>
              <a:r>
                <a:rPr lang="pt-BR" b="1">
                  <a:solidFill>
                    <a:schemeClr val="bg1"/>
                  </a:solidFill>
                </a:rPr>
                <a:t> de Teste</a:t>
              </a:r>
            </a:p>
          </p:txBody>
        </p:sp>
        <p:sp>
          <p:nvSpPr>
            <p:cNvPr id="28" name="Seta para a direita 27"/>
            <p:cNvSpPr/>
            <p:nvPr/>
          </p:nvSpPr>
          <p:spPr>
            <a:xfrm rot="10800000">
              <a:off x="2643238" y="2643421"/>
              <a:ext cx="357239" cy="14276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Seta para a direita 28"/>
            <p:cNvSpPr/>
            <p:nvPr/>
          </p:nvSpPr>
          <p:spPr>
            <a:xfrm rot="7768721">
              <a:off x="3142008" y="3183790"/>
              <a:ext cx="357674" cy="142568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" name="Seta para a direita 29"/>
            <p:cNvSpPr/>
            <p:nvPr/>
          </p:nvSpPr>
          <p:spPr>
            <a:xfrm>
              <a:off x="1428955" y="3785574"/>
              <a:ext cx="357239" cy="14276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1" name="Seta para a direita 30"/>
            <p:cNvSpPr/>
            <p:nvPr/>
          </p:nvSpPr>
          <p:spPr>
            <a:xfrm rot="19629278">
              <a:off x="847212" y="3182938"/>
              <a:ext cx="357239" cy="14277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5503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>
                <a:effectLst/>
              </a:rPr>
              <a:t>Intervalo</a:t>
            </a:r>
            <a:endParaRPr lang="en-US" smtClean="0">
              <a:effectLst/>
            </a:endParaRP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z="3800" smtClean="0"/>
          </a:p>
          <a:p>
            <a:endParaRPr lang="pt-BR" sz="3800" smtClean="0"/>
          </a:p>
          <a:p>
            <a:pPr>
              <a:buFont typeface="Wingdings" pitchFamily="2" charset="2"/>
              <a:buNone/>
            </a:pPr>
            <a:r>
              <a:rPr lang="pt-BR" sz="3800" smtClean="0"/>
              <a:t>Coffee-Break</a:t>
            </a:r>
          </a:p>
          <a:p>
            <a:pPr>
              <a:buFont typeface="Wingdings" pitchFamily="2" charset="2"/>
              <a:buNone/>
            </a:pPr>
            <a:r>
              <a:rPr lang="pt-BR" sz="3800" smtClean="0"/>
              <a:t>(15’)</a:t>
            </a:r>
            <a:endParaRPr lang="en-US" sz="3800" smtClean="0"/>
          </a:p>
        </p:txBody>
      </p:sp>
      <p:pic>
        <p:nvPicPr>
          <p:cNvPr id="229381" name="Picture 5" descr="cafe_140_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1525588"/>
            <a:ext cx="3559175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428625" y="339725"/>
            <a:ext cx="85725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Defina quem será responsável pelos testes</a:t>
            </a:r>
          </a:p>
        </p:txBody>
      </p:sp>
      <p:graphicFrame>
        <p:nvGraphicFramePr>
          <p:cNvPr id="5" name="Diagrama 4"/>
          <p:cNvGraphicFramePr/>
          <p:nvPr/>
        </p:nvGraphicFramePr>
        <p:xfrm>
          <a:off x="285720" y="1346582"/>
          <a:ext cx="8572560" cy="146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 descr="idea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9263" y="2949575"/>
            <a:ext cx="23749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 descr="testes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46438" y="2928938"/>
            <a:ext cx="257175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8" descr="usuario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86500" y="2878138"/>
            <a:ext cx="2428875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381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ChangeArrowheads="1"/>
          </p:cNvSpPr>
          <p:nvPr/>
        </p:nvSpPr>
        <p:spPr bwMode="auto">
          <a:xfrm>
            <a:off x="428625" y="339725"/>
            <a:ext cx="85725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Defina quem será responsável pelos testes</a:t>
            </a:r>
          </a:p>
        </p:txBody>
      </p:sp>
      <p:graphicFrame>
        <p:nvGraphicFramePr>
          <p:cNvPr id="5" name="Diagrama 4"/>
          <p:cNvGraphicFramePr/>
          <p:nvPr/>
        </p:nvGraphicFramePr>
        <p:xfrm>
          <a:off x="285720" y="1071546"/>
          <a:ext cx="2714644" cy="146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tângulo 7"/>
          <p:cNvSpPr/>
          <p:nvPr/>
        </p:nvSpPr>
        <p:spPr>
          <a:xfrm>
            <a:off x="214313" y="2643188"/>
            <a:ext cx="8715375" cy="3902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4">
                    <a:lumMod val="50000"/>
                  </a:schemeClr>
                </a:solidFill>
              </a:rPr>
              <a:t> A equipe de testes será a mesma equipe de desenvolvimento. Os testes serão executados através de rodízio, de tal forma que nunca o responsável por um módulo do software, por exemplo, será também o responsável pelo seu teste.</a:t>
            </a:r>
            <a:endParaRPr lang="pt-BR" sz="190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pt-BR" sz="1900">
                <a:solidFill>
                  <a:schemeClr val="accent4">
                    <a:lumMod val="50000"/>
                  </a:schemeClr>
                </a:solidFill>
              </a:rPr>
              <a:t>Esta forma de trabalho poderá produzir resultados positivos, porém exige um esforço gerencial muito grande, pois o trabalho de desenvolvimento tende a ocupar todo o esforço adicional necessário para o sucesso do projeto. </a:t>
            </a:r>
          </a:p>
          <a:p>
            <a:pPr algn="just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4">
                    <a:lumMod val="50000"/>
                  </a:schemeClr>
                </a:solidFill>
              </a:rPr>
              <a:t> Além disso, é necessário que a equipe de desenvolvimento também tenha um treinamento adicional para execução dos testes, e que também estejam familiarizados com os documentos e ferramentas de teste.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143250" y="1428750"/>
            <a:ext cx="5715000" cy="1027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4">
                    <a:lumMod val="50000"/>
                  </a:schemeClr>
                </a:solidFill>
              </a:rPr>
              <a:t> O líder do projeto de desenvolvimento, neste caso, será também o responsável pela condução do projeto de testes. </a:t>
            </a:r>
          </a:p>
        </p:txBody>
      </p:sp>
    </p:spTree>
    <p:extLst>
      <p:ext uri="{BB962C8B-B14F-4D97-AF65-F5344CB8AC3E}">
        <p14:creationId xmlns:p14="http://schemas.microsoft.com/office/powerpoint/2010/main" val="209257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10" grpId="0" build="allAtOnce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428625" y="339725"/>
            <a:ext cx="85725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Defina quem será responsável pelos testes</a:t>
            </a:r>
          </a:p>
        </p:txBody>
      </p:sp>
      <p:graphicFrame>
        <p:nvGraphicFramePr>
          <p:cNvPr id="5" name="Diagrama 4"/>
          <p:cNvGraphicFramePr/>
          <p:nvPr/>
        </p:nvGraphicFramePr>
        <p:xfrm>
          <a:off x="285720" y="1071546"/>
          <a:ext cx="2714644" cy="146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tângulo 9"/>
          <p:cNvSpPr/>
          <p:nvPr/>
        </p:nvSpPr>
        <p:spPr>
          <a:xfrm>
            <a:off x="3143250" y="1357313"/>
            <a:ext cx="5643563" cy="733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As desvantagens desta abordagem são as seguintes:</a:t>
            </a:r>
            <a:endParaRPr lang="pt-BR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71438" y="2736850"/>
            <a:ext cx="8858251" cy="35798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62000" lvl="1" indent="-304800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Diminuição da qualidade do produto final;</a:t>
            </a:r>
          </a:p>
          <a:p>
            <a:pPr marL="762000" lvl="1" indent="-304800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Custo de manutenção maior;</a:t>
            </a:r>
          </a:p>
          <a:p>
            <a:pPr marL="762000" lvl="1" indent="-304800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Tendência a não visualizar certos defeitos do projeto;</a:t>
            </a:r>
          </a:p>
          <a:p>
            <a:pPr marL="762000" lvl="1" indent="-304800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Tendência a informalidade na execução dos testes;</a:t>
            </a:r>
          </a:p>
          <a:p>
            <a:pPr marL="762000" lvl="1" indent="-304800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Dificuldade de conciliar os cronogramas das equipes de desenvolvimento;</a:t>
            </a:r>
          </a:p>
          <a:p>
            <a:pPr marL="762000" lvl="1" indent="-304800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Falta de conhecimento do negócio da equipe que for executar os testes;</a:t>
            </a:r>
          </a:p>
        </p:txBody>
      </p:sp>
    </p:spTree>
    <p:extLst>
      <p:ext uri="{BB962C8B-B14F-4D97-AF65-F5344CB8AC3E}">
        <p14:creationId xmlns:p14="http://schemas.microsoft.com/office/powerpoint/2010/main" val="59127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6" grpId="0" build="allAtOnce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ChangeArrowheads="1"/>
          </p:cNvSpPr>
          <p:nvPr/>
        </p:nvSpPr>
        <p:spPr bwMode="auto">
          <a:xfrm>
            <a:off x="428625" y="339725"/>
            <a:ext cx="85725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Defina quem será responsável pelos testes</a:t>
            </a:r>
          </a:p>
        </p:txBody>
      </p:sp>
      <p:graphicFrame>
        <p:nvGraphicFramePr>
          <p:cNvPr id="5" name="Diagrama 4"/>
          <p:cNvGraphicFramePr/>
          <p:nvPr/>
        </p:nvGraphicFramePr>
        <p:xfrm>
          <a:off x="285720" y="1071546"/>
          <a:ext cx="2714644" cy="146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ângulo 6"/>
          <p:cNvSpPr/>
          <p:nvPr/>
        </p:nvSpPr>
        <p:spPr>
          <a:xfrm>
            <a:off x="357188" y="2571750"/>
            <a:ext cx="8429625" cy="4078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500"/>
              </a:lnSpc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4">
                    <a:lumMod val="50000"/>
                  </a:schemeClr>
                </a:solidFill>
              </a:rPr>
              <a:t> Na maior parte das vezes, se considerarmos os custos finais do software, computando-se o seu período já em produção, esses acabam sendo muito menores, pois menos defeitos ocorrem em produção, onde a sua correção é muito mais cara (Myers). </a:t>
            </a:r>
          </a:p>
          <a:p>
            <a:pPr algn="just">
              <a:lnSpc>
                <a:spcPts val="3500"/>
              </a:lnSpc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4">
                    <a:lumMod val="50000"/>
                  </a:schemeClr>
                </a:solidFill>
              </a:rPr>
              <a:t> Equipes </a:t>
            </a:r>
            <a:r>
              <a:rPr lang="pt-BR" sz="2000" u="sng">
                <a:solidFill>
                  <a:schemeClr val="accent4">
                    <a:lumMod val="50000"/>
                  </a:schemeClr>
                </a:solidFill>
              </a:rPr>
              <a:t>especializadas em teste</a:t>
            </a:r>
            <a:r>
              <a:rPr lang="pt-BR" sz="2000">
                <a:solidFill>
                  <a:schemeClr val="accent4">
                    <a:lumMod val="50000"/>
                  </a:schemeClr>
                </a:solidFill>
              </a:rPr>
              <a:t> produzem resultados, em termos de qualidade do software, muito melhores.</a:t>
            </a:r>
          </a:p>
          <a:p>
            <a:pPr algn="just">
              <a:lnSpc>
                <a:spcPts val="3500"/>
              </a:lnSpc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4">
                    <a:lumMod val="50000"/>
                  </a:schemeClr>
                </a:solidFill>
              </a:rPr>
              <a:t> Essas equipes possuem um treinamento adequado para executar com qualidade os testes e estão bastante familiarizadas com as suas ferramentas e metodologias.</a:t>
            </a:r>
            <a:endParaRPr lang="en-US" sz="2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071813" y="928688"/>
            <a:ext cx="5857875" cy="17589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600"/>
              </a:lnSpc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4">
                    <a:lumMod val="50000"/>
                  </a:schemeClr>
                </a:solidFill>
              </a:rPr>
              <a:t> Esta é uma prática que está cada vez mais sendo usada no mercado. </a:t>
            </a:r>
          </a:p>
          <a:p>
            <a:pPr algn="just">
              <a:lnSpc>
                <a:spcPts val="2600"/>
              </a:lnSpc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4">
                    <a:lumMod val="50000"/>
                  </a:schemeClr>
                </a:solidFill>
              </a:rPr>
              <a:t> A desvantagem é que o custo inicial é maior embora os resultados finais tendem a ser financeiramente melhores. </a:t>
            </a:r>
          </a:p>
        </p:txBody>
      </p:sp>
    </p:spTree>
    <p:extLst>
      <p:ext uri="{BB962C8B-B14F-4D97-AF65-F5344CB8AC3E}">
        <p14:creationId xmlns:p14="http://schemas.microsoft.com/office/powerpoint/2010/main" val="141779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428625" y="339725"/>
            <a:ext cx="85725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Defina quem será responsável pelos testes</a:t>
            </a:r>
          </a:p>
        </p:txBody>
      </p:sp>
      <p:graphicFrame>
        <p:nvGraphicFramePr>
          <p:cNvPr id="5" name="Diagrama 4"/>
          <p:cNvGraphicFramePr/>
          <p:nvPr/>
        </p:nvGraphicFramePr>
        <p:xfrm>
          <a:off x="285720" y="1071546"/>
          <a:ext cx="2714644" cy="146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ângulo 6"/>
          <p:cNvSpPr/>
          <p:nvPr/>
        </p:nvSpPr>
        <p:spPr>
          <a:xfrm>
            <a:off x="3143250" y="1220788"/>
            <a:ext cx="5786438" cy="12080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pt-BR" sz="2000">
                <a:solidFill>
                  <a:schemeClr val="accent4">
                    <a:lumMod val="50000"/>
                  </a:schemeClr>
                </a:solidFill>
              </a:rPr>
              <a:t>O negócio das </a:t>
            </a:r>
            <a:r>
              <a:rPr lang="pt-BR" sz="2000" u="sng">
                <a:solidFill>
                  <a:schemeClr val="accent4">
                    <a:lumMod val="50000"/>
                  </a:schemeClr>
                </a:solidFill>
              </a:rPr>
              <a:t>equipes independentes</a:t>
            </a:r>
            <a:r>
              <a:rPr lang="pt-BR" sz="2000">
                <a:solidFill>
                  <a:schemeClr val="accent4">
                    <a:lumMod val="50000"/>
                  </a:schemeClr>
                </a:solidFill>
              </a:rPr>
              <a:t> de teste é testar software e o negócio das </a:t>
            </a:r>
            <a:r>
              <a:rPr lang="pt-BR" sz="2000" u="sng">
                <a:solidFill>
                  <a:schemeClr val="accent4">
                    <a:lumMod val="50000"/>
                  </a:schemeClr>
                </a:solidFill>
              </a:rPr>
              <a:t>equipes de desenvolvimento</a:t>
            </a:r>
            <a:r>
              <a:rPr lang="pt-BR" sz="2000">
                <a:solidFill>
                  <a:schemeClr val="accent4">
                    <a:lumMod val="50000"/>
                  </a:schemeClr>
                </a:solidFill>
              </a:rPr>
              <a:t> é desenvolver software. </a:t>
            </a:r>
          </a:p>
        </p:txBody>
      </p:sp>
      <p:sp>
        <p:nvSpPr>
          <p:cNvPr id="8" name="Retângulo 7"/>
          <p:cNvSpPr/>
          <p:nvPr/>
        </p:nvSpPr>
        <p:spPr>
          <a:xfrm>
            <a:off x="214313" y="2714625"/>
            <a:ext cx="8715375" cy="317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000"/>
              </a:lnSpc>
              <a:buFont typeface="Wingdings" pitchFamily="2" charset="2"/>
              <a:buChar char="ü"/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As desvantagens desta abordagem são:</a:t>
            </a:r>
          </a:p>
          <a:p>
            <a:pPr lvl="1" algn="just">
              <a:lnSpc>
                <a:spcPts val="4000"/>
              </a:lnSpc>
              <a:buFont typeface="Wingdings" pitchFamily="2" charset="2"/>
              <a:buChar char="Ø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 Custos iniciais maiores;</a:t>
            </a:r>
          </a:p>
          <a:p>
            <a:pPr lvl="1" algn="just">
              <a:lnSpc>
                <a:spcPts val="4000"/>
              </a:lnSpc>
              <a:buFont typeface="Wingdings" pitchFamily="2" charset="2"/>
              <a:buChar char="Ø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 Tempo de liberação do software maior;</a:t>
            </a:r>
          </a:p>
          <a:p>
            <a:pPr lvl="1" algn="just">
              <a:lnSpc>
                <a:spcPts val="4000"/>
              </a:lnSpc>
              <a:buFont typeface="Wingdings" pitchFamily="2" charset="2"/>
              <a:buChar char="Ø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 Tendência da equipe de desenvolvimento em relaxar na parte que lhe cabe (teste unitário e de integração);</a:t>
            </a:r>
          </a:p>
          <a:p>
            <a:pPr lvl="1" algn="just">
              <a:lnSpc>
                <a:spcPts val="4000"/>
              </a:lnSpc>
              <a:buFont typeface="Wingdings" pitchFamily="2" charset="2"/>
              <a:buChar char="Ø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 Brigas entre as duas equipes;</a:t>
            </a:r>
          </a:p>
        </p:txBody>
      </p:sp>
    </p:spTree>
    <p:extLst>
      <p:ext uri="{BB962C8B-B14F-4D97-AF65-F5344CB8AC3E}">
        <p14:creationId xmlns:p14="http://schemas.microsoft.com/office/powerpoint/2010/main" val="181128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Depurar X Testar</a:t>
            </a:r>
            <a:endParaRPr lang="en-US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500166" y="5714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de cantos arredondados 4"/>
          <p:cNvSpPr/>
          <p:nvPr/>
        </p:nvSpPr>
        <p:spPr>
          <a:xfrm>
            <a:off x="642938" y="4357688"/>
            <a:ext cx="3786187" cy="12858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Descobrir e corrigir </a:t>
            </a:r>
            <a:br>
              <a:rPr lang="pt-BR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erros no código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714875" y="4357688"/>
            <a:ext cx="3857625" cy="1285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Sistematicamente descobrir ocorrências divergentes através da inspeção de artefatos ou execução do código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285875" y="5643563"/>
            <a:ext cx="25003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Desenvolvedor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357813" y="5681663"/>
            <a:ext cx="25003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Testador</a:t>
            </a:r>
          </a:p>
        </p:txBody>
      </p:sp>
    </p:spTree>
    <p:extLst>
      <p:ext uri="{BB962C8B-B14F-4D97-AF65-F5344CB8AC3E}">
        <p14:creationId xmlns:p14="http://schemas.microsoft.com/office/powerpoint/2010/main" val="17120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/>
      <p:bldP spid="8" grpId="0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ChangeArrowheads="1"/>
          </p:cNvSpPr>
          <p:nvPr/>
        </p:nvSpPr>
        <p:spPr bwMode="auto">
          <a:xfrm>
            <a:off x="428625" y="339725"/>
            <a:ext cx="85725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Defina quem será responsável pelos testes</a:t>
            </a:r>
          </a:p>
        </p:txBody>
      </p:sp>
      <p:graphicFrame>
        <p:nvGraphicFramePr>
          <p:cNvPr id="5" name="Diagrama 4"/>
          <p:cNvGraphicFramePr/>
          <p:nvPr/>
        </p:nvGraphicFramePr>
        <p:xfrm>
          <a:off x="285720" y="1071546"/>
          <a:ext cx="2714644" cy="146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ângulo 6"/>
          <p:cNvSpPr/>
          <p:nvPr/>
        </p:nvSpPr>
        <p:spPr>
          <a:xfrm>
            <a:off x="285750" y="2714625"/>
            <a:ext cx="8572500" cy="3933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Muitas empresas usam grupos de usuários para fazer o chamado trabalho de homologação do software ou o seu teste de aceitação. Este trabalho também muitas vezes envolve auditores. 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pt-BR" sz="240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A perspectiva é sempre a do negócio, ou seja, garantir que o software foi desenvolvido de acordo com os requisitos que foram estabelecidos pelo negócio. 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pt-BR" sz="240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Durante muitos anos esse modo de trabalho tem funcionado, pois é uma das formas que a área de TI encontrou para se eximir de culpas, pois quem libera o software para a produção será sempre o usuário. </a:t>
            </a:r>
            <a:endParaRPr lang="en-US" sz="240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8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428625" y="339725"/>
            <a:ext cx="85725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Defina quem será responsável pelos testes</a:t>
            </a:r>
          </a:p>
        </p:txBody>
      </p:sp>
      <p:graphicFrame>
        <p:nvGraphicFramePr>
          <p:cNvPr id="5" name="Diagrama 4"/>
          <p:cNvGraphicFramePr/>
          <p:nvPr/>
        </p:nvGraphicFramePr>
        <p:xfrm>
          <a:off x="285720" y="1071546"/>
          <a:ext cx="2714644" cy="146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tângulo 5"/>
          <p:cNvSpPr/>
          <p:nvPr/>
        </p:nvSpPr>
        <p:spPr>
          <a:xfrm>
            <a:off x="3143250" y="1071563"/>
            <a:ext cx="5786438" cy="14462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pt-BR" sz="2200">
                <a:solidFill>
                  <a:schemeClr val="accent4">
                    <a:lumMod val="50000"/>
                  </a:schemeClr>
                </a:solidFill>
              </a:rPr>
              <a:t> De qualquer forma, poderão haver alguns softwares que exigirão a participação maior de usuários para garantir a sua liberação, ou até de auditores para garantir que o software está protegido contra fraudes.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5750" y="2643188"/>
            <a:ext cx="8572500" cy="36528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500"/>
              </a:lnSpc>
              <a:buFont typeface="Wingdings" pitchFamily="2" charset="2"/>
              <a:buChar char="ü"/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As desvantagens desta abordagem são:</a:t>
            </a:r>
          </a:p>
          <a:p>
            <a:pPr lvl="1" algn="just">
              <a:lnSpc>
                <a:spcPts val="3500"/>
              </a:lnSpc>
              <a:buFont typeface="Wingdings" pitchFamily="2" charset="2"/>
              <a:buChar char="Ø"/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 Custos maiores;</a:t>
            </a:r>
          </a:p>
          <a:p>
            <a:pPr lvl="1" algn="just">
              <a:lnSpc>
                <a:spcPts val="3500"/>
              </a:lnSpc>
              <a:buFont typeface="Wingdings" pitchFamily="2" charset="2"/>
              <a:buChar char="Ø"/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 Testes feitos de forma incompleta;</a:t>
            </a:r>
          </a:p>
          <a:p>
            <a:pPr lvl="1" algn="just">
              <a:lnSpc>
                <a:spcPts val="3500"/>
              </a:lnSpc>
              <a:buFont typeface="Wingdings" pitchFamily="2" charset="2"/>
              <a:buChar char="Ø"/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 Falta de familiarização com ferramentas de automação dificultando os testes de regressão;</a:t>
            </a:r>
          </a:p>
          <a:p>
            <a:pPr lvl="1" algn="just">
              <a:lnSpc>
                <a:spcPts val="3500"/>
              </a:lnSpc>
              <a:buFont typeface="Wingdings" pitchFamily="2" charset="2"/>
              <a:buChar char="Ø"/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 Abordagens exclusivas do negócio, esquecendo aspectos técnicos do teste;</a:t>
            </a:r>
          </a:p>
          <a:p>
            <a:pPr lvl="1" algn="just">
              <a:lnSpc>
                <a:spcPts val="3500"/>
              </a:lnSpc>
              <a:buFont typeface="Wingdings" pitchFamily="2" charset="2"/>
              <a:buChar char="Ø"/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 Inviável para testes automatizados;</a:t>
            </a:r>
          </a:p>
        </p:txBody>
      </p:sp>
    </p:spTree>
    <p:extLst>
      <p:ext uri="{BB962C8B-B14F-4D97-AF65-F5344CB8AC3E}">
        <p14:creationId xmlns:p14="http://schemas.microsoft.com/office/powerpoint/2010/main" val="18741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8" grpId="0" build="allAtOnce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1714500" y="339725"/>
            <a:ext cx="728662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Considerações Importantes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214313" y="1071563"/>
            <a:ext cx="8501062" cy="5449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800"/>
              </a:lnSpc>
              <a:buFont typeface="Wingdings" pitchFamily="2" charset="2"/>
              <a:buChar char="ü"/>
              <a:defRPr/>
            </a:pPr>
            <a:r>
              <a:rPr lang="pt-BR" sz="2100">
                <a:solidFill>
                  <a:schemeClr val="accent4">
                    <a:lumMod val="50000"/>
                  </a:schemeClr>
                </a:solidFill>
              </a:rPr>
              <a:t> Teste é um projeto e como tal deve ser planejado</a:t>
            </a:r>
          </a:p>
          <a:p>
            <a:pPr algn="just">
              <a:lnSpc>
                <a:spcPts val="2800"/>
              </a:lnSpc>
              <a:buFont typeface="Wingdings" pitchFamily="2" charset="2"/>
              <a:buChar char="ü"/>
              <a:defRPr/>
            </a:pPr>
            <a:endParaRPr lang="pt-BR" sz="210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ts val="2800"/>
              </a:lnSpc>
              <a:buFont typeface="Wingdings" pitchFamily="2" charset="2"/>
              <a:buChar char="ü"/>
              <a:defRPr/>
            </a:pPr>
            <a:r>
              <a:rPr lang="pt-BR" sz="2100">
                <a:solidFill>
                  <a:schemeClr val="accent4">
                    <a:lumMod val="50000"/>
                  </a:schemeClr>
                </a:solidFill>
              </a:rPr>
              <a:t> Teste é um projeto integrado ao projeto de desenvolvimento</a:t>
            </a:r>
          </a:p>
          <a:p>
            <a:pPr algn="just">
              <a:lnSpc>
                <a:spcPts val="2800"/>
              </a:lnSpc>
              <a:buFont typeface="Wingdings" pitchFamily="2" charset="2"/>
              <a:buChar char="ü"/>
              <a:defRPr/>
            </a:pPr>
            <a:endParaRPr lang="pt-BR" sz="210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ts val="2800"/>
              </a:lnSpc>
              <a:buFont typeface="Wingdings" pitchFamily="2" charset="2"/>
              <a:buChar char="ü"/>
              <a:defRPr/>
            </a:pPr>
            <a:r>
              <a:rPr lang="pt-BR" sz="2100">
                <a:solidFill>
                  <a:schemeClr val="accent4">
                    <a:lumMod val="50000"/>
                  </a:schemeClr>
                </a:solidFill>
              </a:rPr>
              <a:t> Testar reduz os riscos do negócio</a:t>
            </a:r>
          </a:p>
          <a:p>
            <a:pPr algn="just">
              <a:lnSpc>
                <a:spcPts val="2800"/>
              </a:lnSpc>
              <a:buFont typeface="Wingdings" pitchFamily="2" charset="2"/>
              <a:buChar char="ü"/>
              <a:defRPr/>
            </a:pPr>
            <a:endParaRPr lang="pt-BR" sz="210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ts val="2800"/>
              </a:lnSpc>
              <a:buFont typeface="Wingdings" pitchFamily="2" charset="2"/>
              <a:buChar char="ü"/>
              <a:defRPr/>
            </a:pPr>
            <a:r>
              <a:rPr lang="pt-BR" sz="2100">
                <a:solidFill>
                  <a:schemeClr val="accent4">
                    <a:lumMod val="50000"/>
                  </a:schemeClr>
                </a:solidFill>
              </a:rPr>
              <a:t> Não dá para planejar sem saber o tamanho do seu projeto</a:t>
            </a:r>
          </a:p>
          <a:p>
            <a:pPr algn="just">
              <a:lnSpc>
                <a:spcPts val="2800"/>
              </a:lnSpc>
              <a:buFont typeface="Wingdings" pitchFamily="2" charset="2"/>
              <a:buChar char="ü"/>
              <a:defRPr/>
            </a:pPr>
            <a:endParaRPr lang="pt-BR" sz="210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ts val="2800"/>
              </a:lnSpc>
              <a:buFont typeface="Wingdings" pitchFamily="2" charset="2"/>
              <a:buChar char="ü"/>
              <a:defRPr/>
            </a:pPr>
            <a:r>
              <a:rPr lang="pt-BR" sz="2100">
                <a:solidFill>
                  <a:schemeClr val="accent4">
                    <a:lumMod val="50000"/>
                  </a:schemeClr>
                </a:solidFill>
              </a:rPr>
              <a:t> O Plano de Teste é o instrumento básico de planejamento do projeto de teste.</a:t>
            </a:r>
          </a:p>
          <a:p>
            <a:pPr algn="just">
              <a:lnSpc>
                <a:spcPts val="2800"/>
              </a:lnSpc>
              <a:buFont typeface="Wingdings" pitchFamily="2" charset="2"/>
              <a:buChar char="ü"/>
              <a:defRPr/>
            </a:pPr>
            <a:endParaRPr lang="pt-BR" sz="210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ts val="2800"/>
              </a:lnSpc>
              <a:buFont typeface="Wingdings" pitchFamily="2" charset="2"/>
              <a:buChar char="ü"/>
              <a:defRPr/>
            </a:pPr>
            <a:r>
              <a:rPr lang="pt-BR" sz="2100">
                <a:solidFill>
                  <a:schemeClr val="accent4">
                    <a:lumMod val="50000"/>
                  </a:schemeClr>
                </a:solidFill>
              </a:rPr>
              <a:t> Os artefatos de teste devem estar sob gerência de configuração</a:t>
            </a:r>
          </a:p>
          <a:p>
            <a:pPr algn="just">
              <a:lnSpc>
                <a:spcPts val="2800"/>
              </a:lnSpc>
              <a:buFont typeface="Wingdings" pitchFamily="2" charset="2"/>
              <a:buChar char="ü"/>
              <a:defRPr/>
            </a:pPr>
            <a:endParaRPr lang="pt-BR" sz="2100">
              <a:solidFill>
                <a:schemeClr val="accent4">
                  <a:lumMod val="50000"/>
                </a:schemeClr>
              </a:solidFill>
            </a:endParaRPr>
          </a:p>
          <a:p>
            <a:pPr algn="just">
              <a:lnSpc>
                <a:spcPts val="2800"/>
              </a:lnSpc>
              <a:buFont typeface="Wingdings" pitchFamily="2" charset="2"/>
              <a:buChar char="ü"/>
              <a:defRPr/>
            </a:pPr>
            <a:r>
              <a:rPr lang="pt-BR" sz="2100">
                <a:solidFill>
                  <a:schemeClr val="accent4">
                    <a:lumMod val="50000"/>
                  </a:schemeClr>
                </a:solidFill>
              </a:rPr>
              <a:t> Deve ser possível a partir dos requisitos do negócio rastrear-se os artefatos de teste.</a:t>
            </a:r>
          </a:p>
        </p:txBody>
      </p:sp>
    </p:spTree>
    <p:extLst>
      <p:ext uri="{BB962C8B-B14F-4D97-AF65-F5344CB8AC3E}">
        <p14:creationId xmlns:p14="http://schemas.microsoft.com/office/powerpoint/2010/main" val="195007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ChangeArrowheads="1"/>
          </p:cNvSpPr>
          <p:nvPr/>
        </p:nvSpPr>
        <p:spPr bwMode="auto">
          <a:xfrm>
            <a:off x="1714500" y="339725"/>
            <a:ext cx="728662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Considerações Importantes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214313" y="1143000"/>
            <a:ext cx="87153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1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O líder de teste deve estar alocado tão logo o Plano de Projeto comece a ser elaborado. </a:t>
            </a:r>
          </a:p>
          <a:p>
            <a:pPr marL="273050" indent="-273050" algn="just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2100">
              <a:solidFill>
                <a:schemeClr val="accent4">
                  <a:lumMod val="50000"/>
                </a:schemeClr>
              </a:solidFill>
              <a:latin typeface="+mn-lt"/>
              <a:cs typeface="+mn-cs"/>
            </a:endParaRPr>
          </a:p>
          <a:p>
            <a:pPr marL="273050" indent="-273050" algn="just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1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Nunca é demais lembrar que, a utilização de </a:t>
            </a:r>
            <a:r>
              <a:rPr lang="pt-BR" sz="2100" u="sng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desenvolvedores como os próprios testadores</a:t>
            </a:r>
            <a:r>
              <a:rPr lang="pt-BR" sz="21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, nunca deu certo, e, dificilmente irá funcionar, pois é como deixarmos que a raposa tome conta do galinheiro. </a:t>
            </a:r>
          </a:p>
          <a:p>
            <a:pPr marL="273050" indent="-273050" algn="just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2100">
              <a:solidFill>
                <a:schemeClr val="accent4">
                  <a:lumMod val="50000"/>
                </a:schemeClr>
              </a:solidFill>
              <a:latin typeface="+mn-lt"/>
              <a:cs typeface="+mn-cs"/>
            </a:endParaRPr>
          </a:p>
          <a:p>
            <a:pPr marL="273050" indent="-273050" algn="just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1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Os desenvolvedores tendem a usar métodos informais e incompletos de teste, deixando que os problemas ocorram quando o sistema for liberado para a produção (desenvolvedores não são testadores). </a:t>
            </a:r>
          </a:p>
          <a:p>
            <a:pPr marL="273050" indent="-273050" algn="just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2100">
              <a:solidFill>
                <a:schemeClr val="accent4">
                  <a:lumMod val="50000"/>
                </a:schemeClr>
              </a:solidFill>
              <a:latin typeface="+mn-lt"/>
              <a:cs typeface="+mn-cs"/>
            </a:endParaRPr>
          </a:p>
          <a:p>
            <a:pPr marL="273050" indent="-273050" algn="just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1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Muitas vezes esses problemas poderão ocorrer meses ou até anos depois, quando a equipe de desenvolvimento já estiver alocada em outro projeto ou até em outra empresa. Nesse caso os custos de correções podem ser mais altos (Regra 10 de Myers). </a:t>
            </a:r>
          </a:p>
          <a:p>
            <a:pPr marL="273050" indent="-273050" algn="just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2100">
              <a:solidFill>
                <a:schemeClr val="accent4">
                  <a:lumMod val="50000"/>
                </a:schemeClr>
              </a:solidFill>
              <a:latin typeface="+mn-lt"/>
              <a:cs typeface="+mn-cs"/>
            </a:endParaRPr>
          </a:p>
          <a:p>
            <a:pPr marL="273050" indent="-273050" algn="just">
              <a:lnSpc>
                <a:spcPct val="8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1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Testar o software usando os desenvolvedores sai mais caro do que montar uma equipe específica de teste.</a:t>
            </a:r>
          </a:p>
        </p:txBody>
      </p:sp>
    </p:spTree>
    <p:extLst>
      <p:ext uri="{BB962C8B-B14F-4D97-AF65-F5344CB8AC3E}">
        <p14:creationId xmlns:p14="http://schemas.microsoft.com/office/powerpoint/2010/main" val="12281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allAtOnce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4" descr="mpj0435880000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5072063"/>
            <a:ext cx="578643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1714500" y="339725"/>
            <a:ext cx="728662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Como melhorar seus testes?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42875" y="1000125"/>
            <a:ext cx="8607425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4">
                    <a:lumMod val="50000"/>
                  </a:schemeClr>
                </a:solidFill>
                <a:latin typeface="Tahoma" pitchFamily="34" charset="0"/>
              </a:rPr>
              <a:t> 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Escolher uma </a:t>
            </a: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</a:rPr>
              <a:t>metodologia de testes 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adequada e integrada ao processo de desenvolvimento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 Estruturar uma </a:t>
            </a: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</a:rPr>
              <a:t>organização orientada para testes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 com </a:t>
            </a: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</a:rPr>
              <a:t>pessoal capacitado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 Utilizar um </a:t>
            </a: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</a:rPr>
              <a:t>ambiente de testes 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adequado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 Utilizar </a:t>
            </a: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</a:rPr>
              <a:t>ferramentas de automação 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dos testes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 Utilizar </a:t>
            </a: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</a:rPr>
              <a:t>regras de medição 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do projeto de testes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 Utilizar </a:t>
            </a: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</a:rPr>
              <a:t>mecanismos de aferição 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do nível de maturidade do processo de testes visando conseguir melhorias contínuas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 Usar </a:t>
            </a:r>
            <a:r>
              <a:rPr lang="pt-BR" sz="2000" b="1" dirty="0">
                <a:solidFill>
                  <a:schemeClr val="accent4">
                    <a:lumMod val="50000"/>
                  </a:schemeClr>
                </a:solidFill>
              </a:rPr>
              <a:t>técnicas de gerência de projetos 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(PMI)        </a:t>
            </a:r>
          </a:p>
        </p:txBody>
      </p:sp>
    </p:spTree>
    <p:extLst>
      <p:ext uri="{BB962C8B-B14F-4D97-AF65-F5344CB8AC3E}">
        <p14:creationId xmlns:p14="http://schemas.microsoft.com/office/powerpoint/2010/main" val="405680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5" descr="tecnicas_passo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1013" y="3143250"/>
            <a:ext cx="3154362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6"/>
          <p:cNvSpPr>
            <a:spLocks noChangeArrowheads="1"/>
          </p:cNvSpPr>
          <p:nvPr/>
        </p:nvSpPr>
        <p:spPr bwMode="auto">
          <a:xfrm>
            <a:off x="2571750" y="339725"/>
            <a:ext cx="3500438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 smtClean="0">
                <a:solidFill>
                  <a:schemeClr val="tx2"/>
                </a:solidFill>
              </a:rPr>
              <a:t>Tipos </a:t>
            </a:r>
            <a:r>
              <a:rPr lang="pt-BR" sz="3200">
                <a:solidFill>
                  <a:schemeClr val="tx2"/>
                </a:solidFill>
              </a:rPr>
              <a:t>de Teste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71500" y="2071688"/>
            <a:ext cx="777240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800" smtClean="0">
                <a:solidFill>
                  <a:schemeClr val="accent5">
                    <a:lumMod val="50000"/>
                  </a:schemeClr>
                </a:solidFill>
              </a:rPr>
              <a:t>Teste </a:t>
            </a:r>
            <a:r>
              <a:rPr lang="pt-BR" sz="2800">
                <a:solidFill>
                  <a:schemeClr val="accent5">
                    <a:lumMod val="50000"/>
                  </a:schemeClr>
                </a:solidFill>
              </a:rPr>
              <a:t>Não-Funcional</a:t>
            </a:r>
            <a:endParaRPr lang="pt-BR" sz="28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pt-BR" sz="28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800" smtClean="0">
                <a:solidFill>
                  <a:schemeClr val="accent5">
                    <a:lumMod val="50000"/>
                  </a:schemeClr>
                </a:solidFill>
              </a:rPr>
              <a:t>Teste </a:t>
            </a:r>
            <a:r>
              <a:rPr lang="pt-BR" sz="2800" dirty="0">
                <a:solidFill>
                  <a:schemeClr val="accent5">
                    <a:lumMod val="50000"/>
                  </a:schemeClr>
                </a:solidFill>
              </a:rPr>
              <a:t>Funcional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pt-BR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02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ChangeArrowheads="1"/>
          </p:cNvSpPr>
          <p:nvPr/>
        </p:nvSpPr>
        <p:spPr bwMode="auto">
          <a:xfrm>
            <a:off x="4572014" y="339725"/>
            <a:ext cx="4286266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 smtClean="0">
                <a:solidFill>
                  <a:schemeClr val="tx2"/>
                </a:solidFill>
              </a:rPr>
              <a:t>Teste </a:t>
            </a:r>
            <a:r>
              <a:rPr lang="pt-BR" sz="3200">
                <a:solidFill>
                  <a:schemeClr val="tx2"/>
                </a:solidFill>
              </a:rPr>
              <a:t>Não-Funcionais</a:t>
            </a:r>
          </a:p>
        </p:txBody>
      </p:sp>
      <p:graphicFrame>
        <p:nvGraphicFramePr>
          <p:cNvPr id="3" name="Group 50"/>
          <p:cNvGraphicFramePr>
            <a:graphicFrameLocks noGrp="1"/>
          </p:cNvGraphicFramePr>
          <p:nvPr>
            <p:ph idx="1"/>
          </p:nvPr>
        </p:nvGraphicFramePr>
        <p:xfrm>
          <a:off x="285750" y="1440799"/>
          <a:ext cx="8569325" cy="4559969"/>
        </p:xfrm>
        <a:graphic>
          <a:graphicData uri="http://schemas.openxmlformats.org/drawingml/2006/table">
            <a:tbl>
              <a:tblPr/>
              <a:tblGrid>
                <a:gridCol w="1657350"/>
                <a:gridCol w="3240088"/>
                <a:gridCol w="3671887"/>
              </a:tblGrid>
              <a:tr h="5981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TIPOS DE TESTES</a:t>
                      </a: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OBJETIVO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EXEMPLO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737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ESTRESSE</a:t>
                      </a:r>
                    </a:p>
                  </a:txBody>
                  <a:tcPr marL="90000" marR="90000" marT="46800" marB="46800" horzOverflow="overflow">
                    <a:lnL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Determinar performance do sistema com o volume de dados esperados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Discos alocados são suficientes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Linhas de comunicação são adequadas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6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DESEMPENHO</a:t>
                      </a:r>
                    </a:p>
                  </a:txBody>
                  <a:tcPr marL="90000" marR="90000" marT="46800" marB="46800" horzOverflow="overflow">
                    <a:lnL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Verificar se o sistema alcança  níveis desejados de proficiência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Tempo de resposta adequado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Uso otimizado de hardware / software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69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RECUPERAÇÃO</a:t>
                      </a:r>
                    </a:p>
                  </a:txBody>
                  <a:tcPr marL="90000" marR="90000" marT="46800" marB="46800" horzOverflow="overflow">
                    <a:lnL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Verificar se o sistema pode retornar a uma situação operacional após uma falha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Induz a falhas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Adequação dos dados de backup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69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CONFORMIDADE</a:t>
                      </a:r>
                    </a:p>
                  </a:txBody>
                  <a:tcPr marL="90000" marR="90000" marT="46800" marB="46800" horzOverflow="overflow">
                    <a:lnL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Verificar se o sistema foi desenvolvido de acordo com os padrões e procedimentos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Uso dos padrões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Completeza da documentação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69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SEGURANÇA</a:t>
                      </a:r>
                    </a:p>
                  </a:txBody>
                  <a:tcPr marL="90000" marR="90000" marT="46800" marB="46800" horzOverflow="overflow">
                    <a:lnL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Verificar se o sistema está protegido de acordo com a importância da organização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Negativa de acesso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160338" algn="l"/>
                        </a:tabLst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15968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Procedimentos implementados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7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agem 3" descr="pessoa-3d-e-ponto-de-interrogação-thumb7519009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88" y="3286125"/>
            <a:ext cx="30003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8675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6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O principal problema no teste de requisitos não-funcionais é a </a:t>
            </a:r>
            <a:r>
              <a:rPr lang="pt-BR" sz="2600" b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imprecisão</a:t>
            </a:r>
            <a:r>
              <a:rPr lang="pt-BR" sz="26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e a </a:t>
            </a:r>
            <a:r>
              <a:rPr lang="pt-BR" sz="2600" b="1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incompletude</a:t>
            </a:r>
            <a:r>
              <a:rPr lang="pt-BR" sz="26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 dos requisitos</a:t>
            </a:r>
          </a:p>
          <a:p>
            <a:pPr marL="730250" lvl="1" indent="-273050" algn="just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6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“O sistema deve ser fácil de operar” </a:t>
            </a:r>
          </a:p>
          <a:p>
            <a:pPr marL="730250" lvl="1" indent="-273050" algn="just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6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“O sistema deve ser rápido”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72014" y="339725"/>
            <a:ext cx="4286266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 smtClean="0">
                <a:solidFill>
                  <a:schemeClr val="tx2"/>
                </a:solidFill>
              </a:rPr>
              <a:t>Teste </a:t>
            </a:r>
            <a:r>
              <a:rPr lang="pt-BR" sz="3200">
                <a:solidFill>
                  <a:schemeClr val="tx2"/>
                </a:solidFill>
              </a:rPr>
              <a:t>Não-Funcionais</a:t>
            </a:r>
          </a:p>
        </p:txBody>
      </p:sp>
    </p:spTree>
    <p:extLst>
      <p:ext uri="{BB962C8B-B14F-4D97-AF65-F5344CB8AC3E}">
        <p14:creationId xmlns:p14="http://schemas.microsoft.com/office/powerpoint/2010/main" val="312174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313" y="1357313"/>
            <a:ext cx="8678862" cy="5730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   O Objetivo é  verificar se os requisitos do sistema e as especificações foram atendidos. </a:t>
            </a:r>
            <a:br>
              <a:rPr lang="pt-BR" sz="2800">
                <a:solidFill>
                  <a:schemeClr val="accent4">
                    <a:lumMod val="50000"/>
                  </a:schemeClr>
                </a:solidFill>
              </a:rPr>
            </a:br>
            <a:endParaRPr lang="pt-BR" sz="28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    O processo normalmente envolve a criação de cenários de testes para uso na avaliação das funcionalidades da aplicação, validando se o que foi especificado foi implementado corretamente.</a:t>
            </a:r>
            <a:br>
              <a:rPr lang="pt-BR" sz="2800">
                <a:solidFill>
                  <a:schemeClr val="accent4">
                    <a:lumMod val="50000"/>
                  </a:schemeClr>
                </a:solidFill>
              </a:rPr>
            </a:br>
            <a:endParaRPr lang="pt-BR" sz="28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   Funcionalidades são as tarefas que o sistema é desenvolvido para atender. </a:t>
            </a:r>
            <a:br>
              <a:rPr lang="pt-BR" sz="2800">
                <a:solidFill>
                  <a:schemeClr val="accent4">
                    <a:lumMod val="50000"/>
                  </a:schemeClr>
                </a:solidFill>
              </a:rPr>
            </a:br>
            <a:endParaRPr lang="pt-BR" sz="28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   O Teste Funcional não está preocupado como o processo ocorre e sim com os resultados do processo.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pt-BR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pt-BR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00709" y="339725"/>
            <a:ext cx="3357571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 smtClean="0">
                <a:solidFill>
                  <a:schemeClr val="tx2"/>
                </a:solidFill>
              </a:rPr>
              <a:t>Teste </a:t>
            </a:r>
            <a:r>
              <a:rPr lang="pt-BR" sz="3200">
                <a:solidFill>
                  <a:schemeClr val="tx2"/>
                </a:solidFill>
              </a:rPr>
              <a:t>Funcionais</a:t>
            </a:r>
          </a:p>
        </p:txBody>
      </p:sp>
    </p:spTree>
    <p:extLst>
      <p:ext uri="{BB962C8B-B14F-4D97-AF65-F5344CB8AC3E}">
        <p14:creationId xmlns:p14="http://schemas.microsoft.com/office/powerpoint/2010/main" val="223719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ChangeArrowheads="1"/>
          </p:cNvSpPr>
          <p:nvPr/>
        </p:nvSpPr>
        <p:spPr bwMode="auto">
          <a:xfrm>
            <a:off x="5500709" y="339725"/>
            <a:ext cx="3357571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 smtClean="0">
                <a:solidFill>
                  <a:schemeClr val="tx2"/>
                </a:solidFill>
              </a:rPr>
              <a:t>Teste </a:t>
            </a:r>
            <a:r>
              <a:rPr lang="pt-BR" sz="3200">
                <a:solidFill>
                  <a:schemeClr val="tx2"/>
                </a:solidFill>
              </a:rPr>
              <a:t>Funcionais</a:t>
            </a:r>
          </a:p>
        </p:txBody>
      </p:sp>
      <p:graphicFrame>
        <p:nvGraphicFramePr>
          <p:cNvPr id="3" name="Group 51"/>
          <p:cNvGraphicFramePr>
            <a:graphicFrameLocks noGrp="1"/>
          </p:cNvGraphicFramePr>
          <p:nvPr>
            <p:ph idx="1"/>
          </p:nvPr>
        </p:nvGraphicFramePr>
        <p:xfrm>
          <a:off x="285750" y="1428736"/>
          <a:ext cx="8643966" cy="3255108"/>
        </p:xfrm>
        <a:graphic>
          <a:graphicData uri="http://schemas.openxmlformats.org/drawingml/2006/table">
            <a:tbl>
              <a:tblPr/>
              <a:tblGrid>
                <a:gridCol w="1673658"/>
                <a:gridCol w="3416611"/>
                <a:gridCol w="3553697"/>
              </a:tblGrid>
              <a:tr h="290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TIPOS DE TESTES</a:t>
                      </a:r>
                      <a:endParaRPr kumimoji="0" lang="pt-B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DESCRIÇÃO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EXEMPLO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7442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REQUISITOS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Sistema funciona como especificado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85725" algn="l"/>
                        </a:tabLst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Comprova os requisitos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85725" algn="l"/>
                        </a:tabLst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Conformidade com políticas e regulamentações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961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REGRESSÃO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Verifica que o que não foi modificado funciona corretamente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85725" algn="l"/>
                        </a:tabLst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Segmentos não modificados funcionam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85725" algn="l"/>
                        </a:tabLst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Procedimentos manuais não modificados estão corretos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527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TESTE DE FUMAÇA (SMOKE TEST)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Verifica os caminhos críticos do sistema antes de uma bateria completa de testes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85725" algn="l"/>
                        </a:tabLst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Verifica as funcionalidades principais do sistema.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527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TESTE DE CONFIRMAÇÃO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Confirma se um defeito foi corrigido.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>
                          <a:tab pos="85725" algn="l"/>
                          <a:tab pos="542925" algn="l"/>
                        </a:tabLst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Re-test de defeitos.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00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4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Custo</a:t>
            </a:r>
            <a:r>
              <a:rPr lang="en-US" dirty="0" smtClean="0"/>
              <a:t> do </a:t>
            </a:r>
            <a:r>
              <a:rPr lang="en-US" dirty="0" err="1" smtClean="0"/>
              <a:t>Defeito</a:t>
            </a:r>
            <a:endParaRPr lang="en-US" dirty="0"/>
          </a:p>
        </p:txBody>
      </p:sp>
      <p:sp>
        <p:nvSpPr>
          <p:cNvPr id="26627" name="Espaço Reservado para Conteúdo 4"/>
          <p:cNvSpPr>
            <a:spLocks noGrp="1"/>
          </p:cNvSpPr>
          <p:nvPr>
            <p:ph idx="1"/>
          </p:nvPr>
        </p:nvSpPr>
        <p:spPr>
          <a:xfrm>
            <a:off x="142875" y="1143000"/>
            <a:ext cx="5715000" cy="5429250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pt-BR" sz="2400" smtClean="0"/>
              <a:t>O maior custo do software é sua manutenção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400" smtClean="0"/>
              <a:t>Uma aplicação em desenvolvimento hoje pode funcionar e ainda gerar defeitos daqui a 10 ou 15 anos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400" smtClean="0"/>
              <a:t>Existem sistemas que duram mais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400" smtClean="0"/>
              <a:t>Os custos no tempo são imprevisíveis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pt-BR" sz="2000" smtClean="0"/>
              <a:t>Quem fez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pt-BR" sz="2000" smtClean="0"/>
              <a:t>Quem conhece a tecnologia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pt-BR" sz="2000" smtClean="0"/>
              <a:t>Exemplo: Bug do Milênio </a:t>
            </a:r>
            <a:r>
              <a:rPr lang="pt-BR" sz="2000" smtClean="0">
                <a:sym typeface="Wingdings" pitchFamily="2" charset="2"/>
              </a:rPr>
              <a:t> Cobol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400" smtClean="0">
                <a:sym typeface="Wingdings" pitchFamily="2" charset="2"/>
              </a:rPr>
              <a:t>Quanto menos defeitos, mais barata a manutenção futura do software</a:t>
            </a:r>
            <a:endParaRPr lang="pt-BR" sz="2400" smtClean="0"/>
          </a:p>
          <a:p>
            <a:pPr eaLnBrk="1" hangingPunct="1">
              <a:buFont typeface="Wingdings" pitchFamily="2" charset="2"/>
              <a:buChar char="ü"/>
            </a:pPr>
            <a:endParaRPr lang="pt-BR" sz="2400" smtClean="0"/>
          </a:p>
        </p:txBody>
      </p:sp>
      <p:pic>
        <p:nvPicPr>
          <p:cNvPr id="21508" name="Picture 3" descr="C:\Documents and Settings\Fernandes Correia\Configurações locais\Temporary Internet Files\Content.IE5\JXU79WW8\MCj0217150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0863" y="2000250"/>
            <a:ext cx="3335337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allAtOnce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Imagem 3" descr="re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4097338"/>
            <a:ext cx="2357438" cy="247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7188" y="1411288"/>
            <a:ext cx="8429625" cy="31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ts val="4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6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Exemplo de um requisito de um sistema de vendas de automóveis:</a:t>
            </a:r>
          </a:p>
          <a:p>
            <a:pPr marL="547688" lvl="1" indent="-228600" eaLnBrk="0" hangingPunct="0">
              <a:lnSpc>
                <a:spcPts val="4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Req 102: O preço do carro depende da configuração escolhida e é calculado a partir das listas de preços atuais de cada parte mostrada continuamente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500709" y="339725"/>
            <a:ext cx="3357571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 smtClean="0">
                <a:solidFill>
                  <a:schemeClr val="tx2"/>
                </a:solidFill>
              </a:rPr>
              <a:t>Teste </a:t>
            </a:r>
            <a:r>
              <a:rPr lang="pt-BR" sz="3200">
                <a:solidFill>
                  <a:schemeClr val="tx2"/>
                </a:solidFill>
              </a:rPr>
              <a:t>Funcionais</a:t>
            </a:r>
          </a:p>
        </p:txBody>
      </p:sp>
    </p:spTree>
    <p:extLst>
      <p:ext uri="{BB962C8B-B14F-4D97-AF65-F5344CB8AC3E}">
        <p14:creationId xmlns:p14="http://schemas.microsoft.com/office/powerpoint/2010/main" val="419269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7188" y="1311275"/>
            <a:ext cx="8429625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ts val="35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6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Teste baseado em requisitos foca em funções simples do sistema </a:t>
            </a:r>
          </a:p>
          <a:p>
            <a:pPr marL="547688" lvl="1" indent="-228600" eaLnBrk="0" hangingPunct="0">
              <a:lnSpc>
                <a:spcPts val="35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Ex. emissão de uma ordem de compra</a:t>
            </a:r>
          </a:p>
          <a:p>
            <a:pPr marL="547688" lvl="1" indent="-228600" eaLnBrk="0" hangingPunct="0">
              <a:lnSpc>
                <a:spcPts val="35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endParaRPr lang="pt-BR" sz="2400">
              <a:solidFill>
                <a:schemeClr val="accent4">
                  <a:lumMod val="50000"/>
                </a:schemeClr>
              </a:solidFill>
              <a:latin typeface="+mn-lt"/>
              <a:cs typeface="+mn-cs"/>
            </a:endParaRPr>
          </a:p>
          <a:p>
            <a:pPr marL="273050" indent="-273050" eaLnBrk="0" hangingPunct="0">
              <a:lnSpc>
                <a:spcPts val="35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6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Teste baseado em processos de negócio, no entanto, foca no processo como um todo, levando em conta vários passos </a:t>
            </a:r>
          </a:p>
          <a:p>
            <a:pPr marL="547688" lvl="1" indent="-228600" eaLnBrk="0" hangingPunct="0">
              <a:lnSpc>
                <a:spcPts val="35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Ex. processo completo de uma compra (configurar um carro, aceitar o contrato de compra, emissão da compra)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500709" y="339725"/>
            <a:ext cx="3357571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 smtClean="0">
                <a:solidFill>
                  <a:schemeClr val="tx2"/>
                </a:solidFill>
              </a:rPr>
              <a:t>Teste </a:t>
            </a:r>
            <a:r>
              <a:rPr lang="pt-BR" sz="3200">
                <a:solidFill>
                  <a:schemeClr val="tx2"/>
                </a:solidFill>
              </a:rPr>
              <a:t>Funcionais</a:t>
            </a:r>
          </a:p>
        </p:txBody>
      </p:sp>
    </p:spTree>
    <p:extLst>
      <p:ext uri="{BB962C8B-B14F-4D97-AF65-F5344CB8AC3E}">
        <p14:creationId xmlns:p14="http://schemas.microsoft.com/office/powerpoint/2010/main" val="114290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7188" y="1196975"/>
            <a:ext cx="8358187" cy="497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ts val="35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6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Exemplo de teste baseado em requisitos:</a:t>
            </a:r>
          </a:p>
          <a:p>
            <a:pPr marL="547688" lvl="1" indent="-228600" eaLnBrk="0" hangingPunct="0">
              <a:lnSpc>
                <a:spcPts val="35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TC 102.1: um modelo é escolhido; seu preço-base de acordo com o manual de vendas é indicado</a:t>
            </a:r>
          </a:p>
          <a:p>
            <a:pPr marL="547688" lvl="1" indent="-228600" eaLnBrk="0" hangingPunct="0">
              <a:lnSpc>
                <a:spcPts val="35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TC 102.2: um equipamento especial é selecionado; o preço do acessório é selecionado</a:t>
            </a:r>
          </a:p>
          <a:p>
            <a:pPr marL="547688" lvl="1" indent="-228600" eaLnBrk="0" hangingPunct="0">
              <a:lnSpc>
                <a:spcPts val="35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TC 102.3: um equipamento especial é deselecionado; o preço cai de acordo</a:t>
            </a:r>
          </a:p>
          <a:p>
            <a:pPr marL="547688" lvl="1" indent="-228600" eaLnBrk="0" hangingPunct="0">
              <a:lnSpc>
                <a:spcPts val="35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TC 102.4: três equipamentos especiais são selecionados; os descontos são calculados de acordo com a especificação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500709" y="339725"/>
            <a:ext cx="3357571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 smtClean="0">
                <a:solidFill>
                  <a:schemeClr val="tx2"/>
                </a:solidFill>
              </a:rPr>
              <a:t>Teste </a:t>
            </a:r>
            <a:r>
              <a:rPr lang="pt-BR" sz="3200">
                <a:solidFill>
                  <a:schemeClr val="tx2"/>
                </a:solidFill>
              </a:rPr>
              <a:t>Funcionais</a:t>
            </a:r>
          </a:p>
        </p:txBody>
      </p:sp>
    </p:spTree>
    <p:extLst>
      <p:ext uri="{BB962C8B-B14F-4D97-AF65-F5344CB8AC3E}">
        <p14:creationId xmlns:p14="http://schemas.microsoft.com/office/powerpoint/2010/main" val="4545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2571750" y="339725"/>
            <a:ext cx="64293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Testes Positivos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85750" y="1428750"/>
            <a:ext cx="850106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3200" kern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Teste </a:t>
            </a:r>
            <a:r>
              <a:rPr lang="pt-BR" sz="3200" kern="0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realizado para demonstrar que o sistema funciona.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3200" kern="0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Teste realizado apenas com dados válidos.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sz="2800" kern="0" dirty="0">
              <a:latin typeface="+mn-lt"/>
              <a:cs typeface="+mn-cs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571528" y="3500438"/>
          <a:ext cx="8001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80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Graphic spid="5" grpId="0">
        <p:bldAsOne/>
      </p:bldGraphic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2571750" y="339725"/>
            <a:ext cx="64293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Testes Negativo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750" y="1428750"/>
            <a:ext cx="8572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3200" kern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Teste </a:t>
            </a:r>
            <a:r>
              <a:rPr lang="pt-BR" sz="3200" kern="0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realizado para demonstrar que o sistema não funciona.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3200" kern="0" dirty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Teste realizado apenas com dados </a:t>
            </a:r>
            <a:r>
              <a:rPr lang="pt-BR" sz="3200" kern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inválidos.</a:t>
            </a:r>
            <a:endParaRPr lang="pt-BR" sz="3200" kern="0" dirty="0">
              <a:solidFill>
                <a:schemeClr val="accent4">
                  <a:lumMod val="50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7" name="Diagram 4"/>
          <p:cNvGraphicFramePr/>
          <p:nvPr/>
        </p:nvGraphicFramePr>
        <p:xfrm>
          <a:off x="571472" y="3624282"/>
          <a:ext cx="8001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544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05287C0-09D8-43CF-85D9-13D004713D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705287C0-09D8-43CF-85D9-13D004713D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ECE5F6-3725-4409-9D09-6833312C66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C5ECE5F6-3725-4409-9D09-6833312C66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0FDAE9-7813-452E-9BDB-70D1B8AE6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A30FDAE9-7813-452E-9BDB-70D1B8AE6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88E300-FE70-4163-BFD8-F58A024D8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E988E300-FE70-4163-BFD8-F58A024D87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C8B7EEA-45CD-471E-8174-7052A599D0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0C8B7EEA-45CD-471E-8174-7052A599D0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Graphic spid="7" grpId="0">
        <p:bldSub>
          <a:bldDgm/>
        </p:bldSub>
      </p:bldGraphic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magem 4" descr="positivo negativ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813" y="5072063"/>
            <a:ext cx="5643562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214313" y="1214438"/>
            <a:ext cx="8715375" cy="3683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000"/>
              </a:lnSpc>
              <a:buFont typeface="Wingdings" pitchFamily="2" charset="2"/>
              <a:buChar char="ü"/>
              <a:defRPr/>
            </a:pPr>
            <a:r>
              <a:rPr lang="pt-BR" sz="32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Testes positivos</a:t>
            </a:r>
          </a:p>
          <a:p>
            <a:pPr lvl="1">
              <a:lnSpc>
                <a:spcPts val="4000"/>
              </a:lnSpc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 São prioritários por garantir o controle de risco do projeto</a:t>
            </a:r>
          </a:p>
          <a:p>
            <a:pPr lvl="1">
              <a:lnSpc>
                <a:spcPts val="4000"/>
              </a:lnSpc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 Buscam cenários que funcionam como esperado</a:t>
            </a:r>
          </a:p>
          <a:p>
            <a:pPr lvl="1">
              <a:lnSpc>
                <a:spcPts val="4000"/>
              </a:lnSpc>
              <a:buFont typeface="Wingdings" pitchFamily="2" charset="2"/>
              <a:buChar char="ü"/>
              <a:defRPr/>
            </a:pP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 Fluxos principais e alternativos</a:t>
            </a:r>
          </a:p>
          <a:p>
            <a:pPr lvl="1">
              <a:lnSpc>
                <a:spcPts val="4000"/>
              </a:lnSpc>
              <a:buFont typeface="Wingdings" pitchFamily="2" charset="2"/>
              <a:buChar char="ü"/>
              <a:defRPr/>
            </a:pPr>
            <a:endParaRPr lang="pt-BR" sz="28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ts val="4000"/>
              </a:lnSpc>
              <a:buFont typeface="Wingdings" pitchFamily="2" charset="2"/>
              <a:buChar char="ü"/>
              <a:defRPr/>
            </a:pPr>
            <a:r>
              <a:rPr lang="pt-BR" sz="32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Testes negativos</a:t>
            </a:r>
          </a:p>
          <a:p>
            <a:pPr lvl="1">
              <a:lnSpc>
                <a:spcPts val="4000"/>
              </a:lnSpc>
              <a:buFont typeface="Wingdings" pitchFamily="2" charset="2"/>
              <a:buChar char="ü"/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2400">
                <a:solidFill>
                  <a:schemeClr val="accent4">
                    <a:lumMod val="50000"/>
                  </a:schemeClr>
                </a:solidFill>
              </a:rPr>
              <a:t>Buscam cenários que quebram o software</a:t>
            </a:r>
            <a:endParaRPr lang="en-US" sz="2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1857375" y="339725"/>
            <a:ext cx="71437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Resumo: Testes Positivos e Negativos</a:t>
            </a:r>
          </a:p>
        </p:txBody>
      </p:sp>
    </p:spTree>
    <p:extLst>
      <p:ext uri="{BB962C8B-B14F-4D97-AF65-F5344CB8AC3E}">
        <p14:creationId xmlns:p14="http://schemas.microsoft.com/office/powerpoint/2010/main" val="193242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ChangeArrowheads="1"/>
          </p:cNvSpPr>
          <p:nvPr/>
        </p:nvSpPr>
        <p:spPr bwMode="auto">
          <a:xfrm>
            <a:off x="1857375" y="339725"/>
            <a:ext cx="71437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</a:rPr>
              <a:t>Gestão por indicadores</a:t>
            </a: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357188" y="2786063"/>
            <a:ext cx="8429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400"/>
              <a:t> Defeitos por casos de uso (classificados por severidade)</a:t>
            </a:r>
            <a:endParaRPr lang="en-US" sz="2400"/>
          </a:p>
        </p:txBody>
      </p:sp>
      <p:sp>
        <p:nvSpPr>
          <p:cNvPr id="7" name="Retângulo 6"/>
          <p:cNvSpPr/>
          <p:nvPr/>
        </p:nvSpPr>
        <p:spPr>
          <a:xfrm>
            <a:off x="357188" y="1214438"/>
            <a:ext cx="8429625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800">
                <a:solidFill>
                  <a:schemeClr val="accent4">
                    <a:lumMod val="50000"/>
                  </a:schemeClr>
                </a:solidFill>
              </a:rPr>
              <a:t>Baseado nos testes feitos, quais são os indicadores que auxiliam o líder de testes na gestão do projeto de testes?</a:t>
            </a:r>
            <a:endParaRPr lang="en-US" sz="28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57188" y="3286125"/>
            <a:ext cx="8429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400"/>
              <a:t> Defeitos abertos</a:t>
            </a:r>
            <a:endParaRPr lang="en-US" sz="2400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357188" y="3786188"/>
            <a:ext cx="8429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400"/>
              <a:t> Tempo gasto na preparação dos casos de teste</a:t>
            </a:r>
            <a:endParaRPr lang="en-US" sz="240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357188" y="4286250"/>
            <a:ext cx="8429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400"/>
              <a:t> Número de ciclos de execução dos casos de teste</a:t>
            </a:r>
            <a:endParaRPr lang="en-US" sz="2400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357188" y="4786313"/>
            <a:ext cx="8429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400"/>
              <a:t> Defeitos em produção por casos de uso</a:t>
            </a:r>
            <a:endParaRPr lang="en-US" sz="2400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357188" y="5286375"/>
            <a:ext cx="8429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400"/>
              <a:t> Tempo gasto por ciclo de teste</a:t>
            </a:r>
            <a:endParaRPr lang="en-US" sz="2400"/>
          </a:p>
        </p:txBody>
      </p:sp>
      <p:pic>
        <p:nvPicPr>
          <p:cNvPr id="40970" name="Imagem 12" descr="indicadore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13" y="4786313"/>
            <a:ext cx="22860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572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28625" y="1811338"/>
            <a:ext cx="6143625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6 Características da Qualidade</a:t>
            </a:r>
          </a:p>
          <a:p>
            <a:pPr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endParaRPr lang="pt-BR" sz="240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27 Sub-características da Qualidade</a:t>
            </a:r>
          </a:p>
          <a:p>
            <a:pPr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1987" name="Picture 49" descr="C:\Documents and Settings\Fernandes Correia\Configurações locais\Temporary Internet Files\Content.IE5\9AO0MPSG\MCj0432663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75" y="928688"/>
            <a:ext cx="35718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214313"/>
            <a:ext cx="6786562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Norma ISO 912601</a:t>
            </a:r>
            <a:endParaRPr lang="pt-BR" sz="28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214313"/>
            <a:ext cx="6786562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Norma ISO 912601</a:t>
            </a:r>
            <a:endParaRPr lang="pt-BR" sz="28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 descr="ISO-9126-geral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2571750"/>
            <a:ext cx="8677275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285750" y="1270000"/>
            <a:ext cx="85725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000">
                <a:solidFill>
                  <a:schemeClr val="accent5">
                    <a:lumMod val="50000"/>
                  </a:schemeClr>
                </a:solidFill>
              </a:rPr>
              <a:t>“Um conjunto de atributos que têm impacto na capacidade do software de manter o seu nível de desempenho dentro de condições estabelecidas por um dado período de tempo”</a:t>
            </a:r>
            <a:endParaRPr lang="en-US" sz="200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214313"/>
            <a:ext cx="6786562" cy="706437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Norma ISO 912601</a:t>
            </a:r>
            <a:endParaRPr lang="pt-BR" sz="28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750" y="919163"/>
            <a:ext cx="8572500" cy="12017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>
                <a:solidFill>
                  <a:schemeClr val="accent4">
                    <a:lumMod val="50000"/>
                  </a:schemeClr>
                </a:solidFill>
              </a:rPr>
              <a:t>Funcionalidade</a:t>
            </a:r>
          </a:p>
          <a:p>
            <a:pPr algn="just">
              <a:defRPr/>
            </a:pPr>
            <a:r>
              <a:rPr lang="pt-BR">
                <a:solidFill>
                  <a:schemeClr val="accent4">
                    <a:lumMod val="50000"/>
                  </a:schemeClr>
                </a:solidFill>
              </a:rPr>
              <a:t>A capacidade de um software prover funcionalidades que satisfaçam o usuário em suas necessidades declaradas e implícitas, dentro de um determinado contexto de uso.</a:t>
            </a:r>
          </a:p>
        </p:txBody>
      </p:sp>
      <p:sp>
        <p:nvSpPr>
          <p:cNvPr id="7" name="Retângulo 6"/>
          <p:cNvSpPr/>
          <p:nvPr/>
        </p:nvSpPr>
        <p:spPr>
          <a:xfrm>
            <a:off x="285750" y="2136775"/>
            <a:ext cx="85725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>
                <a:solidFill>
                  <a:schemeClr val="accent4">
                    <a:lumMod val="50000"/>
                  </a:schemeClr>
                </a:solidFill>
              </a:rPr>
              <a:t>Confiabilidade</a:t>
            </a:r>
          </a:p>
          <a:p>
            <a:pPr algn="just">
              <a:defRPr/>
            </a:pPr>
            <a:r>
              <a:rPr lang="pt-BR">
                <a:solidFill>
                  <a:schemeClr val="accent4">
                    <a:lumMod val="50000"/>
                  </a:schemeClr>
                </a:solidFill>
              </a:rPr>
              <a:t>O produto se mantém no nível de desempenho nas condições estabelecidas.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85750" y="2794000"/>
            <a:ext cx="8572500" cy="9223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>
                <a:solidFill>
                  <a:schemeClr val="accent4">
                    <a:lumMod val="50000"/>
                  </a:schemeClr>
                </a:solidFill>
              </a:rPr>
              <a:t>Usabilidade</a:t>
            </a:r>
          </a:p>
          <a:p>
            <a:pPr algn="just">
              <a:defRPr/>
            </a:pPr>
            <a:r>
              <a:rPr lang="pt-BR">
                <a:solidFill>
                  <a:schemeClr val="accent4">
                    <a:lumMod val="50000"/>
                  </a:schemeClr>
                </a:solidFill>
              </a:rPr>
              <a:t>A capacidade do produto de software ser compreendido, seu funcionamento aprendido, ser operado e ser atraente ao usuário.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85750" y="3716338"/>
            <a:ext cx="85725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>
                <a:solidFill>
                  <a:schemeClr val="accent4">
                    <a:lumMod val="50000"/>
                  </a:schemeClr>
                </a:solidFill>
              </a:rPr>
              <a:t>Eficiência</a:t>
            </a:r>
          </a:p>
          <a:p>
            <a:pPr algn="just">
              <a:defRPr/>
            </a:pPr>
            <a:r>
              <a:rPr lang="pt-BR">
                <a:solidFill>
                  <a:schemeClr val="accent4">
                    <a:lumMod val="50000"/>
                  </a:schemeClr>
                </a:solidFill>
              </a:rPr>
              <a:t>O tempo de execução e os recursos envolvidos são compatíveis com o nível de desempenho do software.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85750" y="4640263"/>
            <a:ext cx="85725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>
                <a:solidFill>
                  <a:schemeClr val="accent4">
                    <a:lumMod val="50000"/>
                  </a:schemeClr>
                </a:solidFill>
              </a:rPr>
              <a:t>Manutenibilidade</a:t>
            </a:r>
          </a:p>
          <a:p>
            <a:pPr algn="just">
              <a:defRPr/>
            </a:pPr>
            <a:r>
              <a:rPr lang="pt-BR">
                <a:solidFill>
                  <a:schemeClr val="accent4">
                    <a:lumMod val="50000"/>
                  </a:schemeClr>
                </a:solidFill>
              </a:rPr>
              <a:t>A capacidade (ou facilidade) do produto de software ser modificado, incluindo tanto as melhorias ou extensões de funcionalidade quanto as correções de defeitos.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85750" y="5854700"/>
            <a:ext cx="85725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>
                <a:solidFill>
                  <a:schemeClr val="accent4">
                    <a:lumMod val="50000"/>
                  </a:schemeClr>
                </a:solidFill>
              </a:rPr>
              <a:t>Portabilidade</a:t>
            </a:r>
          </a:p>
          <a:p>
            <a:pPr algn="just">
              <a:defRPr/>
            </a:pPr>
            <a:r>
              <a:rPr lang="pt-BR">
                <a:solidFill>
                  <a:schemeClr val="accent4">
                    <a:lumMod val="50000"/>
                  </a:schemeClr>
                </a:solidFill>
              </a:rPr>
              <a:t>A capacidade do sistema ser transferido de um ambiente para outro</a:t>
            </a:r>
            <a:r>
              <a:rPr lang="pt-B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22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10" grpId="0" build="allAtOnce"/>
      <p:bldP spid="11" grpId="0" build="allAtOnce"/>
      <p:bldP spid="12" grpId="0" build="allAtOnce"/>
      <p:bldP spid="1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Gráfico 9"/>
          <p:cNvGraphicFramePr>
            <a:graphicFrameLocks/>
          </p:cNvGraphicFramePr>
          <p:nvPr/>
        </p:nvGraphicFramePr>
        <p:xfrm>
          <a:off x="214313" y="285750"/>
          <a:ext cx="8715375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3" imgW="8718036" imgH="3999323" progId="Excel.Sheet.8">
                  <p:embed/>
                </p:oleObj>
              </mc:Choice>
              <mc:Fallback>
                <p:oleObj r:id="rId3" imgW="8718036" imgH="3999323" progId="Excel.Sheet.8">
                  <p:embed/>
                  <p:pic>
                    <p:nvPicPr>
                      <p:cNvPr id="0" name="Gráfico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285750"/>
                        <a:ext cx="8715375" cy="400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285750" y="4335463"/>
            <a:ext cx="8715375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Os testes unitários podem remover entre 30% e 50% dos defeitos dos programas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Os testes de sistemas podem remover entre 30% e 50% dos defeitos remanescentes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Os sistemas podem entrar em produção ainda com 49% de defeitos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Revisões de código podem reduzir entre 20 a 30% desses defeitos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535987" cy="4751387"/>
          </a:xfrm>
        </p:spPr>
        <p:txBody>
          <a:bodyPr/>
          <a:lstStyle/>
          <a:p>
            <a:pPr lvl="2" algn="just">
              <a:buFontTx/>
              <a:buNone/>
            </a:pPr>
            <a:endParaRPr lang="pt-BR" sz="2200" smtClean="0"/>
          </a:p>
          <a:p>
            <a:pPr lvl="3"/>
            <a:endParaRPr lang="pt-BR" smtClean="0"/>
          </a:p>
          <a:p>
            <a:pPr lvl="2">
              <a:buFontTx/>
              <a:buNone/>
            </a:pPr>
            <a:endParaRPr lang="pt-BR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0" y="2571750"/>
            <a:ext cx="8797925" cy="922338"/>
          </a:xfrm>
        </p:spPr>
        <p:txBody>
          <a:bodyPr/>
          <a:lstStyle/>
          <a:p>
            <a:pPr algn="ctr">
              <a:defRPr/>
            </a:pPr>
            <a:r>
              <a:rPr lang="pt-BR" dirty="0" smtClean="0"/>
              <a:t>Níveis de 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72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313"/>
            <a:ext cx="8797925" cy="922337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 Integração dos Níveis de Teste</a:t>
            </a:r>
            <a:endParaRPr lang="pt-BR" dirty="0"/>
          </a:p>
        </p:txBody>
      </p:sp>
      <p:sp>
        <p:nvSpPr>
          <p:cNvPr id="9" name="Pentagon 8"/>
          <p:cNvSpPr/>
          <p:nvPr/>
        </p:nvSpPr>
        <p:spPr>
          <a:xfrm>
            <a:off x="285750" y="2214563"/>
            <a:ext cx="2428875" cy="3500437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Char char="Ø"/>
              <a:defRPr/>
            </a:pPr>
            <a:r>
              <a:rPr lang="pt-BR" dirty="0">
                <a:solidFill>
                  <a:schemeClr val="tx1"/>
                </a:solidFill>
              </a:rPr>
              <a:t>Teste Unitário;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2428875" y="2214563"/>
            <a:ext cx="2357438" cy="3500437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Char char="Ø"/>
              <a:defRPr/>
            </a:pPr>
            <a:r>
              <a:rPr lang="pt-BR" dirty="0">
                <a:solidFill>
                  <a:schemeClr val="tx1"/>
                </a:solidFill>
              </a:rPr>
              <a:t>Teste de Integração</a:t>
            </a:r>
          </a:p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4572000" y="2214563"/>
            <a:ext cx="2357438" cy="350043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Char char="Ø"/>
              <a:defRPr/>
            </a:pPr>
            <a:r>
              <a:rPr lang="pt-BR" dirty="0">
                <a:solidFill>
                  <a:schemeClr val="tx1"/>
                </a:solidFill>
              </a:rPr>
              <a:t>Teste de Sistemas</a:t>
            </a:r>
          </a:p>
        </p:txBody>
      </p:sp>
      <p:sp>
        <p:nvSpPr>
          <p:cNvPr id="10" name="Pentagon 9"/>
          <p:cNvSpPr/>
          <p:nvPr/>
        </p:nvSpPr>
        <p:spPr>
          <a:xfrm>
            <a:off x="6643688" y="2214563"/>
            <a:ext cx="2357437" cy="3500437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Char char="Ø"/>
              <a:defRPr/>
            </a:pPr>
            <a:endParaRPr lang="pt-BR" dirty="0">
              <a:solidFill>
                <a:schemeClr val="tx1"/>
              </a:solidFill>
            </a:endParaRPr>
          </a:p>
          <a:p>
            <a:pPr algn="ctr">
              <a:buFont typeface="Wingdings" pitchFamily="2" charset="2"/>
              <a:buChar char="Ø"/>
              <a:defRPr/>
            </a:pPr>
            <a:r>
              <a:rPr lang="pt-BR" dirty="0">
                <a:solidFill>
                  <a:schemeClr val="tx1"/>
                </a:solidFill>
              </a:rPr>
              <a:t>Teste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32901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214438"/>
            <a:ext cx="8643938" cy="5286375"/>
          </a:xfrm>
        </p:spPr>
        <p:txBody>
          <a:bodyPr/>
          <a:lstStyle/>
          <a:p>
            <a:pPr marL="342900" lvl="2" indent="-342900">
              <a:buFont typeface="Wingdings" pitchFamily="2" charset="2"/>
              <a:buChar char="§"/>
              <a:defRPr/>
            </a:pPr>
            <a:r>
              <a:rPr lang="pt-BR" sz="2600" b="1" dirty="0" smtClean="0">
                <a:ea typeface="+mn-ea"/>
                <a:cs typeface="+mn-cs"/>
              </a:rPr>
              <a:t>Teste Unitário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Aplicada sobre os produtos de software executáveis;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Execução Dinâmica;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Validam se as funções do sistema estão funcionando;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400" dirty="0" smtClean="0"/>
              <a:t>Cada módulo é testado individualmente garantindo que ele funcione adequadamente.  </a:t>
            </a:r>
            <a:endParaRPr lang="pt-BR" sz="2200" dirty="0" smtClean="0">
              <a:ea typeface="+mn-ea"/>
              <a:cs typeface="+mn-cs"/>
            </a:endParaRPr>
          </a:p>
        </p:txBody>
      </p:sp>
      <p:graphicFrame>
        <p:nvGraphicFramePr>
          <p:cNvPr id="4" name="Group 70"/>
          <p:cNvGraphicFramePr>
            <a:graphicFrameLocks noGrp="1"/>
          </p:cNvGraphicFramePr>
          <p:nvPr/>
        </p:nvGraphicFramePr>
        <p:xfrm>
          <a:off x="1206500" y="4546600"/>
          <a:ext cx="6845300" cy="1954213"/>
        </p:xfrm>
        <a:graphic>
          <a:graphicData uri="http://schemas.openxmlformats.org/drawingml/2006/table">
            <a:tbl>
              <a:tblPr/>
              <a:tblGrid>
                <a:gridCol w="3505200"/>
                <a:gridCol w="33401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Ponto de Validação                    Caixa Branca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Ponto de Validação                 Caixa Preta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Exercitar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Validar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Linhas de código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Requisitos funcionais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Desvios condicionais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Requisitos de usabilidade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Fluxos alternativos de processamento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Requisitos de sistema (negócio)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850106"/>
          </a:xfrm>
        </p:spPr>
        <p:txBody>
          <a:bodyPr anchor="t"/>
          <a:lstStyle/>
          <a:p>
            <a:pPr>
              <a:defRPr/>
            </a:pPr>
            <a:r>
              <a:rPr lang="pt-BR" dirty="0" smtClean="0"/>
              <a:t>Níveis de 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09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285750" y="1285875"/>
            <a:ext cx="84010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2" indent="-3429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" pitchFamily="2" charset="2"/>
              <a:buChar char="§"/>
              <a:defRPr/>
            </a:pPr>
            <a:r>
              <a:rPr lang="pt-BR" sz="2600" b="1" dirty="0">
                <a:latin typeface="+mn-lt"/>
                <a:cs typeface="+mn-cs"/>
              </a:rPr>
              <a:t>Teste Unitário</a:t>
            </a:r>
          </a:p>
          <a:p>
            <a:pPr marL="476250" lvl="1" indent="-285750"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pt-BR" sz="2000" dirty="0" smtClean="0"/>
              <a:t>a </a:t>
            </a:r>
            <a:r>
              <a:rPr lang="pt-BR" sz="2000" dirty="0"/>
              <a:t>interface  com o módulo é testada para ter a garantia de que as informações fluem para dentro e para fora da unidade de programa que se encontra sob teste.</a:t>
            </a:r>
          </a:p>
          <a:p>
            <a:pPr marL="476250" lvl="1" indent="-285750" algn="just"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pt-BR" sz="2000" dirty="0"/>
              <a:t>a estrutura de dados local é examinada para ter a garantia de que dados armazenados temporariamente mantêm sua integridade durante todos os passos de execução.</a:t>
            </a:r>
          </a:p>
          <a:p>
            <a:pPr marL="476250" lvl="1" indent="-285750" algn="just"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pt-BR" sz="2000" dirty="0"/>
              <a:t>as condições de limite são testadas para ter a garantia de que o módulo opera adequadamente nos limites estabelecidos para demarcarem ou restringirem o processamento.</a:t>
            </a:r>
          </a:p>
          <a:p>
            <a:pPr marL="476250" lvl="1" indent="-285750" algn="just"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pt-BR" sz="2000" dirty="0"/>
              <a:t>todos os caminhos independentes através da estrutura de controle são exercitados para ter a garantia de que  todas as instruções de um módulo foram executadas pelo menos uma vez.</a:t>
            </a:r>
          </a:p>
          <a:p>
            <a:pPr marL="476250" lvl="1" indent="-285750" algn="just">
              <a:spcBef>
                <a:spcPts val="900"/>
              </a:spcBef>
              <a:spcAft>
                <a:spcPts val="300"/>
              </a:spcAft>
              <a:buFont typeface="Wingdings" pitchFamily="2" charset="2"/>
              <a:buChar char="ü"/>
            </a:pPr>
            <a:endParaRPr lang="pt-BR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850106"/>
          </a:xfrm>
        </p:spPr>
        <p:txBody>
          <a:bodyPr anchor="t"/>
          <a:lstStyle/>
          <a:p>
            <a:pPr>
              <a:defRPr/>
            </a:pPr>
            <a:r>
              <a:rPr lang="pt-BR" dirty="0" smtClean="0"/>
              <a:t>Níveis de 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02148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73977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Níveis de Teste</a:t>
            </a:r>
            <a:endParaRPr lang="pt-BR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071563"/>
            <a:ext cx="8607425" cy="5429250"/>
          </a:xfrm>
        </p:spPr>
        <p:txBody>
          <a:bodyPr/>
          <a:lstStyle/>
          <a:p>
            <a:pPr marL="342900" lvl="2" indent="-342900">
              <a:buFont typeface="Wingdings" pitchFamily="2" charset="2"/>
              <a:buChar char="§"/>
              <a:defRPr/>
            </a:pPr>
            <a:r>
              <a:rPr lang="pt-BR" sz="2600" b="1" dirty="0" smtClean="0">
                <a:ea typeface="+mn-ea"/>
                <a:cs typeface="+mn-cs"/>
              </a:rPr>
              <a:t>Teste de Integração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000" dirty="0" smtClean="0">
                <a:ea typeface="+mn-ea"/>
                <a:cs typeface="+mn-cs"/>
              </a:rPr>
              <a:t>Aplicada sobre os produtos de software executáveis;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000" dirty="0" smtClean="0">
                <a:ea typeface="+mn-ea"/>
                <a:cs typeface="+mn-cs"/>
              </a:rPr>
              <a:t>Execução Dinâmica;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000" dirty="0" smtClean="0">
                <a:ea typeface="+mn-ea"/>
                <a:cs typeface="+mn-cs"/>
              </a:rPr>
              <a:t>Validam se as funções do sistema executam tarefas que envolvem um ou mais aplicações e bancos de dados;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000" dirty="0" smtClean="0"/>
              <a:t>Os módulos são montados ou integrados para formarem um pacote de software.</a:t>
            </a:r>
            <a:endParaRPr lang="pt-BR" sz="2000" dirty="0" smtClean="0">
              <a:ea typeface="+mn-ea"/>
              <a:cs typeface="+mn-cs"/>
            </a:endParaRPr>
          </a:p>
        </p:txBody>
      </p:sp>
      <p:graphicFrame>
        <p:nvGraphicFramePr>
          <p:cNvPr id="50204" name="Group 28"/>
          <p:cNvGraphicFramePr>
            <a:graphicFrameLocks noGrp="1"/>
          </p:cNvGraphicFramePr>
          <p:nvPr/>
        </p:nvGraphicFramePr>
        <p:xfrm>
          <a:off x="2714625" y="4143375"/>
          <a:ext cx="5572125" cy="2079625"/>
        </p:xfrm>
        <a:graphic>
          <a:graphicData uri="http://schemas.openxmlformats.org/drawingml/2006/table">
            <a:tbl>
              <a:tblPr/>
              <a:tblGrid>
                <a:gridCol w="2714625"/>
                <a:gridCol w="28575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Ponto de Validação                    Caixa Branca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Ponto de Validação                 Caixa Preta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Exercitar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</a:rPr>
                        <a:t>Validar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Dependência existentes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Requisitos funcionais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Interfaces existentes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Requisitos de usabilidade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Parâmetros de interfaces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Requisitos não- funcionais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2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285875"/>
            <a:ext cx="8607425" cy="2428875"/>
          </a:xfrm>
        </p:spPr>
        <p:txBody>
          <a:bodyPr/>
          <a:lstStyle/>
          <a:p>
            <a:pPr marL="342900" lvl="2" indent="-342900">
              <a:buFont typeface="Wingdings" pitchFamily="2" charset="2"/>
              <a:buChar char="§"/>
              <a:defRPr/>
            </a:pPr>
            <a:r>
              <a:rPr lang="pt-BR" sz="2600" b="1" dirty="0" smtClean="0">
                <a:ea typeface="+mn-ea"/>
                <a:cs typeface="+mn-cs"/>
              </a:rPr>
              <a:t>Teste de Sistema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Aplicada sobre os produtos de software executáveis;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Execução Dinâmica;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Validam e simulam operações do sistema inteiro;</a:t>
            </a:r>
          </a:p>
          <a:p>
            <a:pPr marL="800100" lvl="3" indent="-342900">
              <a:buFontTx/>
              <a:buNone/>
              <a:defRPr/>
            </a:pPr>
            <a:endParaRPr lang="pt-BR" sz="2200" dirty="0" smtClean="0">
              <a:ea typeface="+mn-ea"/>
              <a:cs typeface="+mn-cs"/>
            </a:endParaRPr>
          </a:p>
        </p:txBody>
      </p:sp>
      <p:graphicFrame>
        <p:nvGraphicFramePr>
          <p:cNvPr id="4" name="Group 71"/>
          <p:cNvGraphicFramePr>
            <a:graphicFrameLocks/>
          </p:cNvGraphicFramePr>
          <p:nvPr/>
        </p:nvGraphicFramePr>
        <p:xfrm>
          <a:off x="2043113" y="4013200"/>
          <a:ext cx="2919412" cy="2413014"/>
        </p:xfrm>
        <a:graphic>
          <a:graphicData uri="http://schemas.openxmlformats.org/drawingml/2006/table">
            <a:tbl>
              <a:tblPr/>
              <a:tblGrid>
                <a:gridCol w="2919412"/>
              </a:tblGrid>
              <a:tr h="550775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Ponto de Validação                 Caixa Preta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40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Validar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52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Requisitos não-funcionais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Requisitos funcionais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872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Interfaces com sistemas e dispositivos físicos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67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Infra-estrutura aplicada na produção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73977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Níveis de 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0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1285875"/>
            <a:ext cx="8607425" cy="2643188"/>
          </a:xfrm>
        </p:spPr>
        <p:txBody>
          <a:bodyPr/>
          <a:lstStyle/>
          <a:p>
            <a:pPr marL="342900" lvl="2" indent="-342900">
              <a:buFont typeface="Wingdings" pitchFamily="2" charset="2"/>
              <a:buChar char="§"/>
              <a:defRPr/>
            </a:pPr>
            <a:r>
              <a:rPr lang="pt-BR" sz="2600" b="1" dirty="0" smtClean="0">
                <a:ea typeface="+mn-ea"/>
                <a:cs typeface="+mn-cs"/>
              </a:rPr>
              <a:t>Teste de Aceitação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Aplicada sobre os produtos de software executáveis;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Execução Dinâmica;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Usuários finais, clientes e fornecedores interagem com o sistema, validando o sistema no mundo real;</a:t>
            </a:r>
          </a:p>
        </p:txBody>
      </p:sp>
      <p:graphicFrame>
        <p:nvGraphicFramePr>
          <p:cNvPr id="4" name="Group 106"/>
          <p:cNvGraphicFramePr>
            <a:graphicFrameLocks/>
          </p:cNvGraphicFramePr>
          <p:nvPr/>
        </p:nvGraphicFramePr>
        <p:xfrm>
          <a:off x="4075113" y="4254500"/>
          <a:ext cx="2919412" cy="1974851"/>
        </p:xfrm>
        <a:graphic>
          <a:graphicData uri="http://schemas.openxmlformats.org/drawingml/2006/table">
            <a:tbl>
              <a:tblPr/>
              <a:tblGrid>
                <a:gridCol w="2919412"/>
              </a:tblGrid>
              <a:tr h="525463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Ponto de Validação                 Caixa Preta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Validar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Requisitos funcionais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Requisitos não-funcionais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Interfaces com sistemas e dispositivos físicos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73977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Níveis de Teste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2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Teste Alfa</a:t>
            </a:r>
            <a:endParaRPr lang="pt-BR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5750" y="1643063"/>
            <a:ext cx="8501063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pt-BR" sz="2400"/>
              <a:t> O que Alfa Teste ?</a:t>
            </a:r>
          </a:p>
          <a:p>
            <a:pPr eaLnBrk="1" hangingPunct="1">
              <a:buFont typeface="Wingdings" pitchFamily="2" charset="2"/>
              <a:buChar char="§"/>
            </a:pPr>
            <a:endParaRPr lang="pt-BR" sz="2400"/>
          </a:p>
          <a:p>
            <a:pPr algn="just" eaLnBrk="1" hangingPunct="1"/>
            <a:r>
              <a:rPr lang="pt-BR" sz="2400"/>
              <a:t>É o teste realizado em um produto/pacote (off-the-shelf), por uma </a:t>
            </a:r>
            <a:r>
              <a:rPr lang="pt-BR" sz="2400" b="1"/>
              <a:t>equipe de testadores independentes ou por alguns usuários/clientes escolhidos pelo fornecedor</a:t>
            </a:r>
            <a:r>
              <a:rPr lang="pt-BR" sz="2400"/>
              <a:t>, para validar as novas funcionalidades ou upgrades do produto. </a:t>
            </a:r>
          </a:p>
          <a:p>
            <a:pPr algn="just" eaLnBrk="1" hangingPunct="1"/>
            <a:endParaRPr lang="pt-BR" sz="2400"/>
          </a:p>
          <a:p>
            <a:pPr algn="just" eaLnBrk="1" hangingPunct="1"/>
            <a:r>
              <a:rPr lang="pt-BR" sz="2400"/>
              <a:t>É realizado fora do ambiente do fornecedor, portanto é um teste feito em ambiente não controlado.</a:t>
            </a:r>
          </a:p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00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Teste Beta</a:t>
            </a:r>
            <a:endParaRPr lang="pt-BR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5750" y="1643063"/>
            <a:ext cx="8501063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pt-BR" sz="2400"/>
              <a:t> O que Beta Teste ?</a:t>
            </a:r>
          </a:p>
          <a:p>
            <a:pPr eaLnBrk="1" hangingPunct="1">
              <a:buFont typeface="Wingdings" pitchFamily="2" charset="2"/>
              <a:buChar char="§"/>
            </a:pPr>
            <a:endParaRPr lang="pt-BR" sz="2400"/>
          </a:p>
          <a:p>
            <a:pPr algn="just" eaLnBrk="1" hangingPunct="1"/>
            <a:r>
              <a:rPr lang="pt-BR" sz="2400"/>
              <a:t>É o teste realizado em um produto/pacote (off-the-shelf), por alguns usuários/clientes escolhidos pelo fornecedor, para validar as novas funcionalidades ou upgrades do produto, </a:t>
            </a:r>
            <a:r>
              <a:rPr lang="pt-BR" sz="2400" b="1"/>
              <a:t>com objetivo de receber feedback em larga escala</a:t>
            </a:r>
            <a:r>
              <a:rPr lang="pt-BR" sz="2400"/>
              <a:t>; </a:t>
            </a:r>
          </a:p>
          <a:p>
            <a:pPr algn="just" eaLnBrk="1" hangingPunct="1"/>
            <a:endParaRPr lang="pt-BR" sz="2400"/>
          </a:p>
          <a:p>
            <a:pPr algn="just" eaLnBrk="1" hangingPunct="1"/>
            <a:r>
              <a:rPr lang="pt-BR" sz="2400"/>
              <a:t>É realizado fora do ambiente do fornecedor, portanto é um teste feito em ambiente não controlado;</a:t>
            </a:r>
          </a:p>
          <a:p>
            <a:pPr algn="just" eaLnBrk="1" hangingPunct="1"/>
            <a:endParaRPr lang="pt-BR" sz="2400"/>
          </a:p>
          <a:p>
            <a:pPr algn="just" eaLnBrk="1" hangingPunct="1"/>
            <a:r>
              <a:rPr lang="pt-BR" sz="2400"/>
              <a:t>Equivalente a um teste de aceitação;</a:t>
            </a:r>
          </a:p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29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latin typeface="Arial" pitchFamily="34" charset="0"/>
              </a:rPr>
              <a:t>Dúvidas?</a:t>
            </a:r>
            <a:endParaRPr lang="en-US" dirty="0"/>
          </a:p>
        </p:txBody>
      </p:sp>
      <p:pic>
        <p:nvPicPr>
          <p:cNvPr id="51203" name="Picture 2" descr="C:\IBM Documents\CIPA\2010\question-mar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071563"/>
            <a:ext cx="42862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42938" y="4786313"/>
            <a:ext cx="4572000" cy="1785937"/>
          </a:xfrm>
          <a:prstGeom prst="rect">
            <a:avLst/>
          </a:prstGeom>
        </p:spPr>
        <p:txBody>
          <a:bodyPr bIns="91440" anchor="b"/>
          <a:lstStyle/>
          <a:p>
            <a:pPr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tx2"/>
                </a:solidFill>
                <a:ea typeface="+mj-ea"/>
                <a:cs typeface="+mj-cs"/>
              </a:rPr>
              <a:t>Obrigado</a:t>
            </a:r>
            <a:r>
              <a:rPr lang="pt-BR" dirty="0" smtClean="0">
                <a:solidFill>
                  <a:schemeClr val="tx2"/>
                </a:solidFill>
                <a:ea typeface="+mj-ea"/>
                <a:cs typeface="+mj-cs"/>
              </a:rPr>
              <a:t>!</a:t>
            </a:r>
          </a:p>
          <a:p>
            <a:pPr fontAlgn="auto">
              <a:spcAft>
                <a:spcPts val="0"/>
              </a:spcAft>
              <a:defRPr/>
            </a:pPr>
            <a:endParaRPr lang="pt-BR" dirty="0">
              <a:solidFill>
                <a:schemeClr val="tx2"/>
              </a:solidFill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25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000125"/>
            <a:ext cx="8607425" cy="5643563"/>
          </a:xfrm>
        </p:spPr>
        <p:txBody>
          <a:bodyPr/>
          <a:lstStyle/>
          <a:p>
            <a:pPr marL="800100" lvl="3" indent="-342900">
              <a:buFontTx/>
              <a:buNone/>
            </a:pPr>
            <a:endParaRPr lang="pt-BR" sz="2200" dirty="0" smtClean="0"/>
          </a:p>
          <a:p>
            <a:pPr marL="800100" lvl="3" indent="-342900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Interface com Usuário.</a:t>
            </a:r>
          </a:p>
          <a:p>
            <a:pPr marL="1074737" lvl="4" indent="-342900">
              <a:buFont typeface="Wingdings" pitchFamily="2" charset="2"/>
              <a:buChar char="ü"/>
            </a:pPr>
            <a:r>
              <a:rPr lang="pt-BR" sz="2200" dirty="0" smtClean="0"/>
              <a:t>Funcionalidade, Comunicação, Estrutura dos Programas,</a:t>
            </a:r>
          </a:p>
          <a:p>
            <a:pPr marL="1074737" lvl="4" indent="-342900">
              <a:buFontTx/>
              <a:buNone/>
            </a:pPr>
            <a:r>
              <a:rPr lang="pt-BR" sz="2200" dirty="0" smtClean="0"/>
              <a:t>Desempenho e Saídas Geradas:</a:t>
            </a:r>
          </a:p>
          <a:p>
            <a:pPr marL="1531620" lvl="5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1800" dirty="0" smtClean="0"/>
              <a:t>Necessário adivinhar o que deve ser feito?</a:t>
            </a:r>
          </a:p>
          <a:p>
            <a:pPr marL="1531620" lvl="5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1800" dirty="0" smtClean="0"/>
              <a:t>Quais informações estão disponíveis na tela?</a:t>
            </a:r>
          </a:p>
          <a:p>
            <a:pPr marL="1531620" lvl="5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1800" dirty="0" smtClean="0"/>
              <a:t>Que informação tem-se quando se usa a função de &lt;Help&gt;?</a:t>
            </a:r>
          </a:p>
          <a:p>
            <a:pPr marL="1531620" lvl="5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1800" dirty="0" smtClean="0"/>
              <a:t>As informações são úteis, precisas?</a:t>
            </a:r>
          </a:p>
          <a:p>
            <a:pPr marL="1531620" lvl="5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1800" dirty="0" smtClean="0"/>
              <a:t>Ou são irritantes, pobres e confusas?</a:t>
            </a:r>
          </a:p>
          <a:p>
            <a:pPr marL="1531620" lvl="5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1800" dirty="0" smtClean="0"/>
              <a:t>A velocidade de respostas  permitem uma boa interação?</a:t>
            </a:r>
          </a:p>
          <a:p>
            <a:pPr marL="1531620" lvl="5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1800" dirty="0" smtClean="0"/>
              <a:t>Os displays, impressões, gravações são adequados?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Categorias</a:t>
            </a:r>
            <a:r>
              <a:rPr lang="en-US" dirty="0" smtClean="0"/>
              <a:t> de </a:t>
            </a:r>
            <a:r>
              <a:rPr lang="en-US" dirty="0" err="1" smtClean="0"/>
              <a:t>Defeito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368</TotalTime>
  <Words>5170</Words>
  <Application>Microsoft Office PowerPoint</Application>
  <PresentationFormat>On-screen Show (4:3)</PresentationFormat>
  <Paragraphs>999</Paragraphs>
  <Slides>89</Slides>
  <Notes>48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1" baseType="lpstr">
      <vt:lpstr>Patrimônio Líquido</vt:lpstr>
      <vt:lpstr>Microsoft Excel 97-2003 Worksheet</vt:lpstr>
      <vt:lpstr>Qualidade de Software</vt:lpstr>
      <vt:lpstr>Revisão Aula 1</vt:lpstr>
      <vt:lpstr>Carreiras em Teste de Software</vt:lpstr>
      <vt:lpstr>Erro, Ocorrência, Defeito e Falha</vt:lpstr>
      <vt:lpstr> </vt:lpstr>
      <vt:lpstr>Depurar X Testar</vt:lpstr>
      <vt:lpstr>Custo do Defeito</vt:lpstr>
      <vt:lpstr>PowerPoint Presentation</vt:lpstr>
      <vt:lpstr>Categorias de Defeito</vt:lpstr>
      <vt:lpstr>Categorias de Defeito</vt:lpstr>
      <vt:lpstr>PowerPoint Presentation</vt:lpstr>
      <vt:lpstr>Categorias de Defeito</vt:lpstr>
      <vt:lpstr>Categorias de Defeito</vt:lpstr>
      <vt:lpstr>Categorias de Defeito</vt:lpstr>
      <vt:lpstr>Reportando Defeitos</vt:lpstr>
      <vt:lpstr>Ciclo de Vida do Defeito</vt:lpstr>
      <vt:lpstr>Reportando Defeitos</vt:lpstr>
      <vt:lpstr>Reportando Defeitos</vt:lpstr>
      <vt:lpstr>Conceito - Requisito</vt:lpstr>
      <vt:lpstr>Conceito - Requisito</vt:lpstr>
      <vt:lpstr>Testes Caixa Preta e Caixa Branca</vt:lpstr>
      <vt:lpstr>Técnicas de Teste de Software</vt:lpstr>
      <vt:lpstr>Testes Caixa Branca e Caixa Preta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Exercício</vt:lpstr>
      <vt:lpstr>Stubs - Simuladores</vt:lpstr>
      <vt:lpstr>Test Drivers – Controladores de Teste</vt:lpstr>
      <vt:lpstr>Dúvidas?</vt:lpstr>
      <vt:lpstr>Processo de Teste</vt:lpstr>
      <vt:lpstr>O Processo de Teste</vt:lpstr>
      <vt:lpstr>Processo de Teste</vt:lpstr>
      <vt:lpstr>Processo de Teste</vt:lpstr>
      <vt:lpstr>Processo de Teste</vt:lpstr>
      <vt:lpstr>Processo de Teste</vt:lpstr>
      <vt:lpstr>Processo de Teste</vt:lpstr>
      <vt:lpstr>Processo de Teste</vt:lpstr>
      <vt:lpstr>Processo de Teste</vt:lpstr>
      <vt:lpstr>PowerPoint Presentation</vt:lpstr>
      <vt:lpstr>PowerPoint Presentation</vt:lpstr>
      <vt:lpstr>PowerPoint Presentation</vt:lpstr>
      <vt:lpstr>PowerPoint Presentation</vt:lpstr>
      <vt:lpstr>Intervalo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 ISO 912601</vt:lpstr>
      <vt:lpstr>Norma ISO 912601</vt:lpstr>
      <vt:lpstr>Norma ISO 912601</vt:lpstr>
      <vt:lpstr>Níveis de Teste</vt:lpstr>
      <vt:lpstr> Integração dos Níveis de Teste</vt:lpstr>
      <vt:lpstr>Níveis de Teste</vt:lpstr>
      <vt:lpstr>Níveis de Teste</vt:lpstr>
      <vt:lpstr>Níveis de Teste</vt:lpstr>
      <vt:lpstr>Níveis de Teste</vt:lpstr>
      <vt:lpstr>Níveis de Teste</vt:lpstr>
      <vt:lpstr>Teste Alfa</vt:lpstr>
      <vt:lpstr>Teste Beta</vt:lpstr>
      <vt:lpstr>Dúvidas?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Software</dc:title>
  <dc:creator>IBM_ADMIN</dc:creator>
  <cp:lastModifiedBy>Windows User</cp:lastModifiedBy>
  <cp:revision>50</cp:revision>
  <dcterms:created xsi:type="dcterms:W3CDTF">2011-11-25T14:42:04Z</dcterms:created>
  <dcterms:modified xsi:type="dcterms:W3CDTF">2014-09-01T19:20:14Z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SDCxCLASSFICATION_LEVEL">
    <vt:lpwstr>1</vt:lpwstr>
  </property>
  <property fmtid="{D5CDD505-2E9C-101B-9397-08002B2CF9AE}" pid="3" name="SSDCxCLASSFICATION_USER">
    <vt:lpwstr>SOACAT\302464</vt:lpwstr>
  </property>
  <property fmtid="{D5CDD505-2E9C-101B-9397-08002B2CF9AE}" pid="4" name="SSDCxCLASSFICATION_DATE">
    <vt:lpwstr>02/04/2014 15:34:55</vt:lpwstr>
  </property>
  <property fmtid="{D5CDD505-2E9C-101B-9397-08002B2CF9AE}" pid="5" name="SSDCxCLASSFICATION_GUID">
    <vt:lpwstr>FFC680BCDBEF0EE4F038849C17EBA05C</vt:lpwstr>
  </property>
</Properties>
</file>