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1"/>
  </p:notesMasterIdLst>
  <p:sldIdLst>
    <p:sldId id="256" r:id="rId2"/>
    <p:sldId id="29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304" r:id="rId14"/>
    <p:sldId id="305" r:id="rId15"/>
    <p:sldId id="306" r:id="rId16"/>
    <p:sldId id="323" r:id="rId17"/>
    <p:sldId id="324" r:id="rId18"/>
    <p:sldId id="325" r:id="rId19"/>
    <p:sldId id="326" r:id="rId20"/>
    <p:sldId id="327" r:id="rId21"/>
    <p:sldId id="275" r:id="rId22"/>
    <p:sldId id="294" r:id="rId23"/>
    <p:sldId id="274" r:id="rId24"/>
    <p:sldId id="302" r:id="rId25"/>
    <p:sldId id="322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6" r:id="rId34"/>
    <p:sldId id="315" r:id="rId35"/>
    <p:sldId id="317" r:id="rId36"/>
    <p:sldId id="318" r:id="rId37"/>
    <p:sldId id="319" r:id="rId38"/>
    <p:sldId id="320" r:id="rId39"/>
    <p:sldId id="321" r:id="rId40"/>
    <p:sldId id="271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96" r:id="rId50"/>
    <p:sldId id="298" r:id="rId51"/>
    <p:sldId id="291" r:id="rId52"/>
    <p:sldId id="328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292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D4ED-4127-4B78-ABAA-EEB106549AB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AFBF4E3-DEDE-4F11-8469-0635C641642F}">
      <dgm:prSet phldrT="[Texto]" custT="1"/>
      <dgm:spPr/>
      <dgm:t>
        <a:bodyPr/>
        <a:lstStyle/>
        <a:p>
          <a:r>
            <a:rPr lang="pt-BR" sz="1600" b="1" dirty="0" smtClean="0"/>
            <a:t>Testador</a:t>
          </a:r>
          <a:endParaRPr lang="pt-BR" sz="1600" b="1" dirty="0"/>
        </a:p>
      </dgm:t>
    </dgm:pt>
    <dgm:pt modelId="{972051C1-532C-4394-9384-496B6D3119A2}" type="parTrans" cxnId="{E0A75366-1BAF-496A-A567-6209DE8C0888}">
      <dgm:prSet/>
      <dgm:spPr/>
      <dgm:t>
        <a:bodyPr/>
        <a:lstStyle/>
        <a:p>
          <a:endParaRPr lang="pt-BR"/>
        </a:p>
      </dgm:t>
    </dgm:pt>
    <dgm:pt modelId="{F64ECD7B-A71C-4EEB-B621-BF6191C99B03}" type="sibTrans" cxnId="{E0A75366-1BAF-496A-A567-6209DE8C0888}">
      <dgm:prSet/>
      <dgm:spPr/>
      <dgm:t>
        <a:bodyPr/>
        <a:lstStyle/>
        <a:p>
          <a:endParaRPr lang="pt-BR"/>
        </a:p>
      </dgm:t>
    </dgm:pt>
    <dgm:pt modelId="{6D6AF1FD-0D46-48B7-82DF-435663835E0A}">
      <dgm:prSet phldrT="[Texto]" custT="1"/>
      <dgm:spPr/>
      <dgm:t>
        <a:bodyPr/>
        <a:lstStyle/>
        <a:p>
          <a:r>
            <a:rPr lang="pt-BR" sz="1200" dirty="0" smtClean="0"/>
            <a:t>Execução dos testes funcionais no sistema guiado pelo Caso de Teste</a:t>
          </a:r>
          <a:endParaRPr lang="pt-BR" sz="1200" dirty="0"/>
        </a:p>
      </dgm:t>
    </dgm:pt>
    <dgm:pt modelId="{7D9587E6-F806-43D5-A4F9-CFAF20E609DE}" type="parTrans" cxnId="{95DCF95E-5A18-414F-899F-298D0B1E4AD1}">
      <dgm:prSet/>
      <dgm:spPr/>
      <dgm:t>
        <a:bodyPr/>
        <a:lstStyle/>
        <a:p>
          <a:endParaRPr lang="pt-BR"/>
        </a:p>
      </dgm:t>
    </dgm:pt>
    <dgm:pt modelId="{8B8E81F1-0430-43EC-8702-3CF521EA45DB}" type="sibTrans" cxnId="{95DCF95E-5A18-414F-899F-298D0B1E4AD1}">
      <dgm:prSet/>
      <dgm:spPr/>
      <dgm:t>
        <a:bodyPr/>
        <a:lstStyle/>
        <a:p>
          <a:endParaRPr lang="pt-BR"/>
        </a:p>
      </dgm:t>
    </dgm:pt>
    <dgm:pt modelId="{7BB85384-5B66-46FA-B40C-AD69A82D220C}">
      <dgm:prSet phldrT="[Texto]" custT="1"/>
      <dgm:spPr/>
      <dgm:t>
        <a:bodyPr/>
        <a:lstStyle/>
        <a:p>
          <a:r>
            <a:rPr lang="pt-BR" sz="1600" b="1" dirty="0" smtClean="0"/>
            <a:t>Automatizador de Teste</a:t>
          </a:r>
          <a:endParaRPr lang="pt-BR" sz="1600" b="1" dirty="0"/>
        </a:p>
      </dgm:t>
    </dgm:pt>
    <dgm:pt modelId="{54C94C33-463C-45DB-9F4D-FEA7C4E799C1}" type="parTrans" cxnId="{2B3EA8E5-2AF7-4376-90C4-57B31543898F}">
      <dgm:prSet/>
      <dgm:spPr/>
      <dgm:t>
        <a:bodyPr/>
        <a:lstStyle/>
        <a:p>
          <a:endParaRPr lang="pt-BR"/>
        </a:p>
      </dgm:t>
    </dgm:pt>
    <dgm:pt modelId="{06AFEA0A-BE07-475D-90A8-0717C7C2C060}" type="sibTrans" cxnId="{2B3EA8E5-2AF7-4376-90C4-57B31543898F}">
      <dgm:prSet/>
      <dgm:spPr/>
      <dgm:t>
        <a:bodyPr/>
        <a:lstStyle/>
        <a:p>
          <a:endParaRPr lang="pt-BR"/>
        </a:p>
      </dgm:t>
    </dgm:pt>
    <dgm:pt modelId="{F1D4573C-8495-4FC7-B184-FB988C928D40}">
      <dgm:prSet phldrT="[Texto]" custT="1"/>
      <dgm:spPr/>
      <dgm:t>
        <a:bodyPr/>
        <a:lstStyle/>
        <a:p>
          <a:r>
            <a:rPr lang="pt-BR" sz="1200" dirty="0" smtClean="0"/>
            <a:t>Criação dos scripts de automação do sistema guiado pelo Caso de Teste</a:t>
          </a:r>
          <a:endParaRPr lang="pt-BR" sz="1200" dirty="0"/>
        </a:p>
      </dgm:t>
    </dgm:pt>
    <dgm:pt modelId="{BDB61467-F5AC-4DE9-A065-114EFD5738DD}" type="parTrans" cxnId="{CE78443F-4016-4F0A-AE33-E02E4BA372BD}">
      <dgm:prSet/>
      <dgm:spPr/>
      <dgm:t>
        <a:bodyPr/>
        <a:lstStyle/>
        <a:p>
          <a:endParaRPr lang="pt-BR"/>
        </a:p>
      </dgm:t>
    </dgm:pt>
    <dgm:pt modelId="{BDBB7CF0-6A23-464B-85FA-3A49995A3EB2}" type="sibTrans" cxnId="{CE78443F-4016-4F0A-AE33-E02E4BA372BD}">
      <dgm:prSet/>
      <dgm:spPr/>
      <dgm:t>
        <a:bodyPr/>
        <a:lstStyle/>
        <a:p>
          <a:endParaRPr lang="pt-BR"/>
        </a:p>
      </dgm:t>
    </dgm:pt>
    <dgm:pt modelId="{B067174A-A62A-4836-B20F-FD157E67863C}">
      <dgm:prSet phldrT="[Texto]" custT="1"/>
      <dgm:spPr/>
      <dgm:t>
        <a:bodyPr/>
        <a:lstStyle/>
        <a:p>
          <a:r>
            <a:rPr lang="pt-BR" sz="1600" b="1" dirty="0" smtClean="0"/>
            <a:t>Analista de Teste</a:t>
          </a:r>
          <a:endParaRPr lang="pt-BR" sz="1600" b="1" dirty="0"/>
        </a:p>
      </dgm:t>
    </dgm:pt>
    <dgm:pt modelId="{37FD35EF-1BDC-4D21-B2BA-04DAEFF1F1D9}" type="parTrans" cxnId="{F8100205-0341-4A0B-BB61-CC6D2E24CFBC}">
      <dgm:prSet/>
      <dgm:spPr/>
      <dgm:t>
        <a:bodyPr/>
        <a:lstStyle/>
        <a:p>
          <a:endParaRPr lang="pt-BR"/>
        </a:p>
      </dgm:t>
    </dgm:pt>
    <dgm:pt modelId="{3E5E80E5-3893-4E45-917B-919A575353A3}" type="sibTrans" cxnId="{F8100205-0341-4A0B-BB61-CC6D2E24CFBC}">
      <dgm:prSet/>
      <dgm:spPr/>
      <dgm:t>
        <a:bodyPr/>
        <a:lstStyle/>
        <a:p>
          <a:endParaRPr lang="pt-BR"/>
        </a:p>
      </dgm:t>
    </dgm:pt>
    <dgm:pt modelId="{88BFEE99-FAB2-448D-9BC0-A60D612FF8C3}">
      <dgm:prSet phldrT="[Texto]" custT="1"/>
      <dgm:spPr/>
      <dgm:t>
        <a:bodyPr/>
        <a:lstStyle/>
        <a:p>
          <a:r>
            <a:rPr lang="pt-BR" sz="1600" b="1" dirty="0" smtClean="0"/>
            <a:t>Engenheiro/Arquiteto de Teste</a:t>
          </a:r>
          <a:endParaRPr lang="pt-BR" sz="1600" b="1" dirty="0"/>
        </a:p>
      </dgm:t>
    </dgm:pt>
    <dgm:pt modelId="{8DB2B666-7123-4717-8BAC-F25F082DC820}" type="parTrans" cxnId="{49B5D73E-88AE-4B3D-83D0-BD644C6A68B0}">
      <dgm:prSet/>
      <dgm:spPr/>
      <dgm:t>
        <a:bodyPr/>
        <a:lstStyle/>
        <a:p>
          <a:endParaRPr lang="pt-BR"/>
        </a:p>
      </dgm:t>
    </dgm:pt>
    <dgm:pt modelId="{667C753B-8BF6-4BF0-99AE-A38FB33F4008}" type="sibTrans" cxnId="{49B5D73E-88AE-4B3D-83D0-BD644C6A68B0}">
      <dgm:prSet/>
      <dgm:spPr/>
      <dgm:t>
        <a:bodyPr/>
        <a:lstStyle/>
        <a:p>
          <a:endParaRPr lang="pt-BR"/>
        </a:p>
      </dgm:t>
    </dgm:pt>
    <dgm:pt modelId="{D02D2A35-AAE7-4E81-BB5D-D2A637D5F67E}">
      <dgm:prSet phldrT="[Texto]" custT="1"/>
      <dgm:spPr/>
      <dgm:t>
        <a:bodyPr/>
        <a:lstStyle/>
        <a:p>
          <a:r>
            <a:rPr lang="pt-BR" sz="1600" b="1" dirty="0" smtClean="0"/>
            <a:t>Líder/Coordenador de Teste</a:t>
          </a:r>
          <a:endParaRPr lang="pt-BR" sz="1600" b="1" dirty="0"/>
        </a:p>
      </dgm:t>
    </dgm:pt>
    <dgm:pt modelId="{639CE2F6-9FDF-475E-AF78-E41656D581B6}" type="parTrans" cxnId="{E1F32F0E-EFB9-4BD5-80B7-AE3CD4269455}">
      <dgm:prSet/>
      <dgm:spPr/>
      <dgm:t>
        <a:bodyPr/>
        <a:lstStyle/>
        <a:p>
          <a:endParaRPr lang="pt-BR"/>
        </a:p>
      </dgm:t>
    </dgm:pt>
    <dgm:pt modelId="{D1548A25-1BCA-4ADF-B629-4680CFDDA8AD}" type="sibTrans" cxnId="{E1F32F0E-EFB9-4BD5-80B7-AE3CD4269455}">
      <dgm:prSet/>
      <dgm:spPr/>
      <dgm:t>
        <a:bodyPr/>
        <a:lstStyle/>
        <a:p>
          <a:endParaRPr lang="pt-BR"/>
        </a:p>
      </dgm:t>
    </dgm:pt>
    <dgm:pt modelId="{FE7F57AA-482E-46F4-B2FB-042E5C20777C}">
      <dgm:prSet phldrT="[Texto]"/>
      <dgm:spPr/>
      <dgm:t>
        <a:bodyPr/>
        <a:lstStyle/>
        <a:p>
          <a:endParaRPr lang="pt-BR"/>
        </a:p>
      </dgm:t>
    </dgm:pt>
    <dgm:pt modelId="{9D551A57-1A79-481A-A726-A0D96515BFE4}" type="parTrans" cxnId="{C7B6173F-8CF6-4D45-A713-68F216612941}">
      <dgm:prSet/>
      <dgm:spPr/>
      <dgm:t>
        <a:bodyPr/>
        <a:lstStyle/>
        <a:p>
          <a:endParaRPr lang="pt-BR"/>
        </a:p>
      </dgm:t>
    </dgm:pt>
    <dgm:pt modelId="{0B3243AB-58DD-4231-B474-45C148F2EF0A}" type="sibTrans" cxnId="{C7B6173F-8CF6-4D45-A713-68F216612941}">
      <dgm:prSet/>
      <dgm:spPr/>
      <dgm:t>
        <a:bodyPr/>
        <a:lstStyle/>
        <a:p>
          <a:endParaRPr lang="pt-BR"/>
        </a:p>
      </dgm:t>
    </dgm:pt>
    <dgm:pt modelId="{E6CBB1AE-C85E-4718-9D6D-04B661A941FF}">
      <dgm:prSet phldrT="[Texto]" custT="1"/>
      <dgm:spPr/>
      <dgm:t>
        <a:bodyPr/>
        <a:lstStyle/>
        <a:p>
          <a:r>
            <a:rPr lang="pt-BR" sz="1200" dirty="0" smtClean="0"/>
            <a:t>Criação do Plano de Teste e Casos de Teste</a:t>
          </a:r>
          <a:endParaRPr lang="pt-BR" sz="1200" dirty="0"/>
        </a:p>
      </dgm:t>
    </dgm:pt>
    <dgm:pt modelId="{7DF73E31-8AB3-444F-9743-FEB09257E8BD}" type="parTrans" cxnId="{021AA13D-20AE-4660-A355-61D109A01AB4}">
      <dgm:prSet/>
      <dgm:spPr/>
      <dgm:t>
        <a:bodyPr/>
        <a:lstStyle/>
        <a:p>
          <a:endParaRPr lang="pt-BR"/>
        </a:p>
      </dgm:t>
    </dgm:pt>
    <dgm:pt modelId="{A424CD3A-E752-4275-9FAC-810119FFDAE9}" type="sibTrans" cxnId="{021AA13D-20AE-4660-A355-61D109A01AB4}">
      <dgm:prSet/>
      <dgm:spPr/>
      <dgm:t>
        <a:bodyPr/>
        <a:lstStyle/>
        <a:p>
          <a:endParaRPr lang="pt-BR"/>
        </a:p>
      </dgm:t>
    </dgm:pt>
    <dgm:pt modelId="{F76D2B52-42B5-46A7-9CD0-E8A9FD88F029}">
      <dgm:prSet phldrT="[Texto]" custT="1"/>
      <dgm:spPr/>
      <dgm:t>
        <a:bodyPr/>
        <a:lstStyle/>
        <a:p>
          <a:r>
            <a:rPr lang="pt-BR" sz="1200" dirty="0" smtClean="0"/>
            <a:t>Criação e execução de Testes Não Funcionais, criação do Ambiente  de Teste e Automação </a:t>
          </a:r>
          <a:endParaRPr lang="pt-BR" sz="1200" dirty="0"/>
        </a:p>
      </dgm:t>
    </dgm:pt>
    <dgm:pt modelId="{3F5F04E5-3E37-4C5B-8D0F-DAC8F484C628}" type="parTrans" cxnId="{9A6EED6E-D25C-4275-B844-055E3FFCCDA3}">
      <dgm:prSet/>
      <dgm:spPr/>
      <dgm:t>
        <a:bodyPr/>
        <a:lstStyle/>
        <a:p>
          <a:endParaRPr lang="pt-BR"/>
        </a:p>
      </dgm:t>
    </dgm:pt>
    <dgm:pt modelId="{F8277A71-AF28-42A5-88B3-D240455FF8F4}" type="sibTrans" cxnId="{9A6EED6E-D25C-4275-B844-055E3FFCCDA3}">
      <dgm:prSet/>
      <dgm:spPr/>
      <dgm:t>
        <a:bodyPr/>
        <a:lstStyle/>
        <a:p>
          <a:endParaRPr lang="pt-BR"/>
        </a:p>
      </dgm:t>
    </dgm:pt>
    <dgm:pt modelId="{79293B8D-9587-4625-A38E-D6CD5A7FEEFD}">
      <dgm:prSet phldrT="[Texto]" custT="1"/>
      <dgm:spPr/>
      <dgm:t>
        <a:bodyPr/>
        <a:lstStyle/>
        <a:p>
          <a:r>
            <a:rPr lang="pt-BR" sz="1200" dirty="0" smtClean="0"/>
            <a:t>Acompanhamento dos Testes e criação de Relatórios de Teste. Apoio ao time de Teste</a:t>
          </a:r>
          <a:endParaRPr lang="pt-BR" sz="1200" dirty="0"/>
        </a:p>
      </dgm:t>
    </dgm:pt>
    <dgm:pt modelId="{D4363B86-EFDB-452D-BD70-0CBD61DFD68F}" type="parTrans" cxnId="{CE54763B-7CB2-48FE-9346-9F8671D19C63}">
      <dgm:prSet/>
      <dgm:spPr/>
      <dgm:t>
        <a:bodyPr/>
        <a:lstStyle/>
        <a:p>
          <a:endParaRPr lang="pt-BR"/>
        </a:p>
      </dgm:t>
    </dgm:pt>
    <dgm:pt modelId="{C6E66C57-9F0A-43A3-85E3-7F11203CC3CB}" type="sibTrans" cxnId="{CE54763B-7CB2-48FE-9346-9F8671D19C63}">
      <dgm:prSet/>
      <dgm:spPr/>
      <dgm:t>
        <a:bodyPr/>
        <a:lstStyle/>
        <a:p>
          <a:endParaRPr lang="pt-BR"/>
        </a:p>
      </dgm:t>
    </dgm:pt>
    <dgm:pt modelId="{0FF03A46-6C17-40C8-95FB-DA6AD2237FF9}">
      <dgm:prSet phldrT="[Texto]"/>
      <dgm:spPr/>
      <dgm:t>
        <a:bodyPr/>
        <a:lstStyle/>
        <a:p>
          <a:endParaRPr lang="pt-BR" dirty="0"/>
        </a:p>
      </dgm:t>
    </dgm:pt>
    <dgm:pt modelId="{9C3875F0-3AF1-4F79-B6B9-5F4BDDAA1D1E}" type="parTrans" cxnId="{25220C75-8048-42EB-A81B-D8D09F3C0982}">
      <dgm:prSet/>
      <dgm:spPr/>
      <dgm:t>
        <a:bodyPr/>
        <a:lstStyle/>
        <a:p>
          <a:endParaRPr lang="pt-BR"/>
        </a:p>
      </dgm:t>
    </dgm:pt>
    <dgm:pt modelId="{A0345403-FDC7-4EEE-BE0D-6C114396610D}" type="sibTrans" cxnId="{25220C75-8048-42EB-A81B-D8D09F3C0982}">
      <dgm:prSet/>
      <dgm:spPr/>
      <dgm:t>
        <a:bodyPr/>
        <a:lstStyle/>
        <a:p>
          <a:endParaRPr lang="pt-BR"/>
        </a:p>
      </dgm:t>
    </dgm:pt>
    <dgm:pt modelId="{71734F45-B459-43DE-A572-3474F8A65DF4}" type="pres">
      <dgm:prSet presAssocID="{D4BDD4ED-4127-4B78-ABAA-EEB106549A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DC9717D-EED4-4D33-B995-9D5EC1830D15}" type="pres">
      <dgm:prSet presAssocID="{D4BDD4ED-4127-4B78-ABAA-EEB106549ABD}" presName="dummyMaxCanvas" presStyleCnt="0">
        <dgm:presLayoutVars/>
      </dgm:prSet>
      <dgm:spPr/>
    </dgm:pt>
    <dgm:pt modelId="{C59BEA40-4067-429F-8500-FBEFF188BDB0}" type="pres">
      <dgm:prSet presAssocID="{D4BDD4ED-4127-4B78-ABAA-EEB106549AB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D72F69-D0A2-45B0-B5AA-851F178B32F2}" type="pres">
      <dgm:prSet presAssocID="{D4BDD4ED-4127-4B78-ABAA-EEB106549AB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E13A31-031D-4927-A1F7-616F9FCA8F1A}" type="pres">
      <dgm:prSet presAssocID="{D4BDD4ED-4127-4B78-ABAA-EEB106549AB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6496ED-6F5B-4CCF-9260-6FE3F27726B7}" type="pres">
      <dgm:prSet presAssocID="{D4BDD4ED-4127-4B78-ABAA-EEB106549AB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E6C75A-283A-4C96-8879-ADBF4F766515}" type="pres">
      <dgm:prSet presAssocID="{D4BDD4ED-4127-4B78-ABAA-EEB106549AB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9878E5-899F-4267-8B7A-9D7099E0CE3D}" type="pres">
      <dgm:prSet presAssocID="{D4BDD4ED-4127-4B78-ABAA-EEB106549AB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3E3034-3FDF-450B-BDC3-E461B25F759A}" type="pres">
      <dgm:prSet presAssocID="{D4BDD4ED-4127-4B78-ABAA-EEB106549AB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1BF68A-DA97-4E86-AB2D-B43C51E58DB7}" type="pres">
      <dgm:prSet presAssocID="{D4BDD4ED-4127-4B78-ABAA-EEB106549AB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498967-3DDE-422B-9F74-01A08AE519EC}" type="pres">
      <dgm:prSet presAssocID="{D4BDD4ED-4127-4B78-ABAA-EEB106549AB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CA2C6-C750-4B9B-8E6B-3D03DBA2FD4C}" type="pres">
      <dgm:prSet presAssocID="{D4BDD4ED-4127-4B78-ABAA-EEB106549AB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217848-EF2C-4464-BDE6-6CDEA0F4F92B}" type="pres">
      <dgm:prSet presAssocID="{D4BDD4ED-4127-4B78-ABAA-EEB106549AB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145A75-249C-4340-8D26-0D1F977AE1FC}" type="pres">
      <dgm:prSet presAssocID="{D4BDD4ED-4127-4B78-ABAA-EEB106549AB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739225-B292-4AD8-9C7C-2A5893719C65}" type="pres">
      <dgm:prSet presAssocID="{D4BDD4ED-4127-4B78-ABAA-EEB106549AB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2CA8E5-FBAF-4C55-BC70-068BAD7426E7}" type="pres">
      <dgm:prSet presAssocID="{D4BDD4ED-4127-4B78-ABAA-EEB106549AB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1FF3489-77DB-4579-A03A-F9D100CEE0D6}" type="presOf" srcId="{F64ECD7B-A71C-4EEB-B621-BF6191C99B03}" destId="{1E9878E5-899F-4267-8B7A-9D7099E0CE3D}" srcOrd="0" destOrd="0" presId="urn:microsoft.com/office/officeart/2005/8/layout/vProcess5"/>
    <dgm:cxn modelId="{C7B6173F-8CF6-4D45-A713-68F216612941}" srcId="{D4BDD4ED-4127-4B78-ABAA-EEB106549ABD}" destId="{FE7F57AA-482E-46F4-B2FB-042E5C20777C}" srcOrd="5" destOrd="0" parTransId="{9D551A57-1A79-481A-A726-A0D96515BFE4}" sibTransId="{0B3243AB-58DD-4231-B474-45C148F2EF0A}"/>
    <dgm:cxn modelId="{87620A2A-2B85-416D-9DFF-2F61DF0577DD}" type="presOf" srcId="{79293B8D-9587-4625-A38E-D6CD5A7FEEFD}" destId="{E3E6C75A-283A-4C96-8879-ADBF4F766515}" srcOrd="0" destOrd="1" presId="urn:microsoft.com/office/officeart/2005/8/layout/vProcess5"/>
    <dgm:cxn modelId="{253B75B3-93CF-482B-BB49-9F573134974A}" type="presOf" srcId="{3E5E80E5-3893-4E45-917B-919A575353A3}" destId="{861BF68A-DA97-4E86-AB2D-B43C51E58DB7}" srcOrd="0" destOrd="0" presId="urn:microsoft.com/office/officeart/2005/8/layout/vProcess5"/>
    <dgm:cxn modelId="{021AA13D-20AE-4660-A355-61D109A01AB4}" srcId="{B067174A-A62A-4836-B20F-FD157E67863C}" destId="{E6CBB1AE-C85E-4718-9D6D-04B661A941FF}" srcOrd="0" destOrd="0" parTransId="{7DF73E31-8AB3-444F-9743-FEB09257E8BD}" sibTransId="{A424CD3A-E752-4275-9FAC-810119FFDAE9}"/>
    <dgm:cxn modelId="{52284E0E-4A73-457C-AB1A-3507650F190B}" type="presOf" srcId="{6D6AF1FD-0D46-48B7-82DF-435663835E0A}" destId="{C59BEA40-4067-429F-8500-FBEFF188BDB0}" srcOrd="0" destOrd="1" presId="urn:microsoft.com/office/officeart/2005/8/layout/vProcess5"/>
    <dgm:cxn modelId="{CE54763B-7CB2-48FE-9346-9F8671D19C63}" srcId="{D02D2A35-AAE7-4E81-BB5D-D2A637D5F67E}" destId="{79293B8D-9587-4625-A38E-D6CD5A7FEEFD}" srcOrd="0" destOrd="0" parTransId="{D4363B86-EFDB-452D-BD70-0CBD61DFD68F}" sibTransId="{C6E66C57-9F0A-43A3-85E3-7F11203CC3CB}"/>
    <dgm:cxn modelId="{95DCF95E-5A18-414F-899F-298D0B1E4AD1}" srcId="{5AFBF4E3-DEDE-4F11-8469-0635C641642F}" destId="{6D6AF1FD-0D46-48B7-82DF-435663835E0A}" srcOrd="0" destOrd="0" parTransId="{7D9587E6-F806-43D5-A4F9-CFAF20E609DE}" sibTransId="{8B8E81F1-0430-43EC-8702-3CF521EA45DB}"/>
    <dgm:cxn modelId="{17F3549E-BCBB-41F6-BB59-1175593E7290}" type="presOf" srcId="{88BFEE99-FAB2-448D-9BC0-A60D612FF8C3}" destId="{58739225-B292-4AD8-9C7C-2A5893719C65}" srcOrd="1" destOrd="0" presId="urn:microsoft.com/office/officeart/2005/8/layout/vProcess5"/>
    <dgm:cxn modelId="{4CB27914-166C-4FE1-8292-B7262E4D2F0B}" type="presOf" srcId="{88BFEE99-FAB2-448D-9BC0-A60D612FF8C3}" destId="{986496ED-6F5B-4CCF-9260-6FE3F27726B7}" srcOrd="0" destOrd="0" presId="urn:microsoft.com/office/officeart/2005/8/layout/vProcess5"/>
    <dgm:cxn modelId="{5C087B55-4DF7-4161-B4F3-A2D45E0B6C80}" type="presOf" srcId="{D02D2A35-AAE7-4E81-BB5D-D2A637D5F67E}" destId="{E3E6C75A-283A-4C96-8879-ADBF4F766515}" srcOrd="0" destOrd="0" presId="urn:microsoft.com/office/officeart/2005/8/layout/vProcess5"/>
    <dgm:cxn modelId="{090EAD6C-0F8E-4E4D-820F-A9513FCA5EC4}" type="presOf" srcId="{06AFEA0A-BE07-475D-90A8-0717C7C2C060}" destId="{E63E3034-3FDF-450B-BDC3-E461B25F759A}" srcOrd="0" destOrd="0" presId="urn:microsoft.com/office/officeart/2005/8/layout/vProcess5"/>
    <dgm:cxn modelId="{3A587821-54FB-49DE-843E-CCE493D1D221}" type="presOf" srcId="{7BB85384-5B66-46FA-B40C-AD69A82D220C}" destId="{F1D72F69-D0A2-45B0-B5AA-851F178B32F2}" srcOrd="0" destOrd="0" presId="urn:microsoft.com/office/officeart/2005/8/layout/vProcess5"/>
    <dgm:cxn modelId="{66F16CA8-BB1C-4971-8A39-9AEE4D50598E}" type="presOf" srcId="{E6CBB1AE-C85E-4718-9D6D-04B661A941FF}" destId="{60E13A31-031D-4927-A1F7-616F9FCA8F1A}" srcOrd="0" destOrd="1" presId="urn:microsoft.com/office/officeart/2005/8/layout/vProcess5"/>
    <dgm:cxn modelId="{8A977299-B291-41DB-99AE-BE7646B162D5}" type="presOf" srcId="{F76D2B52-42B5-46A7-9CD0-E8A9FD88F029}" destId="{58739225-B292-4AD8-9C7C-2A5893719C65}" srcOrd="1" destOrd="1" presId="urn:microsoft.com/office/officeart/2005/8/layout/vProcess5"/>
    <dgm:cxn modelId="{49B5D73E-88AE-4B3D-83D0-BD644C6A68B0}" srcId="{D4BDD4ED-4127-4B78-ABAA-EEB106549ABD}" destId="{88BFEE99-FAB2-448D-9BC0-A60D612FF8C3}" srcOrd="3" destOrd="0" parTransId="{8DB2B666-7123-4717-8BAC-F25F082DC820}" sibTransId="{667C753B-8BF6-4BF0-99AE-A38FB33F4008}"/>
    <dgm:cxn modelId="{B25DAC86-D3D0-4517-916D-0EF9E8B703AC}" type="presOf" srcId="{5AFBF4E3-DEDE-4F11-8469-0635C641642F}" destId="{C59BEA40-4067-429F-8500-FBEFF188BDB0}" srcOrd="0" destOrd="0" presId="urn:microsoft.com/office/officeart/2005/8/layout/vProcess5"/>
    <dgm:cxn modelId="{0C301CBA-016B-4A3C-BD2C-5A6F52D9BEFF}" type="presOf" srcId="{B067174A-A62A-4836-B20F-FD157E67863C}" destId="{60E13A31-031D-4927-A1F7-616F9FCA8F1A}" srcOrd="0" destOrd="0" presId="urn:microsoft.com/office/officeart/2005/8/layout/vProcess5"/>
    <dgm:cxn modelId="{CE78443F-4016-4F0A-AE33-E02E4BA372BD}" srcId="{7BB85384-5B66-46FA-B40C-AD69A82D220C}" destId="{F1D4573C-8495-4FC7-B184-FB988C928D40}" srcOrd="0" destOrd="0" parTransId="{BDB61467-F5AC-4DE9-A065-114EFD5738DD}" sibTransId="{BDBB7CF0-6A23-464B-85FA-3A49995A3EB2}"/>
    <dgm:cxn modelId="{DEB74146-C0E7-44D4-BE82-99586265C2DC}" type="presOf" srcId="{F1D4573C-8495-4FC7-B184-FB988C928D40}" destId="{A7217848-EF2C-4464-BDE6-6CDEA0F4F92B}" srcOrd="1" destOrd="1" presId="urn:microsoft.com/office/officeart/2005/8/layout/vProcess5"/>
    <dgm:cxn modelId="{55A658C0-41A8-49DC-8C19-63A54364409F}" type="presOf" srcId="{F1D4573C-8495-4FC7-B184-FB988C928D40}" destId="{F1D72F69-D0A2-45B0-B5AA-851F178B32F2}" srcOrd="0" destOrd="1" presId="urn:microsoft.com/office/officeart/2005/8/layout/vProcess5"/>
    <dgm:cxn modelId="{A8834309-FE12-4901-B87F-F57CB3479362}" type="presOf" srcId="{5AFBF4E3-DEDE-4F11-8469-0635C641642F}" destId="{304CA2C6-C750-4B9B-8E6B-3D03DBA2FD4C}" srcOrd="1" destOrd="0" presId="urn:microsoft.com/office/officeart/2005/8/layout/vProcess5"/>
    <dgm:cxn modelId="{90BC2DBF-7E85-4991-82AB-EDC3286A386D}" type="presOf" srcId="{D4BDD4ED-4127-4B78-ABAA-EEB106549ABD}" destId="{71734F45-B459-43DE-A572-3474F8A65DF4}" srcOrd="0" destOrd="0" presId="urn:microsoft.com/office/officeart/2005/8/layout/vProcess5"/>
    <dgm:cxn modelId="{9AC5B38D-527A-4ABC-97BC-CE41EFA78665}" type="presOf" srcId="{E6CBB1AE-C85E-4718-9D6D-04B661A941FF}" destId="{55145A75-249C-4340-8D26-0D1F977AE1FC}" srcOrd="1" destOrd="1" presId="urn:microsoft.com/office/officeart/2005/8/layout/vProcess5"/>
    <dgm:cxn modelId="{9A6EED6E-D25C-4275-B844-055E3FFCCDA3}" srcId="{88BFEE99-FAB2-448D-9BC0-A60D612FF8C3}" destId="{F76D2B52-42B5-46A7-9CD0-E8A9FD88F029}" srcOrd="0" destOrd="0" parTransId="{3F5F04E5-3E37-4C5B-8D0F-DAC8F484C628}" sibTransId="{F8277A71-AF28-42A5-88B3-D240455FF8F4}"/>
    <dgm:cxn modelId="{F8100205-0341-4A0B-BB61-CC6D2E24CFBC}" srcId="{D4BDD4ED-4127-4B78-ABAA-EEB106549ABD}" destId="{B067174A-A62A-4836-B20F-FD157E67863C}" srcOrd="2" destOrd="0" parTransId="{37FD35EF-1BDC-4D21-B2BA-04DAEFF1F1D9}" sibTransId="{3E5E80E5-3893-4E45-917B-919A575353A3}"/>
    <dgm:cxn modelId="{25220C75-8048-42EB-A81B-D8D09F3C0982}" srcId="{FE7F57AA-482E-46F4-B2FB-042E5C20777C}" destId="{0FF03A46-6C17-40C8-95FB-DA6AD2237FF9}" srcOrd="0" destOrd="0" parTransId="{9C3875F0-3AF1-4F79-B6B9-5F4BDDAA1D1E}" sibTransId="{A0345403-FDC7-4EEE-BE0D-6C114396610D}"/>
    <dgm:cxn modelId="{AA85ABFC-A677-46EA-AB4F-7869A47D98BB}" type="presOf" srcId="{7BB85384-5B66-46FA-B40C-AD69A82D220C}" destId="{A7217848-EF2C-4464-BDE6-6CDEA0F4F92B}" srcOrd="1" destOrd="0" presId="urn:microsoft.com/office/officeart/2005/8/layout/vProcess5"/>
    <dgm:cxn modelId="{1F35D2D2-0082-4D7E-AC97-C87AD46DB7EF}" type="presOf" srcId="{667C753B-8BF6-4BF0-99AE-A38FB33F4008}" destId="{E3498967-3DDE-422B-9F74-01A08AE519EC}" srcOrd="0" destOrd="0" presId="urn:microsoft.com/office/officeart/2005/8/layout/vProcess5"/>
    <dgm:cxn modelId="{2B3EA8E5-2AF7-4376-90C4-57B31543898F}" srcId="{D4BDD4ED-4127-4B78-ABAA-EEB106549ABD}" destId="{7BB85384-5B66-46FA-B40C-AD69A82D220C}" srcOrd="1" destOrd="0" parTransId="{54C94C33-463C-45DB-9F4D-FEA7C4E799C1}" sibTransId="{06AFEA0A-BE07-475D-90A8-0717C7C2C060}"/>
    <dgm:cxn modelId="{1382ABDF-08E4-4869-895D-14B05CB3DD7C}" type="presOf" srcId="{F76D2B52-42B5-46A7-9CD0-E8A9FD88F029}" destId="{986496ED-6F5B-4CCF-9260-6FE3F27726B7}" srcOrd="0" destOrd="1" presId="urn:microsoft.com/office/officeart/2005/8/layout/vProcess5"/>
    <dgm:cxn modelId="{E1F32F0E-EFB9-4BD5-80B7-AE3CD4269455}" srcId="{D4BDD4ED-4127-4B78-ABAA-EEB106549ABD}" destId="{D02D2A35-AAE7-4E81-BB5D-D2A637D5F67E}" srcOrd="4" destOrd="0" parTransId="{639CE2F6-9FDF-475E-AF78-E41656D581B6}" sibTransId="{D1548A25-1BCA-4ADF-B629-4680CFDDA8AD}"/>
    <dgm:cxn modelId="{E0A75366-1BAF-496A-A567-6209DE8C0888}" srcId="{D4BDD4ED-4127-4B78-ABAA-EEB106549ABD}" destId="{5AFBF4E3-DEDE-4F11-8469-0635C641642F}" srcOrd="0" destOrd="0" parTransId="{972051C1-532C-4394-9384-496B6D3119A2}" sibTransId="{F64ECD7B-A71C-4EEB-B621-BF6191C99B03}"/>
    <dgm:cxn modelId="{D602ADDB-F66F-4357-9014-7A3DD8EDADE1}" type="presOf" srcId="{6D6AF1FD-0D46-48B7-82DF-435663835E0A}" destId="{304CA2C6-C750-4B9B-8E6B-3D03DBA2FD4C}" srcOrd="1" destOrd="1" presId="urn:microsoft.com/office/officeart/2005/8/layout/vProcess5"/>
    <dgm:cxn modelId="{A891AE90-ABE3-4A67-A37F-2DD788F57079}" type="presOf" srcId="{79293B8D-9587-4625-A38E-D6CD5A7FEEFD}" destId="{9E2CA8E5-FBAF-4C55-BC70-068BAD7426E7}" srcOrd="1" destOrd="1" presId="urn:microsoft.com/office/officeart/2005/8/layout/vProcess5"/>
    <dgm:cxn modelId="{38D09621-44B2-43B0-AD95-CBDF7480CA94}" type="presOf" srcId="{B067174A-A62A-4836-B20F-FD157E67863C}" destId="{55145A75-249C-4340-8D26-0D1F977AE1FC}" srcOrd="1" destOrd="0" presId="urn:microsoft.com/office/officeart/2005/8/layout/vProcess5"/>
    <dgm:cxn modelId="{74983416-8CC2-4057-A7C5-C9CF38486E56}" type="presOf" srcId="{D02D2A35-AAE7-4E81-BB5D-D2A637D5F67E}" destId="{9E2CA8E5-FBAF-4C55-BC70-068BAD7426E7}" srcOrd="1" destOrd="0" presId="urn:microsoft.com/office/officeart/2005/8/layout/vProcess5"/>
    <dgm:cxn modelId="{58F90D93-251E-4C26-B4BA-C6526B91CEAD}" type="presParOf" srcId="{71734F45-B459-43DE-A572-3474F8A65DF4}" destId="{8DC9717D-EED4-4D33-B995-9D5EC1830D15}" srcOrd="0" destOrd="0" presId="urn:microsoft.com/office/officeart/2005/8/layout/vProcess5"/>
    <dgm:cxn modelId="{B2808D1B-277F-48DB-851F-D18D22A01614}" type="presParOf" srcId="{71734F45-B459-43DE-A572-3474F8A65DF4}" destId="{C59BEA40-4067-429F-8500-FBEFF188BDB0}" srcOrd="1" destOrd="0" presId="urn:microsoft.com/office/officeart/2005/8/layout/vProcess5"/>
    <dgm:cxn modelId="{50E84057-8B56-4F40-9D36-2E64F983ACC5}" type="presParOf" srcId="{71734F45-B459-43DE-A572-3474F8A65DF4}" destId="{F1D72F69-D0A2-45B0-B5AA-851F178B32F2}" srcOrd="2" destOrd="0" presId="urn:microsoft.com/office/officeart/2005/8/layout/vProcess5"/>
    <dgm:cxn modelId="{0847CC0E-36D2-4C25-8AEE-0B3B9BB57FC1}" type="presParOf" srcId="{71734F45-B459-43DE-A572-3474F8A65DF4}" destId="{60E13A31-031D-4927-A1F7-616F9FCA8F1A}" srcOrd="3" destOrd="0" presId="urn:microsoft.com/office/officeart/2005/8/layout/vProcess5"/>
    <dgm:cxn modelId="{4DFC6BE6-A366-42F1-B2F2-58E36A435EB9}" type="presParOf" srcId="{71734F45-B459-43DE-A572-3474F8A65DF4}" destId="{986496ED-6F5B-4CCF-9260-6FE3F27726B7}" srcOrd="4" destOrd="0" presId="urn:microsoft.com/office/officeart/2005/8/layout/vProcess5"/>
    <dgm:cxn modelId="{40228175-1392-4308-9C57-A64C8591CD58}" type="presParOf" srcId="{71734F45-B459-43DE-A572-3474F8A65DF4}" destId="{E3E6C75A-283A-4C96-8879-ADBF4F766515}" srcOrd="5" destOrd="0" presId="urn:microsoft.com/office/officeart/2005/8/layout/vProcess5"/>
    <dgm:cxn modelId="{00035E7B-DBB8-4091-A8E4-5887838A4EB6}" type="presParOf" srcId="{71734F45-B459-43DE-A572-3474F8A65DF4}" destId="{1E9878E5-899F-4267-8B7A-9D7099E0CE3D}" srcOrd="6" destOrd="0" presId="urn:microsoft.com/office/officeart/2005/8/layout/vProcess5"/>
    <dgm:cxn modelId="{DF202F79-879D-462F-8CFD-7C9A21A1EB78}" type="presParOf" srcId="{71734F45-B459-43DE-A572-3474F8A65DF4}" destId="{E63E3034-3FDF-450B-BDC3-E461B25F759A}" srcOrd="7" destOrd="0" presId="urn:microsoft.com/office/officeart/2005/8/layout/vProcess5"/>
    <dgm:cxn modelId="{5ABED8C1-8380-4CED-8A63-7462E2ED1B48}" type="presParOf" srcId="{71734F45-B459-43DE-A572-3474F8A65DF4}" destId="{861BF68A-DA97-4E86-AB2D-B43C51E58DB7}" srcOrd="8" destOrd="0" presId="urn:microsoft.com/office/officeart/2005/8/layout/vProcess5"/>
    <dgm:cxn modelId="{068F197C-8999-49D8-95CF-13E922BD060D}" type="presParOf" srcId="{71734F45-B459-43DE-A572-3474F8A65DF4}" destId="{E3498967-3DDE-422B-9F74-01A08AE519EC}" srcOrd="9" destOrd="0" presId="urn:microsoft.com/office/officeart/2005/8/layout/vProcess5"/>
    <dgm:cxn modelId="{23FE6CA1-B0F9-46C3-BCE0-2767E233A241}" type="presParOf" srcId="{71734F45-B459-43DE-A572-3474F8A65DF4}" destId="{304CA2C6-C750-4B9B-8E6B-3D03DBA2FD4C}" srcOrd="10" destOrd="0" presId="urn:microsoft.com/office/officeart/2005/8/layout/vProcess5"/>
    <dgm:cxn modelId="{78910630-A2F3-45F6-9A0A-1DCF2B47EE7A}" type="presParOf" srcId="{71734F45-B459-43DE-A572-3474F8A65DF4}" destId="{A7217848-EF2C-4464-BDE6-6CDEA0F4F92B}" srcOrd="11" destOrd="0" presId="urn:microsoft.com/office/officeart/2005/8/layout/vProcess5"/>
    <dgm:cxn modelId="{6DAB9936-74D3-4E9B-BC5C-61DFD1C9C0D3}" type="presParOf" srcId="{71734F45-B459-43DE-A572-3474F8A65DF4}" destId="{55145A75-249C-4340-8D26-0D1F977AE1FC}" srcOrd="12" destOrd="0" presId="urn:microsoft.com/office/officeart/2005/8/layout/vProcess5"/>
    <dgm:cxn modelId="{C9797F7C-AFFD-43D9-AECA-9A55E4C3DBA1}" type="presParOf" srcId="{71734F45-B459-43DE-A572-3474F8A65DF4}" destId="{58739225-B292-4AD8-9C7C-2A5893719C65}" srcOrd="13" destOrd="0" presId="urn:microsoft.com/office/officeart/2005/8/layout/vProcess5"/>
    <dgm:cxn modelId="{D3B7E2EB-FD41-4E8F-B741-CB7E4E01BE3B}" type="presParOf" srcId="{71734F45-B459-43DE-A572-3474F8A65DF4}" destId="{9E2CA8E5-FBAF-4C55-BC70-068BAD7426E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8DCF3-825B-4ECA-968D-5EF7A0797909}" type="doc">
      <dgm:prSet loTypeId="urn:microsoft.com/office/officeart/2005/8/layout/arrow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7D9A02-F9D4-4B30-925D-071CDAD38FD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smtClean="0"/>
            <a:t>Depurar</a:t>
          </a:r>
          <a:endParaRPr lang="pt-BR" dirty="0"/>
        </a:p>
      </dgm:t>
    </dgm:pt>
    <dgm:pt modelId="{010CC436-4251-4E34-B848-B360B20CE4C7}" type="parTrans" cxnId="{B0611227-83F0-42F3-B269-BE667A60750B}">
      <dgm:prSet/>
      <dgm:spPr/>
      <dgm:t>
        <a:bodyPr/>
        <a:lstStyle/>
        <a:p>
          <a:endParaRPr lang="pt-BR"/>
        </a:p>
      </dgm:t>
    </dgm:pt>
    <dgm:pt modelId="{D18232DF-39FE-4795-818E-0E8E11F294DB}" type="sibTrans" cxnId="{B0611227-83F0-42F3-B269-BE667A60750B}">
      <dgm:prSet/>
      <dgm:spPr/>
      <dgm:t>
        <a:bodyPr/>
        <a:lstStyle/>
        <a:p>
          <a:endParaRPr lang="pt-BR"/>
        </a:p>
      </dgm:t>
    </dgm:pt>
    <dgm:pt modelId="{1FEE831C-71A1-4501-98E7-3E4648C9CE53}">
      <dgm:prSet phldrT="[Texto]"/>
      <dgm:spPr/>
      <dgm:t>
        <a:bodyPr/>
        <a:lstStyle/>
        <a:p>
          <a:r>
            <a:rPr lang="pt-BR" dirty="0" smtClean="0"/>
            <a:t>Testar</a:t>
          </a:r>
          <a:endParaRPr lang="pt-BR" dirty="0"/>
        </a:p>
      </dgm:t>
    </dgm:pt>
    <dgm:pt modelId="{026D1F9C-97D0-4C87-8D3A-83887CC7AFE0}" type="parTrans" cxnId="{B292891E-A655-46EE-AEA7-8AB78C4BAB0E}">
      <dgm:prSet/>
      <dgm:spPr/>
      <dgm:t>
        <a:bodyPr/>
        <a:lstStyle/>
        <a:p>
          <a:endParaRPr lang="pt-BR"/>
        </a:p>
      </dgm:t>
    </dgm:pt>
    <dgm:pt modelId="{D2CF6A3C-2B6B-417A-AC44-9510CF894303}" type="sibTrans" cxnId="{B292891E-A655-46EE-AEA7-8AB78C4BAB0E}">
      <dgm:prSet/>
      <dgm:spPr/>
      <dgm:t>
        <a:bodyPr/>
        <a:lstStyle/>
        <a:p>
          <a:endParaRPr lang="pt-BR"/>
        </a:p>
      </dgm:t>
    </dgm:pt>
    <dgm:pt modelId="{2FB2AA20-8BCC-43F3-AE0B-0F5057929DDC}" type="pres">
      <dgm:prSet presAssocID="{0738DCF3-825B-4ECA-968D-5EF7A079790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7234DD9-C9CA-443C-A238-3FDCAC57F640}" type="pres">
      <dgm:prSet presAssocID="{087D9A02-F9D4-4B30-925D-071CDAD38FD4}" presName="arrow" presStyleLbl="node1" presStyleIdx="0" presStyleCnt="2" custRadScaleRad="100018" custRadScaleInc="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77DB31-11C7-436D-91B2-9E6069BA338C}" type="pres">
      <dgm:prSet presAssocID="{1FEE831C-71A1-4501-98E7-3E4648C9CE53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26A3FE-7733-42EA-ADC8-32CEB7402026}" type="presOf" srcId="{0738DCF3-825B-4ECA-968D-5EF7A0797909}" destId="{2FB2AA20-8BCC-43F3-AE0B-0F5057929DDC}" srcOrd="0" destOrd="0" presId="urn:microsoft.com/office/officeart/2005/8/layout/arrow1"/>
    <dgm:cxn modelId="{F2C13DA6-FD30-41EE-903F-00F6525E18D8}" type="presOf" srcId="{1FEE831C-71A1-4501-98E7-3E4648C9CE53}" destId="{FC77DB31-11C7-436D-91B2-9E6069BA338C}" srcOrd="0" destOrd="0" presId="urn:microsoft.com/office/officeart/2005/8/layout/arrow1"/>
    <dgm:cxn modelId="{D572F67D-563B-4AB0-BAFE-1EA1E76B93B1}" type="presOf" srcId="{087D9A02-F9D4-4B30-925D-071CDAD38FD4}" destId="{97234DD9-C9CA-443C-A238-3FDCAC57F640}" srcOrd="0" destOrd="0" presId="urn:microsoft.com/office/officeart/2005/8/layout/arrow1"/>
    <dgm:cxn modelId="{B292891E-A655-46EE-AEA7-8AB78C4BAB0E}" srcId="{0738DCF3-825B-4ECA-968D-5EF7A0797909}" destId="{1FEE831C-71A1-4501-98E7-3E4648C9CE53}" srcOrd="1" destOrd="0" parTransId="{026D1F9C-97D0-4C87-8D3A-83887CC7AFE0}" sibTransId="{D2CF6A3C-2B6B-417A-AC44-9510CF894303}"/>
    <dgm:cxn modelId="{B0611227-83F0-42F3-B269-BE667A60750B}" srcId="{0738DCF3-825B-4ECA-968D-5EF7A0797909}" destId="{087D9A02-F9D4-4B30-925D-071CDAD38FD4}" srcOrd="0" destOrd="0" parTransId="{010CC436-4251-4E34-B848-B360B20CE4C7}" sibTransId="{D18232DF-39FE-4795-818E-0E8E11F294DB}"/>
    <dgm:cxn modelId="{98D99298-9DDC-473C-91AD-7FBA55A48894}" type="presParOf" srcId="{2FB2AA20-8BCC-43F3-AE0B-0F5057929DDC}" destId="{97234DD9-C9CA-443C-A238-3FDCAC57F640}" srcOrd="0" destOrd="0" presId="urn:microsoft.com/office/officeart/2005/8/layout/arrow1"/>
    <dgm:cxn modelId="{5B7D8BAE-B120-41BE-B25E-8DFA97FEB114}" type="presParOf" srcId="{2FB2AA20-8BCC-43F3-AE0B-0F5057929DDC}" destId="{FC77DB31-11C7-436D-91B2-9E6069BA338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B8F7DD-F5FA-4BF5-9D73-2B6669EB1092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81C13FED-7388-4B91-A5A3-6C774270ABB5}">
      <dgm:prSet phldrT="[Texto]"/>
      <dgm:spPr>
        <a:solidFill>
          <a:schemeClr val="accent2"/>
        </a:solidFill>
      </dgm:spPr>
      <dgm:t>
        <a:bodyPr/>
        <a:lstStyle/>
        <a:p>
          <a:r>
            <a:rPr lang="pt-BR" b="1" dirty="0" smtClean="0"/>
            <a:t>Programador:</a:t>
          </a:r>
        </a:p>
        <a:p>
          <a:r>
            <a:rPr lang="pt-BR" dirty="0" smtClean="0"/>
            <a:t>O Sistema funciona?</a:t>
          </a:r>
          <a:endParaRPr lang="pt-BR" dirty="0"/>
        </a:p>
      </dgm:t>
    </dgm:pt>
    <dgm:pt modelId="{E2E1E218-4B9D-4D31-9A85-A0D17D2DD5A9}" type="parTrans" cxnId="{C60A9121-8D31-43E9-92DC-6A03182A14AA}">
      <dgm:prSet/>
      <dgm:spPr/>
      <dgm:t>
        <a:bodyPr/>
        <a:lstStyle/>
        <a:p>
          <a:endParaRPr lang="pt-BR"/>
        </a:p>
      </dgm:t>
    </dgm:pt>
    <dgm:pt modelId="{2147B1B9-F84A-4A59-B4C0-580D5781012E}" type="sibTrans" cxnId="{C60A9121-8D31-43E9-92DC-6A03182A14AA}">
      <dgm:prSet/>
      <dgm:spPr/>
      <dgm:t>
        <a:bodyPr/>
        <a:lstStyle/>
        <a:p>
          <a:endParaRPr lang="pt-BR"/>
        </a:p>
      </dgm:t>
    </dgm:pt>
    <dgm:pt modelId="{47C92EDD-3814-4CB6-B349-F9A1830DA261}">
      <dgm:prSet phldrT="[Texto]"/>
      <dgm:spPr/>
      <dgm:t>
        <a:bodyPr/>
        <a:lstStyle/>
        <a:p>
          <a:r>
            <a:rPr lang="pt-BR" b="1" dirty="0" smtClean="0"/>
            <a:t>Usuário:</a:t>
          </a:r>
        </a:p>
        <a:p>
          <a:r>
            <a:rPr lang="pt-BR" dirty="0" smtClean="0"/>
            <a:t>O Sistema foi feito como pedi?</a:t>
          </a:r>
          <a:endParaRPr lang="pt-BR" dirty="0"/>
        </a:p>
      </dgm:t>
    </dgm:pt>
    <dgm:pt modelId="{2B293D68-F7F7-47E5-B6A3-5B8A5DF0568E}" type="parTrans" cxnId="{1368FFDD-1B05-4651-B050-4987EB996985}">
      <dgm:prSet/>
      <dgm:spPr/>
      <dgm:t>
        <a:bodyPr/>
        <a:lstStyle/>
        <a:p>
          <a:endParaRPr lang="pt-BR"/>
        </a:p>
      </dgm:t>
    </dgm:pt>
    <dgm:pt modelId="{4B04E02F-E750-4BF5-8272-9A40D68D201D}" type="sibTrans" cxnId="{1368FFDD-1B05-4651-B050-4987EB996985}">
      <dgm:prSet/>
      <dgm:spPr/>
      <dgm:t>
        <a:bodyPr/>
        <a:lstStyle/>
        <a:p>
          <a:endParaRPr lang="pt-BR"/>
        </a:p>
      </dgm:t>
    </dgm:pt>
    <dgm:pt modelId="{3528F0E8-051E-4F26-8D6F-A1B1A81EBEE1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b="1" dirty="0" smtClean="0"/>
            <a:t>Testador:</a:t>
          </a:r>
        </a:p>
        <a:p>
          <a:r>
            <a:rPr lang="pt-BR" dirty="0" smtClean="0"/>
            <a:t>O Sistema atende as dimensões da Qualidade? </a:t>
          </a:r>
          <a:endParaRPr lang="pt-BR" dirty="0"/>
        </a:p>
      </dgm:t>
    </dgm:pt>
    <dgm:pt modelId="{FA461F3C-C623-4E05-BDED-7E888F3755AB}" type="parTrans" cxnId="{4A5971CD-1C85-4E2B-B783-AFBAA0A74487}">
      <dgm:prSet/>
      <dgm:spPr/>
      <dgm:t>
        <a:bodyPr/>
        <a:lstStyle/>
        <a:p>
          <a:endParaRPr lang="pt-BR"/>
        </a:p>
      </dgm:t>
    </dgm:pt>
    <dgm:pt modelId="{1EF5EED5-DDA9-4AF6-95B5-7693EC9DE39C}" type="sibTrans" cxnId="{4A5971CD-1C85-4E2B-B783-AFBAA0A74487}">
      <dgm:prSet/>
      <dgm:spPr/>
      <dgm:t>
        <a:bodyPr/>
        <a:lstStyle/>
        <a:p>
          <a:endParaRPr lang="pt-BR"/>
        </a:p>
      </dgm:t>
    </dgm:pt>
    <dgm:pt modelId="{C84F75F9-D53F-459D-B112-B9512CD95B12}" type="pres">
      <dgm:prSet presAssocID="{F6B8F7DD-F5FA-4BF5-9D73-2B6669EB1092}" presName="linearFlow" presStyleCnt="0">
        <dgm:presLayoutVars>
          <dgm:dir/>
          <dgm:resizeHandles val="exact"/>
        </dgm:presLayoutVars>
      </dgm:prSet>
      <dgm:spPr/>
    </dgm:pt>
    <dgm:pt modelId="{F74A7DF1-B731-4D50-ADC7-57EE2CE37610}" type="pres">
      <dgm:prSet presAssocID="{81C13FED-7388-4B91-A5A3-6C774270ABB5}" presName="composite" presStyleCnt="0"/>
      <dgm:spPr/>
    </dgm:pt>
    <dgm:pt modelId="{AAA28215-A909-4A6A-96F3-74B07D560F4E}" type="pres">
      <dgm:prSet presAssocID="{81C13FED-7388-4B91-A5A3-6C774270ABB5}" presName="imgShp" presStyleLbl="fgImgPlace1" presStyleIdx="0" presStyleCnt="3"/>
      <dgm:spPr/>
    </dgm:pt>
    <dgm:pt modelId="{B0A7F980-3ADA-4C52-B994-D6E9C9FF3198}" type="pres">
      <dgm:prSet presAssocID="{81C13FED-7388-4B91-A5A3-6C774270ABB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A96C3B-C191-477D-89D7-BBD4BBE807DA}" type="pres">
      <dgm:prSet presAssocID="{2147B1B9-F84A-4A59-B4C0-580D5781012E}" presName="spacing" presStyleCnt="0"/>
      <dgm:spPr/>
    </dgm:pt>
    <dgm:pt modelId="{907B922D-6715-4CC7-A5D2-463BCCDCF413}" type="pres">
      <dgm:prSet presAssocID="{47C92EDD-3814-4CB6-B349-F9A1830DA261}" presName="composite" presStyleCnt="0"/>
      <dgm:spPr/>
    </dgm:pt>
    <dgm:pt modelId="{92E48F17-5290-4F16-9F19-65519767ED84}" type="pres">
      <dgm:prSet presAssocID="{47C92EDD-3814-4CB6-B349-F9A1830DA261}" presName="imgShp" presStyleLbl="fgImgPlace1" presStyleIdx="1" presStyleCnt="3"/>
      <dgm:spPr/>
    </dgm:pt>
    <dgm:pt modelId="{7B91ACF3-C41D-4C1E-96AE-DE3793C5AD77}" type="pres">
      <dgm:prSet presAssocID="{47C92EDD-3814-4CB6-B349-F9A1830DA26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9DB3A4-7676-4A51-9BCD-3E697DADC657}" type="pres">
      <dgm:prSet presAssocID="{4B04E02F-E750-4BF5-8272-9A40D68D201D}" presName="spacing" presStyleCnt="0"/>
      <dgm:spPr/>
    </dgm:pt>
    <dgm:pt modelId="{B970854B-EAE2-4494-952B-CADFC0391F05}" type="pres">
      <dgm:prSet presAssocID="{3528F0E8-051E-4F26-8D6F-A1B1A81EBEE1}" presName="composite" presStyleCnt="0"/>
      <dgm:spPr/>
    </dgm:pt>
    <dgm:pt modelId="{4C1EFDA5-EA96-434B-90AF-381B4BE5F313}" type="pres">
      <dgm:prSet presAssocID="{3528F0E8-051E-4F26-8D6F-A1B1A81EBEE1}" presName="imgShp" presStyleLbl="fgImgPlace1" presStyleIdx="2" presStyleCnt="3"/>
      <dgm:spPr/>
    </dgm:pt>
    <dgm:pt modelId="{D962EFEF-3C39-4228-AA20-2D780B7EFE62}" type="pres">
      <dgm:prSet presAssocID="{3528F0E8-051E-4F26-8D6F-A1B1A81EBEE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EB70C46-19C2-42FE-B27C-01F86B561A3B}" type="presOf" srcId="{F6B8F7DD-F5FA-4BF5-9D73-2B6669EB1092}" destId="{C84F75F9-D53F-459D-B112-B9512CD95B12}" srcOrd="0" destOrd="0" presId="urn:microsoft.com/office/officeart/2005/8/layout/vList3#1"/>
    <dgm:cxn modelId="{B8C71F94-F846-42BC-A5B7-F8EB442F458D}" type="presOf" srcId="{47C92EDD-3814-4CB6-B349-F9A1830DA261}" destId="{7B91ACF3-C41D-4C1E-96AE-DE3793C5AD77}" srcOrd="0" destOrd="0" presId="urn:microsoft.com/office/officeart/2005/8/layout/vList3#1"/>
    <dgm:cxn modelId="{C60A9121-8D31-43E9-92DC-6A03182A14AA}" srcId="{F6B8F7DD-F5FA-4BF5-9D73-2B6669EB1092}" destId="{81C13FED-7388-4B91-A5A3-6C774270ABB5}" srcOrd="0" destOrd="0" parTransId="{E2E1E218-4B9D-4D31-9A85-A0D17D2DD5A9}" sibTransId="{2147B1B9-F84A-4A59-B4C0-580D5781012E}"/>
    <dgm:cxn modelId="{4A5971CD-1C85-4E2B-B783-AFBAA0A74487}" srcId="{F6B8F7DD-F5FA-4BF5-9D73-2B6669EB1092}" destId="{3528F0E8-051E-4F26-8D6F-A1B1A81EBEE1}" srcOrd="2" destOrd="0" parTransId="{FA461F3C-C623-4E05-BDED-7E888F3755AB}" sibTransId="{1EF5EED5-DDA9-4AF6-95B5-7693EC9DE39C}"/>
    <dgm:cxn modelId="{7999338D-0360-4552-B26E-099BD29678BC}" type="presOf" srcId="{81C13FED-7388-4B91-A5A3-6C774270ABB5}" destId="{B0A7F980-3ADA-4C52-B994-D6E9C9FF3198}" srcOrd="0" destOrd="0" presId="urn:microsoft.com/office/officeart/2005/8/layout/vList3#1"/>
    <dgm:cxn modelId="{1368FFDD-1B05-4651-B050-4987EB996985}" srcId="{F6B8F7DD-F5FA-4BF5-9D73-2B6669EB1092}" destId="{47C92EDD-3814-4CB6-B349-F9A1830DA261}" srcOrd="1" destOrd="0" parTransId="{2B293D68-F7F7-47E5-B6A3-5B8A5DF0568E}" sibTransId="{4B04E02F-E750-4BF5-8272-9A40D68D201D}"/>
    <dgm:cxn modelId="{C65F0C01-55A4-4DD6-9E29-FE7B24EA6332}" type="presOf" srcId="{3528F0E8-051E-4F26-8D6F-A1B1A81EBEE1}" destId="{D962EFEF-3C39-4228-AA20-2D780B7EFE62}" srcOrd="0" destOrd="0" presId="urn:microsoft.com/office/officeart/2005/8/layout/vList3#1"/>
    <dgm:cxn modelId="{B9C74CB5-F0E8-480C-A6F3-CEE648DBF794}" type="presParOf" srcId="{C84F75F9-D53F-459D-B112-B9512CD95B12}" destId="{F74A7DF1-B731-4D50-ADC7-57EE2CE37610}" srcOrd="0" destOrd="0" presId="urn:microsoft.com/office/officeart/2005/8/layout/vList3#1"/>
    <dgm:cxn modelId="{D0C52191-B56C-496B-BC88-0F0D04D7CBF9}" type="presParOf" srcId="{F74A7DF1-B731-4D50-ADC7-57EE2CE37610}" destId="{AAA28215-A909-4A6A-96F3-74B07D560F4E}" srcOrd="0" destOrd="0" presId="urn:microsoft.com/office/officeart/2005/8/layout/vList3#1"/>
    <dgm:cxn modelId="{3E2EB806-22CB-4AD3-8529-B76109FE47A7}" type="presParOf" srcId="{F74A7DF1-B731-4D50-ADC7-57EE2CE37610}" destId="{B0A7F980-3ADA-4C52-B994-D6E9C9FF3198}" srcOrd="1" destOrd="0" presId="urn:microsoft.com/office/officeart/2005/8/layout/vList3#1"/>
    <dgm:cxn modelId="{4F664DD8-5FB0-47C5-8BD7-9A4152FDF8E5}" type="presParOf" srcId="{C84F75F9-D53F-459D-B112-B9512CD95B12}" destId="{42A96C3B-C191-477D-89D7-BBD4BBE807DA}" srcOrd="1" destOrd="0" presId="urn:microsoft.com/office/officeart/2005/8/layout/vList3#1"/>
    <dgm:cxn modelId="{0C24D594-B4A1-49B7-91F5-4B2BE15A4A8F}" type="presParOf" srcId="{C84F75F9-D53F-459D-B112-B9512CD95B12}" destId="{907B922D-6715-4CC7-A5D2-463BCCDCF413}" srcOrd="2" destOrd="0" presId="urn:microsoft.com/office/officeart/2005/8/layout/vList3#1"/>
    <dgm:cxn modelId="{A0C12A64-1F4B-4C79-98F2-A4591BFFB23E}" type="presParOf" srcId="{907B922D-6715-4CC7-A5D2-463BCCDCF413}" destId="{92E48F17-5290-4F16-9F19-65519767ED84}" srcOrd="0" destOrd="0" presId="urn:microsoft.com/office/officeart/2005/8/layout/vList3#1"/>
    <dgm:cxn modelId="{D0A7C790-1E24-4199-8540-D119665D0C77}" type="presParOf" srcId="{907B922D-6715-4CC7-A5D2-463BCCDCF413}" destId="{7B91ACF3-C41D-4C1E-96AE-DE3793C5AD77}" srcOrd="1" destOrd="0" presId="urn:microsoft.com/office/officeart/2005/8/layout/vList3#1"/>
    <dgm:cxn modelId="{586DC786-9074-4101-A894-27AF36BF2A86}" type="presParOf" srcId="{C84F75F9-D53F-459D-B112-B9512CD95B12}" destId="{999DB3A4-7676-4A51-9BCD-3E697DADC657}" srcOrd="3" destOrd="0" presId="urn:microsoft.com/office/officeart/2005/8/layout/vList3#1"/>
    <dgm:cxn modelId="{030B8F78-B834-4D64-950B-6A5A3BA85FE8}" type="presParOf" srcId="{C84F75F9-D53F-459D-B112-B9512CD95B12}" destId="{B970854B-EAE2-4494-952B-CADFC0391F05}" srcOrd="4" destOrd="0" presId="urn:microsoft.com/office/officeart/2005/8/layout/vList3#1"/>
    <dgm:cxn modelId="{42A556D3-00DE-407F-8A5F-672A95941BF4}" type="presParOf" srcId="{B970854B-EAE2-4494-952B-CADFC0391F05}" destId="{4C1EFDA5-EA96-434B-90AF-381B4BE5F313}" srcOrd="0" destOrd="0" presId="urn:microsoft.com/office/officeart/2005/8/layout/vList3#1"/>
    <dgm:cxn modelId="{4238F1AA-F70C-43B7-A1DB-E18C5C90467B}" type="presParOf" srcId="{B970854B-EAE2-4494-952B-CADFC0391F05}" destId="{D962EFEF-3C39-4228-AA20-2D780B7EFE6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DB576-4A46-4761-87D6-55FE1044F3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BD0F7A4-1B60-4EDB-A499-3277FD5F13BB}">
      <dgm:prSet phldrT="[Texto]"/>
      <dgm:spPr/>
      <dgm:t>
        <a:bodyPr/>
        <a:lstStyle/>
        <a:p>
          <a:r>
            <a:rPr lang="pt-BR" dirty="0" smtClean="0"/>
            <a:t>Desenvolvimento</a:t>
          </a:r>
          <a:endParaRPr lang="pt-BR" dirty="0"/>
        </a:p>
      </dgm:t>
    </dgm:pt>
    <dgm:pt modelId="{120B4D29-0ECE-434F-AA79-54AEA020B4D5}" type="parTrans" cxnId="{087616C3-3680-4D6B-87E5-8987D0EDACD6}">
      <dgm:prSet/>
      <dgm:spPr/>
      <dgm:t>
        <a:bodyPr/>
        <a:lstStyle/>
        <a:p>
          <a:endParaRPr lang="pt-BR"/>
        </a:p>
      </dgm:t>
    </dgm:pt>
    <dgm:pt modelId="{B5938BF6-A53E-4874-BF31-6BFC3A698ADB}" type="sibTrans" cxnId="{087616C3-3680-4D6B-87E5-8987D0EDACD6}">
      <dgm:prSet/>
      <dgm:spPr/>
      <dgm:t>
        <a:bodyPr/>
        <a:lstStyle/>
        <a:p>
          <a:endParaRPr lang="pt-BR"/>
        </a:p>
      </dgm:t>
    </dgm:pt>
    <dgm:pt modelId="{D0271BFA-A873-4FDF-9977-A40F47FA1963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3A9C2313-1CD1-44BD-AFB5-8DB6D0B13CB9}" type="parTrans" cxnId="{78B2BB05-5FF7-4A04-8596-0FF011C6EC54}">
      <dgm:prSet/>
      <dgm:spPr/>
      <dgm:t>
        <a:bodyPr/>
        <a:lstStyle/>
        <a:p>
          <a:endParaRPr lang="pt-BR"/>
        </a:p>
      </dgm:t>
    </dgm:pt>
    <dgm:pt modelId="{53DABCA2-AF5E-456E-A8B4-E0ABC9A2966D}" type="sibTrans" cxnId="{78B2BB05-5FF7-4A04-8596-0FF011C6EC54}">
      <dgm:prSet/>
      <dgm:spPr/>
      <dgm:t>
        <a:bodyPr/>
        <a:lstStyle/>
        <a:p>
          <a:endParaRPr lang="pt-BR"/>
        </a:p>
      </dgm:t>
    </dgm:pt>
    <dgm:pt modelId="{68F72CC4-71DA-4CE2-8CB9-83CB81D2F1D7}" type="pres">
      <dgm:prSet presAssocID="{376DB576-4A46-4761-87D6-55FE1044F375}" presName="Name0" presStyleCnt="0">
        <dgm:presLayoutVars>
          <dgm:dir/>
          <dgm:resizeHandles val="exact"/>
        </dgm:presLayoutVars>
      </dgm:prSet>
      <dgm:spPr/>
    </dgm:pt>
    <dgm:pt modelId="{E6CC3D38-860E-467D-905C-346A85543D77}" type="pres">
      <dgm:prSet presAssocID="{6BD0F7A4-1B60-4EDB-A499-3277FD5F13BB}" presName="parTxOnly" presStyleLbl="node1" presStyleIdx="0" presStyleCnt="2" custScaleY="205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4D63CD-DAB9-498F-AB93-63850CB105A3}" type="pres">
      <dgm:prSet presAssocID="{B5938BF6-A53E-4874-BF31-6BFC3A698ADB}" presName="parSpace" presStyleCnt="0"/>
      <dgm:spPr/>
    </dgm:pt>
    <dgm:pt modelId="{83F0A0F2-EA9D-49D7-A054-8F4129477840}" type="pres">
      <dgm:prSet presAssocID="{D0271BFA-A873-4FDF-9977-A40F47FA1963}" presName="parTxOnly" presStyleLbl="node1" presStyleIdx="1" presStyleCnt="2" custScaleX="26444" custScaleY="205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91018C-49AC-473E-B8CF-B0D9FD8E31F2}" type="presOf" srcId="{376DB576-4A46-4761-87D6-55FE1044F375}" destId="{68F72CC4-71DA-4CE2-8CB9-83CB81D2F1D7}" srcOrd="0" destOrd="0" presId="urn:microsoft.com/office/officeart/2005/8/layout/hChevron3"/>
    <dgm:cxn modelId="{087616C3-3680-4D6B-87E5-8987D0EDACD6}" srcId="{376DB576-4A46-4761-87D6-55FE1044F375}" destId="{6BD0F7A4-1B60-4EDB-A499-3277FD5F13BB}" srcOrd="0" destOrd="0" parTransId="{120B4D29-0ECE-434F-AA79-54AEA020B4D5}" sibTransId="{B5938BF6-A53E-4874-BF31-6BFC3A698ADB}"/>
    <dgm:cxn modelId="{7194E7CB-1F9F-4829-8590-07359BE9DADB}" type="presOf" srcId="{6BD0F7A4-1B60-4EDB-A499-3277FD5F13BB}" destId="{E6CC3D38-860E-467D-905C-346A85543D77}" srcOrd="0" destOrd="0" presId="urn:microsoft.com/office/officeart/2005/8/layout/hChevron3"/>
    <dgm:cxn modelId="{78B2BB05-5FF7-4A04-8596-0FF011C6EC54}" srcId="{376DB576-4A46-4761-87D6-55FE1044F375}" destId="{D0271BFA-A873-4FDF-9977-A40F47FA1963}" srcOrd="1" destOrd="0" parTransId="{3A9C2313-1CD1-44BD-AFB5-8DB6D0B13CB9}" sibTransId="{53DABCA2-AF5E-456E-A8B4-E0ABC9A2966D}"/>
    <dgm:cxn modelId="{44150969-0F16-41AE-AA42-52897C142D0C}" type="presOf" srcId="{D0271BFA-A873-4FDF-9977-A40F47FA1963}" destId="{83F0A0F2-EA9D-49D7-A054-8F4129477840}" srcOrd="0" destOrd="0" presId="urn:microsoft.com/office/officeart/2005/8/layout/hChevron3"/>
    <dgm:cxn modelId="{CECCFDDD-1DA2-4951-86D7-C403780D3DA4}" type="presParOf" srcId="{68F72CC4-71DA-4CE2-8CB9-83CB81D2F1D7}" destId="{E6CC3D38-860E-467D-905C-346A85543D77}" srcOrd="0" destOrd="0" presId="urn:microsoft.com/office/officeart/2005/8/layout/hChevron3"/>
    <dgm:cxn modelId="{417A6EAD-E838-40D2-8521-B01B6700C1B7}" type="presParOf" srcId="{68F72CC4-71DA-4CE2-8CB9-83CB81D2F1D7}" destId="{584D63CD-DAB9-498F-AB93-63850CB105A3}" srcOrd="1" destOrd="0" presId="urn:microsoft.com/office/officeart/2005/8/layout/hChevron3"/>
    <dgm:cxn modelId="{6BB65D0A-461D-4F1F-9789-78BBABA504BD}" type="presParOf" srcId="{68F72CC4-71DA-4CE2-8CB9-83CB81D2F1D7}" destId="{83F0A0F2-EA9D-49D7-A054-8F4129477840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BEA40-4067-429F-8500-FBEFF188BDB0}">
      <dsp:nvSpPr>
        <dsp:cNvPr id="0" name=""/>
        <dsp:cNvSpPr/>
      </dsp:nvSpPr>
      <dsp:spPr>
        <a:xfrm>
          <a:off x="0" y="0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Testador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Execução dos testes funcionais no sistema guiado pelo Caso de Teste</a:t>
          </a:r>
          <a:endParaRPr lang="pt-BR" sz="1200" kern="1200" dirty="0"/>
        </a:p>
      </dsp:txBody>
      <dsp:txXfrm>
        <a:off x="27870" y="27870"/>
        <a:ext cx="5737750" cy="895814"/>
      </dsp:txXfrm>
    </dsp:sp>
    <dsp:sp modelId="{F1D72F69-D0A2-45B0-B5AA-851F178B32F2}">
      <dsp:nvSpPr>
        <dsp:cNvPr id="0" name=""/>
        <dsp:cNvSpPr/>
      </dsp:nvSpPr>
      <dsp:spPr>
        <a:xfrm>
          <a:off x="513458" y="1083714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Automatizador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dos scripts de automação do sistema guiado pelo Caso de Teste</a:t>
          </a:r>
          <a:endParaRPr lang="pt-BR" sz="1200" kern="1200" dirty="0"/>
        </a:p>
      </dsp:txBody>
      <dsp:txXfrm>
        <a:off x="541328" y="1111584"/>
        <a:ext cx="5688173" cy="895814"/>
      </dsp:txXfrm>
    </dsp:sp>
    <dsp:sp modelId="{60E13A31-031D-4927-A1F7-616F9FCA8F1A}">
      <dsp:nvSpPr>
        <dsp:cNvPr id="0" name=""/>
        <dsp:cNvSpPr/>
      </dsp:nvSpPr>
      <dsp:spPr>
        <a:xfrm>
          <a:off x="1026917" y="2167428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Analista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do Plano de Teste e Casos de Teste</a:t>
          </a:r>
          <a:endParaRPr lang="pt-BR" sz="1200" kern="1200" dirty="0"/>
        </a:p>
      </dsp:txBody>
      <dsp:txXfrm>
        <a:off x="1054787" y="2195298"/>
        <a:ext cx="5688173" cy="895814"/>
      </dsp:txXfrm>
    </dsp:sp>
    <dsp:sp modelId="{986496ED-6F5B-4CCF-9260-6FE3F27726B7}">
      <dsp:nvSpPr>
        <dsp:cNvPr id="0" name=""/>
        <dsp:cNvSpPr/>
      </dsp:nvSpPr>
      <dsp:spPr>
        <a:xfrm>
          <a:off x="1540376" y="3251143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Engenheiro/Arquiteto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Criação e execução de Testes Não Funcionais, criação do Ambiente  de Teste e Automação </a:t>
          </a:r>
          <a:endParaRPr lang="pt-BR" sz="1200" kern="1200" dirty="0"/>
        </a:p>
      </dsp:txBody>
      <dsp:txXfrm>
        <a:off x="1568246" y="3279013"/>
        <a:ext cx="5688173" cy="895814"/>
      </dsp:txXfrm>
    </dsp:sp>
    <dsp:sp modelId="{E3E6C75A-283A-4C96-8879-ADBF4F766515}">
      <dsp:nvSpPr>
        <dsp:cNvPr id="0" name=""/>
        <dsp:cNvSpPr/>
      </dsp:nvSpPr>
      <dsp:spPr>
        <a:xfrm>
          <a:off x="2053835" y="4334857"/>
          <a:ext cx="6875882" cy="951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Líder/Coordenador de Teste</a:t>
          </a:r>
          <a:endParaRPr lang="pt-B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Acompanhamento dos Testes e criação de Relatórios de Teste. Apoio ao time de Teste</a:t>
          </a:r>
          <a:endParaRPr lang="pt-BR" sz="1200" kern="1200" dirty="0"/>
        </a:p>
      </dsp:txBody>
      <dsp:txXfrm>
        <a:off x="2081705" y="4362727"/>
        <a:ext cx="5688173" cy="895814"/>
      </dsp:txXfrm>
    </dsp:sp>
    <dsp:sp modelId="{1E9878E5-899F-4267-8B7A-9D7099E0CE3D}">
      <dsp:nvSpPr>
        <dsp:cNvPr id="0" name=""/>
        <dsp:cNvSpPr/>
      </dsp:nvSpPr>
      <dsp:spPr>
        <a:xfrm>
          <a:off x="6257372" y="695163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6396537" y="695163"/>
        <a:ext cx="340180" cy="465429"/>
      </dsp:txXfrm>
    </dsp:sp>
    <dsp:sp modelId="{E63E3034-3FDF-450B-BDC3-E461B25F759A}">
      <dsp:nvSpPr>
        <dsp:cNvPr id="0" name=""/>
        <dsp:cNvSpPr/>
      </dsp:nvSpPr>
      <dsp:spPr>
        <a:xfrm>
          <a:off x="6770831" y="1778877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6909996" y="1778877"/>
        <a:ext cx="340180" cy="465429"/>
      </dsp:txXfrm>
    </dsp:sp>
    <dsp:sp modelId="{861BF68A-DA97-4E86-AB2D-B43C51E58DB7}">
      <dsp:nvSpPr>
        <dsp:cNvPr id="0" name=""/>
        <dsp:cNvSpPr/>
      </dsp:nvSpPr>
      <dsp:spPr>
        <a:xfrm>
          <a:off x="7284290" y="2846732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7423455" y="2846732"/>
        <a:ext cx="340180" cy="465429"/>
      </dsp:txXfrm>
    </dsp:sp>
    <dsp:sp modelId="{E3498967-3DDE-422B-9F74-01A08AE519EC}">
      <dsp:nvSpPr>
        <dsp:cNvPr id="0" name=""/>
        <dsp:cNvSpPr/>
      </dsp:nvSpPr>
      <dsp:spPr>
        <a:xfrm>
          <a:off x="7797749" y="3941020"/>
          <a:ext cx="618510" cy="61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900" kern="1200"/>
        </a:p>
      </dsp:txBody>
      <dsp:txXfrm>
        <a:off x="7936914" y="3941020"/>
        <a:ext cx="340180" cy="465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4DD9-C9CA-443C-A238-3FDCAC57F640}">
      <dsp:nvSpPr>
        <dsp:cNvPr id="0" name=""/>
        <dsp:cNvSpPr/>
      </dsp:nvSpPr>
      <dsp:spPr>
        <a:xfrm rot="16200000">
          <a:off x="0" y="571493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Depurar</a:t>
          </a:r>
          <a:endParaRPr lang="pt-BR" sz="3900" kern="1200" dirty="0"/>
        </a:p>
      </dsp:txBody>
      <dsp:txXfrm rot="5400000">
        <a:off x="507876" y="1297030"/>
        <a:ext cx="2394272" cy="1451074"/>
      </dsp:txXfrm>
    </dsp:sp>
    <dsp:sp modelId="{FC77DB31-11C7-436D-91B2-9E6069BA338C}">
      <dsp:nvSpPr>
        <dsp:cNvPr id="0" name=""/>
        <dsp:cNvSpPr/>
      </dsp:nvSpPr>
      <dsp:spPr>
        <a:xfrm rot="5400000">
          <a:off x="3193598" y="580925"/>
          <a:ext cx="2902148" cy="2902148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 smtClean="0"/>
            <a:t>Testar</a:t>
          </a:r>
          <a:endParaRPr lang="pt-BR" sz="3900" kern="1200" dirty="0"/>
        </a:p>
      </dsp:txBody>
      <dsp:txXfrm rot="-5400000">
        <a:off x="3193598" y="1306462"/>
        <a:ext cx="2394272" cy="1451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7F980-3ADA-4C52-B994-D6E9C9FF3198}">
      <dsp:nvSpPr>
        <dsp:cNvPr id="0" name=""/>
        <dsp:cNvSpPr/>
      </dsp:nvSpPr>
      <dsp:spPr>
        <a:xfrm rot="10800000">
          <a:off x="1868905" y="2450"/>
          <a:ext cx="6080760" cy="1349141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934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Programador: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O Sistema funciona?</a:t>
          </a:r>
          <a:endParaRPr lang="pt-BR" sz="2500" kern="1200" dirty="0"/>
        </a:p>
      </dsp:txBody>
      <dsp:txXfrm rot="10800000">
        <a:off x="2206190" y="2450"/>
        <a:ext cx="5743475" cy="1349141"/>
      </dsp:txXfrm>
    </dsp:sp>
    <dsp:sp modelId="{AAA28215-A909-4A6A-96F3-74B07D560F4E}">
      <dsp:nvSpPr>
        <dsp:cNvPr id="0" name=""/>
        <dsp:cNvSpPr/>
      </dsp:nvSpPr>
      <dsp:spPr>
        <a:xfrm>
          <a:off x="1194334" y="2450"/>
          <a:ext cx="1349141" cy="13491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ACF3-C41D-4C1E-96AE-DE3793C5AD77}">
      <dsp:nvSpPr>
        <dsp:cNvPr id="0" name=""/>
        <dsp:cNvSpPr/>
      </dsp:nvSpPr>
      <dsp:spPr>
        <a:xfrm rot="10800000">
          <a:off x="1868905" y="1754321"/>
          <a:ext cx="6080760" cy="13491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934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Usuário: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O Sistema foi feito como pedi?</a:t>
          </a:r>
          <a:endParaRPr lang="pt-BR" sz="2500" kern="1200" dirty="0"/>
        </a:p>
      </dsp:txBody>
      <dsp:txXfrm rot="10800000">
        <a:off x="2206190" y="1754321"/>
        <a:ext cx="5743475" cy="1349141"/>
      </dsp:txXfrm>
    </dsp:sp>
    <dsp:sp modelId="{92E48F17-5290-4F16-9F19-65519767ED84}">
      <dsp:nvSpPr>
        <dsp:cNvPr id="0" name=""/>
        <dsp:cNvSpPr/>
      </dsp:nvSpPr>
      <dsp:spPr>
        <a:xfrm>
          <a:off x="1194334" y="1754321"/>
          <a:ext cx="1349141" cy="13491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2EFEF-3C39-4228-AA20-2D780B7EFE62}">
      <dsp:nvSpPr>
        <dsp:cNvPr id="0" name=""/>
        <dsp:cNvSpPr/>
      </dsp:nvSpPr>
      <dsp:spPr>
        <a:xfrm rot="10800000">
          <a:off x="1868905" y="3506191"/>
          <a:ext cx="6080760" cy="1349141"/>
        </a:xfrm>
        <a:prstGeom prst="homePlat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934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Testador: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O Sistema atende as dimensões da Qualidade? </a:t>
          </a:r>
          <a:endParaRPr lang="pt-BR" sz="2500" kern="1200" dirty="0"/>
        </a:p>
      </dsp:txBody>
      <dsp:txXfrm rot="10800000">
        <a:off x="2206190" y="3506191"/>
        <a:ext cx="5743475" cy="1349141"/>
      </dsp:txXfrm>
    </dsp:sp>
    <dsp:sp modelId="{4C1EFDA5-EA96-434B-90AF-381B4BE5F313}">
      <dsp:nvSpPr>
        <dsp:cNvPr id="0" name=""/>
        <dsp:cNvSpPr/>
      </dsp:nvSpPr>
      <dsp:spPr>
        <a:xfrm>
          <a:off x="1194334" y="3506191"/>
          <a:ext cx="1349141" cy="13491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C3D38-860E-467D-905C-346A85543D77}">
      <dsp:nvSpPr>
        <dsp:cNvPr id="0" name=""/>
        <dsp:cNvSpPr/>
      </dsp:nvSpPr>
      <dsp:spPr>
        <a:xfrm>
          <a:off x="29" y="924712"/>
          <a:ext cx="6577039" cy="5397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Desenvolvimento</a:t>
          </a:r>
          <a:endParaRPr lang="pt-BR" sz="2900" kern="1200" dirty="0"/>
        </a:p>
      </dsp:txBody>
      <dsp:txXfrm>
        <a:off x="29" y="924712"/>
        <a:ext cx="6442098" cy="539764"/>
      </dsp:txXfrm>
    </dsp:sp>
    <dsp:sp modelId="{83F0A0F2-EA9D-49D7-A054-8F4129477840}">
      <dsp:nvSpPr>
        <dsp:cNvPr id="0" name=""/>
        <dsp:cNvSpPr/>
      </dsp:nvSpPr>
      <dsp:spPr>
        <a:xfrm>
          <a:off x="5261661" y="924712"/>
          <a:ext cx="1739232" cy="539764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Teste</a:t>
          </a:r>
          <a:endParaRPr lang="pt-BR" sz="2900" kern="1200" dirty="0"/>
        </a:p>
      </dsp:txBody>
      <dsp:txXfrm>
        <a:off x="5531543" y="924712"/>
        <a:ext cx="1199468" cy="53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EB65-03FF-4A74-9268-8C2E33D29F06}" type="datetimeFigureOut">
              <a:rPr lang="pt-BR" smtClean="0"/>
              <a:t>25/08/2014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A8CA-C4F4-490C-A31F-1DCE692D12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7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04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D96C014-19BD-4A36-BC7A-2723D2E1396D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DEA226-9BCD-4A78-AC1E-D5465585E053}" type="slidenum">
              <a:rPr lang="pt-BR"/>
              <a:pPr eaLnBrk="1" hangingPunct="1"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6F9C1E-5010-4C6E-8E7C-688CB392DC2F}" type="slidenum">
              <a:rPr lang="pt-BR"/>
              <a:pPr eaLnBrk="1" hangingPunct="1"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966469-3234-4D4E-8FE0-CDB0FF76BB31}" type="slidenum">
              <a:rPr lang="pt-BR"/>
              <a:pPr eaLnBrk="1" hangingPunct="1"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775584-36E3-4FEB-96C6-4DC5BE6422B2}" type="slidenum">
              <a:rPr lang="pt-BR"/>
              <a:pPr eaLnBrk="1" hangingPunct="1"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4E1B3-EC07-47F1-A4D5-2065884EFA83}" type="slidenum">
              <a:rPr lang="pt-BR"/>
              <a:pPr eaLnBrk="1" hangingPunct="1"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147B9D-552A-441D-BC9E-84087C5C7F25}" type="slidenum">
              <a:rPr lang="pt-BR"/>
              <a:pPr eaLnBrk="1" hangingPunct="1"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C9420A-E2C0-46B4-A8D5-85021AE54B24}" type="slidenum">
              <a:rPr lang="pt-BR"/>
              <a:pPr eaLnBrk="1" hangingPunct="1"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60230D-0E98-4D29-9679-4DD9EE719F65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Definição de requisito. O requisito estabelece o que deve ser feito e o conjunto total de requisitos estabelece o escopo ou definição da solução.</a:t>
            </a:r>
          </a:p>
          <a:p>
            <a:r>
              <a:rPr lang="en-US" smtClean="0"/>
              <a:t>Requisitos são os desejos e necessidades dos usuários colocados de forma lógica e clara. </a:t>
            </a:r>
          </a:p>
          <a:p>
            <a:r>
              <a:rPr lang="en-US" smtClean="0"/>
              <a:t>Requisitos são uma primeira formalização do processo de desenvolvimento de aplicações. Partimos de desejos, aspirações e necessidades para um conjunto bem estruturado de frases que servirão como um contrato para a realização de todos os demais processos de desenvolvimento de sistemas.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8052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8199FC7-62BF-407E-9BBB-2F9A44B5FDBF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981EE52-3F85-4633-9597-3A091A3649D0}" type="slidenum">
              <a:rPr lang="en-US" sz="1200"/>
              <a:pPr algn="r" eaLnBrk="1" hangingPunct="1"/>
              <a:t>57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Definição de requisito. O requisito estabelece o que deve ser feito e o conjunto total de requisitos estabelece o escopo ou definição da solução.</a:t>
            </a:r>
          </a:p>
          <a:p>
            <a:r>
              <a:rPr lang="en-US" smtClean="0"/>
              <a:t>Requisitos são os desejos e necessidades dos usuários colocados de forma lógica e clara. </a:t>
            </a:r>
          </a:p>
          <a:p>
            <a:r>
              <a:rPr lang="en-US" smtClean="0"/>
              <a:t>Requisitos são uma primeira formalização do processo de desenvolvimento de aplicações. Partimos de desejos, aspirações e necessidades para um conjunto bem estruturado de frases que servirão como um contrato para a realização de todos os demais processos de desenvolvimento de sistemas.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B0FEF5-2CC5-4257-A949-2722D824E377}" type="slidenum">
              <a:rPr lang="pt-BR"/>
              <a:pPr eaLnBrk="1" hangingPunct="1"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90A7DD-675F-448E-8682-1EEEB394B008}" type="slidenum">
              <a:rPr lang="pt-BR" smtClean="0"/>
              <a:pPr eaLnBrk="1" hangingPunct="1"/>
              <a:t>61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63F8C9-0BC4-47B0-A885-A38662980E9D}" type="slidenum">
              <a:rPr lang="pt-BR" smtClean="0"/>
              <a:pPr eaLnBrk="1" hangingPunct="1"/>
              <a:t>62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CCD14-C309-4EEC-BA92-E2E2861D5E28}" type="slidenum">
              <a:rPr lang="pt-BR" smtClean="0"/>
              <a:pPr eaLnBrk="1" hangingPunct="1"/>
              <a:t>63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79828D-795E-4250-9F07-2ADB7EBD09E8}" type="slidenum">
              <a:rPr lang="pt-BR" smtClean="0"/>
              <a:pPr eaLnBrk="1" hangingPunct="1"/>
              <a:t>64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6F9680-C74C-465E-BDEB-6D8CB0D60358}" type="slidenum">
              <a:rPr lang="pt-BR" smtClean="0"/>
              <a:pPr eaLnBrk="1" hangingPunct="1"/>
              <a:t>65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7D9577-14CB-458C-BCAB-083192EB4B10}" type="slidenum">
              <a:rPr lang="pt-BR" smtClean="0"/>
              <a:pPr eaLnBrk="1" hangingPunct="1"/>
              <a:t>66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A98CB7-4925-4CFB-9C15-E8B05BD2DDAA}" type="slidenum">
              <a:rPr lang="pt-BR" smtClean="0"/>
              <a:pPr eaLnBrk="1" hangingPunct="1"/>
              <a:t>67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39F13E-F312-4598-B951-831EDCFAB13C}" type="slidenum">
              <a:rPr lang="pt-BR" smtClean="0"/>
              <a:pPr eaLnBrk="1" hangingPunct="1"/>
              <a:t>68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0100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19" tIns="46060" rIns="92119" bIns="46060" anchor="b"/>
          <a:lstStyle>
            <a:lvl1pPr defTabSz="998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6763" indent="-295275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79513" indent="-234950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2588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4075" indent="-236538" defTabSz="9985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812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84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56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2875" indent="-236538" defTabSz="998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3165255-1E22-416D-BCA3-9ED37B8654B9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E6885C-4597-45DE-9C1C-96AFA98FC130}" type="slidenum">
              <a:rPr lang="pt-BR" smtClean="0"/>
              <a:pPr eaLnBrk="1" hangingPunct="1"/>
              <a:t>69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F4B330-54CA-492E-8C4B-8501EB6D33B4}" type="slidenum">
              <a:rPr lang="pt-BR" smtClean="0"/>
              <a:pPr eaLnBrk="1" hangingPunct="1"/>
              <a:t>70</a:t>
            </a:fld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35EAD9-6F5C-4EB8-9AFC-09AC25449710}" type="slidenum">
              <a:rPr lang="pt-BR" smtClean="0"/>
              <a:pPr eaLnBrk="1" hangingPunct="1"/>
              <a:t>71</a:t>
            </a:fld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C3C705-0BF7-461E-82BB-139CF9369E28}" type="slidenum">
              <a:rPr lang="pt-BR" smtClean="0"/>
              <a:pPr eaLnBrk="1" hangingPunct="1"/>
              <a:t>72</a:t>
            </a:fld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53E54A-C09C-4693-BB08-56C7868AFAFF}" type="slidenum">
              <a:rPr lang="pt-BR" smtClean="0"/>
              <a:pPr eaLnBrk="1" hangingPunct="1"/>
              <a:t>73</a:t>
            </a:fld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B5C1DB-DC96-4F75-A356-98CFE1B253E2}" type="slidenum">
              <a:rPr lang="pt-BR" smtClean="0"/>
              <a:pPr eaLnBrk="1" hangingPunct="1"/>
              <a:t>74</a:t>
            </a:fld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528AE6-40FD-4708-A955-BE4FB77F20FA}" type="slidenum">
              <a:rPr lang="pt-BR" smtClean="0"/>
              <a:pPr eaLnBrk="1" hangingPunct="1"/>
              <a:t>75</a:t>
            </a:fld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F2157C-3814-4AEF-8C06-80087834D24B}" type="slidenum">
              <a:rPr lang="pt-BR" smtClean="0"/>
              <a:pPr eaLnBrk="1" hangingPunct="1"/>
              <a:t>76</a:t>
            </a:fld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1D2CD2-F2F5-4195-8208-F5D84396B0DB}" type="slidenum">
              <a:rPr lang="pt-BR" smtClean="0"/>
              <a:pPr eaLnBrk="1" hangingPunct="1"/>
              <a:t>77</a:t>
            </a:fld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2669CB-8A9E-4D72-A443-3F0E3260AA32}" type="slidenum">
              <a:rPr lang="pt-BR" smtClean="0"/>
              <a:pPr eaLnBrk="1" hangingPunct="1"/>
              <a:t>78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1E4B8-224D-4FD9-B0B1-8495E583A2C9}" type="slidenum">
              <a:rPr lang="pt-BR"/>
              <a:pPr eaLnBrk="1" hangingPunct="1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3B6991-5FEC-40B5-96B3-40A05B414F94}" type="slidenum">
              <a:rPr lang="pt-BR"/>
              <a:pPr eaLnBrk="1" hangingPunct="1"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26F2A-1561-45DB-A221-19577EC7079D}" type="slidenum">
              <a:rPr lang="pt-BR"/>
              <a:pPr eaLnBrk="1" hangingPunct="1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F0D80-F7E3-46E5-8909-38D798D38879}" type="slidenum">
              <a:rPr lang="pt-BR"/>
              <a:pPr eaLnBrk="1" hangingPunct="1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43361B-F280-4D8D-8C48-E20C6FC952BD}" type="slidenum">
              <a:rPr lang="pt-BR"/>
              <a:pPr eaLnBrk="1" hangingPunct="1"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1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7799" indent="-27256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8808" indent="-216882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2550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60734" indent="-218348" defTabSz="9217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2775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04816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26858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8899" indent="-218348" defTabSz="921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485589-A7B9-4A63-9709-7C27FD75DBB9}" type="slidenum">
              <a:rPr lang="pt-BR"/>
              <a:pPr eaLnBrk="1" hangingPunct="1"/>
              <a:t>31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D64C-F531-4E45-897D-7571B90CF489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BDF27C-31E3-4D5A-B007-722EFB73A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B339C-8107-4BE4-ABC3-9D1048CC5B13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8A2E-9322-41AA-ACFC-032707276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1B363-454B-4D12-A679-F943326E1273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1441-4AA1-4391-90F4-4B52CECBB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AE5C-C6CA-44A0-A2F3-892262198D06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F8FD-8595-45DC-A63C-16E6BE829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D707-44A4-42B5-81A3-7040F72DF119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F761-2600-4C55-B96E-EA6B81A86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5C894-5172-4FB6-A3AA-488D73E806D5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4C89-5F9B-4117-9BE0-D6F9489EE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F3AE-F24F-4611-9693-08823C04E387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3E19-363D-4620-9E84-EDA5F5DF7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E4F9-782D-46EA-8F03-878BE2F105DF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717BB-6407-4739-BEC6-E858E46E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9F8D-AD59-4CA8-8FAA-3AC888B16ABE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49516-7CEA-4E2B-8451-0942123F8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EFDA9-DB22-45F8-9D5C-346C91A597B9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E853-10D1-41EB-BA52-0F527DC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73D4-6C10-4140-AD06-C2348B9E1E2F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E7234-B1BC-4F6E-B952-2D76D023D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DataClassificationLabel"/>
          <p:cNvSpPr txBox="1"/>
          <p:nvPr userDrawn="1"/>
        </p:nvSpPr>
        <p:spPr>
          <a:xfrm>
            <a:off x="6096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pt-BR" sz="800" b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307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53EF37-F089-48D6-83B6-DF53C2571AB1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940BBC-C250-4AC3-BFA6-B1ADA3D2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0" r:id="rId2"/>
    <p:sldLayoutId id="2147484008" r:id="rId3"/>
    <p:sldLayoutId id="2147484001" r:id="rId4"/>
    <p:sldLayoutId id="2147484002" r:id="rId5"/>
    <p:sldLayoutId id="2147484003" r:id="rId6"/>
    <p:sldLayoutId id="2147484004" r:id="rId7"/>
    <p:sldLayoutId id="2147484009" r:id="rId8"/>
    <p:sldLayoutId id="2147484010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Microsoft_Excel_97-2003_Worksheet1.xls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1295400" y="3543300"/>
            <a:ext cx="6400800" cy="1600200"/>
          </a:xfrm>
        </p:spPr>
        <p:txBody>
          <a:bodyPr/>
          <a:lstStyle/>
          <a:p>
            <a:pPr eaLnBrk="1" hangingPunct="1"/>
            <a:r>
              <a:rPr lang="pt-BR" dirty="0" smtClean="0"/>
              <a:t>Conceitos de Teste de Software</a:t>
            </a:r>
            <a:br>
              <a:rPr lang="pt-BR" dirty="0" smtClean="0"/>
            </a:br>
            <a:endParaRPr lang="pt-BR" dirty="0" smtClean="0"/>
          </a:p>
          <a:p>
            <a:pPr eaLnBrk="1" hangingPunct="1"/>
            <a:r>
              <a:rPr lang="pt-BR" dirty="0" smtClean="0"/>
              <a:t>Faculdade Impacta Tecnologia</a:t>
            </a: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smtClean="0"/>
              <a:t>Qualidade de Software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Erro, Ocorrência, Defeito e Falha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50" y="1285875"/>
            <a:ext cx="5143500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Erro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Engano, alguma coisa feita por humanos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Ocorrência</a:t>
            </a:r>
            <a:b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Diferenças entre o previsto e realizado durante os testes de um software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Defeito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 resultado de um erro, encontrado em documentos ou código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Falha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Diferença indesejável entre o observado e o esperado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Acontece quando uma defeito é executado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  resultado ou manifestação de um ou mais defeitos </a:t>
            </a:r>
          </a:p>
          <a:p>
            <a:pPr marL="548640" lvl="1" indent="-228600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É percebido pelo usuário 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final</a:t>
            </a:r>
            <a:endParaRPr lang="pt-BR" sz="32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8436" name="Picture 7" descr="C:\Documents and Settings\Fernandes Correia\Configurações locais\Temporary Internet Files\Content.IE5\IFL63TCX\MCj0433910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2000250"/>
            <a:ext cx="3062288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Testes no Século Passado</a:t>
            </a:r>
            <a:endParaRPr lang="en-US" dirty="0"/>
          </a:p>
        </p:txBody>
      </p:sp>
      <p:sp>
        <p:nvSpPr>
          <p:cNvPr id="19459" name="Espaço Reservado para Conteúdo 4"/>
          <p:cNvSpPr>
            <a:spLocks noGrp="1"/>
          </p:cNvSpPr>
          <p:nvPr>
            <p:ph idx="1"/>
          </p:nvPr>
        </p:nvSpPr>
        <p:spPr>
          <a:xfrm>
            <a:off x="285750" y="1285875"/>
            <a:ext cx="5357813" cy="5214938"/>
          </a:xfrm>
        </p:spPr>
        <p:txBody>
          <a:bodyPr/>
          <a:lstStyle/>
          <a:p>
            <a:pPr eaLnBrk="1" hangingPunct="1"/>
            <a:r>
              <a:rPr lang="pt-BR" sz="2800" smtClean="0"/>
              <a:t>Décadas de 70, 80 e 90</a:t>
            </a:r>
          </a:p>
          <a:p>
            <a:pPr eaLnBrk="1" hangingPunct="1"/>
            <a:r>
              <a:rPr lang="pt-BR" sz="2400" smtClean="0"/>
              <a:t>Os testes eram executados pelos próprios programadores, muitas vezes com o apoio dos usuários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mtClean="0"/>
              <a:t>Testes Unitários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mtClean="0"/>
              <a:t>Testes de Integração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mtClean="0"/>
              <a:t>Nível de Cobertura reduzido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mtClean="0"/>
              <a:t>Baixa detecção de defeitos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mtClean="0"/>
              <a:t>Defeitos descobertos em Produção </a:t>
            </a:r>
            <a:r>
              <a:rPr lang="pt-BR" smtClean="0">
                <a:sym typeface="Wingdings" pitchFamily="2" charset="2"/>
              </a:rPr>
              <a:t> Correção mais cara</a:t>
            </a:r>
            <a:endParaRPr lang="pt-BR" smtClean="0"/>
          </a:p>
        </p:txBody>
      </p:sp>
      <p:pic>
        <p:nvPicPr>
          <p:cNvPr id="19460" name="Imagem 6" descr="atari-10in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143125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Testar é procurar defeitos</a:t>
            </a:r>
            <a:endParaRPr lang="en-US" dirty="0"/>
          </a:p>
        </p:txBody>
      </p:sp>
      <p:pic>
        <p:nvPicPr>
          <p:cNvPr id="18435" name="Imagem 7" descr="sourceCod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071563"/>
            <a:ext cx="6024562" cy="5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 descr="C:\Users\José Correia\Pictures\Microsoft Media Gallery\j04339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2928938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2" descr="C:\Documents and Settings\Fernandes Correia\Configurações locais\Temporary Internet Files\Content.IE5\JXU79WW8\MCj0431629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63" y="2357438"/>
            <a:ext cx="4429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 descr="C:\Users\José Correia\Pictures\Microsoft Media Gallery\j04339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88" y="3551238"/>
            <a:ext cx="50958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3" descr="C:\Users\José Correia\Pictures\Microsoft Media Gallery\j043391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50" y="1836738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3" descr="C:\Users\José Correia\Pictures\Microsoft Media Gallery\j043391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4891286" flipH="1">
            <a:off x="925513" y="5348288"/>
            <a:ext cx="50958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2" descr="C:\Users\José Correia\Pictures\Microsoft Media Gallery\j0428195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15063" y="1571625"/>
            <a:ext cx="889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85938"/>
            <a:ext cx="7643813" cy="1571625"/>
          </a:xfrm>
        </p:spPr>
        <p:txBody>
          <a:bodyPr lIns="92075" tIns="46038" rIns="92075" bIns="46038"/>
          <a:lstStyle/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“Caça Defeitos”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é “Destrutivo”</a:t>
            </a:r>
          </a:p>
          <a:p>
            <a:pPr marL="800100" lvl="3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O Testador persegue defeitos não pessoas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4214813"/>
            <a:ext cx="76438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Desenvolvedor “Produz Defeitos”</a:t>
            </a:r>
          </a:p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</a:t>
            </a:r>
            <a:r>
              <a:rPr lang="pt-BR" sz="2200" kern="0" dirty="0"/>
              <a:t>Desenvolvedor</a:t>
            </a:r>
            <a:r>
              <a:rPr lang="pt-BR" sz="2200" kern="0" dirty="0">
                <a:latin typeface="+mn-lt"/>
              </a:rPr>
              <a:t> é Criativo</a:t>
            </a:r>
          </a:p>
          <a:p>
            <a:pPr marL="800100" lvl="3" indent="-342900" eaLnBrk="0" hangingPunct="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200" kern="0" dirty="0">
                <a:latin typeface="+mn-lt"/>
              </a:rPr>
              <a:t>O Desenvolvedor é sensível - ego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8875" y="3286125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6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4400" y="274638"/>
            <a:ext cx="7772400" cy="7254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Visões Diferentes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6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838200" y="1714500"/>
            <a:ext cx="76962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lvl="1" algn="just">
              <a:spcBef>
                <a:spcPts val="900"/>
              </a:spcBef>
              <a:spcAft>
                <a:spcPts val="300"/>
              </a:spcAft>
            </a:pPr>
            <a:r>
              <a:rPr lang="pt-BR" sz="2800"/>
              <a:t>Quando o teste se inicia há um conflito de interesses:</a:t>
            </a:r>
          </a:p>
          <a:p>
            <a:pPr marL="190500" lvl="1">
              <a:spcBef>
                <a:spcPts val="900"/>
              </a:spcBef>
              <a:spcAft>
                <a:spcPts val="300"/>
              </a:spcAft>
            </a:pPr>
            <a:r>
              <a:rPr lang="pt-BR" sz="2800" b="1" i="1">
                <a:solidFill>
                  <a:srgbClr val="0066FF"/>
                </a:solidFill>
              </a:rPr>
              <a:t>Desenvolvedores</a:t>
            </a:r>
            <a:r>
              <a:rPr lang="pt-BR" sz="2800">
                <a:solidFill>
                  <a:srgbClr val="0066FF"/>
                </a:solidFill>
              </a:rPr>
              <a:t>:</a:t>
            </a:r>
            <a:r>
              <a:rPr lang="pt-BR" sz="2800"/>
              <a:t>  interesse em demonstrar que o programa é </a:t>
            </a:r>
            <a:r>
              <a:rPr lang="pt-BR" sz="2800" u="sng"/>
              <a:t>isento de erros</a:t>
            </a:r>
            <a:r>
              <a:rPr lang="pt-BR" sz="2800"/>
              <a:t>.</a:t>
            </a:r>
          </a:p>
          <a:p>
            <a:pPr marL="190500" lvl="1" algn="just">
              <a:spcBef>
                <a:spcPts val="900"/>
              </a:spcBef>
              <a:spcAft>
                <a:spcPts val="300"/>
              </a:spcAft>
            </a:pPr>
            <a:r>
              <a:rPr lang="pt-BR" sz="2800"/>
              <a:t> </a:t>
            </a:r>
          </a:p>
          <a:p>
            <a:pPr marL="190500" lvl="1" algn="just">
              <a:spcBef>
                <a:spcPts val="900"/>
              </a:spcBef>
              <a:spcAft>
                <a:spcPts val="300"/>
              </a:spcAft>
            </a:pPr>
            <a:r>
              <a:rPr lang="pt-BR" sz="2800" b="1" i="1">
                <a:solidFill>
                  <a:srgbClr val="008000"/>
                </a:solidFill>
              </a:rPr>
              <a:t>Testadores</a:t>
            </a:r>
            <a:r>
              <a:rPr lang="pt-BR" sz="2800"/>
              <a:t>: interesse em  mostrar que o programa </a:t>
            </a:r>
            <a:r>
              <a:rPr lang="pt-BR" sz="2800" u="sng"/>
              <a:t>tem erros</a:t>
            </a:r>
            <a:r>
              <a:rPr lang="pt-BR" sz="280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14400" y="274638"/>
            <a:ext cx="7772400" cy="7254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Conflito de Interesses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6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1066800" y="1752600"/>
            <a:ext cx="77724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lvl="1" indent="-381000">
              <a:spcBef>
                <a:spcPts val="900"/>
              </a:spcBef>
              <a:spcAft>
                <a:spcPts val="300"/>
              </a:spcAft>
            </a:pPr>
            <a:r>
              <a:rPr lang="pt-BR" sz="2800"/>
              <a:t>Do ponto de vista </a:t>
            </a:r>
            <a:r>
              <a:rPr lang="pt-BR" sz="2800" i="1"/>
              <a:t>psicológico</a:t>
            </a:r>
            <a:r>
              <a:rPr lang="pt-BR" sz="2800"/>
              <a:t>:</a:t>
            </a:r>
          </a:p>
          <a:p>
            <a:pPr marL="571500" lvl="1" indent="-381000" algn="ctr">
              <a:spcBef>
                <a:spcPts val="900"/>
              </a:spcBef>
              <a:spcAft>
                <a:spcPts val="300"/>
              </a:spcAft>
            </a:pPr>
            <a:endParaRPr lang="pt-BR" sz="2800"/>
          </a:p>
          <a:p>
            <a:pPr marL="571500" lvl="1" indent="-381000" algn="just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2800"/>
              <a:t> Análise, Projeto e Codificação de Software são tarefas </a:t>
            </a:r>
            <a:endParaRPr lang="pt-BR" sz="2800" i="1"/>
          </a:p>
          <a:p>
            <a:pPr marL="571500" lvl="1" indent="-381000" algn="just">
              <a:spcBef>
                <a:spcPts val="9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endParaRPr lang="pt-BR" sz="2800" i="1"/>
          </a:p>
          <a:p>
            <a:pPr marL="571500" lvl="1" indent="-381000" algn="just">
              <a:spcBef>
                <a:spcPts val="9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2800"/>
              <a:t>Teste é tarefa </a:t>
            </a:r>
          </a:p>
        </p:txBody>
      </p:sp>
      <p:sp>
        <p:nvSpPr>
          <p:cNvPr id="259075" name="WordArt 3"/>
          <p:cNvSpPr>
            <a:spLocks noChangeArrowheads="1" noChangeShapeType="1" noTextEdit="1"/>
          </p:cNvSpPr>
          <p:nvPr/>
        </p:nvSpPr>
        <p:spPr bwMode="auto">
          <a:xfrm>
            <a:off x="3605213" y="3357563"/>
            <a:ext cx="2181225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2400" i="1" kern="10">
                <a:solidFill>
                  <a:srgbClr val="0000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construtivas.</a:t>
            </a:r>
          </a:p>
        </p:txBody>
      </p:sp>
      <p:sp>
        <p:nvSpPr>
          <p:cNvPr id="259076" name="WordArt 4"/>
          <p:cNvSpPr>
            <a:spLocks noChangeArrowheads="1" noChangeShapeType="1" noTextEdit="1"/>
          </p:cNvSpPr>
          <p:nvPr/>
        </p:nvSpPr>
        <p:spPr bwMode="auto">
          <a:xfrm>
            <a:off x="4000500" y="4572000"/>
            <a:ext cx="1790700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2400" i="1" kern="10">
                <a:solidFill>
                  <a:srgbClr val="008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destrutiva.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-30163" y="142875"/>
            <a:ext cx="8793163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endParaRPr lang="pt-BR" sz="4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4400" y="274638"/>
            <a:ext cx="7772400" cy="7254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Conflito de Interesses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61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Depurar X Testar</a:t>
            </a:r>
            <a:endParaRPr lang="en-US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00166" y="5714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de cantos arredondados 4"/>
          <p:cNvSpPr/>
          <p:nvPr/>
        </p:nvSpPr>
        <p:spPr>
          <a:xfrm>
            <a:off x="642938" y="4357688"/>
            <a:ext cx="3786187" cy="12858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Descobrir e corrigir </a:t>
            </a:r>
            <a:br>
              <a:rPr lang="pt-BR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erros no código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714875" y="4357688"/>
            <a:ext cx="3857625" cy="1285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Sistematicamente descobrir ocorrências divergentes através da inspeção de artefatos ou execução do código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85875" y="5643563"/>
            <a:ext cx="2500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Desenvolvedor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57813" y="5681663"/>
            <a:ext cx="2500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Testador</a:t>
            </a:r>
          </a:p>
        </p:txBody>
      </p:sp>
    </p:spTree>
    <p:extLst>
      <p:ext uri="{BB962C8B-B14F-4D97-AF65-F5344CB8AC3E}">
        <p14:creationId xmlns:p14="http://schemas.microsoft.com/office/powerpoint/2010/main" val="17120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Preocupações Diferentes</a:t>
            </a:r>
            <a:endParaRPr lang="en-US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0" y="1285860"/>
          <a:ext cx="9144000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628" name="Picture 2" descr="C:\Documents and Settings\Fernandes Correia\Configurações locais\Temporary Internet Files\Content.IE5\LX0WXTVB\MCj0433941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5875" y="3000375"/>
            <a:ext cx="121443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3" descr="C:\Documents and Settings\Fernandes Correia\Configurações locais\Temporary Internet Files\Content.IE5\0DLDHGNN\MCj04339430000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313" y="485775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 descr="C:\Documents and Settings\Fernandes Correia\Configurações locais\Temporary Internet Files\Content.IE5\JXU79WW8\MCj04339420000[1]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85875" y="1214438"/>
            <a:ext cx="1285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63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Teste como Processo Paralelo</a:t>
            </a:r>
            <a:endParaRPr lang="en-US" dirty="0"/>
          </a:p>
        </p:txBody>
      </p:sp>
      <p:sp>
        <p:nvSpPr>
          <p:cNvPr id="8" name="Espaço Reservado para Conteúdo 4"/>
          <p:cNvSpPr>
            <a:spLocks noGrp="1"/>
          </p:cNvSpPr>
          <p:nvPr>
            <p:ph idx="1"/>
          </p:nvPr>
        </p:nvSpPr>
        <p:spPr>
          <a:xfrm>
            <a:off x="71438" y="1357313"/>
            <a:ext cx="6072187" cy="35718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Os desafios da 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Internet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 e em seguida com o </a:t>
            </a:r>
            <a:r>
              <a:rPr lang="pt-BR" sz="2400" b="1" dirty="0" err="1" smtClean="0">
                <a:solidFill>
                  <a:schemeClr val="accent5">
                    <a:lumMod val="50000"/>
                  </a:schemeClr>
                </a:solidFill>
              </a:rPr>
              <a:t>Bug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 do Milênio 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criaram situações que forçaram o aprimoramento da atividade </a:t>
            </a:r>
            <a:r>
              <a:rPr lang="pt-BR" sz="2400" smtClean="0">
                <a:solidFill>
                  <a:schemeClr val="accent5">
                    <a:lumMod val="50000"/>
                  </a:schemeClr>
                </a:solidFill>
              </a:rPr>
              <a:t>de Teste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pt-BR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Teste passou a ser compreendido como um processo paralelo </a:t>
            </a:r>
            <a:r>
              <a:rPr lang="pt-BR" sz="2400" smtClean="0">
                <a:solidFill>
                  <a:schemeClr val="accent5">
                    <a:lumMod val="50000"/>
                  </a:schemeClr>
                </a:solidFill>
              </a:rPr>
              <a:t>ao desenvolvimento</a:t>
            </a:r>
            <a:endParaRPr lang="pt-BR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Imagem 8" descr="bug do milên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1404938"/>
            <a:ext cx="28575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9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Evolução do Processo de Teste</a:t>
            </a:r>
            <a:endParaRPr lang="en-US" dirty="0"/>
          </a:p>
        </p:txBody>
      </p:sp>
      <p:sp>
        <p:nvSpPr>
          <p:cNvPr id="3" name="Pentágono 2"/>
          <p:cNvSpPr/>
          <p:nvPr/>
        </p:nvSpPr>
        <p:spPr>
          <a:xfrm>
            <a:off x="1222375" y="4117975"/>
            <a:ext cx="6994525" cy="500063"/>
          </a:xfrm>
          <a:prstGeom prst="homePlat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/>
              <a:t>Desenvolvimento</a:t>
            </a:r>
            <a:endParaRPr lang="pt-BR" sz="2400" dirty="0"/>
          </a:p>
        </p:txBody>
      </p:sp>
      <p:sp>
        <p:nvSpPr>
          <p:cNvPr id="4" name="Pentágono 3"/>
          <p:cNvSpPr/>
          <p:nvPr/>
        </p:nvSpPr>
        <p:spPr>
          <a:xfrm>
            <a:off x="1214438" y="5000625"/>
            <a:ext cx="7000875" cy="500063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/>
              <a:t>Teste</a:t>
            </a:r>
          </a:p>
        </p:txBody>
      </p:sp>
      <p:graphicFrame>
        <p:nvGraphicFramePr>
          <p:cNvPr id="5" name="Diagrama 4"/>
          <p:cNvGraphicFramePr/>
          <p:nvPr/>
        </p:nvGraphicFramePr>
        <p:xfrm>
          <a:off x="1214414" y="1285860"/>
          <a:ext cx="7000924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571875" y="1357313"/>
            <a:ext cx="25003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Processo Antigo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43313" y="3429000"/>
            <a:ext cx="25003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Processo Atual</a:t>
            </a:r>
          </a:p>
        </p:txBody>
      </p:sp>
    </p:spTree>
    <p:extLst>
      <p:ext uri="{BB962C8B-B14F-4D97-AF65-F5344CB8AC3E}">
        <p14:creationId xmlns:p14="http://schemas.microsoft.com/office/powerpoint/2010/main" val="33671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Graphic spid="5" grpId="0">
        <p:bldAsOne/>
      </p:bldGraphic>
      <p:bldP spid="6" grpId="0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28688" y="285750"/>
            <a:ext cx="7772400" cy="774700"/>
          </a:xfrm>
        </p:spPr>
        <p:txBody>
          <a:bodyPr/>
          <a:lstStyle/>
          <a:p>
            <a:pPr eaLnBrk="1" hangingPunct="1"/>
            <a:r>
              <a:rPr lang="pt-BR" smtClean="0"/>
              <a:t>Teste de Software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71500" y="1428750"/>
            <a:ext cx="5214938" cy="5072063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Testar é exercitar ou simular a operação de um programa ou sistema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Testar é validar se um programa faz o que se espera que ele faça e não faz o que se espera que não faça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Testar é analisar um programa com a intenção de descobrir problemas e defeitos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Testar é medir a qualidade e funcionalidade de um sistema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O teste de programas pode ser usado para mostrar a presença de defeitos, mas nunca para mostrar a sua </a:t>
            </a:r>
            <a:r>
              <a:rPr lang="pt-BR" sz="2800" smtClean="0">
                <a:solidFill>
                  <a:schemeClr val="accent5">
                    <a:lumMod val="50000"/>
                  </a:schemeClr>
                </a:solidFill>
              </a:rPr>
              <a:t>ausência.</a:t>
            </a: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44" name="Picture 8" descr="C:\Documents and Settings\Fernandes Correia\Configurações locais\Temporary Internet Files\Content.IE5\0DLDHGNN\MCj0431645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3" y="928688"/>
            <a:ext cx="2928937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 descr="C:\Documents and Settings\Fernandes Correia\Configurações locais\Temporary Internet Files\Content.IE5\IFL63TCX\MCj04339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57375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286500" y="3786188"/>
            <a:ext cx="2643188" cy="2185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Teste de Software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=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Controle de Qualidade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Teste como Processo Paralelo</a:t>
            </a:r>
            <a:endParaRPr lang="en-US" dirty="0"/>
          </a:p>
        </p:txBody>
      </p:sp>
      <p:sp>
        <p:nvSpPr>
          <p:cNvPr id="3" name="Espaço Reservado para Conteúdo 4"/>
          <p:cNvSpPr>
            <a:spLocks noGrp="1"/>
          </p:cNvSpPr>
          <p:nvPr>
            <p:ph idx="1"/>
          </p:nvPr>
        </p:nvSpPr>
        <p:spPr>
          <a:xfrm>
            <a:off x="71438" y="1214438"/>
            <a:ext cx="4857750" cy="4786312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Teste como um processo paralelo ao desenvolvimento requer profissionais especializados: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Testador, Analista de Teste, Arquiteto de Teste, Coordenador de Teste, 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</a:rPr>
              <a:t>etc</a:t>
            </a:r>
            <a:endParaRPr lang="pt-B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Mudança trouxe resultados imediatos: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Aumento da qualidade do produto entregue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Redução dos custos de manutenção </a:t>
            </a:r>
          </a:p>
        </p:txBody>
      </p:sp>
      <p:pic>
        <p:nvPicPr>
          <p:cNvPr id="4" name="Picture 5" descr="C:\Documents and Settings\Fernandes Correia\Configurações locais\Temporary Internet Files\Content.IE5\LX0WXTVB\MPj043066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500188"/>
            <a:ext cx="4071938" cy="407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Custo</a:t>
            </a:r>
            <a:r>
              <a:rPr lang="en-US" dirty="0" smtClean="0"/>
              <a:t> do </a:t>
            </a:r>
            <a:r>
              <a:rPr lang="en-US" dirty="0" err="1" smtClean="0"/>
              <a:t>Defeito</a:t>
            </a:r>
            <a:endParaRPr lang="en-US" dirty="0"/>
          </a:p>
        </p:txBody>
      </p:sp>
      <p:sp>
        <p:nvSpPr>
          <p:cNvPr id="26627" name="Espaço Reservado para Conteúdo 4"/>
          <p:cNvSpPr>
            <a:spLocks noGrp="1"/>
          </p:cNvSpPr>
          <p:nvPr>
            <p:ph idx="1"/>
          </p:nvPr>
        </p:nvSpPr>
        <p:spPr>
          <a:xfrm>
            <a:off x="142875" y="1143000"/>
            <a:ext cx="5715000" cy="542925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O maior custo do software é sua manutenção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Uma aplicação em desenvolvimento hoje pode funcionar e ainda gerar defeitos daqui a 10 ou 15 anos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Existem sistemas que duram mais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/>
              <a:t>Os custos no tempo são imprevisíveis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Quem fez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Quem conhece a tecnologia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pt-BR" sz="2000" smtClean="0"/>
              <a:t>Exemplo: Bug do Milênio </a:t>
            </a:r>
            <a:r>
              <a:rPr lang="pt-BR" sz="2000" smtClean="0">
                <a:sym typeface="Wingdings" pitchFamily="2" charset="2"/>
              </a:rPr>
              <a:t> Cobol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400" smtClean="0">
                <a:sym typeface="Wingdings" pitchFamily="2" charset="2"/>
              </a:rPr>
              <a:t>Quanto menos defeitos, mais barata a manutenção futura do software</a:t>
            </a:r>
            <a:endParaRPr lang="pt-BR" sz="2400" smtClean="0"/>
          </a:p>
          <a:p>
            <a:pPr eaLnBrk="1" hangingPunct="1">
              <a:buFont typeface="Wingdings" pitchFamily="2" charset="2"/>
              <a:buChar char="ü"/>
            </a:pPr>
            <a:endParaRPr lang="pt-BR" sz="2400" smtClean="0"/>
          </a:p>
        </p:txBody>
      </p:sp>
      <p:pic>
        <p:nvPicPr>
          <p:cNvPr id="21508" name="Picture 3" descr="C:\Documents and Settings\Fernandes Correia\Configurações locais\Temporary Internet Files\Content.IE5\JXU79WW8\MCj02171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0863" y="2000250"/>
            <a:ext cx="333533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42875" y="1143000"/>
            <a:ext cx="8858250" cy="2138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1900">
                <a:solidFill>
                  <a:schemeClr val="accent5">
                    <a:lumMod val="50000"/>
                  </a:schemeClr>
                </a:solidFill>
              </a:rPr>
              <a:t> No mês de abril de 2005 o site da rede americana de hotéis Holliday Inn deveria ter entrado no ar com uma promoção para quem se hospedasse na sua rede no estado da Flórida, nos EUA, por U$98,00 dólares o casal por diária.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sz="1900">
              <a:solidFill>
                <a:schemeClr val="accent5">
                  <a:lumMod val="50000"/>
                </a:schemeClr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1900">
                <a:solidFill>
                  <a:schemeClr val="accent5">
                    <a:lumMod val="50000"/>
                  </a:schemeClr>
                </a:solidFill>
              </a:rPr>
              <a:t>Por um erro de programação o valor que entrou no site foi de U$0,98 dólares. Esta falha ficou no ar por 24 horas, tempo suficiente para que 1.000 pessoas fizessem as suas reservas.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5750" y="5456238"/>
            <a:ext cx="85725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>
                <a:solidFill>
                  <a:schemeClr val="accent5">
                    <a:lumMod val="50000"/>
                  </a:schemeClr>
                </a:solidFill>
              </a:rPr>
              <a:t>Se ele tivesse feito uma análise de riscos certamente não teria deixado de testar a aplicação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4313" y="3500438"/>
            <a:ext cx="8715375" cy="1846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1900">
                <a:solidFill>
                  <a:schemeClr val="accent5">
                    <a:lumMod val="50000"/>
                  </a:schemeClr>
                </a:solidFill>
              </a:rPr>
              <a:t>O hotel alegando que havia sido um engano, posteriormente cancelou todas essas reservas. Porém, por uma decisão judicial, o hotel foi obrigado a honrar os seus compromissos. Isso custou ao Holliday Inn cerca de 500 mil dólares, porque o analista de sistemas, achando que as alterações eram pequenas, preferiu correr o risco de colocar o site no ar sem um teste de aceitação, que custaria em torno de 50 dólares. 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Custo</a:t>
            </a:r>
            <a:r>
              <a:rPr lang="en-US" dirty="0" smtClean="0"/>
              <a:t> do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Custo</a:t>
            </a:r>
            <a:r>
              <a:rPr lang="en-US" dirty="0" smtClean="0"/>
              <a:t> do </a:t>
            </a:r>
            <a:r>
              <a:rPr lang="en-US" dirty="0" err="1" smtClean="0"/>
              <a:t>Defeito</a:t>
            </a:r>
            <a:endParaRPr 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25" y="1143000"/>
            <a:ext cx="8358188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ráfico 9"/>
          <p:cNvGraphicFramePr>
            <a:graphicFrameLocks/>
          </p:cNvGraphicFramePr>
          <p:nvPr/>
        </p:nvGraphicFramePr>
        <p:xfrm>
          <a:off x="214313" y="285750"/>
          <a:ext cx="87153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8718036" imgH="3999323" progId="Excel.Sheet.8">
                  <p:embed/>
                </p:oleObj>
              </mc:Choice>
              <mc:Fallback>
                <p:oleObj r:id="rId4" imgW="8718036" imgH="3999323" progId="Excel.Sheet.8">
                  <p:embed/>
                  <p:pic>
                    <p:nvPicPr>
                      <p:cNvPr id="0" name="Gráfico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85750"/>
                        <a:ext cx="8715375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285750" y="4335463"/>
            <a:ext cx="871537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testes unitários podem remover entre 30% e 50% dos defeitos dos programas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testes de sistemas podem remover entre 30% e 50% dos defeitos remanescentes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Os sistemas podem entrar em produção ainda com 49% de defeitos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lang="pt-BR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Revisões de código podem reduzir entre 20 a 30% desses defeitos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43000"/>
            <a:ext cx="8607425" cy="5357813"/>
          </a:xfrm>
        </p:spPr>
        <p:txBody>
          <a:bodyPr/>
          <a:lstStyle/>
          <a:p>
            <a:pPr lvl="2">
              <a:buFontTx/>
              <a:buNone/>
              <a:defRPr/>
            </a:pPr>
            <a:r>
              <a:rPr lang="pt-BR" dirty="0" smtClean="0"/>
              <a:t>Myers (1979) descreveu:</a:t>
            </a:r>
          </a:p>
          <a:p>
            <a:pPr lvl="3" algn="just">
              <a:defRPr/>
            </a:pPr>
            <a:r>
              <a:rPr lang="pt-BR" dirty="0" smtClean="0"/>
              <a:t>1 Programa com apenas 1 loop e alguns Ifs com cerca de 20 linhas de código. Este programa tem 100 trilhões de caminhos. Um testador rápido vai gastar 1 bilhão de anos para testá-lo completamente.</a:t>
            </a:r>
          </a:p>
          <a:p>
            <a:pPr lvl="2">
              <a:buFontTx/>
              <a:buNone/>
              <a:defRPr/>
            </a:pPr>
            <a:endParaRPr lang="pt-BR" dirty="0"/>
          </a:p>
          <a:p>
            <a:pPr lvl="2">
              <a:buFontTx/>
              <a:buNone/>
              <a:defRPr/>
            </a:pPr>
            <a:r>
              <a:rPr lang="pt-BR" dirty="0" err="1" smtClean="0"/>
              <a:t>Beizer</a:t>
            </a:r>
            <a:r>
              <a:rPr lang="pt-BR" dirty="0" smtClean="0"/>
              <a:t> (1990) estimou:</a:t>
            </a:r>
          </a:p>
          <a:p>
            <a:pPr lvl="3" algn="just">
              <a:defRPr/>
            </a:pPr>
            <a:r>
              <a:rPr lang="pt-BR" dirty="0" smtClean="0"/>
              <a:t>Existe entre 1 e 3 defeitos para cada 100 linhas de código. </a:t>
            </a:r>
          </a:p>
          <a:p>
            <a:pPr lvl="3" algn="just">
              <a:defRPr/>
            </a:pPr>
            <a:r>
              <a:rPr lang="pt-BR" dirty="0" smtClean="0"/>
              <a:t>Há uma diferença imensa entre um programador e outro, porém todos geram defeitos</a:t>
            </a:r>
          </a:p>
          <a:p>
            <a:pPr lvl="1" algn="just">
              <a:buFontTx/>
              <a:buNone/>
              <a:defRPr/>
            </a:pPr>
            <a:r>
              <a:rPr lang="pt-BR" dirty="0" smtClean="0"/>
              <a:t>	 </a:t>
            </a:r>
          </a:p>
          <a:p>
            <a:pPr lvl="2" algn="just">
              <a:buFontTx/>
              <a:buNone/>
              <a:defRPr/>
            </a:pPr>
            <a:r>
              <a:rPr lang="pt-BR" dirty="0" err="1" smtClean="0"/>
              <a:t>Kaner</a:t>
            </a:r>
            <a:r>
              <a:rPr lang="pt-BR" dirty="0" smtClean="0"/>
              <a:t>: </a:t>
            </a:r>
          </a:p>
          <a:p>
            <a:pPr lvl="3" algn="just">
              <a:defRPr/>
            </a:pPr>
            <a:r>
              <a:rPr lang="pt-BR" dirty="0" smtClean="0"/>
              <a:t>Um teste que revela defeitos é um sucesso. Um teste que não revela defeitos é perda de tempo</a:t>
            </a:r>
          </a:p>
          <a:p>
            <a:pPr lvl="1" algn="just">
              <a:buFontTx/>
              <a:buNone/>
              <a:defRPr/>
            </a:pPr>
            <a:r>
              <a:rPr lang="pt-BR" sz="1600" dirty="0" smtClean="0"/>
              <a:t>					</a:t>
            </a:r>
          </a:p>
          <a:p>
            <a:pPr lvl="2">
              <a:buFontTx/>
              <a:buNone/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561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Interface com Usuário.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Funcionalidade, Comunicação, Estrutura dos Programas,</a:t>
            </a:r>
          </a:p>
          <a:p>
            <a:pPr marL="1074737" lvl="4" indent="-342900">
              <a:buFontTx/>
              <a:buNone/>
            </a:pPr>
            <a:r>
              <a:rPr lang="pt-BR" sz="2200" dirty="0" smtClean="0"/>
              <a:t>Desempenho e Saídas Geradas: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Necessário adivinhar o que deve ser feito?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Quais informações estão disponíveis na tela?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Que informação tem-se quando se usa a função de &lt;Help&gt;?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As informações são úteis, precisas?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Ou são irritantes, pobres e confusas?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A velocidade de respostas  permitem uma boa interação?</a:t>
            </a:r>
          </a:p>
          <a:p>
            <a:pPr marL="1531620" lvl="5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pt-BR" sz="1800" dirty="0" smtClean="0"/>
              <a:t>Os displays, impressões, gravações são adequados?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Tratamento de Erros.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Não antecipar-se as falhas, impossibilitando alternativas de </a:t>
            </a:r>
            <a:r>
              <a:rPr lang="pt-BR" sz="2200" dirty="0" err="1" smtClean="0"/>
              <a:t>saida</a:t>
            </a:r>
            <a:r>
              <a:rPr lang="pt-BR" sz="2200" dirty="0" smtClean="0"/>
              <a:t>?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Não evitando travamentos ou comportamentos anormais no programa.</a:t>
            </a:r>
          </a:p>
          <a:p>
            <a:pPr marL="800100" lvl="3" indent="-342900" algn="just">
              <a:buFontTx/>
              <a:buNone/>
            </a:pPr>
            <a:endParaRPr lang="pt-BR" sz="2200" dirty="0" smtClean="0"/>
          </a:p>
          <a:p>
            <a:pPr marL="800100" lvl="3" indent="-342900" algn="just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Cálculos.</a:t>
            </a:r>
          </a:p>
          <a:p>
            <a:pPr marL="1074737" lvl="4" indent="-342900" algn="just">
              <a:buFont typeface="Wingdings" pitchFamily="2" charset="2"/>
              <a:buChar char="ü"/>
            </a:pPr>
            <a:r>
              <a:rPr lang="pt-BR" sz="2200" dirty="0" smtClean="0"/>
              <a:t>Falhas decorrentes de cálculos computacionais, tais como divisão por zero, estouro de campos.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Inicialização.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Estados iniciais e finais de variáveis errados.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intepretação ou manipulação de dados 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Dados tratados ou manipulados erradamente ou não tratados.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Categorias de 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Corrida/Concorrência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tratamento de eventos ocorrendo em paralelo ou em sequencia.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Erros de Hardware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Falta de tratamento dos retornos dos códigos dos periféricos, tais como verificar se a impressora está ligada.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Garantia da Qualidade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7188" y="1447800"/>
            <a:ext cx="4857750" cy="4981575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Garantir a qualidade é estabelecer processos e modelos que tornem o resultado do produto de software previsível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Garantir a qualidade é testar o processo de teste</a:t>
            </a:r>
            <a:b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Garantir a qualidade é estabelecer, colher e analisar métricas de produtividade, eficiência e defeitos nos processos de desenvolvimento e teste de software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endParaRPr lang="pt-BR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chemeClr val="accent5">
                    <a:lumMod val="50000"/>
                  </a:schemeClr>
                </a:solidFill>
              </a:rPr>
              <a:t>Garantir a qualidade é estudar e aplicar modelos e padrões reconhecidos para alcançar níveis nacionais ou internacionais de qualidade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11268" name="Grupo 9"/>
          <p:cNvGrpSpPr>
            <a:grpSpLocks/>
          </p:cNvGrpSpPr>
          <p:nvPr/>
        </p:nvGrpSpPr>
        <p:grpSpPr bwMode="auto">
          <a:xfrm>
            <a:off x="4857750" y="1000125"/>
            <a:ext cx="4714875" cy="4714875"/>
            <a:chOff x="5214938" y="857250"/>
            <a:chExt cx="4714875" cy="4714875"/>
          </a:xfrm>
        </p:grpSpPr>
        <p:pic>
          <p:nvPicPr>
            <p:cNvPr id="11269" name="Picture 8" descr="C:\Documents and Settings\Fernandes Correia\Configurações locais\Temporary Internet Files\Content.IE5\0DLDHGNN\MCj04316450000[1]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13" y="928688"/>
              <a:ext cx="2928937" cy="2928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0" name="Picture 7" descr="C:\Documents and Settings\Fernandes Correia\Configurações locais\Temporary Internet Files\Content.IE5\IFL63TCX\MCj04339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0" y="1857375"/>
              <a:ext cx="71437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2" descr="C:\Documents and Settings\Fernandes Correia\Configurações locais\Temporary Internet Files\Content.IE5\JXU79WW8\MCj0431629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14938" y="857250"/>
              <a:ext cx="4714875" cy="471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Fontes e Controle de Fontes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controlar adequadamente os fontes e versão dos fontes.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  <a:p>
            <a:pPr marL="800100" lvl="3" indent="-342900">
              <a:buFont typeface="Wingdings" pitchFamily="2" charset="2"/>
              <a:buChar char="§"/>
            </a:pPr>
            <a:r>
              <a:rPr lang="pt-BR" sz="2800" dirty="0" smtClean="0">
                <a:solidFill>
                  <a:srgbClr val="0033CC"/>
                </a:solidFill>
              </a:rPr>
              <a:t>Documentação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Não manter a documentação atualizada.</a:t>
            </a:r>
          </a:p>
          <a:p>
            <a:pPr marL="1074737" lvl="4" indent="-342900">
              <a:buFont typeface="Wingdings" pitchFamily="2" charset="2"/>
              <a:buChar char="ü"/>
            </a:pPr>
            <a:r>
              <a:rPr lang="pt-BR" sz="2200" dirty="0" smtClean="0"/>
              <a:t>A documentação não é o código fonte, mas é parte do produto de software e portanto deve garantir que seja atualizada e confiável.</a:t>
            </a:r>
          </a:p>
          <a:p>
            <a:pPr marL="800100" lvl="3" indent="-342900">
              <a:buFontTx/>
              <a:buNone/>
            </a:pPr>
            <a:endParaRPr lang="pt-BR" sz="22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00125"/>
            <a:ext cx="8607425" cy="5643563"/>
          </a:xfrm>
        </p:spPr>
        <p:txBody>
          <a:bodyPr/>
          <a:lstStyle/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Erros de Teste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Não definir o Escopo, Planejamento e Execução adequado de Testes de acordo com cada projeto e necessidade.</a:t>
            </a:r>
            <a:endParaRPr lang="pt-BR" sz="2200" dirty="0" smtClean="0"/>
          </a:p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  <a:p>
            <a:pPr marL="800100" lvl="3" indent="-342900">
              <a:buFontTx/>
              <a:buNone/>
              <a:defRPr/>
            </a:pPr>
            <a:endParaRPr lang="pt-BR" sz="2200" dirty="0" smtClean="0">
              <a:ea typeface="+mn-ea"/>
              <a:cs typeface="+mn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Categorias</a:t>
            </a:r>
            <a:r>
              <a:rPr lang="en-US" dirty="0" smtClean="0"/>
              <a:t> de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071563"/>
            <a:ext cx="8607425" cy="5572125"/>
          </a:xfrm>
        </p:spPr>
        <p:txBody>
          <a:bodyPr/>
          <a:lstStyle/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Informações básicas do reporte de defeito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Caso de teste ou nome do programa;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Categoria do defeito;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Severidade: Alta, Média e Baixa (em termos de impacto);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Prioridade: Alta, Média e Baixa (em termos de urgencia de correção);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Descrição do Defeito ou do Comportamento resultante ou  da Mensagem de erro;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Reproduzivel ou não?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Reincidente?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Dados usados no teste.</a:t>
            </a:r>
            <a:endParaRPr lang="pt-BR" sz="2200" dirty="0" smtClean="0">
              <a:ea typeface="+mn-ea"/>
              <a:cs typeface="+mn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5" y="1357313"/>
            <a:ext cx="8607425" cy="4714875"/>
          </a:xfrm>
        </p:spPr>
        <p:txBody>
          <a:bodyPr/>
          <a:lstStyle/>
          <a:p>
            <a:pPr marL="800100" lvl="3" indent="-342900">
              <a:buFont typeface="Wingdings" pitchFamily="2" charset="2"/>
              <a:buChar char="§"/>
              <a:defRPr/>
            </a:pPr>
            <a:r>
              <a:rPr lang="pt-BR" sz="2800" dirty="0" smtClean="0">
                <a:solidFill>
                  <a:srgbClr val="0033CC"/>
                </a:solidFill>
                <a:ea typeface="+mn-ea"/>
                <a:cs typeface="+mn-cs"/>
              </a:rPr>
              <a:t>Rastreabilidade do Defeito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Registrar o defeito para que os interessados tenham acesso;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Garantir que o defeito reportado seja conhecido;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Garantir que o defeito reportado seja corrigido;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/>
              <a:t>Garantir que o defeito esteja associado a uma especificação ou a um requisito definido;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Tornar conhecido os impactos do defeito sobre o negócio;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Medir o tempo de correção do defeito;</a:t>
            </a:r>
          </a:p>
          <a:p>
            <a:pPr marL="1074737" lvl="4" indent="-342900">
              <a:buFont typeface="Wingdings" pitchFamily="2" charset="2"/>
              <a:buChar char="ü"/>
              <a:defRPr/>
            </a:pPr>
            <a:r>
              <a:rPr lang="pt-BR" sz="2200" dirty="0" smtClean="0">
                <a:ea typeface="+mn-ea"/>
                <a:cs typeface="+mn-cs"/>
              </a:rPr>
              <a:t>Medir o custo da correção do defeito;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5813" y="1928813"/>
            <a:ext cx="1500187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Identificado</a:t>
            </a:r>
          </a:p>
        </p:txBody>
      </p:sp>
      <p:sp>
        <p:nvSpPr>
          <p:cNvPr id="6" name="Oval 5"/>
          <p:cNvSpPr/>
          <p:nvPr/>
        </p:nvSpPr>
        <p:spPr>
          <a:xfrm>
            <a:off x="3000375" y="1928813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Reportado</a:t>
            </a:r>
          </a:p>
        </p:txBody>
      </p:sp>
      <p:sp>
        <p:nvSpPr>
          <p:cNvPr id="7" name="Oval 6"/>
          <p:cNvSpPr/>
          <p:nvPr/>
        </p:nvSpPr>
        <p:spPr>
          <a:xfrm>
            <a:off x="5357813" y="1928813"/>
            <a:ext cx="1500187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sz="1200" b="1">
                <a:solidFill>
                  <a:srgbClr val="000000"/>
                </a:solidFill>
              </a:rPr>
              <a:t>Analisado</a:t>
            </a:r>
          </a:p>
        </p:txBody>
      </p:sp>
      <p:sp>
        <p:nvSpPr>
          <p:cNvPr id="8" name="Oval 7"/>
          <p:cNvSpPr/>
          <p:nvPr/>
        </p:nvSpPr>
        <p:spPr>
          <a:xfrm>
            <a:off x="4357688" y="3357563"/>
            <a:ext cx="1500187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Corrigido</a:t>
            </a:r>
          </a:p>
        </p:txBody>
      </p:sp>
      <p:sp>
        <p:nvSpPr>
          <p:cNvPr id="9" name="Oval 8"/>
          <p:cNvSpPr/>
          <p:nvPr/>
        </p:nvSpPr>
        <p:spPr>
          <a:xfrm>
            <a:off x="4357688" y="4786313"/>
            <a:ext cx="1500187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Validado</a:t>
            </a:r>
          </a:p>
        </p:txBody>
      </p:sp>
      <p:sp>
        <p:nvSpPr>
          <p:cNvPr id="10" name="Oval 9"/>
          <p:cNvSpPr/>
          <p:nvPr/>
        </p:nvSpPr>
        <p:spPr>
          <a:xfrm>
            <a:off x="1428750" y="5429250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Fechado</a:t>
            </a:r>
          </a:p>
        </p:txBody>
      </p:sp>
      <p:sp>
        <p:nvSpPr>
          <p:cNvPr id="11" name="Oval 10"/>
          <p:cNvSpPr/>
          <p:nvPr/>
        </p:nvSpPr>
        <p:spPr>
          <a:xfrm>
            <a:off x="1428750" y="4214813"/>
            <a:ext cx="1500188" cy="857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Re-Aberto</a:t>
            </a:r>
          </a:p>
        </p:txBody>
      </p:sp>
      <p:sp>
        <p:nvSpPr>
          <p:cNvPr id="12" name="Oval 11"/>
          <p:cNvSpPr/>
          <p:nvPr/>
        </p:nvSpPr>
        <p:spPr>
          <a:xfrm>
            <a:off x="6715125" y="3357563"/>
            <a:ext cx="1500188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Rejeitado</a:t>
            </a:r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286000" y="23574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2"/>
          </p:cNvCxnSpPr>
          <p:nvPr/>
        </p:nvCxnSpPr>
        <p:spPr>
          <a:xfrm>
            <a:off x="4500563" y="2357438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8" idx="0"/>
          </p:cNvCxnSpPr>
          <p:nvPr/>
        </p:nvCxnSpPr>
        <p:spPr>
          <a:xfrm rot="5400000">
            <a:off x="5322888" y="2571750"/>
            <a:ext cx="571500" cy="1000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12" idx="0"/>
          </p:cNvCxnSpPr>
          <p:nvPr/>
        </p:nvCxnSpPr>
        <p:spPr>
          <a:xfrm rot="16200000" flipH="1">
            <a:off x="6500813" y="2392363"/>
            <a:ext cx="571500" cy="135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9" idx="0"/>
          </p:cNvCxnSpPr>
          <p:nvPr/>
        </p:nvCxnSpPr>
        <p:spPr>
          <a:xfrm rot="5400000">
            <a:off x="4822032" y="4501356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6"/>
          </p:cNvCxnSpPr>
          <p:nvPr/>
        </p:nvCxnSpPr>
        <p:spPr>
          <a:xfrm rot="10800000">
            <a:off x="2928938" y="4643438"/>
            <a:ext cx="142875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6"/>
          </p:cNvCxnSpPr>
          <p:nvPr/>
        </p:nvCxnSpPr>
        <p:spPr>
          <a:xfrm rot="10800000" flipV="1">
            <a:off x="2928938" y="5214938"/>
            <a:ext cx="1428750" cy="642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15125" y="4786313"/>
            <a:ext cx="1500188" cy="8572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/>
              <a:t>Informado</a:t>
            </a:r>
          </a:p>
        </p:txBody>
      </p:sp>
      <p:cxnSp>
        <p:nvCxnSpPr>
          <p:cNvPr id="33" name="Straight Arrow Connector 32"/>
          <p:cNvCxnSpPr>
            <a:stCxn id="12" idx="4"/>
            <a:endCxn id="29" idx="0"/>
          </p:cNvCxnSpPr>
          <p:nvPr/>
        </p:nvCxnSpPr>
        <p:spPr>
          <a:xfrm rot="5400000">
            <a:off x="7179469" y="4501356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9" idx="6"/>
          </p:cNvCxnSpPr>
          <p:nvPr/>
        </p:nvCxnSpPr>
        <p:spPr>
          <a:xfrm rot="10800000">
            <a:off x="5857875" y="5214938"/>
            <a:ext cx="857250" cy="1587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5" name="TextBox 37"/>
          <p:cNvSpPr txBox="1">
            <a:spLocks noChangeArrowheads="1"/>
          </p:cNvSpPr>
          <p:nvPr/>
        </p:nvSpPr>
        <p:spPr bwMode="auto">
          <a:xfrm>
            <a:off x="2428875" y="20002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1</a:t>
            </a:r>
          </a:p>
        </p:txBody>
      </p:sp>
      <p:sp>
        <p:nvSpPr>
          <p:cNvPr id="26646" name="TextBox 38"/>
          <p:cNvSpPr txBox="1">
            <a:spLocks noChangeArrowheads="1"/>
          </p:cNvSpPr>
          <p:nvPr/>
        </p:nvSpPr>
        <p:spPr bwMode="auto">
          <a:xfrm>
            <a:off x="4830763" y="1987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2</a:t>
            </a:r>
          </a:p>
        </p:txBody>
      </p:sp>
      <p:sp>
        <p:nvSpPr>
          <p:cNvPr id="26647" name="TextBox 39"/>
          <p:cNvSpPr txBox="1">
            <a:spLocks noChangeArrowheads="1"/>
          </p:cNvSpPr>
          <p:nvPr/>
        </p:nvSpPr>
        <p:spPr bwMode="auto">
          <a:xfrm>
            <a:off x="5286375" y="2714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3</a:t>
            </a:r>
          </a:p>
        </p:txBody>
      </p:sp>
      <p:sp>
        <p:nvSpPr>
          <p:cNvPr id="26648" name="TextBox 40"/>
          <p:cNvSpPr txBox="1">
            <a:spLocks noChangeArrowheads="1"/>
          </p:cNvSpPr>
          <p:nvPr/>
        </p:nvSpPr>
        <p:spPr bwMode="auto">
          <a:xfrm>
            <a:off x="5214938" y="4286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4</a:t>
            </a:r>
          </a:p>
        </p:txBody>
      </p:sp>
      <p:sp>
        <p:nvSpPr>
          <p:cNvPr id="26649" name="TextBox 41"/>
          <p:cNvSpPr txBox="1">
            <a:spLocks noChangeArrowheads="1"/>
          </p:cNvSpPr>
          <p:nvPr/>
        </p:nvSpPr>
        <p:spPr bwMode="auto">
          <a:xfrm>
            <a:off x="3357563" y="56308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5</a:t>
            </a:r>
          </a:p>
        </p:txBody>
      </p:sp>
      <p:sp>
        <p:nvSpPr>
          <p:cNvPr id="26650" name="TextBox 42"/>
          <p:cNvSpPr txBox="1">
            <a:spLocks noChangeArrowheads="1"/>
          </p:cNvSpPr>
          <p:nvPr/>
        </p:nvSpPr>
        <p:spPr bwMode="auto">
          <a:xfrm>
            <a:off x="3357563" y="45593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6</a:t>
            </a:r>
          </a:p>
        </p:txBody>
      </p:sp>
      <p:sp>
        <p:nvSpPr>
          <p:cNvPr id="26651" name="TextBox 43"/>
          <p:cNvSpPr txBox="1">
            <a:spLocks noChangeArrowheads="1"/>
          </p:cNvSpPr>
          <p:nvPr/>
        </p:nvSpPr>
        <p:spPr bwMode="auto">
          <a:xfrm>
            <a:off x="6715125" y="27146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7</a:t>
            </a:r>
          </a:p>
        </p:txBody>
      </p:sp>
      <p:sp>
        <p:nvSpPr>
          <p:cNvPr id="26652" name="TextBox 44"/>
          <p:cNvSpPr txBox="1">
            <a:spLocks noChangeArrowheads="1"/>
          </p:cNvSpPr>
          <p:nvPr/>
        </p:nvSpPr>
        <p:spPr bwMode="auto">
          <a:xfrm>
            <a:off x="7500938" y="42862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8</a:t>
            </a:r>
          </a:p>
        </p:txBody>
      </p:sp>
      <p:sp>
        <p:nvSpPr>
          <p:cNvPr id="26653" name="TextBox 45"/>
          <p:cNvSpPr txBox="1">
            <a:spLocks noChangeArrowheads="1"/>
          </p:cNvSpPr>
          <p:nvPr/>
        </p:nvSpPr>
        <p:spPr bwMode="auto">
          <a:xfrm>
            <a:off x="6286500" y="5286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/>
              <a:t>9</a:t>
            </a:r>
          </a:p>
        </p:txBody>
      </p: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Defeito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24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26645" grpId="0"/>
      <p:bldP spid="26646" grpId="0"/>
      <p:bldP spid="26647" grpId="0"/>
      <p:bldP spid="26648" grpId="0"/>
      <p:bldP spid="26649" grpId="0"/>
      <p:bldP spid="26650" grpId="0"/>
      <p:bldP spid="26651" grpId="0"/>
      <p:bldP spid="26652" grpId="0"/>
      <p:bldP spid="26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146175"/>
            <a:ext cx="6122988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092200"/>
            <a:ext cx="6143625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97013"/>
            <a:ext cx="71056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484313"/>
            <a:ext cx="6889750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52563"/>
            <a:ext cx="7319963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Reportando</a:t>
            </a:r>
            <a:r>
              <a:rPr lang="en-US" dirty="0" smtClean="0"/>
              <a:t> </a:t>
            </a:r>
            <a:r>
              <a:rPr lang="en-US" dirty="0" err="1" smtClean="0"/>
              <a:t>Defeitos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Carreiras em Teste de Software</a:t>
            </a:r>
            <a:endParaRPr lang="en-US" dirty="0"/>
          </a:p>
        </p:txBody>
      </p:sp>
      <p:graphicFrame>
        <p:nvGraphicFramePr>
          <p:cNvPr id="6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17706" y="1142984"/>
          <a:ext cx="8929718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Surgimento da Internet </a:t>
            </a:r>
            <a:endParaRPr lang="en-US" dirty="0"/>
          </a:p>
        </p:txBody>
      </p:sp>
      <p:sp>
        <p:nvSpPr>
          <p:cNvPr id="22531" name="Espaço Reservado para Conteúdo 4"/>
          <p:cNvSpPr>
            <a:spLocks noGrp="1"/>
          </p:cNvSpPr>
          <p:nvPr>
            <p:ph idx="1"/>
          </p:nvPr>
        </p:nvSpPr>
        <p:spPr>
          <a:xfrm>
            <a:off x="142875" y="1214438"/>
            <a:ext cx="7500938" cy="2643187"/>
          </a:xfrm>
        </p:spPr>
        <p:txBody>
          <a:bodyPr/>
          <a:lstStyle/>
          <a:p>
            <a:pPr eaLnBrk="1" hangingPunct="1"/>
            <a:r>
              <a:rPr lang="pt-BR" sz="2800" smtClean="0"/>
              <a:t>Empresas expostas ao público</a:t>
            </a:r>
          </a:p>
          <a:p>
            <a:pPr eaLnBrk="1" hangingPunct="1"/>
            <a:r>
              <a:rPr lang="pt-BR" sz="2800" smtClean="0"/>
              <a:t>Aplicações mais complexas</a:t>
            </a:r>
          </a:p>
          <a:p>
            <a:pPr eaLnBrk="1" hangingPunct="1"/>
            <a:r>
              <a:rPr lang="pt-BR" sz="2800" smtClean="0"/>
              <a:t>Ambiente mais complexo</a:t>
            </a:r>
          </a:p>
          <a:p>
            <a:pPr eaLnBrk="1" hangingPunct="1"/>
            <a:r>
              <a:rPr lang="pt-BR" sz="2800" smtClean="0"/>
              <a:t>Múltiplos browsers, tecnologias e sistemas</a:t>
            </a:r>
          </a:p>
          <a:p>
            <a:pPr eaLnBrk="1" hangingPunct="1"/>
            <a:r>
              <a:rPr lang="pt-BR" sz="2800" smtClean="0"/>
              <a:t>Maiores riscos</a:t>
            </a:r>
          </a:p>
        </p:txBody>
      </p:sp>
      <p:pic>
        <p:nvPicPr>
          <p:cNvPr id="5" name="Picture 2" descr="C:\Documents and Settings\Fernandes Correia\Configurações locais\Temporary Internet Files\Content.IE5\0DLDHGNN\MCj041585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50" y="3357563"/>
            <a:ext cx="3425825" cy="254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guerra_dos_browser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250" y="2571750"/>
            <a:ext cx="128587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42875" y="3786188"/>
            <a:ext cx="5786438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Prejuízos financeiros e de imagem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Necessidade de melhorar a qualidade do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allAtOnce"/>
      <p:bldP spid="7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Modelos de Qualidade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2875" y="1181100"/>
            <a:ext cx="5357813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Representações simplificadas do mundo real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Não são completos ou abrangentes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Modelo NÃO é processo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CMMI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Capability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Maturity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Model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Integration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MPS.BR</a:t>
            </a:r>
            <a:endParaRPr lang="pt-BR" sz="32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Melhoria de Processo </a:t>
            </a:r>
            <a:b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do Software Brasileiro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Picture 6" descr="C:\Documents and Settings\Fernandes Correia\Configurações locais\Temporary Internet Files\Content.IE5\JXU79WW8\MCj035736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8438" y="1500188"/>
            <a:ext cx="3722687" cy="364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CMMI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14313" y="1116013"/>
            <a:ext cx="5000625" cy="5170487"/>
          </a:xfrm>
          <a:prstGeom prst="rect">
            <a:avLst/>
          </a:prstGeom>
          <a:ln algn="ctr"/>
        </p:spPr>
        <p:txBody>
          <a:bodyPr>
            <a:spAutoFit/>
          </a:bodyPr>
          <a:lstStyle/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Desenvolvido pelo SEI </a:t>
            </a:r>
            <a:b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(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Software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Engineering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Institute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), </a:t>
            </a:r>
            <a:b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ligado á Universidade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Carnegie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sz="2000" b="1" i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Mellon</a:t>
            </a:r>
            <a:endParaRPr lang="pt-BR" sz="20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0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Financiado pelo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DoD</a:t>
            </a: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b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000" b="1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(Departamento de Defesa Americano)</a:t>
            </a: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0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Muitos autores da área da qualidade foram considerados na elaboração do modelo, como Philip Crosby,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Deming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e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Juran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000" b="1" i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Imagem 3" descr="cmm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326" y="1928802"/>
            <a:ext cx="3167078" cy="2533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CMMI – Níveis de Maturidade</a:t>
            </a:r>
            <a:endParaRPr lang="en-US" dirty="0"/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95288" y="4992688"/>
            <a:ext cx="6769100" cy="86518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348038" y="1536700"/>
            <a:ext cx="3816350" cy="86677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628900" y="2400300"/>
            <a:ext cx="4537075" cy="86518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836738" y="3265488"/>
            <a:ext cx="5329237" cy="8636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1116013" y="4129088"/>
            <a:ext cx="6048375" cy="8651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539750" y="5054600"/>
            <a:ext cx="50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80008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1260475" y="4191000"/>
            <a:ext cx="50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FF000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1981200" y="3325813"/>
            <a:ext cx="509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0000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2773363" y="2462213"/>
            <a:ext cx="50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0099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3490913" y="1598613"/>
            <a:ext cx="50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FF9900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1116013" y="5137150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Perpetua"/>
              </a:rPr>
              <a:t>Precariamente controlado, reativo e imprevisível.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1835150" y="4273550"/>
            <a:ext cx="410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Perpetua"/>
              </a:rPr>
              <a:t>Projetos são planejados, medidos e controlados. Ainda reativo.</a:t>
            </a:r>
          </a:p>
        </p:txBody>
      </p:sp>
      <p:sp>
        <p:nvSpPr>
          <p:cNvPr id="30735" name="Text Box 17"/>
          <p:cNvSpPr txBox="1">
            <a:spLocks noChangeArrowheads="1"/>
          </p:cNvSpPr>
          <p:nvPr/>
        </p:nvSpPr>
        <p:spPr bwMode="auto">
          <a:xfrm>
            <a:off x="2628900" y="3336925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Perpetua"/>
              </a:rPr>
              <a:t>Processo é caracterizado para a organização e pró-ativo.</a:t>
            </a:r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3349625" y="2544763"/>
            <a:ext cx="266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Perpetua"/>
              </a:rPr>
              <a:t>Processo medido e controlado.</a:t>
            </a:r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3995738" y="160972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Perpetua"/>
              </a:rPr>
              <a:t>Foco na melhoria continua</a:t>
            </a:r>
            <a:br>
              <a:rPr lang="pt-BR">
                <a:latin typeface="Perpetua"/>
              </a:rPr>
            </a:br>
            <a:r>
              <a:rPr lang="pt-BR">
                <a:latin typeface="Perpetua"/>
              </a:rPr>
              <a:t>do processo.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237413" y="5210175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Risco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Desperdício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092950" y="1608138"/>
            <a:ext cx="1906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Qualidade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Produtividade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Visibilidade</a:t>
            </a:r>
          </a:p>
        </p:txBody>
      </p:sp>
      <p:cxnSp>
        <p:nvCxnSpPr>
          <p:cNvPr id="32788" name="AutoShape 22"/>
          <p:cNvCxnSpPr>
            <a:cxnSpLocks noChangeShapeType="1"/>
            <a:stCxn id="18" idx="0"/>
            <a:endCxn id="19" idx="2"/>
          </p:cNvCxnSpPr>
          <p:nvPr/>
        </p:nvCxnSpPr>
        <p:spPr bwMode="auto">
          <a:xfrm flipV="1">
            <a:off x="8029575" y="2433638"/>
            <a:ext cx="17463" cy="2776537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</p:cxnSp>
      <p:pic>
        <p:nvPicPr>
          <p:cNvPr id="32789" name="Picture 24" descr="Subindo esc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47775"/>
            <a:ext cx="2159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eta para cima e para baixo 21"/>
          <p:cNvSpPr/>
          <p:nvPr/>
        </p:nvSpPr>
        <p:spPr>
          <a:xfrm>
            <a:off x="7929563" y="2500313"/>
            <a:ext cx="285750" cy="2643187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build="allAtOnce"/>
      <p:bldP spid="30729" grpId="0" build="allAtOnce"/>
      <p:bldP spid="30730" grpId="0" build="allAtOnce"/>
      <p:bldP spid="30731" grpId="0" build="allAtOnce"/>
      <p:bldP spid="30732" grpId="0" build="allAtOnce"/>
      <p:bldP spid="30733" grpId="0" build="allAtOnce"/>
      <p:bldP spid="30734" grpId="0" build="allAtOnce"/>
      <p:bldP spid="30735" grpId="0" build="allAtOnce"/>
      <p:bldP spid="30736" grpId="0" build="allAtOnce"/>
      <p:bldP spid="30737" grpId="0" build="allAtOnce"/>
      <p:bldP spid="18" grpId="0"/>
      <p:bldP spid="19" grpId="0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CMMI – Áreas de Processo</a:t>
            </a:r>
            <a:endParaRPr lang="en-US" dirty="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801688" y="1928813"/>
            <a:ext cx="40814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Gerenciamento de Requisitos</a:t>
            </a:r>
          </a:p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Planejamento de Projeto</a:t>
            </a:r>
          </a:p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Controle e Monitoração de Projetos</a:t>
            </a:r>
          </a:p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Medições e Análise</a:t>
            </a:r>
          </a:p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Garantia da Qualidade de Processo e Produto</a:t>
            </a:r>
          </a:p>
          <a:p>
            <a:r>
              <a:rPr lang="pt-BR" sz="1400" b="1">
                <a:solidFill>
                  <a:schemeClr val="accent2"/>
                </a:solidFill>
                <a:latin typeface="Perpetua"/>
              </a:rPr>
              <a:t>Gerência de Configuração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72125" y="1143000"/>
            <a:ext cx="36433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Desenvolvimento de Requisitos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Solução Técnica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Integração de Produto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Verificação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Validação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Foco no Processo da Organização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Definição do Processo da Organização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Treinamento Organizacional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Gerenciamento Integrado de Projeto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Gerenciamento de Risco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Integração de Equipe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Gerenciamento Integrado de Fornecedor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Resolução e Análise de Decisão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71438" y="2035175"/>
            <a:ext cx="8350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FF9393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851400" y="1647825"/>
            <a:ext cx="8350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9393FF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3988" y="3925888"/>
            <a:ext cx="83502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200" b="1" dirty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cs typeface="+mn-cs"/>
              </a:rPr>
              <a:t>4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73125" y="4357688"/>
            <a:ext cx="376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Desempenho do Processo Organizacional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Gerenciamento Quantitativa de Projeto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72125" y="5143500"/>
            <a:ext cx="3582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Inovação e Implantação na Organização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Análise e Resolução de Causas</a:t>
            </a:r>
          </a:p>
        </p:txBody>
      </p:sp>
      <p:sp>
        <p:nvSpPr>
          <p:cNvPr id="31754" name="CaixaDeTexto 13"/>
          <p:cNvSpPr txBox="1">
            <a:spLocks noChangeArrowheads="1"/>
          </p:cNvSpPr>
          <p:nvPr/>
        </p:nvSpPr>
        <p:spPr bwMode="auto">
          <a:xfrm>
            <a:off x="0" y="58578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002060"/>
                </a:solidFill>
                <a:latin typeface="Perpetua"/>
              </a:rPr>
              <a:t>Sem uma Área de Testes independente e capacitada </a:t>
            </a:r>
            <a:br>
              <a:rPr lang="pt-BR" sz="2000">
                <a:solidFill>
                  <a:srgbClr val="002060"/>
                </a:solidFill>
                <a:latin typeface="Perpetua"/>
              </a:rPr>
            </a:br>
            <a:r>
              <a:rPr lang="pt-BR" sz="2000">
                <a:solidFill>
                  <a:srgbClr val="002060"/>
                </a:solidFill>
                <a:latin typeface="Perpetua"/>
              </a:rPr>
              <a:t>não é possível obter o nível 3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86313" y="4572000"/>
            <a:ext cx="8350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FFC000"/>
                </a:solidFill>
                <a:latin typeface="Verdana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allAtOnce"/>
      <p:bldP spid="4" grpId="0" build="allAtOnce"/>
      <p:bldP spid="31749" grpId="0" build="allAtOnce"/>
      <p:bldP spid="31750" grpId="0" build="allAtOnce"/>
      <p:bldP spid="7" grpId="0" build="allAtOnce"/>
      <p:bldP spid="8" grpId="0" build="allAtOnce"/>
      <p:bldP spid="9" grpId="0" build="allAtOnce"/>
      <p:bldP spid="31754" grpId="0" build="allAtOnce"/>
      <p:bldP spid="11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MPS.BR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85750" y="1214438"/>
            <a:ext cx="5072063" cy="5570537"/>
          </a:xfrm>
          <a:prstGeom prst="rect">
            <a:avLst/>
          </a:prstGeom>
          <a:ln algn="ctr"/>
        </p:spPr>
        <p:txBody>
          <a:bodyPr>
            <a:spAutoFit/>
          </a:bodyPr>
          <a:lstStyle/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Está em desenvolvimento desde Dezembro de 2003.</a:t>
            </a: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É coordenado pela:</a:t>
            </a:r>
          </a:p>
          <a:p>
            <a:pPr marL="849313" lvl="1" indent="-449263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Associação para Promoção da Excelência do Software Brasileiro (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Softex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É apoiado por:</a:t>
            </a:r>
          </a:p>
          <a:p>
            <a:pPr marL="849313" lvl="1" indent="-449263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Ministério da Ciência e Tecnologia (MCT)</a:t>
            </a:r>
          </a:p>
          <a:p>
            <a:pPr marL="849313" lvl="1" indent="-449263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Financiadora de Estudos e Projetos (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Finep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849313" lvl="1" indent="-449263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Banco Interamericano de Desenvolvimento (BID)</a:t>
            </a:r>
          </a:p>
          <a:p>
            <a:pPr marL="449263" indent="-449263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endParaRPr lang="pt-BR" sz="2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4820" name="Imagem 8" descr="imgNewsMpsBr_intern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38" y="1643063"/>
            <a:ext cx="371633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MPS.BR – Níveis de Maturidade</a:t>
            </a:r>
            <a:endParaRPr lang="en-US" dirty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428625" y="5145088"/>
            <a:ext cx="6769100" cy="627062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3381375" y="2857500"/>
            <a:ext cx="3816350" cy="5762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660650" y="3416300"/>
            <a:ext cx="4537075" cy="576263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868488" y="3921125"/>
            <a:ext cx="5329237" cy="574675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149350" y="4497388"/>
            <a:ext cx="6048375" cy="6477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501650" y="5170488"/>
            <a:ext cx="555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b="1">
                <a:solidFill>
                  <a:srgbClr val="800080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1293813" y="4648200"/>
            <a:ext cx="481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FF0000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2014538" y="4071938"/>
            <a:ext cx="496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FF9900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2806700" y="3495675"/>
            <a:ext cx="563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CC99FF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3524250" y="2919413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rgbClr val="6600FF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1149350" y="5416550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Parcialmente Gerenciado</a:t>
            </a:r>
            <a:r>
              <a:rPr lang="en-US" sz="1400">
                <a:latin typeface="Perpetua"/>
              </a:rPr>
              <a:t> </a:t>
            </a:r>
            <a:endParaRPr lang="pt-BR" sz="1400">
              <a:latin typeface="Perpetua"/>
            </a:endParaRPr>
          </a:p>
        </p:txBody>
      </p:sp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1868488" y="4911725"/>
            <a:ext cx="410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Gerenciado</a:t>
            </a:r>
            <a:r>
              <a:rPr lang="en-US" sz="1400">
                <a:latin typeface="Perpetua"/>
              </a:rPr>
              <a:t> </a:t>
            </a:r>
            <a:endParaRPr lang="pt-BR" sz="1400">
              <a:latin typeface="Perpetua"/>
            </a:endParaRPr>
          </a:p>
        </p:txBody>
      </p:sp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2662238" y="4335463"/>
            <a:ext cx="3671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Parcialmente Definido</a:t>
            </a:r>
            <a:r>
              <a:rPr lang="en-US" sz="1400">
                <a:latin typeface="Perpetua"/>
              </a:rPr>
              <a:t> </a:t>
            </a:r>
            <a:endParaRPr lang="pt-BR" sz="1400">
              <a:latin typeface="Perpetua"/>
            </a:endParaRP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3381375" y="3705225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Largamente Definido</a:t>
            </a:r>
            <a:r>
              <a:rPr lang="en-US">
                <a:latin typeface="Perpetua"/>
              </a:rPr>
              <a:t> </a:t>
            </a:r>
            <a:endParaRPr lang="pt-BR">
              <a:latin typeface="Perpetua"/>
            </a:endParaRPr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4173538" y="3122613"/>
            <a:ext cx="302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Definido</a:t>
            </a:r>
            <a:r>
              <a:rPr lang="en-US">
                <a:latin typeface="Perpetua"/>
              </a:rPr>
              <a:t> </a:t>
            </a:r>
            <a:endParaRPr lang="pt-BR">
              <a:latin typeface="Perpetua"/>
            </a:endParaRPr>
          </a:p>
        </p:txBody>
      </p:sp>
      <p:cxnSp>
        <p:nvCxnSpPr>
          <p:cNvPr id="33810" name="AutoShape 22"/>
          <p:cNvCxnSpPr>
            <a:cxnSpLocks noChangeShapeType="1"/>
          </p:cNvCxnSpPr>
          <p:nvPr/>
        </p:nvCxnSpPr>
        <p:spPr bwMode="auto">
          <a:xfrm flipV="1">
            <a:off x="8029575" y="2476500"/>
            <a:ext cx="17463" cy="2776538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33811" name="Rectangle 23"/>
          <p:cNvSpPr>
            <a:spLocks noChangeArrowheads="1"/>
          </p:cNvSpPr>
          <p:nvPr/>
        </p:nvSpPr>
        <p:spPr bwMode="auto">
          <a:xfrm>
            <a:off x="3957638" y="2249488"/>
            <a:ext cx="3240087" cy="6492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4605338" y="2333625"/>
            <a:ext cx="244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Gerenciado Quantitativamente</a:t>
            </a:r>
            <a:r>
              <a:rPr lang="en-US">
                <a:latin typeface="Perpetua"/>
              </a:rPr>
              <a:t> </a:t>
            </a:r>
            <a:endParaRPr lang="pt-BR" sz="1400">
              <a:latin typeface="Verdana" pitchFamily="34" charset="0"/>
            </a:endParaRPr>
          </a:p>
        </p:txBody>
      </p:sp>
      <p:sp>
        <p:nvSpPr>
          <p:cNvPr id="33813" name="Rectangle 25"/>
          <p:cNvSpPr>
            <a:spLocks noChangeArrowheads="1"/>
          </p:cNvSpPr>
          <p:nvPr/>
        </p:nvSpPr>
        <p:spPr bwMode="auto">
          <a:xfrm>
            <a:off x="4533900" y="1616075"/>
            <a:ext cx="2663825" cy="649288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Perpetua"/>
            </a:endParaRPr>
          </a:p>
        </p:txBody>
      </p:sp>
      <p:sp>
        <p:nvSpPr>
          <p:cNvPr id="33814" name="Text Box 26"/>
          <p:cNvSpPr txBox="1">
            <a:spLocks noChangeArrowheads="1"/>
          </p:cNvSpPr>
          <p:nvPr/>
        </p:nvSpPr>
        <p:spPr bwMode="auto">
          <a:xfrm>
            <a:off x="4676775" y="1616075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b="1">
                <a:solidFill>
                  <a:srgbClr val="339933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33815" name="Text Box 27"/>
          <p:cNvSpPr txBox="1">
            <a:spLocks noChangeArrowheads="1"/>
          </p:cNvSpPr>
          <p:nvPr/>
        </p:nvSpPr>
        <p:spPr bwMode="auto">
          <a:xfrm>
            <a:off x="5181600" y="1762125"/>
            <a:ext cx="201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latin typeface="Perpetua"/>
              </a:rPr>
              <a:t>Em otimização</a:t>
            </a:r>
          </a:p>
        </p:txBody>
      </p:sp>
      <p:sp>
        <p:nvSpPr>
          <p:cNvPr id="33816" name="Text Box 28"/>
          <p:cNvSpPr txBox="1">
            <a:spLocks noChangeArrowheads="1"/>
          </p:cNvSpPr>
          <p:nvPr/>
        </p:nvSpPr>
        <p:spPr bwMode="auto">
          <a:xfrm>
            <a:off x="4029075" y="2265363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b="1">
                <a:solidFill>
                  <a:srgbClr val="FF9999"/>
                </a:solidFill>
                <a:latin typeface="Verdana" pitchFamily="34" charset="0"/>
              </a:rPr>
              <a:t>B</a:t>
            </a:r>
          </a:p>
        </p:txBody>
      </p:sp>
      <p:pic>
        <p:nvPicPr>
          <p:cNvPr id="35865" name="Picture 29" descr="Bras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255713"/>
            <a:ext cx="259080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7237413" y="5257800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Risco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Desperdício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092950" y="1655763"/>
            <a:ext cx="1906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Qualidade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Produtividade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+ Visibilidade</a:t>
            </a:r>
          </a:p>
        </p:txBody>
      </p:sp>
      <p:sp>
        <p:nvSpPr>
          <p:cNvPr id="28" name="Seta para cima e para baixo 27"/>
          <p:cNvSpPr/>
          <p:nvPr/>
        </p:nvSpPr>
        <p:spPr>
          <a:xfrm>
            <a:off x="7929563" y="2547938"/>
            <a:ext cx="285750" cy="2643187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797" grpId="0" animBg="1"/>
      <p:bldP spid="33798" grpId="0" animBg="1"/>
      <p:bldP spid="33799" grpId="0" animBg="1"/>
      <p:bldP spid="33800" grpId="0"/>
      <p:bldP spid="33801" grpId="0"/>
      <p:bldP spid="33802" grpId="0"/>
      <p:bldP spid="33803" grpId="0"/>
      <p:bldP spid="33804" grpId="0"/>
      <p:bldP spid="33805" grpId="0"/>
      <p:bldP spid="33806" grpId="0"/>
      <p:bldP spid="33807" grpId="0"/>
      <p:bldP spid="33808" grpId="0"/>
      <p:bldP spid="33809" grpId="0"/>
      <p:bldP spid="33811" grpId="0" animBg="1"/>
      <p:bldP spid="33812" grpId="0"/>
      <p:bldP spid="33813" grpId="0" animBg="1"/>
      <p:bldP spid="33814" grpId="0"/>
      <p:bldP spid="33815" grpId="0"/>
      <p:bldP spid="33816" grpId="0"/>
      <p:bldP spid="26" grpId="0"/>
      <p:bldP spid="27" grpId="0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MPS.BR – Áreas de Processo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92225" y="1574800"/>
            <a:ext cx="21717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 de Requisitos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 de Projeto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14988" y="3871913"/>
            <a:ext cx="3384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Não há processos novos, apenas melhorias para gerenciamento quantitativo nos existentes</a:t>
            </a:r>
            <a:r>
              <a:rPr lang="pt-BR" i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55600" y="1143000"/>
            <a:ext cx="7207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7200" b="1">
                <a:solidFill>
                  <a:srgbClr val="800080"/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714875" y="1287463"/>
            <a:ext cx="9429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9393FF"/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4714875" y="2511425"/>
            <a:ext cx="84613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00CCFF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2606675" y="4857750"/>
            <a:ext cx="89376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339933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2225" y="3590925"/>
            <a:ext cx="34940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Avaliação e Melhoria do Processo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Organizacional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Definição do Processo Organizacional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 de Recursos Humanos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 de Reutilização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51500" y="2851150"/>
            <a:ext cx="31877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Análise de Decisão e Resolução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Desenvolvimento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para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Reutilização</a:t>
            </a:r>
            <a:endParaRPr lang="pt-BR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 de Riscos</a:t>
            </a:r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cs typeface="+mn-cs"/>
              </a:rPr>
              <a:t> </a:t>
            </a:r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4714875" y="3663950"/>
            <a:ext cx="88106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FF9393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34828" name="Text Box 14"/>
          <p:cNvSpPr txBox="1">
            <a:spLocks noChangeArrowheads="1"/>
          </p:cNvSpPr>
          <p:nvPr/>
        </p:nvSpPr>
        <p:spPr bwMode="auto">
          <a:xfrm>
            <a:off x="355600" y="2222500"/>
            <a:ext cx="77946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FF0000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258888" y="2419350"/>
            <a:ext cx="33845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Aquisição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Gerência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de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Configuração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Garantia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da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Qualidade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Medição</a:t>
            </a:r>
            <a:endParaRPr lang="pt-BR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355600" y="3375025"/>
            <a:ext cx="80803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7200" b="1">
                <a:solidFill>
                  <a:srgbClr val="FF9900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419475" y="5372100"/>
            <a:ext cx="3384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Análise de Causas e Resolução</a:t>
            </a:r>
            <a:r>
              <a:rPr lang="pt-BR" sz="1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643563" y="1571625"/>
            <a:ext cx="2724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Verificação e Validação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34821" grpId="0" build="allAtOnce"/>
      <p:bldP spid="34822" grpId="0" build="allAtOnce"/>
      <p:bldP spid="34823" grpId="0" build="allAtOnce"/>
      <p:bldP spid="34824" grpId="0" build="allAtOnce"/>
      <p:bldP spid="9" grpId="0" build="allAtOnce"/>
      <p:bldP spid="10" grpId="0" build="allAtOnce"/>
      <p:bldP spid="34827" grpId="0" build="allAtOnce"/>
      <p:bldP spid="34828" grpId="0" build="allAtOnce"/>
      <p:bldP spid="13" grpId="0" build="allAtOnce"/>
      <p:bldP spid="34830" grpId="0" build="allAtOnce"/>
      <p:bldP spid="15" grpId="0" build="allAtOnce"/>
      <p:bldP spid="16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Dois Modelos e Um Único Objetivo</a:t>
            </a:r>
            <a:endParaRPr lang="en-US" dirty="0"/>
          </a:p>
        </p:txBody>
      </p:sp>
      <p:pic>
        <p:nvPicPr>
          <p:cNvPr id="37891" name="Imagem 16" descr="Lavras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588" y="1247775"/>
            <a:ext cx="6858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Verificação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88" y="1143000"/>
            <a:ext cx="8501062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Verificação</a:t>
            </a:r>
            <a:r>
              <a:rPr lang="pt-BR" sz="2400" b="1" u="sng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/>
            </a:r>
            <a:br>
              <a:rPr lang="pt-BR" sz="2400" b="1" u="sng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pt-BR" sz="24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Processo de avaliação se o produto satisfaz as condições estabelecidas para a sua preparação</a:t>
            </a:r>
          </a:p>
          <a:p>
            <a:pPr marL="876300" lvl="1" indent="-4191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pt-BR" altLang="ko-KR" sz="2000">
                <a:solidFill>
                  <a:schemeClr val="accent5">
                    <a:lumMod val="50000"/>
                  </a:schemeClr>
                </a:solidFill>
                <a:latin typeface="+mn-lt"/>
                <a:ea typeface="굴림" pitchFamily="34" charset="-127"/>
                <a:cs typeface="+mn-cs"/>
              </a:rPr>
              <a:t>Revisão de requisitos</a:t>
            </a:r>
          </a:p>
          <a:p>
            <a:pPr marL="876300" lvl="1" indent="-4191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pt-BR" altLang="ko-KR" sz="2000">
                <a:solidFill>
                  <a:schemeClr val="accent5">
                    <a:lumMod val="50000"/>
                  </a:schemeClr>
                </a:solidFill>
                <a:latin typeface="+mn-lt"/>
                <a:ea typeface="굴림" pitchFamily="34" charset="-127"/>
                <a:cs typeface="+mn-cs"/>
              </a:rPr>
              <a:t>Revisão do Desenho</a:t>
            </a:r>
          </a:p>
          <a:p>
            <a:pPr marL="876300" lvl="1" indent="-4191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pt-BR" altLang="ko-KR" sz="2000">
                <a:solidFill>
                  <a:schemeClr val="accent5">
                    <a:lumMod val="50000"/>
                  </a:schemeClr>
                </a:solidFill>
                <a:latin typeface="+mn-lt"/>
                <a:ea typeface="굴림" pitchFamily="34" charset="-127"/>
                <a:cs typeface="+mn-cs"/>
              </a:rPr>
              <a:t>Inspeção de Código</a:t>
            </a:r>
            <a:endParaRPr lang="pt-BR" sz="2000" b="1" i="1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pt-BR" sz="2400" b="1" i="1" u="sng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6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Validação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defRPr/>
            </a:pPr>
            <a:r>
              <a:rPr lang="pt-BR" sz="2400" b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	Processo de avaliação para verificar se ele satisfaz a um requisito estabelecido</a:t>
            </a:r>
            <a:r>
              <a:rPr lang="pt-BR" sz="2400" b="1" i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 </a:t>
            </a:r>
          </a:p>
          <a:p>
            <a:pPr marL="876300" lvl="1" indent="-4191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pt-BR" altLang="ko-KR" sz="2000">
                <a:solidFill>
                  <a:schemeClr val="accent5">
                    <a:lumMod val="50000"/>
                  </a:schemeClr>
                </a:solidFill>
                <a:latin typeface="+mn-lt"/>
                <a:ea typeface="굴림" pitchFamily="34" charset="-127"/>
                <a:cs typeface="+mn-cs"/>
              </a:rPr>
              <a:t>Testes Unitários e de Integração</a:t>
            </a:r>
          </a:p>
          <a:p>
            <a:pPr marL="876300" lvl="1" indent="-419100" fontAlgn="auto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pt-BR" sz="2000">
                <a:solidFill>
                  <a:schemeClr val="accent5">
                    <a:lumMod val="50000"/>
                  </a:schemeClr>
                </a:solidFill>
                <a:latin typeface="+mn-lt"/>
                <a:ea typeface="굴림" pitchFamily="34" charset="-127"/>
                <a:cs typeface="+mn-cs"/>
              </a:rPr>
              <a:t>Testes de Sistema e de Aceite</a:t>
            </a:r>
            <a:endParaRPr lang="pt-BR" sz="200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9188" y="2714625"/>
            <a:ext cx="3571875" cy="1200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u="sng" dirty="0">
                <a:latin typeface="+mn-lt"/>
                <a:cs typeface="+mn-cs"/>
              </a:rPr>
              <a:t>Verificação</a:t>
            </a:r>
            <a:r>
              <a:rPr lang="pt-BR" dirty="0">
                <a:latin typeface="+mn-lt"/>
                <a:cs typeface="+mn-cs"/>
              </a:rPr>
              <a:t> garante que você construiu certo 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u="sng" dirty="0">
                <a:latin typeface="+mn-lt"/>
                <a:cs typeface="+mn-cs"/>
              </a:rPr>
              <a:t>Validação</a:t>
            </a:r>
            <a:r>
              <a:rPr lang="pt-BR" dirty="0">
                <a:latin typeface="+mn-lt"/>
                <a:cs typeface="+mn-cs"/>
              </a:rPr>
              <a:t> garante que você construiu a coisa certa (CMMI).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Perfil do Profissional</a:t>
            </a:r>
            <a:endParaRPr lang="en-US" dirty="0"/>
          </a:p>
        </p:txBody>
      </p:sp>
      <p:sp>
        <p:nvSpPr>
          <p:cNvPr id="12291" name="Espaço Reservado para Conteúdo 2"/>
          <p:cNvSpPr txBox="1">
            <a:spLocks/>
          </p:cNvSpPr>
          <p:nvPr/>
        </p:nvSpPr>
        <p:spPr bwMode="auto">
          <a:xfrm>
            <a:off x="714375" y="1428750"/>
            <a:ext cx="392906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pt-BR" sz="2400">
                <a:latin typeface="Perpetua"/>
              </a:rPr>
              <a:t>Detalhista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pt-BR" sz="2400">
              <a:latin typeface="Perpetu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pt-BR" sz="2400">
                <a:latin typeface="Perpetua"/>
              </a:rPr>
              <a:t>Perfeccionista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pt-BR" sz="2400">
              <a:latin typeface="Perpetu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pt-BR" sz="2400">
                <a:latin typeface="Perpetua"/>
              </a:rPr>
              <a:t>Criativo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pt-BR" sz="2400">
              <a:latin typeface="Perpetu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pt-BR" sz="2400">
                <a:latin typeface="Perpetua"/>
              </a:rPr>
              <a:t>Organizado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endParaRPr lang="pt-BR" sz="2400">
              <a:latin typeface="Perpetu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</a:pPr>
            <a:r>
              <a:rPr lang="pt-BR" sz="2400">
                <a:latin typeface="Perpetua"/>
              </a:rPr>
              <a:t>Aprendizado Continuo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endParaRPr lang="pt-BR" sz="2400">
              <a:latin typeface="Perpetua"/>
            </a:endParaRPr>
          </a:p>
        </p:txBody>
      </p:sp>
      <p:pic>
        <p:nvPicPr>
          <p:cNvPr id="13316" name="Picture 4" descr="C:\Documents and Settings\Fernandes Correia\Configurações locais\Temporary Internet Files\Content.IE5\0DLDHGNN\MCj014971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2071688"/>
            <a:ext cx="39290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 V</a:t>
            </a:r>
            <a:endParaRPr lang="en-US" dirty="0"/>
          </a:p>
        </p:txBody>
      </p:sp>
      <p:grpSp>
        <p:nvGrpSpPr>
          <p:cNvPr id="3" name="Grupo 25"/>
          <p:cNvGrpSpPr>
            <a:grpSpLocks/>
          </p:cNvGrpSpPr>
          <p:nvPr/>
        </p:nvGrpSpPr>
        <p:grpSpPr bwMode="auto">
          <a:xfrm>
            <a:off x="112713" y="1143000"/>
            <a:ext cx="8929687" cy="4929188"/>
            <a:chOff x="0" y="928706"/>
            <a:chExt cx="9144000" cy="5072062"/>
          </a:xfrm>
        </p:grpSpPr>
        <p:cxnSp>
          <p:nvCxnSpPr>
            <p:cNvPr id="4" name="Conector reto 3"/>
            <p:cNvCxnSpPr/>
            <p:nvPr/>
          </p:nvCxnSpPr>
          <p:spPr>
            <a:xfrm rot="16200000" flipH="1">
              <a:off x="250001" y="1321597"/>
              <a:ext cx="4429156" cy="4214842"/>
            </a:xfrm>
            <a:prstGeom prst="line">
              <a:avLst/>
            </a:prstGeom>
            <a:ln w="457200">
              <a:gradFill flip="none" rotWithShape="1">
                <a:gsLst>
                  <a:gs pos="50000">
                    <a:srgbClr val="00B0F0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rot="5400000" flipH="1" flipV="1">
              <a:off x="4464843" y="1321597"/>
              <a:ext cx="4429156" cy="4214842"/>
            </a:xfrm>
            <a:prstGeom prst="line">
              <a:avLst/>
            </a:prstGeom>
            <a:ln w="457200">
              <a:gradFill>
                <a:gsLst>
                  <a:gs pos="50000">
                    <a:srgbClr val="FFFF00"/>
                  </a:gs>
                  <a:gs pos="100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71526" y="1070822"/>
              <a:ext cx="1357376" cy="643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/>
                <a:t>Requisitos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999744" y="2358031"/>
              <a:ext cx="1571956" cy="641971"/>
            </a:xfrm>
            <a:prstGeom prst="rect">
              <a:avLst/>
            </a:prstGeom>
            <a:solidFill>
              <a:srgbClr val="0066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/>
                <a:t>Análise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071015" y="3499857"/>
              <a:ext cx="1571955" cy="643605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/>
                <a:t>Arquitetura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786279" y="4571443"/>
              <a:ext cx="1571955" cy="64360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/>
                <a:t>Codificação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715098" y="1070822"/>
              <a:ext cx="1357376" cy="64360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>
                  <a:solidFill>
                    <a:schemeClr val="tx1"/>
                  </a:solidFill>
                </a:rPr>
                <a:t>Aceite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572301" y="2358031"/>
              <a:ext cx="1571956" cy="641971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>
                  <a:solidFill>
                    <a:schemeClr val="tx1"/>
                  </a:solidFill>
                </a:rPr>
                <a:t>Sistema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72557" y="3429617"/>
              <a:ext cx="1571955" cy="641971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>
                  <a:solidFill>
                    <a:schemeClr val="tx1"/>
                  </a:solidFill>
                </a:rPr>
                <a:t>Integração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5767" y="4571443"/>
              <a:ext cx="1571955" cy="643605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>
                  <a:solidFill>
                    <a:schemeClr val="tx1"/>
                  </a:solidFill>
                </a:rPr>
                <a:t>Unitário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0" y="928706"/>
              <a:ext cx="4572813" cy="5000187"/>
            </a:xfrm>
            <a:prstGeom prst="rect">
              <a:avLst/>
            </a:prstGeom>
            <a:solidFill>
              <a:srgbClr val="00B0F0">
                <a:alpha val="1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572813" y="928706"/>
              <a:ext cx="4571187" cy="5000187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grpSp>
          <p:nvGrpSpPr>
            <p:cNvPr id="39952" name="Grupo 37"/>
            <p:cNvGrpSpPr>
              <a:grpSpLocks/>
            </p:cNvGrpSpPr>
            <p:nvPr/>
          </p:nvGrpSpPr>
          <p:grpSpPr bwMode="auto">
            <a:xfrm>
              <a:off x="4286250" y="5357831"/>
              <a:ext cx="571500" cy="642937"/>
              <a:chOff x="4286248" y="5357826"/>
              <a:chExt cx="571504" cy="642942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4286705" y="5357158"/>
                <a:ext cx="570591" cy="6436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  <p:sp>
            <p:nvSpPr>
              <p:cNvPr id="18" name="Triângulo isósceles 17"/>
              <p:cNvSpPr/>
              <p:nvPr/>
            </p:nvSpPr>
            <p:spPr>
              <a:xfrm rot="5237268">
                <a:off x="4406133" y="5537562"/>
                <a:ext cx="357743" cy="294235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</p:grpSp>
        <p:sp>
          <p:nvSpPr>
            <p:cNvPr id="19" name="CaixaDeTexto 18"/>
            <p:cNvSpPr txBox="1"/>
            <p:nvPr/>
          </p:nvSpPr>
          <p:spPr>
            <a:xfrm>
              <a:off x="7072985" y="4787066"/>
              <a:ext cx="1856435" cy="4606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4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+mn-cs"/>
                </a:rPr>
                <a:t>Validação</a:t>
              </a:r>
            </a:p>
          </p:txBody>
        </p:sp>
        <p:sp>
          <p:nvSpPr>
            <p:cNvPr id="39954" name="CaixaDeTexto 39"/>
            <p:cNvSpPr txBox="1">
              <a:spLocks noChangeArrowheads="1"/>
            </p:cNvSpPr>
            <p:nvPr/>
          </p:nvSpPr>
          <p:spPr bwMode="auto">
            <a:xfrm>
              <a:off x="214313" y="4786331"/>
              <a:ext cx="19288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 b="1">
                  <a:solidFill>
                    <a:srgbClr val="002060"/>
                  </a:solidFill>
                  <a:latin typeface="Perpetua"/>
                </a:rPr>
                <a:t>Verificação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Objetivo do Processo de Testes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71563" y="1428750"/>
            <a:ext cx="7010400" cy="3671888"/>
            <a:chOff x="768" y="1373"/>
            <a:chExt cx="4416" cy="196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68" y="1373"/>
              <a:ext cx="4416" cy="19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  <a:cs typeface="+mn-cs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58" y="1641"/>
              <a:ext cx="4212" cy="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pt-BR" sz="2800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+mn-cs"/>
                </a:rPr>
                <a:t>Permitir o teste de aplicações / softwares usando pessoal técnico qualificado, ferramentas adequadas e baseado em metodologia aderente ao processo de desenvolvimento da organização</a:t>
              </a:r>
              <a:endParaRPr lang="pt-BR" sz="28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Qualidade em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4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214313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- </a:t>
            </a:r>
            <a:r>
              <a:rPr lang="en-US" dirty="0" err="1" smtClean="0"/>
              <a:t>Requisito</a:t>
            </a:r>
            <a:endParaRPr lang="en-US" dirty="0" smtClean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00188"/>
            <a:ext cx="7977188" cy="4857750"/>
          </a:xfrm>
        </p:spPr>
        <p:txBody>
          <a:bodyPr/>
          <a:lstStyle/>
          <a:p>
            <a:pPr marL="342900" lvl="2" indent="-342900">
              <a:buFont typeface="Wingdings" pitchFamily="2" charset="2"/>
              <a:buChar char="ü"/>
            </a:pPr>
            <a:r>
              <a:rPr lang="pt-BR" smtClean="0"/>
              <a:t>Requisito Funcional: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Descreve as funcionalidades que se espera que o software forneça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Geralmente, são melhor descritos em um modelo de casos de uso e em casos de uso. 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Os requisitos funcionais especificam, portanto, o comportamento de entrada e saída de um sistema.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endParaRPr lang="pt-BR" sz="2000" smtClean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pt-BR" sz="2400" b="0" smtClean="0"/>
              <a:t>Requisito </a:t>
            </a:r>
            <a:r>
              <a:rPr lang="pt-BR" sz="2400" b="0" baseline="30000" smtClean="0"/>
              <a:t>-1</a:t>
            </a:r>
            <a:r>
              <a:rPr lang="pt-BR" sz="2400" b="0" smtClean="0"/>
              <a:t> (Requisito Inverso)</a:t>
            </a:r>
          </a:p>
          <a:p>
            <a:pPr lvl="1">
              <a:buFont typeface="Wingdings" pitchFamily="2" charset="2"/>
              <a:buChar char="Ø"/>
            </a:pPr>
            <a:r>
              <a:rPr lang="pt-BR" sz="2000" smtClean="0"/>
              <a:t>Estabelece condições que nunca podem ocorrer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endParaRPr lang="pt-BR" sz="2000" smtClean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456363" y="6264275"/>
            <a:ext cx="186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/>
              <a:t>Ref. Wladimir Mininel</a:t>
            </a:r>
          </a:p>
        </p:txBody>
      </p:sp>
    </p:spTree>
    <p:extLst>
      <p:ext uri="{BB962C8B-B14F-4D97-AF65-F5344CB8AC3E}">
        <p14:creationId xmlns:p14="http://schemas.microsoft.com/office/powerpoint/2010/main" val="25977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Elicitação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mtClean="0"/>
              <a:t>Perguntar </a:t>
            </a:r>
            <a:r>
              <a:rPr lang="pt-BR" i="1" smtClean="0"/>
              <a:t>por quê?</a:t>
            </a:r>
          </a:p>
          <a:p>
            <a:pPr>
              <a:buFont typeface="Wingdings" pitchFamily="2" charset="2"/>
              <a:buNone/>
            </a:pPr>
            <a:endParaRPr lang="pt-BR" i="1" smtClean="0"/>
          </a:p>
          <a:p>
            <a:pPr>
              <a:buFont typeface="Wingdings" pitchFamily="2" charset="2"/>
              <a:buNone/>
            </a:pPr>
            <a:r>
              <a:rPr lang="pt-BR" smtClean="0"/>
              <a:t> “</a:t>
            </a:r>
            <a:r>
              <a:rPr lang="pt-BR" i="1" smtClean="0"/>
              <a:t>A cafeteira deve ser feita de aço”</a:t>
            </a:r>
          </a:p>
          <a:p>
            <a:pPr lvl="1"/>
            <a:r>
              <a:rPr lang="pt-BR" smtClean="0"/>
              <a:t>qual a razão disto?</a:t>
            </a:r>
          </a:p>
          <a:p>
            <a:pPr lvl="1"/>
            <a:r>
              <a:rPr lang="pt-BR" smtClean="0"/>
              <a:t>pode me explicar porquê?</a:t>
            </a:r>
          </a:p>
          <a:p>
            <a:pPr lvl="1"/>
            <a:r>
              <a:rPr lang="pt-BR" smtClean="0"/>
              <a:t>qual o pensamento atrás disto?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6262688" y="6427788"/>
            <a:ext cx="2557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000">
                <a:cs typeface="Arial" charset="0"/>
              </a:rPr>
              <a:t>Ian Alexander, Writing better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767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Elicitação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i="1" smtClean="0"/>
              <a:t>“Porque se for de vidro pode quebrar”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mtClean="0"/>
              <a:t>Requisito real</a:t>
            </a:r>
          </a:p>
          <a:p>
            <a:pPr>
              <a:lnSpc>
                <a:spcPct val="90000"/>
              </a:lnSpc>
            </a:pPr>
            <a:r>
              <a:rPr lang="pt-BR" smtClean="0"/>
              <a:t>A cafeteira deve ser feita de material inquebrável </a:t>
            </a:r>
          </a:p>
          <a:p>
            <a:pPr lvl="2">
              <a:lnSpc>
                <a:spcPct val="90000"/>
              </a:lnSpc>
            </a:pPr>
            <a:r>
              <a:rPr lang="pt-BR" smtClean="0"/>
              <a:t>Plástico</a:t>
            </a:r>
          </a:p>
          <a:p>
            <a:pPr lvl="2">
              <a:lnSpc>
                <a:spcPct val="90000"/>
              </a:lnSpc>
            </a:pPr>
            <a:r>
              <a:rPr lang="pt-BR" smtClean="0"/>
              <a:t>Poliuretano</a:t>
            </a:r>
          </a:p>
          <a:p>
            <a:pPr lvl="2">
              <a:lnSpc>
                <a:spcPct val="90000"/>
              </a:lnSpc>
            </a:pPr>
            <a:r>
              <a:rPr lang="pt-BR" smtClean="0"/>
              <a:t>Até mesmo aço </a:t>
            </a:r>
          </a:p>
          <a:p>
            <a:pPr lvl="2">
              <a:lnSpc>
                <a:spcPct val="90000"/>
              </a:lnSpc>
            </a:pPr>
            <a:endParaRPr lang="pt-BR" smtClean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257800" y="6427788"/>
            <a:ext cx="2557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000">
                <a:cs typeface="Arial" charset="0"/>
              </a:rPr>
              <a:t>Ian Alexander, Writing better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27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>
                <a:effectLst/>
              </a:rPr>
              <a:t>Exercício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200" smtClean="0"/>
              <a:t>“a cafeteira tem uma luz vermelha que pisca quando está ligada, quando a água chega na temperatura certa ela fica ligada (sem piscar)”</a:t>
            </a:r>
          </a:p>
          <a:p>
            <a:pPr lvl="1"/>
            <a:r>
              <a:rPr lang="pt-BR" sz="2000" smtClean="0"/>
              <a:t>Quais seriam as perguntas do tipo “por que” que poderiam ser utilizadas nesta situação?</a:t>
            </a:r>
          </a:p>
          <a:p>
            <a:pPr lvl="1"/>
            <a:r>
              <a:rPr lang="pt-BR" sz="2000" smtClean="0"/>
              <a:t>Quais seriam os “reais” requisitos?</a:t>
            </a:r>
          </a:p>
          <a:p>
            <a:pPr lvl="1">
              <a:buFontTx/>
              <a:buNone/>
            </a:pPr>
            <a:endParaRPr lang="pt-BR" sz="1800" smtClean="0"/>
          </a:p>
          <a:p>
            <a:pPr lvl="1">
              <a:buFontTx/>
              <a:buNone/>
            </a:pPr>
            <a:r>
              <a:rPr lang="pt-BR" sz="1800" smtClean="0"/>
              <a:t>Dica: Separar requisito de solução/implementação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7084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3" y="214313"/>
            <a:ext cx="7772400" cy="85725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Conceito</a:t>
            </a:r>
            <a:r>
              <a:rPr lang="en-US" dirty="0" smtClean="0"/>
              <a:t> - </a:t>
            </a:r>
            <a:r>
              <a:rPr lang="en-US" dirty="0" err="1" smtClean="0"/>
              <a:t>Requisito</a:t>
            </a:r>
            <a:endParaRPr lang="en-US" dirty="0" smtClean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00188"/>
            <a:ext cx="7977188" cy="4114800"/>
          </a:xfrm>
        </p:spPr>
        <p:txBody>
          <a:bodyPr/>
          <a:lstStyle/>
          <a:p>
            <a:pPr marL="342900" lvl="2" indent="-342900" algn="just">
              <a:buFont typeface="Wingdings" pitchFamily="2" charset="2"/>
              <a:buChar char="ü"/>
            </a:pPr>
            <a:r>
              <a:rPr lang="pt-BR" smtClean="0"/>
              <a:t>Requisito não-Funcional: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Descrevem qualidades do sistema (como o sistema é) ao invés de suas funcionalidades (o que ele faz). </a:t>
            </a:r>
          </a:p>
          <a:p>
            <a:pPr marL="800100" lvl="3" indent="-342900">
              <a:lnSpc>
                <a:spcPct val="100000"/>
              </a:lnSpc>
              <a:spcBef>
                <a:spcPct val="65000"/>
              </a:spcBef>
              <a:buFont typeface="Wingdings" pitchFamily="2" charset="2"/>
              <a:buChar char="Ø"/>
            </a:pPr>
            <a:r>
              <a:rPr lang="pt-BR" sz="2000" smtClean="0"/>
              <a:t>Embora alguns possam ser capturados em casos de uso, aqueles que não puderem são especificados em Especificações Suplementares.</a:t>
            </a:r>
          </a:p>
        </p:txBody>
      </p:sp>
      <p:sp>
        <p:nvSpPr>
          <p:cNvPr id="180228" name="TextBox 3"/>
          <p:cNvSpPr txBox="1">
            <a:spLocks noChangeArrowheads="1"/>
          </p:cNvSpPr>
          <p:nvPr/>
        </p:nvSpPr>
        <p:spPr bwMode="auto">
          <a:xfrm>
            <a:off x="6456363" y="6264275"/>
            <a:ext cx="186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/>
              <a:t>Ref. Wladimir Mininel</a:t>
            </a:r>
          </a:p>
        </p:txBody>
      </p:sp>
    </p:spTree>
    <p:extLst>
      <p:ext uri="{BB962C8B-B14F-4D97-AF65-F5344CB8AC3E}">
        <p14:creationId xmlns:p14="http://schemas.microsoft.com/office/powerpoint/2010/main" val="1608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535987" cy="4751387"/>
          </a:xfrm>
        </p:spPr>
        <p:txBody>
          <a:bodyPr/>
          <a:lstStyle/>
          <a:p>
            <a:pPr lvl="2" algn="just">
              <a:buFontTx/>
              <a:buNone/>
            </a:pPr>
            <a:endParaRPr lang="pt-BR" sz="2200" smtClean="0"/>
          </a:p>
          <a:p>
            <a:pPr lvl="3"/>
            <a:endParaRPr lang="pt-BR" smtClean="0"/>
          </a:p>
          <a:p>
            <a:pPr lvl="2">
              <a:buFontTx/>
              <a:buNone/>
            </a:pPr>
            <a:endParaRPr lang="pt-BR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200" y="2571750"/>
            <a:ext cx="8797925" cy="922338"/>
          </a:xfrm>
        </p:spPr>
        <p:txBody>
          <a:bodyPr/>
          <a:lstStyle/>
          <a:p>
            <a:pPr algn="ctr">
              <a:defRPr/>
            </a:pPr>
            <a:r>
              <a:rPr lang="pt-BR" dirty="0" smtClean="0"/>
              <a:t>Testes Caixa Preta e Caixa Branca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01713" y="3714750"/>
            <a:ext cx="7058025" cy="138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bg1"/>
                </a:solidFill>
                <a:latin typeface="+mn-lt"/>
                <a:cs typeface="+mn-cs"/>
              </a:rPr>
              <a:t>Caixa Preta – quando são avaliados os requisitos e as funcionalidades do sistema, com foco em suas entradas e saídas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01687" y="1627189"/>
            <a:ext cx="6985000" cy="13731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 extrusionH="82550">
            <a:bevelB w="114300" prst="artDeco"/>
          </a:sp3d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pt-BR" sz="2800" dirty="0">
                <a:latin typeface="+mn-lt"/>
                <a:cs typeface="+mn-cs"/>
              </a:rPr>
              <a:t>Caixa Branca – quando são avaliadas características internas do sistema, como por exemplo, o código-fonte</a:t>
            </a:r>
          </a:p>
        </p:txBody>
      </p:sp>
    </p:spTree>
    <p:extLst>
      <p:ext uri="{BB962C8B-B14F-4D97-AF65-F5344CB8AC3E}">
        <p14:creationId xmlns:p14="http://schemas.microsoft.com/office/powerpoint/2010/main" val="7026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/>
          <a:lstStyle/>
          <a:p>
            <a:pPr eaLnBrk="1" hangingPunct="1"/>
            <a:r>
              <a:rPr lang="pt-BR" sz="3000" smtClean="0"/>
              <a:t>Processo de Teste de Software - Requisitos</a:t>
            </a:r>
            <a:endParaRPr lang="en-US" sz="30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88" y="1365250"/>
            <a:ext cx="4714875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Conjuntos de definições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Explicam as funcionalidades dos sistemas 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Definem necessidades de caráter técnico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defRPr/>
            </a:pP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Descrevem o negócio e a forma de trabalho de uma organização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charset="0"/>
              <a:buChar char="•"/>
              <a:defRPr/>
            </a:pPr>
            <a:endParaRPr lang="pt-BR" sz="28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4340" name="Picture 2" descr="C:\Documents and Settings\Fernandes Correia\Configurações locais\Temporary Internet Files\Content.IE5\0DLDHGNN\MCj042412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3" y="1571625"/>
            <a:ext cx="3348037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C:\Documents and Settings\Fernandes Correia\Configurações locais\Temporary Internet Files\Content.IE5\0DLDHGNN\MCj042412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4071938"/>
            <a:ext cx="23749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Testes Caixa Branca e Caixa Preta</a:t>
            </a:r>
            <a:endParaRPr lang="en-US" dirty="0"/>
          </a:p>
        </p:txBody>
      </p:sp>
      <p:grpSp>
        <p:nvGrpSpPr>
          <p:cNvPr id="3" name="Grupo 22"/>
          <p:cNvGrpSpPr>
            <a:grpSpLocks/>
          </p:cNvGrpSpPr>
          <p:nvPr/>
        </p:nvGrpSpPr>
        <p:grpSpPr bwMode="auto">
          <a:xfrm>
            <a:off x="571500" y="1438275"/>
            <a:ext cx="4951413" cy="3675063"/>
            <a:chOff x="2312358" y="1967995"/>
            <a:chExt cx="4950974" cy="3675583"/>
          </a:xfrm>
        </p:grpSpPr>
        <p:sp>
          <p:nvSpPr>
            <p:cNvPr id="4" name="Retângulo 3"/>
            <p:cNvSpPr/>
            <p:nvPr/>
          </p:nvSpPr>
          <p:spPr>
            <a:xfrm>
              <a:off x="4287033" y="2785674"/>
              <a:ext cx="2142935" cy="192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5" name="Paralelogramo 4"/>
            <p:cNvSpPr/>
            <p:nvPr/>
          </p:nvSpPr>
          <p:spPr>
            <a:xfrm rot="5400000" flipV="1">
              <a:off x="2321553" y="3678098"/>
              <a:ext cx="2857904" cy="1073055"/>
            </a:xfrm>
            <a:prstGeom prst="parallelogram">
              <a:avLst>
                <a:gd name="adj" fmla="val 8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13978" y="3714492"/>
              <a:ext cx="2144523" cy="19290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7" name="Paralelogramo 6"/>
            <p:cNvSpPr/>
            <p:nvPr/>
          </p:nvSpPr>
          <p:spPr>
            <a:xfrm rot="5400000" flipV="1">
              <a:off x="4465282" y="3678892"/>
              <a:ext cx="2857904" cy="1071467"/>
            </a:xfrm>
            <a:prstGeom prst="parallelogram">
              <a:avLst>
                <a:gd name="adj" fmla="val 85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8" name="Paralelogramo 7"/>
            <p:cNvSpPr/>
            <p:nvPr/>
          </p:nvSpPr>
          <p:spPr>
            <a:xfrm rot="11653563">
              <a:off x="2312358" y="2542751"/>
              <a:ext cx="1860385" cy="1174916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" name="Paralelogramo 8"/>
            <p:cNvSpPr/>
            <p:nvPr/>
          </p:nvSpPr>
          <p:spPr>
            <a:xfrm rot="11653563">
              <a:off x="5402947" y="2782498"/>
              <a:ext cx="1860385" cy="1174916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" name="Paralelogramo 9"/>
            <p:cNvSpPr/>
            <p:nvPr/>
          </p:nvSpPr>
          <p:spPr>
            <a:xfrm>
              <a:off x="4287033" y="1967995"/>
              <a:ext cx="2642954" cy="817679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1" name="Paralelogramo 10"/>
            <p:cNvSpPr/>
            <p:nvPr/>
          </p:nvSpPr>
          <p:spPr>
            <a:xfrm>
              <a:off x="2642529" y="3714492"/>
              <a:ext cx="2715972" cy="817679"/>
            </a:xfrm>
            <a:prstGeom prst="parallelogram">
              <a:avLst>
                <a:gd name="adj" fmla="val 7174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2" name="Seta em curva para baixo 11"/>
          <p:cNvSpPr/>
          <p:nvPr/>
        </p:nvSpPr>
        <p:spPr>
          <a:xfrm flipH="1">
            <a:off x="2714625" y="1295400"/>
            <a:ext cx="4857750" cy="16430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0965" name="CaixaDeTexto 24"/>
          <p:cNvSpPr txBox="1">
            <a:spLocks noChangeArrowheads="1"/>
          </p:cNvSpPr>
          <p:nvPr/>
        </p:nvSpPr>
        <p:spPr bwMode="auto">
          <a:xfrm>
            <a:off x="6286500" y="2938463"/>
            <a:ext cx="2500313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latin typeface="Perpetua"/>
              </a:rPr>
              <a:t>Caixa Branca</a:t>
            </a:r>
          </a:p>
        </p:txBody>
      </p:sp>
      <p:sp>
        <p:nvSpPr>
          <p:cNvPr id="14" name="Seta em curva para baixo 13"/>
          <p:cNvSpPr/>
          <p:nvPr/>
        </p:nvSpPr>
        <p:spPr>
          <a:xfrm flipH="1" flipV="1">
            <a:off x="2786063" y="4295775"/>
            <a:ext cx="4857750" cy="17049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0967" name="CaixaDeTexto 28"/>
          <p:cNvSpPr txBox="1">
            <a:spLocks noChangeArrowheads="1"/>
          </p:cNvSpPr>
          <p:nvPr/>
        </p:nvSpPr>
        <p:spPr bwMode="auto">
          <a:xfrm>
            <a:off x="6286500" y="3771900"/>
            <a:ext cx="2500313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Perpetua"/>
              </a:rPr>
              <a:t>Caixa Preta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85938" y="4081463"/>
            <a:ext cx="1214437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+mn-lt"/>
                <a:cs typeface="+mn-cs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338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965" grpId="0" build="allAtOnce" animBg="1"/>
      <p:bldP spid="14" grpId="0" animBg="1"/>
      <p:bldP spid="40967" grpId="0" build="allAtOnce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32"/>
          <p:cNvSpPr txBox="1">
            <a:spLocks noChangeArrowheads="1"/>
          </p:cNvSpPr>
          <p:nvPr/>
        </p:nvSpPr>
        <p:spPr bwMode="auto">
          <a:xfrm>
            <a:off x="571500" y="1722438"/>
            <a:ext cx="77152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Consiste em testar caminhos, passo a passo, desvio a desvio do programa de computador, validando o resultado esperado.</a:t>
            </a:r>
          </a:p>
          <a:p>
            <a:pPr eaLnBrk="1" hangingPunct="1"/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linhas de códigos;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caminhos;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decisões;</a:t>
            </a:r>
          </a:p>
          <a:p>
            <a:pPr eaLnBrk="1" hangingPunct="1">
              <a:buFont typeface="Wingdings" pitchFamily="2" charset="2"/>
              <a:buChar char="ü"/>
            </a:pPr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Cobertura de condições; </a:t>
            </a:r>
          </a:p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28676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8669338" cy="34258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smtClean="0">
                <a:solidFill>
                  <a:schemeClr val="accent2"/>
                </a:solidFill>
              </a:rPr>
              <a:t>Cobertura de Linhas de Código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pt-BR" sz="2000" smtClean="0"/>
              <a:t>Objetivo: </a:t>
            </a:r>
            <a:r>
              <a:rPr lang="pt-BR" sz="2000" b="0" smtClean="0"/>
              <a:t>alcançar o percentual de 100% da execução do código-fonte, ou seja, acionar/exercitar as linhas do código-fonte pelo menos uma vez durante a execução dos testes. </a:t>
            </a:r>
          </a:p>
          <a:p>
            <a:pPr>
              <a:buFontTx/>
              <a:buNone/>
            </a:pPr>
            <a:r>
              <a:rPr lang="pt-BR" sz="2000" b="0" smtClean="0"/>
              <a:t>	Em alguns projetos essa é uma tarefa complexa e trabalhosa.</a:t>
            </a:r>
          </a:p>
          <a:p>
            <a:endParaRPr lang="en-US" sz="2000" b="0" smtClean="0"/>
          </a:p>
          <a:p>
            <a:pPr>
              <a:buFontTx/>
              <a:buNone/>
            </a:pPr>
            <a:r>
              <a:rPr lang="en-US" sz="2000" b="0" smtClean="0"/>
              <a:t>Ex.: Código-</a:t>
            </a:r>
            <a:r>
              <a:rPr lang="pt-BR" sz="2000" b="0" smtClean="0"/>
              <a:t>fonte com 100 linhas, durante a execução dos testes conseguimos executar 87, obtivemos 87% de cobertura do código fonte</a:t>
            </a:r>
            <a:r>
              <a:rPr lang="en-US" sz="2000" b="0" smtClean="0"/>
              <a:t>.</a:t>
            </a:r>
            <a:endParaRPr lang="pt-BR" sz="2000" b="0" smtClean="0"/>
          </a:p>
          <a:p>
            <a:endParaRPr lang="pt-BR" sz="180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29700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8669338" cy="4492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smtClean="0">
                <a:solidFill>
                  <a:schemeClr val="accent2"/>
                </a:solidFill>
              </a:rPr>
              <a:t>Cobertura de Linhas de Código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06675"/>
            <a:ext cx="8072437" cy="3608388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877050" y="2636838"/>
            <a:ext cx="1423988" cy="27463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sz="1200"/>
              <a:t>Caminho-Exceção</a:t>
            </a:r>
            <a:endParaRPr lang="en-US" sz="120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5168900" cy="34258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z="2000" smtClean="0"/>
              <a:t> </a:t>
            </a:r>
            <a:r>
              <a:rPr lang="pt-BR" sz="2000" smtClean="0">
                <a:solidFill>
                  <a:schemeClr val="accent2"/>
                </a:solidFill>
              </a:rPr>
              <a:t>Cobertura de caminhos</a:t>
            </a:r>
            <a:endParaRPr lang="en-US" sz="2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pt-BR" sz="2000" smtClean="0"/>
          </a:p>
          <a:p>
            <a:pPr>
              <a:buFontTx/>
              <a:buNone/>
            </a:pPr>
            <a:r>
              <a:rPr lang="pt-BR" sz="2000" smtClean="0"/>
              <a:t>Objetivo: </a:t>
            </a:r>
            <a:r>
              <a:rPr lang="pt-BR" sz="2000" b="0" smtClean="0"/>
              <a:t>Análise de todos os fluxos de processamento de determinado código-fonte.</a:t>
            </a:r>
          </a:p>
          <a:p>
            <a:pPr>
              <a:buFont typeface="Wingdings" pitchFamily="2" charset="2"/>
              <a:buNone/>
            </a:pPr>
            <a:r>
              <a:rPr lang="pt-BR" sz="2000" b="0" smtClean="0"/>
              <a:t>	Identificar um conjunto de casos de testes que possibilitem exercitar todos</a:t>
            </a:r>
          </a:p>
          <a:p>
            <a:pPr>
              <a:buFont typeface="Wingdings" pitchFamily="2" charset="2"/>
              <a:buNone/>
            </a:pPr>
            <a:r>
              <a:rPr lang="pt-BR" sz="2000" b="0" smtClean="0"/>
              <a:t>	os possíveis caminhos de execução</a:t>
            </a:r>
            <a:r>
              <a:rPr lang="en-US" sz="2000" b="0" smtClean="0"/>
              <a:t>.</a:t>
            </a:r>
            <a:endParaRPr lang="pt-BR" sz="2000" b="0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717675"/>
            <a:ext cx="37004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32"/>
          <p:cNvSpPr txBox="1">
            <a:spLocks noChangeArrowheads="1"/>
          </p:cNvSpPr>
          <p:nvPr/>
        </p:nvSpPr>
        <p:spPr bwMode="auto">
          <a:xfrm>
            <a:off x="357188" y="928688"/>
            <a:ext cx="7715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White Box (Caixa Branca)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Cobertura de caminhos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941513"/>
            <a:ext cx="37385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928813"/>
            <a:ext cx="3636962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715000"/>
            <a:ext cx="55721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32"/>
          <p:cNvSpPr txBox="1">
            <a:spLocks noChangeArrowheads="1"/>
          </p:cNvSpPr>
          <p:nvPr/>
        </p:nvSpPr>
        <p:spPr bwMode="auto">
          <a:xfrm>
            <a:off x="428625" y="1214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32772" name="Content Placeholder 2"/>
          <p:cNvSpPr>
            <a:spLocks noGrp="1"/>
          </p:cNvSpPr>
          <p:nvPr>
            <p:ph idx="4294967295"/>
          </p:nvPr>
        </p:nvSpPr>
        <p:spPr>
          <a:xfrm>
            <a:off x="260350" y="1765300"/>
            <a:ext cx="8097838" cy="44497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z="2000" smtClean="0"/>
              <a:t> </a:t>
            </a:r>
            <a:r>
              <a:rPr lang="pt-BR" sz="2000" smtClean="0">
                <a:solidFill>
                  <a:schemeClr val="accent2"/>
                </a:solidFill>
              </a:rPr>
              <a:t>Cobertura de decisões</a:t>
            </a:r>
            <a:endParaRPr lang="en-US" sz="2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pt-BR" sz="2000" smtClean="0"/>
          </a:p>
          <a:p>
            <a:pPr>
              <a:buFontTx/>
              <a:buNone/>
            </a:pPr>
            <a:r>
              <a:rPr lang="en-US" sz="2000" smtClean="0"/>
              <a:t>Objetivo: </a:t>
            </a:r>
            <a:r>
              <a:rPr lang="en-US" sz="2000" b="0" smtClean="0"/>
              <a:t>Avalia se todas as decisões existentes no código-fonte são exercitadas durante a execução dos testes.</a:t>
            </a:r>
          </a:p>
          <a:p>
            <a:pPr>
              <a:buFontTx/>
              <a:buNone/>
            </a:pPr>
            <a:endParaRPr lang="en-US" sz="2000" b="0" smtClean="0"/>
          </a:p>
          <a:p>
            <a:pPr>
              <a:buFontTx/>
              <a:buNone/>
            </a:pPr>
            <a:endParaRPr lang="en-US" sz="2000" b="0" smtClean="0"/>
          </a:p>
          <a:p>
            <a:pPr>
              <a:buFontTx/>
              <a:buNone/>
            </a:pPr>
            <a:r>
              <a:rPr lang="en-US" sz="2000" b="0" smtClean="0"/>
              <a:t>Significa que cada IF.. THEN…ELSE… ENDIF, ou comando similar encontrado nos fontes, terão casos de teste que assumirão valores verdadeiro ou falso.</a:t>
            </a:r>
          </a:p>
          <a:p>
            <a:pPr>
              <a:buFont typeface="Wingdings" pitchFamily="2" charset="2"/>
              <a:buNone/>
            </a:pPr>
            <a:endParaRPr lang="pt-BR" sz="2000" b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32"/>
          <p:cNvSpPr txBox="1">
            <a:spLocks noChangeArrowheads="1"/>
          </p:cNvSpPr>
          <p:nvPr/>
        </p:nvSpPr>
        <p:spPr bwMode="auto">
          <a:xfrm>
            <a:off x="428625" y="1071563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24580" name="Content Placeholder 2"/>
          <p:cNvSpPr>
            <a:spLocks noGrp="1"/>
          </p:cNvSpPr>
          <p:nvPr>
            <p:ph idx="4294967295"/>
          </p:nvPr>
        </p:nvSpPr>
        <p:spPr>
          <a:xfrm>
            <a:off x="260350" y="1571625"/>
            <a:ext cx="8097838" cy="377825"/>
          </a:xfrm>
        </p:spPr>
        <p:txBody>
          <a:bodyPr/>
          <a:lstStyle/>
          <a:p>
            <a:pPr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chemeClr val="accent2"/>
                </a:solidFill>
              </a:rPr>
              <a:t> </a:t>
            </a:r>
            <a:r>
              <a:rPr lang="pt-BR" sz="2000" kern="1200" dirty="0" smtClean="0">
                <a:solidFill>
                  <a:schemeClr val="accent2"/>
                </a:solidFill>
              </a:rPr>
              <a:t>Cobertura de decisões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0" dirty="0" err="1" smtClean="0"/>
              <a:t>Decisão</a:t>
            </a:r>
            <a:r>
              <a:rPr lang="en-US" sz="2000" b="0" dirty="0" smtClean="0"/>
              <a:t>: IF </a:t>
            </a:r>
            <a:r>
              <a:rPr lang="en-US" sz="2000" b="0" dirty="0" err="1" smtClean="0"/>
              <a:t>idade</a:t>
            </a:r>
            <a:r>
              <a:rPr lang="en-US" sz="2000" b="0" dirty="0" smtClean="0"/>
              <a:t> &gt;=18 AND </a:t>
            </a:r>
            <a:r>
              <a:rPr lang="en-US" sz="2000" b="0" dirty="0" err="1" smtClean="0"/>
              <a:t>sexo</a:t>
            </a:r>
            <a:r>
              <a:rPr lang="en-US" sz="2000" b="0" dirty="0" smtClean="0"/>
              <a:t> = “M” THEN</a:t>
            </a:r>
          </a:p>
          <a:p>
            <a:pPr>
              <a:buFontTx/>
              <a:buNone/>
              <a:defRPr/>
            </a:pPr>
            <a:endParaRPr lang="pt-BR" sz="2000" dirty="0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286000"/>
            <a:ext cx="840898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Box 32"/>
          <p:cNvSpPr txBox="1">
            <a:spLocks noChangeArrowheads="1"/>
          </p:cNvSpPr>
          <p:nvPr/>
        </p:nvSpPr>
        <p:spPr bwMode="auto">
          <a:xfrm>
            <a:off x="428625" y="1071563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White Box (Caixa Branca)</a:t>
            </a:r>
            <a:endParaRPr lang="pt-BR"/>
          </a:p>
        </p:txBody>
      </p:sp>
      <p:sp>
        <p:nvSpPr>
          <p:cNvPr id="34820" name="Content Placeholder 2"/>
          <p:cNvSpPr>
            <a:spLocks noGrp="1"/>
          </p:cNvSpPr>
          <p:nvPr>
            <p:ph idx="4294967295"/>
          </p:nvPr>
        </p:nvSpPr>
        <p:spPr>
          <a:xfrm>
            <a:off x="260350" y="1571625"/>
            <a:ext cx="8097838" cy="3778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z="2000" smtClean="0">
                <a:solidFill>
                  <a:schemeClr val="accent2"/>
                </a:solidFill>
              </a:rPr>
              <a:t> Cobertura de condições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28625" y="1857375"/>
            <a:ext cx="8143875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000" b="1" dirty="0">
                <a:latin typeface="+mn-lt"/>
              </a:rPr>
              <a:t>Objetivo: </a:t>
            </a:r>
            <a:r>
              <a:rPr lang="pt-BR" sz="2000" dirty="0">
                <a:latin typeface="+mn-lt"/>
              </a:rPr>
              <a:t>Cobrir individualmente todas as condições possíveis para as variáveis.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pt-BR" sz="20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latin typeface="+mn-lt"/>
              </a:rPr>
              <a:t>Condições possíveis para a variável idade e para a variável sexo da expressão IF idade &gt;=18 AND sexo</a:t>
            </a:r>
            <a:r>
              <a:rPr lang="en-US" sz="2000" dirty="0">
                <a:latin typeface="+mn-lt"/>
              </a:rPr>
              <a:t> = “M” THEN .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286250"/>
            <a:ext cx="415448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572000"/>
            <a:ext cx="4483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32"/>
          <p:cNvSpPr txBox="1">
            <a:spLocks noChangeArrowheads="1"/>
          </p:cNvSpPr>
          <p:nvPr/>
        </p:nvSpPr>
        <p:spPr bwMode="auto">
          <a:xfrm>
            <a:off x="571500" y="1722438"/>
            <a:ext cx="771525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Black Box (Caixa Preta)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Consiste em testar o sistema, focando no atendimento as especificações e Funcionalidades. </a:t>
            </a:r>
          </a:p>
          <a:p>
            <a:pPr eaLnBrk="1" hangingPunct="1"/>
            <a:endParaRPr lang="pt-BR" sz="2000"/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Classes de Equivalência;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Análise de fronteiras ou limites;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Tratamento de Erros;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/>
              <a:t> Árvore de Validação;</a:t>
            </a:r>
            <a:r>
              <a:rPr lang="pt-BR" sz="2000"/>
              <a:t>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Tabela de Decisão</a:t>
            </a:r>
          </a:p>
          <a:p>
            <a:pPr eaLnBrk="1" hangingPunct="1">
              <a:buFont typeface="Wingdings" pitchFamily="2" charset="2"/>
              <a:buChar char="ü"/>
            </a:pPr>
            <a:endParaRPr lang="pt-BR"/>
          </a:p>
          <a:p>
            <a:pPr eaLnBrk="1" hangingPunct="1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Software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88" y="1214438"/>
            <a:ext cx="4286250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Seqüência de instruções executáveis por um processador</a:t>
            </a: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Construído através de uma linguagem de programação</a:t>
            </a: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Reflete a qualidade dos requisitos e das diversas competências das equipes envolvidas</a:t>
            </a: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Possui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um ciclo de vida</a:t>
            </a: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Arial" pitchFamily="34" charset="0"/>
              <a:buNone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5">
                  <a:lumMod val="50000"/>
                </a:schemeClr>
              </a:buClr>
              <a:buSzPct val="85000"/>
              <a:buFont typeface="Arial" pitchFamily="34" charset="0"/>
              <a:buNone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spcBef>
                <a:spcPts val="58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Arial" charset="0"/>
              <a:buChar char="•"/>
              <a:defRPr/>
            </a:pPr>
            <a:endParaRPr lang="pt-BR" sz="24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364" name="Picture 2" descr="C:\Documents and Settings\Fernandes Correia\Configurações locais\Temporary Internet Files\Content.IE5\0DLDHGNN\MCj008841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3" y="2571750"/>
            <a:ext cx="3417887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771525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Classes de Equivalência</a:t>
            </a:r>
          </a:p>
          <a:p>
            <a:pPr>
              <a:defRPr/>
            </a:pPr>
            <a:r>
              <a:rPr lang="pt-BR" sz="2000" dirty="0"/>
              <a:t>Uma equivalência de classe consiste em uma série de dados que é tratada da mesma forma pelo módulo ou que produzem o mesmo resultado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pt-BR" sz="2000" dirty="0"/>
              <a:t>Qualquer valor dessa classe é equivalente em termos</a:t>
            </a:r>
            <a:r>
              <a:rPr lang="en-US" sz="2000" dirty="0"/>
              <a:t> de </a:t>
            </a:r>
            <a:r>
              <a:rPr lang="en-US" sz="2000" dirty="0" err="1"/>
              <a:t>teste</a:t>
            </a:r>
            <a:r>
              <a:rPr lang="en-US" sz="2000" dirty="0"/>
              <a:t>.</a:t>
            </a:r>
            <a:endParaRPr lang="pt-BR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55638" y="3643313"/>
          <a:ext cx="7773987" cy="2935287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943100"/>
                <a:gridCol w="1943100"/>
              </a:tblGrid>
              <a:tr h="51500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22771"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(esse valor é obtido através da digitação da data de aniversário)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 entre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18 e 120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7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7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150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Análise de fronteiras ou valores limites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000" dirty="0"/>
              <a:t>É complementar à partição por equivalência. Os valores-limite são os casos de testes para testar cada valor de fronteira, selecionando o valor da fronteira, um valor</a:t>
            </a:r>
            <a:r>
              <a:rPr lang="en-US" sz="2000" dirty="0"/>
              <a:t> inferior e um valor superior.</a:t>
            </a:r>
            <a:endParaRPr lang="pt-BR" sz="20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17500" y="3500438"/>
          <a:ext cx="8305800" cy="2632074"/>
        </p:xfrm>
        <a:graphic>
          <a:graphicData uri="http://schemas.openxmlformats.org/drawingml/2006/table">
            <a:tbl>
              <a:tblPr/>
              <a:tblGrid>
                <a:gridCol w="2076450"/>
                <a:gridCol w="2078038"/>
                <a:gridCol w="2074862"/>
                <a:gridCol w="2076450"/>
              </a:tblGrid>
              <a:tr h="282599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06498"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(esse valor é obtido através da digitação da data de aniversário)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entre 18 e 120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18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0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17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8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121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Tratamento de Erro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pt-BR" sz="2000" dirty="0">
                <a:latin typeface="+mn-lt"/>
              </a:rPr>
              <a:t>T</a:t>
            </a:r>
            <a:r>
              <a:rPr lang="pt-BR" sz="2000" dirty="0"/>
              <a:t>estar condições que normalmente provocam erros</a:t>
            </a:r>
            <a:r>
              <a:rPr lang="en-US" sz="2000" dirty="0"/>
              <a:t>.</a:t>
            </a:r>
            <a:endParaRPr lang="pt-BR" sz="2000" b="1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365125" y="2857500"/>
          <a:ext cx="8421687" cy="3635374"/>
        </p:xfrm>
        <a:graphic>
          <a:graphicData uri="http://schemas.openxmlformats.org/drawingml/2006/table">
            <a:tbl>
              <a:tblPr/>
              <a:tblGrid>
                <a:gridCol w="2105025"/>
                <a:gridCol w="2106612"/>
                <a:gridCol w="2105025"/>
                <a:gridCol w="2105025"/>
              </a:tblGrid>
              <a:tr h="24386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Entrada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Permitidos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Casos de Teste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09653">
                <a:tc rowSpan="7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Idade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esse valor é obtido através da digitação da data de aniversário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Número entre 18 e 120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 a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18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&lt; 18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17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&gt; 120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121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8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Zero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Zero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Negativa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-18 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futura)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Branco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nula </a:t>
                      </a: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não digitada)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Inválida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Idade = Inválida </a:t>
                      </a:r>
                      <a:endParaRPr kumimoji="0" lang="pt-B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(data incorreta)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endParaRPr lang="pt-BR" sz="2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+mn-lt"/>
              </a:rPr>
              <a:t>Árvore</a:t>
            </a:r>
            <a:r>
              <a:rPr lang="en-US" sz="2000" b="1" dirty="0">
                <a:solidFill>
                  <a:schemeClr val="accent2"/>
                </a:solidFill>
                <a:latin typeface="+mn-lt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+mn-lt"/>
              </a:rPr>
              <a:t>Validação</a:t>
            </a:r>
            <a:endParaRPr lang="en-US" sz="2000" b="1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pt-BR" sz="2000" dirty="0"/>
              <a:t>Utilizada principalmente em análises mais complexas, pois oferece uma visão geral de comportamentos do sistema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pt-BR" sz="2000" dirty="0"/>
              <a:t>É possível elaborar uma árvore de validação a partir da análise direta da especificação ou utilizando o resultado da Análise de Causa e Efeito.</a:t>
            </a:r>
          </a:p>
          <a:p>
            <a:pPr>
              <a:defRPr/>
            </a:pPr>
            <a:r>
              <a:rPr lang="pt-BR" sz="2000" dirty="0"/>
              <a:t>Explicita a ordem em que os comportamentos ocorrem</a:t>
            </a:r>
            <a:r>
              <a:rPr lang="en-US" sz="2000" dirty="0"/>
              <a:t>.</a:t>
            </a:r>
            <a:endParaRPr lang="pt-BR" sz="2000" dirty="0"/>
          </a:p>
        </p:txBody>
      </p:sp>
      <p:sp>
        <p:nvSpPr>
          <p:cNvPr id="39940" name="Line 14"/>
          <p:cNvSpPr>
            <a:spLocks noChangeShapeType="1"/>
          </p:cNvSpPr>
          <p:nvPr/>
        </p:nvSpPr>
        <p:spPr bwMode="auto">
          <a:xfrm>
            <a:off x="1104900" y="4999038"/>
            <a:ext cx="342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1" name="Line 15"/>
          <p:cNvSpPr>
            <a:spLocks noChangeShapeType="1"/>
          </p:cNvSpPr>
          <p:nvPr/>
        </p:nvSpPr>
        <p:spPr bwMode="auto">
          <a:xfrm flipH="1">
            <a:off x="1460500" y="4224338"/>
            <a:ext cx="0" cy="939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2" name="Line 16"/>
          <p:cNvSpPr>
            <a:spLocks noChangeShapeType="1"/>
          </p:cNvSpPr>
          <p:nvPr/>
        </p:nvSpPr>
        <p:spPr bwMode="auto">
          <a:xfrm>
            <a:off x="1485900" y="4211638"/>
            <a:ext cx="520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3" name="Line 17"/>
          <p:cNvSpPr>
            <a:spLocks noChangeShapeType="1"/>
          </p:cNvSpPr>
          <p:nvPr/>
        </p:nvSpPr>
        <p:spPr bwMode="auto">
          <a:xfrm flipV="1">
            <a:off x="1485900" y="5176838"/>
            <a:ext cx="27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2679700" y="42243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cxnSp>
        <p:nvCxnSpPr>
          <p:cNvPr id="39945" name="AutoShape 24"/>
          <p:cNvCxnSpPr>
            <a:cxnSpLocks noChangeShapeType="1"/>
          </p:cNvCxnSpPr>
          <p:nvPr/>
        </p:nvCxnSpPr>
        <p:spPr bwMode="auto">
          <a:xfrm flipV="1">
            <a:off x="2857500" y="4503738"/>
            <a:ext cx="914400" cy="65087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Line 29"/>
          <p:cNvSpPr>
            <a:spLocks noChangeShapeType="1"/>
          </p:cNvSpPr>
          <p:nvPr/>
        </p:nvSpPr>
        <p:spPr bwMode="auto">
          <a:xfrm>
            <a:off x="3314700" y="5164138"/>
            <a:ext cx="0" cy="355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7" name="Line 30"/>
          <p:cNvSpPr>
            <a:spLocks noChangeShapeType="1"/>
          </p:cNvSpPr>
          <p:nvPr/>
        </p:nvSpPr>
        <p:spPr bwMode="auto">
          <a:xfrm>
            <a:off x="3314700" y="5545138"/>
            <a:ext cx="393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8" name="Line 34"/>
          <p:cNvSpPr>
            <a:spLocks noChangeShapeType="1"/>
          </p:cNvSpPr>
          <p:nvPr/>
        </p:nvSpPr>
        <p:spPr bwMode="auto">
          <a:xfrm flipV="1">
            <a:off x="4203700" y="5570538"/>
            <a:ext cx="38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49" name="Line 36"/>
          <p:cNvSpPr>
            <a:spLocks noChangeShapeType="1"/>
          </p:cNvSpPr>
          <p:nvPr/>
        </p:nvSpPr>
        <p:spPr bwMode="auto">
          <a:xfrm>
            <a:off x="4610100" y="5303838"/>
            <a:ext cx="0" cy="9779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0" name="Line 37"/>
          <p:cNvSpPr>
            <a:spLocks noChangeShapeType="1"/>
          </p:cNvSpPr>
          <p:nvPr/>
        </p:nvSpPr>
        <p:spPr bwMode="auto">
          <a:xfrm>
            <a:off x="4610100" y="52784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1" name="Line 42"/>
          <p:cNvSpPr>
            <a:spLocks noChangeShapeType="1"/>
          </p:cNvSpPr>
          <p:nvPr/>
        </p:nvSpPr>
        <p:spPr bwMode="auto">
          <a:xfrm>
            <a:off x="4343400" y="45164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2" name="Line 43"/>
          <p:cNvSpPr>
            <a:spLocks noChangeShapeType="1"/>
          </p:cNvSpPr>
          <p:nvPr/>
        </p:nvSpPr>
        <p:spPr bwMode="auto">
          <a:xfrm>
            <a:off x="4470400" y="4910138"/>
            <a:ext cx="533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53" name="Text Box 49"/>
          <p:cNvSpPr txBox="1">
            <a:spLocks noChangeArrowheads="1"/>
          </p:cNvSpPr>
          <p:nvPr/>
        </p:nvSpPr>
        <p:spPr bwMode="auto">
          <a:xfrm>
            <a:off x="2044700" y="4122738"/>
            <a:ext cx="6223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Cancela</a:t>
            </a:r>
          </a:p>
        </p:txBody>
      </p:sp>
      <p:sp>
        <p:nvSpPr>
          <p:cNvPr id="39954" name="Text Box 50"/>
          <p:cNvSpPr txBox="1">
            <a:spLocks noChangeArrowheads="1"/>
          </p:cNvSpPr>
          <p:nvPr/>
        </p:nvSpPr>
        <p:spPr bwMode="auto">
          <a:xfrm>
            <a:off x="3136900" y="4071938"/>
            <a:ext cx="1981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Retorna para a página inicial</a:t>
            </a:r>
          </a:p>
        </p:txBody>
      </p:sp>
      <p:sp>
        <p:nvSpPr>
          <p:cNvPr id="39955" name="Text Box 51"/>
          <p:cNvSpPr txBox="1">
            <a:spLocks noChangeArrowheads="1"/>
          </p:cNvSpPr>
          <p:nvPr/>
        </p:nvSpPr>
        <p:spPr bwMode="auto">
          <a:xfrm>
            <a:off x="1727200" y="5062538"/>
            <a:ext cx="1155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Submete Idade</a:t>
            </a:r>
          </a:p>
        </p:txBody>
      </p:sp>
      <p:sp>
        <p:nvSpPr>
          <p:cNvPr id="39956" name="Text Box 52"/>
          <p:cNvSpPr txBox="1">
            <a:spLocks noChangeArrowheads="1"/>
          </p:cNvSpPr>
          <p:nvPr/>
        </p:nvSpPr>
        <p:spPr bwMode="auto">
          <a:xfrm>
            <a:off x="3835400" y="4414838"/>
            <a:ext cx="393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Vazia</a:t>
            </a:r>
          </a:p>
        </p:txBody>
      </p:sp>
      <p:sp>
        <p:nvSpPr>
          <p:cNvPr id="39957" name="Text Box 53"/>
          <p:cNvSpPr txBox="1">
            <a:spLocks noChangeArrowheads="1"/>
          </p:cNvSpPr>
          <p:nvPr/>
        </p:nvSpPr>
        <p:spPr bwMode="auto">
          <a:xfrm>
            <a:off x="3898900" y="4833938"/>
            <a:ext cx="596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Inválida</a:t>
            </a:r>
          </a:p>
        </p:txBody>
      </p:sp>
      <p:sp>
        <p:nvSpPr>
          <p:cNvPr id="39958" name="Text Box 54"/>
          <p:cNvSpPr txBox="1">
            <a:spLocks noChangeArrowheads="1"/>
          </p:cNvSpPr>
          <p:nvPr/>
        </p:nvSpPr>
        <p:spPr bwMode="auto">
          <a:xfrm>
            <a:off x="3733800" y="5456238"/>
            <a:ext cx="469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Válida</a:t>
            </a:r>
          </a:p>
        </p:txBody>
      </p:sp>
      <p:sp>
        <p:nvSpPr>
          <p:cNvPr id="39959" name="Text Box 55"/>
          <p:cNvSpPr txBox="1">
            <a:spLocks noChangeArrowheads="1"/>
          </p:cNvSpPr>
          <p:nvPr/>
        </p:nvSpPr>
        <p:spPr bwMode="auto">
          <a:xfrm>
            <a:off x="4787900" y="4414838"/>
            <a:ext cx="3492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que a idade deve ser digitada</a:t>
            </a:r>
          </a:p>
        </p:txBody>
      </p:sp>
      <p:sp>
        <p:nvSpPr>
          <p:cNvPr id="39960" name="Text Box 56"/>
          <p:cNvSpPr txBox="1">
            <a:spLocks noChangeArrowheads="1"/>
          </p:cNvSpPr>
          <p:nvPr/>
        </p:nvSpPr>
        <p:spPr bwMode="auto">
          <a:xfrm>
            <a:off x="4889500" y="4795838"/>
            <a:ext cx="3225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digitada inválida</a:t>
            </a:r>
          </a:p>
        </p:txBody>
      </p:sp>
      <p:sp>
        <p:nvSpPr>
          <p:cNvPr id="39961" name="Line 57"/>
          <p:cNvSpPr>
            <a:spLocks noChangeShapeType="1"/>
          </p:cNvSpPr>
          <p:nvPr/>
        </p:nvSpPr>
        <p:spPr bwMode="auto">
          <a:xfrm>
            <a:off x="3365500" y="4935538"/>
            <a:ext cx="457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2" name="Rectangle 58"/>
          <p:cNvSpPr>
            <a:spLocks noChangeArrowheads="1"/>
          </p:cNvSpPr>
          <p:nvPr/>
        </p:nvSpPr>
        <p:spPr bwMode="auto">
          <a:xfrm>
            <a:off x="152400" y="4567238"/>
            <a:ext cx="939800" cy="825500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342900" indent="-342900" defTabSz="195263"/>
            <a:r>
              <a:rPr lang="pt-BR" sz="1200"/>
              <a:t>Definir layout </a:t>
            </a:r>
          </a:p>
          <a:p>
            <a:pPr marL="342900" indent="-342900" defTabSz="195263"/>
            <a:r>
              <a:rPr lang="pt-BR" sz="1200"/>
              <a:t>da página</a:t>
            </a:r>
          </a:p>
        </p:txBody>
      </p:sp>
      <p:sp>
        <p:nvSpPr>
          <p:cNvPr id="39963" name="Text Box 59"/>
          <p:cNvSpPr txBox="1">
            <a:spLocks noChangeArrowheads="1"/>
          </p:cNvSpPr>
          <p:nvPr/>
        </p:nvSpPr>
        <p:spPr bwMode="auto">
          <a:xfrm>
            <a:off x="4622800" y="50879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0 e 17</a:t>
            </a:r>
          </a:p>
        </p:txBody>
      </p:sp>
      <p:sp>
        <p:nvSpPr>
          <p:cNvPr id="39964" name="Line 60"/>
          <p:cNvSpPr>
            <a:spLocks noChangeShapeType="1"/>
          </p:cNvSpPr>
          <p:nvPr/>
        </p:nvSpPr>
        <p:spPr bwMode="auto">
          <a:xfrm>
            <a:off x="4660900" y="55705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5" name="Text Box 61"/>
          <p:cNvSpPr txBox="1">
            <a:spLocks noChangeArrowheads="1"/>
          </p:cNvSpPr>
          <p:nvPr/>
        </p:nvSpPr>
        <p:spPr bwMode="auto">
          <a:xfrm>
            <a:off x="4635500" y="53673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18 e 25</a:t>
            </a:r>
          </a:p>
        </p:txBody>
      </p:sp>
      <p:sp>
        <p:nvSpPr>
          <p:cNvPr id="39966" name="Line 62"/>
          <p:cNvSpPr>
            <a:spLocks noChangeShapeType="1"/>
          </p:cNvSpPr>
          <p:nvPr/>
        </p:nvSpPr>
        <p:spPr bwMode="auto">
          <a:xfrm>
            <a:off x="4622800" y="58118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7" name="Line 63"/>
          <p:cNvSpPr>
            <a:spLocks noChangeShapeType="1"/>
          </p:cNvSpPr>
          <p:nvPr/>
        </p:nvSpPr>
        <p:spPr bwMode="auto">
          <a:xfrm>
            <a:off x="4610100" y="60531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8" name="Line 64"/>
          <p:cNvSpPr>
            <a:spLocks noChangeShapeType="1"/>
          </p:cNvSpPr>
          <p:nvPr/>
        </p:nvSpPr>
        <p:spPr bwMode="auto">
          <a:xfrm>
            <a:off x="4648200" y="6281738"/>
            <a:ext cx="15367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9969" name="Text Box 65"/>
          <p:cNvSpPr txBox="1">
            <a:spLocks noChangeArrowheads="1"/>
          </p:cNvSpPr>
          <p:nvPr/>
        </p:nvSpPr>
        <p:spPr bwMode="auto">
          <a:xfrm>
            <a:off x="4635500" y="56467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26 e 35</a:t>
            </a:r>
          </a:p>
        </p:txBody>
      </p:sp>
      <p:sp>
        <p:nvSpPr>
          <p:cNvPr id="39970" name="Text Box 66"/>
          <p:cNvSpPr txBox="1">
            <a:spLocks noChangeArrowheads="1"/>
          </p:cNvSpPr>
          <p:nvPr/>
        </p:nvSpPr>
        <p:spPr bwMode="auto">
          <a:xfrm>
            <a:off x="4660900" y="58499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entre 36 e 55</a:t>
            </a:r>
          </a:p>
        </p:txBody>
      </p:sp>
      <p:sp>
        <p:nvSpPr>
          <p:cNvPr id="39971" name="Text Box 67"/>
          <p:cNvSpPr txBox="1">
            <a:spLocks noChangeArrowheads="1"/>
          </p:cNvSpPr>
          <p:nvPr/>
        </p:nvSpPr>
        <p:spPr bwMode="auto">
          <a:xfrm>
            <a:off x="4622800" y="6091238"/>
            <a:ext cx="1358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Idade acima de 55</a:t>
            </a:r>
          </a:p>
        </p:txBody>
      </p:sp>
      <p:sp>
        <p:nvSpPr>
          <p:cNvPr id="39972" name="Text Box 68"/>
          <p:cNvSpPr txBox="1">
            <a:spLocks noChangeArrowheads="1"/>
          </p:cNvSpPr>
          <p:nvPr/>
        </p:nvSpPr>
        <p:spPr bwMode="auto">
          <a:xfrm>
            <a:off x="6286500" y="6116638"/>
            <a:ext cx="2857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não permitida</a:t>
            </a:r>
          </a:p>
        </p:txBody>
      </p:sp>
      <p:sp>
        <p:nvSpPr>
          <p:cNvPr id="39973" name="Text Box 69"/>
          <p:cNvSpPr txBox="1">
            <a:spLocks noChangeArrowheads="1"/>
          </p:cNvSpPr>
          <p:nvPr/>
        </p:nvSpPr>
        <p:spPr bwMode="auto">
          <a:xfrm>
            <a:off x="6235700" y="5405438"/>
            <a:ext cx="137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verde</a:t>
            </a:r>
          </a:p>
        </p:txBody>
      </p:sp>
      <p:sp>
        <p:nvSpPr>
          <p:cNvPr id="39974" name="Text Box 70"/>
          <p:cNvSpPr txBox="1">
            <a:spLocks noChangeArrowheads="1"/>
          </p:cNvSpPr>
          <p:nvPr/>
        </p:nvSpPr>
        <p:spPr bwMode="auto">
          <a:xfrm>
            <a:off x="6146800" y="5659438"/>
            <a:ext cx="1549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azul</a:t>
            </a:r>
          </a:p>
        </p:txBody>
      </p:sp>
      <p:sp>
        <p:nvSpPr>
          <p:cNvPr id="39975" name="Text Box 71"/>
          <p:cNvSpPr txBox="1">
            <a:spLocks noChangeArrowheads="1"/>
          </p:cNvSpPr>
          <p:nvPr/>
        </p:nvSpPr>
        <p:spPr bwMode="auto">
          <a:xfrm>
            <a:off x="6210300" y="5888038"/>
            <a:ext cx="1727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layout laranja</a:t>
            </a:r>
          </a:p>
        </p:txBody>
      </p:sp>
      <p:sp>
        <p:nvSpPr>
          <p:cNvPr id="39976" name="Text Box 72"/>
          <p:cNvSpPr txBox="1">
            <a:spLocks noChangeArrowheads="1"/>
          </p:cNvSpPr>
          <p:nvPr/>
        </p:nvSpPr>
        <p:spPr bwMode="auto">
          <a:xfrm>
            <a:off x="5918200" y="5126038"/>
            <a:ext cx="3225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95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95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200"/>
              <a:t>Exibir mensagem de idade não permitida</a:t>
            </a:r>
          </a:p>
        </p:txBody>
      </p:sp>
      <p:sp>
        <p:nvSpPr>
          <p:cNvPr id="4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428625" y="1143000"/>
            <a:ext cx="8072438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r>
              <a:rPr lang="pt-BR" sz="2400" dirty="0"/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 err="1">
                <a:solidFill>
                  <a:schemeClr val="accent2"/>
                </a:solidFill>
                <a:latin typeface="+mn-lt"/>
              </a:rPr>
              <a:t>Tabela de Decisão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Utilizada em análises mais complexas;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É possível analisar as causas e efeitos de uma forma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mais compacta</a:t>
            </a:r>
          </a:p>
          <a:p>
            <a:pPr>
              <a:defRPr/>
            </a:pPr>
            <a:r>
              <a:rPr lang="pt-BR" sz="2000" dirty="0">
                <a:latin typeface="+mn-lt"/>
              </a:rPr>
              <a:t>Permite que efeitos semelhantes atendam a várias combinações de causas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pt-BR" sz="2000" b="1" dirty="0"/>
              <a:t>Causa 1: </a:t>
            </a:r>
            <a:r>
              <a:rPr lang="pt-BR" sz="2000" dirty="0"/>
              <a:t>preço &gt;= 50 e 10 &lt; quantidade &lt; 20</a:t>
            </a:r>
          </a:p>
          <a:p>
            <a:pPr>
              <a:defRPr/>
            </a:pPr>
            <a:r>
              <a:rPr lang="pt-BR" sz="2000" b="1" dirty="0"/>
              <a:t>Efeito 1: </a:t>
            </a:r>
            <a:r>
              <a:rPr lang="pt-BR" sz="2000" dirty="0"/>
              <a:t>fornecer desconto de 5%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Causa 2: </a:t>
            </a:r>
            <a:r>
              <a:rPr lang="pt-BR" sz="2000" dirty="0"/>
              <a:t>preço &gt;= 50 e quantidade &gt;= 20</a:t>
            </a:r>
          </a:p>
          <a:p>
            <a:pPr>
              <a:defRPr/>
            </a:pPr>
            <a:r>
              <a:rPr lang="pt-BR" sz="2000" b="1" dirty="0"/>
              <a:t>Efeito 2: </a:t>
            </a:r>
            <a:r>
              <a:rPr lang="pt-BR" sz="2000" dirty="0"/>
              <a:t>fornecer desconto de 15%</a:t>
            </a:r>
          </a:p>
          <a:p>
            <a:pPr>
              <a:defRPr/>
            </a:pPr>
            <a:endParaRPr lang="pt-BR" sz="2000" b="1" dirty="0"/>
          </a:p>
          <a:p>
            <a:pPr>
              <a:defRPr/>
            </a:pPr>
            <a:r>
              <a:rPr lang="pt-BR" sz="2000" b="1" dirty="0"/>
              <a:t>Causa 3: </a:t>
            </a:r>
            <a:r>
              <a:rPr lang="pt-BR" sz="2000" dirty="0"/>
              <a:t>preço &lt; 50 ou quantidade &lt;= 10</a:t>
            </a:r>
          </a:p>
          <a:p>
            <a:pPr>
              <a:defRPr/>
            </a:pPr>
            <a:r>
              <a:rPr lang="pt-BR" sz="2000" b="1" dirty="0"/>
              <a:t>Efeito 3: </a:t>
            </a:r>
            <a:r>
              <a:rPr lang="pt-BR" sz="2000" dirty="0"/>
              <a:t>não há desconto</a:t>
            </a:r>
            <a:endParaRPr lang="pt-BR" sz="2800" dirty="0"/>
          </a:p>
          <a:p>
            <a:pPr>
              <a:defRPr/>
            </a:pPr>
            <a:endParaRPr lang="pt-BR" sz="20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2"/>
          <p:cNvSpPr txBox="1">
            <a:spLocks noChangeArrowheads="1"/>
          </p:cNvSpPr>
          <p:nvPr/>
        </p:nvSpPr>
        <p:spPr bwMode="auto">
          <a:xfrm>
            <a:off x="500063" y="1214438"/>
            <a:ext cx="80724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/>
              <a:t>Black Box (Caixa Preta)</a:t>
            </a:r>
            <a:r>
              <a:rPr lang="pt-BR" sz="2400" dirty="0"/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2000" b="1" dirty="0">
                <a:solidFill>
                  <a:schemeClr val="accent2"/>
                </a:solidFill>
                <a:latin typeface="+mn-lt"/>
              </a:rPr>
              <a:t>Tabela de Decisão</a:t>
            </a:r>
            <a:endParaRPr lang="pt-BR" sz="2000" dirty="0"/>
          </a:p>
        </p:txBody>
      </p:sp>
      <p:graphicFrame>
        <p:nvGraphicFramePr>
          <p:cNvPr id="4" name="Group 108"/>
          <p:cNvGraphicFramePr>
            <a:graphicFrameLocks noGrp="1"/>
          </p:cNvGraphicFramePr>
          <p:nvPr>
            <p:ph sz="half" idx="4294967295"/>
          </p:nvPr>
        </p:nvGraphicFramePr>
        <p:xfrm>
          <a:off x="584200" y="2571750"/>
          <a:ext cx="7202487" cy="3589337"/>
        </p:xfrm>
        <a:graphic>
          <a:graphicData uri="http://schemas.openxmlformats.org/drawingml/2006/table">
            <a:tbl>
              <a:tblPr/>
              <a:tblGrid>
                <a:gridCol w="3943444"/>
                <a:gridCol w="733285"/>
                <a:gridCol w="831056"/>
                <a:gridCol w="863646"/>
                <a:gridCol w="831056"/>
              </a:tblGrid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Causa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Preço&gt; = 50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entre 10 e 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&gt;= 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Quantidade &lt;= 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825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Efeito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8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3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Dar desconto 5%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612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Dar desconto 15% 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811"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Preço normal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526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32"/>
          <p:cNvSpPr txBox="1">
            <a:spLocks noChangeArrowheads="1"/>
          </p:cNvSpPr>
          <p:nvPr/>
        </p:nvSpPr>
        <p:spPr bwMode="auto">
          <a:xfrm>
            <a:off x="571500" y="1722438"/>
            <a:ext cx="7715250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Teste de Mesa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Análise de Programa, testando (debug) linha a linha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400" b="1"/>
              <a:t>Peer Review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pt-BR" sz="2000"/>
              <a:t> Análise de Programa, buscando aderência, padrão.</a:t>
            </a:r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 sz="2000"/>
          </a:p>
          <a:p>
            <a:pPr eaLnBrk="1" hangingPunct="1"/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3262313" cy="668338"/>
          </a:xfrm>
        </p:spPr>
        <p:txBody>
          <a:bodyPr/>
          <a:lstStyle/>
          <a:p>
            <a:pPr>
              <a:defRPr/>
            </a:pPr>
            <a:r>
              <a:rPr lang="pt-BR" sz="2400" kern="1200" dirty="0" smtClean="0">
                <a:solidFill>
                  <a:schemeClr val="tx1"/>
                </a:solidFill>
                <a:ea typeface="+mn-ea"/>
                <a:cs typeface="+mn-cs"/>
              </a:rPr>
              <a:t>Stubs - Simuladores</a:t>
            </a:r>
            <a:endParaRPr lang="pt-BR" sz="240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79388" y="2000250"/>
            <a:ext cx="8785225" cy="42862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pt-BR" smtClean="0"/>
          </a:p>
          <a:p>
            <a:pPr algn="ctr">
              <a:buFont typeface="Wingdings" pitchFamily="2" charset="2"/>
              <a:buNone/>
            </a:pPr>
            <a:endParaRPr lang="pt-BR" sz="4000" b="0" smtClean="0"/>
          </a:p>
          <a:p>
            <a:endParaRPr lang="pt-BR" smtClean="0"/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 flipH="1">
            <a:off x="642938" y="2132013"/>
            <a:ext cx="78581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sz="2400"/>
              <a:t>São programas que simulam o comportamento de uma unidade de software ou hardware.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Tem como objetivo reduzir os esforços de execução de teste e potencializar a detecção de defeitos;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Criam “respostas simuladas” ou “cenários artificiais” que imitam a interação entre aplicativos, permitindo testes variados;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1000125"/>
            <a:ext cx="8369300" cy="668338"/>
          </a:xfrm>
        </p:spPr>
        <p:txBody>
          <a:bodyPr/>
          <a:lstStyle/>
          <a:p>
            <a:pPr>
              <a:defRPr/>
            </a:pPr>
            <a:r>
              <a:rPr lang="pt-BR" sz="2400" kern="1200" dirty="0" smtClean="0">
                <a:solidFill>
                  <a:schemeClr val="tx1"/>
                </a:solidFill>
                <a:ea typeface="+mn-ea"/>
                <a:cs typeface="+mn-cs"/>
              </a:rPr>
              <a:t>Test Drivers – Controladores de Teste</a:t>
            </a: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 flipH="1">
            <a:off x="642938" y="1785938"/>
            <a:ext cx="78581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sz="2400"/>
              <a:t>São programas desenvolvidos especificamente com a finalidade de testar uma unidade de software.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Tem como objetivo executar chamadas a unidade a ser testada, definindo uma ordem de execução e um conjunto de parâmetros de entrada que possibilitam testes nos mais variados cenários existentes.</a:t>
            </a:r>
          </a:p>
          <a:p>
            <a:pPr algn="just" eaLnBrk="1" hangingPunct="1"/>
            <a:endParaRPr lang="pt-BR" sz="2400"/>
          </a:p>
          <a:p>
            <a:pPr algn="just" eaLnBrk="1" hangingPunct="1"/>
            <a:r>
              <a:rPr lang="pt-BR" sz="2400"/>
              <a:t>Muito usados em cobertura de testes de caixa branca.</a:t>
            </a:r>
          </a:p>
          <a:p>
            <a:pPr algn="just" eaLnBrk="1" hangingPunct="1"/>
            <a:r>
              <a:rPr lang="pt-BR" sz="2400"/>
              <a:t>Permite processamento automatizado, propiciando rapidez e confiabilidade nos testes unitários.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914400" y="274638"/>
            <a:ext cx="7772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Técnicas de Teste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latin typeface="Arial" pitchFamily="34" charset="0"/>
              </a:rPr>
              <a:t>Dúvidas?</a:t>
            </a:r>
            <a:endParaRPr lang="en-US" dirty="0"/>
          </a:p>
        </p:txBody>
      </p:sp>
      <p:pic>
        <p:nvPicPr>
          <p:cNvPr id="44035" name="Picture 2" descr="C:\IBM Documents\CIPA\2010\question-m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071563"/>
            <a:ext cx="4286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2938" y="4786313"/>
            <a:ext cx="4572000" cy="1785937"/>
          </a:xfrm>
          <a:prstGeom prst="rect">
            <a:avLst/>
          </a:prstGeom>
        </p:spPr>
        <p:txBody>
          <a:bodyPr bIns="91440" anchor="b"/>
          <a:lstStyle/>
          <a:p>
            <a:pPr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tx2"/>
                </a:solidFill>
                <a:ea typeface="+mj-ea"/>
                <a:cs typeface="+mj-cs"/>
              </a:rPr>
              <a:t>Obrigado</a:t>
            </a:r>
            <a:r>
              <a:rPr lang="pt-BR" dirty="0" smtClean="0">
                <a:solidFill>
                  <a:schemeClr val="tx2"/>
                </a:solidFill>
                <a:ea typeface="+mj-ea"/>
                <a:cs typeface="+mj-cs"/>
              </a:rPr>
              <a:t>!</a:t>
            </a:r>
            <a:endParaRPr lang="pt-BR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Processo de Desenvolvimento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88" y="1214438"/>
            <a:ext cx="4286250" cy="4778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Uma série de práticas, padrões e atividades utilizadas para criar software a partir dos requisitos técnicos e de negócio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Segue um ciclo de desenvolvimento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Waterfall (Cascata)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Iterativo ou Espiral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RUP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 ser baseado em modelos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CMMI</a:t>
            </a:r>
          </a:p>
          <a:p>
            <a:pPr marL="548640" lvl="1" indent="-228600" fontAlgn="auto">
              <a:spcBef>
                <a:spcPts val="37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MPS.</a:t>
            </a:r>
            <a:r>
              <a:rPr lang="pt-BR" sz="2000" dirty="0" err="1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br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85000"/>
              <a:buFont typeface="Wingdings" pitchFamily="2" charset="2"/>
              <a:buChar char="ü"/>
              <a:defRPr/>
            </a:pP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rPr>
              <a:t>Pode ter sua maturidade avaliada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charset="0"/>
              <a:buChar char="•"/>
              <a:defRPr/>
            </a:pPr>
            <a:endParaRPr lang="pt-BR" sz="2000" dirty="0">
              <a:solidFill>
                <a:schemeClr val="accent5">
                  <a:lumMod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6388" name="Picture 3" descr="C:\Documents and Settings\Fernandes Correia\Configurações locais\Temporary Internet Files\Content.IE5\JXU79WW8\MCj023425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46213"/>
            <a:ext cx="4357687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Porém, Nem </a:t>
            </a:r>
            <a:r>
              <a:rPr lang="pt-BR" dirty="0" smtClean="0"/>
              <a:t>Tudo é Perfeito</a:t>
            </a:r>
            <a:endParaRPr lang="en-US" dirty="0"/>
          </a:p>
        </p:txBody>
      </p:sp>
      <p:pic>
        <p:nvPicPr>
          <p:cNvPr id="5" name="Imagem 4" descr="erro-de-portugues-497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714500"/>
            <a:ext cx="4381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image00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1285875"/>
            <a:ext cx="3760788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251</TotalTime>
  <Words>3480</Words>
  <Application>Microsoft Office PowerPoint</Application>
  <PresentationFormat>On-screen Show (4:3)</PresentationFormat>
  <Paragraphs>726</Paragraphs>
  <Slides>79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Patrimônio Líquido</vt:lpstr>
      <vt:lpstr>Microsoft Excel 97-2003 Worksheet</vt:lpstr>
      <vt:lpstr>Qualidade de Software</vt:lpstr>
      <vt:lpstr>Teste de Software</vt:lpstr>
      <vt:lpstr>Garantia da Qualidade</vt:lpstr>
      <vt:lpstr>Carreiras em Teste de Software</vt:lpstr>
      <vt:lpstr>Perfil do Profissional</vt:lpstr>
      <vt:lpstr>Processo de Teste de Software - Requisitos</vt:lpstr>
      <vt:lpstr>Software</vt:lpstr>
      <vt:lpstr>Processo de Desenvolvimento</vt:lpstr>
      <vt:lpstr>Porém, Nem Tudo é Perfeito</vt:lpstr>
      <vt:lpstr>Erro, Ocorrência, Defeito e Falha</vt:lpstr>
      <vt:lpstr>Testes no Século Passado</vt:lpstr>
      <vt:lpstr>Testar é procurar defeitos</vt:lpstr>
      <vt:lpstr> </vt:lpstr>
      <vt:lpstr>PowerPoint Presentation</vt:lpstr>
      <vt:lpstr>PowerPoint Presentation</vt:lpstr>
      <vt:lpstr>Depurar X Testar</vt:lpstr>
      <vt:lpstr>Preocupações Diferentes</vt:lpstr>
      <vt:lpstr>Teste como Processo Paralelo</vt:lpstr>
      <vt:lpstr>Evolução do Processo de Teste</vt:lpstr>
      <vt:lpstr>Teste como Processo Paralelo</vt:lpstr>
      <vt:lpstr>Custo do Defeito</vt:lpstr>
      <vt:lpstr>Custo do Defeito</vt:lpstr>
      <vt:lpstr>Custo do Defeito</vt:lpstr>
      <vt:lpstr>PowerPoint Presentation</vt:lpstr>
      <vt:lpstr>Informações Adicionais</vt:lpstr>
      <vt:lpstr>Categorias de Defeito</vt:lpstr>
      <vt:lpstr>Categorias de Defeito</vt:lpstr>
      <vt:lpstr>PowerPoint Presentation</vt:lpstr>
      <vt:lpstr>Categorias de Defeito</vt:lpstr>
      <vt:lpstr>Categorias de Defeito</vt:lpstr>
      <vt:lpstr>Categorias de Defeito</vt:lpstr>
      <vt:lpstr>Reportando Defeitos</vt:lpstr>
      <vt:lpstr>Reportando Defeitos</vt:lpstr>
      <vt:lpstr>Ciclo de Vida do Defeito</vt:lpstr>
      <vt:lpstr>Reportando Defeitos</vt:lpstr>
      <vt:lpstr>Reportando Defeitos</vt:lpstr>
      <vt:lpstr>Reportando Defeitos</vt:lpstr>
      <vt:lpstr>Reportando Defeitos</vt:lpstr>
      <vt:lpstr>Reportando Defeitos</vt:lpstr>
      <vt:lpstr>Surgimento da Internet </vt:lpstr>
      <vt:lpstr>Modelos de Qualidade</vt:lpstr>
      <vt:lpstr>CMMI</vt:lpstr>
      <vt:lpstr>CMMI – Níveis de Maturidade</vt:lpstr>
      <vt:lpstr>CMMI – Áreas de Processo</vt:lpstr>
      <vt:lpstr>MPS.BR</vt:lpstr>
      <vt:lpstr>MPS.BR – Níveis de Maturidade</vt:lpstr>
      <vt:lpstr>MPS.BR – Áreas de Processo</vt:lpstr>
      <vt:lpstr>Dois Modelos e Um Único Objetivo</vt:lpstr>
      <vt:lpstr>Verificação e Validação</vt:lpstr>
      <vt:lpstr>Modelo V</vt:lpstr>
      <vt:lpstr>Objetivo do Processo de Testes</vt:lpstr>
      <vt:lpstr>Qualidade em Requisitos</vt:lpstr>
      <vt:lpstr>Conceito - Requisito</vt:lpstr>
      <vt:lpstr>Elicitação</vt:lpstr>
      <vt:lpstr>Elicitação</vt:lpstr>
      <vt:lpstr>Exercício</vt:lpstr>
      <vt:lpstr>Conceito - Requisito</vt:lpstr>
      <vt:lpstr>Testes Caixa Preta e Caixa Branca</vt:lpstr>
      <vt:lpstr>Técnicas de Teste de Software</vt:lpstr>
      <vt:lpstr>Testes Caixa Branca e Caixa Preta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Técnicas de Teste de Software</vt:lpstr>
      <vt:lpstr>Stubs - Simuladores</vt:lpstr>
      <vt:lpstr>Test Drivers – Controladores de Teste</vt:lpstr>
      <vt:lpstr>Dúvidas?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IBM_ADMIN</dc:creator>
  <cp:lastModifiedBy>Windows User</cp:lastModifiedBy>
  <cp:revision>42</cp:revision>
  <dcterms:created xsi:type="dcterms:W3CDTF">2011-11-25T14:42:04Z</dcterms:created>
  <dcterms:modified xsi:type="dcterms:W3CDTF">2014-08-25T19:53:15Z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SOACAT\302464</vt:lpwstr>
  </property>
  <property fmtid="{D5CDD505-2E9C-101B-9397-08002B2CF9AE}" pid="4" name="SSDCxCLASSFICATION_DATE">
    <vt:lpwstr>02/04/2014 15:34:55</vt:lpwstr>
  </property>
  <property fmtid="{D5CDD505-2E9C-101B-9397-08002B2CF9AE}" pid="5" name="SSDCxCLASSFICATION_GUID">
    <vt:lpwstr>FFC680BCDBEF0EE4F038849C17EBA05C</vt:lpwstr>
  </property>
</Properties>
</file>