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77" r:id="rId6"/>
    <p:sldId id="263" r:id="rId7"/>
    <p:sldId id="264" r:id="rId8"/>
    <p:sldId id="268" r:id="rId9"/>
    <p:sldId id="269" r:id="rId10"/>
    <p:sldId id="261" r:id="rId11"/>
    <p:sldId id="278" r:id="rId12"/>
  </p:sldIdLst>
  <p:sldSz cx="9144000" cy="6858000" type="screen4x3"/>
  <p:notesSz cx="6383338" cy="86868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FF"/>
    <a:srgbClr val="F8F8F8"/>
    <a:srgbClr val="EEF7F8"/>
    <a:srgbClr val="0033CC"/>
    <a:srgbClr val="F4FC8E"/>
    <a:srgbClr val="FF99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765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t" anchorCtr="0" compatLnSpc="1">
            <a:prstTxWarp prst="textNoShape">
              <a:avLst/>
            </a:prstTxWarp>
          </a:bodyPr>
          <a:lstStyle>
            <a:lvl1pPr defTabSz="795338">
              <a:defRPr sz="11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3614738" y="0"/>
            <a:ext cx="27670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t" anchorCtr="0" compatLnSpc="1">
            <a:prstTxWarp prst="textNoShape">
              <a:avLst/>
            </a:prstTxWarp>
          </a:bodyPr>
          <a:lstStyle>
            <a:lvl1pPr algn="r" defTabSz="795338">
              <a:defRPr sz="1100"/>
            </a:lvl1pPr>
          </a:lstStyle>
          <a:p>
            <a:fld id="{85B2748E-B96E-4B07-8E24-6BE5738A56CC}" type="datetimeFigureOut">
              <a:rPr lang="pt-BR"/>
              <a:pPr/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636588" y="4127500"/>
            <a:ext cx="511016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251825"/>
            <a:ext cx="2765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b" anchorCtr="0" compatLnSpc="1">
            <a:prstTxWarp prst="textNoShape">
              <a:avLst/>
            </a:prstTxWarp>
          </a:bodyPr>
          <a:lstStyle>
            <a:lvl1pPr defTabSz="795338">
              <a:defRPr sz="11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3614738" y="8251825"/>
            <a:ext cx="2767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b" anchorCtr="0" compatLnSpc="1">
            <a:prstTxWarp prst="textNoShape">
              <a:avLst/>
            </a:prstTxWarp>
          </a:bodyPr>
          <a:lstStyle>
            <a:lvl1pPr algn="r" defTabSz="795338">
              <a:defRPr sz="1100"/>
            </a:lvl1pPr>
          </a:lstStyle>
          <a:p>
            <a:fld id="{5B469677-1CE0-4297-B2DB-70DD42A9D0F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284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E79489-3D43-4BE5-9FCC-9CEDDAFB4907}" type="slidenum">
              <a:rPr lang="pt-BR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222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8B88D2-02DD-4E68-A794-9BB189512C8A}" type="slidenum">
              <a:rPr lang="pt-BR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B9F34C-2D4E-4838-A414-11F8EE631A6C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85321B-FEEB-4E7E-88D7-A42630635400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4B0BE6-32D1-4037-9391-FF66FB760237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4B0BE6-32D1-4037-9391-FF66FB760237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C8D418-A5E6-483A-9463-D7B8EADFCD36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430F51-A33D-46A4-A3D1-B4D67C9DD249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66EB4C-D263-4478-8364-444FE796BB13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BD661E-E5EB-4EA4-A4A8-2494AA02FABB}" type="slidenum">
              <a:rPr lang="pt-BR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A5742C-7CEE-4FB6-9F14-05A70DCCC8E3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BA1A5B-857A-4D64-ACDF-BA1991E1A1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A5742C-7CEE-4FB6-9F14-05A70DCCC8E3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BA1A5B-857A-4D64-ACDF-BA1991E1A1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Especialização em Engenharia de Software</a:t>
            </a:r>
            <a:endParaRPr lang="pt-BR" dirty="0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</a:p>
          <a:p>
            <a:r>
              <a:rPr lang="pt-BR" smtClean="0"/>
              <a:t>Engenharia de Requisitos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Especialização em Engenharia de Software</a:t>
            </a:r>
            <a:endParaRPr lang="pt-BR" dirty="0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r>
              <a:rPr lang="pt-BR" dirty="0" smtClean="0"/>
              <a:t>!</a:t>
            </a:r>
          </a:p>
          <a:p>
            <a:r>
              <a:rPr lang="pt-BR" dirty="0" smtClean="0"/>
              <a:t>Prof</a:t>
            </a:r>
            <a:r>
              <a:rPr lang="pt-BR" dirty="0"/>
              <a:t>. Osvaldo </a:t>
            </a:r>
            <a:r>
              <a:rPr lang="pt-BR" dirty="0" err="1"/>
              <a:t>Kotaro</a:t>
            </a:r>
            <a:r>
              <a:rPr lang="pt-BR" dirty="0"/>
              <a:t> </a:t>
            </a:r>
            <a:r>
              <a:rPr lang="pt-BR" dirty="0" err="1"/>
              <a:t>Takai</a:t>
            </a:r>
            <a:endParaRPr lang="pt-BR" dirty="0"/>
          </a:p>
          <a:p>
            <a:r>
              <a:rPr lang="pt-BR" dirty="0">
                <a:hlinkClick r:id=""/>
              </a:rPr>
              <a:t>otakai@gmail.com</a:t>
            </a:r>
            <a:r>
              <a:rPr lang="pt-BR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Disciplina</a:t>
            </a:r>
          </a:p>
        </p:txBody>
      </p:sp>
      <p:sp>
        <p:nvSpPr>
          <p:cNvPr id="16386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Engenharia de </a:t>
            </a:r>
            <a:r>
              <a:rPr lang="pt-BR" dirty="0" smtClean="0"/>
              <a:t>Requisitos</a:t>
            </a:r>
          </a:p>
          <a:p>
            <a:pPr lvl="1" eaLnBrk="1" hangingPunct="1"/>
            <a:r>
              <a:rPr lang="pt-BR" dirty="0" smtClean="0"/>
              <a:t>7 </a:t>
            </a:r>
            <a:r>
              <a:rPr lang="pt-BR" dirty="0" smtClean="0"/>
              <a:t>Aulas ( </a:t>
            </a:r>
            <a:r>
              <a:rPr lang="pt-BR" b="1" dirty="0" smtClean="0"/>
              <a:t>28 </a:t>
            </a:r>
            <a:r>
              <a:rPr lang="pt-BR" b="1" dirty="0" smtClean="0"/>
              <a:t>horas 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Competências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Ao final desta disciplina espera-se que os alunos sejam capazes de:</a:t>
            </a:r>
          </a:p>
          <a:p>
            <a:pPr lvl="1" eaLnBrk="1" hangingPunct="1"/>
            <a:r>
              <a:rPr lang="pt-BR" dirty="0" smtClean="0"/>
              <a:t>Alcançar consenso </a:t>
            </a:r>
            <a:r>
              <a:rPr lang="pt-BR" dirty="0"/>
              <a:t>do cliente sobre o problema a ser solucionado, bem como as características da solução.</a:t>
            </a:r>
          </a:p>
          <a:p>
            <a:pPr lvl="1" eaLnBrk="1" hangingPunct="1"/>
            <a:r>
              <a:rPr lang="pt-BR" dirty="0" smtClean="0"/>
              <a:t>Gerenciar </a:t>
            </a:r>
            <a:r>
              <a:rPr lang="pt-BR" dirty="0"/>
              <a:t>características.</a:t>
            </a:r>
          </a:p>
          <a:p>
            <a:pPr lvl="1" eaLnBrk="1" hangingPunct="1"/>
            <a:r>
              <a:rPr lang="pt-BR" dirty="0" smtClean="0"/>
              <a:t>Especificar</a:t>
            </a:r>
            <a:r>
              <a:rPr lang="pt-BR" dirty="0"/>
              <a:t>, detalhar e rastrear requisitos de soluções sistêmicas que atendam verdadeiramente às necessidades do cliente de solucionar o problema.</a:t>
            </a:r>
          </a:p>
          <a:p>
            <a:pPr lvl="1" eaLnBrk="1" hangingPunct="1"/>
            <a:r>
              <a:rPr lang="pt-BR" dirty="0" smtClean="0"/>
              <a:t>Avaliar </a:t>
            </a:r>
            <a:r>
              <a:rPr lang="pt-BR" dirty="0"/>
              <a:t>artefatos de software para garantir a qualidade do produto.</a:t>
            </a:r>
          </a:p>
          <a:p>
            <a:pPr lvl="1" eaLnBrk="1" hangingPunct="1"/>
            <a:r>
              <a:rPr lang="pt-BR" dirty="0" smtClean="0"/>
              <a:t>Discernir </a:t>
            </a:r>
            <a:r>
              <a:rPr lang="pt-BR" dirty="0"/>
              <a:t>as melhores técnicas a serem aplicadas frente as especificidades apresentadas em cada projeto de </a:t>
            </a:r>
            <a:r>
              <a:rPr lang="pt-BR" dirty="0" smtClean="0"/>
              <a:t>software.</a:t>
            </a:r>
            <a:endParaRPr lang="pt-BR" dirty="0"/>
          </a:p>
          <a:p>
            <a:pPr lvl="1"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Habilidades Desenvolvidas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Saber </a:t>
            </a:r>
            <a:r>
              <a:rPr lang="pt-BR" dirty="0"/>
              <a:t>aplicar as seguintes técnicas:</a:t>
            </a:r>
          </a:p>
          <a:p>
            <a:pPr lvl="1" eaLnBrk="1" hangingPunct="1"/>
            <a:r>
              <a:rPr lang="pt-BR" dirty="0" smtClean="0"/>
              <a:t>5 </a:t>
            </a:r>
            <a:r>
              <a:rPr lang="pt-BR" dirty="0"/>
              <a:t>passos da análise de </a:t>
            </a:r>
            <a:r>
              <a:rPr lang="pt-BR" dirty="0" smtClean="0"/>
              <a:t>problemas</a:t>
            </a:r>
            <a:endParaRPr lang="pt-BR" dirty="0"/>
          </a:p>
          <a:p>
            <a:pPr lvl="1" eaLnBrk="1" hangingPunct="1"/>
            <a:r>
              <a:rPr lang="pt-BR" dirty="0" smtClean="0"/>
              <a:t>Workshop </a:t>
            </a:r>
            <a:r>
              <a:rPr lang="pt-BR" dirty="0"/>
              <a:t>de </a:t>
            </a:r>
            <a:r>
              <a:rPr lang="pt-BR" dirty="0" smtClean="0"/>
              <a:t>Requisitos</a:t>
            </a:r>
            <a:endParaRPr lang="pt-BR" dirty="0"/>
          </a:p>
          <a:p>
            <a:pPr lvl="1" eaLnBrk="1" hangingPunct="1"/>
            <a:r>
              <a:rPr lang="pt-BR" dirty="0" smtClean="0"/>
              <a:t>Entrevista</a:t>
            </a:r>
            <a:endParaRPr lang="pt-BR" dirty="0"/>
          </a:p>
          <a:p>
            <a:pPr lvl="1" eaLnBrk="1" hangingPunct="1"/>
            <a:r>
              <a:rPr lang="pt-BR" dirty="0" smtClean="0"/>
              <a:t>Detalhamento </a:t>
            </a:r>
            <a:r>
              <a:rPr lang="pt-BR" dirty="0"/>
              <a:t>dos Processos de </a:t>
            </a:r>
            <a:r>
              <a:rPr lang="pt-BR" dirty="0" smtClean="0"/>
              <a:t>Negócio</a:t>
            </a:r>
            <a:endParaRPr lang="pt-BR" dirty="0"/>
          </a:p>
          <a:p>
            <a:pPr lvl="1" eaLnBrk="1" hangingPunct="1"/>
            <a:r>
              <a:rPr lang="pt-BR" dirty="0" smtClean="0"/>
              <a:t>Decomposição </a:t>
            </a:r>
            <a:r>
              <a:rPr lang="pt-BR" dirty="0"/>
              <a:t>de Sistemas em </a:t>
            </a:r>
            <a:r>
              <a:rPr lang="pt-BR" dirty="0" smtClean="0"/>
              <a:t>Subsistemas</a:t>
            </a:r>
            <a:endParaRPr lang="pt-BR" dirty="0"/>
          </a:p>
          <a:p>
            <a:pPr lvl="1" eaLnBrk="1" hangingPunct="1"/>
            <a:r>
              <a:rPr lang="pt-BR" dirty="0" err="1" smtClean="0"/>
              <a:t>Flowdown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Requisitos</a:t>
            </a:r>
            <a:endParaRPr lang="pt-BR" dirty="0"/>
          </a:p>
          <a:p>
            <a:pPr lvl="1" eaLnBrk="1" hangingPunct="1"/>
            <a:r>
              <a:rPr lang="pt-BR" dirty="0" err="1" smtClean="0"/>
              <a:t>Storyboard</a:t>
            </a:r>
            <a:endParaRPr lang="pt-BR" dirty="0"/>
          </a:p>
          <a:p>
            <a:pPr lvl="1" eaLnBrk="1" hangingPunct="1"/>
            <a:r>
              <a:rPr lang="pt-BR" dirty="0" smtClean="0"/>
              <a:t>Prototipação</a:t>
            </a:r>
          </a:p>
          <a:p>
            <a:pPr lvl="1" eaLnBrk="1" hangingPunct="1"/>
            <a:r>
              <a:rPr lang="pt-BR" dirty="0"/>
              <a:t>Role </a:t>
            </a:r>
            <a:r>
              <a:rPr lang="pt-BR" dirty="0" err="1"/>
              <a:t>Playing</a:t>
            </a:r>
            <a:endParaRPr lang="pt-BR" dirty="0"/>
          </a:p>
          <a:p>
            <a:pPr lvl="1" eaLnBrk="1" hangingPunct="1"/>
            <a:r>
              <a:rPr lang="pt-BR" dirty="0" smtClean="0"/>
              <a:t>Walkthroughs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Habilidades Desenvolvidas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Saber </a:t>
            </a:r>
            <a:r>
              <a:rPr lang="pt-BR" dirty="0" smtClean="0"/>
              <a:t>realizar a Análise de Problemas</a:t>
            </a:r>
          </a:p>
          <a:p>
            <a:pPr eaLnBrk="1" hangingPunct="1"/>
            <a:r>
              <a:rPr lang="pt-BR" dirty="0" smtClean="0"/>
              <a:t>Saber realizar o Workshop de Requisitos (características)</a:t>
            </a:r>
            <a:endParaRPr lang="pt-BR" dirty="0"/>
          </a:p>
          <a:p>
            <a:pPr eaLnBrk="1" hangingPunct="1"/>
            <a:r>
              <a:rPr lang="pt-BR" dirty="0" smtClean="0"/>
              <a:t>Saber </a:t>
            </a:r>
            <a:r>
              <a:rPr lang="pt-BR" dirty="0"/>
              <a:t>definir Prioridade, Esforço e Risco de </a:t>
            </a:r>
            <a:r>
              <a:rPr lang="pt-BR" dirty="0" smtClean="0"/>
              <a:t>Características</a:t>
            </a:r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6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Metodologia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expositivas utilizando projetor e </a:t>
            </a:r>
            <a:r>
              <a:rPr lang="pt-BR" dirty="0" smtClean="0"/>
              <a:t>computador.</a:t>
            </a:r>
          </a:p>
          <a:p>
            <a:r>
              <a:rPr lang="pt-BR" dirty="0" smtClean="0"/>
              <a:t>Realização de </a:t>
            </a:r>
            <a:r>
              <a:rPr lang="pt-BR" dirty="0" err="1" smtClean="0"/>
              <a:t>whorkshops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Aplicação das técnicas aprendidas no desenvolvimento do TCC.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Critérios de Avaliação</a:t>
            </a:r>
          </a:p>
        </p:txBody>
      </p:sp>
      <p:sp>
        <p:nvSpPr>
          <p:cNvPr id="34818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 smtClean="0"/>
              <a:t>Avaliação dos artefatos do TCC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  <a:endParaRPr lang="pt-BR" dirty="0" smtClean="0"/>
          </a:p>
        </p:txBody>
      </p:sp>
      <p:sp>
        <p:nvSpPr>
          <p:cNvPr id="38914" name="Rectangle 9"/>
          <p:cNvSpPr>
            <a:spLocks noChangeArrowheads="1"/>
          </p:cNvSpPr>
          <p:nvPr/>
        </p:nvSpPr>
        <p:spPr bwMode="auto">
          <a:xfrm>
            <a:off x="179388" y="1341438"/>
            <a:ext cx="87852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419100">
              <a:spcBef>
                <a:spcPts val="1800"/>
              </a:spcBef>
              <a:buFontTx/>
              <a:buAutoNum type="arabicPeriod"/>
            </a:pPr>
            <a:r>
              <a:rPr lang="pt-BR" sz="1600" dirty="0" smtClean="0"/>
              <a:t>D</a:t>
            </a:r>
            <a:r>
              <a:rPr lang="pt-BR" sz="1600" dirty="0"/>
              <a:t>. E. </a:t>
            </a:r>
            <a:r>
              <a:rPr lang="pt-BR" sz="1600" dirty="0" err="1"/>
              <a:t>Wisnosky</a:t>
            </a:r>
            <a:r>
              <a:rPr lang="pt-BR" sz="1600" dirty="0"/>
              <a:t>, </a:t>
            </a:r>
            <a:r>
              <a:rPr lang="pt-BR" sz="1600" dirty="0" err="1"/>
              <a:t>DoDAF</a:t>
            </a:r>
            <a:r>
              <a:rPr lang="pt-BR" sz="1600" dirty="0"/>
              <a:t> </a:t>
            </a:r>
            <a:r>
              <a:rPr lang="pt-BR" sz="1600" dirty="0" err="1"/>
              <a:t>Wizdom</a:t>
            </a:r>
            <a:r>
              <a:rPr lang="pt-BR" sz="1600" dirty="0"/>
              <a:t>: A </a:t>
            </a:r>
            <a:r>
              <a:rPr lang="pt-BR" sz="1600" dirty="0" err="1"/>
              <a:t>Practical</a:t>
            </a:r>
            <a:r>
              <a:rPr lang="pt-BR" sz="1600" dirty="0"/>
              <a:t> </a:t>
            </a:r>
            <a:r>
              <a:rPr lang="pt-BR" sz="1600" dirty="0" err="1"/>
              <a:t>Guide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Planning, </a:t>
            </a:r>
            <a:r>
              <a:rPr lang="pt-BR" sz="1600" dirty="0" err="1"/>
              <a:t>Managing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Executing</a:t>
            </a:r>
            <a:r>
              <a:rPr lang="pt-BR" sz="1600" dirty="0"/>
              <a:t> </a:t>
            </a:r>
            <a:r>
              <a:rPr lang="pt-BR" sz="1600" dirty="0" err="1"/>
              <a:t>Projects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Build Enterprise </a:t>
            </a:r>
            <a:r>
              <a:rPr lang="pt-BR" sz="1600" dirty="0" err="1"/>
              <a:t>Architectures</a:t>
            </a:r>
            <a:r>
              <a:rPr lang="pt-BR" sz="1600" dirty="0"/>
              <a:t> </a:t>
            </a:r>
            <a:r>
              <a:rPr lang="pt-BR" sz="1600" dirty="0" err="1"/>
              <a:t>Using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Department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Defense</a:t>
            </a:r>
            <a:r>
              <a:rPr lang="pt-BR" sz="1600" dirty="0"/>
              <a:t> </a:t>
            </a:r>
            <a:r>
              <a:rPr lang="pt-BR" sz="1600" dirty="0" err="1"/>
              <a:t>Architecture</a:t>
            </a:r>
            <a:r>
              <a:rPr lang="pt-BR" sz="1600" dirty="0"/>
              <a:t> Framework (</a:t>
            </a:r>
            <a:r>
              <a:rPr lang="pt-BR" sz="1600" dirty="0" err="1"/>
              <a:t>DoDAF</a:t>
            </a:r>
            <a:r>
              <a:rPr lang="pt-BR" sz="1600" dirty="0"/>
              <a:t>), </a:t>
            </a:r>
            <a:r>
              <a:rPr lang="pt-BR" sz="1600" dirty="0" err="1"/>
              <a:t>Wizdom</a:t>
            </a:r>
            <a:r>
              <a:rPr lang="pt-BR" sz="1600" dirty="0"/>
              <a:t> Press (2004). </a:t>
            </a:r>
            <a:r>
              <a:rPr lang="pt-BR" sz="1600" dirty="0" err="1"/>
              <a:t>Additional</a:t>
            </a:r>
            <a:r>
              <a:rPr lang="pt-BR" sz="1600" dirty="0"/>
              <a:t> material </a:t>
            </a:r>
            <a:r>
              <a:rPr lang="pt-BR" sz="1600" dirty="0" err="1"/>
              <a:t>is</a:t>
            </a:r>
            <a:r>
              <a:rPr lang="pt-BR" sz="1600" dirty="0"/>
              <a:t> </a:t>
            </a:r>
            <a:r>
              <a:rPr lang="pt-BR" sz="1600" dirty="0" err="1"/>
              <a:t>available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United </a:t>
            </a:r>
            <a:r>
              <a:rPr lang="pt-BR" sz="1600" dirty="0" err="1"/>
              <a:t>States</a:t>
            </a:r>
            <a:r>
              <a:rPr lang="pt-BR" sz="1600" dirty="0"/>
              <a:t> </a:t>
            </a:r>
            <a:r>
              <a:rPr lang="pt-BR" sz="1600" dirty="0" err="1"/>
              <a:t>Department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Defense</a:t>
            </a:r>
            <a:r>
              <a:rPr lang="pt-BR" sz="1600" dirty="0"/>
              <a:t> Web site, http://www. defenselink.mil/cio-</a:t>
            </a:r>
            <a:r>
              <a:rPr lang="pt-BR" sz="1600" dirty="0" err="1"/>
              <a:t>nii</a:t>
            </a:r>
            <a:r>
              <a:rPr lang="pt-BR" sz="1600" dirty="0"/>
              <a:t>/index.shtml.</a:t>
            </a:r>
          </a:p>
          <a:p>
            <a:pPr marL="419100" indent="-419100">
              <a:spcBef>
                <a:spcPts val="1800"/>
              </a:spcBef>
              <a:buFontTx/>
              <a:buAutoNum type="arabicPeriod"/>
            </a:pPr>
            <a:r>
              <a:rPr lang="pt-BR" sz="1600" dirty="0" smtClean="0"/>
              <a:t>LEFFINGWELL</a:t>
            </a:r>
            <a:r>
              <a:rPr lang="pt-BR" sz="1600" dirty="0"/>
              <a:t>, DEAN; WIDRIG, DON. </a:t>
            </a:r>
            <a:r>
              <a:rPr lang="pt-BR" sz="1600" dirty="0" err="1"/>
              <a:t>Managing</a:t>
            </a:r>
            <a:r>
              <a:rPr lang="pt-BR" sz="1600" dirty="0"/>
              <a:t> Software </a:t>
            </a:r>
            <a:r>
              <a:rPr lang="pt-BR" sz="1600" dirty="0" err="1"/>
              <a:t>Requirements</a:t>
            </a:r>
            <a:r>
              <a:rPr lang="pt-BR" sz="1600" dirty="0"/>
              <a:t>: A </a:t>
            </a:r>
            <a:r>
              <a:rPr lang="pt-BR" sz="1600" dirty="0" err="1"/>
              <a:t>Unified</a:t>
            </a:r>
            <a:r>
              <a:rPr lang="pt-BR" sz="1600" dirty="0"/>
              <a:t> Approach – </a:t>
            </a:r>
            <a:r>
              <a:rPr lang="pt-BR" sz="1600" dirty="0" err="1"/>
              <a:t>Addison</a:t>
            </a:r>
            <a:r>
              <a:rPr lang="pt-BR" sz="1600" dirty="0"/>
              <a:t>-Wesley </a:t>
            </a:r>
            <a:r>
              <a:rPr lang="pt-BR" sz="1600" dirty="0" err="1"/>
              <a:t>object</a:t>
            </a:r>
            <a:r>
              <a:rPr lang="pt-BR" sz="1600" dirty="0"/>
              <a:t> </a:t>
            </a:r>
            <a:r>
              <a:rPr lang="pt-BR" sz="1600" dirty="0" err="1"/>
              <a:t>technology</a:t>
            </a:r>
            <a:r>
              <a:rPr lang="pt-BR" sz="1600" dirty="0"/>
              <a:t> series, </a:t>
            </a:r>
            <a:r>
              <a:rPr lang="pt-BR" sz="1600" dirty="0" err="1"/>
              <a:t>Addison</a:t>
            </a:r>
            <a:r>
              <a:rPr lang="pt-BR" sz="1600" dirty="0"/>
              <a:t> Wesley, 2000. ISBN: 0-201-61593-2.</a:t>
            </a:r>
          </a:p>
          <a:p>
            <a:pPr marL="419100" indent="-419100">
              <a:spcBef>
                <a:spcPts val="1800"/>
              </a:spcBef>
              <a:buFontTx/>
              <a:buAutoNum type="arabicPeriod"/>
            </a:pPr>
            <a:r>
              <a:rPr lang="pt-BR" sz="1600" dirty="0" err="1" smtClean="0"/>
              <a:t>McMENAMIN</a:t>
            </a:r>
            <a:r>
              <a:rPr lang="pt-BR" sz="1600" dirty="0"/>
              <a:t>, Stephen M.; Lars Gustav Erik </a:t>
            </a:r>
            <a:r>
              <a:rPr lang="pt-BR" sz="1600" dirty="0" err="1"/>
              <a:t>Unonius</a:t>
            </a:r>
            <a:r>
              <a:rPr lang="pt-BR" sz="1600" dirty="0"/>
              <a:t>. [Trad.]. Analise essencial de sistemas. Traduzido do original: ESSENTIAL SYSTEMS ANALYSIS. São Paulo: Makron Books, 1991. 567p</a:t>
            </a:r>
            <a:r>
              <a:rPr lang="pt-BR" sz="1600" dirty="0" smtClean="0"/>
              <a:t>.</a:t>
            </a:r>
          </a:p>
          <a:p>
            <a:pPr marL="419100" indent="-419100">
              <a:spcBef>
                <a:spcPts val="1800"/>
              </a:spcBef>
              <a:buFontTx/>
              <a:buAutoNum type="arabicPeriod"/>
            </a:pPr>
            <a:r>
              <a:rPr lang="pt-BR" sz="1600" dirty="0" smtClean="0"/>
              <a:t>SILVER, Bruce. BPMN </a:t>
            </a:r>
            <a:r>
              <a:rPr lang="pt-BR" sz="1600" dirty="0" err="1" smtClean="0"/>
              <a:t>Method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Style: A </a:t>
            </a:r>
            <a:r>
              <a:rPr lang="pt-BR" sz="1600" dirty="0" err="1" smtClean="0"/>
              <a:t>levels-based</a:t>
            </a:r>
            <a:r>
              <a:rPr lang="pt-BR" sz="1600" dirty="0" smtClean="0"/>
              <a:t> </a:t>
            </a:r>
            <a:r>
              <a:rPr lang="pt-BR" sz="1600" dirty="0" err="1" smtClean="0"/>
              <a:t>methodology</a:t>
            </a:r>
            <a:r>
              <a:rPr lang="pt-BR" sz="1600" dirty="0" smtClean="0"/>
              <a:t> for BPM </a:t>
            </a:r>
            <a:r>
              <a:rPr lang="pt-BR" sz="1600" dirty="0" err="1" smtClean="0"/>
              <a:t>process</a:t>
            </a:r>
            <a:r>
              <a:rPr lang="pt-BR" sz="1600" dirty="0" smtClean="0"/>
              <a:t> </a:t>
            </a:r>
            <a:r>
              <a:rPr lang="pt-BR" sz="1600" dirty="0" err="1" smtClean="0"/>
              <a:t>modeling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improvement</a:t>
            </a:r>
            <a:r>
              <a:rPr lang="pt-BR" sz="1600" dirty="0" smtClean="0"/>
              <a:t> </a:t>
            </a:r>
            <a:r>
              <a:rPr lang="pt-BR" sz="1600" dirty="0" err="1" smtClean="0"/>
              <a:t>using</a:t>
            </a:r>
            <a:r>
              <a:rPr lang="pt-BR" sz="1600" dirty="0" smtClean="0"/>
              <a:t> BPMN 2.0. </a:t>
            </a:r>
            <a:r>
              <a:rPr lang="pt-BR" sz="1600" dirty="0" err="1" smtClean="0"/>
              <a:t>Cody-Cassidy</a:t>
            </a:r>
            <a:r>
              <a:rPr lang="pt-BR" sz="1600" dirty="0" smtClean="0"/>
              <a:t> </a:t>
            </a:r>
            <a:r>
              <a:rPr lang="pt-BR" sz="1600" dirty="0" err="1" smtClean="0"/>
              <a:t>Press</a:t>
            </a:r>
            <a:r>
              <a:rPr lang="pt-BR" sz="1600" dirty="0" smtClean="0"/>
              <a:t>, 2009.</a:t>
            </a:r>
          </a:p>
          <a:p>
            <a:pPr marL="419100" indent="-419100">
              <a:spcBef>
                <a:spcPts val="1800"/>
              </a:spcBef>
              <a:buFontTx/>
              <a:buAutoNum type="arabicPeriod"/>
            </a:pPr>
            <a:r>
              <a:rPr lang="pt-BR" sz="1600" dirty="0" smtClean="0"/>
              <a:t>ALLWEYER, Thomas - BPMN 2.0 : </a:t>
            </a:r>
            <a:r>
              <a:rPr lang="pt-BR" sz="1600" dirty="0" err="1" smtClean="0"/>
              <a:t>introduction</a:t>
            </a:r>
            <a:r>
              <a:rPr lang="pt-BR" sz="1600" dirty="0" smtClean="0"/>
              <a:t> to </a:t>
            </a:r>
            <a:r>
              <a:rPr lang="pt-BR" sz="1600" dirty="0" err="1" smtClean="0"/>
              <a:t>the</a:t>
            </a:r>
            <a:r>
              <a:rPr lang="pt-BR" sz="1600" dirty="0" smtClean="0"/>
              <a:t> standard for business </a:t>
            </a:r>
            <a:r>
              <a:rPr lang="pt-BR" sz="1600" dirty="0" err="1" smtClean="0"/>
              <a:t>process</a:t>
            </a:r>
            <a:r>
              <a:rPr lang="pt-BR" sz="1600" dirty="0" smtClean="0"/>
              <a:t> </a:t>
            </a:r>
            <a:r>
              <a:rPr lang="pt-BR" sz="1600" dirty="0" err="1" smtClean="0"/>
              <a:t>modeling</a:t>
            </a:r>
            <a:r>
              <a:rPr lang="pt-BR" sz="1600" dirty="0" smtClean="0"/>
              <a:t> / Thomas </a:t>
            </a:r>
            <a:r>
              <a:rPr lang="pt-BR" sz="1600" dirty="0" err="1" smtClean="0"/>
              <a:t>Allweyer</a:t>
            </a:r>
            <a:r>
              <a:rPr lang="pt-BR" sz="1600" dirty="0" smtClean="0"/>
              <a:t>. - 2nd ed. - </a:t>
            </a:r>
            <a:r>
              <a:rPr lang="pt-BR" sz="1600" dirty="0" err="1" smtClean="0"/>
              <a:t>Norderstedt</a:t>
            </a:r>
            <a:r>
              <a:rPr lang="pt-BR" sz="1600" dirty="0" smtClean="0"/>
              <a:t> : </a:t>
            </a:r>
            <a:r>
              <a:rPr lang="pt-BR" sz="1600" dirty="0" err="1" smtClean="0"/>
              <a:t>Herstellung</a:t>
            </a:r>
            <a:r>
              <a:rPr lang="pt-BR" sz="1600" dirty="0" smtClean="0"/>
              <a:t> </a:t>
            </a:r>
            <a:r>
              <a:rPr lang="pt-BR" sz="1600" dirty="0" err="1" smtClean="0"/>
              <a:t>und</a:t>
            </a:r>
            <a:r>
              <a:rPr lang="pt-BR" sz="1600" dirty="0" smtClean="0"/>
              <a:t> </a:t>
            </a:r>
            <a:r>
              <a:rPr lang="pt-BR" sz="1600" dirty="0" err="1" smtClean="0"/>
              <a:t>Verlag</a:t>
            </a:r>
            <a:r>
              <a:rPr lang="pt-BR" sz="1600" dirty="0" smtClean="0"/>
              <a:t>, 2010. ISBN 978-3-8391-4985-0.</a:t>
            </a:r>
          </a:p>
          <a:p>
            <a:pPr marL="419100" indent="-419100">
              <a:spcBef>
                <a:spcPts val="1800"/>
              </a:spcBef>
              <a:buFontTx/>
              <a:buAutoNum type="arabicPeriod"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Referências Complementares</a:t>
            </a:r>
          </a:p>
        </p:txBody>
      </p:sp>
      <p:sp>
        <p:nvSpPr>
          <p:cNvPr id="40962" name="Rectangle 9"/>
          <p:cNvSpPr>
            <a:spLocks noChangeArrowheads="1"/>
          </p:cNvSpPr>
          <p:nvPr/>
        </p:nvSpPr>
        <p:spPr bwMode="auto">
          <a:xfrm>
            <a:off x="179388" y="1341438"/>
            <a:ext cx="87852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pt-BR" sz="1600" dirty="0" smtClean="0"/>
              <a:t>HEUMANN </a:t>
            </a:r>
            <a:r>
              <a:rPr lang="pt-BR" sz="1600" dirty="0"/>
              <a:t>, J. </a:t>
            </a:r>
            <a:r>
              <a:rPr lang="pt-BR" sz="1600" dirty="0" err="1"/>
              <a:t>Introduction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business </a:t>
            </a:r>
            <a:r>
              <a:rPr lang="pt-BR" sz="1600" dirty="0" err="1"/>
              <a:t>modeling</a:t>
            </a:r>
            <a:r>
              <a:rPr lang="pt-BR" sz="1600" dirty="0"/>
              <a:t> </a:t>
            </a:r>
            <a:r>
              <a:rPr lang="pt-BR" sz="1600" dirty="0" err="1"/>
              <a:t>using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Unified</a:t>
            </a:r>
            <a:r>
              <a:rPr lang="pt-BR" sz="1600" dirty="0"/>
              <a:t> </a:t>
            </a:r>
            <a:r>
              <a:rPr lang="pt-BR" sz="1600" dirty="0" err="1"/>
              <a:t>Modeling</a:t>
            </a:r>
            <a:r>
              <a:rPr lang="pt-BR" sz="1600" dirty="0"/>
              <a:t> </a:t>
            </a:r>
            <a:r>
              <a:rPr lang="pt-BR" sz="1600" dirty="0" err="1"/>
              <a:t>Language</a:t>
            </a:r>
            <a:r>
              <a:rPr lang="pt-BR" sz="1600" dirty="0"/>
              <a:t> (UML), IBM, 2003  in: http://www-128.ibm.com/developerworks/rational/library/360.html.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</a:t>
            </a:r>
            <a:r>
              <a:rPr lang="pt-BR" sz="1600" dirty="0" smtClean="0"/>
              <a:t> </a:t>
            </a:r>
            <a:r>
              <a:rPr lang="pt-BR" sz="1600" dirty="0" err="1"/>
              <a:t>Architectural</a:t>
            </a:r>
            <a:r>
              <a:rPr lang="pt-BR" sz="1600" dirty="0"/>
              <a:t> Framework, </a:t>
            </a:r>
            <a:r>
              <a:rPr lang="pt-BR" sz="1600" dirty="0" err="1"/>
              <a:t>Version</a:t>
            </a:r>
            <a:r>
              <a:rPr lang="pt-BR" sz="1600" dirty="0"/>
              <a:t> 1.5, Volume II: </a:t>
            </a:r>
            <a:r>
              <a:rPr lang="pt-BR" sz="1600" dirty="0" err="1"/>
              <a:t>Product</a:t>
            </a:r>
            <a:r>
              <a:rPr lang="pt-BR" sz="1600" dirty="0"/>
              <a:t> </a:t>
            </a:r>
            <a:r>
              <a:rPr lang="pt-BR" sz="1600" dirty="0" err="1"/>
              <a:t>Descriptions</a:t>
            </a:r>
            <a:r>
              <a:rPr lang="pt-BR" sz="1600" dirty="0"/>
              <a:t>, 2007.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DoDAF</a:t>
            </a:r>
            <a:r>
              <a:rPr lang="pt-BR" sz="1600" dirty="0" smtClean="0"/>
              <a:t> </a:t>
            </a:r>
            <a:r>
              <a:rPr lang="pt-BR" sz="1600" dirty="0"/>
              <a:t>1.5 Volume 1 - </a:t>
            </a:r>
            <a:r>
              <a:rPr lang="pt-BR" sz="1600" dirty="0" err="1"/>
              <a:t>Provides</a:t>
            </a:r>
            <a:r>
              <a:rPr lang="pt-BR" sz="1600" dirty="0"/>
              <a:t> </a:t>
            </a:r>
            <a:r>
              <a:rPr lang="pt-BR" sz="1600" dirty="0" err="1"/>
              <a:t>definitions</a:t>
            </a:r>
            <a:r>
              <a:rPr lang="pt-BR" sz="1600" dirty="0"/>
              <a:t>, </a:t>
            </a:r>
            <a:r>
              <a:rPr lang="pt-BR" sz="1600" dirty="0" err="1"/>
              <a:t>guidelines</a:t>
            </a:r>
            <a:r>
              <a:rPr lang="pt-BR" sz="1600" dirty="0"/>
              <a:t>, background material, 2007.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DoDAF</a:t>
            </a:r>
            <a:r>
              <a:rPr lang="pt-BR" sz="1600" dirty="0" smtClean="0"/>
              <a:t> </a:t>
            </a:r>
            <a:r>
              <a:rPr lang="pt-BR" sz="1600" dirty="0"/>
              <a:t>1.5 Volume 2 - </a:t>
            </a:r>
            <a:r>
              <a:rPr lang="pt-BR" sz="1600" dirty="0" err="1"/>
              <a:t>Describes</a:t>
            </a:r>
            <a:r>
              <a:rPr lang="pt-BR" sz="1600" dirty="0"/>
              <a:t> </a:t>
            </a:r>
            <a:r>
              <a:rPr lang="pt-BR" sz="1600" dirty="0" err="1"/>
              <a:t>each</a:t>
            </a:r>
            <a:r>
              <a:rPr lang="pt-BR" sz="1600" dirty="0"/>
              <a:t> </a:t>
            </a:r>
            <a:r>
              <a:rPr lang="pt-BR" sz="1600" dirty="0" err="1"/>
              <a:t>architecture</a:t>
            </a:r>
            <a:r>
              <a:rPr lang="pt-BR" sz="1600" dirty="0"/>
              <a:t> </a:t>
            </a:r>
            <a:r>
              <a:rPr lang="pt-BR" sz="1600" dirty="0" err="1"/>
              <a:t>product</a:t>
            </a:r>
            <a:r>
              <a:rPr lang="pt-BR" sz="1600" dirty="0"/>
              <a:t>, 2007.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DoDAF</a:t>
            </a:r>
            <a:r>
              <a:rPr lang="pt-BR" sz="1600" dirty="0" smtClean="0"/>
              <a:t> </a:t>
            </a:r>
            <a:r>
              <a:rPr lang="pt-BR" sz="1600" dirty="0"/>
              <a:t>1.5 Volume 3 - </a:t>
            </a:r>
            <a:r>
              <a:rPr lang="pt-BR" sz="1600" dirty="0" err="1"/>
              <a:t>Provides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architecture</a:t>
            </a:r>
            <a:r>
              <a:rPr lang="pt-BR" sz="1600" dirty="0"/>
              <a:t> data </a:t>
            </a:r>
            <a:r>
              <a:rPr lang="pt-BR" sz="1600" dirty="0" err="1"/>
              <a:t>description</a:t>
            </a:r>
            <a:r>
              <a:rPr lang="pt-BR" sz="1600" dirty="0"/>
              <a:t>, 2007.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DoDAF</a:t>
            </a:r>
            <a:r>
              <a:rPr lang="pt-BR" sz="1600" dirty="0" smtClean="0"/>
              <a:t> </a:t>
            </a:r>
            <a:r>
              <a:rPr lang="pt-BR" sz="1600" dirty="0"/>
              <a:t>2.0 Volume 1 : </a:t>
            </a:r>
            <a:r>
              <a:rPr lang="pt-BR" sz="1600" dirty="0" err="1"/>
              <a:t>Introduction</a:t>
            </a:r>
            <a:r>
              <a:rPr lang="pt-BR" sz="1600" dirty="0"/>
              <a:t>, Overview,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Concepts</a:t>
            </a:r>
            <a:r>
              <a:rPr lang="pt-BR" sz="1600" dirty="0"/>
              <a:t> - </a:t>
            </a:r>
            <a:r>
              <a:rPr lang="pt-BR" sz="1600" dirty="0" err="1"/>
              <a:t>Manager’s</a:t>
            </a:r>
            <a:r>
              <a:rPr lang="pt-BR" sz="1600" dirty="0"/>
              <a:t> </a:t>
            </a:r>
            <a:r>
              <a:rPr lang="pt-BR" sz="1600" dirty="0" err="1"/>
              <a:t>Guide</a:t>
            </a:r>
            <a:r>
              <a:rPr lang="pt-BR" sz="1600" dirty="0"/>
              <a:t>, 2009.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DoDAF</a:t>
            </a:r>
            <a:r>
              <a:rPr lang="pt-BR" sz="1600" dirty="0" smtClean="0"/>
              <a:t> </a:t>
            </a:r>
            <a:r>
              <a:rPr lang="pt-BR" sz="1600" dirty="0"/>
              <a:t>2.0 Volume 2 : </a:t>
            </a:r>
            <a:r>
              <a:rPr lang="pt-BR" sz="1600" dirty="0" err="1"/>
              <a:t>Architectural</a:t>
            </a:r>
            <a:r>
              <a:rPr lang="pt-BR" sz="1600" dirty="0"/>
              <a:t> Data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Models</a:t>
            </a:r>
            <a:r>
              <a:rPr lang="pt-BR" sz="1600" dirty="0"/>
              <a:t> - </a:t>
            </a:r>
            <a:r>
              <a:rPr lang="pt-BR" sz="1600" dirty="0" err="1"/>
              <a:t>Architect’s</a:t>
            </a:r>
            <a:r>
              <a:rPr lang="pt-BR" sz="1600" dirty="0"/>
              <a:t> </a:t>
            </a:r>
            <a:r>
              <a:rPr lang="pt-BR" sz="1600" dirty="0" err="1"/>
              <a:t>Guide</a:t>
            </a:r>
            <a:r>
              <a:rPr lang="pt-BR" sz="1600" dirty="0"/>
              <a:t>, 2009.</a:t>
            </a:r>
          </a:p>
          <a:p>
            <a:pPr marL="457200" indent="-457200">
              <a:spcBef>
                <a:spcPts val="1800"/>
              </a:spcBef>
              <a:buFont typeface="Arial" charset="0"/>
              <a:buAutoNum type="arabicPeriod"/>
            </a:pPr>
            <a:r>
              <a:rPr lang="pt-BR" sz="1600" dirty="0" err="1" smtClean="0"/>
              <a:t>DoDAF</a:t>
            </a:r>
            <a:r>
              <a:rPr lang="pt-BR" sz="1600" dirty="0" smtClean="0"/>
              <a:t> </a:t>
            </a:r>
            <a:r>
              <a:rPr lang="pt-BR" sz="1600" dirty="0"/>
              <a:t>2.0 Volume 3 : </a:t>
            </a:r>
            <a:r>
              <a:rPr lang="pt-BR" sz="1600" dirty="0" err="1"/>
              <a:t>DoDAF</a:t>
            </a:r>
            <a:r>
              <a:rPr lang="pt-BR" sz="1600" dirty="0"/>
              <a:t> Meta-</a:t>
            </a:r>
            <a:r>
              <a:rPr lang="pt-BR" sz="1600" dirty="0" err="1"/>
              <a:t>model</a:t>
            </a:r>
            <a:r>
              <a:rPr lang="pt-BR" sz="1600" dirty="0"/>
              <a:t> </a:t>
            </a:r>
            <a:r>
              <a:rPr lang="pt-BR" sz="1600" dirty="0" err="1"/>
              <a:t>Physical</a:t>
            </a:r>
            <a:r>
              <a:rPr lang="pt-BR" sz="1600" dirty="0"/>
              <a:t> Exchange </a:t>
            </a:r>
            <a:r>
              <a:rPr lang="pt-BR" sz="1600" dirty="0" err="1"/>
              <a:t>Specification</a:t>
            </a:r>
            <a:r>
              <a:rPr lang="pt-BR" sz="1600" dirty="0"/>
              <a:t> - </a:t>
            </a:r>
            <a:r>
              <a:rPr lang="pt-BR" sz="1600" dirty="0" err="1"/>
              <a:t>Developer’s</a:t>
            </a:r>
            <a:r>
              <a:rPr lang="pt-BR" sz="1600" dirty="0"/>
              <a:t> </a:t>
            </a:r>
            <a:r>
              <a:rPr lang="pt-BR" sz="1600" dirty="0" err="1"/>
              <a:t>Guide</a:t>
            </a:r>
            <a:r>
              <a:rPr lang="pt-BR" sz="1600" dirty="0"/>
              <a:t>, 2009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535</Words>
  <Application>Microsoft Office PowerPoint</Application>
  <PresentationFormat>Apresentação na tela (4:3)</PresentationFormat>
  <Paragraphs>64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ImpactaNovo</vt:lpstr>
      <vt:lpstr>Especialização em Engenharia de Software</vt:lpstr>
      <vt:lpstr>Disciplina</vt:lpstr>
      <vt:lpstr>Competências</vt:lpstr>
      <vt:lpstr>Habilidades Desenvolvidas</vt:lpstr>
      <vt:lpstr>Habilidades Desenvolvidas</vt:lpstr>
      <vt:lpstr>Metodologia</vt:lpstr>
      <vt:lpstr>Critérios de Avaliação</vt:lpstr>
      <vt:lpstr>Referências</vt:lpstr>
      <vt:lpstr>Referências Complementares</vt:lpstr>
      <vt:lpstr>Especialização em Engenharia de Software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Superior de Tecnologia em BD Curso Superior de Tecnologia em DAI</dc:title>
  <dc:creator>Osvaldo Kotaro Takai - Fundação Atech</dc:creator>
  <cp:lastModifiedBy>Administrador</cp:lastModifiedBy>
  <cp:revision>13</cp:revision>
  <dcterms:modified xsi:type="dcterms:W3CDTF">2014-02-03T21:01:36Z</dcterms:modified>
</cp:coreProperties>
</file>