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"/>
  </p:notesMasterIdLst>
  <p:sldIdLst>
    <p:sldId id="256" r:id="rId2"/>
    <p:sldId id="26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58" r:id="rId15"/>
    <p:sldId id="284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6FC78"/>
    <a:srgbClr val="777777"/>
    <a:srgbClr val="009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2" autoAdjust="0"/>
    <p:restoredTop sz="94660"/>
  </p:normalViewPr>
  <p:slideViewPr>
    <p:cSldViewPr>
      <p:cViewPr>
        <p:scale>
          <a:sx n="66" d="100"/>
          <a:sy n="66" d="100"/>
        </p:scale>
        <p:origin x="-690" y="-25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837E99-4FF4-446A-A060-F3B336BF18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10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F29156D-EA85-4FA3-8572-391D8323A3E0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CF2A361-6B34-4F8D-A755-1558B0A2EAAE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CB777ED-BB11-4428-8470-98D9EBCF3B8E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A6F3A64-AC5A-4ABA-BE74-D199A4757710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B90778D-5DC9-4ADE-A5E6-49A008D12D80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F6742A2-374B-4D13-B985-7ABA78F3130F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ED3EB1F-E3FB-49EC-9637-D778542703DD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937CCF1-376E-48E6-B315-76FAD5920D99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9BD565-0C74-4797-99DE-23A931462294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AFB517D-606B-4D47-BC22-B16EEFB72E65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A93919E-CAFC-46D8-A61A-A789BF6351D7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49A36D3-F3E7-417B-B607-51350CB0FD37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3968ECC-3C4C-4144-A7D8-5E51E75ED06B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B778A69-91CF-4EEF-9427-7DBD47798F41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376C05-CDA5-4676-B1AE-1025629AFDF4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BF6C56-6CDC-43D2-98B7-27A8998775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376C05-CDA5-4676-B1AE-1025629AFDF4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BF6C56-6CDC-43D2-98B7-27A8998775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br/imgres?imgurl=http://www.geocities.com/EnchantedForest/Glade/8938/OdieGarfield.jpg&amp;imgrefurl=https://ww2.yuwie.com/profile/?id=104180&amp;usg=__H8sTq7Wf7QH1ku58-rwLdCUiVjc=&amp;h=346&amp;w=463&amp;sz=33&amp;hl=pt-BR&amp;start=540&amp;sig2=S85PWV96PtcY5NwbQ1TYWg&amp;tbnid=5Lu6IC4TPOJNaM:&amp;tbnh=96&amp;tbnw=128&amp;ei=X9-BScrOAZKC7QPE0tjYDg&amp;prev=/images?q=garfield&amp;start=522&amp;gbv=2&amp;ndsp=18&amp;hl=pt-BR&amp;sa=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br/imgres?imgurl=http://www.cambapdesenhos.com/garfield/garfield28.jpg&amp;imgrefurl=http://www.cambapdesenhos.com/garfield.html&amp;usg=__ajstDUnSngPyfaeqbVfmwVSFW2U=&amp;h=294&amp;w=513&amp;sz=26&amp;hl=pt-BR&amp;start=360&amp;sig2=8foV1gttyouhR6MY9-Hk_w&amp;tbnid=TGJpDp77y2Rx8M:&amp;tbnh=75&amp;tbnw=131&amp;ei=aeCBSYXJOYPI6gPA1YHTDg&amp;prev=/images?q=garfield&amp;start=357&amp;gbv=2&amp;ndsp=21&amp;hl=pt-BR&amp;sa=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jpeg"/><Relationship Id="rId7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10" Type="http://schemas.openxmlformats.org/officeDocument/2006/relationships/image" Target="../media/image11.jpeg"/><Relationship Id="rId4" Type="http://schemas.openxmlformats.org/officeDocument/2006/relationships/image" Target="../media/image8.jpeg"/><Relationship Id="rId9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7" Type="http://schemas.openxmlformats.org/officeDocument/2006/relationships/hyperlink" Target="http://images.google.com.br/imgres?imgurl=http://djflavinho.zip.net/images/garfield.jpg&amp;imgrefurl=http://www.djflavinho.zip.net/&amp;usg=__FMF09jlp-E1176RsuNz8i0xfZIM=&amp;h=280&amp;w=424&amp;sz=16&amp;hl=pt-BR&amp;start=426&amp;sig2=4r0XHOySXy9DKHGcwqAPwg&amp;tbnid=K7ZWhVR2lkO-BM:&amp;tbnh=83&amp;tbnw=126&amp;ei=R9uBSaj8HpWm6wP9yJjHDg&amp;prev=/images?q=garfield&amp;start=414&amp;gbv=2&amp;ndsp=18&amp;hl=pt-BR&amp;sa=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://images.google.com.br/imgres?imgurl=http://www.colorclipart.com/imagefolio/gallery/animations/cartoons/tn_odie.gif&amp;imgrefurl=http://www.colorclipart.com/imagefolio/cgi-bin/imageFolio.cgi?direct=animations/cartoons&amp;usg=__gMm58N4aoeNnAIVJ15JWJVzmOcM=&amp;h=100&amp;w=100&amp;sz=3&amp;hl=pt-BR&amp;start=693&amp;sig2=ncf6c8ZktSYCTVsZOtI7bA&amp;tbnid=cLomeo1MoC96oM:&amp;tbnh=82&amp;tbnw=82&amp;ei=j-aBSZ3BCIKg6gPv-vTUDg&amp;prev=/images?q=cartoon+garfield+odie&amp;start=684&amp;gbv=2&amp;ndsp=18&amp;hl=pt-BR&amp;sa=N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hyperlink" Target="http://images.google.com.br/imgres?imgurl=http://eightpawsclipart.3lmt.com/images/garfield/odie/odie3.gif&amp;imgrefurl=http://eightpawsclipart.3lmt.com/odie.htm&amp;usg=__KNZ1IEmrCKI_xvyUQ4synIxvrc4=&amp;h=304&amp;w=236&amp;sz=23&amp;hl=pt-BR&amp;start=53&amp;sig2=X0jjI2cuvfui7Ta0fWpO8A&amp;tbnid=IDZ6SzMG0lG6KM:&amp;tbnh=116&amp;tbnw=90&amp;ei=K-eBScHmO5G06gPqo9HeDg&amp;prev=/images?q=cartoon+garfield+odie&amp;start=36&amp;gbv=2&amp;ndsp=18&amp;hl=pt-BR&amp;sa=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br>
              <a:rPr lang="pt-BR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</a:t>
            </a:r>
            <a:r>
              <a:rPr lang="pt-BR" dirty="0" smtClean="0"/>
              <a:t>Pedra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Além disso, clientes, </a:t>
            </a:r>
            <a:r>
              <a:rPr lang="pt-BR" dirty="0"/>
              <a:t>por acreditarem que o software, por natureza, são </a:t>
            </a:r>
            <a:r>
              <a:rPr lang="pt-BR" dirty="0" smtClean="0"/>
              <a:t>flexíveis, articulam requisitos de software vagos supondo que depois poderão:</a:t>
            </a:r>
          </a:p>
          <a:p>
            <a:pPr lvl="1"/>
            <a:r>
              <a:rPr lang="pt-BR" dirty="0" smtClean="0"/>
              <a:t>Esclarecer melhor</a:t>
            </a:r>
          </a:p>
          <a:p>
            <a:pPr lvl="1"/>
            <a:r>
              <a:rPr lang="pt-BR" dirty="0" smtClean="0"/>
              <a:t>Alterar ou</a:t>
            </a:r>
          </a:p>
          <a:p>
            <a:pPr lvl="1"/>
            <a:r>
              <a:rPr lang="pt-BR" dirty="0" smtClean="0"/>
              <a:t>Adicionar novos requisitos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flexibilidade do software frente ao hardware existe, porém, o software é:</a:t>
            </a:r>
          </a:p>
          <a:p>
            <a:pPr lvl="1"/>
            <a:r>
              <a:rPr lang="pt-BR" dirty="0" smtClean="0"/>
              <a:t>Intangível</a:t>
            </a:r>
          </a:p>
          <a:p>
            <a:pPr lvl="1"/>
            <a:r>
              <a:rPr lang="pt-BR" dirty="0" smtClean="0"/>
              <a:t>Abstrato</a:t>
            </a:r>
          </a:p>
          <a:p>
            <a:pPr lvl="1"/>
            <a:r>
              <a:rPr lang="pt-BR" dirty="0" smtClean="0"/>
              <a:t>Complexo</a:t>
            </a:r>
          </a:p>
          <a:p>
            <a:pPr lvl="1"/>
            <a:r>
              <a:rPr lang="pt-BR" dirty="0" smtClean="0"/>
              <a:t>Mutável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076700"/>
            <a:ext cx="3233738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Problema da Pedra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por isso que vamos ficar fazendo e refazendo até acertar!</a:t>
            </a:r>
          </a:p>
          <a:p>
            <a:pPr lvl="1"/>
            <a:r>
              <a:rPr lang="pt-BR" dirty="0" smtClean="0"/>
              <a:t>Não podemos gastar, por exemplo, 2 anos no “projeto da pedra” e, no final, ter que refazê-lo tudo novamente!</a:t>
            </a:r>
          </a:p>
          <a:p>
            <a:r>
              <a:rPr lang="pt-BR" dirty="0" smtClean="0"/>
              <a:t>Além disso, o “mundo ideal” não existe!</a:t>
            </a:r>
          </a:p>
          <a:p>
            <a:pPr lvl="1"/>
            <a:r>
              <a:rPr lang="pt-BR" dirty="0" smtClean="0"/>
              <a:t>Não dá para especificar, desenvolver, testar e implantar um “sistema de pedras” em tempo zero e custo zero!</a:t>
            </a:r>
          </a:p>
          <a:p>
            <a:pPr lvl="1"/>
            <a:r>
              <a:rPr lang="pt-BR" dirty="0" smtClean="0"/>
              <a:t>Também não temos investimento e tempo infinitos!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 descr="http://tbn2.google.com/images?q=tbn:5Lu6IC4TPOJNaM:http://www.geocities.com/EnchantedForest/Glade/8938/OdieGarfiel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221163"/>
            <a:ext cx="242887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Problema da Pedra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Mais da metade dos projetos de software que estão atualmente em andamento, já ultrapassaram o custo e o cronograma.</a:t>
            </a:r>
          </a:p>
          <a:p>
            <a:r>
              <a:rPr lang="pt-BR" dirty="0" smtClean="0"/>
              <a:t>25% a 33% desses projetos serão cancelados antes que estejam finalizados, normalmente após consumirem grandes somas de dinheiro.</a:t>
            </a:r>
          </a:p>
          <a:p>
            <a:r>
              <a:rPr lang="pt-BR" dirty="0" smtClean="0"/>
              <a:t>Prevenir tais falhas e fornecer uma abordagem racional para construir sistemas que o cliente deseja é o nosso objetivo.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6" descr="http://tbn1.google.com/images?q=tbn:TGJpDp77y2Rx8M:http://www.cambapdesenhos.com/garfield/garfield28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805488"/>
            <a:ext cx="12477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AutoShape 9" descr="images%3Fq%3D%2522heroi%2Bsolit%25C3%25A1rio%2522%26imgtype%3Dclipart%26as_st%3Dy%26hl%3Dpt-BR%26rlz%3D1C1CHMR_pt-BRBR325BR325%26sa%3DG%26um%3D1&amp;ei=0o4MSvOFEtiLtgf75dGOCA"/>
          <p:cNvSpPr>
            <a:spLocks noChangeAspect="1" noChangeArrowheads="1"/>
          </p:cNvSpPr>
          <p:nvPr/>
        </p:nvSpPr>
        <p:spPr bwMode="auto">
          <a:xfrm>
            <a:off x="4419600" y="349304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575595"/>
            <a:ext cx="12239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Problema da Pedra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tanto, é crucial que clientes, mas sobretudo desenvolvedores:</a:t>
            </a:r>
          </a:p>
          <a:p>
            <a:pPr lvl="1"/>
            <a:r>
              <a:rPr lang="pt-BR" dirty="0" smtClean="0"/>
              <a:t>Tenham habilidades para definir e gerenciar o processo de requisitos, pois são eles que criam os requisitos iniciais e que, no final, determinam o sucesso ou a falha do sistema.</a:t>
            </a:r>
          </a:p>
          <a:p>
            <a:r>
              <a:rPr lang="pt-BR" dirty="0" smtClean="0"/>
              <a:t>Programadores heróis e solitários deveriam ser figuras do passado!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Eles deveriam descansar em paz!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/>
          </a:p>
        </p:txBody>
      </p:sp>
      <p:sp>
        <p:nvSpPr>
          <p:cNvPr id="12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</a:p>
          <a:p>
            <a:r>
              <a:rPr lang="pt-BR" dirty="0" smtClean="0"/>
              <a:t>Osvaldo </a:t>
            </a:r>
            <a:r>
              <a:rPr lang="pt-BR" dirty="0" err="1" smtClean="0"/>
              <a:t>Kotaro</a:t>
            </a:r>
            <a:r>
              <a:rPr lang="pt-BR" dirty="0" smtClean="0"/>
              <a:t> </a:t>
            </a:r>
            <a:r>
              <a:rPr lang="pt-BR" dirty="0" err="1" smtClean="0"/>
              <a:t>Takai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otakai@gmail.com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7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Problema da Pedra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normalmente nos dão a missão que pode ser descrita como “Traga-me uma pedra”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20938"/>
            <a:ext cx="2738438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Problema da Pedra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Quando você lhe entrega uma pedra, ...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... o cliente diz: “Sim, mas ..., na verdade ..., o que eu queria era uma pequena pedra azul”.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060848"/>
            <a:ext cx="197961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</a:t>
            </a:r>
            <a:r>
              <a:rPr lang="pt-BR" dirty="0" smtClean="0"/>
              <a:t>Pedra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pt-BR" dirty="0"/>
              <a:t>Quando você lhe entrega uma </a:t>
            </a:r>
            <a:r>
              <a:rPr lang="pt-BR" b="1" dirty="0"/>
              <a:t>pequena pedra azul</a:t>
            </a:r>
            <a:r>
              <a:rPr lang="pt-BR" dirty="0"/>
              <a:t>, ...</a:t>
            </a:r>
          </a:p>
          <a:p>
            <a:pPr>
              <a:spcBef>
                <a:spcPct val="50000"/>
              </a:spcBef>
            </a:pPr>
            <a:endParaRPr lang="pt-BR" dirty="0" smtClean="0"/>
          </a:p>
          <a:p>
            <a:pPr>
              <a:spcBef>
                <a:spcPct val="50000"/>
              </a:spcBef>
            </a:pPr>
            <a:endParaRPr lang="pt-BR" dirty="0"/>
          </a:p>
          <a:p>
            <a:pPr>
              <a:spcBef>
                <a:spcPct val="50000"/>
              </a:spcBef>
            </a:pPr>
            <a:endParaRPr lang="pt-BR" dirty="0" smtClean="0"/>
          </a:p>
          <a:p>
            <a:pPr>
              <a:spcBef>
                <a:spcPct val="50000"/>
              </a:spcBef>
            </a:pPr>
            <a:endParaRPr lang="pt-BR" dirty="0"/>
          </a:p>
          <a:p>
            <a:pPr>
              <a:spcBef>
                <a:spcPct val="50000"/>
              </a:spcBef>
            </a:pPr>
            <a:endParaRPr lang="pt-BR" dirty="0" smtClean="0"/>
          </a:p>
          <a:p>
            <a:pPr>
              <a:spcBef>
                <a:spcPct val="50000"/>
              </a:spcBef>
            </a:pPr>
            <a:endParaRPr lang="pt-BR" dirty="0"/>
          </a:p>
          <a:p>
            <a:pPr>
              <a:spcBef>
                <a:spcPct val="50000"/>
              </a:spcBef>
            </a:pPr>
            <a:r>
              <a:rPr lang="pt-BR" dirty="0"/>
              <a:t>... o cliente diz: “Sim, mas ..., na verdade ..., o que eu realmente queria era</a:t>
            </a:r>
            <a:r>
              <a:rPr lang="pt-BR" b="1" dirty="0"/>
              <a:t> </a:t>
            </a:r>
            <a:r>
              <a:rPr lang="pt-BR" dirty="0"/>
              <a:t>uma</a:t>
            </a:r>
            <a:r>
              <a:rPr lang="pt-BR" b="1" dirty="0"/>
              <a:t> pequena pedra esférica e azul</a:t>
            </a:r>
            <a:r>
              <a:rPr lang="pt-BR" dirty="0"/>
              <a:t>”.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85273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</a:t>
            </a:r>
            <a:r>
              <a:rPr lang="pt-BR" dirty="0" smtClean="0"/>
              <a:t>Pedra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Quando você lhe entrega uma pequena pedra esférica e azul, ...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r>
              <a:rPr lang="pt-BR" smtClean="0"/>
              <a:t>... o cliente diz: “Sim, mas ..., na verdade ..., o que eu realmente queria era uma pequena pedra esférica de mármore azul”.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/>
        </p:nvSpPr>
        <p:spPr bwMode="auto">
          <a:xfrm>
            <a:off x="3779838" y="476250"/>
            <a:ext cx="49688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135731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</a:t>
            </a:r>
            <a:r>
              <a:rPr lang="pt-BR" dirty="0" smtClean="0"/>
              <a:t>Pedra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pt-BR" dirty="0"/>
              <a:t>Quando você lhe entrega uma </a:t>
            </a:r>
            <a:r>
              <a:rPr lang="pt-BR" b="1" dirty="0"/>
              <a:t>pequena pedra esférica de mármore azul</a:t>
            </a:r>
            <a:r>
              <a:rPr lang="pt-BR" dirty="0"/>
              <a:t>, ...</a:t>
            </a:r>
          </a:p>
          <a:p>
            <a:pPr>
              <a:spcBef>
                <a:spcPct val="50000"/>
              </a:spcBef>
            </a:pPr>
            <a:endParaRPr lang="pt-BR" dirty="0" smtClean="0"/>
          </a:p>
          <a:p>
            <a:pPr>
              <a:spcBef>
                <a:spcPct val="50000"/>
              </a:spcBef>
            </a:pPr>
            <a:endParaRPr lang="pt-BR" dirty="0"/>
          </a:p>
          <a:p>
            <a:pPr>
              <a:spcBef>
                <a:spcPct val="50000"/>
              </a:spcBef>
            </a:pPr>
            <a:endParaRPr lang="pt-BR" dirty="0" smtClean="0"/>
          </a:p>
          <a:p>
            <a:pPr>
              <a:spcBef>
                <a:spcPct val="50000"/>
              </a:spcBef>
            </a:pPr>
            <a:endParaRPr lang="pt-BR" dirty="0"/>
          </a:p>
          <a:p>
            <a:pPr>
              <a:spcBef>
                <a:spcPct val="50000"/>
              </a:spcBef>
            </a:pPr>
            <a:endParaRPr lang="pt-BR" dirty="0"/>
          </a:p>
          <a:p>
            <a:pPr>
              <a:spcBef>
                <a:spcPct val="50000"/>
              </a:spcBef>
            </a:pPr>
            <a:r>
              <a:rPr lang="pt-BR" dirty="0"/>
              <a:t>... o cliente finalmente diz: “Finalmente! Era isso que eu queria!”.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573338"/>
            <a:ext cx="18097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3281363"/>
            <a:ext cx="833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1143000" y="4143375"/>
            <a:ext cx="69294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2249488" y="4178300"/>
            <a:ext cx="3571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6678613" y="4178300"/>
            <a:ext cx="3571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3000375"/>
            <a:ext cx="919162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28612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reto 13"/>
          <p:cNvCxnSpPr/>
          <p:nvPr/>
        </p:nvCxnSpPr>
        <p:spPr>
          <a:xfrm rot="5400000">
            <a:off x="3725863" y="4178300"/>
            <a:ext cx="3571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5400000">
            <a:off x="5202238" y="4178300"/>
            <a:ext cx="3571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59" name="Grupo 27"/>
          <p:cNvGrpSpPr>
            <a:grpSpLocks/>
          </p:cNvGrpSpPr>
          <p:nvPr/>
        </p:nvGrpSpPr>
        <p:grpSpPr bwMode="auto">
          <a:xfrm>
            <a:off x="1727200" y="5229225"/>
            <a:ext cx="1238250" cy="1438275"/>
            <a:chOff x="2746159" y="4143380"/>
            <a:chExt cx="1238250" cy="1437728"/>
          </a:xfrm>
        </p:grpSpPr>
        <p:sp>
          <p:nvSpPr>
            <p:cNvPr id="27669" name="CaixaDeTexto 17"/>
            <p:cNvSpPr txBox="1">
              <a:spLocks noChangeArrowheads="1"/>
            </p:cNvSpPr>
            <p:nvPr/>
          </p:nvSpPr>
          <p:spPr bwMode="auto">
            <a:xfrm>
              <a:off x="2849347" y="5214535"/>
              <a:ext cx="1022350" cy="366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pt-BR"/>
                <a:t>Cliente?</a:t>
              </a:r>
            </a:p>
          </p:txBody>
        </p:sp>
        <p:pic>
          <p:nvPicPr>
            <p:cNvPr id="27670" name="Picture 11" descr="http://tbn0.google.com/images?q=tbn:QwQEjBqIr1fzVM:http://s294.photobucket.com/albums/mm96/sabater_wb/supermensagens/Garfield/ga075.gif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159" y="4143380"/>
              <a:ext cx="1238250" cy="1057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60" name="CaixaDeTexto 24"/>
          <p:cNvSpPr txBox="1">
            <a:spLocks noChangeArrowheads="1"/>
          </p:cNvSpPr>
          <p:nvPr/>
        </p:nvSpPr>
        <p:spPr bwMode="auto">
          <a:xfrm>
            <a:off x="7858125" y="42862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t</a:t>
            </a:r>
          </a:p>
        </p:txBody>
      </p:sp>
      <p:grpSp>
        <p:nvGrpSpPr>
          <p:cNvPr id="27661" name="Grupo 28"/>
          <p:cNvGrpSpPr>
            <a:grpSpLocks/>
          </p:cNvGrpSpPr>
          <p:nvPr/>
        </p:nvGrpSpPr>
        <p:grpSpPr bwMode="auto">
          <a:xfrm>
            <a:off x="6084888" y="5443538"/>
            <a:ext cx="1835150" cy="1223962"/>
            <a:chOff x="6786578" y="4000504"/>
            <a:chExt cx="1835907" cy="1223414"/>
          </a:xfrm>
        </p:grpSpPr>
        <p:pic>
          <p:nvPicPr>
            <p:cNvPr id="27667" name="Picture 13" descr="http://tbn0.google.com/images?q=tbn:_dm0g71xUFulcM:http://www.mundo-dos-animais.com/assets/images/caes/odie.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330" y="4000504"/>
              <a:ext cx="914400" cy="914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CaixaDeTexto 26"/>
            <p:cNvSpPr txBox="1">
              <a:spLocks noChangeArrowheads="1"/>
            </p:cNvSpPr>
            <p:nvPr/>
          </p:nvSpPr>
          <p:spPr bwMode="auto">
            <a:xfrm>
              <a:off x="6786578" y="4857370"/>
              <a:ext cx="1835907" cy="366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pt-BR"/>
                <a:t>Desenvolvedor?</a:t>
              </a:r>
            </a:p>
          </p:txBody>
        </p:sp>
      </p:grpSp>
      <p:sp>
        <p:nvSpPr>
          <p:cNvPr id="27662" name="CaixaDeTexto 30"/>
          <p:cNvSpPr txBox="1">
            <a:spLocks noChangeArrowheads="1"/>
          </p:cNvSpPr>
          <p:nvPr/>
        </p:nvSpPr>
        <p:spPr bwMode="auto">
          <a:xfrm>
            <a:off x="2259013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1</a:t>
            </a:r>
          </a:p>
        </p:txBody>
      </p:sp>
      <p:sp>
        <p:nvSpPr>
          <p:cNvPr id="27663" name="CaixaDeTexto 31"/>
          <p:cNvSpPr txBox="1">
            <a:spLocks noChangeArrowheads="1"/>
          </p:cNvSpPr>
          <p:nvPr/>
        </p:nvSpPr>
        <p:spPr bwMode="auto">
          <a:xfrm>
            <a:off x="3735388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2</a:t>
            </a:r>
          </a:p>
        </p:txBody>
      </p:sp>
      <p:sp>
        <p:nvSpPr>
          <p:cNvPr id="27664" name="CaixaDeTexto 32"/>
          <p:cNvSpPr txBox="1">
            <a:spLocks noChangeArrowheads="1"/>
          </p:cNvSpPr>
          <p:nvPr/>
        </p:nvSpPr>
        <p:spPr bwMode="auto">
          <a:xfrm>
            <a:off x="5211763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3</a:t>
            </a:r>
          </a:p>
        </p:txBody>
      </p:sp>
      <p:sp>
        <p:nvSpPr>
          <p:cNvPr id="27665" name="CaixaDeTexto 33"/>
          <p:cNvSpPr txBox="1">
            <a:spLocks noChangeArrowheads="1"/>
          </p:cNvSpPr>
          <p:nvPr/>
        </p:nvSpPr>
        <p:spPr bwMode="auto">
          <a:xfrm>
            <a:off x="6688138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4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</a:t>
            </a:r>
            <a:r>
              <a:rPr lang="pt-BR" dirty="0" smtClean="0"/>
              <a:t>Pedra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será que aconteceu entre a entrega da primeira e a última pedra?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ChangeArrowheads="1"/>
          </p:cNvSpPr>
          <p:nvPr/>
        </p:nvSpPr>
        <p:spPr bwMode="auto">
          <a:xfrm>
            <a:off x="3779838" y="476250"/>
            <a:ext cx="49688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29699" name="Picture 11" descr="http://tbn0.google.com/images?q=tbn:QwQEjBqIr1fzVM:http://s294.photobucket.com/albums/mm96/sabater_wb/supermensagens/Garfield/ga075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867669"/>
            <a:ext cx="12382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http://tbn2.google.com/images?q=tbn:cLomeo1MoC96oM:http://www.colorclipart.com/imagefolio/gallery/animations/cartoons/tn_odie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30" y="3068960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15" descr="http://tbn2.google.com/images?q=tbn:K7ZWhVR2lkO-BM:http://djflavinho.zip.net/images/garfield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78" y="5460681"/>
            <a:ext cx="1735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http://tbn2.google.com/images?q=tbn:IDZ6SzMG0lG6KM:http://eightpawsclipart.3lmt.com/images/garfield/odie/odie3.gif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516563"/>
            <a:ext cx="8572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Problema da Pedra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Talvez o cliente tenha mudado o seu desejo sobre o que queria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Certamente o desenvolvedor ficou frustrado</a:t>
            </a:r>
          </a:p>
          <a:p>
            <a:pPr lvl="1"/>
            <a:r>
              <a:rPr lang="pt-BR" dirty="0" smtClean="0"/>
              <a:t>Afinal, foi ele que carregou as pedras!</a:t>
            </a:r>
          </a:p>
          <a:p>
            <a:r>
              <a:rPr lang="pt-BR" dirty="0" smtClean="0"/>
              <a:t>O cliente também ficou frustrado</a:t>
            </a:r>
          </a:p>
          <a:p>
            <a:pPr lvl="1"/>
            <a:r>
              <a:rPr lang="pt-BR" dirty="0" smtClean="0"/>
              <a:t>Embora possa ter encontrado dificuldades para dizer o que queria, ele está convencido de que expressou seus desejos claramente.</a:t>
            </a:r>
          </a:p>
          <a:p>
            <a:pPr lvl="1"/>
            <a:r>
              <a:rPr lang="pt-BR" dirty="0" smtClean="0"/>
              <a:t>Foi o desenvolvedor não entendeu!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Problema da Pedra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complicar, em projetos reais existem, normalmente, mais pessoas envolvidas. Por exemplo:</a:t>
            </a:r>
          </a:p>
          <a:p>
            <a:pPr lvl="1"/>
            <a:r>
              <a:rPr lang="pt-BR" smtClean="0"/>
              <a:t>Cliente </a:t>
            </a:r>
          </a:p>
          <a:p>
            <a:pPr lvl="1"/>
            <a:r>
              <a:rPr lang="pt-BR" smtClean="0"/>
              <a:t>Desenvolvedor</a:t>
            </a:r>
          </a:p>
          <a:p>
            <a:pPr lvl="1"/>
            <a:r>
              <a:rPr lang="pt-BR" smtClean="0"/>
              <a:t>Pessoal de marketing</a:t>
            </a:r>
          </a:p>
          <a:p>
            <a:pPr lvl="1"/>
            <a:r>
              <a:rPr lang="pt-BR" smtClean="0"/>
              <a:t>Pessoal de testes e garantia de qualidade</a:t>
            </a:r>
          </a:p>
          <a:p>
            <a:pPr lvl="1"/>
            <a:r>
              <a:rPr lang="pt-BR" smtClean="0"/>
              <a:t>Gerentes de produtos</a:t>
            </a:r>
          </a:p>
          <a:p>
            <a:pPr lvl="1"/>
            <a:r>
              <a:rPr lang="pt-BR" smtClean="0"/>
              <a:t>Gerente geral, e </a:t>
            </a:r>
          </a:p>
          <a:p>
            <a:pPr lvl="1"/>
            <a:r>
              <a:rPr lang="pt-BR" smtClean="0"/>
              <a:t>Vários outros stakeholders.</a:t>
            </a:r>
          </a:p>
          <a:p>
            <a:endParaRPr lang="pt-BR" smtClean="0"/>
          </a:p>
          <a:p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TemaPPTXFIT</Template>
  <TotalTime>1158</TotalTime>
  <Words>606</Words>
  <Application>Microsoft Office PowerPoint</Application>
  <PresentationFormat>Apresentação na tela (4:3)</PresentationFormat>
  <Paragraphs>119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ImpactaNovo</vt:lpstr>
      <vt:lpstr>Engenharia de Requisitos </vt:lpstr>
      <vt:lpstr>O Problema da Pedra</vt:lpstr>
      <vt:lpstr>O Problema da Pedra</vt:lpstr>
      <vt:lpstr>O Problema da Pedra</vt:lpstr>
      <vt:lpstr>O Problema da Pedra</vt:lpstr>
      <vt:lpstr>O Problema da Pedra</vt:lpstr>
      <vt:lpstr>O Problema da Pedra</vt:lpstr>
      <vt:lpstr>O Problema da Pedra</vt:lpstr>
      <vt:lpstr>O Problema da Pedra</vt:lpstr>
      <vt:lpstr>O Problema da Pedra</vt:lpstr>
      <vt:lpstr>O Problema da Pedra</vt:lpstr>
      <vt:lpstr>O Problema da Pedra</vt:lpstr>
      <vt:lpstr>O Problema da Pedra</vt:lpstr>
      <vt:lpstr>Engenharia de Requisitos</vt:lpstr>
      <vt:lpstr>Apresentação do PowerPoint</vt:lpstr>
    </vt:vector>
  </TitlesOfParts>
  <Company>Unitri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Administrador</cp:lastModifiedBy>
  <cp:revision>80</cp:revision>
  <dcterms:created xsi:type="dcterms:W3CDTF">2005-11-09T16:57:41Z</dcterms:created>
  <dcterms:modified xsi:type="dcterms:W3CDTF">2014-02-03T21:06:33Z</dcterms:modified>
</cp:coreProperties>
</file>