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1"/>
  </p:notesMasterIdLst>
  <p:sldIdLst>
    <p:sldId id="256" r:id="rId2"/>
    <p:sldId id="261" r:id="rId3"/>
    <p:sldId id="262" r:id="rId4"/>
    <p:sldId id="266" r:id="rId5"/>
    <p:sldId id="263" r:id="rId6"/>
    <p:sldId id="264" r:id="rId7"/>
    <p:sldId id="265" r:id="rId8"/>
    <p:sldId id="258" r:id="rId9"/>
    <p:sldId id="267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55"/>
    <a:srgbClr val="D63702"/>
    <a:srgbClr val="23239C"/>
    <a:srgbClr val="009BA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0" autoAdjust="0"/>
    <p:restoredTop sz="94660"/>
  </p:normalViewPr>
  <p:slideViewPr>
    <p:cSldViewPr>
      <p:cViewPr>
        <p:scale>
          <a:sx n="75" d="100"/>
          <a:sy n="75" d="100"/>
        </p:scale>
        <p:origin x="-528" y="-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2CF2D4E-E65D-4CB4-AAC3-AD52C0B2B7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966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1A07958-9117-4B55-8FF3-1F72B0E56054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826229D-1076-47AB-8E83-2608EC67EC5A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89FB23B-78B6-4B71-A6FA-E221B93E9898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B4E48CB-5CA7-444B-8C95-0464C1D586F7}" type="slidenum">
              <a:rPr lang="pt-BR" sz="1200"/>
              <a:pPr algn="r"/>
              <a:t>4</a:t>
            </a:fld>
            <a:endParaRPr lang="pt-BR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B599B63-345F-4A59-BEB5-98D2976121A7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C0930F7-B4C7-47B0-BE6C-9AB306880904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A842F22-F658-47AF-A9C4-80F9BB0427F2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BF34B77-00AA-4302-9875-EDE86ED8DA82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1052736"/>
            <a:ext cx="9144000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916832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0" y="1844824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C15F46-0321-414E-B24F-EE1C9AD08B5F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CC797F-0534-47C8-8876-45ED15D751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C15F46-0321-414E-B24F-EE1C9AD08B5F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CC797F-0534-47C8-8876-45ED15D751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otakai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Engenharia de Requisitos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Técnicas de Levantamento - Requisitos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Síndrome do “Sim, Mas”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dos problemas mais comuns que ocorrem quando desenvolvemos sistemas é conhecido como a síndrome do “Sim, Mas”</a:t>
            </a:r>
          </a:p>
          <a:p>
            <a:pPr lvl="1"/>
            <a:r>
              <a:rPr lang="pt-BR" dirty="0" smtClean="0"/>
              <a:t>Reações de usuários observadas em todos os softwares que desenvolvemos. 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Síndrome do “Sim, Mas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Observamos duas reações distintas quando o usuário vê a implementação do sistema pela primeira vez: 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“Puxa, que legal! </a:t>
            </a:r>
          </a:p>
          <a:p>
            <a:pPr lvl="1"/>
            <a:r>
              <a:rPr lang="pt-BR" dirty="0" smtClean="0"/>
              <a:t>Dá para fazer isso! </a:t>
            </a:r>
          </a:p>
          <a:p>
            <a:pPr lvl="1"/>
            <a:r>
              <a:rPr lang="pt-BR" dirty="0" smtClean="0"/>
              <a:t>Fantástico; muito bom!”, e assim por diante.		</a:t>
            </a:r>
          </a:p>
          <a:p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39552" y="2204864"/>
            <a:ext cx="5029200" cy="1469469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9463" name="Picture 7" descr="computer%20Kathy%20Rudy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2565400"/>
            <a:ext cx="24892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611560" y="1682448"/>
            <a:ext cx="3435012" cy="2106592"/>
          </a:xfrm>
          <a:prstGeom prst="roundRect">
            <a:avLst>
              <a:gd name="adj" fmla="val 1027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97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860800"/>
            <a:ext cx="37449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Síndrome do “Sim, Mas”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outra reação, mais comum ... </a:t>
            </a:r>
          </a:p>
          <a:p>
            <a:pPr lvl="1"/>
            <a:r>
              <a:rPr lang="pt-BR" dirty="0" smtClean="0"/>
              <a:t>“Sim, mas, </a:t>
            </a:r>
            <a:r>
              <a:rPr lang="pt-BR" dirty="0" err="1" smtClean="0"/>
              <a:t>hummmmm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Como eu vejo isso? </a:t>
            </a:r>
          </a:p>
          <a:p>
            <a:pPr lvl="2"/>
            <a:r>
              <a:rPr lang="pt-BR" dirty="0" smtClean="0"/>
              <a:t>Para que serve esse ...? </a:t>
            </a:r>
          </a:p>
          <a:p>
            <a:pPr lvl="2"/>
            <a:r>
              <a:rPr lang="pt-BR" dirty="0" smtClean="0"/>
              <a:t>Não seria melhor se ...? </a:t>
            </a:r>
          </a:p>
          <a:p>
            <a:pPr lvl="2"/>
            <a:r>
              <a:rPr lang="pt-BR" dirty="0" smtClean="0"/>
              <a:t>O que acontece se ...?”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4" descr="BD0741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916832"/>
            <a:ext cx="2643187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Síndrome das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“</a:t>
            </a:r>
            <a:r>
              <a:rPr lang="pt-BR" dirty="0" smtClean="0"/>
              <a:t>Ruínas Desconhecidas”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Quantos ruínas desconhecidas existem?</a:t>
            </a:r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r>
              <a:rPr lang="pt-BR" smtClean="0"/>
              <a:t>De certa forma, a busca por requisitos é como uma busca por ruínas desconhecidas: </a:t>
            </a:r>
          </a:p>
          <a:p>
            <a:pPr lvl="1"/>
            <a:r>
              <a:rPr lang="pt-BR" smtClean="0"/>
              <a:t>Quanto mais os encontramos, mais os conhecemos.</a:t>
            </a:r>
          </a:p>
          <a:p>
            <a:pPr lvl="1"/>
            <a:r>
              <a:rPr lang="pt-BR" smtClean="0"/>
              <a:t>Nunca saberemos se encontramos todos e talvez nunca os encontremos.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401330"/>
              </p:ext>
            </p:extLst>
          </p:nvPr>
        </p:nvGraphicFramePr>
        <p:xfrm>
          <a:off x="827584" y="2216325"/>
          <a:ext cx="7539501" cy="4217068"/>
        </p:xfrm>
        <a:graphic>
          <a:graphicData uri="http://schemas.openxmlformats.org/drawingml/2006/table">
            <a:tbl>
              <a:tblPr/>
              <a:tblGrid>
                <a:gridCol w="3363978"/>
                <a:gridCol w="4175523"/>
              </a:tblGrid>
              <a:tr h="3765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Problema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Solução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8230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Usuários não sabem o que querem, ou sabem o que querem, mas não sabem dizer.</a:t>
                      </a: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Reconheça e aprecie o usuário como especialista do domínio; tente técnicas alternativas de comunicação e elucidação.</a:t>
                      </a: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Usuários pensam que sabem o que querem até que os desenvolvedores lhes digam o que eles disseram que queriam.</a:t>
                      </a: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Forneça técnicas de elucidação alternativas o quanto antes: </a:t>
                      </a:r>
                      <a:r>
                        <a:rPr kumimoji="0" lang="pt-BR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storyboarding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role </a:t>
                      </a:r>
                      <a:r>
                        <a:rPr kumimoji="0" lang="pt-BR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playing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, protótipos descartáveis, entre outros.</a:t>
                      </a: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8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Analistas pensam que entenderam o problema do usuário melhor do que os próprios usuários.</a:t>
                      </a: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Coloque o analista no lugar do usuário. Faça com que o analista interprete o papel do usuário durante uma hora ou um dia.</a:t>
                      </a: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2" name="CaixaDeTexto 5"/>
          <p:cNvSpPr txBox="1">
            <a:spLocks noChangeArrowheads="1"/>
          </p:cNvSpPr>
          <p:nvPr/>
        </p:nvSpPr>
        <p:spPr bwMode="auto">
          <a:xfrm>
            <a:off x="6010349" y="6433393"/>
            <a:ext cx="2378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pt-BR" sz="1400"/>
              <a:t>Laura Scharer (1981)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Síndrome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“</a:t>
            </a:r>
            <a:r>
              <a:rPr lang="pt-BR" dirty="0" smtClean="0"/>
              <a:t>Usuário e Desenvolvedor”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Devemos aprender a nos comunicar mais efetivamente com “usuários de outras tribos”.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de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Elicitação</a:t>
            </a:r>
            <a:r>
              <a:rPr lang="pt-BR" dirty="0" smtClean="0"/>
              <a:t> de </a:t>
            </a:r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usar as técnicas abaixo para Elucidar Requisitos e combater as 3 síndromes:</a:t>
            </a:r>
          </a:p>
          <a:p>
            <a:pPr lvl="1"/>
            <a:r>
              <a:rPr lang="pt-BR" dirty="0" smtClean="0"/>
              <a:t>Modelagem de Negócio</a:t>
            </a:r>
          </a:p>
          <a:p>
            <a:pPr lvl="1"/>
            <a:r>
              <a:rPr lang="pt-BR" dirty="0" smtClean="0"/>
              <a:t>Entrevistas e Questionários</a:t>
            </a:r>
          </a:p>
          <a:p>
            <a:pPr lvl="1"/>
            <a:r>
              <a:rPr lang="pt-BR" dirty="0" smtClean="0"/>
              <a:t>Workshops de Requisitos</a:t>
            </a:r>
          </a:p>
          <a:p>
            <a:pPr lvl="1"/>
            <a:r>
              <a:rPr lang="pt-BR" dirty="0" smtClean="0"/>
              <a:t>Brainstorming e Redução de </a:t>
            </a:r>
            <a:r>
              <a:rPr lang="pt-BR" dirty="0" err="1" smtClean="0"/>
              <a:t>Idéias</a:t>
            </a:r>
            <a:endParaRPr lang="pt-BR" dirty="0" smtClean="0"/>
          </a:p>
          <a:p>
            <a:pPr lvl="1"/>
            <a:r>
              <a:rPr lang="pt-BR" dirty="0" err="1" smtClean="0"/>
              <a:t>Storyboards</a:t>
            </a:r>
            <a:endParaRPr lang="pt-BR" dirty="0" smtClean="0"/>
          </a:p>
          <a:p>
            <a:pPr lvl="1"/>
            <a:r>
              <a:rPr lang="pt-BR" dirty="0" smtClean="0"/>
              <a:t>Use cases</a:t>
            </a:r>
          </a:p>
          <a:p>
            <a:pPr lvl="1"/>
            <a:r>
              <a:rPr lang="pt-BR" dirty="0" smtClean="0"/>
              <a:t>Role </a:t>
            </a:r>
            <a:r>
              <a:rPr lang="pt-BR" dirty="0" err="1" smtClean="0"/>
              <a:t>playing</a:t>
            </a:r>
            <a:endParaRPr lang="pt-BR" dirty="0" smtClean="0"/>
          </a:p>
          <a:p>
            <a:pPr lvl="1"/>
            <a:r>
              <a:rPr lang="pt-BR" dirty="0" smtClean="0"/>
              <a:t>Prototipação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hlinkClick r:id="rId3"/>
              </a:rPr>
              <a:t>otakai@gmail.com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6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Nov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</TotalTime>
  <Words>360</Words>
  <Application>Microsoft Office PowerPoint</Application>
  <PresentationFormat>Apresentação na tela (4:3)</PresentationFormat>
  <Paragraphs>60</Paragraphs>
  <Slides>9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ImpactaNovo</vt:lpstr>
      <vt:lpstr>Engenharia de Requisitos</vt:lpstr>
      <vt:lpstr>Síndrome do “Sim, Mas”</vt:lpstr>
      <vt:lpstr>Síndrome do “Sim, Mas”</vt:lpstr>
      <vt:lpstr>Síndrome do “Sim, Mas”</vt:lpstr>
      <vt:lpstr>Síndrome das  “Ruínas Desconhecidas”</vt:lpstr>
      <vt:lpstr>Síndrome  “Usuário e Desenvolvedor”</vt:lpstr>
      <vt:lpstr>Técnicas de  Elicitação de Requisitos</vt:lpstr>
      <vt:lpstr>Obrigado!</vt:lpstr>
      <vt:lpstr>Apresentação do PowerPoint</vt:lpstr>
    </vt:vector>
  </TitlesOfParts>
  <Company>Unitri Digital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Administrador</cp:lastModifiedBy>
  <cp:revision>146</cp:revision>
  <dcterms:created xsi:type="dcterms:W3CDTF">2005-11-09T16:57:41Z</dcterms:created>
  <dcterms:modified xsi:type="dcterms:W3CDTF">2014-02-03T21:08:23Z</dcterms:modified>
</cp:coreProperties>
</file>