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3"/>
  </p:notesMasterIdLst>
  <p:sldIdLst>
    <p:sldId id="256" r:id="rId2"/>
    <p:sldId id="261" r:id="rId3"/>
    <p:sldId id="287" r:id="rId4"/>
    <p:sldId id="281" r:id="rId5"/>
    <p:sldId id="263" r:id="rId6"/>
    <p:sldId id="288" r:id="rId7"/>
    <p:sldId id="289" r:id="rId8"/>
    <p:sldId id="290" r:id="rId9"/>
    <p:sldId id="291" r:id="rId10"/>
    <p:sldId id="258" r:id="rId11"/>
    <p:sldId id="292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BA2"/>
    <a:srgbClr val="23239C"/>
    <a:srgbClr val="9ADB55"/>
    <a:srgbClr val="D63702"/>
    <a:srgbClr val="0066FF"/>
    <a:srgbClr val="CC3300"/>
    <a:srgbClr val="99CCFF"/>
    <a:srgbClr val="F6F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03" autoAdjust="0"/>
    <p:restoredTop sz="94660"/>
  </p:normalViewPr>
  <p:slideViewPr>
    <p:cSldViewPr>
      <p:cViewPr>
        <p:scale>
          <a:sx n="75" d="100"/>
          <a:sy n="75" d="100"/>
        </p:scale>
        <p:origin x="-504" y="-7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2482-A9D2-4912-814D-55CFEFD19993}" type="doc">
      <dgm:prSet loTypeId="urn:microsoft.com/office/officeart/2005/8/layout/pyramid1" loCatId="pyramid" qsTypeId="urn:microsoft.com/office/officeart/2005/8/quickstyle/3d2" qsCatId="3D" csTypeId="urn:microsoft.com/office/officeart/2005/8/colors/accent1_2#4" csCatId="accent1" phldr="1"/>
      <dgm:spPr/>
    </dgm:pt>
    <dgm:pt modelId="{6B9C3418-DD18-4C80-A3D5-02F855F09802}">
      <dgm:prSet phldrT="[Texto]" custT="1"/>
      <dgm:spPr>
        <a:solidFill>
          <a:srgbClr val="CC3300"/>
        </a:solidFill>
      </dgm:spPr>
      <dgm:t>
        <a:bodyPr anchor="b"/>
        <a:lstStyle/>
        <a:p>
          <a:r>
            <a:rPr lang="pt-BR" sz="2400" b="1" dirty="0" smtClean="0"/>
            <a:t>N</a:t>
          </a:r>
        </a:p>
      </dgm:t>
    </dgm:pt>
    <dgm:pt modelId="{28145917-1E64-45DE-967C-6F1E937574B0}" type="parTrans" cxnId="{57D5C2AB-C7E9-4D3F-ADBB-85977A099DA1}">
      <dgm:prSet/>
      <dgm:spPr/>
      <dgm:t>
        <a:bodyPr/>
        <a:lstStyle/>
        <a:p>
          <a:endParaRPr lang="pt-BR" sz="700" b="1"/>
        </a:p>
      </dgm:t>
    </dgm:pt>
    <dgm:pt modelId="{361F6A6C-D060-4662-9CD9-1FB366B833C4}" type="sibTrans" cxnId="{57D5C2AB-C7E9-4D3F-ADBB-85977A099DA1}">
      <dgm:prSet/>
      <dgm:spPr/>
      <dgm:t>
        <a:bodyPr/>
        <a:lstStyle/>
        <a:p>
          <a:endParaRPr lang="pt-BR" sz="700" b="1"/>
        </a:p>
      </dgm:t>
    </dgm:pt>
    <dgm:pt modelId="{208654C1-D33D-4400-8E4E-B21DD8406F54}">
      <dgm:prSet phldrT="[Texto]" custT="1"/>
      <dgm:spPr>
        <a:solidFill>
          <a:srgbClr val="92D050"/>
        </a:solidFill>
      </dgm:spPr>
      <dgm:t>
        <a:bodyPr/>
        <a:lstStyle/>
        <a:p>
          <a:r>
            <a:rPr lang="pt-BR" sz="2400" b="1" dirty="0" smtClean="0"/>
            <a:t>C</a:t>
          </a:r>
          <a:endParaRPr lang="pt-BR" sz="2400" b="1" dirty="0"/>
        </a:p>
      </dgm:t>
    </dgm:pt>
    <dgm:pt modelId="{81A42C0E-8D1B-4EE2-8E9E-B82CE73B2BB1}" type="parTrans" cxnId="{F0327E86-DBB6-457D-B51C-C92C05B1D19F}">
      <dgm:prSet/>
      <dgm:spPr/>
      <dgm:t>
        <a:bodyPr/>
        <a:lstStyle/>
        <a:p>
          <a:endParaRPr lang="pt-BR" sz="700" b="1"/>
        </a:p>
      </dgm:t>
    </dgm:pt>
    <dgm:pt modelId="{8531200C-1038-4D28-A192-8F3796E0EEEC}" type="sibTrans" cxnId="{F0327E86-DBB6-457D-B51C-C92C05B1D19F}">
      <dgm:prSet/>
      <dgm:spPr/>
      <dgm:t>
        <a:bodyPr/>
        <a:lstStyle/>
        <a:p>
          <a:endParaRPr lang="pt-BR" sz="700" b="1"/>
        </a:p>
      </dgm:t>
    </dgm:pt>
    <dgm:pt modelId="{AAA319C4-093E-463B-8C46-24B6CD51F5BB}">
      <dgm:prSet phldrT="[Texto]" custT="1"/>
      <dgm:spPr/>
      <dgm:t>
        <a:bodyPr/>
        <a:lstStyle/>
        <a:p>
          <a:r>
            <a:rPr lang="pt-BR" sz="2400" b="1" dirty="0" smtClean="0"/>
            <a:t>R</a:t>
          </a:r>
          <a:endParaRPr lang="pt-BR" sz="2400" b="1" dirty="0"/>
        </a:p>
      </dgm:t>
    </dgm:pt>
    <dgm:pt modelId="{4F3C0706-557C-48A2-9926-8E84F345452A}" type="parTrans" cxnId="{E7565DC2-5A09-45CA-A832-D482FEEF7323}">
      <dgm:prSet/>
      <dgm:spPr/>
      <dgm:t>
        <a:bodyPr/>
        <a:lstStyle/>
        <a:p>
          <a:endParaRPr lang="pt-BR" sz="700" b="1"/>
        </a:p>
      </dgm:t>
    </dgm:pt>
    <dgm:pt modelId="{A519E7BE-00E5-4F13-903B-FCDD81450116}" type="sibTrans" cxnId="{E7565DC2-5A09-45CA-A832-D482FEEF7323}">
      <dgm:prSet/>
      <dgm:spPr/>
      <dgm:t>
        <a:bodyPr/>
        <a:lstStyle/>
        <a:p>
          <a:endParaRPr lang="pt-BR" sz="700" b="1"/>
        </a:p>
      </dgm:t>
    </dgm:pt>
    <dgm:pt modelId="{9E5C4B8E-FBAF-4C13-A68D-9A45D6FFA766}" type="pres">
      <dgm:prSet presAssocID="{C53C2482-A9D2-4912-814D-55CFEFD19993}" presName="Name0" presStyleCnt="0">
        <dgm:presLayoutVars>
          <dgm:dir/>
          <dgm:animLvl val="lvl"/>
          <dgm:resizeHandles val="exact"/>
        </dgm:presLayoutVars>
      </dgm:prSet>
      <dgm:spPr/>
    </dgm:pt>
    <dgm:pt modelId="{55224181-13FA-4E84-B9FF-10E2477F7AF3}" type="pres">
      <dgm:prSet presAssocID="{6B9C3418-DD18-4C80-A3D5-02F855F09802}" presName="Name8" presStyleCnt="0"/>
      <dgm:spPr/>
    </dgm:pt>
    <dgm:pt modelId="{A3443EB2-549D-4ED8-BDFB-863D36E7FB24}" type="pres">
      <dgm:prSet presAssocID="{6B9C3418-DD18-4C80-A3D5-02F855F09802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4BD02-36E8-4FAE-9781-FA62A470B732}" type="pres">
      <dgm:prSet presAssocID="{6B9C3418-DD18-4C80-A3D5-02F855F0980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C0CE6A8-DDE6-48E0-B905-2E91A0D56DFD}" type="pres">
      <dgm:prSet presAssocID="{208654C1-D33D-4400-8E4E-B21DD8406F54}" presName="Name8" presStyleCnt="0"/>
      <dgm:spPr/>
    </dgm:pt>
    <dgm:pt modelId="{B6D25F9A-14A3-4653-92F3-214DB87BAF9E}" type="pres">
      <dgm:prSet presAssocID="{208654C1-D33D-4400-8E4E-B21DD8406F54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C7BC714-368C-47E1-8C18-0C31A7D024C2}" type="pres">
      <dgm:prSet presAssocID="{208654C1-D33D-4400-8E4E-B21DD8406F5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CE47415-39EE-465A-AA47-BD43F6D1A1CF}" type="pres">
      <dgm:prSet presAssocID="{AAA319C4-093E-463B-8C46-24B6CD51F5BB}" presName="Name8" presStyleCnt="0"/>
      <dgm:spPr/>
    </dgm:pt>
    <dgm:pt modelId="{98EBA2B3-A8AF-410E-ACA1-AA3E2A21502D}" type="pres">
      <dgm:prSet presAssocID="{AAA319C4-093E-463B-8C46-24B6CD51F5BB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8A3C771-1747-4B1C-A7C1-7D9D51789841}" type="pres">
      <dgm:prSet presAssocID="{AAA319C4-093E-463B-8C46-24B6CD51F5B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7565DC2-5A09-45CA-A832-D482FEEF7323}" srcId="{C53C2482-A9D2-4912-814D-55CFEFD19993}" destId="{AAA319C4-093E-463B-8C46-24B6CD51F5BB}" srcOrd="2" destOrd="0" parTransId="{4F3C0706-557C-48A2-9926-8E84F345452A}" sibTransId="{A519E7BE-00E5-4F13-903B-FCDD81450116}"/>
    <dgm:cxn modelId="{F0327E86-DBB6-457D-B51C-C92C05B1D19F}" srcId="{C53C2482-A9D2-4912-814D-55CFEFD19993}" destId="{208654C1-D33D-4400-8E4E-B21DD8406F54}" srcOrd="1" destOrd="0" parTransId="{81A42C0E-8D1B-4EE2-8E9E-B82CE73B2BB1}" sibTransId="{8531200C-1038-4D28-A192-8F3796E0EEEC}"/>
    <dgm:cxn modelId="{F0B0DC29-3FA9-4878-B717-CD7A9DE2C241}" type="presOf" srcId="{AAA319C4-093E-463B-8C46-24B6CD51F5BB}" destId="{A8A3C771-1747-4B1C-A7C1-7D9D51789841}" srcOrd="1" destOrd="0" presId="urn:microsoft.com/office/officeart/2005/8/layout/pyramid1"/>
    <dgm:cxn modelId="{55CFB6EB-6021-492C-BC6F-13CA90F37F47}" type="presOf" srcId="{AAA319C4-093E-463B-8C46-24B6CD51F5BB}" destId="{98EBA2B3-A8AF-410E-ACA1-AA3E2A21502D}" srcOrd="0" destOrd="0" presId="urn:microsoft.com/office/officeart/2005/8/layout/pyramid1"/>
    <dgm:cxn modelId="{20B4AEA6-1E2D-4EB7-ADF4-A56D5B57617C}" type="presOf" srcId="{6B9C3418-DD18-4C80-A3D5-02F855F09802}" destId="{C774BD02-36E8-4FAE-9781-FA62A470B732}" srcOrd="1" destOrd="0" presId="urn:microsoft.com/office/officeart/2005/8/layout/pyramid1"/>
    <dgm:cxn modelId="{57D5C2AB-C7E9-4D3F-ADBB-85977A099DA1}" srcId="{C53C2482-A9D2-4912-814D-55CFEFD19993}" destId="{6B9C3418-DD18-4C80-A3D5-02F855F09802}" srcOrd="0" destOrd="0" parTransId="{28145917-1E64-45DE-967C-6F1E937574B0}" sibTransId="{361F6A6C-D060-4662-9CD9-1FB366B833C4}"/>
    <dgm:cxn modelId="{D81C4566-C345-48DB-A7AD-705821C754FA}" type="presOf" srcId="{C53C2482-A9D2-4912-814D-55CFEFD19993}" destId="{9E5C4B8E-FBAF-4C13-A68D-9A45D6FFA766}" srcOrd="0" destOrd="0" presId="urn:microsoft.com/office/officeart/2005/8/layout/pyramid1"/>
    <dgm:cxn modelId="{484C035B-7E95-4F77-8C80-E1219B50B841}" type="presOf" srcId="{208654C1-D33D-4400-8E4E-B21DD8406F54}" destId="{B6D25F9A-14A3-4653-92F3-214DB87BAF9E}" srcOrd="0" destOrd="0" presId="urn:microsoft.com/office/officeart/2005/8/layout/pyramid1"/>
    <dgm:cxn modelId="{112E8044-F81F-48FD-BA03-1250262BEE27}" type="presOf" srcId="{208654C1-D33D-4400-8E4E-B21DD8406F54}" destId="{AC7BC714-368C-47E1-8C18-0C31A7D024C2}" srcOrd="1" destOrd="0" presId="urn:microsoft.com/office/officeart/2005/8/layout/pyramid1"/>
    <dgm:cxn modelId="{542863C1-8C25-478A-8965-9FD4832D9BF8}" type="presOf" srcId="{6B9C3418-DD18-4C80-A3D5-02F855F09802}" destId="{A3443EB2-549D-4ED8-BDFB-863D36E7FB24}" srcOrd="0" destOrd="0" presId="urn:microsoft.com/office/officeart/2005/8/layout/pyramid1"/>
    <dgm:cxn modelId="{FE0067F3-9366-48DE-B264-A8368E072876}" type="presParOf" srcId="{9E5C4B8E-FBAF-4C13-A68D-9A45D6FFA766}" destId="{55224181-13FA-4E84-B9FF-10E2477F7AF3}" srcOrd="0" destOrd="0" presId="urn:microsoft.com/office/officeart/2005/8/layout/pyramid1"/>
    <dgm:cxn modelId="{1360A197-CC2C-4FC7-B7B0-2213D165F3B9}" type="presParOf" srcId="{55224181-13FA-4E84-B9FF-10E2477F7AF3}" destId="{A3443EB2-549D-4ED8-BDFB-863D36E7FB24}" srcOrd="0" destOrd="0" presId="urn:microsoft.com/office/officeart/2005/8/layout/pyramid1"/>
    <dgm:cxn modelId="{0A36B2C1-4840-4DE4-AE44-7FE62C0DCABD}" type="presParOf" srcId="{55224181-13FA-4E84-B9FF-10E2477F7AF3}" destId="{C774BD02-36E8-4FAE-9781-FA62A470B732}" srcOrd="1" destOrd="0" presId="urn:microsoft.com/office/officeart/2005/8/layout/pyramid1"/>
    <dgm:cxn modelId="{B93276EB-DC63-446F-8064-658E692256B0}" type="presParOf" srcId="{9E5C4B8E-FBAF-4C13-A68D-9A45D6FFA766}" destId="{AC0CE6A8-DDE6-48E0-B905-2E91A0D56DFD}" srcOrd="1" destOrd="0" presId="urn:microsoft.com/office/officeart/2005/8/layout/pyramid1"/>
    <dgm:cxn modelId="{E8A96277-54BE-4E1C-8049-3F56B0054C3A}" type="presParOf" srcId="{AC0CE6A8-DDE6-48E0-B905-2E91A0D56DFD}" destId="{B6D25F9A-14A3-4653-92F3-214DB87BAF9E}" srcOrd="0" destOrd="0" presId="urn:microsoft.com/office/officeart/2005/8/layout/pyramid1"/>
    <dgm:cxn modelId="{DFF2CA35-FD8A-4773-BEC6-03F4C2173CC5}" type="presParOf" srcId="{AC0CE6A8-DDE6-48E0-B905-2E91A0D56DFD}" destId="{AC7BC714-368C-47E1-8C18-0C31A7D024C2}" srcOrd="1" destOrd="0" presId="urn:microsoft.com/office/officeart/2005/8/layout/pyramid1"/>
    <dgm:cxn modelId="{45C34AF6-2035-418C-8B24-EF4BAF515A1B}" type="presParOf" srcId="{9E5C4B8E-FBAF-4C13-A68D-9A45D6FFA766}" destId="{7CE47415-39EE-465A-AA47-BD43F6D1A1CF}" srcOrd="2" destOrd="0" presId="urn:microsoft.com/office/officeart/2005/8/layout/pyramid1"/>
    <dgm:cxn modelId="{2C0340B5-E8DA-4D91-9DCC-D2F50F714A24}" type="presParOf" srcId="{7CE47415-39EE-465A-AA47-BD43F6D1A1CF}" destId="{98EBA2B3-A8AF-410E-ACA1-AA3E2A21502D}" srcOrd="0" destOrd="0" presId="urn:microsoft.com/office/officeart/2005/8/layout/pyramid1"/>
    <dgm:cxn modelId="{A32638B9-E2B9-4501-AFE4-61CE42D3D5D3}" type="presParOf" srcId="{7CE47415-39EE-465A-AA47-BD43F6D1A1CF}" destId="{A8A3C771-1747-4B1C-A7C1-7D9D51789841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443EB2-549D-4ED8-BDFB-863D36E7FB24}">
      <dsp:nvSpPr>
        <dsp:cNvPr id="0" name=""/>
        <dsp:cNvSpPr/>
      </dsp:nvSpPr>
      <dsp:spPr>
        <a:xfrm>
          <a:off x="848212" y="0"/>
          <a:ext cx="848212" cy="745232"/>
        </a:xfrm>
        <a:prstGeom prst="trapezoid">
          <a:avLst>
            <a:gd name="adj" fmla="val 56909"/>
          </a:avLst>
        </a:prstGeom>
        <a:solidFill>
          <a:srgbClr val="CC33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N</a:t>
          </a:r>
        </a:p>
      </dsp:txBody>
      <dsp:txXfrm>
        <a:off x="848212" y="0"/>
        <a:ext cx="848212" cy="745232"/>
      </dsp:txXfrm>
    </dsp:sp>
    <dsp:sp modelId="{B6D25F9A-14A3-4653-92F3-214DB87BAF9E}">
      <dsp:nvSpPr>
        <dsp:cNvPr id="0" name=""/>
        <dsp:cNvSpPr/>
      </dsp:nvSpPr>
      <dsp:spPr>
        <a:xfrm>
          <a:off x="424106" y="745232"/>
          <a:ext cx="1696425" cy="745232"/>
        </a:xfrm>
        <a:prstGeom prst="trapezoid">
          <a:avLst>
            <a:gd name="adj" fmla="val 56909"/>
          </a:avLst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C</a:t>
          </a:r>
          <a:endParaRPr lang="pt-BR" sz="2400" b="1" kern="1200" dirty="0"/>
        </a:p>
      </dsp:txBody>
      <dsp:txXfrm>
        <a:off x="720980" y="745232"/>
        <a:ext cx="1102676" cy="745232"/>
      </dsp:txXfrm>
    </dsp:sp>
    <dsp:sp modelId="{98EBA2B3-A8AF-410E-ACA1-AA3E2A21502D}">
      <dsp:nvSpPr>
        <dsp:cNvPr id="0" name=""/>
        <dsp:cNvSpPr/>
      </dsp:nvSpPr>
      <dsp:spPr>
        <a:xfrm>
          <a:off x="0" y="1490464"/>
          <a:ext cx="2544638" cy="745232"/>
        </a:xfrm>
        <a:prstGeom prst="trapezoid">
          <a:avLst>
            <a:gd name="adj" fmla="val 56909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R</a:t>
          </a:r>
          <a:endParaRPr lang="pt-BR" sz="2400" b="1" kern="1200" dirty="0"/>
        </a:p>
      </dsp:txBody>
      <dsp:txXfrm>
        <a:off x="445311" y="1490464"/>
        <a:ext cx="1654014" cy="745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D661615-F964-45D8-BCAD-F16802C279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653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4125FB3A-D6F6-47EB-A694-CC27839B861F}" type="slidenum">
              <a:rPr lang="pt-BR" smtClean="0"/>
              <a:pPr/>
              <a:t>1</a:t>
            </a:fld>
            <a:endParaRPr lang="pt-BR" smtClean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E53567A-DE68-4176-A7A6-3E0DE5E2AE05}" type="slidenum">
              <a:rPr lang="pt-BR" smtClean="0"/>
              <a:pPr/>
              <a:t>10</a:t>
            </a:fld>
            <a:endParaRPr lang="pt-BR" smtClean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975C622-6A64-489A-BF4D-8FB39B15FBF3}" type="slidenum">
              <a:rPr lang="pt-BR" smtClean="0"/>
              <a:pPr/>
              <a:t>2</a:t>
            </a:fld>
            <a:endParaRPr lang="pt-BR" smtClean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D599712C-4429-4F95-8B1F-EF6F622DDD9F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4636DD42-6E47-4503-9C11-9FB8FE7C8677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6706B61-3D7E-4844-895E-C7D041EF5A10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DEC13B4-4B86-47C9-BEEA-585557BC5156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4728341A-4F27-41C8-936C-2EC09231247D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6E88B14-25FF-4385-921B-65C46F14EC18}" type="slidenum">
              <a:rPr lang="pt-BR" smtClean="0"/>
              <a:pPr/>
              <a:t>8</a:t>
            </a:fld>
            <a:endParaRPr lang="pt-BR" smtClean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D3ADA5C3-E74C-4F0D-8330-3E3B28F2F776}" type="slidenum">
              <a:rPr lang="pt-BR" smtClean="0"/>
              <a:pPr/>
              <a:t>9</a:t>
            </a:fld>
            <a:endParaRPr lang="pt-BR" smtClean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0" y="1052736"/>
            <a:ext cx="9144000" cy="7200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916832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0" y="1844824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076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9A50A3-9EC4-4835-BFB2-48F802AA8598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F670E5-7BDB-4BCF-8146-5940B1B29B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9A50A3-9EC4-4835-BFB2-48F802AA8598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F670E5-7BDB-4BCF-8146-5940B1B29B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otakai@gmail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Engenharia de Req</a:t>
            </a:r>
            <a:r>
              <a:rPr lang="pt-BR" smtClean="0"/>
              <a:t>uisitos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Definindo Necessidades, Características e Requisitos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Obrigado!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Osvaldo Kotaro Takai</a:t>
            </a:r>
          </a:p>
          <a:p>
            <a:r>
              <a:rPr lang="pt-BR" smtClean="0">
                <a:hlinkClick r:id="rId3"/>
              </a:rPr>
              <a:t>otakai@gmail.com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85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1" name="Grupo 119"/>
          <p:cNvGrpSpPr>
            <a:grpSpLocks/>
          </p:cNvGrpSpPr>
          <p:nvPr/>
        </p:nvGrpSpPr>
        <p:grpSpPr bwMode="auto">
          <a:xfrm>
            <a:off x="2786063" y="3714750"/>
            <a:ext cx="3898900" cy="2286000"/>
            <a:chOff x="2285984" y="2786058"/>
            <a:chExt cx="5326897" cy="3246446"/>
          </a:xfrm>
        </p:grpSpPr>
        <p:graphicFrame>
          <p:nvGraphicFramePr>
            <p:cNvPr id="5" name="Diagrama 4"/>
            <p:cNvGraphicFramePr/>
            <p:nvPr/>
          </p:nvGraphicFramePr>
          <p:xfrm>
            <a:off x="2285984" y="2857496"/>
            <a:ext cx="3476628" cy="31750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6" name="Nuvem 5"/>
            <p:cNvSpPr/>
            <p:nvPr/>
          </p:nvSpPr>
          <p:spPr>
            <a:xfrm>
              <a:off x="5678666" y="2786058"/>
              <a:ext cx="1214446" cy="785818"/>
            </a:xfrm>
            <a:prstGeom prst="cloud">
              <a:avLst/>
            </a:prstGeom>
            <a:solidFill>
              <a:schemeClr val="tx1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defRPr/>
              </a:pPr>
              <a:r>
                <a:rPr lang="pt-BR" sz="2400" b="1" dirty="0"/>
                <a:t> P</a:t>
              </a:r>
            </a:p>
          </p:txBody>
        </p:sp>
        <p:cxnSp>
          <p:nvCxnSpPr>
            <p:cNvPr id="7" name="Conector reto 6"/>
            <p:cNvCxnSpPr/>
            <p:nvPr/>
          </p:nvCxnSpPr>
          <p:spPr>
            <a:xfrm>
              <a:off x="4613247" y="3913296"/>
              <a:ext cx="2999634" cy="22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ângulo de cantos arredondados 7"/>
            <p:cNvSpPr/>
            <p:nvPr/>
          </p:nvSpPr>
          <p:spPr>
            <a:xfrm>
              <a:off x="5679289" y="4286256"/>
              <a:ext cx="1213200" cy="784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2400" b="1" dirty="0"/>
                <a:t>S</a:t>
              </a:r>
            </a:p>
          </p:txBody>
        </p:sp>
      </p:grpSp>
      <p:grpSp>
        <p:nvGrpSpPr>
          <p:cNvPr id="17412" name="Group 9"/>
          <p:cNvGrpSpPr>
            <a:grpSpLocks/>
          </p:cNvGrpSpPr>
          <p:nvPr/>
        </p:nvGrpSpPr>
        <p:grpSpPr bwMode="auto">
          <a:xfrm rot="21240000" flipH="1">
            <a:off x="1862138" y="5715000"/>
            <a:ext cx="228600" cy="274638"/>
            <a:chOff x="6810" y="3580"/>
            <a:chExt cx="522" cy="644"/>
          </a:xfrm>
        </p:grpSpPr>
        <p:sp>
          <p:nvSpPr>
            <p:cNvPr id="17416" name="Freeform 19"/>
            <p:cNvSpPr>
              <a:spLocks/>
            </p:cNvSpPr>
            <p:nvPr/>
          </p:nvSpPr>
          <p:spPr bwMode="auto">
            <a:xfrm rot="-444792">
              <a:off x="6929" y="3580"/>
              <a:ext cx="379" cy="541"/>
            </a:xfrm>
            <a:custGeom>
              <a:avLst/>
              <a:gdLst>
                <a:gd name="T0" fmla="*/ 0 w 540"/>
                <a:gd name="T1" fmla="*/ 0 h 540"/>
                <a:gd name="T2" fmla="*/ 126 w 540"/>
                <a:gd name="T3" fmla="*/ 361 h 540"/>
                <a:gd name="T4" fmla="*/ 379 w 540"/>
                <a:gd name="T5" fmla="*/ 541 h 540"/>
                <a:gd name="T6" fmla="*/ 0 60000 65536"/>
                <a:gd name="T7" fmla="*/ 0 60000 65536"/>
                <a:gd name="T8" fmla="*/ 0 60000 65536"/>
                <a:gd name="T9" fmla="*/ 0 w 540"/>
                <a:gd name="T10" fmla="*/ 0 h 540"/>
                <a:gd name="T11" fmla="*/ 540 w 540"/>
                <a:gd name="T12" fmla="*/ 540 h 5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0" h="540">
                  <a:moveTo>
                    <a:pt x="0" y="0"/>
                  </a:moveTo>
                  <a:cubicBezTo>
                    <a:pt x="45" y="135"/>
                    <a:pt x="90" y="270"/>
                    <a:pt x="180" y="360"/>
                  </a:cubicBezTo>
                  <a:cubicBezTo>
                    <a:pt x="270" y="450"/>
                    <a:pt x="405" y="495"/>
                    <a:pt x="540" y="54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17" name="Freeform 18"/>
            <p:cNvSpPr>
              <a:spLocks/>
            </p:cNvSpPr>
            <p:nvPr/>
          </p:nvSpPr>
          <p:spPr bwMode="auto">
            <a:xfrm>
              <a:off x="6828" y="4082"/>
              <a:ext cx="504" cy="112"/>
            </a:xfrm>
            <a:custGeom>
              <a:avLst/>
              <a:gdLst>
                <a:gd name="T0" fmla="*/ 0 w 504"/>
                <a:gd name="T1" fmla="*/ 112 h 112"/>
                <a:gd name="T2" fmla="*/ 114 w 504"/>
                <a:gd name="T3" fmla="*/ 37 h 112"/>
                <a:gd name="T4" fmla="*/ 294 w 504"/>
                <a:gd name="T5" fmla="*/ 4 h 112"/>
                <a:gd name="T6" fmla="*/ 504 w 504"/>
                <a:gd name="T7" fmla="*/ 61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4"/>
                <a:gd name="T13" fmla="*/ 0 h 112"/>
                <a:gd name="T14" fmla="*/ 504 w 504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4" h="112">
                  <a:moveTo>
                    <a:pt x="0" y="112"/>
                  </a:moveTo>
                  <a:cubicBezTo>
                    <a:pt x="19" y="99"/>
                    <a:pt x="65" y="55"/>
                    <a:pt x="114" y="37"/>
                  </a:cubicBezTo>
                  <a:cubicBezTo>
                    <a:pt x="163" y="19"/>
                    <a:pt x="229" y="0"/>
                    <a:pt x="294" y="4"/>
                  </a:cubicBezTo>
                  <a:cubicBezTo>
                    <a:pt x="359" y="8"/>
                    <a:pt x="460" y="49"/>
                    <a:pt x="504" y="6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18" name="Freeform 17"/>
            <p:cNvSpPr>
              <a:spLocks/>
            </p:cNvSpPr>
            <p:nvPr/>
          </p:nvSpPr>
          <p:spPr bwMode="auto">
            <a:xfrm>
              <a:off x="6820" y="3719"/>
              <a:ext cx="117" cy="445"/>
            </a:xfrm>
            <a:custGeom>
              <a:avLst/>
              <a:gdLst>
                <a:gd name="T0" fmla="*/ 117 w 117"/>
                <a:gd name="T1" fmla="*/ 0 h 445"/>
                <a:gd name="T2" fmla="*/ 29 w 117"/>
                <a:gd name="T3" fmla="*/ 138 h 445"/>
                <a:gd name="T4" fmla="*/ 2 w 117"/>
                <a:gd name="T5" fmla="*/ 287 h 445"/>
                <a:gd name="T6" fmla="*/ 17 w 117"/>
                <a:gd name="T7" fmla="*/ 388 h 445"/>
                <a:gd name="T8" fmla="*/ 41 w 117"/>
                <a:gd name="T9" fmla="*/ 445 h 4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"/>
                <a:gd name="T16" fmla="*/ 0 h 445"/>
                <a:gd name="T17" fmla="*/ 117 w 117"/>
                <a:gd name="T18" fmla="*/ 445 h 4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" h="445">
                  <a:moveTo>
                    <a:pt x="117" y="0"/>
                  </a:moveTo>
                  <a:cubicBezTo>
                    <a:pt x="102" y="23"/>
                    <a:pt x="48" y="90"/>
                    <a:pt x="29" y="138"/>
                  </a:cubicBezTo>
                  <a:cubicBezTo>
                    <a:pt x="10" y="186"/>
                    <a:pt x="4" y="245"/>
                    <a:pt x="2" y="287"/>
                  </a:cubicBezTo>
                  <a:cubicBezTo>
                    <a:pt x="0" y="329"/>
                    <a:pt x="11" y="362"/>
                    <a:pt x="17" y="388"/>
                  </a:cubicBezTo>
                  <a:cubicBezTo>
                    <a:pt x="23" y="414"/>
                    <a:pt x="36" y="433"/>
                    <a:pt x="41" y="44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17419" name="Group 14"/>
            <p:cNvGrpSpPr>
              <a:grpSpLocks/>
            </p:cNvGrpSpPr>
            <p:nvPr/>
          </p:nvGrpSpPr>
          <p:grpSpPr bwMode="auto">
            <a:xfrm rot="300000">
              <a:off x="6810" y="3824"/>
              <a:ext cx="91" cy="235"/>
              <a:chOff x="6828" y="3824"/>
              <a:chExt cx="91" cy="235"/>
            </a:xfrm>
          </p:grpSpPr>
          <p:sp>
            <p:nvSpPr>
              <p:cNvPr id="17424" name="Freeform 16"/>
              <p:cNvSpPr>
                <a:spLocks/>
              </p:cNvSpPr>
              <p:nvPr/>
            </p:nvSpPr>
            <p:spPr bwMode="auto">
              <a:xfrm>
                <a:off x="6859" y="3824"/>
                <a:ext cx="60" cy="235"/>
              </a:xfrm>
              <a:custGeom>
                <a:avLst/>
                <a:gdLst>
                  <a:gd name="T0" fmla="*/ 17 w 60"/>
                  <a:gd name="T1" fmla="*/ 0 h 235"/>
                  <a:gd name="T2" fmla="*/ 57 w 60"/>
                  <a:gd name="T3" fmla="*/ 128 h 235"/>
                  <a:gd name="T4" fmla="*/ 0 w 60"/>
                  <a:gd name="T5" fmla="*/ 235 h 235"/>
                  <a:gd name="T6" fmla="*/ 0 60000 65536"/>
                  <a:gd name="T7" fmla="*/ 0 60000 65536"/>
                  <a:gd name="T8" fmla="*/ 0 60000 65536"/>
                  <a:gd name="T9" fmla="*/ 0 w 60"/>
                  <a:gd name="T10" fmla="*/ 0 h 235"/>
                  <a:gd name="T11" fmla="*/ 60 w 60"/>
                  <a:gd name="T12" fmla="*/ 235 h 2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0" h="235">
                    <a:moveTo>
                      <a:pt x="17" y="0"/>
                    </a:moveTo>
                    <a:cubicBezTo>
                      <a:pt x="24" y="21"/>
                      <a:pt x="60" y="89"/>
                      <a:pt x="57" y="128"/>
                    </a:cubicBezTo>
                    <a:cubicBezTo>
                      <a:pt x="54" y="167"/>
                      <a:pt x="12" y="213"/>
                      <a:pt x="0" y="235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425" name="Freeform 15"/>
              <p:cNvSpPr>
                <a:spLocks/>
              </p:cNvSpPr>
              <p:nvPr/>
            </p:nvSpPr>
            <p:spPr bwMode="auto">
              <a:xfrm>
                <a:off x="6828" y="3892"/>
                <a:ext cx="30" cy="99"/>
              </a:xfrm>
              <a:custGeom>
                <a:avLst/>
                <a:gdLst>
                  <a:gd name="T0" fmla="*/ 21 w 30"/>
                  <a:gd name="T1" fmla="*/ 0 h 99"/>
                  <a:gd name="T2" fmla="*/ 21 w 30"/>
                  <a:gd name="T3" fmla="*/ 87 h 99"/>
                  <a:gd name="T4" fmla="*/ 0 w 30"/>
                  <a:gd name="T5" fmla="*/ 51 h 99"/>
                  <a:gd name="T6" fmla="*/ 21 w 30"/>
                  <a:gd name="T7" fmla="*/ 0 h 9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"/>
                  <a:gd name="T13" fmla="*/ 0 h 99"/>
                  <a:gd name="T14" fmla="*/ 30 w 30"/>
                  <a:gd name="T15" fmla="*/ 99 h 9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" h="99">
                    <a:moveTo>
                      <a:pt x="21" y="0"/>
                    </a:moveTo>
                    <a:cubicBezTo>
                      <a:pt x="30" y="31"/>
                      <a:pt x="28" y="43"/>
                      <a:pt x="21" y="87"/>
                    </a:cubicBezTo>
                    <a:cubicBezTo>
                      <a:pt x="15" y="99"/>
                      <a:pt x="17" y="90"/>
                      <a:pt x="0" y="51"/>
                    </a:cubicBezTo>
                    <a:cubicBezTo>
                      <a:pt x="4" y="18"/>
                      <a:pt x="8" y="29"/>
                      <a:pt x="2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7420" name="Freeform 13"/>
            <p:cNvSpPr>
              <a:spLocks/>
            </p:cNvSpPr>
            <p:nvPr/>
          </p:nvSpPr>
          <p:spPr bwMode="auto">
            <a:xfrm>
              <a:off x="7265" y="4056"/>
              <a:ext cx="46" cy="108"/>
            </a:xfrm>
            <a:custGeom>
              <a:avLst/>
              <a:gdLst>
                <a:gd name="T0" fmla="*/ 22 w 46"/>
                <a:gd name="T1" fmla="*/ 108 h 108"/>
                <a:gd name="T2" fmla="*/ 4 w 46"/>
                <a:gd name="T3" fmla="*/ 39 h 108"/>
                <a:gd name="T4" fmla="*/ 46 w 46"/>
                <a:gd name="T5" fmla="*/ 0 h 108"/>
                <a:gd name="T6" fmla="*/ 0 60000 65536"/>
                <a:gd name="T7" fmla="*/ 0 60000 65536"/>
                <a:gd name="T8" fmla="*/ 0 60000 65536"/>
                <a:gd name="T9" fmla="*/ 0 w 46"/>
                <a:gd name="T10" fmla="*/ 0 h 108"/>
                <a:gd name="T11" fmla="*/ 46 w 46"/>
                <a:gd name="T12" fmla="*/ 108 h 1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" h="108">
                  <a:moveTo>
                    <a:pt x="22" y="108"/>
                  </a:moveTo>
                  <a:cubicBezTo>
                    <a:pt x="19" y="97"/>
                    <a:pt x="0" y="57"/>
                    <a:pt x="4" y="39"/>
                  </a:cubicBezTo>
                  <a:cubicBezTo>
                    <a:pt x="8" y="21"/>
                    <a:pt x="37" y="8"/>
                    <a:pt x="4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21" name="Freeform 12"/>
            <p:cNvSpPr>
              <a:spLocks/>
            </p:cNvSpPr>
            <p:nvPr/>
          </p:nvSpPr>
          <p:spPr bwMode="auto">
            <a:xfrm>
              <a:off x="6861" y="3615"/>
              <a:ext cx="78" cy="99"/>
            </a:xfrm>
            <a:custGeom>
              <a:avLst/>
              <a:gdLst>
                <a:gd name="T0" fmla="*/ 78 w 78"/>
                <a:gd name="T1" fmla="*/ 99 h 99"/>
                <a:gd name="T2" fmla="*/ 27 w 78"/>
                <a:gd name="T3" fmla="*/ 57 h 99"/>
                <a:gd name="T4" fmla="*/ 0 w 78"/>
                <a:gd name="T5" fmla="*/ 0 h 99"/>
                <a:gd name="T6" fmla="*/ 0 60000 65536"/>
                <a:gd name="T7" fmla="*/ 0 60000 65536"/>
                <a:gd name="T8" fmla="*/ 0 60000 65536"/>
                <a:gd name="T9" fmla="*/ 0 w 78"/>
                <a:gd name="T10" fmla="*/ 0 h 99"/>
                <a:gd name="T11" fmla="*/ 78 w 78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8" h="99">
                  <a:moveTo>
                    <a:pt x="78" y="99"/>
                  </a:moveTo>
                  <a:cubicBezTo>
                    <a:pt x="70" y="92"/>
                    <a:pt x="40" y="74"/>
                    <a:pt x="27" y="57"/>
                  </a:cubicBezTo>
                  <a:cubicBezTo>
                    <a:pt x="14" y="40"/>
                    <a:pt x="6" y="12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22" name="Freeform 11"/>
            <p:cNvSpPr>
              <a:spLocks/>
            </p:cNvSpPr>
            <p:nvPr/>
          </p:nvSpPr>
          <p:spPr bwMode="auto">
            <a:xfrm>
              <a:off x="6840" y="3628"/>
              <a:ext cx="96" cy="86"/>
            </a:xfrm>
            <a:custGeom>
              <a:avLst/>
              <a:gdLst>
                <a:gd name="T0" fmla="*/ 96 w 96"/>
                <a:gd name="T1" fmla="*/ 86 h 86"/>
                <a:gd name="T2" fmla="*/ 27 w 96"/>
                <a:gd name="T3" fmla="*/ 57 h 86"/>
                <a:gd name="T4" fmla="*/ 0 w 96"/>
                <a:gd name="T5" fmla="*/ 0 h 86"/>
                <a:gd name="T6" fmla="*/ 0 60000 65536"/>
                <a:gd name="T7" fmla="*/ 0 60000 65536"/>
                <a:gd name="T8" fmla="*/ 0 60000 65536"/>
                <a:gd name="T9" fmla="*/ 0 w 96"/>
                <a:gd name="T10" fmla="*/ 0 h 86"/>
                <a:gd name="T11" fmla="*/ 96 w 96"/>
                <a:gd name="T12" fmla="*/ 86 h 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86">
                  <a:moveTo>
                    <a:pt x="96" y="86"/>
                  </a:moveTo>
                  <a:cubicBezTo>
                    <a:pt x="85" y="82"/>
                    <a:pt x="43" y="71"/>
                    <a:pt x="27" y="57"/>
                  </a:cubicBezTo>
                  <a:cubicBezTo>
                    <a:pt x="11" y="43"/>
                    <a:pt x="6" y="12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23" name="Freeform 10"/>
            <p:cNvSpPr>
              <a:spLocks/>
            </p:cNvSpPr>
            <p:nvPr/>
          </p:nvSpPr>
          <p:spPr bwMode="auto">
            <a:xfrm>
              <a:off x="6837" y="4163"/>
              <a:ext cx="39" cy="61"/>
            </a:xfrm>
            <a:custGeom>
              <a:avLst/>
              <a:gdLst>
                <a:gd name="T0" fmla="*/ 39 w 39"/>
                <a:gd name="T1" fmla="*/ 0 h 61"/>
                <a:gd name="T2" fmla="*/ 12 w 39"/>
                <a:gd name="T3" fmla="*/ 28 h 61"/>
                <a:gd name="T4" fmla="*/ 0 w 39"/>
                <a:gd name="T5" fmla="*/ 61 h 61"/>
                <a:gd name="T6" fmla="*/ 0 60000 65536"/>
                <a:gd name="T7" fmla="*/ 0 60000 65536"/>
                <a:gd name="T8" fmla="*/ 0 60000 65536"/>
                <a:gd name="T9" fmla="*/ 0 w 39"/>
                <a:gd name="T10" fmla="*/ 0 h 61"/>
                <a:gd name="T11" fmla="*/ 39 w 39"/>
                <a:gd name="T12" fmla="*/ 61 h 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61">
                  <a:moveTo>
                    <a:pt x="39" y="0"/>
                  </a:moveTo>
                  <a:cubicBezTo>
                    <a:pt x="35" y="5"/>
                    <a:pt x="19" y="18"/>
                    <a:pt x="12" y="28"/>
                  </a:cubicBezTo>
                  <a:cubicBezTo>
                    <a:pt x="5" y="38"/>
                    <a:pt x="2" y="54"/>
                    <a:pt x="0" y="6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cxnSp>
        <p:nvCxnSpPr>
          <p:cNvPr id="22" name="Conector reto 21"/>
          <p:cNvCxnSpPr>
            <a:stCxn id="17422" idx="1"/>
          </p:cNvCxnSpPr>
          <p:nvPr/>
        </p:nvCxnSpPr>
        <p:spPr>
          <a:xfrm rot="10800000" flipH="1">
            <a:off x="2065338" y="3857625"/>
            <a:ext cx="1863725" cy="1866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17423" idx="2"/>
          </p:cNvCxnSpPr>
          <p:nvPr/>
        </p:nvCxnSpPr>
        <p:spPr>
          <a:xfrm rot="10800000" flipH="1" flipV="1">
            <a:off x="2090738" y="5951538"/>
            <a:ext cx="552450" cy="49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Nosso 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Obter uma lista de NECESSIDADES</a:t>
            </a:r>
          </a:p>
          <a:p>
            <a:r>
              <a:rPr lang="pt-BR" smtClean="0"/>
              <a:t>Obter uma lista de CARACTERÍSTICAS</a:t>
            </a:r>
          </a:p>
          <a:p>
            <a:r>
              <a:rPr lang="pt-BR" smtClean="0"/>
              <a:t>Obter uma lista de REQUISITOS</a:t>
            </a:r>
          </a:p>
          <a:p>
            <a:r>
              <a:rPr lang="pt-BR" smtClean="0"/>
              <a:t>Manter a Rastreabilidade entre N, C e R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N x C x 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Stakeholders não falam de suas necessidades:</a:t>
            </a:r>
          </a:p>
          <a:p>
            <a:pPr lvl="1"/>
            <a:r>
              <a:rPr lang="pt-BR" smtClean="0"/>
              <a:t>Se a produtividade não aumentar, não ganharei meu bônus; ou </a:t>
            </a:r>
          </a:p>
          <a:p>
            <a:pPr lvl="1"/>
            <a:r>
              <a:rPr lang="pt-BR" smtClean="0"/>
              <a:t>Reduzir a velocidade do veículo sem derrapar.</a:t>
            </a:r>
          </a:p>
          <a:p>
            <a:r>
              <a:rPr lang="pt-BR" smtClean="0"/>
              <a:t>Nem os reais requisitos do sistema:</a:t>
            </a:r>
          </a:p>
          <a:p>
            <a:pPr lvl="1"/>
            <a:r>
              <a:rPr lang="pt-BR" smtClean="0"/>
              <a:t>Reduzir o tempo de processamento de transações de entrada dos pedidos de venda em 50%; ou </a:t>
            </a:r>
          </a:p>
          <a:p>
            <a:pPr lvl="1"/>
            <a:r>
              <a:rPr lang="pt-BR" smtClean="0"/>
              <a:t>O veículo deve ter controle computadorizado para cada roda.</a:t>
            </a:r>
          </a:p>
          <a:p>
            <a:r>
              <a:rPr lang="pt-BR" smtClean="0"/>
              <a:t>Falam o que acham ser a sua solução:</a:t>
            </a:r>
          </a:p>
          <a:p>
            <a:pPr lvl="1"/>
            <a:r>
              <a:rPr lang="pt-BR" smtClean="0"/>
              <a:t>Eu preciso de uma nova tela de entrada de pedidos baseado em GUI; ou </a:t>
            </a:r>
          </a:p>
          <a:p>
            <a:pPr lvl="1"/>
            <a:r>
              <a:rPr lang="pt-BR" smtClean="0"/>
              <a:t>Eu quero um veículo com freio ABS.</a:t>
            </a:r>
          </a:p>
          <a:p>
            <a:r>
              <a:rPr lang="pt-BR" smtClean="0"/>
              <a:t>O stakeholder já traduziu a real necessidade (produtividade e segurança) para o que ele acha que atenderá às suas necessidades.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1508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N x 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Ao tentar entender as necessidades dos usuários para elucidar e organizar as características do sistema, algumas vezes:</a:t>
            </a:r>
          </a:p>
          <a:p>
            <a:pPr lvl="1"/>
            <a:r>
              <a:rPr lang="pt-BR" smtClean="0"/>
              <a:t>Obtermos todas as necessidades e nenhuma característica.</a:t>
            </a:r>
          </a:p>
          <a:p>
            <a:pPr lvl="2"/>
            <a:r>
              <a:rPr lang="pt-BR" smtClean="0"/>
              <a:t>Obtemos todas as características e nenhuma necessidade.</a:t>
            </a:r>
          </a:p>
          <a:p>
            <a:pPr lvl="1"/>
            <a:r>
              <a:rPr lang="pt-BR" smtClean="0"/>
              <a:t>Às vezes não somos capazes de perceber a separação.</a:t>
            </a:r>
          </a:p>
          <a:p>
            <a:r>
              <a:rPr lang="pt-BR" smtClean="0"/>
              <a:t>Mas, se em nossas mentes, constantemente tentarmos distingui-los, poderemos descobrir informações valiosas sobre:</a:t>
            </a:r>
          </a:p>
          <a:p>
            <a:pPr lvl="2"/>
            <a:r>
              <a:rPr lang="pt-BR" smtClean="0"/>
              <a:t>As necessidades dos usuários.</a:t>
            </a:r>
          </a:p>
          <a:p>
            <a:pPr lvl="2"/>
            <a:r>
              <a:rPr lang="pt-BR" smtClean="0"/>
              <a:t>As características do sistema. 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13" name="Group 114"/>
          <p:cNvGraphicFramePr>
            <a:graphicFrameLocks/>
          </p:cNvGraphicFramePr>
          <p:nvPr/>
        </p:nvGraphicFramePr>
        <p:xfrm>
          <a:off x="481013" y="2571750"/>
          <a:ext cx="8234362" cy="2438400"/>
        </p:xfrm>
        <a:graphic>
          <a:graphicData uri="http://schemas.openxmlformats.org/drawingml/2006/table">
            <a:tbl>
              <a:tblPr/>
              <a:tblGrid>
                <a:gridCol w="3108247"/>
                <a:gridCol w="5126115"/>
              </a:tblGrid>
              <a:tr h="1956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SimSun" pitchFamily="2" charset="-122"/>
                          <a:cs typeface="Times New Roman" pitchFamily="18" charset="0"/>
                        </a:rPr>
                        <a:t>Domínio da Aplicação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81603" marR="8160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SimSun" pitchFamily="2" charset="-122"/>
                          <a:cs typeface="Times New Roman" pitchFamily="18" charset="0"/>
                        </a:rPr>
                        <a:t>Exemplo de uma Característica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81603" marR="8160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</a:tr>
              <a:tr h="1956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Times New Roman" pitchFamily="18" charset="0"/>
                        </a:rPr>
                        <a:t>Sistema de controle de elevador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81603" marR="8160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Times New Roman" pitchFamily="18" charset="0"/>
                        </a:rPr>
                        <a:t>Controle manual de portas durante incêndios.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81603" marR="8160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6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Times New Roman" pitchFamily="18" charset="0"/>
                        </a:rPr>
                        <a:t>Sistema de controle de estoque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81603" marR="8160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Times New Roman" pitchFamily="18" charset="0"/>
                        </a:rPr>
                        <a:t>Apresentar estado de todos os itens de estoque.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81603" marR="8160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Times New Roman" pitchFamily="18" charset="0"/>
                        </a:rPr>
                        <a:t>Sistema de rastreamento de defeitos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81603" marR="8160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Times New Roman" pitchFamily="18" charset="0"/>
                        </a:rPr>
                        <a:t>Apresentar informações de tendência e qualidade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81603" marR="8160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6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Times New Roman" pitchFamily="18" charset="0"/>
                        </a:rPr>
                        <a:t>Sistema de pagamento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81603" marR="8160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Times New Roman" pitchFamily="18" charset="0"/>
                        </a:rPr>
                        <a:t>Relatório de deduções por data e por categoria.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81603" marR="8160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6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Times New Roman" pitchFamily="18" charset="0"/>
                        </a:rPr>
                        <a:t>HOLIS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81603" marR="8160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Times New Roman" pitchFamily="18" charset="0"/>
                        </a:rPr>
                        <a:t>Configuração para longos períodos de ausências.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81603" marR="8160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Times New Roman" pitchFamily="18" charset="0"/>
                        </a:rPr>
                        <a:t>Sistema de controle de armas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81603" marR="8160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Times New Roman" pitchFamily="18" charset="0"/>
                        </a:rPr>
                        <a:t>Obrigatoriedade de, no mínimo, duas confirmações de ataque.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81603" marR="8160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6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Times New Roman" pitchFamily="18" charset="0"/>
                        </a:rPr>
                        <a:t>Aplicação de uma copiadora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81603" marR="8160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  <a:cs typeface="Times New Roman" pitchFamily="18" charset="0"/>
                        </a:rPr>
                        <a:t>Compatibilidade com o Windows 2000.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81603" marR="8160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Características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 características são facilmente descritas em linguagem natural e consiste de uma frase curta: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Características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Raramente, características são detalhadas. </a:t>
            </a:r>
          </a:p>
          <a:p>
            <a:r>
              <a:rPr lang="pt-BR" smtClean="0"/>
              <a:t>A declaração de características não exige uma grande quantidade de investimento.</a:t>
            </a:r>
          </a:p>
          <a:p>
            <a:pPr lvl="2"/>
            <a:r>
              <a:rPr lang="pt-BR" smtClean="0"/>
              <a:t>Pois são fáceis de descrevê-las e relacioná-las.</a:t>
            </a:r>
          </a:p>
          <a:p>
            <a:r>
              <a:rPr lang="pt-BR" smtClean="0"/>
              <a:t>A quantidade de características determina o nível de complexidade do sistema. </a:t>
            </a:r>
          </a:p>
          <a:p>
            <a:r>
              <a:rPr lang="pt-BR" smtClean="0"/>
              <a:t>Recomendação:</a:t>
            </a:r>
          </a:p>
          <a:p>
            <a:pPr lvl="2"/>
            <a:r>
              <a:rPr lang="pt-BR" smtClean="0"/>
              <a:t>25 a 99 características em nível suficientemente alto, sendo melhor pouco menos de 50.</a:t>
            </a:r>
          </a:p>
          <a:p>
            <a:pPr lvl="3"/>
            <a:r>
              <a:rPr lang="pt-BR" smtClean="0"/>
              <a:t>Seja de um novo sistema ou incremento de um sistema existente.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Características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Assim, um número pequeno de informações será a base para:</a:t>
            </a:r>
          </a:p>
          <a:p>
            <a:pPr lvl="2"/>
            <a:r>
              <a:rPr lang="pt-BR" smtClean="0"/>
              <a:t>A definição do produto.</a:t>
            </a:r>
          </a:p>
          <a:p>
            <a:pPr lvl="2"/>
            <a:r>
              <a:rPr lang="pt-BR" smtClean="0"/>
              <a:t>A comunicação com os stakeholders.</a:t>
            </a:r>
          </a:p>
          <a:p>
            <a:pPr lvl="2"/>
            <a:r>
              <a:rPr lang="pt-BR" smtClean="0"/>
              <a:t>O gerenciamento de escopo</a:t>
            </a:r>
          </a:p>
          <a:p>
            <a:pPr lvl="2"/>
            <a:r>
              <a:rPr lang="pt-BR" smtClean="0"/>
              <a:t>O gerenciamento de projeto. </a:t>
            </a:r>
          </a:p>
          <a:p>
            <a:r>
              <a:rPr lang="pt-BR" smtClean="0"/>
              <a:t>Com 25 a 99 características convenientemente categorizadas e organizadas, estaremos aptos a:</a:t>
            </a:r>
          </a:p>
          <a:p>
            <a:pPr lvl="2"/>
            <a:r>
              <a:rPr lang="pt-BR" smtClean="0"/>
              <a:t>Descrever e comunicar a estrutura:</a:t>
            </a:r>
          </a:p>
          <a:p>
            <a:pPr lvl="3"/>
            <a:r>
              <a:rPr lang="pt-BR" smtClean="0"/>
              <a:t>De um sistema.</a:t>
            </a:r>
          </a:p>
          <a:p>
            <a:pPr lvl="3"/>
            <a:r>
              <a:rPr lang="pt-BR" smtClean="0"/>
              <a:t>Do ônibus espacial (“reentrada e reuso”) ou </a:t>
            </a:r>
          </a:p>
          <a:p>
            <a:pPr lvl="3"/>
            <a:r>
              <a:rPr lang="pt-BR" smtClean="0"/>
              <a:t>De uma ferramenta de software (“tendência automática de defeitos”). 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Atributos de Características</a:t>
            </a:r>
            <a:endParaRPr lang="pt-BR" dirty="0"/>
          </a:p>
        </p:txBody>
      </p:sp>
      <p:graphicFrame>
        <p:nvGraphicFramePr>
          <p:cNvPr id="5" name="Group 14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457972"/>
              </p:ext>
            </p:extLst>
          </p:nvPr>
        </p:nvGraphicFramePr>
        <p:xfrm>
          <a:off x="179388" y="1341438"/>
          <a:ext cx="8785225" cy="5111898"/>
        </p:xfrm>
        <a:graphic>
          <a:graphicData uri="http://schemas.openxmlformats.org/drawingml/2006/table">
            <a:tbl>
              <a:tblPr/>
              <a:tblGrid>
                <a:gridCol w="1315051"/>
                <a:gridCol w="7470174"/>
              </a:tblGrid>
              <a:tr h="27621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Atributo</a:t>
                      </a:r>
                    </a:p>
                  </a:txBody>
                  <a:tcPr marL="91718" marR="91718" marT="45715" marB="4571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Descrição</a:t>
                      </a:r>
                    </a:p>
                  </a:txBody>
                  <a:tcPr marL="91718" marR="91718" marT="45715" marB="4571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</a:tr>
              <a:tr h="85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Prioridade / Benefício</a:t>
                      </a:r>
                    </a:p>
                  </a:txBody>
                  <a:tcPr marL="91718" marR="91718" marT="45715" marB="4571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Nenhuma característica é criada da mesma forma. Classificação por prioridade relativa ou beneficio para o usuário final abre um diálogo entre stakeholders e membros da equipe de desenvolvimento. Usado no gerenciamento de escopo e determinação de prioridade. </a:t>
                      </a:r>
                      <a:r>
                        <a:rPr kumimoji="0" lang="pt-B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Exemplo</a:t>
                      </a: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: Crítico, Importante e Útil.</a:t>
                      </a:r>
                    </a:p>
                  </a:txBody>
                  <a:tcPr marL="91718" marR="91718" marT="45715" marB="4571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19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Esforço</a:t>
                      </a:r>
                    </a:p>
                  </a:txBody>
                  <a:tcPr marL="91718" marR="91718" marT="45715" marB="4571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Estimar o número da equipe – ou pessoas-mês, linhas de código ou pontos de função, ou apenas o nível geral do esforço ajuda configurar expectativas de o que pode e não pode ser executado num dado quadro de tempo. </a:t>
                      </a:r>
                      <a:r>
                        <a:rPr kumimoji="0" lang="pt-B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Exemplo</a:t>
                      </a: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: Baixo, Médio e Alto.</a:t>
                      </a:r>
                    </a:p>
                  </a:txBody>
                  <a:tcPr marL="91718" marR="91718" marT="45715" marB="4571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55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Risco</a:t>
                      </a:r>
                    </a:p>
                  </a:txBody>
                  <a:tcPr marL="91718" marR="91718" marT="45715" marB="4571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Uma medida de probabilidade que a característica irá causar eventos indesejáveis, tais como exceder custo, atrasar o cronograma, ou mesmo cancelamento. </a:t>
                      </a:r>
                      <a:r>
                        <a:rPr kumimoji="0" lang="pt-B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Exemplo</a:t>
                      </a: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: Alto Médio e Alto.</a:t>
                      </a:r>
                    </a:p>
                  </a:txBody>
                  <a:tcPr marL="91718" marR="91718" marT="45715" marB="4571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740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Estabilidade</a:t>
                      </a:r>
                    </a:p>
                  </a:txBody>
                  <a:tcPr marL="91718" marR="91718" marT="45715" marB="4571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Uma medida de probabilidade de que a característica irá mudar ou de que o entendimento da equipe sobre as características que irão mudar. Usado para ajudar a estabelecer prioridades de desenvolvimento e determinar aqueles itens para os quais elucidação adicional é a próxima ação apropriada. </a:t>
                      </a:r>
                    </a:p>
                  </a:txBody>
                  <a:tcPr marL="91718" marR="91718" marT="45715" marB="4571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29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Meta de liberação</a:t>
                      </a:r>
                    </a:p>
                  </a:txBody>
                  <a:tcPr marL="91718" marR="91718" marT="45715" marB="4571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Registro das versões pretendidas de produtos, onde as características aparecerão pela primeira vez. Quando combinado com o campo Estado, sua equipe pode propor, registrar e discutir várias características sem liberá-las para o desenvolvimento.</a:t>
                      </a:r>
                    </a:p>
                  </a:txBody>
                  <a:tcPr marL="91718" marR="91718" marT="45715" marB="4571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19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Associado a</a:t>
                      </a:r>
                    </a:p>
                  </a:txBody>
                  <a:tcPr marL="91718" marR="91718" marT="45715" marB="4571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Em muitos projetos, características estarão associadas a “equipes de características” responsáveis em promover a elucidação, escrever os requisitos de software, e talvez realizar a implementação.</a:t>
                      </a:r>
                    </a:p>
                  </a:txBody>
                  <a:tcPr marL="91718" marR="91718" marT="45715" marB="4571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19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Razão</a:t>
                      </a:r>
                    </a:p>
                  </a:txBody>
                  <a:tcPr marL="91718" marR="91718" marT="45715" marB="4571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Usado para rastrear a fonte das solicitações de características. Por exemplo, a referência pode ser a página e o número da linha de uma especificação do produto ou um marcador de minuto num vídeo de uma importante entrevista do cliente.</a:t>
                      </a:r>
                    </a:p>
                  </a:txBody>
                  <a:tcPr marL="91718" marR="91718" marT="45715" marB="4571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Workshop de Requisitos / Características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actaNov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FIT</Template>
  <TotalTime>3865</TotalTime>
  <Words>817</Words>
  <Application>Microsoft Office PowerPoint</Application>
  <PresentationFormat>Apresentação na tela (4:3)</PresentationFormat>
  <Paragraphs>100</Paragraphs>
  <Slides>11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ImpactaNovo</vt:lpstr>
      <vt:lpstr>Engenharia de Requisitos</vt:lpstr>
      <vt:lpstr>Nosso Objetivo</vt:lpstr>
      <vt:lpstr>N x C x R</vt:lpstr>
      <vt:lpstr>N x C</vt:lpstr>
      <vt:lpstr>Características</vt:lpstr>
      <vt:lpstr>Características</vt:lpstr>
      <vt:lpstr>Características</vt:lpstr>
      <vt:lpstr>Atributos de Características</vt:lpstr>
      <vt:lpstr>Dicas</vt:lpstr>
      <vt:lpstr>Obrigado!</vt:lpstr>
      <vt:lpstr>Apresentação do PowerPoint</vt:lpstr>
    </vt:vector>
  </TitlesOfParts>
  <Company>Unitri Digital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Institucional Atech</dc:title>
  <dc:creator>Osvaldo Kotaro Takai - Atech</dc:creator>
  <cp:keywords>ATECH_000_01_00039_I_Apres_Atech.ppt</cp:keywords>
  <cp:lastModifiedBy>Administrador</cp:lastModifiedBy>
  <cp:revision>395</cp:revision>
  <dcterms:created xsi:type="dcterms:W3CDTF">2005-11-09T16:57:41Z</dcterms:created>
  <dcterms:modified xsi:type="dcterms:W3CDTF">2014-02-03T21:17:08Z</dcterms:modified>
</cp:coreProperties>
</file>