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322" r:id="rId2"/>
    <p:sldId id="267" r:id="rId3"/>
    <p:sldId id="269" r:id="rId4"/>
    <p:sldId id="313" r:id="rId5"/>
    <p:sldId id="314" r:id="rId6"/>
    <p:sldId id="315" r:id="rId7"/>
    <p:sldId id="316" r:id="rId8"/>
    <p:sldId id="317" r:id="rId9"/>
    <p:sldId id="277" r:id="rId10"/>
    <p:sldId id="318" r:id="rId11"/>
    <p:sldId id="320" r:id="rId12"/>
    <p:sldId id="321" r:id="rId13"/>
    <p:sldId id="275" r:id="rId14"/>
    <p:sldId id="319" r:id="rId15"/>
    <p:sldId id="268" r:id="rId16"/>
    <p:sldId id="270" r:id="rId17"/>
    <p:sldId id="271" r:id="rId18"/>
    <p:sldId id="323" r:id="rId19"/>
    <p:sldId id="324" r:id="rId20"/>
  </p:sldIdLst>
  <p:sldSz cx="9144000" cy="6858000" type="screen4x3"/>
  <p:notesSz cx="6858000" cy="9144000"/>
  <p:defaultTextStyle>
    <a:defPPr>
      <a:defRPr lang="pt-B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117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4660"/>
  </p:normalViewPr>
  <p:slideViewPr>
    <p:cSldViewPr snapToObjects="1">
      <p:cViewPr>
        <p:scale>
          <a:sx n="75" d="100"/>
          <a:sy n="75" d="100"/>
        </p:scale>
        <p:origin x="-546" y="-72"/>
      </p:cViewPr>
      <p:guideLst>
        <p:guide orient="horz" pos="3168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2482-A9D2-4912-814D-55CFEFD19993}" type="doc">
      <dgm:prSet loTypeId="urn:microsoft.com/office/officeart/2005/8/layout/pyramid1" loCatId="pyramid" qsTypeId="urn:microsoft.com/office/officeart/2005/8/quickstyle/3d2" qsCatId="3D" csTypeId="urn:microsoft.com/office/officeart/2005/8/colors/accent1_2#1" csCatId="accent1" phldr="1"/>
      <dgm:spPr/>
    </dgm:pt>
    <dgm:pt modelId="{6B9C3418-DD18-4C80-A3D5-02F855F09802}">
      <dgm:prSet phldrT="[Texto]" custT="1"/>
      <dgm:spPr>
        <a:solidFill>
          <a:srgbClr val="CC3300"/>
        </a:solidFill>
      </dgm:spPr>
      <dgm:t>
        <a:bodyPr anchor="b"/>
        <a:lstStyle/>
        <a:p>
          <a:r>
            <a:rPr lang="pt-BR" sz="2400" b="1" dirty="0" smtClean="0"/>
            <a:t>N</a:t>
          </a:r>
        </a:p>
      </dgm:t>
    </dgm:pt>
    <dgm:pt modelId="{28145917-1E64-45DE-967C-6F1E937574B0}" type="par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361F6A6C-D060-4662-9CD9-1FB366B833C4}" type="sibTrans" cxnId="{57D5C2AB-C7E9-4D3F-ADBB-85977A099DA1}">
      <dgm:prSet/>
      <dgm:spPr/>
      <dgm:t>
        <a:bodyPr/>
        <a:lstStyle/>
        <a:p>
          <a:endParaRPr lang="pt-BR" sz="700" b="1"/>
        </a:p>
      </dgm:t>
    </dgm:pt>
    <dgm:pt modelId="{208654C1-D33D-4400-8E4E-B21DD8406F54}">
      <dgm:prSet phldrT="[Texto]" custT="1"/>
      <dgm:spPr>
        <a:solidFill>
          <a:srgbClr val="92D050"/>
        </a:solidFill>
      </dgm:spPr>
      <dgm:t>
        <a:bodyPr/>
        <a:lstStyle/>
        <a:p>
          <a:r>
            <a:rPr lang="pt-BR" sz="2400" b="1" dirty="0" smtClean="0"/>
            <a:t>C</a:t>
          </a:r>
          <a:endParaRPr lang="pt-BR" sz="2400" b="1" dirty="0"/>
        </a:p>
      </dgm:t>
    </dgm:pt>
    <dgm:pt modelId="{81A42C0E-8D1B-4EE2-8E9E-B82CE73B2BB1}" type="par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8531200C-1038-4D28-A192-8F3796E0EEEC}" type="sibTrans" cxnId="{F0327E86-DBB6-457D-B51C-C92C05B1D19F}">
      <dgm:prSet/>
      <dgm:spPr/>
      <dgm:t>
        <a:bodyPr/>
        <a:lstStyle/>
        <a:p>
          <a:endParaRPr lang="pt-BR" sz="700" b="1"/>
        </a:p>
      </dgm:t>
    </dgm:pt>
    <dgm:pt modelId="{AAA319C4-093E-463B-8C46-24B6CD51F5BB}">
      <dgm:prSet phldrT="[Texto]" custT="1"/>
      <dgm:spPr/>
      <dgm:t>
        <a:bodyPr/>
        <a:lstStyle/>
        <a:p>
          <a:r>
            <a:rPr lang="pt-BR" sz="2400" b="1" dirty="0" smtClean="0"/>
            <a:t>R</a:t>
          </a:r>
          <a:endParaRPr lang="pt-BR" sz="2400" b="1" dirty="0"/>
        </a:p>
      </dgm:t>
    </dgm:pt>
    <dgm:pt modelId="{4F3C0706-557C-48A2-9926-8E84F345452A}" type="par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A519E7BE-00E5-4F13-903B-FCDD81450116}" type="sibTrans" cxnId="{E7565DC2-5A09-45CA-A832-D482FEEF7323}">
      <dgm:prSet/>
      <dgm:spPr/>
      <dgm:t>
        <a:bodyPr/>
        <a:lstStyle/>
        <a:p>
          <a:endParaRPr lang="pt-BR" sz="700" b="1"/>
        </a:p>
      </dgm:t>
    </dgm:pt>
    <dgm:pt modelId="{9E5C4B8E-FBAF-4C13-A68D-9A45D6FFA766}" type="pres">
      <dgm:prSet presAssocID="{C53C2482-A9D2-4912-814D-55CFEFD19993}" presName="Name0" presStyleCnt="0">
        <dgm:presLayoutVars>
          <dgm:dir/>
          <dgm:animLvl val="lvl"/>
          <dgm:resizeHandles val="exact"/>
        </dgm:presLayoutVars>
      </dgm:prSet>
      <dgm:spPr/>
    </dgm:pt>
    <dgm:pt modelId="{55224181-13FA-4E84-B9FF-10E2477F7AF3}" type="pres">
      <dgm:prSet presAssocID="{6B9C3418-DD18-4C80-A3D5-02F855F09802}" presName="Name8" presStyleCnt="0"/>
      <dgm:spPr/>
    </dgm:pt>
    <dgm:pt modelId="{A3443EB2-549D-4ED8-BDFB-863D36E7FB24}" type="pres">
      <dgm:prSet presAssocID="{6B9C3418-DD18-4C80-A3D5-02F855F09802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774BD02-36E8-4FAE-9781-FA62A470B732}" type="pres">
      <dgm:prSet presAssocID="{6B9C3418-DD18-4C80-A3D5-02F855F0980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0CE6A8-DDE6-48E0-B905-2E91A0D56DFD}" type="pres">
      <dgm:prSet presAssocID="{208654C1-D33D-4400-8E4E-B21DD8406F54}" presName="Name8" presStyleCnt="0"/>
      <dgm:spPr/>
    </dgm:pt>
    <dgm:pt modelId="{B6D25F9A-14A3-4653-92F3-214DB87BAF9E}" type="pres">
      <dgm:prSet presAssocID="{208654C1-D33D-4400-8E4E-B21DD8406F5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7BC714-368C-47E1-8C18-0C31A7D024C2}" type="pres">
      <dgm:prSet presAssocID="{208654C1-D33D-4400-8E4E-B21DD8406F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CE47415-39EE-465A-AA47-BD43F6D1A1CF}" type="pres">
      <dgm:prSet presAssocID="{AAA319C4-093E-463B-8C46-24B6CD51F5BB}" presName="Name8" presStyleCnt="0"/>
      <dgm:spPr/>
    </dgm:pt>
    <dgm:pt modelId="{98EBA2B3-A8AF-410E-ACA1-AA3E2A21502D}" type="pres">
      <dgm:prSet presAssocID="{AAA319C4-093E-463B-8C46-24B6CD51F5B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3C771-1747-4B1C-A7C1-7D9D51789841}" type="pres">
      <dgm:prSet presAssocID="{AAA319C4-093E-463B-8C46-24B6CD51F5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094BF0D5-846B-4647-BD05-672744BFC7B6}" type="presOf" srcId="{208654C1-D33D-4400-8E4E-B21DD8406F54}" destId="{B6D25F9A-14A3-4653-92F3-214DB87BAF9E}" srcOrd="0" destOrd="0" presId="urn:microsoft.com/office/officeart/2005/8/layout/pyramid1"/>
    <dgm:cxn modelId="{E7565DC2-5A09-45CA-A832-D482FEEF7323}" srcId="{C53C2482-A9D2-4912-814D-55CFEFD19993}" destId="{AAA319C4-093E-463B-8C46-24B6CD51F5BB}" srcOrd="2" destOrd="0" parTransId="{4F3C0706-557C-48A2-9926-8E84F345452A}" sibTransId="{A519E7BE-00E5-4F13-903B-FCDD81450116}"/>
    <dgm:cxn modelId="{F0327E86-DBB6-457D-B51C-C92C05B1D19F}" srcId="{C53C2482-A9D2-4912-814D-55CFEFD19993}" destId="{208654C1-D33D-4400-8E4E-B21DD8406F54}" srcOrd="1" destOrd="0" parTransId="{81A42C0E-8D1B-4EE2-8E9E-B82CE73B2BB1}" sibTransId="{8531200C-1038-4D28-A192-8F3796E0EEEC}"/>
    <dgm:cxn modelId="{47007077-51D1-4494-B3C1-D0A75B77A8BB}" type="presOf" srcId="{C53C2482-A9D2-4912-814D-55CFEFD19993}" destId="{9E5C4B8E-FBAF-4C13-A68D-9A45D6FFA766}" srcOrd="0" destOrd="0" presId="urn:microsoft.com/office/officeart/2005/8/layout/pyramid1"/>
    <dgm:cxn modelId="{366EA227-EBF6-409C-A593-07BE03BAE073}" type="presOf" srcId="{6B9C3418-DD18-4C80-A3D5-02F855F09802}" destId="{A3443EB2-549D-4ED8-BDFB-863D36E7FB24}" srcOrd="0" destOrd="0" presId="urn:microsoft.com/office/officeart/2005/8/layout/pyramid1"/>
    <dgm:cxn modelId="{57D5C2AB-C7E9-4D3F-ADBB-85977A099DA1}" srcId="{C53C2482-A9D2-4912-814D-55CFEFD19993}" destId="{6B9C3418-DD18-4C80-A3D5-02F855F09802}" srcOrd="0" destOrd="0" parTransId="{28145917-1E64-45DE-967C-6F1E937574B0}" sibTransId="{361F6A6C-D060-4662-9CD9-1FB366B833C4}"/>
    <dgm:cxn modelId="{C2A35DB1-542E-4852-82CE-ADAFEDD1F046}" type="presOf" srcId="{AAA319C4-093E-463B-8C46-24B6CD51F5BB}" destId="{98EBA2B3-A8AF-410E-ACA1-AA3E2A21502D}" srcOrd="0" destOrd="0" presId="urn:microsoft.com/office/officeart/2005/8/layout/pyramid1"/>
    <dgm:cxn modelId="{78E5C98E-9D67-416B-83F6-19B0DC78C650}" type="presOf" srcId="{AAA319C4-093E-463B-8C46-24B6CD51F5BB}" destId="{A8A3C771-1747-4B1C-A7C1-7D9D51789841}" srcOrd="1" destOrd="0" presId="urn:microsoft.com/office/officeart/2005/8/layout/pyramid1"/>
    <dgm:cxn modelId="{43C81A58-3F44-4DC6-B7CF-94D5136D7E52}" type="presOf" srcId="{208654C1-D33D-4400-8E4E-B21DD8406F54}" destId="{AC7BC714-368C-47E1-8C18-0C31A7D024C2}" srcOrd="1" destOrd="0" presId="urn:microsoft.com/office/officeart/2005/8/layout/pyramid1"/>
    <dgm:cxn modelId="{DD7DC2EC-D5EB-4F04-8F6E-5643905B54ED}" type="presOf" srcId="{6B9C3418-DD18-4C80-A3D5-02F855F09802}" destId="{C774BD02-36E8-4FAE-9781-FA62A470B732}" srcOrd="1" destOrd="0" presId="urn:microsoft.com/office/officeart/2005/8/layout/pyramid1"/>
    <dgm:cxn modelId="{BB458E70-9939-49FC-B07E-D564B5986CE2}" type="presParOf" srcId="{9E5C4B8E-FBAF-4C13-A68D-9A45D6FFA766}" destId="{55224181-13FA-4E84-B9FF-10E2477F7AF3}" srcOrd="0" destOrd="0" presId="urn:microsoft.com/office/officeart/2005/8/layout/pyramid1"/>
    <dgm:cxn modelId="{CE18A83B-7838-462E-B6B8-F94C630D5A05}" type="presParOf" srcId="{55224181-13FA-4E84-B9FF-10E2477F7AF3}" destId="{A3443EB2-549D-4ED8-BDFB-863D36E7FB24}" srcOrd="0" destOrd="0" presId="urn:microsoft.com/office/officeart/2005/8/layout/pyramid1"/>
    <dgm:cxn modelId="{8A1E5FEE-1F41-43C0-90E0-7AF0A21FD83C}" type="presParOf" srcId="{55224181-13FA-4E84-B9FF-10E2477F7AF3}" destId="{C774BD02-36E8-4FAE-9781-FA62A470B732}" srcOrd="1" destOrd="0" presId="urn:microsoft.com/office/officeart/2005/8/layout/pyramid1"/>
    <dgm:cxn modelId="{CD5A7BC4-4FC6-448E-90D7-AC6002304D05}" type="presParOf" srcId="{9E5C4B8E-FBAF-4C13-A68D-9A45D6FFA766}" destId="{AC0CE6A8-DDE6-48E0-B905-2E91A0D56DFD}" srcOrd="1" destOrd="0" presId="urn:microsoft.com/office/officeart/2005/8/layout/pyramid1"/>
    <dgm:cxn modelId="{28DF1274-D359-4460-9028-290741666A89}" type="presParOf" srcId="{AC0CE6A8-DDE6-48E0-B905-2E91A0D56DFD}" destId="{B6D25F9A-14A3-4653-92F3-214DB87BAF9E}" srcOrd="0" destOrd="0" presId="urn:microsoft.com/office/officeart/2005/8/layout/pyramid1"/>
    <dgm:cxn modelId="{4CBAE101-B143-43CC-AC93-043E7297AD43}" type="presParOf" srcId="{AC0CE6A8-DDE6-48E0-B905-2E91A0D56DFD}" destId="{AC7BC714-368C-47E1-8C18-0C31A7D024C2}" srcOrd="1" destOrd="0" presId="urn:microsoft.com/office/officeart/2005/8/layout/pyramid1"/>
    <dgm:cxn modelId="{2A47FFBD-979D-4926-B31B-9E7E5812BF70}" type="presParOf" srcId="{9E5C4B8E-FBAF-4C13-A68D-9A45D6FFA766}" destId="{7CE47415-39EE-465A-AA47-BD43F6D1A1CF}" srcOrd="2" destOrd="0" presId="urn:microsoft.com/office/officeart/2005/8/layout/pyramid1"/>
    <dgm:cxn modelId="{7AC4E75E-EA73-4974-A8C6-6AC956E9C302}" type="presParOf" srcId="{7CE47415-39EE-465A-AA47-BD43F6D1A1CF}" destId="{98EBA2B3-A8AF-410E-ACA1-AA3E2A21502D}" srcOrd="0" destOrd="0" presId="urn:microsoft.com/office/officeart/2005/8/layout/pyramid1"/>
    <dgm:cxn modelId="{027D5A25-D5AA-4469-BD31-4B4C44A70CD3}" type="presParOf" srcId="{7CE47415-39EE-465A-AA47-BD43F6D1A1CF}" destId="{A8A3C771-1747-4B1C-A7C1-7D9D5178984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43EB2-549D-4ED8-BDFB-863D36E7FB24}">
      <dsp:nvSpPr>
        <dsp:cNvPr id="0" name=""/>
        <dsp:cNvSpPr/>
      </dsp:nvSpPr>
      <dsp:spPr>
        <a:xfrm>
          <a:off x="848212" y="0"/>
          <a:ext cx="848212" cy="745232"/>
        </a:xfrm>
        <a:prstGeom prst="trapezoid">
          <a:avLst>
            <a:gd name="adj" fmla="val 56909"/>
          </a:avLst>
        </a:prstGeom>
        <a:solidFill>
          <a:srgbClr val="CC33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N</a:t>
          </a:r>
        </a:p>
      </dsp:txBody>
      <dsp:txXfrm>
        <a:off x="848212" y="0"/>
        <a:ext cx="848212" cy="745232"/>
      </dsp:txXfrm>
    </dsp:sp>
    <dsp:sp modelId="{B6D25F9A-14A3-4653-92F3-214DB87BAF9E}">
      <dsp:nvSpPr>
        <dsp:cNvPr id="0" name=""/>
        <dsp:cNvSpPr/>
      </dsp:nvSpPr>
      <dsp:spPr>
        <a:xfrm>
          <a:off x="424106" y="745232"/>
          <a:ext cx="1696425" cy="745232"/>
        </a:xfrm>
        <a:prstGeom prst="trapezoid">
          <a:avLst>
            <a:gd name="adj" fmla="val 56909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C</a:t>
          </a:r>
          <a:endParaRPr lang="pt-BR" sz="2400" b="1" kern="1200" dirty="0"/>
        </a:p>
      </dsp:txBody>
      <dsp:txXfrm>
        <a:off x="720980" y="745232"/>
        <a:ext cx="1102676" cy="745232"/>
      </dsp:txXfrm>
    </dsp:sp>
    <dsp:sp modelId="{98EBA2B3-A8AF-410E-ACA1-AA3E2A21502D}">
      <dsp:nvSpPr>
        <dsp:cNvPr id="0" name=""/>
        <dsp:cNvSpPr/>
      </dsp:nvSpPr>
      <dsp:spPr>
        <a:xfrm>
          <a:off x="0" y="1490464"/>
          <a:ext cx="2544638" cy="745232"/>
        </a:xfrm>
        <a:prstGeom prst="trapezoid">
          <a:avLst>
            <a:gd name="adj" fmla="val 56909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smtClean="0"/>
            <a:t>R</a:t>
          </a:r>
          <a:endParaRPr lang="pt-BR" sz="2400" b="1" kern="1200" dirty="0"/>
        </a:p>
      </dsp:txBody>
      <dsp:txXfrm>
        <a:off x="445311" y="1490464"/>
        <a:ext cx="1654014" cy="745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A0EB-117D-46F6-B2E6-853843B45EFA}" type="datetimeFigureOut">
              <a:rPr lang="pt-BR" smtClean="0"/>
              <a:pPr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5B175-F560-4A28-8448-28D00F4CAA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5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0C744FD-8128-472A-B6AB-5971B1661A4D}" type="datetimeFigureOut">
              <a:rPr lang="pt-BR"/>
              <a:pPr>
                <a:defRPr/>
              </a:pPr>
              <a:t>03/02/2014</a:t>
            </a:fld>
            <a:endParaRPr lang="pt-B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5AA7F20-DF06-4476-8F3A-A8AD2263F6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778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227D2-E8F5-4C22-BFE7-50B012C2D942}" type="slidenum">
              <a:rPr lang="pt-BR" smtClean="0">
                <a:latin typeface="Calibri" pitchFamily="34" charset="0"/>
              </a:rPr>
              <a:pPr eaLnBrk="1" hangingPunct="1"/>
              <a:t>1</a:t>
            </a:fld>
            <a:endParaRPr lang="pt-BR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B9201D-AC63-40B9-9988-4D8A12E2A374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714348" y="1500174"/>
            <a:ext cx="7815290" cy="798509"/>
          </a:xfrm>
          <a:prstGeom prst="rect">
            <a:avLst/>
          </a:prstGeom>
        </p:spPr>
        <p:txBody>
          <a:bodyPr/>
          <a:lstStyle>
            <a:lvl1pPr>
              <a:defRPr sz="4200" b="1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dirty="0" smtClean="0"/>
              <a:t>Título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714349" y="2500306"/>
            <a:ext cx="7786742" cy="3143272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pt-BR" dirty="0" smtClean="0"/>
              <a:t>Conteúdo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1071538" y="1714488"/>
            <a:ext cx="7429552" cy="1214446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1071538" y="3000372"/>
            <a:ext cx="7429552" cy="1071570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1538" y="4143380"/>
            <a:ext cx="7429552" cy="1285884"/>
          </a:xfrm>
          <a:prstGeom prst="rect">
            <a:avLst/>
          </a:prstGeom>
        </p:spPr>
        <p:txBody>
          <a:bodyPr/>
          <a:lstStyle>
            <a:lvl1pPr>
              <a:buNone/>
              <a:defRPr sz="28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_padr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 hasCustomPrompt="1"/>
          </p:nvPr>
        </p:nvSpPr>
        <p:spPr>
          <a:xfrm>
            <a:off x="285720" y="5572140"/>
            <a:ext cx="5000634" cy="35717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Curso:</a:t>
            </a:r>
            <a:endParaRPr lang="pt-BR" dirty="0"/>
          </a:p>
        </p:txBody>
      </p:sp>
      <p:sp>
        <p:nvSpPr>
          <p:cNvPr id="9" name="Espaço Reservado para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5929330"/>
            <a:ext cx="5000660" cy="357190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Disciplina:</a:t>
            </a:r>
            <a:endParaRPr lang="pt-BR" dirty="0"/>
          </a:p>
        </p:txBody>
      </p:sp>
      <p:sp>
        <p:nvSpPr>
          <p:cNvPr id="10" name="Espaço Reservado para Texto 5"/>
          <p:cNvSpPr>
            <a:spLocks noGrp="1"/>
          </p:cNvSpPr>
          <p:nvPr>
            <p:ph type="body" sz="quarter" idx="12" hasCustomPrompt="1"/>
          </p:nvPr>
        </p:nvSpPr>
        <p:spPr>
          <a:xfrm>
            <a:off x="285720" y="6286520"/>
            <a:ext cx="5000660" cy="428628"/>
          </a:xfrm>
          <a:prstGeom prst="rect">
            <a:avLst/>
          </a:prstGeom>
        </p:spPr>
        <p:txBody>
          <a:bodyPr/>
          <a:lstStyle>
            <a:lvl1pPr>
              <a:buNone/>
              <a:defRPr sz="1600" baseline="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None/>
              <a:defRPr sz="24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buNone/>
              <a:defRPr sz="2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buNone/>
              <a:defRPr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buNone/>
              <a:defRPr sz="18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 smtClean="0"/>
              <a:t>Professor: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929322" y="6357958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Slide</a:t>
            </a:r>
            <a:r>
              <a:rPr lang="pt-BR" sz="1400" b="1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fld id="{A5ADF039-53B1-4658-9CD2-00DE97FC5093}" type="slidenum">
              <a:rPr lang="pt-BR" sz="14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/>
              <a:t>‹nº›</a:t>
            </a:fld>
            <a:endParaRPr lang="pt-BR" sz="1400" b="1" dirty="0">
              <a:solidFill>
                <a:schemeClr val="tx2">
                  <a:lumMod val="60000"/>
                  <a:lumOff val="4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_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aculdade-Impacta-Tecnologi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643050"/>
            <a:ext cx="2971800" cy="2971800"/>
          </a:xfrm>
          <a:prstGeom prst="rect">
            <a:avLst/>
          </a:prstGeom>
        </p:spPr>
      </p:pic>
      <p:cxnSp>
        <p:nvCxnSpPr>
          <p:cNvPr id="4" name="Conector reto 3"/>
          <p:cNvCxnSpPr/>
          <p:nvPr/>
        </p:nvCxnSpPr>
        <p:spPr>
          <a:xfrm>
            <a:off x="1214414" y="4572008"/>
            <a:ext cx="6929486" cy="1588"/>
          </a:xfrm>
          <a:prstGeom prst="line">
            <a:avLst/>
          </a:prstGeom>
          <a:ln>
            <a:gradFill>
              <a:gsLst>
                <a:gs pos="0">
                  <a:srgbClr val="0070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0070C0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0" y="1052736"/>
            <a:ext cx="9144000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916832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0" y="1844824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688" y="260350"/>
            <a:ext cx="8797925" cy="922338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40768"/>
            <a:ext cx="8785225" cy="475138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FAF205-6272-42EC-8246-ABFFBC88CE2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0D3046-7D42-4971-B3EE-72ABE3038B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FAF205-6272-42EC-8246-ABFFBC88CE20}" type="datetimeFigureOut">
              <a:rPr lang="pt-BR" smtClean="0"/>
              <a:t>03/02/2014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0D3046-7D42-4971-B3EE-72ABE3038B5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aculdade-Impacta-Tecnologia_horizontal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4282" y="214291"/>
            <a:ext cx="2576065" cy="785818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0" y="1214422"/>
            <a:ext cx="6858016" cy="1588"/>
          </a:xfrm>
          <a:prstGeom prst="line">
            <a:avLst/>
          </a:prstGeom>
          <a:ln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logo_impac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53300" y="4800600"/>
            <a:ext cx="1790700" cy="2057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Engenharia de Requisitos</a:t>
            </a:r>
            <a:endParaRPr lang="pt-BR" dirty="0" smtClean="0"/>
          </a:p>
        </p:txBody>
      </p:sp>
      <p:sp>
        <p:nvSpPr>
          <p:cNvPr id="307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Workshop de Características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5"/>
          <p:cNvSpPr>
            <a:spLocks noChangeArrowheads="1"/>
          </p:cNvSpPr>
          <p:nvPr/>
        </p:nvSpPr>
        <p:spPr bwMode="auto">
          <a:xfrm>
            <a:off x="3706813" y="1772741"/>
            <a:ext cx="1008062" cy="7921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pt-BR" sz="1200"/>
              <a:t>Baixo</a:t>
            </a:r>
          </a:p>
        </p:txBody>
      </p:sp>
      <p:sp>
        <p:nvSpPr>
          <p:cNvPr id="12291" name="AutoShape 6"/>
          <p:cNvSpPr>
            <a:spLocks noChangeArrowheads="1"/>
          </p:cNvSpPr>
          <p:nvPr/>
        </p:nvSpPr>
        <p:spPr bwMode="auto">
          <a:xfrm>
            <a:off x="3203575" y="1377454"/>
            <a:ext cx="1008063" cy="792162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200"/>
              <a:t>Médio</a:t>
            </a:r>
          </a:p>
        </p:txBody>
      </p:sp>
      <p:sp>
        <p:nvSpPr>
          <p:cNvPr id="12292" name="AutoShape 7"/>
          <p:cNvSpPr>
            <a:spLocks noChangeArrowheads="1"/>
          </p:cNvSpPr>
          <p:nvPr/>
        </p:nvSpPr>
        <p:spPr bwMode="auto">
          <a:xfrm>
            <a:off x="3708400" y="982166"/>
            <a:ext cx="1008063" cy="792163"/>
          </a:xfrm>
          <a:prstGeom prst="diamond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200"/>
              <a:t>Alto</a:t>
            </a:r>
          </a:p>
        </p:txBody>
      </p:sp>
      <p:sp>
        <p:nvSpPr>
          <p:cNvPr id="122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Baseline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Risco:</a:t>
            </a:r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endParaRPr lang="pt-BR" smtClean="0"/>
          </a:p>
          <a:p>
            <a:pPr lvl="1"/>
            <a:r>
              <a:rPr lang="pt-BR" smtClean="0"/>
              <a:t>Um risco é a probabilidade do cronograma ou orçamento ser afetado negativamente com a implementação de uma característica</a:t>
            </a:r>
          </a:p>
          <a:p>
            <a:pPr lvl="1"/>
            <a:r>
              <a:rPr lang="pt-BR" smtClean="0"/>
              <a:t>Uma única característica de alto risco tem potencial para gerar impacto negativo no projeto, mesmo se todas as outras características possam ser realizadas dentro do tempo e orçamento previstos</a:t>
            </a:r>
          </a:p>
          <a:p>
            <a:pPr lvl="1"/>
            <a:r>
              <a:rPr lang="pt-BR" smtClean="0"/>
              <a:t>A equipe de desenvolvimento deve estabelecer o risco com base em alguma heurística conveniente, usando a mesma escala “baixo”, “médio” ou “alto”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Baseline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Definindo o Baseline</a:t>
            </a:r>
          </a:p>
          <a:p>
            <a:pPr lvl="1"/>
            <a:r>
              <a:rPr lang="pt-BR" smtClean="0"/>
              <a:t>Por experiência:</a:t>
            </a:r>
          </a:p>
          <a:p>
            <a:pPr lvl="2"/>
            <a:r>
              <a:rPr lang="pt-BR" smtClean="0"/>
              <a:t>Trace o baseline contendo apenas os requisitos críticos</a:t>
            </a:r>
          </a:p>
          <a:p>
            <a:pPr lvl="2"/>
            <a:r>
              <a:rPr lang="pt-BR" smtClean="0"/>
              <a:t>Inclua um ou dois itens importantes</a:t>
            </a:r>
          </a:p>
          <a:p>
            <a:pPr lvl="1"/>
            <a:r>
              <a:rPr lang="pt-BR" smtClean="0"/>
              <a:t>(Leffingwell &amp; Widrig, 2000)</a:t>
            </a:r>
          </a:p>
          <a:p>
            <a:pPr lvl="2"/>
            <a:r>
              <a:rPr lang="pt-BR" smtClean="0"/>
              <a:t>Isso suficiente para a maioria dos projetos do mundo real</a:t>
            </a:r>
          </a:p>
          <a:p>
            <a:pPr lvl="2"/>
            <a:r>
              <a:rPr lang="pt-BR" smtClean="0"/>
              <a:t>Deixe que a equipe de desenvolvimento decida quais características importantes serão incluídas durante o progresso do projeto</a:t>
            </a:r>
          </a:p>
          <a:p>
            <a:pPr lvl="2"/>
            <a:r>
              <a:rPr lang="pt-BR" smtClean="0"/>
              <a:t>Isso não é científico, mas funciona!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ão 2 5"/>
          <p:cNvSpPr/>
          <p:nvPr/>
        </p:nvSpPr>
        <p:spPr>
          <a:xfrm>
            <a:off x="5003800" y="3938588"/>
            <a:ext cx="3786188" cy="1285875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Recrutamento? </a:t>
            </a:r>
          </a:p>
        </p:txBody>
      </p:sp>
      <p:sp>
        <p:nvSpPr>
          <p:cNvPr id="7" name="Explosão 2 6"/>
          <p:cNvSpPr/>
          <p:nvPr/>
        </p:nvSpPr>
        <p:spPr>
          <a:xfrm>
            <a:off x="2843213" y="5224463"/>
            <a:ext cx="3786187" cy="1285875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Venda?</a:t>
            </a:r>
          </a:p>
        </p:txBody>
      </p:sp>
      <p:sp>
        <p:nvSpPr>
          <p:cNvPr id="8" name="Explosão 2 7"/>
          <p:cNvSpPr/>
          <p:nvPr/>
        </p:nvSpPr>
        <p:spPr>
          <a:xfrm>
            <a:off x="250825" y="4581525"/>
            <a:ext cx="3786188" cy="1285875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Licenciamento Ambiental?</a:t>
            </a:r>
          </a:p>
        </p:txBody>
      </p:sp>
      <p:sp>
        <p:nvSpPr>
          <p:cNvPr id="143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Cenários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Quais Cenários estão envolvidos no Sistema?</a:t>
            </a:r>
          </a:p>
          <a:p>
            <a:pPr lvl="1"/>
            <a:r>
              <a:rPr lang="pt-BR" smtClean="0"/>
              <a:t>Considere:</a:t>
            </a:r>
          </a:p>
          <a:p>
            <a:pPr lvl="2"/>
            <a:r>
              <a:rPr lang="pt-BR" smtClean="0"/>
              <a:t>Declaração do Problema</a:t>
            </a:r>
          </a:p>
          <a:p>
            <a:pPr lvl="2"/>
            <a:r>
              <a:rPr lang="pt-BR" smtClean="0"/>
              <a:t>Causas Raízes</a:t>
            </a:r>
          </a:p>
          <a:p>
            <a:pPr lvl="2"/>
            <a:r>
              <a:rPr lang="pt-BR" smtClean="0"/>
              <a:t>Fronteira da Solução</a:t>
            </a:r>
          </a:p>
          <a:p>
            <a:pPr lvl="2"/>
            <a:r>
              <a:rPr lang="pt-BR" smtClean="0"/>
              <a:t>Restrições e Limitações</a:t>
            </a:r>
          </a:p>
          <a:p>
            <a:pPr lvl="2"/>
            <a:r>
              <a:rPr lang="pt-BR" smtClean="0"/>
              <a:t>Grupos de Características</a:t>
            </a:r>
          </a:p>
          <a:p>
            <a:pPr lvl="2"/>
            <a:r>
              <a:rPr lang="pt-BR" smtClean="0"/>
              <a:t>Baseline de Características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5"/>
          <p:cNvSpPr>
            <a:spLocks noChangeArrowheads="1"/>
          </p:cNvSpPr>
          <p:nvPr/>
        </p:nvSpPr>
        <p:spPr bwMode="auto">
          <a:xfrm>
            <a:off x="2268538" y="2852738"/>
            <a:ext cx="5113337" cy="1368425"/>
          </a:xfrm>
          <a:prstGeom prst="ribbon">
            <a:avLst>
              <a:gd name="adj1" fmla="val 125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pt-BR">
                <a:solidFill>
                  <a:schemeClr val="bg1"/>
                </a:solidFill>
              </a:rPr>
              <a:t>Envolvimento </a:t>
            </a:r>
          </a:p>
          <a:p>
            <a:pPr algn="ctr" defTabSz="914400"/>
            <a:r>
              <a:rPr lang="pt-BR">
                <a:solidFill>
                  <a:schemeClr val="bg1"/>
                </a:solidFill>
              </a:rPr>
              <a:t>do </a:t>
            </a:r>
          </a:p>
          <a:p>
            <a:pPr algn="ctr" defTabSz="914400"/>
            <a:r>
              <a:rPr lang="pt-BR">
                <a:solidFill>
                  <a:schemeClr val="bg1"/>
                </a:solidFill>
              </a:rPr>
              <a:t>Cliente</a:t>
            </a:r>
          </a:p>
        </p:txBody>
      </p:sp>
      <p:sp>
        <p:nvSpPr>
          <p:cNvPr id="15363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FCS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Comitê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Grupo de sábios e notórios especialistas convocado por uma autoridade maior para tratar de uma questão determinada e impor ou propor soluções</a:t>
            </a:r>
          </a:p>
          <a:p>
            <a:endParaRPr lang="pt-BR" smtClean="0"/>
          </a:p>
          <a:p>
            <a:r>
              <a:rPr lang="pt-BR" smtClean="0"/>
              <a:t>Possui poderes deliberativos ou executivos para tomar decisões em nome dos demais</a:t>
            </a:r>
          </a:p>
          <a:p>
            <a:endParaRPr lang="pt-BR" smtClean="0"/>
          </a:p>
          <a:p>
            <a:r>
              <a:rPr lang="pt-BR" smtClean="0"/>
              <a:t>É um órgão permanente e trabalha gerenciando diversos temas dentro de um grupo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Alcançar consenso sobre:</a:t>
            </a:r>
          </a:p>
          <a:p>
            <a:pPr lvl="1"/>
            <a:r>
              <a:rPr lang="pt-BR" dirty="0" smtClean="0"/>
              <a:t>Problema que o sistema pretende solucionar</a:t>
            </a:r>
          </a:p>
          <a:p>
            <a:pPr lvl="1"/>
            <a:r>
              <a:rPr lang="pt-BR" dirty="0" smtClean="0"/>
              <a:t>Causas Raízes dos Problemas</a:t>
            </a:r>
          </a:p>
          <a:p>
            <a:pPr lvl="1"/>
            <a:r>
              <a:rPr lang="pt-BR" dirty="0" smtClean="0"/>
              <a:t>Usuários e outros Stakeholders</a:t>
            </a:r>
          </a:p>
          <a:p>
            <a:pPr lvl="1"/>
            <a:r>
              <a:rPr lang="pt-BR" dirty="0" smtClean="0"/>
              <a:t>Fronteira da Solução Sistêmica</a:t>
            </a:r>
          </a:p>
          <a:p>
            <a:pPr lvl="1"/>
            <a:r>
              <a:rPr lang="pt-BR" dirty="0" smtClean="0"/>
              <a:t>Restrições e Limitações impostas ao sistema</a:t>
            </a:r>
          </a:p>
          <a:p>
            <a:pPr lvl="1"/>
            <a:r>
              <a:rPr lang="pt-BR" dirty="0" smtClean="0"/>
              <a:t>Características Priorizadas do sistema</a:t>
            </a:r>
          </a:p>
          <a:p>
            <a:r>
              <a:rPr lang="pt-BR" dirty="0" smtClean="0"/>
              <a:t>Fornecer informações de consenso sobre:</a:t>
            </a:r>
          </a:p>
          <a:p>
            <a:pPr lvl="1"/>
            <a:r>
              <a:rPr lang="pt-BR" dirty="0" smtClean="0"/>
              <a:t>Cenários e Processos Operacionais pertinentes ao sistema em suas diversas perspectivas</a:t>
            </a:r>
          </a:p>
          <a:p>
            <a:pPr lvl="1"/>
            <a:r>
              <a:rPr lang="pt-BR" dirty="0" smtClean="0"/>
              <a:t>Doutrinas, regras, normas, regulamentos, estatutos, leis, costumes e outros documentos regulatórios necessários para definir regras de negócio envolvidas nos diversos cenários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Definir comissões ou grupos de estudo para que o comitê possa deliberar sobre assuntos novos ou polêmicos pertinentes ao sistema</a:t>
            </a:r>
          </a:p>
          <a:p>
            <a:r>
              <a:rPr lang="pt-BR" smtClean="0"/>
              <a:t>Viabilizar acordos e convênios com outros órgãos com o objetivo de:</a:t>
            </a:r>
          </a:p>
          <a:p>
            <a:pPr lvl="1"/>
            <a:r>
              <a:rPr lang="pt-BR" smtClean="0"/>
              <a:t>Cooperação com outras entidades</a:t>
            </a:r>
          </a:p>
          <a:p>
            <a:pPr lvl="1"/>
            <a:r>
              <a:rPr lang="pt-BR" smtClean="0"/>
              <a:t>Integração entre processos de negócio</a:t>
            </a:r>
          </a:p>
          <a:p>
            <a:pPr lvl="1"/>
            <a:r>
              <a:rPr lang="pt-BR" smtClean="0"/>
              <a:t>Integração entre o sistema e outros sistemas</a:t>
            </a:r>
          </a:p>
          <a:p>
            <a:r>
              <a:rPr lang="pt-BR" smtClean="0"/>
              <a:t>Defender o sistema tanto interna quanto externamente</a:t>
            </a:r>
          </a:p>
          <a:p>
            <a:r>
              <a:rPr lang="pt-BR" smtClean="0"/>
              <a:t>Deliberar sobre as informações do sistema que serão publicadas tanto interna quanto externamente</a:t>
            </a:r>
          </a:p>
          <a:p>
            <a:r>
              <a:rPr lang="pt-BR" smtClean="0"/>
              <a:t>Divulgar o sistema tanto interna quanto externamente</a:t>
            </a:r>
          </a:p>
          <a:p>
            <a:r>
              <a:rPr lang="pt-BR" smtClean="0"/>
              <a:t>Gerenciar opiniões conflitantes entre stakeholders do sistema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Apropriar-se da visão do produto</a:t>
            </a:r>
          </a:p>
          <a:p>
            <a:r>
              <a:rPr lang="pt-BR" smtClean="0"/>
              <a:t>Defender o produto frente a requisitos estranhos</a:t>
            </a:r>
          </a:p>
          <a:p>
            <a:r>
              <a:rPr lang="pt-BR" smtClean="0"/>
              <a:t>Gerenciar expectativas dos clientes internos</a:t>
            </a:r>
          </a:p>
          <a:p>
            <a:r>
              <a:rPr lang="pt-BR" smtClean="0"/>
              <a:t>Revisar as especificações da solução assegurando a sua compatibilidade com as Características do sistema</a:t>
            </a:r>
          </a:p>
          <a:p>
            <a:r>
              <a:rPr lang="pt-BR" smtClean="0"/>
              <a:t>Aprovar a mudança de prioridades, a adição ou remoção de Características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Obrigado!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mtClean="0"/>
              <a:t>Osvaldo Kotaro Takai</a:t>
            </a:r>
          </a:p>
          <a:p>
            <a:r>
              <a:rPr lang="pt-BR" smtClean="0"/>
              <a:t>otakai@gmail.com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4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/>
          <p:cNvGrpSpPr>
            <a:grpSpLocks/>
          </p:cNvGrpSpPr>
          <p:nvPr/>
        </p:nvGrpSpPr>
        <p:grpSpPr bwMode="auto">
          <a:xfrm>
            <a:off x="2220913" y="3213100"/>
            <a:ext cx="4822825" cy="2286000"/>
            <a:chOff x="1309" y="2476"/>
            <a:chExt cx="3038" cy="1440"/>
          </a:xfrm>
        </p:grpSpPr>
        <p:grpSp>
          <p:nvGrpSpPr>
            <p:cNvPr id="4107" name="Grupo 119"/>
            <p:cNvGrpSpPr>
              <a:grpSpLocks/>
            </p:cNvGrpSpPr>
            <p:nvPr/>
          </p:nvGrpSpPr>
          <p:grpSpPr bwMode="auto">
            <a:xfrm>
              <a:off x="1891" y="2476"/>
              <a:ext cx="2456" cy="1440"/>
              <a:chOff x="2285984" y="2786058"/>
              <a:chExt cx="5326897" cy="3246446"/>
            </a:xfrm>
          </p:grpSpPr>
          <p:graphicFrame>
            <p:nvGraphicFramePr>
              <p:cNvPr id="5" name="Diagrama 4"/>
              <p:cNvGraphicFramePr/>
              <p:nvPr/>
            </p:nvGraphicFramePr>
            <p:xfrm>
              <a:off x="2285984" y="2857496"/>
              <a:ext cx="3476628" cy="31750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6" name="Nuvem 5"/>
              <p:cNvSpPr/>
              <p:nvPr/>
            </p:nvSpPr>
            <p:spPr>
              <a:xfrm>
                <a:off x="5678666" y="2786058"/>
                <a:ext cx="1214446" cy="785818"/>
              </a:xfrm>
              <a:prstGeom prst="cloud">
                <a:avLst/>
              </a:prstGeom>
              <a:solidFill>
                <a:schemeClr val="tx1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 defTabSz="914400">
                  <a:defRPr/>
                </a:pPr>
                <a:r>
                  <a:rPr lang="pt-BR" sz="2400" b="1" dirty="0"/>
                  <a:t> P</a:t>
                </a:r>
              </a:p>
            </p:txBody>
          </p:sp>
          <p:cxnSp>
            <p:nvCxnSpPr>
              <p:cNvPr id="4125" name="Conector reto 6"/>
              <p:cNvCxnSpPr>
                <a:cxnSpLocks noChangeShapeType="1"/>
              </p:cNvCxnSpPr>
              <p:nvPr/>
            </p:nvCxnSpPr>
            <p:spPr bwMode="auto">
              <a:xfrm>
                <a:off x="4612485" y="3913192"/>
                <a:ext cx="3000396" cy="158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Retângulo de cantos arredondados 7"/>
              <p:cNvSpPr/>
              <p:nvPr/>
            </p:nvSpPr>
            <p:spPr>
              <a:xfrm>
                <a:off x="5679289" y="4286256"/>
                <a:ext cx="1213200" cy="7848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r>
                  <a:rPr lang="pt-BR" sz="2400" b="1" dirty="0"/>
                  <a:t>S</a:t>
                </a:r>
              </a:p>
            </p:txBody>
          </p:sp>
        </p:grpSp>
        <p:grpSp>
          <p:nvGrpSpPr>
            <p:cNvPr id="4108" name="Group 9"/>
            <p:cNvGrpSpPr>
              <a:grpSpLocks/>
            </p:cNvGrpSpPr>
            <p:nvPr/>
          </p:nvGrpSpPr>
          <p:grpSpPr bwMode="auto">
            <a:xfrm rot="21240000" flipH="1">
              <a:off x="1309" y="3130"/>
              <a:ext cx="144" cy="173"/>
              <a:chOff x="6810" y="3580"/>
              <a:chExt cx="522" cy="644"/>
            </a:xfrm>
          </p:grpSpPr>
          <p:sp>
            <p:nvSpPr>
              <p:cNvPr id="4111" name="Freeform 19"/>
              <p:cNvSpPr>
                <a:spLocks/>
              </p:cNvSpPr>
              <p:nvPr/>
            </p:nvSpPr>
            <p:spPr bwMode="auto">
              <a:xfrm rot="-444792">
                <a:off x="6929" y="3580"/>
                <a:ext cx="379" cy="541"/>
              </a:xfrm>
              <a:custGeom>
                <a:avLst/>
                <a:gdLst>
                  <a:gd name="T0" fmla="*/ 0 w 540"/>
                  <a:gd name="T1" fmla="*/ 0 h 540"/>
                  <a:gd name="T2" fmla="*/ 6 w 540"/>
                  <a:gd name="T3" fmla="*/ 370 h 540"/>
                  <a:gd name="T4" fmla="*/ 15 w 540"/>
                  <a:gd name="T5" fmla="*/ 550 h 540"/>
                  <a:gd name="T6" fmla="*/ 0 60000 65536"/>
                  <a:gd name="T7" fmla="*/ 0 60000 65536"/>
                  <a:gd name="T8" fmla="*/ 0 60000 65536"/>
                  <a:gd name="T9" fmla="*/ 0 w 540"/>
                  <a:gd name="T10" fmla="*/ 0 h 540"/>
                  <a:gd name="T11" fmla="*/ 540 w 540"/>
                  <a:gd name="T12" fmla="*/ 540 h 5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0" h="540">
                    <a:moveTo>
                      <a:pt x="0" y="0"/>
                    </a:moveTo>
                    <a:cubicBezTo>
                      <a:pt x="45" y="135"/>
                      <a:pt x="90" y="270"/>
                      <a:pt x="180" y="360"/>
                    </a:cubicBezTo>
                    <a:cubicBezTo>
                      <a:pt x="270" y="450"/>
                      <a:pt x="405" y="495"/>
                      <a:pt x="540" y="54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2" name="Freeform 18"/>
              <p:cNvSpPr>
                <a:spLocks/>
              </p:cNvSpPr>
              <p:nvPr/>
            </p:nvSpPr>
            <p:spPr bwMode="auto">
              <a:xfrm>
                <a:off x="6828" y="4082"/>
                <a:ext cx="504" cy="112"/>
              </a:xfrm>
              <a:custGeom>
                <a:avLst/>
                <a:gdLst>
                  <a:gd name="T0" fmla="*/ 0 w 504"/>
                  <a:gd name="T1" fmla="*/ 112 h 112"/>
                  <a:gd name="T2" fmla="*/ 114 w 504"/>
                  <a:gd name="T3" fmla="*/ 37 h 112"/>
                  <a:gd name="T4" fmla="*/ 294 w 504"/>
                  <a:gd name="T5" fmla="*/ 4 h 112"/>
                  <a:gd name="T6" fmla="*/ 504 w 504"/>
                  <a:gd name="T7" fmla="*/ 61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4"/>
                  <a:gd name="T13" fmla="*/ 0 h 112"/>
                  <a:gd name="T14" fmla="*/ 504 w 504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4" h="112">
                    <a:moveTo>
                      <a:pt x="0" y="112"/>
                    </a:moveTo>
                    <a:cubicBezTo>
                      <a:pt x="19" y="99"/>
                      <a:pt x="65" y="55"/>
                      <a:pt x="114" y="37"/>
                    </a:cubicBezTo>
                    <a:cubicBezTo>
                      <a:pt x="163" y="19"/>
                      <a:pt x="229" y="0"/>
                      <a:pt x="294" y="4"/>
                    </a:cubicBezTo>
                    <a:cubicBezTo>
                      <a:pt x="359" y="8"/>
                      <a:pt x="460" y="49"/>
                      <a:pt x="504" y="6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3" name="Freeform 17"/>
              <p:cNvSpPr>
                <a:spLocks/>
              </p:cNvSpPr>
              <p:nvPr/>
            </p:nvSpPr>
            <p:spPr bwMode="auto">
              <a:xfrm>
                <a:off x="6820" y="3719"/>
                <a:ext cx="117" cy="445"/>
              </a:xfrm>
              <a:custGeom>
                <a:avLst/>
                <a:gdLst>
                  <a:gd name="T0" fmla="*/ 117 w 117"/>
                  <a:gd name="T1" fmla="*/ 0 h 445"/>
                  <a:gd name="T2" fmla="*/ 29 w 117"/>
                  <a:gd name="T3" fmla="*/ 138 h 445"/>
                  <a:gd name="T4" fmla="*/ 2 w 117"/>
                  <a:gd name="T5" fmla="*/ 287 h 445"/>
                  <a:gd name="T6" fmla="*/ 17 w 117"/>
                  <a:gd name="T7" fmla="*/ 388 h 445"/>
                  <a:gd name="T8" fmla="*/ 41 w 117"/>
                  <a:gd name="T9" fmla="*/ 445 h 4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"/>
                  <a:gd name="T16" fmla="*/ 0 h 445"/>
                  <a:gd name="T17" fmla="*/ 117 w 117"/>
                  <a:gd name="T18" fmla="*/ 445 h 4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" h="445">
                    <a:moveTo>
                      <a:pt x="117" y="0"/>
                    </a:moveTo>
                    <a:cubicBezTo>
                      <a:pt x="102" y="23"/>
                      <a:pt x="48" y="90"/>
                      <a:pt x="29" y="138"/>
                    </a:cubicBezTo>
                    <a:cubicBezTo>
                      <a:pt x="10" y="186"/>
                      <a:pt x="4" y="245"/>
                      <a:pt x="2" y="287"/>
                    </a:cubicBezTo>
                    <a:cubicBezTo>
                      <a:pt x="0" y="329"/>
                      <a:pt x="11" y="362"/>
                      <a:pt x="17" y="388"/>
                    </a:cubicBezTo>
                    <a:cubicBezTo>
                      <a:pt x="23" y="414"/>
                      <a:pt x="36" y="433"/>
                      <a:pt x="41" y="44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114" name="Group 14"/>
              <p:cNvGrpSpPr>
                <a:grpSpLocks/>
              </p:cNvGrpSpPr>
              <p:nvPr/>
            </p:nvGrpSpPr>
            <p:grpSpPr bwMode="auto">
              <a:xfrm rot="300000">
                <a:off x="6810" y="3824"/>
                <a:ext cx="91" cy="235"/>
                <a:chOff x="6828" y="3824"/>
                <a:chExt cx="91" cy="235"/>
              </a:xfrm>
            </p:grpSpPr>
            <p:sp>
              <p:nvSpPr>
                <p:cNvPr id="4119" name="Freeform 16"/>
                <p:cNvSpPr>
                  <a:spLocks/>
                </p:cNvSpPr>
                <p:nvPr/>
              </p:nvSpPr>
              <p:spPr bwMode="auto">
                <a:xfrm>
                  <a:off x="6859" y="3824"/>
                  <a:ext cx="60" cy="235"/>
                </a:xfrm>
                <a:custGeom>
                  <a:avLst/>
                  <a:gdLst>
                    <a:gd name="T0" fmla="*/ 17 w 60"/>
                    <a:gd name="T1" fmla="*/ 0 h 235"/>
                    <a:gd name="T2" fmla="*/ 57 w 60"/>
                    <a:gd name="T3" fmla="*/ 128 h 235"/>
                    <a:gd name="T4" fmla="*/ 0 w 60"/>
                    <a:gd name="T5" fmla="*/ 235 h 235"/>
                    <a:gd name="T6" fmla="*/ 0 60000 65536"/>
                    <a:gd name="T7" fmla="*/ 0 60000 65536"/>
                    <a:gd name="T8" fmla="*/ 0 60000 65536"/>
                    <a:gd name="T9" fmla="*/ 0 w 60"/>
                    <a:gd name="T10" fmla="*/ 0 h 235"/>
                    <a:gd name="T11" fmla="*/ 60 w 60"/>
                    <a:gd name="T12" fmla="*/ 235 h 2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" h="235">
                      <a:moveTo>
                        <a:pt x="17" y="0"/>
                      </a:moveTo>
                      <a:cubicBezTo>
                        <a:pt x="24" y="21"/>
                        <a:pt x="60" y="89"/>
                        <a:pt x="57" y="128"/>
                      </a:cubicBezTo>
                      <a:cubicBezTo>
                        <a:pt x="54" y="167"/>
                        <a:pt x="12" y="213"/>
                        <a:pt x="0" y="23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20" name="Freeform 15"/>
                <p:cNvSpPr>
                  <a:spLocks/>
                </p:cNvSpPr>
                <p:nvPr/>
              </p:nvSpPr>
              <p:spPr bwMode="auto">
                <a:xfrm>
                  <a:off x="6828" y="3892"/>
                  <a:ext cx="30" cy="99"/>
                </a:xfrm>
                <a:custGeom>
                  <a:avLst/>
                  <a:gdLst>
                    <a:gd name="T0" fmla="*/ 21 w 30"/>
                    <a:gd name="T1" fmla="*/ 0 h 99"/>
                    <a:gd name="T2" fmla="*/ 21 w 30"/>
                    <a:gd name="T3" fmla="*/ 87 h 99"/>
                    <a:gd name="T4" fmla="*/ 0 w 30"/>
                    <a:gd name="T5" fmla="*/ 51 h 99"/>
                    <a:gd name="T6" fmla="*/ 21 w 30"/>
                    <a:gd name="T7" fmla="*/ 0 h 9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99"/>
                    <a:gd name="T14" fmla="*/ 30 w 30"/>
                    <a:gd name="T15" fmla="*/ 99 h 9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99">
                      <a:moveTo>
                        <a:pt x="21" y="0"/>
                      </a:moveTo>
                      <a:cubicBezTo>
                        <a:pt x="30" y="31"/>
                        <a:pt x="28" y="43"/>
                        <a:pt x="21" y="87"/>
                      </a:cubicBezTo>
                      <a:cubicBezTo>
                        <a:pt x="15" y="99"/>
                        <a:pt x="17" y="90"/>
                        <a:pt x="0" y="51"/>
                      </a:cubicBezTo>
                      <a:cubicBezTo>
                        <a:pt x="4" y="18"/>
                        <a:pt x="8" y="29"/>
                        <a:pt x="2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115" name="Freeform 13"/>
              <p:cNvSpPr>
                <a:spLocks/>
              </p:cNvSpPr>
              <p:nvPr/>
            </p:nvSpPr>
            <p:spPr bwMode="auto">
              <a:xfrm>
                <a:off x="7265" y="4056"/>
                <a:ext cx="46" cy="108"/>
              </a:xfrm>
              <a:custGeom>
                <a:avLst/>
                <a:gdLst>
                  <a:gd name="T0" fmla="*/ 22 w 46"/>
                  <a:gd name="T1" fmla="*/ 108 h 108"/>
                  <a:gd name="T2" fmla="*/ 4 w 46"/>
                  <a:gd name="T3" fmla="*/ 39 h 108"/>
                  <a:gd name="T4" fmla="*/ 46 w 46"/>
                  <a:gd name="T5" fmla="*/ 0 h 108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108"/>
                  <a:gd name="T11" fmla="*/ 46 w 46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108">
                    <a:moveTo>
                      <a:pt x="22" y="108"/>
                    </a:moveTo>
                    <a:cubicBezTo>
                      <a:pt x="19" y="97"/>
                      <a:pt x="0" y="57"/>
                      <a:pt x="4" y="39"/>
                    </a:cubicBezTo>
                    <a:cubicBezTo>
                      <a:pt x="8" y="21"/>
                      <a:pt x="37" y="8"/>
                      <a:pt x="46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6" name="Freeform 12"/>
              <p:cNvSpPr>
                <a:spLocks/>
              </p:cNvSpPr>
              <p:nvPr/>
            </p:nvSpPr>
            <p:spPr bwMode="auto">
              <a:xfrm>
                <a:off x="6861" y="3615"/>
                <a:ext cx="78" cy="99"/>
              </a:xfrm>
              <a:custGeom>
                <a:avLst/>
                <a:gdLst>
                  <a:gd name="T0" fmla="*/ 78 w 78"/>
                  <a:gd name="T1" fmla="*/ 99 h 99"/>
                  <a:gd name="T2" fmla="*/ 27 w 78"/>
                  <a:gd name="T3" fmla="*/ 57 h 99"/>
                  <a:gd name="T4" fmla="*/ 0 w 78"/>
                  <a:gd name="T5" fmla="*/ 0 h 99"/>
                  <a:gd name="T6" fmla="*/ 0 60000 65536"/>
                  <a:gd name="T7" fmla="*/ 0 60000 65536"/>
                  <a:gd name="T8" fmla="*/ 0 60000 65536"/>
                  <a:gd name="T9" fmla="*/ 0 w 78"/>
                  <a:gd name="T10" fmla="*/ 0 h 99"/>
                  <a:gd name="T11" fmla="*/ 78 w 78"/>
                  <a:gd name="T12" fmla="*/ 99 h 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8" h="99">
                    <a:moveTo>
                      <a:pt x="78" y="99"/>
                    </a:moveTo>
                    <a:cubicBezTo>
                      <a:pt x="70" y="92"/>
                      <a:pt x="40" y="74"/>
                      <a:pt x="27" y="57"/>
                    </a:cubicBezTo>
                    <a:cubicBezTo>
                      <a:pt x="14" y="40"/>
                      <a:pt x="6" y="12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7" name="Freeform 11"/>
              <p:cNvSpPr>
                <a:spLocks/>
              </p:cNvSpPr>
              <p:nvPr/>
            </p:nvSpPr>
            <p:spPr bwMode="auto">
              <a:xfrm>
                <a:off x="6840" y="3628"/>
                <a:ext cx="96" cy="86"/>
              </a:xfrm>
              <a:custGeom>
                <a:avLst/>
                <a:gdLst>
                  <a:gd name="T0" fmla="*/ 96 w 96"/>
                  <a:gd name="T1" fmla="*/ 86 h 86"/>
                  <a:gd name="T2" fmla="*/ 27 w 96"/>
                  <a:gd name="T3" fmla="*/ 57 h 86"/>
                  <a:gd name="T4" fmla="*/ 0 w 96"/>
                  <a:gd name="T5" fmla="*/ 0 h 8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86"/>
                  <a:gd name="T11" fmla="*/ 96 w 96"/>
                  <a:gd name="T12" fmla="*/ 86 h 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86">
                    <a:moveTo>
                      <a:pt x="96" y="86"/>
                    </a:moveTo>
                    <a:cubicBezTo>
                      <a:pt x="85" y="82"/>
                      <a:pt x="43" y="71"/>
                      <a:pt x="27" y="57"/>
                    </a:cubicBezTo>
                    <a:cubicBezTo>
                      <a:pt x="11" y="43"/>
                      <a:pt x="6" y="12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18" name="Freeform 10"/>
              <p:cNvSpPr>
                <a:spLocks/>
              </p:cNvSpPr>
              <p:nvPr/>
            </p:nvSpPr>
            <p:spPr bwMode="auto">
              <a:xfrm>
                <a:off x="6837" y="4163"/>
                <a:ext cx="39" cy="61"/>
              </a:xfrm>
              <a:custGeom>
                <a:avLst/>
                <a:gdLst>
                  <a:gd name="T0" fmla="*/ 39 w 39"/>
                  <a:gd name="T1" fmla="*/ 0 h 61"/>
                  <a:gd name="T2" fmla="*/ 12 w 39"/>
                  <a:gd name="T3" fmla="*/ 28 h 61"/>
                  <a:gd name="T4" fmla="*/ 0 w 39"/>
                  <a:gd name="T5" fmla="*/ 61 h 61"/>
                  <a:gd name="T6" fmla="*/ 0 60000 65536"/>
                  <a:gd name="T7" fmla="*/ 0 60000 65536"/>
                  <a:gd name="T8" fmla="*/ 0 60000 65536"/>
                  <a:gd name="T9" fmla="*/ 0 w 39"/>
                  <a:gd name="T10" fmla="*/ 0 h 61"/>
                  <a:gd name="T11" fmla="*/ 39 w 39"/>
                  <a:gd name="T12" fmla="*/ 61 h 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" h="61">
                    <a:moveTo>
                      <a:pt x="39" y="0"/>
                    </a:moveTo>
                    <a:cubicBezTo>
                      <a:pt x="35" y="5"/>
                      <a:pt x="19" y="18"/>
                      <a:pt x="12" y="28"/>
                    </a:cubicBezTo>
                    <a:cubicBezTo>
                      <a:pt x="5" y="38"/>
                      <a:pt x="2" y="54"/>
                      <a:pt x="0" y="61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2" name="Conector reto 21"/>
            <p:cNvCxnSpPr>
              <a:stCxn id="4117" idx="1"/>
            </p:cNvCxnSpPr>
            <p:nvPr/>
          </p:nvCxnSpPr>
          <p:spPr>
            <a:xfrm rot="10800000" flipH="1">
              <a:off x="1431" y="2536"/>
              <a:ext cx="1219" cy="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4118" idx="2"/>
            </p:cNvCxnSpPr>
            <p:nvPr/>
          </p:nvCxnSpPr>
          <p:spPr>
            <a:xfrm rot="10800000" flipH="1" flipV="1">
              <a:off x="1454" y="3295"/>
              <a:ext cx="663" cy="1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9" name="Text Box 27"/>
          <p:cNvSpPr txBox="1">
            <a:spLocks noChangeArrowheads="1"/>
          </p:cNvSpPr>
          <p:nvPr/>
        </p:nvSpPr>
        <p:spPr bwMode="auto">
          <a:xfrm>
            <a:off x="6946900" y="4408488"/>
            <a:ext cx="974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hangingPunct="1"/>
            <a:r>
              <a:rPr lang="pt-BR" sz="1400"/>
              <a:t>SISFRON</a:t>
            </a:r>
          </a:p>
        </p:txBody>
      </p:sp>
      <p:sp>
        <p:nvSpPr>
          <p:cNvPr id="4100" name="AutoShape 28"/>
          <p:cNvSpPr>
            <a:spLocks noChangeArrowheads="1"/>
          </p:cNvSpPr>
          <p:nvPr/>
        </p:nvSpPr>
        <p:spPr bwMode="auto">
          <a:xfrm>
            <a:off x="6659563" y="4416425"/>
            <a:ext cx="239712" cy="2889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29"/>
          <p:cNvSpPr txBox="1">
            <a:spLocks noChangeArrowheads="1"/>
          </p:cNvSpPr>
          <p:nvPr/>
        </p:nvSpPr>
        <p:spPr bwMode="auto">
          <a:xfrm>
            <a:off x="6946900" y="3297238"/>
            <a:ext cx="1820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400"/>
              <a:t>Análise do Problema</a:t>
            </a:r>
          </a:p>
        </p:txBody>
      </p:sp>
      <p:sp>
        <p:nvSpPr>
          <p:cNvPr id="4102" name="AutoShape 30"/>
          <p:cNvSpPr>
            <a:spLocks noChangeArrowheads="1"/>
          </p:cNvSpPr>
          <p:nvPr/>
        </p:nvSpPr>
        <p:spPr bwMode="auto">
          <a:xfrm>
            <a:off x="6659563" y="3305175"/>
            <a:ext cx="239712" cy="2889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31"/>
          <p:cNvSpPr txBox="1">
            <a:spLocks noChangeArrowheads="1"/>
          </p:cNvSpPr>
          <p:nvPr/>
        </p:nvSpPr>
        <p:spPr bwMode="auto">
          <a:xfrm>
            <a:off x="250825" y="4292600"/>
            <a:ext cx="156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1400" b="1">
                <a:solidFill>
                  <a:srgbClr val="FF0000"/>
                </a:solidFill>
              </a:rPr>
              <a:t>Visão do Cliente</a:t>
            </a:r>
          </a:p>
        </p:txBody>
      </p:sp>
      <p:sp>
        <p:nvSpPr>
          <p:cNvPr id="4104" name="AutoShape 32"/>
          <p:cNvSpPr>
            <a:spLocks noChangeArrowheads="1"/>
          </p:cNvSpPr>
          <p:nvPr/>
        </p:nvSpPr>
        <p:spPr bwMode="auto">
          <a:xfrm flipH="1">
            <a:off x="1835150" y="4292600"/>
            <a:ext cx="239713" cy="2889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Mapa Conceitual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Entender o PROBLEMA e as NECESSIDADES do Cliente a fim de levantar as CARACTERÍSTICAS e REQUISITOS da SOLUÇAO antes de iniciar o desenvolvimento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16" name="Group 52"/>
          <p:cNvGraphicFramePr>
            <a:graphicFrameLocks noGrp="1"/>
          </p:cNvGraphicFramePr>
          <p:nvPr/>
        </p:nvGraphicFramePr>
        <p:xfrm>
          <a:off x="285750" y="2100263"/>
          <a:ext cx="8747125" cy="4641850"/>
        </p:xfrm>
        <a:graphic>
          <a:graphicData uri="http://schemas.openxmlformats.org/drawingml/2006/table">
            <a:tbl>
              <a:tblPr/>
              <a:tblGrid>
                <a:gridCol w="5214938"/>
                <a:gridCol w="1500187"/>
                <a:gridCol w="1071563"/>
                <a:gridCol w="960437"/>
              </a:tblGrid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Prioridade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Esforço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Risco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1787525" marR="0" lvl="0" indent="-1787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 1: 	Suporte a BD relacional externo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Crítica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Médio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Baixo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1787525" marR="0" lvl="0" indent="-1787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 4: 	Interface para releases de novos SO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Crítica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Alto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Médio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1787525" marR="0" lvl="0" indent="-1787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 6: 	Importação de dados externos por estilo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Crítica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Baixo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Alto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1787525" marR="0" lvl="0" indent="-1787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 3: 	Habilidade de clonar um projeto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Importante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Médio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Médio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Baseline (as características acima desta linha são características acordadas com o cliente)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marL="1787525" marR="0" lvl="0" indent="-1787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 2: 	Segurança multiusuário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Importante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Baixo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Alto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1787525" marR="0" lvl="0" indent="-1787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 5: 	Assistente de novos projetos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Importante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Baixo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Baixo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1787525" marR="0" lvl="0" indent="-1787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 7: 	Implementar ferramenta de dicas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Útil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Baixo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Alto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1787525" marR="0" lvl="0" indent="-1787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Característica 8: 	Integrar com o subsistema de gerenciamento de versões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Útil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Alto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charset="-122"/>
                        </a:rPr>
                        <a:t>Baixo</a:t>
                      </a:r>
                      <a:endParaRPr kumimoji="0" lang="pt-B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5" name="AutoShape 51"/>
          <p:cNvSpPr>
            <a:spLocks noChangeArrowheads="1"/>
          </p:cNvSpPr>
          <p:nvPr/>
        </p:nvSpPr>
        <p:spPr bwMode="auto">
          <a:xfrm>
            <a:off x="4478338" y="975212"/>
            <a:ext cx="4557712" cy="10556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pt-BR" sz="1400" b="1" dirty="0"/>
              <a:t>Uma Característica é um serviço ou capacidade que a solução deve fornecer para atender a um ou mais necessidades dos </a:t>
            </a:r>
            <a:r>
              <a:rPr lang="pt-BR" sz="1400" b="1" dirty="0" err="1"/>
              <a:t>stakeholders</a:t>
            </a:r>
            <a:r>
              <a:rPr lang="pt-BR" sz="1400" b="1" dirty="0"/>
              <a:t>.</a:t>
            </a:r>
          </a:p>
          <a:p>
            <a:r>
              <a:rPr lang="en-US" sz="1400" b="1" dirty="0"/>
              <a:t>(</a:t>
            </a:r>
            <a:r>
              <a:rPr lang="en-US" sz="1400" b="1" dirty="0" err="1"/>
              <a:t>Leffingwell</a:t>
            </a:r>
            <a:r>
              <a:rPr lang="en-US" sz="1400" b="1" dirty="0"/>
              <a:t> &amp; </a:t>
            </a:r>
            <a:r>
              <a:rPr lang="en-US" sz="1400" b="1" dirty="0" err="1"/>
              <a:t>Widrig</a:t>
            </a:r>
            <a:r>
              <a:rPr lang="en-US" sz="1400" b="1" dirty="0"/>
              <a:t>, 2000)</a:t>
            </a:r>
            <a:endParaRPr lang="pt-BR" sz="1400" b="1" dirty="0"/>
          </a:p>
        </p:txBody>
      </p:sp>
      <p:sp>
        <p:nvSpPr>
          <p:cNvPr id="51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do Cliente – Características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Características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Workshop de Características</a:t>
            </a:r>
          </a:p>
          <a:p>
            <a:pPr lvl="1"/>
            <a:r>
              <a:rPr lang="pt-BR" smtClean="0"/>
              <a:t>Brainstorming</a:t>
            </a:r>
          </a:p>
          <a:p>
            <a:pPr lvl="2"/>
            <a:r>
              <a:rPr lang="pt-BR" smtClean="0"/>
              <a:t>Encoraja a participação de todas as partes presentes.</a:t>
            </a:r>
          </a:p>
          <a:p>
            <a:pPr lvl="2"/>
            <a:r>
              <a:rPr lang="pt-BR" smtClean="0"/>
              <a:t>Permite que os participantes “engatem” uma ideia com a outra.</a:t>
            </a:r>
          </a:p>
          <a:p>
            <a:pPr lvl="2"/>
            <a:r>
              <a:rPr lang="pt-BR" smtClean="0"/>
              <a:t>Alta quantidade de informações.</a:t>
            </a:r>
          </a:p>
          <a:p>
            <a:pPr lvl="2"/>
            <a:r>
              <a:rPr lang="pt-BR" smtClean="0"/>
              <a:t>Normalmente, gera um grande conjunto de possíveis soluções para qualquer que seja o problema proposto.</a:t>
            </a:r>
          </a:p>
          <a:p>
            <a:pPr lvl="2"/>
            <a:r>
              <a:rPr lang="pt-BR" smtClean="0"/>
              <a:t>Encoraja o pensamento “out-of-the-box”, isto é, sem as limitações das restrições do cotidiano.</a:t>
            </a:r>
          </a:p>
          <a:p>
            <a:pPr lvl="1"/>
            <a:r>
              <a:rPr lang="pt-BR" smtClean="0"/>
              <a:t>Priorização de Características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brainstorming tem duas fases: </a:t>
            </a:r>
          </a:p>
          <a:p>
            <a:pPr lvl="1"/>
            <a:r>
              <a:rPr lang="pt-BR" smtClean="0"/>
              <a:t>Geração de ideias</a:t>
            </a:r>
          </a:p>
          <a:p>
            <a:pPr lvl="2"/>
            <a:r>
              <a:rPr lang="pt-BR" smtClean="0"/>
              <a:t>Delinear tantas ideias quanto sejam possíveis</a:t>
            </a:r>
          </a:p>
          <a:p>
            <a:pPr lvl="2"/>
            <a:r>
              <a:rPr lang="pt-BR" smtClean="0"/>
              <a:t>Ampliar as ideias, não necessariamente aprofundá-las</a:t>
            </a:r>
          </a:p>
          <a:p>
            <a:pPr lvl="1"/>
            <a:r>
              <a:rPr lang="pt-BR" smtClean="0"/>
              <a:t>Redução de ideias </a:t>
            </a:r>
          </a:p>
          <a:p>
            <a:pPr lvl="2"/>
            <a:r>
              <a:rPr lang="pt-BR" smtClean="0"/>
              <a:t>Aparar</a:t>
            </a:r>
          </a:p>
          <a:p>
            <a:pPr lvl="2"/>
            <a:r>
              <a:rPr lang="pt-BR" smtClean="0"/>
              <a:t>Organizar</a:t>
            </a:r>
          </a:p>
          <a:p>
            <a:pPr lvl="2"/>
            <a:r>
              <a:rPr lang="pt-BR" smtClean="0"/>
              <a:t>Priorizar</a:t>
            </a:r>
          </a:p>
          <a:p>
            <a:pPr lvl="2"/>
            <a:r>
              <a:rPr lang="pt-BR" smtClean="0"/>
              <a:t>Expandir</a:t>
            </a:r>
          </a:p>
          <a:p>
            <a:pPr lvl="2"/>
            <a:r>
              <a:rPr lang="pt-BR" smtClean="0"/>
              <a:t>Agrupar</a:t>
            </a:r>
          </a:p>
          <a:p>
            <a:pPr lvl="2"/>
            <a:r>
              <a:rPr lang="pt-BR" smtClean="0"/>
              <a:t>Refinar, e assim por diante.</a:t>
            </a:r>
          </a:p>
          <a:p>
            <a:endParaRPr lang="pt-BR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1398588" y="2000250"/>
            <a:ext cx="2928937" cy="2214563"/>
          </a:xfrm>
          <a:prstGeom prst="roundRect">
            <a:avLst>
              <a:gd name="adj" fmla="val 58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Quais características você gostaria que o produto tivesse?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Quais serviços você gostaria que o produto fornecesse?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Que informações você gostaria que o produto mantivesse?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500563" y="1978025"/>
            <a:ext cx="2928937" cy="2236788"/>
          </a:xfrm>
          <a:prstGeom prst="roundRect">
            <a:avLst>
              <a:gd name="adj" fmla="val 81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600" dirty="0">
                <a:solidFill>
                  <a:schemeClr val="tx1"/>
                </a:solidFill>
              </a:rPr>
              <a:t>As melhores ideias: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Não resultam da ideia de uma única pessoa.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Resultam de múltiplas combinações e aparentemente de ideias não-relacionadas de vários </a:t>
            </a:r>
            <a:r>
              <a:rPr lang="pt-BR" sz="1600" dirty="0" err="1">
                <a:solidFill>
                  <a:schemeClr val="tx1"/>
                </a:solidFill>
              </a:rPr>
              <a:t>stakeholders</a:t>
            </a:r>
            <a:r>
              <a:rPr lang="pt-B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7" name="Explosão 2 6"/>
          <p:cNvSpPr/>
          <p:nvPr/>
        </p:nvSpPr>
        <p:spPr>
          <a:xfrm>
            <a:off x="3255963" y="4286250"/>
            <a:ext cx="2143125" cy="1500188"/>
          </a:xfrm>
          <a:prstGeom prst="irregularSeal2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Sem críticas!</a:t>
            </a:r>
          </a:p>
        </p:txBody>
      </p:sp>
      <p:sp>
        <p:nvSpPr>
          <p:cNvPr id="8" name="Fluxograma: Fita perfurada 7"/>
          <p:cNvSpPr/>
          <p:nvPr/>
        </p:nvSpPr>
        <p:spPr>
          <a:xfrm>
            <a:off x="1398588" y="5786438"/>
            <a:ext cx="6030912" cy="71437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>
                <a:solidFill>
                  <a:schemeClr val="tx1"/>
                </a:solidFill>
              </a:rPr>
              <a:t>É comum gerar entre 100 a 200 ideias</a:t>
            </a:r>
          </a:p>
        </p:txBody>
      </p:sp>
      <p:sp>
        <p:nvSpPr>
          <p:cNvPr id="81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Geração de Ideias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467544" y="2022475"/>
            <a:ext cx="2928938" cy="2214563"/>
          </a:xfrm>
          <a:prstGeom prst="roundRect">
            <a:avLst>
              <a:gd name="adj" fmla="val 58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>
              <a:defRPr/>
            </a:pPr>
            <a:r>
              <a:rPr lang="pt-BR" sz="1600" dirty="0">
                <a:solidFill>
                  <a:schemeClr val="tx1"/>
                </a:solidFill>
              </a:rPr>
              <a:t>Expurgo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O facilitador visita cada ideia e pergunta ao grupo se a ideia pode ser retirada 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Havendo desacordo, a ideia fica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3625082" y="2022475"/>
            <a:ext cx="3400425" cy="2236788"/>
          </a:xfrm>
          <a:prstGeom prst="roundRect">
            <a:avLst>
              <a:gd name="adj" fmla="val 816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600" dirty="0" smtClean="0">
                <a:solidFill>
                  <a:schemeClr val="tx1"/>
                </a:solidFill>
              </a:rPr>
              <a:t>Agrupamento:</a:t>
            </a:r>
            <a:endParaRPr lang="pt-BR" sz="1600" dirty="0">
              <a:solidFill>
                <a:schemeClr val="tx1"/>
              </a:solidFill>
            </a:endParaRP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Participantes se dirigem à parede e realizam o agrupamento 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ideias relacionadas são agrupadas em regiões da parede.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Nomes são dados aos grupos de ideias relacionadas.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467544" y="4522788"/>
            <a:ext cx="2928938" cy="1736725"/>
          </a:xfrm>
          <a:prstGeom prst="roundRect">
            <a:avLst>
              <a:gd name="adj" fmla="val 8165"/>
            </a:avLst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600" dirty="0">
                <a:solidFill>
                  <a:schemeClr val="tx1"/>
                </a:solidFill>
              </a:rPr>
              <a:t>Descrição: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O facilitador visita cada ideia que não foi expurgada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</a:rPr>
              <a:t>Solicita ao seu criador que forneça uma descrição em uma única sentença</a:t>
            </a:r>
          </a:p>
        </p:txBody>
      </p:sp>
      <p:sp>
        <p:nvSpPr>
          <p:cNvPr id="10" name="Explosão 2 9"/>
          <p:cNvSpPr/>
          <p:nvPr/>
        </p:nvSpPr>
        <p:spPr>
          <a:xfrm>
            <a:off x="3600500" y="4048397"/>
            <a:ext cx="4139852" cy="2620963"/>
          </a:xfrm>
          <a:prstGeom prst="irregularSeal2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/>
              <a:t>Novas ideias podem ser acrescentadas!</a:t>
            </a:r>
          </a:p>
        </p:txBody>
      </p:sp>
      <p:pic>
        <p:nvPicPr>
          <p:cNvPr id="9222" name="Picture 8" descr="C:\Users\Acer\Desktop\Músicas\Pictures\P19-04-10_10.21[02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64555"/>
            <a:ext cx="2368550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Redução de Ideias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928688" y="2636912"/>
            <a:ext cx="8001000" cy="1120701"/>
          </a:xfrm>
          <a:prstGeom prst="roundRect">
            <a:avLst>
              <a:gd name="adj" fmla="val 58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>
              <a:defRPr/>
            </a:pPr>
            <a:r>
              <a:rPr lang="pt-BR" sz="1400" dirty="0">
                <a:solidFill>
                  <a:schemeClr val="tx1"/>
                </a:solidFill>
              </a:rPr>
              <a:t>Crítico (indispensável):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Sugere que um </a:t>
            </a:r>
            <a:r>
              <a:rPr lang="pt-BR" sz="1400" dirty="0" err="1">
                <a:solidFill>
                  <a:schemeClr val="tx1"/>
                </a:solidFill>
              </a:rPr>
              <a:t>stakeholder</a:t>
            </a:r>
            <a:r>
              <a:rPr lang="pt-BR" sz="1400" dirty="0">
                <a:solidFill>
                  <a:schemeClr val="tx1"/>
                </a:solidFill>
              </a:rPr>
              <a:t> não estaria apto a usar um sistema sem esta característica. 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Sem ela, o sistema não cumpriria a sua missão principal.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928688" y="3922713"/>
            <a:ext cx="5429250" cy="1357312"/>
          </a:xfrm>
          <a:prstGeom prst="roundRect">
            <a:avLst>
              <a:gd name="adj" fmla="val 58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>
              <a:defRPr/>
            </a:pPr>
            <a:r>
              <a:rPr lang="pt-BR" sz="1400" dirty="0">
                <a:solidFill>
                  <a:schemeClr val="tx1"/>
                </a:solidFill>
              </a:rPr>
              <a:t>Importante: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O cliente ou mercado perderia uma importante característica. 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Se essa característica não for implementado, alguns usuários não gostarão do produto e não irão comprá-lo.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28688" y="5422900"/>
            <a:ext cx="5429250" cy="1143000"/>
          </a:xfrm>
          <a:prstGeom prst="roundRect">
            <a:avLst>
              <a:gd name="adj" fmla="val 581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6700" indent="-266700">
              <a:defRPr/>
            </a:pPr>
            <a:r>
              <a:rPr lang="pt-BR" sz="1400" dirty="0">
                <a:solidFill>
                  <a:schemeClr val="tx1"/>
                </a:solidFill>
              </a:rPr>
              <a:t>Útil: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Significa que seria bom ter. 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Uma característica que torna a vida mais fácil, faz o sistema mais apelativo, mais divertido, ou de grande utilidade.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6572250" y="3922713"/>
            <a:ext cx="2357438" cy="2643187"/>
          </a:xfrm>
          <a:prstGeom prst="roundRect">
            <a:avLst>
              <a:gd name="adj" fmla="val 5114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dirty="0">
                <a:solidFill>
                  <a:schemeClr val="tx1"/>
                </a:solidFill>
              </a:rPr>
              <a:t>O Cálculo: </a:t>
            </a:r>
          </a:p>
          <a:p>
            <a:pPr marL="266700" lvl="1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Multiplique os votos “críticos” por 9, </a:t>
            </a:r>
          </a:p>
          <a:p>
            <a:pPr marL="266700" lvl="1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Multiplique os votos “importantes” por 3</a:t>
            </a:r>
          </a:p>
          <a:p>
            <a:pPr marL="266700" lvl="1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Multiplique os votos “úteis” por 1 </a:t>
            </a:r>
          </a:p>
          <a:p>
            <a:pPr marL="266700" lvl="1" indent="-266700">
              <a:buFont typeface="Arial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</a:rPr>
              <a:t>Some os resultados!</a:t>
            </a:r>
          </a:p>
          <a:p>
            <a:pPr algn="ctr">
              <a:defRPr/>
            </a:pP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246" name="AutoShape 9"/>
          <p:cNvSpPr>
            <a:spLocks noChangeArrowheads="1"/>
          </p:cNvSpPr>
          <p:nvPr/>
        </p:nvSpPr>
        <p:spPr bwMode="auto">
          <a:xfrm>
            <a:off x="3706813" y="1772742"/>
            <a:ext cx="1008062" cy="792162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200"/>
              <a:t>Útil</a:t>
            </a:r>
          </a:p>
        </p:txBody>
      </p:sp>
      <p:sp>
        <p:nvSpPr>
          <p:cNvPr id="10247" name="AutoShape 10"/>
          <p:cNvSpPr>
            <a:spLocks noChangeArrowheads="1"/>
          </p:cNvSpPr>
          <p:nvPr/>
        </p:nvSpPr>
        <p:spPr bwMode="auto">
          <a:xfrm>
            <a:off x="3203575" y="1377454"/>
            <a:ext cx="1008063" cy="792163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200"/>
              <a:t>Importante</a:t>
            </a:r>
          </a:p>
        </p:txBody>
      </p:sp>
      <p:sp>
        <p:nvSpPr>
          <p:cNvPr id="10248" name="AutoShape 11"/>
          <p:cNvSpPr>
            <a:spLocks noChangeArrowheads="1"/>
          </p:cNvSpPr>
          <p:nvPr/>
        </p:nvSpPr>
        <p:spPr bwMode="auto">
          <a:xfrm>
            <a:off x="3708400" y="982167"/>
            <a:ext cx="1008063" cy="792162"/>
          </a:xfrm>
          <a:prstGeom prst="diamond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200"/>
              <a:t>Crítico</a:t>
            </a:r>
          </a:p>
        </p:txBody>
      </p:sp>
      <p:sp>
        <p:nvSpPr>
          <p:cNvPr id="102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Priorização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92822"/>
              </p:ext>
            </p:extLst>
          </p:nvPr>
        </p:nvGraphicFramePr>
        <p:xfrm>
          <a:off x="1042988" y="2803496"/>
          <a:ext cx="7135812" cy="2425704"/>
        </p:xfrm>
        <a:graphic>
          <a:graphicData uri="http://schemas.openxmlformats.org/drawingml/2006/table">
            <a:tbl>
              <a:tblPr/>
              <a:tblGrid>
                <a:gridCol w="2016125"/>
                <a:gridCol w="5119687"/>
              </a:tblGrid>
              <a:tr h="2697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Gerente de Produto: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Qual é a dificuldade de implementar esta característica?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Desenvolvedor: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Nós não sabemos. Nós ainda não temos quaisquer requisitos ou o seu projeto.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9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Gerente de Produto: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Tudo bem; mas é a coisa mais fácil que nós já fizemos?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3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Desenvolvedor: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Não. 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9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Gerente de Produto: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Certo; é a característica mais difícil da lista?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9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Desenvolvedor: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Não.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79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Gerente de Produto: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Numa escala de baixo-médio-difícil, podemos dizer que é médio?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3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Desenvolvedor: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Sim; é médio.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92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Gerente de Produto: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Certo; agora vamos avaliar a próxima característica.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95" name="AutoShape 34"/>
          <p:cNvSpPr>
            <a:spLocks noChangeArrowheads="1"/>
          </p:cNvSpPr>
          <p:nvPr/>
        </p:nvSpPr>
        <p:spPr bwMode="auto">
          <a:xfrm>
            <a:off x="3706813" y="1772741"/>
            <a:ext cx="1008062" cy="792163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200"/>
              <a:t>Baixo</a:t>
            </a:r>
          </a:p>
        </p:txBody>
      </p:sp>
      <p:sp>
        <p:nvSpPr>
          <p:cNvPr id="11296" name="AutoShape 35"/>
          <p:cNvSpPr>
            <a:spLocks noChangeArrowheads="1"/>
          </p:cNvSpPr>
          <p:nvPr/>
        </p:nvSpPr>
        <p:spPr bwMode="auto">
          <a:xfrm>
            <a:off x="3203575" y="1377454"/>
            <a:ext cx="1008063" cy="792162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200"/>
              <a:t>Médio</a:t>
            </a:r>
          </a:p>
        </p:txBody>
      </p:sp>
      <p:sp>
        <p:nvSpPr>
          <p:cNvPr id="11297" name="AutoShape 36"/>
          <p:cNvSpPr>
            <a:spLocks noChangeArrowheads="1"/>
          </p:cNvSpPr>
          <p:nvPr/>
        </p:nvSpPr>
        <p:spPr bwMode="auto">
          <a:xfrm>
            <a:off x="3708400" y="982166"/>
            <a:ext cx="1008063" cy="792163"/>
          </a:xfrm>
          <a:prstGeom prst="diamond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200"/>
              <a:t>Difícil</a:t>
            </a:r>
          </a:p>
        </p:txBody>
      </p:sp>
      <p:sp>
        <p:nvSpPr>
          <p:cNvPr id="112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Visão do Cliente – Baseline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Esforço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actaNov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4000" dirty="0" smtClean="0">
            <a:solidFill>
              <a:schemeClr val="tx2">
                <a:lumMod val="75000"/>
              </a:schemeClr>
            </a:solidFill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</Template>
  <TotalTime>1541</TotalTime>
  <Words>1141</Words>
  <Application>Microsoft Office PowerPoint</Application>
  <PresentationFormat>Apresentação na tela (4:3)</PresentationFormat>
  <Paragraphs>212</Paragraphs>
  <Slides>19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ImpactaNovo</vt:lpstr>
      <vt:lpstr>Engenharia de Requisitos</vt:lpstr>
      <vt:lpstr>Mapa Conceitual</vt:lpstr>
      <vt:lpstr>Visão do Cliente – Características</vt:lpstr>
      <vt:lpstr>Visão do Cliente – Características</vt:lpstr>
      <vt:lpstr>Visão do Cliente – Características</vt:lpstr>
      <vt:lpstr>Visão do Cliente – Características</vt:lpstr>
      <vt:lpstr>Visão do Cliente – Características</vt:lpstr>
      <vt:lpstr>Visão do Cliente – Características</vt:lpstr>
      <vt:lpstr>Visão do Cliente – Baseline</vt:lpstr>
      <vt:lpstr>Visão do Cliente – Baseline</vt:lpstr>
      <vt:lpstr>Visão do Cliente – Baseline</vt:lpstr>
      <vt:lpstr>Visão do Cliente – Cenários</vt:lpstr>
      <vt:lpstr>Visão do Cliente – FCS</vt:lpstr>
      <vt:lpstr>Visão do Cliente – Comitê</vt:lpstr>
      <vt:lpstr>Visão do Cliente – Objetivos</vt:lpstr>
      <vt:lpstr>Visão do Cliente – Objetivos</vt:lpstr>
      <vt:lpstr>Visão do Cliente – Objetivos</vt:lpstr>
      <vt:lpstr>Obrigado!</vt:lpstr>
      <vt:lpstr>Apresentação do PowerPoint</vt:lpstr>
    </vt:vector>
  </TitlesOfParts>
  <Company>Atech - Negócios em Tecnologias S/A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</dc:title>
  <dc:creator>Fernanda Puga</dc:creator>
  <cp:keywords>ATECH.000.01.00039/B</cp:keywords>
  <cp:lastModifiedBy>Administrador</cp:lastModifiedBy>
  <cp:revision>136</cp:revision>
  <dcterms:created xsi:type="dcterms:W3CDTF">2010-03-02T20:40:03Z</dcterms:created>
  <dcterms:modified xsi:type="dcterms:W3CDTF">2014-02-03T21:19:23Z</dcterms:modified>
</cp:coreProperties>
</file>