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1" r:id="rId3"/>
    <p:sldId id="262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82" r:id="rId12"/>
    <p:sldId id="283" r:id="rId13"/>
    <p:sldId id="285" r:id="rId14"/>
    <p:sldId id="278" r:id="rId15"/>
    <p:sldId id="279" r:id="rId16"/>
    <p:sldId id="280" r:id="rId17"/>
    <p:sldId id="281" r:id="rId18"/>
    <p:sldId id="284" r:id="rId19"/>
    <p:sldId id="258" r:id="rId20"/>
    <p:sldId id="286" r:id="rId2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A2"/>
    <a:srgbClr val="23239C"/>
    <a:srgbClr val="9ADB55"/>
    <a:srgbClr val="D63702"/>
    <a:srgbClr val="0066FF"/>
    <a:srgbClr val="CC3300"/>
    <a:srgbClr val="99CCFF"/>
    <a:srgbClr val="F6F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>
      <p:cViewPr>
        <p:scale>
          <a:sx n="66" d="100"/>
          <a:sy n="66" d="100"/>
        </p:scale>
        <p:origin x="-732" y="-25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2482-A9D2-4912-814D-55CFEFD19993}" type="doc">
      <dgm:prSet loTypeId="urn:microsoft.com/office/officeart/2005/8/layout/pyramid1" loCatId="pyramid" qsTypeId="urn:microsoft.com/office/officeart/2005/8/quickstyle/3d2" qsCatId="3D" csTypeId="urn:microsoft.com/office/officeart/2005/8/colors/accent1_2#1" csCatId="accent1" phldr="1"/>
      <dgm:spPr/>
    </dgm:pt>
    <dgm:pt modelId="{6B9C3418-DD18-4C80-A3D5-02F855F09802}">
      <dgm:prSet phldrT="[Texto]" custT="1"/>
      <dgm:spPr>
        <a:solidFill>
          <a:srgbClr val="CC3300"/>
        </a:solidFill>
      </dgm:spPr>
      <dgm:t>
        <a:bodyPr anchor="b"/>
        <a:lstStyle/>
        <a:p>
          <a:r>
            <a:rPr lang="pt-BR" sz="2400" b="1" dirty="0" smtClean="0"/>
            <a:t>N</a:t>
          </a:r>
        </a:p>
      </dgm:t>
    </dgm:pt>
    <dgm:pt modelId="{28145917-1E64-45DE-967C-6F1E937574B0}" type="parTrans" cxnId="{57D5C2AB-C7E9-4D3F-ADBB-85977A099DA1}">
      <dgm:prSet/>
      <dgm:spPr/>
      <dgm:t>
        <a:bodyPr/>
        <a:lstStyle/>
        <a:p>
          <a:endParaRPr lang="pt-BR" sz="700" b="1"/>
        </a:p>
      </dgm:t>
    </dgm:pt>
    <dgm:pt modelId="{361F6A6C-D060-4662-9CD9-1FB366B833C4}" type="sibTrans" cxnId="{57D5C2AB-C7E9-4D3F-ADBB-85977A099DA1}">
      <dgm:prSet/>
      <dgm:spPr/>
      <dgm:t>
        <a:bodyPr/>
        <a:lstStyle/>
        <a:p>
          <a:endParaRPr lang="pt-BR" sz="700" b="1"/>
        </a:p>
      </dgm:t>
    </dgm:pt>
    <dgm:pt modelId="{208654C1-D33D-4400-8E4E-B21DD8406F54}">
      <dgm:prSet phldrT="[Texto]" custT="1"/>
      <dgm:spPr>
        <a:solidFill>
          <a:srgbClr val="92D050"/>
        </a:solidFill>
      </dgm:spPr>
      <dgm:t>
        <a:bodyPr/>
        <a:lstStyle/>
        <a:p>
          <a:r>
            <a:rPr lang="pt-BR" sz="2400" b="1" dirty="0" smtClean="0"/>
            <a:t>C</a:t>
          </a:r>
          <a:endParaRPr lang="pt-BR" sz="2400" b="1" dirty="0"/>
        </a:p>
      </dgm:t>
    </dgm:pt>
    <dgm:pt modelId="{81A42C0E-8D1B-4EE2-8E9E-B82CE73B2BB1}" type="parTrans" cxnId="{F0327E86-DBB6-457D-B51C-C92C05B1D19F}">
      <dgm:prSet/>
      <dgm:spPr/>
      <dgm:t>
        <a:bodyPr/>
        <a:lstStyle/>
        <a:p>
          <a:endParaRPr lang="pt-BR" sz="700" b="1"/>
        </a:p>
      </dgm:t>
    </dgm:pt>
    <dgm:pt modelId="{8531200C-1038-4D28-A192-8F3796E0EEEC}" type="sibTrans" cxnId="{F0327E86-DBB6-457D-B51C-C92C05B1D19F}">
      <dgm:prSet/>
      <dgm:spPr/>
      <dgm:t>
        <a:bodyPr/>
        <a:lstStyle/>
        <a:p>
          <a:endParaRPr lang="pt-BR" sz="700" b="1"/>
        </a:p>
      </dgm:t>
    </dgm:pt>
    <dgm:pt modelId="{AAA319C4-093E-463B-8C46-24B6CD51F5BB}">
      <dgm:prSet phldrT="[Texto]" custT="1"/>
      <dgm:spPr/>
      <dgm:t>
        <a:bodyPr/>
        <a:lstStyle/>
        <a:p>
          <a:r>
            <a:rPr lang="pt-BR" sz="2400" b="1" dirty="0" smtClean="0"/>
            <a:t>R</a:t>
          </a:r>
          <a:endParaRPr lang="pt-BR" sz="2400" b="1" dirty="0"/>
        </a:p>
      </dgm:t>
    </dgm:pt>
    <dgm:pt modelId="{4F3C0706-557C-48A2-9926-8E84F345452A}" type="parTrans" cxnId="{E7565DC2-5A09-45CA-A832-D482FEEF7323}">
      <dgm:prSet/>
      <dgm:spPr/>
      <dgm:t>
        <a:bodyPr/>
        <a:lstStyle/>
        <a:p>
          <a:endParaRPr lang="pt-BR" sz="700" b="1"/>
        </a:p>
      </dgm:t>
    </dgm:pt>
    <dgm:pt modelId="{A519E7BE-00E5-4F13-903B-FCDD81450116}" type="sibTrans" cxnId="{E7565DC2-5A09-45CA-A832-D482FEEF7323}">
      <dgm:prSet/>
      <dgm:spPr/>
      <dgm:t>
        <a:bodyPr/>
        <a:lstStyle/>
        <a:p>
          <a:endParaRPr lang="pt-BR" sz="700" b="1"/>
        </a:p>
      </dgm:t>
    </dgm:pt>
    <dgm:pt modelId="{9E5C4B8E-FBAF-4C13-A68D-9A45D6FFA766}" type="pres">
      <dgm:prSet presAssocID="{C53C2482-A9D2-4912-814D-55CFEFD19993}" presName="Name0" presStyleCnt="0">
        <dgm:presLayoutVars>
          <dgm:dir/>
          <dgm:animLvl val="lvl"/>
          <dgm:resizeHandles val="exact"/>
        </dgm:presLayoutVars>
      </dgm:prSet>
      <dgm:spPr/>
    </dgm:pt>
    <dgm:pt modelId="{55224181-13FA-4E84-B9FF-10E2477F7AF3}" type="pres">
      <dgm:prSet presAssocID="{6B9C3418-DD18-4C80-A3D5-02F855F09802}" presName="Name8" presStyleCnt="0"/>
      <dgm:spPr/>
    </dgm:pt>
    <dgm:pt modelId="{A3443EB2-549D-4ED8-BDFB-863D36E7FB24}" type="pres">
      <dgm:prSet presAssocID="{6B9C3418-DD18-4C80-A3D5-02F855F09802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4BD02-36E8-4FAE-9781-FA62A470B732}" type="pres">
      <dgm:prSet presAssocID="{6B9C3418-DD18-4C80-A3D5-02F855F0980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0CE6A8-DDE6-48E0-B905-2E91A0D56DFD}" type="pres">
      <dgm:prSet presAssocID="{208654C1-D33D-4400-8E4E-B21DD8406F54}" presName="Name8" presStyleCnt="0"/>
      <dgm:spPr/>
    </dgm:pt>
    <dgm:pt modelId="{B6D25F9A-14A3-4653-92F3-214DB87BAF9E}" type="pres">
      <dgm:prSet presAssocID="{208654C1-D33D-4400-8E4E-B21DD8406F5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7BC714-368C-47E1-8C18-0C31A7D024C2}" type="pres">
      <dgm:prSet presAssocID="{208654C1-D33D-4400-8E4E-B21DD8406F5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CE47415-39EE-465A-AA47-BD43F6D1A1CF}" type="pres">
      <dgm:prSet presAssocID="{AAA319C4-093E-463B-8C46-24B6CD51F5BB}" presName="Name8" presStyleCnt="0"/>
      <dgm:spPr/>
    </dgm:pt>
    <dgm:pt modelId="{98EBA2B3-A8AF-410E-ACA1-AA3E2A21502D}" type="pres">
      <dgm:prSet presAssocID="{AAA319C4-093E-463B-8C46-24B6CD51F5BB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8A3C771-1747-4B1C-A7C1-7D9D51789841}" type="pres">
      <dgm:prSet presAssocID="{AAA319C4-093E-463B-8C46-24B6CD51F5B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7565DC2-5A09-45CA-A832-D482FEEF7323}" srcId="{C53C2482-A9D2-4912-814D-55CFEFD19993}" destId="{AAA319C4-093E-463B-8C46-24B6CD51F5BB}" srcOrd="2" destOrd="0" parTransId="{4F3C0706-557C-48A2-9926-8E84F345452A}" sibTransId="{A519E7BE-00E5-4F13-903B-FCDD81450116}"/>
    <dgm:cxn modelId="{F0327E86-DBB6-457D-B51C-C92C05B1D19F}" srcId="{C53C2482-A9D2-4912-814D-55CFEFD19993}" destId="{208654C1-D33D-4400-8E4E-B21DD8406F54}" srcOrd="1" destOrd="0" parTransId="{81A42C0E-8D1B-4EE2-8E9E-B82CE73B2BB1}" sibTransId="{8531200C-1038-4D28-A192-8F3796E0EEEC}"/>
    <dgm:cxn modelId="{F0B0DC29-3FA9-4878-B717-CD7A9DE2C241}" type="presOf" srcId="{AAA319C4-093E-463B-8C46-24B6CD51F5BB}" destId="{A8A3C771-1747-4B1C-A7C1-7D9D51789841}" srcOrd="1" destOrd="0" presId="urn:microsoft.com/office/officeart/2005/8/layout/pyramid1"/>
    <dgm:cxn modelId="{55CFB6EB-6021-492C-BC6F-13CA90F37F47}" type="presOf" srcId="{AAA319C4-093E-463B-8C46-24B6CD51F5BB}" destId="{98EBA2B3-A8AF-410E-ACA1-AA3E2A21502D}" srcOrd="0" destOrd="0" presId="urn:microsoft.com/office/officeart/2005/8/layout/pyramid1"/>
    <dgm:cxn modelId="{20B4AEA6-1E2D-4EB7-ADF4-A56D5B57617C}" type="presOf" srcId="{6B9C3418-DD18-4C80-A3D5-02F855F09802}" destId="{C774BD02-36E8-4FAE-9781-FA62A470B732}" srcOrd="1" destOrd="0" presId="urn:microsoft.com/office/officeart/2005/8/layout/pyramid1"/>
    <dgm:cxn modelId="{57D5C2AB-C7E9-4D3F-ADBB-85977A099DA1}" srcId="{C53C2482-A9D2-4912-814D-55CFEFD19993}" destId="{6B9C3418-DD18-4C80-A3D5-02F855F09802}" srcOrd="0" destOrd="0" parTransId="{28145917-1E64-45DE-967C-6F1E937574B0}" sibTransId="{361F6A6C-D060-4662-9CD9-1FB366B833C4}"/>
    <dgm:cxn modelId="{D81C4566-C345-48DB-A7AD-705821C754FA}" type="presOf" srcId="{C53C2482-A9D2-4912-814D-55CFEFD19993}" destId="{9E5C4B8E-FBAF-4C13-A68D-9A45D6FFA766}" srcOrd="0" destOrd="0" presId="urn:microsoft.com/office/officeart/2005/8/layout/pyramid1"/>
    <dgm:cxn modelId="{484C035B-7E95-4F77-8C80-E1219B50B841}" type="presOf" srcId="{208654C1-D33D-4400-8E4E-B21DD8406F54}" destId="{B6D25F9A-14A3-4653-92F3-214DB87BAF9E}" srcOrd="0" destOrd="0" presId="urn:microsoft.com/office/officeart/2005/8/layout/pyramid1"/>
    <dgm:cxn modelId="{112E8044-F81F-48FD-BA03-1250262BEE27}" type="presOf" srcId="{208654C1-D33D-4400-8E4E-B21DD8406F54}" destId="{AC7BC714-368C-47E1-8C18-0C31A7D024C2}" srcOrd="1" destOrd="0" presId="urn:microsoft.com/office/officeart/2005/8/layout/pyramid1"/>
    <dgm:cxn modelId="{542863C1-8C25-478A-8965-9FD4832D9BF8}" type="presOf" srcId="{6B9C3418-DD18-4C80-A3D5-02F855F09802}" destId="{A3443EB2-549D-4ED8-BDFB-863D36E7FB24}" srcOrd="0" destOrd="0" presId="urn:microsoft.com/office/officeart/2005/8/layout/pyramid1"/>
    <dgm:cxn modelId="{FE0067F3-9366-48DE-B264-A8368E072876}" type="presParOf" srcId="{9E5C4B8E-FBAF-4C13-A68D-9A45D6FFA766}" destId="{55224181-13FA-4E84-B9FF-10E2477F7AF3}" srcOrd="0" destOrd="0" presId="urn:microsoft.com/office/officeart/2005/8/layout/pyramid1"/>
    <dgm:cxn modelId="{1360A197-CC2C-4FC7-B7B0-2213D165F3B9}" type="presParOf" srcId="{55224181-13FA-4E84-B9FF-10E2477F7AF3}" destId="{A3443EB2-549D-4ED8-BDFB-863D36E7FB24}" srcOrd="0" destOrd="0" presId="urn:microsoft.com/office/officeart/2005/8/layout/pyramid1"/>
    <dgm:cxn modelId="{0A36B2C1-4840-4DE4-AE44-7FE62C0DCABD}" type="presParOf" srcId="{55224181-13FA-4E84-B9FF-10E2477F7AF3}" destId="{C774BD02-36E8-4FAE-9781-FA62A470B732}" srcOrd="1" destOrd="0" presId="urn:microsoft.com/office/officeart/2005/8/layout/pyramid1"/>
    <dgm:cxn modelId="{B93276EB-DC63-446F-8064-658E692256B0}" type="presParOf" srcId="{9E5C4B8E-FBAF-4C13-A68D-9A45D6FFA766}" destId="{AC0CE6A8-DDE6-48E0-B905-2E91A0D56DFD}" srcOrd="1" destOrd="0" presId="urn:microsoft.com/office/officeart/2005/8/layout/pyramid1"/>
    <dgm:cxn modelId="{E8A96277-54BE-4E1C-8049-3F56B0054C3A}" type="presParOf" srcId="{AC0CE6A8-DDE6-48E0-B905-2E91A0D56DFD}" destId="{B6D25F9A-14A3-4653-92F3-214DB87BAF9E}" srcOrd="0" destOrd="0" presId="urn:microsoft.com/office/officeart/2005/8/layout/pyramid1"/>
    <dgm:cxn modelId="{DFF2CA35-FD8A-4773-BEC6-03F4C2173CC5}" type="presParOf" srcId="{AC0CE6A8-DDE6-48E0-B905-2E91A0D56DFD}" destId="{AC7BC714-368C-47E1-8C18-0C31A7D024C2}" srcOrd="1" destOrd="0" presId="urn:microsoft.com/office/officeart/2005/8/layout/pyramid1"/>
    <dgm:cxn modelId="{45C34AF6-2035-418C-8B24-EF4BAF515A1B}" type="presParOf" srcId="{9E5C4B8E-FBAF-4C13-A68D-9A45D6FFA766}" destId="{7CE47415-39EE-465A-AA47-BD43F6D1A1CF}" srcOrd="2" destOrd="0" presId="urn:microsoft.com/office/officeart/2005/8/layout/pyramid1"/>
    <dgm:cxn modelId="{2C0340B5-E8DA-4D91-9DCC-D2F50F714A24}" type="presParOf" srcId="{7CE47415-39EE-465A-AA47-BD43F6D1A1CF}" destId="{98EBA2B3-A8AF-410E-ACA1-AA3E2A21502D}" srcOrd="0" destOrd="0" presId="urn:microsoft.com/office/officeart/2005/8/layout/pyramid1"/>
    <dgm:cxn modelId="{A32638B9-E2B9-4501-AFE4-61CE42D3D5D3}" type="presParOf" srcId="{7CE47415-39EE-465A-AA47-BD43F6D1A1CF}" destId="{A8A3C771-1747-4B1C-A7C1-7D9D5178984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43EB2-549D-4ED8-BDFB-863D36E7FB24}">
      <dsp:nvSpPr>
        <dsp:cNvPr id="0" name=""/>
        <dsp:cNvSpPr/>
      </dsp:nvSpPr>
      <dsp:spPr>
        <a:xfrm>
          <a:off x="848597" y="0"/>
          <a:ext cx="848597" cy="745454"/>
        </a:xfrm>
        <a:prstGeom prst="trapezoid">
          <a:avLst>
            <a:gd name="adj" fmla="val 56918"/>
          </a:avLst>
        </a:prstGeom>
        <a:solidFill>
          <a:srgbClr val="CC33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N</a:t>
          </a:r>
        </a:p>
      </dsp:txBody>
      <dsp:txXfrm>
        <a:off x="848597" y="0"/>
        <a:ext cx="848597" cy="745454"/>
      </dsp:txXfrm>
    </dsp:sp>
    <dsp:sp modelId="{B6D25F9A-14A3-4653-92F3-214DB87BAF9E}">
      <dsp:nvSpPr>
        <dsp:cNvPr id="0" name=""/>
        <dsp:cNvSpPr/>
      </dsp:nvSpPr>
      <dsp:spPr>
        <a:xfrm>
          <a:off x="424298" y="745454"/>
          <a:ext cx="1697195" cy="745454"/>
        </a:xfrm>
        <a:prstGeom prst="trapezoid">
          <a:avLst>
            <a:gd name="adj" fmla="val 56918"/>
          </a:avLst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C</a:t>
          </a:r>
          <a:endParaRPr lang="pt-BR" sz="2400" b="1" kern="1200" dirty="0"/>
        </a:p>
      </dsp:txBody>
      <dsp:txXfrm>
        <a:off x="721308" y="745454"/>
        <a:ext cx="1103176" cy="745454"/>
      </dsp:txXfrm>
    </dsp:sp>
    <dsp:sp modelId="{98EBA2B3-A8AF-410E-ACA1-AA3E2A21502D}">
      <dsp:nvSpPr>
        <dsp:cNvPr id="0" name=""/>
        <dsp:cNvSpPr/>
      </dsp:nvSpPr>
      <dsp:spPr>
        <a:xfrm>
          <a:off x="0" y="1490909"/>
          <a:ext cx="2545793" cy="745454"/>
        </a:xfrm>
        <a:prstGeom prst="trapezoid">
          <a:avLst>
            <a:gd name="adj" fmla="val 5691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R</a:t>
          </a:r>
          <a:endParaRPr lang="pt-BR" sz="2400" b="1" kern="1200" dirty="0"/>
        </a:p>
      </dsp:txBody>
      <dsp:txXfrm>
        <a:off x="445513" y="1490909"/>
        <a:ext cx="1654765" cy="745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090BDD5-72EA-44A4-9EF6-E6BCEBE59F68}" type="datetimeFigureOut">
              <a:rPr lang="pt-BR"/>
              <a:pPr>
                <a:defRPr/>
              </a:pPr>
              <a:t>03/02/2014</a:t>
            </a:fld>
            <a:endParaRPr lang="pt-BR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D345C4-1977-445E-8BE3-7E2AAD35239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432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DB7300-9CE7-4A9C-B943-0D7A5980C4C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270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BBB0736-4187-4092-8ECF-16E5BCC4345C}" type="slidenum">
              <a:rPr lang="pt-BR" smtClean="0"/>
              <a:pPr/>
              <a:t>1</a:t>
            </a:fld>
            <a:endParaRPr lang="pt-BR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85D75FB2-2292-4248-BFC8-BABB88F7DFF2}" type="slidenum">
              <a:rPr lang="pt-BR" sz="1200"/>
              <a:pPr algn="r"/>
              <a:t>10</a:t>
            </a:fld>
            <a:endParaRPr lang="pt-BR" sz="120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70D2B026-22BA-4F99-B095-F1E5020C2267}" type="slidenum">
              <a:rPr lang="pt-BR" sz="1200"/>
              <a:pPr algn="r"/>
              <a:t>11</a:t>
            </a:fld>
            <a:endParaRPr lang="pt-BR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E4853A5-E041-4143-9761-2CF918AC611F}" type="slidenum">
              <a:rPr lang="pt-BR" sz="1200"/>
              <a:pPr algn="r"/>
              <a:t>12</a:t>
            </a:fld>
            <a:endParaRPr lang="pt-BR" sz="1200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308B9F01-BCE0-40F4-B19E-E5B3C6D6D8C2}" type="slidenum">
              <a:rPr lang="pt-BR" sz="1200"/>
              <a:pPr algn="r"/>
              <a:t>13</a:t>
            </a:fld>
            <a:endParaRPr lang="pt-BR" sz="120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0D5955D6-0544-4D03-87A2-609C399E0DC0}" type="slidenum">
              <a:rPr lang="pt-BR" sz="1200"/>
              <a:pPr algn="r"/>
              <a:t>14</a:t>
            </a:fld>
            <a:endParaRPr lang="pt-BR" sz="120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22F38EE4-15B8-4D7E-8133-E6C0932E39FD}" type="slidenum">
              <a:rPr lang="pt-BR" sz="1200"/>
              <a:pPr algn="r"/>
              <a:t>15</a:t>
            </a:fld>
            <a:endParaRPr lang="pt-BR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6344DA39-588E-48C1-BDC3-6AA1DD2D3E85}" type="slidenum">
              <a:rPr lang="pt-BR" sz="1200"/>
              <a:pPr algn="r"/>
              <a:t>16</a:t>
            </a:fld>
            <a:endParaRPr lang="pt-BR" sz="120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7379FB12-6BCE-4E75-80FA-72E9D089B764}" type="slidenum">
              <a:rPr lang="pt-BR" sz="1200"/>
              <a:pPr algn="r"/>
              <a:t>17</a:t>
            </a:fld>
            <a:endParaRPr lang="pt-BR" sz="120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B57B10ED-DE82-4311-9C6D-A41826AAC6E8}" type="slidenum">
              <a:rPr lang="pt-BR" sz="1200"/>
              <a:pPr algn="r"/>
              <a:t>18</a:t>
            </a:fld>
            <a:endParaRPr lang="pt-BR" sz="120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02CE1B-8518-4B03-B004-06AEB416E420}" type="slidenum">
              <a:rPr lang="pt-BR" smtClean="0"/>
              <a:pPr/>
              <a:t>19</a:t>
            </a:fld>
            <a:endParaRPr lang="pt-BR" smtClean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D711A64-9784-4A6D-A8D0-FDD806A1C9EF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B874FDAA-E2DE-4C8A-AD7A-B6E3CCF90D7F}" type="slidenum">
              <a:rPr lang="pt-BR" sz="1200"/>
              <a:pPr algn="r"/>
              <a:t>3</a:t>
            </a:fld>
            <a:endParaRPr lang="pt-BR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45159F4F-F84D-410C-B9AD-F8A32ADAF3B2}" type="slidenum">
              <a:rPr lang="pt-BR" sz="1200"/>
              <a:pPr algn="r"/>
              <a:t>4</a:t>
            </a:fld>
            <a:endParaRPr lang="pt-BR" sz="120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01BB88A7-1D30-4984-BA5F-6031CAC72F50}" type="slidenum">
              <a:rPr lang="pt-BR" sz="1200"/>
              <a:pPr algn="r"/>
              <a:t>5</a:t>
            </a:fld>
            <a:endParaRPr lang="pt-BR" sz="120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59BDB5CB-621A-456A-97AF-ADF144A30E0B}" type="slidenum">
              <a:rPr lang="pt-BR" sz="1200"/>
              <a:pPr algn="r"/>
              <a:t>6</a:t>
            </a:fld>
            <a:endParaRPr lang="pt-BR" sz="120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22407E4D-B8E2-4221-BFCA-08EFB28BDBF7}" type="slidenum">
              <a:rPr lang="pt-BR" sz="1200"/>
              <a:pPr algn="r"/>
              <a:t>7</a:t>
            </a:fld>
            <a:endParaRPr lang="pt-BR" sz="120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15E8F5F6-AFA1-4FBD-9FE4-8E4ADD74F396}" type="slidenum">
              <a:rPr lang="pt-BR" sz="1200"/>
              <a:pPr algn="r"/>
              <a:t>8</a:t>
            </a:fld>
            <a:endParaRPr lang="pt-BR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41F4BA-FB7B-4EA0-8631-342B1E7507A2}" type="slidenum">
              <a:rPr lang="pt-BR" sz="1200"/>
              <a:pPr algn="r"/>
              <a:t>9</a:t>
            </a:fld>
            <a:endParaRPr lang="pt-BR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0" y="1052736"/>
            <a:ext cx="9144000" cy="7200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916832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0" y="1844824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076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0ABB3E-BA7F-4016-A012-84EC9A3D5340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7B2DA2-D542-45CA-925B-646E9E1C195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0ABB3E-BA7F-4016-A012-84EC9A3D5340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7B2DA2-D542-45CA-925B-646E9E1C195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threex.com/rup/webtmpl/templates/req/rup_vision.ht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otakai@gmail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Engenharia de Requisitos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Documento de Visão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9" name="Group 2"/>
          <p:cNvGrpSpPr>
            <a:grpSpLocks/>
          </p:cNvGrpSpPr>
          <p:nvPr/>
        </p:nvGrpSpPr>
        <p:grpSpPr bwMode="auto">
          <a:xfrm>
            <a:off x="928688" y="2420938"/>
            <a:ext cx="7286625" cy="4143375"/>
            <a:chOff x="2778" y="9954"/>
            <a:chExt cx="7383" cy="4500"/>
          </a:xfrm>
        </p:grpSpPr>
        <p:sp>
          <p:nvSpPr>
            <p:cNvPr id="34820" name="Text Box 3"/>
            <p:cNvSpPr txBox="1">
              <a:spLocks noChangeArrowheads="1"/>
            </p:cNvSpPr>
            <p:nvPr/>
          </p:nvSpPr>
          <p:spPr bwMode="auto">
            <a:xfrm>
              <a:off x="3501" y="11754"/>
              <a:ext cx="180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Aft>
                  <a:spcPts val="1000"/>
                </a:spcAft>
              </a:pPr>
              <a:r>
                <a:rPr lang="pt-BR" sz="1200">
                  <a:latin typeface="Comic Sans MS" pitchFamily="66" charset="0"/>
                  <a:cs typeface="Arial" pitchFamily="34" charset="0"/>
                </a:rPr>
                <a:t>Requisitos de software comuns</a:t>
              </a:r>
              <a:endParaRPr lang="pt-BR" sz="3200">
                <a:cs typeface="Arial" pitchFamily="34" charset="0"/>
              </a:endParaRPr>
            </a:p>
          </p:txBody>
        </p:sp>
        <p:sp>
          <p:nvSpPr>
            <p:cNvPr id="34821" name="Text Box 4"/>
            <p:cNvSpPr txBox="1">
              <a:spLocks noChangeArrowheads="1"/>
            </p:cNvSpPr>
            <p:nvPr/>
          </p:nvSpPr>
          <p:spPr bwMode="auto">
            <a:xfrm>
              <a:off x="4941" y="10674"/>
              <a:ext cx="198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Aft>
                  <a:spcPts val="1000"/>
                </a:spcAft>
              </a:pPr>
              <a:r>
                <a:rPr lang="pt-BR" sz="1200" dirty="0">
                  <a:latin typeface="Comic Sans MS" pitchFamily="66" charset="0"/>
                  <a:cs typeface="Arial" pitchFamily="34" charset="0"/>
                </a:rPr>
                <a:t>Documento </a:t>
              </a:r>
              <a:r>
                <a:rPr lang="pt-BR" sz="1200" dirty="0" smtClean="0">
                  <a:latin typeface="Comic Sans MS" pitchFamily="66" charset="0"/>
                  <a:cs typeface="Arial" pitchFamily="34" charset="0"/>
                </a:rPr>
                <a:t>de </a:t>
              </a:r>
              <a:r>
                <a:rPr lang="pt-BR" sz="1200" dirty="0">
                  <a:latin typeface="Comic Sans MS" pitchFamily="66" charset="0"/>
                  <a:cs typeface="Arial" pitchFamily="34" charset="0"/>
                </a:rPr>
                <a:t>Visão da família de produtos</a:t>
              </a:r>
              <a:endParaRPr lang="pt-BR" sz="3200" dirty="0">
                <a:cs typeface="Arial" pitchFamily="34" charset="0"/>
              </a:endParaRPr>
            </a:p>
          </p:txBody>
        </p:sp>
        <p:sp>
          <p:nvSpPr>
            <p:cNvPr id="34822" name="Line 5"/>
            <p:cNvSpPr>
              <a:spLocks noChangeShapeType="1"/>
            </p:cNvSpPr>
            <p:nvPr/>
          </p:nvSpPr>
          <p:spPr bwMode="auto">
            <a:xfrm>
              <a:off x="3861" y="12654"/>
              <a:ext cx="50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823" name="Line 6"/>
            <p:cNvSpPr>
              <a:spLocks noChangeShapeType="1"/>
            </p:cNvSpPr>
            <p:nvPr/>
          </p:nvSpPr>
          <p:spPr bwMode="auto">
            <a:xfrm flipV="1">
              <a:off x="4401" y="12294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34824" name="Group 7"/>
            <p:cNvGrpSpPr>
              <a:grpSpLocks/>
            </p:cNvGrpSpPr>
            <p:nvPr/>
          </p:nvGrpSpPr>
          <p:grpSpPr bwMode="auto">
            <a:xfrm>
              <a:off x="6561" y="10674"/>
              <a:ext cx="2880" cy="1980"/>
              <a:chOff x="7641" y="10674"/>
              <a:chExt cx="2880" cy="1980"/>
            </a:xfrm>
          </p:grpSpPr>
          <p:pic>
            <p:nvPicPr>
              <p:cNvPr id="34869" name="Picture 8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1" y="10674"/>
                <a:ext cx="2880" cy="1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870" name="Line 9"/>
              <p:cNvSpPr>
                <a:spLocks noChangeShapeType="1"/>
              </p:cNvSpPr>
              <p:nvPr/>
            </p:nvSpPr>
            <p:spPr bwMode="auto">
              <a:xfrm flipV="1">
                <a:off x="9081" y="12294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871" name="Text Box 10"/>
              <p:cNvSpPr txBox="1">
                <a:spLocks noChangeArrowheads="1"/>
              </p:cNvSpPr>
              <p:nvPr/>
            </p:nvSpPr>
            <p:spPr bwMode="auto">
              <a:xfrm>
                <a:off x="8091" y="11754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>
                  <a:spcAft>
                    <a:spcPts val="1000"/>
                  </a:spcAft>
                </a:pPr>
                <a:r>
                  <a:rPr lang="pt-BR" sz="1200">
                    <a:latin typeface="Comic Sans MS" pitchFamily="66" charset="0"/>
                    <a:cs typeface="Arial" pitchFamily="34" charset="0"/>
                  </a:rPr>
                  <a:t>Modelo use-case comuns à família</a:t>
                </a:r>
                <a:endParaRPr lang="pt-BR" sz="3200">
                  <a:cs typeface="Arial" pitchFamily="34" charset="0"/>
                </a:endParaRPr>
              </a:p>
            </p:txBody>
          </p:sp>
        </p:grpSp>
        <p:grpSp>
          <p:nvGrpSpPr>
            <p:cNvPr id="34825" name="Group 11"/>
            <p:cNvGrpSpPr>
              <a:grpSpLocks/>
            </p:cNvGrpSpPr>
            <p:nvPr/>
          </p:nvGrpSpPr>
          <p:grpSpPr bwMode="auto">
            <a:xfrm>
              <a:off x="2778" y="12654"/>
              <a:ext cx="2340" cy="1800"/>
              <a:chOff x="2778" y="12654"/>
              <a:chExt cx="2340" cy="1800"/>
            </a:xfrm>
          </p:grpSpPr>
          <p:sp>
            <p:nvSpPr>
              <p:cNvPr id="34858" name="Rectangle 12"/>
              <p:cNvSpPr>
                <a:spLocks noChangeArrowheads="1"/>
              </p:cNvSpPr>
              <p:nvPr/>
            </p:nvSpPr>
            <p:spPr bwMode="auto">
              <a:xfrm>
                <a:off x="2778" y="12831"/>
                <a:ext cx="2340" cy="1620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800"/>
              </a:p>
            </p:txBody>
          </p:sp>
          <p:grpSp>
            <p:nvGrpSpPr>
              <p:cNvPr id="34859" name="Group 13"/>
              <p:cNvGrpSpPr>
                <a:grpSpLocks/>
              </p:cNvGrpSpPr>
              <p:nvPr/>
            </p:nvGrpSpPr>
            <p:grpSpPr bwMode="auto">
              <a:xfrm>
                <a:off x="2781" y="12993"/>
                <a:ext cx="2176" cy="1461"/>
                <a:chOff x="2781" y="12993"/>
                <a:chExt cx="2176" cy="1461"/>
              </a:xfrm>
            </p:grpSpPr>
            <p:grpSp>
              <p:nvGrpSpPr>
                <p:cNvPr id="34861" name="Group 14"/>
                <p:cNvGrpSpPr>
                  <a:grpSpLocks/>
                </p:cNvGrpSpPr>
                <p:nvPr/>
              </p:nvGrpSpPr>
              <p:grpSpPr bwMode="auto">
                <a:xfrm>
                  <a:off x="4401" y="12993"/>
                  <a:ext cx="556" cy="720"/>
                  <a:chOff x="5661" y="9954"/>
                  <a:chExt cx="556" cy="720"/>
                </a:xfrm>
              </p:grpSpPr>
              <p:sp>
                <p:nvSpPr>
                  <p:cNvPr id="34867" name="Rectangle 15" descr="Horizontal clara"/>
                  <p:cNvSpPr>
                    <a:spLocks noChangeArrowheads="1"/>
                  </p:cNvSpPr>
                  <p:nvPr/>
                </p:nvSpPr>
                <p:spPr bwMode="auto">
                  <a:xfrm>
                    <a:off x="5714" y="10067"/>
                    <a:ext cx="475" cy="607"/>
                  </a:xfrm>
                  <a:prstGeom prst="rect">
                    <a:avLst/>
                  </a:prstGeom>
                  <a:pattFill prst="ltHorz">
                    <a:fgClr>
                      <a:srgbClr val="EAEAEA"/>
                    </a:fgClr>
                    <a:bgClr>
                      <a:srgbClr val="FFFFFF"/>
                    </a:bgClr>
                  </a:patt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 sz="2800"/>
                  </a:p>
                </p:txBody>
              </p:sp>
              <p:sp>
                <p:nvSpPr>
                  <p:cNvPr id="34868" name="AutoShape 16"/>
                  <p:cNvSpPr>
                    <a:spLocks noChangeArrowheads="1"/>
                  </p:cNvSpPr>
                  <p:nvPr/>
                </p:nvSpPr>
                <p:spPr bwMode="auto">
                  <a:xfrm>
                    <a:off x="5661" y="9954"/>
                    <a:ext cx="556" cy="720"/>
                  </a:xfrm>
                  <a:prstGeom prst="foldedCorner">
                    <a:avLst>
                      <a:gd name="adj" fmla="val 23889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36000" anchor="ctr"/>
                  <a:lstStyle/>
                  <a:p>
                    <a:pPr algn="ctr">
                      <a:spcAft>
                        <a:spcPts val="1000"/>
                      </a:spcAft>
                    </a:pPr>
                    <a:r>
                      <a:rPr lang="pt-BR" sz="1200" b="1">
                        <a:latin typeface="Arial Narrow" pitchFamily="34" charset="0"/>
                        <a:cs typeface="Arial" pitchFamily="34" charset="0"/>
                      </a:rPr>
                      <a:t>Visão</a:t>
                    </a:r>
                    <a:endParaRPr lang="pt-BR" sz="2800">
                      <a:cs typeface="Arial" pitchFamily="34" charset="0"/>
                    </a:endParaRPr>
                  </a:p>
                </p:txBody>
              </p:sp>
            </p:grpSp>
            <p:pic>
              <p:nvPicPr>
                <p:cNvPr id="34862" name="Picture 17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81" y="13264"/>
                  <a:ext cx="2173" cy="1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4863" name="Rectangle 18"/>
                <p:cNvSpPr>
                  <a:spLocks noChangeArrowheads="1"/>
                </p:cNvSpPr>
                <p:nvPr/>
              </p:nvSpPr>
              <p:spPr bwMode="auto">
                <a:xfrm>
                  <a:off x="4041" y="13402"/>
                  <a:ext cx="540" cy="7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sz="2800"/>
                </a:p>
              </p:txBody>
            </p:sp>
            <p:grpSp>
              <p:nvGrpSpPr>
                <p:cNvPr id="34864" name="Group 19"/>
                <p:cNvGrpSpPr>
                  <a:grpSpLocks/>
                </p:cNvGrpSpPr>
                <p:nvPr/>
              </p:nvGrpSpPr>
              <p:grpSpPr bwMode="auto">
                <a:xfrm>
                  <a:off x="4041" y="13405"/>
                  <a:ext cx="556" cy="720"/>
                  <a:chOff x="4221" y="13914"/>
                  <a:chExt cx="556" cy="720"/>
                </a:xfrm>
              </p:grpSpPr>
              <p:sp>
                <p:nvSpPr>
                  <p:cNvPr id="34865" name="Rectangle 20" descr="Horizontal clara"/>
                  <p:cNvSpPr>
                    <a:spLocks noChangeArrowheads="1"/>
                  </p:cNvSpPr>
                  <p:nvPr/>
                </p:nvSpPr>
                <p:spPr bwMode="auto">
                  <a:xfrm>
                    <a:off x="4274" y="14027"/>
                    <a:ext cx="475" cy="607"/>
                  </a:xfrm>
                  <a:prstGeom prst="rect">
                    <a:avLst/>
                  </a:prstGeom>
                  <a:pattFill prst="ltHorz">
                    <a:fgClr>
                      <a:srgbClr val="EAEAEA"/>
                    </a:fgClr>
                    <a:bgClr>
                      <a:srgbClr val="FFFFFF"/>
                    </a:bgClr>
                  </a:patt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 sz="2800"/>
                  </a:p>
                </p:txBody>
              </p:sp>
              <p:sp>
                <p:nvSpPr>
                  <p:cNvPr id="34866" name="AutoShape 21"/>
                  <p:cNvSpPr>
                    <a:spLocks noChangeArrowheads="1"/>
                  </p:cNvSpPr>
                  <p:nvPr/>
                </p:nvSpPr>
                <p:spPr bwMode="auto">
                  <a:xfrm>
                    <a:off x="4221" y="13914"/>
                    <a:ext cx="556" cy="720"/>
                  </a:xfrm>
                  <a:prstGeom prst="foldedCorner">
                    <a:avLst>
                      <a:gd name="adj" fmla="val 23889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36000" anchor="ctr"/>
                  <a:lstStyle/>
                  <a:p>
                    <a:pPr algn="ctr">
                      <a:spcAft>
                        <a:spcPts val="1000"/>
                      </a:spcAft>
                    </a:pPr>
                    <a:r>
                      <a:rPr lang="pt-BR" sz="1200" b="1">
                        <a:latin typeface="Arial Narrow" pitchFamily="34" charset="0"/>
                        <a:cs typeface="Arial" pitchFamily="34" charset="0"/>
                      </a:rPr>
                      <a:t>SRS</a:t>
                    </a:r>
                    <a:endParaRPr lang="pt-BR" sz="2800">
                      <a:cs typeface="Arial" pitchFamily="34" charset="0"/>
                    </a:endParaRPr>
                  </a:p>
                </p:txBody>
              </p:sp>
            </p:grpSp>
          </p:grpSp>
          <p:sp>
            <p:nvSpPr>
              <p:cNvPr id="34860" name="Line 22"/>
              <p:cNvSpPr>
                <a:spLocks noChangeShapeType="1"/>
              </p:cNvSpPr>
              <p:nvPr/>
            </p:nvSpPr>
            <p:spPr bwMode="auto">
              <a:xfrm>
                <a:off x="3861" y="12654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34826" name="Group 23"/>
            <p:cNvGrpSpPr>
              <a:grpSpLocks/>
            </p:cNvGrpSpPr>
            <p:nvPr/>
          </p:nvGrpSpPr>
          <p:grpSpPr bwMode="auto">
            <a:xfrm>
              <a:off x="4123" y="11034"/>
              <a:ext cx="556" cy="720"/>
              <a:chOff x="5661" y="9954"/>
              <a:chExt cx="556" cy="720"/>
            </a:xfrm>
          </p:grpSpPr>
          <p:sp>
            <p:nvSpPr>
              <p:cNvPr id="34856" name="Rectangle 24" descr="Horizontal clara"/>
              <p:cNvSpPr>
                <a:spLocks noChangeArrowheads="1"/>
              </p:cNvSpPr>
              <p:nvPr/>
            </p:nvSpPr>
            <p:spPr bwMode="auto">
              <a:xfrm>
                <a:off x="5714" y="10067"/>
                <a:ext cx="475" cy="607"/>
              </a:xfrm>
              <a:prstGeom prst="rect">
                <a:avLst/>
              </a:prstGeom>
              <a:pattFill prst="ltHorz">
                <a:fgClr>
                  <a:srgbClr val="EAEAEA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800"/>
              </a:p>
            </p:txBody>
          </p:sp>
          <p:sp>
            <p:nvSpPr>
              <p:cNvPr id="34857" name="AutoShape 25"/>
              <p:cNvSpPr>
                <a:spLocks noChangeArrowheads="1"/>
              </p:cNvSpPr>
              <p:nvPr/>
            </p:nvSpPr>
            <p:spPr bwMode="auto">
              <a:xfrm>
                <a:off x="5661" y="9954"/>
                <a:ext cx="556" cy="720"/>
              </a:xfrm>
              <a:prstGeom prst="foldedCorner">
                <a:avLst>
                  <a:gd name="adj" fmla="val 23889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3600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sz="1200" b="1">
                    <a:latin typeface="Arial Narrow" pitchFamily="34" charset="0"/>
                    <a:cs typeface="Arial" pitchFamily="34" charset="0"/>
                  </a:rPr>
                  <a:t>SRS</a:t>
                </a:r>
                <a:endParaRPr lang="pt-BR" sz="2800">
                  <a:cs typeface="Arial" pitchFamily="34" charset="0"/>
                </a:endParaRPr>
              </a:p>
            </p:txBody>
          </p:sp>
        </p:grpSp>
        <p:grpSp>
          <p:nvGrpSpPr>
            <p:cNvPr id="34827" name="Group 26"/>
            <p:cNvGrpSpPr>
              <a:grpSpLocks/>
            </p:cNvGrpSpPr>
            <p:nvPr/>
          </p:nvGrpSpPr>
          <p:grpSpPr bwMode="auto">
            <a:xfrm>
              <a:off x="5653" y="9954"/>
              <a:ext cx="556" cy="2700"/>
              <a:chOff x="6553" y="9954"/>
              <a:chExt cx="556" cy="2700"/>
            </a:xfrm>
          </p:grpSpPr>
          <p:sp>
            <p:nvSpPr>
              <p:cNvPr id="34852" name="Line 27"/>
              <p:cNvSpPr>
                <a:spLocks noChangeShapeType="1"/>
              </p:cNvSpPr>
              <p:nvPr/>
            </p:nvSpPr>
            <p:spPr bwMode="auto">
              <a:xfrm flipV="1">
                <a:off x="6831" y="11214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34853" name="Group 28"/>
              <p:cNvGrpSpPr>
                <a:grpSpLocks/>
              </p:cNvGrpSpPr>
              <p:nvPr/>
            </p:nvGrpSpPr>
            <p:grpSpPr bwMode="auto">
              <a:xfrm>
                <a:off x="6553" y="9954"/>
                <a:ext cx="556" cy="720"/>
                <a:chOff x="5661" y="9954"/>
                <a:chExt cx="556" cy="720"/>
              </a:xfrm>
            </p:grpSpPr>
            <p:sp>
              <p:nvSpPr>
                <p:cNvPr id="34854" name="Rectangle 29" descr="Horizontal clara"/>
                <p:cNvSpPr>
                  <a:spLocks noChangeArrowheads="1"/>
                </p:cNvSpPr>
                <p:nvPr/>
              </p:nvSpPr>
              <p:spPr bwMode="auto">
                <a:xfrm>
                  <a:off x="5714" y="10067"/>
                  <a:ext cx="475" cy="607"/>
                </a:xfrm>
                <a:prstGeom prst="rect">
                  <a:avLst/>
                </a:prstGeom>
                <a:pattFill prst="ltHorz">
                  <a:fgClr>
                    <a:srgbClr val="EAEAEA"/>
                  </a:fgClr>
                  <a:bgClr>
                    <a:srgbClr val="FFFFFF"/>
                  </a:bgClr>
                </a:patt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sz="2800"/>
                </a:p>
              </p:txBody>
            </p:sp>
            <p:sp>
              <p:nvSpPr>
                <p:cNvPr id="34855" name="AutoShape 30"/>
                <p:cNvSpPr>
                  <a:spLocks noChangeArrowheads="1"/>
                </p:cNvSpPr>
                <p:nvPr/>
              </p:nvSpPr>
              <p:spPr bwMode="auto">
                <a:xfrm>
                  <a:off x="5661" y="9954"/>
                  <a:ext cx="556" cy="720"/>
                </a:xfrm>
                <a:prstGeom prst="foldedCorner">
                  <a:avLst>
                    <a:gd name="adj" fmla="val 23889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36000" anchor="ctr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200" b="1">
                      <a:latin typeface="Arial Narrow" pitchFamily="34" charset="0"/>
                      <a:cs typeface="Arial" pitchFamily="34" charset="0"/>
                    </a:rPr>
                    <a:t>Visão</a:t>
                  </a:r>
                  <a:endParaRPr lang="pt-BR" sz="2800"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34828" name="Group 31"/>
            <p:cNvGrpSpPr>
              <a:grpSpLocks/>
            </p:cNvGrpSpPr>
            <p:nvPr/>
          </p:nvGrpSpPr>
          <p:grpSpPr bwMode="auto">
            <a:xfrm>
              <a:off x="5301" y="12654"/>
              <a:ext cx="2340" cy="1800"/>
              <a:chOff x="2778" y="12654"/>
              <a:chExt cx="2340" cy="1800"/>
            </a:xfrm>
          </p:grpSpPr>
          <p:sp>
            <p:nvSpPr>
              <p:cNvPr id="34841" name="Rectangle 32"/>
              <p:cNvSpPr>
                <a:spLocks noChangeArrowheads="1"/>
              </p:cNvSpPr>
              <p:nvPr/>
            </p:nvSpPr>
            <p:spPr bwMode="auto">
              <a:xfrm>
                <a:off x="2778" y="12831"/>
                <a:ext cx="2340" cy="1620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800"/>
              </a:p>
            </p:txBody>
          </p:sp>
          <p:grpSp>
            <p:nvGrpSpPr>
              <p:cNvPr id="34842" name="Group 33"/>
              <p:cNvGrpSpPr>
                <a:grpSpLocks/>
              </p:cNvGrpSpPr>
              <p:nvPr/>
            </p:nvGrpSpPr>
            <p:grpSpPr bwMode="auto">
              <a:xfrm>
                <a:off x="2781" y="12993"/>
                <a:ext cx="2176" cy="1461"/>
                <a:chOff x="2781" y="12993"/>
                <a:chExt cx="2176" cy="1461"/>
              </a:xfrm>
            </p:grpSpPr>
            <p:grpSp>
              <p:nvGrpSpPr>
                <p:cNvPr id="34844" name="Group 34"/>
                <p:cNvGrpSpPr>
                  <a:grpSpLocks/>
                </p:cNvGrpSpPr>
                <p:nvPr/>
              </p:nvGrpSpPr>
              <p:grpSpPr bwMode="auto">
                <a:xfrm>
                  <a:off x="4401" y="12993"/>
                  <a:ext cx="556" cy="720"/>
                  <a:chOff x="5661" y="9954"/>
                  <a:chExt cx="556" cy="720"/>
                </a:xfrm>
              </p:grpSpPr>
              <p:sp>
                <p:nvSpPr>
                  <p:cNvPr id="34850" name="Rectangle 35" descr="Horizontal clara"/>
                  <p:cNvSpPr>
                    <a:spLocks noChangeArrowheads="1"/>
                  </p:cNvSpPr>
                  <p:nvPr/>
                </p:nvSpPr>
                <p:spPr bwMode="auto">
                  <a:xfrm>
                    <a:off x="5714" y="10067"/>
                    <a:ext cx="475" cy="607"/>
                  </a:xfrm>
                  <a:prstGeom prst="rect">
                    <a:avLst/>
                  </a:prstGeom>
                  <a:pattFill prst="ltHorz">
                    <a:fgClr>
                      <a:srgbClr val="EAEAEA"/>
                    </a:fgClr>
                    <a:bgClr>
                      <a:srgbClr val="FFFFFF"/>
                    </a:bgClr>
                  </a:patt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 sz="2800"/>
                  </a:p>
                </p:txBody>
              </p:sp>
              <p:sp>
                <p:nvSpPr>
                  <p:cNvPr id="34851" name="AutoShape 36"/>
                  <p:cNvSpPr>
                    <a:spLocks noChangeArrowheads="1"/>
                  </p:cNvSpPr>
                  <p:nvPr/>
                </p:nvSpPr>
                <p:spPr bwMode="auto">
                  <a:xfrm>
                    <a:off x="5661" y="9954"/>
                    <a:ext cx="556" cy="720"/>
                  </a:xfrm>
                  <a:prstGeom prst="foldedCorner">
                    <a:avLst>
                      <a:gd name="adj" fmla="val 23889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36000" anchor="ctr"/>
                  <a:lstStyle/>
                  <a:p>
                    <a:pPr algn="ctr">
                      <a:spcAft>
                        <a:spcPts val="1000"/>
                      </a:spcAft>
                    </a:pPr>
                    <a:r>
                      <a:rPr lang="pt-BR" sz="1200" b="1">
                        <a:latin typeface="Arial Narrow" pitchFamily="34" charset="0"/>
                        <a:cs typeface="Arial" pitchFamily="34" charset="0"/>
                      </a:rPr>
                      <a:t>Visão</a:t>
                    </a:r>
                    <a:endParaRPr lang="pt-BR" sz="2800">
                      <a:cs typeface="Arial" pitchFamily="34" charset="0"/>
                    </a:endParaRPr>
                  </a:p>
                </p:txBody>
              </p:sp>
            </p:grpSp>
            <p:pic>
              <p:nvPicPr>
                <p:cNvPr id="34845" name="Picture 37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81" y="13264"/>
                  <a:ext cx="2173" cy="1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4846" name="Rectangle 38"/>
                <p:cNvSpPr>
                  <a:spLocks noChangeArrowheads="1"/>
                </p:cNvSpPr>
                <p:nvPr/>
              </p:nvSpPr>
              <p:spPr bwMode="auto">
                <a:xfrm flipV="1">
                  <a:off x="4041" y="13402"/>
                  <a:ext cx="540" cy="7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10800000"/>
                <a:lstStyle/>
                <a:p>
                  <a:endParaRPr lang="pt-BR" sz="2800"/>
                </a:p>
              </p:txBody>
            </p:sp>
            <p:grpSp>
              <p:nvGrpSpPr>
                <p:cNvPr id="34847" name="Group 39"/>
                <p:cNvGrpSpPr>
                  <a:grpSpLocks/>
                </p:cNvGrpSpPr>
                <p:nvPr/>
              </p:nvGrpSpPr>
              <p:grpSpPr bwMode="auto">
                <a:xfrm>
                  <a:off x="4041" y="13405"/>
                  <a:ext cx="556" cy="720"/>
                  <a:chOff x="4221" y="13914"/>
                  <a:chExt cx="556" cy="720"/>
                </a:xfrm>
              </p:grpSpPr>
              <p:sp>
                <p:nvSpPr>
                  <p:cNvPr id="34848" name="Rectangle 40" descr="Horizontal clara"/>
                  <p:cNvSpPr>
                    <a:spLocks noChangeArrowheads="1"/>
                  </p:cNvSpPr>
                  <p:nvPr/>
                </p:nvSpPr>
                <p:spPr bwMode="auto">
                  <a:xfrm>
                    <a:off x="4274" y="14027"/>
                    <a:ext cx="475" cy="607"/>
                  </a:xfrm>
                  <a:prstGeom prst="rect">
                    <a:avLst/>
                  </a:prstGeom>
                  <a:pattFill prst="ltHorz">
                    <a:fgClr>
                      <a:srgbClr val="EAEAEA"/>
                    </a:fgClr>
                    <a:bgClr>
                      <a:srgbClr val="FFFFFF"/>
                    </a:bgClr>
                  </a:patt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 sz="2800"/>
                  </a:p>
                </p:txBody>
              </p:sp>
              <p:sp>
                <p:nvSpPr>
                  <p:cNvPr id="34849" name="AutoShape 41"/>
                  <p:cNvSpPr>
                    <a:spLocks noChangeArrowheads="1"/>
                  </p:cNvSpPr>
                  <p:nvPr/>
                </p:nvSpPr>
                <p:spPr bwMode="auto">
                  <a:xfrm>
                    <a:off x="4221" y="13914"/>
                    <a:ext cx="556" cy="720"/>
                  </a:xfrm>
                  <a:prstGeom prst="foldedCorner">
                    <a:avLst>
                      <a:gd name="adj" fmla="val 23889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36000" anchor="ctr"/>
                  <a:lstStyle/>
                  <a:p>
                    <a:pPr algn="ctr">
                      <a:spcAft>
                        <a:spcPts val="1000"/>
                      </a:spcAft>
                    </a:pPr>
                    <a:r>
                      <a:rPr lang="pt-BR" sz="1200" b="1">
                        <a:latin typeface="Arial Narrow" pitchFamily="34" charset="0"/>
                        <a:cs typeface="Arial" pitchFamily="34" charset="0"/>
                      </a:rPr>
                      <a:t>SRS</a:t>
                    </a:r>
                    <a:endParaRPr lang="pt-BR" sz="2800">
                      <a:cs typeface="Arial" pitchFamily="34" charset="0"/>
                    </a:endParaRPr>
                  </a:p>
                </p:txBody>
              </p:sp>
            </p:grpSp>
          </p:grpSp>
          <p:sp>
            <p:nvSpPr>
              <p:cNvPr id="34843" name="Line 42"/>
              <p:cNvSpPr>
                <a:spLocks noChangeShapeType="1"/>
              </p:cNvSpPr>
              <p:nvPr/>
            </p:nvSpPr>
            <p:spPr bwMode="auto">
              <a:xfrm>
                <a:off x="3861" y="12654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34829" name="Group 43"/>
            <p:cNvGrpSpPr>
              <a:grpSpLocks/>
            </p:cNvGrpSpPr>
            <p:nvPr/>
          </p:nvGrpSpPr>
          <p:grpSpPr bwMode="auto">
            <a:xfrm>
              <a:off x="7821" y="12654"/>
              <a:ext cx="2340" cy="1800"/>
              <a:chOff x="2778" y="12654"/>
              <a:chExt cx="2340" cy="1800"/>
            </a:xfrm>
          </p:grpSpPr>
          <p:sp>
            <p:nvSpPr>
              <p:cNvPr id="34830" name="Rectangle 44"/>
              <p:cNvSpPr>
                <a:spLocks noChangeArrowheads="1"/>
              </p:cNvSpPr>
              <p:nvPr/>
            </p:nvSpPr>
            <p:spPr bwMode="auto">
              <a:xfrm>
                <a:off x="2778" y="12831"/>
                <a:ext cx="2340" cy="1620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800"/>
              </a:p>
            </p:txBody>
          </p:sp>
          <p:grpSp>
            <p:nvGrpSpPr>
              <p:cNvPr id="34831" name="Group 45"/>
              <p:cNvGrpSpPr>
                <a:grpSpLocks/>
              </p:cNvGrpSpPr>
              <p:nvPr/>
            </p:nvGrpSpPr>
            <p:grpSpPr bwMode="auto">
              <a:xfrm>
                <a:off x="2781" y="12993"/>
                <a:ext cx="2176" cy="1461"/>
                <a:chOff x="2781" y="12993"/>
                <a:chExt cx="2176" cy="1461"/>
              </a:xfrm>
            </p:grpSpPr>
            <p:grpSp>
              <p:nvGrpSpPr>
                <p:cNvPr id="34833" name="Group 46"/>
                <p:cNvGrpSpPr>
                  <a:grpSpLocks/>
                </p:cNvGrpSpPr>
                <p:nvPr/>
              </p:nvGrpSpPr>
              <p:grpSpPr bwMode="auto">
                <a:xfrm>
                  <a:off x="4401" y="12993"/>
                  <a:ext cx="556" cy="720"/>
                  <a:chOff x="5661" y="9954"/>
                  <a:chExt cx="556" cy="720"/>
                </a:xfrm>
              </p:grpSpPr>
              <p:sp>
                <p:nvSpPr>
                  <p:cNvPr id="34839" name="Rectangle 47" descr="Horizontal clara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5714" y="10067"/>
                    <a:ext cx="475" cy="607"/>
                  </a:xfrm>
                  <a:prstGeom prst="rect">
                    <a:avLst/>
                  </a:prstGeom>
                  <a:pattFill prst="ltHorz">
                    <a:fgClr>
                      <a:srgbClr val="EAEAEA"/>
                    </a:fgClr>
                    <a:bgClr>
                      <a:srgbClr val="FFFFFF"/>
                    </a:bgClr>
                  </a:patt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/>
                  <a:lstStyle/>
                  <a:p>
                    <a:endParaRPr lang="pt-BR" sz="2800"/>
                  </a:p>
                </p:txBody>
              </p:sp>
              <p:sp>
                <p:nvSpPr>
                  <p:cNvPr id="34840" name="AutoShape 48"/>
                  <p:cNvSpPr>
                    <a:spLocks noChangeArrowheads="1"/>
                  </p:cNvSpPr>
                  <p:nvPr/>
                </p:nvSpPr>
                <p:spPr bwMode="auto">
                  <a:xfrm>
                    <a:off x="5661" y="9954"/>
                    <a:ext cx="556" cy="720"/>
                  </a:xfrm>
                  <a:prstGeom prst="foldedCorner">
                    <a:avLst>
                      <a:gd name="adj" fmla="val 23889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36000" anchor="ctr"/>
                  <a:lstStyle/>
                  <a:p>
                    <a:pPr algn="ctr">
                      <a:spcAft>
                        <a:spcPts val="1000"/>
                      </a:spcAft>
                    </a:pPr>
                    <a:r>
                      <a:rPr lang="pt-BR" sz="1200" b="1">
                        <a:latin typeface="Arial Narrow" pitchFamily="34" charset="0"/>
                        <a:cs typeface="Arial" pitchFamily="34" charset="0"/>
                      </a:rPr>
                      <a:t>Visão</a:t>
                    </a:r>
                    <a:endParaRPr lang="pt-BR" sz="2800">
                      <a:cs typeface="Arial" pitchFamily="34" charset="0"/>
                    </a:endParaRPr>
                  </a:p>
                </p:txBody>
              </p:sp>
            </p:grpSp>
            <p:pic>
              <p:nvPicPr>
                <p:cNvPr id="34834" name="Picture 49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81" y="13264"/>
                  <a:ext cx="2173" cy="1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4835" name="Rectangle 50"/>
                <p:cNvSpPr>
                  <a:spLocks noChangeArrowheads="1"/>
                </p:cNvSpPr>
                <p:nvPr/>
              </p:nvSpPr>
              <p:spPr bwMode="auto">
                <a:xfrm>
                  <a:off x="4041" y="13402"/>
                  <a:ext cx="540" cy="7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sz="2800"/>
                </a:p>
              </p:txBody>
            </p:sp>
            <p:grpSp>
              <p:nvGrpSpPr>
                <p:cNvPr id="34836" name="Group 51"/>
                <p:cNvGrpSpPr>
                  <a:grpSpLocks/>
                </p:cNvGrpSpPr>
                <p:nvPr/>
              </p:nvGrpSpPr>
              <p:grpSpPr bwMode="auto">
                <a:xfrm>
                  <a:off x="4041" y="13405"/>
                  <a:ext cx="556" cy="720"/>
                  <a:chOff x="4221" y="13914"/>
                  <a:chExt cx="556" cy="720"/>
                </a:xfrm>
              </p:grpSpPr>
              <p:sp>
                <p:nvSpPr>
                  <p:cNvPr id="34837" name="Rectangle 52" descr="Horizontal clara"/>
                  <p:cNvSpPr>
                    <a:spLocks noChangeArrowheads="1"/>
                  </p:cNvSpPr>
                  <p:nvPr/>
                </p:nvSpPr>
                <p:spPr bwMode="auto">
                  <a:xfrm>
                    <a:off x="4274" y="14027"/>
                    <a:ext cx="475" cy="607"/>
                  </a:xfrm>
                  <a:prstGeom prst="rect">
                    <a:avLst/>
                  </a:prstGeom>
                  <a:pattFill prst="ltHorz">
                    <a:fgClr>
                      <a:srgbClr val="EAEAEA"/>
                    </a:fgClr>
                    <a:bgClr>
                      <a:srgbClr val="FFFFFF"/>
                    </a:bgClr>
                  </a:patt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 sz="2800"/>
                  </a:p>
                </p:txBody>
              </p:sp>
              <p:sp>
                <p:nvSpPr>
                  <p:cNvPr id="34838" name="AutoShape 53"/>
                  <p:cNvSpPr>
                    <a:spLocks noChangeArrowheads="1"/>
                  </p:cNvSpPr>
                  <p:nvPr/>
                </p:nvSpPr>
                <p:spPr bwMode="auto">
                  <a:xfrm>
                    <a:off x="4221" y="13914"/>
                    <a:ext cx="556" cy="720"/>
                  </a:xfrm>
                  <a:prstGeom prst="foldedCorner">
                    <a:avLst>
                      <a:gd name="adj" fmla="val 23889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36000" anchor="ctr"/>
                  <a:lstStyle/>
                  <a:p>
                    <a:pPr algn="ctr">
                      <a:spcAft>
                        <a:spcPts val="1000"/>
                      </a:spcAft>
                    </a:pPr>
                    <a:r>
                      <a:rPr lang="pt-BR" sz="1200" b="1">
                        <a:latin typeface="Arial Narrow" pitchFamily="34" charset="0"/>
                        <a:cs typeface="Arial" pitchFamily="34" charset="0"/>
                      </a:rPr>
                      <a:t>SRS</a:t>
                    </a:r>
                    <a:endParaRPr lang="pt-BR" sz="2800">
                      <a:cs typeface="Arial" pitchFamily="34" charset="0"/>
                    </a:endParaRPr>
                  </a:p>
                </p:txBody>
              </p:sp>
            </p:grpSp>
          </p:grpSp>
          <p:sp>
            <p:nvSpPr>
              <p:cNvPr id="34832" name="Line 54"/>
              <p:cNvSpPr>
                <a:spLocks noChangeShapeType="1"/>
              </p:cNvSpPr>
              <p:nvPr/>
            </p:nvSpPr>
            <p:spPr bwMode="auto">
              <a:xfrm>
                <a:off x="3861" y="12654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Organizando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Organização dos requisitos para uma família de produtos de software: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700213"/>
            <a:ext cx="615315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HOLIS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HOLIS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 documento de Visão conterá visões de curto e longo prazo do HOLIS, incluindo requisitos e características básicas do sistema que estão sendo propostos</a:t>
            </a:r>
          </a:p>
          <a:p>
            <a:r>
              <a:rPr lang="pt-BR" dirty="0" smtClean="0"/>
              <a:t>O modelo </a:t>
            </a:r>
            <a:r>
              <a:rPr lang="pt-BR" dirty="0" err="1" smtClean="0"/>
              <a:t>use-case</a:t>
            </a:r>
            <a:r>
              <a:rPr lang="pt-BR" dirty="0" smtClean="0"/>
              <a:t> de sistema registra os use cases através dos quais os vários atores do sistema interagem com o HOLIS</a:t>
            </a:r>
          </a:p>
          <a:p>
            <a:r>
              <a:rPr lang="pt-BR" dirty="0" smtClean="0"/>
              <a:t>Após alguns debates, a equipe decidiu documentar os requisitos de hardware – tamanho, peso, potência, empacotamento – para os três subsistemas do HOLIS numa única especificação dos requisitos de hardware</a:t>
            </a:r>
          </a:p>
          <a:p>
            <a:r>
              <a:rPr lang="pt-BR" dirty="0" smtClean="0"/>
              <a:t>Como cada subsistema do HOLIS é intensa em software, a equipe decidiu desenvolver uma especificação de requisitos de software para cada um dos três subsistemas, bem como um modelo </a:t>
            </a:r>
            <a:r>
              <a:rPr lang="pt-BR" dirty="0" err="1" smtClean="0"/>
              <a:t>use-case</a:t>
            </a:r>
            <a:r>
              <a:rPr lang="pt-BR" dirty="0" smtClean="0"/>
              <a:t> de cada subsistema para mostrar como cada subsistema interage com os vários atores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Documento de 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Ver </a:t>
            </a:r>
            <a:r>
              <a:rPr lang="pt-BR" dirty="0" err="1" smtClean="0"/>
              <a:t>template</a:t>
            </a:r>
            <a:r>
              <a:rPr lang="pt-BR" dirty="0" smtClean="0"/>
              <a:t> em:</a:t>
            </a:r>
          </a:p>
          <a:p>
            <a:pPr lvl="1"/>
            <a:r>
              <a:rPr lang="pt-BR" dirty="0">
                <a:hlinkClick r:id="rId3"/>
              </a:rPr>
              <a:t>http://www.wthreex.com/rup/webtmpl/templates/req/rup_vision.htm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2"/>
          <p:cNvGrpSpPr>
            <a:grpSpLocks/>
          </p:cNvGrpSpPr>
          <p:nvPr/>
        </p:nvGrpSpPr>
        <p:grpSpPr bwMode="auto">
          <a:xfrm>
            <a:off x="1214438" y="1928813"/>
            <a:ext cx="6715125" cy="3643312"/>
            <a:chOff x="765" y="1215"/>
            <a:chExt cx="4230" cy="2295"/>
          </a:xfrm>
        </p:grpSpPr>
        <p:grpSp>
          <p:nvGrpSpPr>
            <p:cNvPr id="43011" name="Group 30"/>
            <p:cNvGrpSpPr>
              <a:grpSpLocks/>
            </p:cNvGrpSpPr>
            <p:nvPr/>
          </p:nvGrpSpPr>
          <p:grpSpPr bwMode="auto">
            <a:xfrm>
              <a:off x="1916" y="3075"/>
              <a:ext cx="2077" cy="435"/>
              <a:chOff x="5542" y="10190"/>
              <a:chExt cx="3359" cy="540"/>
            </a:xfrm>
          </p:grpSpPr>
          <p:sp>
            <p:nvSpPr>
              <p:cNvPr id="43026" name="Text Box 31"/>
              <p:cNvSpPr txBox="1">
                <a:spLocks noChangeArrowheads="1"/>
              </p:cNvSpPr>
              <p:nvPr/>
            </p:nvSpPr>
            <p:spPr bwMode="auto">
              <a:xfrm>
                <a:off x="5542" y="10190"/>
                <a:ext cx="54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>
                  <a:spcAft>
                    <a:spcPts val="1000"/>
                  </a:spcAft>
                </a:pPr>
                <a:r>
                  <a:rPr lang="pt-BR" sz="4000">
                    <a:latin typeface="Century Gothic" pitchFamily="34" charset="0"/>
                    <a:cs typeface="Arial" pitchFamily="34" charset="0"/>
                  </a:rPr>
                  <a:t>=</a:t>
                </a:r>
                <a:endParaRPr lang="pt-BR" sz="3600">
                  <a:cs typeface="Arial" pitchFamily="34" charset="0"/>
                </a:endParaRPr>
              </a:p>
            </p:txBody>
          </p:sp>
          <p:sp>
            <p:nvSpPr>
              <p:cNvPr id="43027" name="Text Box 32"/>
              <p:cNvSpPr txBox="1">
                <a:spLocks noChangeArrowheads="1"/>
              </p:cNvSpPr>
              <p:nvPr/>
            </p:nvSpPr>
            <p:spPr bwMode="auto">
              <a:xfrm>
                <a:off x="6021" y="10339"/>
                <a:ext cx="2880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>
                  <a:spcAft>
                    <a:spcPts val="1000"/>
                  </a:spcAft>
                </a:pPr>
                <a:r>
                  <a:rPr lang="pt-BR" sz="1400">
                    <a:latin typeface="Comic Sans MS" pitchFamily="66" charset="0"/>
                    <a:cs typeface="Arial" pitchFamily="34" charset="0"/>
                  </a:rPr>
                  <a:t>Definição completa do produto</a:t>
                </a:r>
                <a:endParaRPr lang="pt-BR" sz="3600">
                  <a:cs typeface="Arial" pitchFamily="34" charset="0"/>
                </a:endParaRPr>
              </a:p>
            </p:txBody>
          </p:sp>
        </p:grpSp>
        <p:grpSp>
          <p:nvGrpSpPr>
            <p:cNvPr id="43012" name="Group 33"/>
            <p:cNvGrpSpPr>
              <a:grpSpLocks/>
            </p:cNvGrpSpPr>
            <p:nvPr/>
          </p:nvGrpSpPr>
          <p:grpSpPr bwMode="auto">
            <a:xfrm>
              <a:off x="765" y="1290"/>
              <a:ext cx="1224" cy="1015"/>
              <a:chOff x="981" y="7092"/>
              <a:chExt cx="1980" cy="1260"/>
            </a:xfrm>
          </p:grpSpPr>
          <p:sp>
            <p:nvSpPr>
              <p:cNvPr id="43022" name="Text Box 34"/>
              <p:cNvSpPr txBox="1">
                <a:spLocks noChangeArrowheads="1"/>
              </p:cNvSpPr>
              <p:nvPr/>
            </p:nvSpPr>
            <p:spPr bwMode="auto">
              <a:xfrm>
                <a:off x="981" y="7812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>
                  <a:spcAft>
                    <a:spcPts val="1000"/>
                  </a:spcAft>
                </a:pPr>
                <a:r>
                  <a:rPr lang="pt-BR" sz="1400">
                    <a:latin typeface="Comic Sans MS" pitchFamily="66" charset="0"/>
                    <a:cs typeface="Arial" pitchFamily="34" charset="0"/>
                  </a:rPr>
                  <a:t>Visão 1.0</a:t>
                </a:r>
                <a:endParaRPr lang="pt-BR" sz="3600">
                  <a:cs typeface="Arial" pitchFamily="34" charset="0"/>
                </a:endParaRPr>
              </a:p>
            </p:txBody>
          </p:sp>
          <p:grpSp>
            <p:nvGrpSpPr>
              <p:cNvPr id="43023" name="Group 35"/>
              <p:cNvGrpSpPr>
                <a:grpSpLocks/>
              </p:cNvGrpSpPr>
              <p:nvPr/>
            </p:nvGrpSpPr>
            <p:grpSpPr bwMode="auto">
              <a:xfrm>
                <a:off x="1701" y="7092"/>
                <a:ext cx="556" cy="720"/>
                <a:chOff x="5661" y="9954"/>
                <a:chExt cx="556" cy="720"/>
              </a:xfrm>
            </p:grpSpPr>
            <p:sp>
              <p:nvSpPr>
                <p:cNvPr id="43024" name="Rectangle 36" descr="Horizontal clara"/>
                <p:cNvSpPr>
                  <a:spLocks noChangeArrowheads="1"/>
                </p:cNvSpPr>
                <p:nvPr/>
              </p:nvSpPr>
              <p:spPr bwMode="auto">
                <a:xfrm>
                  <a:off x="5714" y="10067"/>
                  <a:ext cx="475" cy="607"/>
                </a:xfrm>
                <a:prstGeom prst="rect">
                  <a:avLst/>
                </a:prstGeom>
                <a:pattFill prst="ltHorz">
                  <a:fgClr>
                    <a:srgbClr val="EAEAEA"/>
                  </a:fgClr>
                  <a:bgClr>
                    <a:srgbClr val="FFFFFF"/>
                  </a:bgClr>
                </a:patt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sz="3600"/>
                </a:p>
              </p:txBody>
            </p:sp>
            <p:sp>
              <p:nvSpPr>
                <p:cNvPr id="43025" name="AutoShape 37"/>
                <p:cNvSpPr>
                  <a:spLocks noChangeArrowheads="1"/>
                </p:cNvSpPr>
                <p:nvPr/>
              </p:nvSpPr>
              <p:spPr bwMode="auto">
                <a:xfrm>
                  <a:off x="5661" y="9954"/>
                  <a:ext cx="556" cy="720"/>
                </a:xfrm>
                <a:prstGeom prst="foldedCorner">
                  <a:avLst>
                    <a:gd name="adj" fmla="val 23889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36000" anchor="ctr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 b="1">
                      <a:latin typeface="Arial Narrow" pitchFamily="34" charset="0"/>
                      <a:cs typeface="Arial" pitchFamily="34" charset="0"/>
                    </a:rPr>
                    <a:t>Visão</a:t>
                  </a:r>
                  <a:endParaRPr lang="pt-BR" sz="3600"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43013" name="Text Box 38"/>
            <p:cNvSpPr txBox="1">
              <a:spLocks noChangeArrowheads="1"/>
            </p:cNvSpPr>
            <p:nvPr/>
          </p:nvSpPr>
          <p:spPr bwMode="auto">
            <a:xfrm>
              <a:off x="1878" y="1290"/>
              <a:ext cx="1781" cy="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Aft>
                  <a:spcPts val="1000"/>
                </a:spcAft>
              </a:pPr>
              <a:r>
                <a:rPr lang="pt-BR" sz="1400" dirty="0">
                  <a:latin typeface="Comic Sans MS" pitchFamily="66" charset="0"/>
                  <a:cs typeface="Arial" pitchFamily="34" charset="0"/>
                </a:rPr>
                <a:t>Introdução</a:t>
              </a:r>
            </a:p>
            <a:p>
              <a:pPr>
                <a:spcAft>
                  <a:spcPts val="1000"/>
                </a:spcAft>
              </a:pPr>
              <a:r>
                <a:rPr lang="pt-BR" sz="1400" dirty="0">
                  <a:latin typeface="Comic Sans MS" pitchFamily="66" charset="0"/>
                  <a:cs typeface="Arial" pitchFamily="34" charset="0"/>
                </a:rPr>
                <a:t>+ Características da versão 1.0</a:t>
              </a:r>
            </a:p>
            <a:p>
              <a:pPr>
                <a:spcAft>
                  <a:spcPts val="1000"/>
                </a:spcAft>
              </a:pPr>
              <a:r>
                <a:rPr lang="pt-BR" sz="1400" dirty="0">
                  <a:latin typeface="Comic Sans MS" pitchFamily="66" charset="0"/>
                  <a:cs typeface="Arial" pitchFamily="34" charset="0"/>
                </a:rPr>
                <a:t>+ Características futuras</a:t>
              </a:r>
              <a:endParaRPr lang="pt-BR" sz="3600" dirty="0">
                <a:cs typeface="Arial" pitchFamily="34" charset="0"/>
              </a:endParaRPr>
            </a:p>
          </p:txBody>
        </p:sp>
        <p:sp>
          <p:nvSpPr>
            <p:cNvPr id="43014" name="Text Box 39"/>
            <p:cNvSpPr txBox="1">
              <a:spLocks noChangeArrowheads="1"/>
            </p:cNvSpPr>
            <p:nvPr/>
          </p:nvSpPr>
          <p:spPr bwMode="auto">
            <a:xfrm>
              <a:off x="1878" y="2305"/>
              <a:ext cx="1781" cy="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Aft>
                  <a:spcPts val="1000"/>
                </a:spcAft>
              </a:pPr>
              <a:r>
                <a:rPr lang="pt-BR" sz="1400">
                  <a:latin typeface="Comic Sans MS" pitchFamily="66" charset="0"/>
                  <a:cs typeface="Arial" pitchFamily="34" charset="0"/>
                </a:rPr>
                <a:t>+ Novas características</a:t>
              </a:r>
            </a:p>
            <a:p>
              <a:pPr>
                <a:spcAft>
                  <a:spcPts val="1000"/>
                </a:spcAft>
              </a:pPr>
              <a:r>
                <a:rPr lang="pt-BR" sz="1400">
                  <a:latin typeface="Comic Sans MS" pitchFamily="66" charset="0"/>
                  <a:cs typeface="Arial" pitchFamily="34" charset="0"/>
                </a:rPr>
                <a:t>+ Características removidas</a:t>
              </a:r>
            </a:p>
            <a:p>
              <a:pPr>
                <a:spcAft>
                  <a:spcPts val="1000"/>
                </a:spcAft>
              </a:pPr>
              <a:r>
                <a:rPr lang="pt-BR" sz="1400">
                  <a:latin typeface="Comic Sans MS" pitchFamily="66" charset="0"/>
                  <a:cs typeface="Arial" pitchFamily="34" charset="0"/>
                </a:rPr>
                <a:t>+ Características futuras</a:t>
              </a:r>
              <a:endParaRPr lang="pt-BR" sz="3600">
                <a:cs typeface="Arial" pitchFamily="34" charset="0"/>
              </a:endParaRPr>
            </a:p>
          </p:txBody>
        </p:sp>
        <p:sp>
          <p:nvSpPr>
            <p:cNvPr id="43015" name="Text Box 40"/>
            <p:cNvSpPr txBox="1">
              <a:spLocks noChangeArrowheads="1"/>
            </p:cNvSpPr>
            <p:nvPr/>
          </p:nvSpPr>
          <p:spPr bwMode="auto">
            <a:xfrm>
              <a:off x="3771" y="1215"/>
              <a:ext cx="1113" cy="1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lnSpc>
                  <a:spcPct val="72000"/>
                </a:lnSpc>
                <a:spcAft>
                  <a:spcPts val="1000"/>
                </a:spcAft>
              </a:pPr>
              <a:endParaRPr lang="pt-BR" sz="1400" i="1">
                <a:latin typeface="Comic Sans MS" pitchFamily="66" charset="0"/>
                <a:cs typeface="Arial" pitchFamily="34" charset="0"/>
              </a:endParaRPr>
            </a:p>
            <a:p>
              <a:pPr algn="ctr">
                <a:lnSpc>
                  <a:spcPct val="72000"/>
                </a:lnSpc>
                <a:spcAft>
                  <a:spcPts val="1000"/>
                </a:spcAft>
              </a:pPr>
              <a:r>
                <a:rPr lang="pt-BR" sz="1400" i="1">
                  <a:latin typeface="Comic Sans MS" pitchFamily="66" charset="0"/>
                  <a:cs typeface="Arial" pitchFamily="34" charset="0"/>
                </a:rPr>
                <a:t>Ponto de partida para o entendimento</a:t>
              </a:r>
            </a:p>
            <a:p>
              <a:pPr algn="ctr">
                <a:spcAft>
                  <a:spcPts val="1000"/>
                </a:spcAft>
              </a:pPr>
              <a:endParaRPr lang="pt-BR" sz="1400" i="1">
                <a:latin typeface="Comic Sans MS" pitchFamily="66" charset="0"/>
                <a:cs typeface="Arial" pitchFamily="34" charset="0"/>
              </a:endParaRPr>
            </a:p>
            <a:p>
              <a:pPr algn="ctr">
                <a:spcAft>
                  <a:spcPts val="1000"/>
                </a:spcAft>
              </a:pPr>
              <a:endParaRPr lang="pt-BR" sz="1200" i="1">
                <a:latin typeface="Comic Sans MS" pitchFamily="66" charset="0"/>
                <a:cs typeface="Arial" pitchFamily="34" charset="0"/>
              </a:endParaRPr>
            </a:p>
            <a:p>
              <a:pPr algn="ctr">
                <a:spcAft>
                  <a:spcPts val="1000"/>
                </a:spcAft>
              </a:pPr>
              <a:endParaRPr lang="pt-BR" sz="1200" i="1">
                <a:latin typeface="Comic Sans MS" pitchFamily="66" charset="0"/>
                <a:cs typeface="Arial" pitchFamily="34" charset="0"/>
              </a:endParaRPr>
            </a:p>
            <a:p>
              <a:pPr algn="ctr">
                <a:spcAft>
                  <a:spcPts val="1000"/>
                </a:spcAft>
              </a:pPr>
              <a:r>
                <a:rPr lang="pt-BR" sz="4000">
                  <a:latin typeface="Century Gothic" pitchFamily="34" charset="0"/>
                  <a:cs typeface="Arial" pitchFamily="34" charset="0"/>
                </a:rPr>
                <a:t>+</a:t>
              </a:r>
              <a:endParaRPr lang="pt-BR" sz="3600">
                <a:cs typeface="Arial" pitchFamily="34" charset="0"/>
              </a:endParaRPr>
            </a:p>
          </p:txBody>
        </p:sp>
        <p:sp>
          <p:nvSpPr>
            <p:cNvPr id="43016" name="Line 41"/>
            <p:cNvSpPr>
              <a:spLocks noChangeShapeType="1"/>
            </p:cNvSpPr>
            <p:nvPr/>
          </p:nvSpPr>
          <p:spPr bwMode="auto">
            <a:xfrm>
              <a:off x="988" y="3175"/>
              <a:ext cx="40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43017" name="Group 42"/>
            <p:cNvGrpSpPr>
              <a:grpSpLocks/>
            </p:cNvGrpSpPr>
            <p:nvPr/>
          </p:nvGrpSpPr>
          <p:grpSpPr bwMode="auto">
            <a:xfrm>
              <a:off x="765" y="2305"/>
              <a:ext cx="1224" cy="1015"/>
              <a:chOff x="4221" y="8874"/>
              <a:chExt cx="1980" cy="1260"/>
            </a:xfrm>
          </p:grpSpPr>
          <p:sp>
            <p:nvSpPr>
              <p:cNvPr id="43018" name="Text Box 43"/>
              <p:cNvSpPr txBox="1">
                <a:spLocks noChangeArrowheads="1"/>
              </p:cNvSpPr>
              <p:nvPr/>
            </p:nvSpPr>
            <p:spPr bwMode="auto">
              <a:xfrm>
                <a:off x="4221" y="9594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>
                  <a:spcAft>
                    <a:spcPts val="1000"/>
                  </a:spcAft>
                </a:pPr>
                <a:r>
                  <a:rPr lang="pt-BR" sz="1400">
                    <a:latin typeface="Comic Sans MS" pitchFamily="66" charset="0"/>
                    <a:cs typeface="Arial" pitchFamily="34" charset="0"/>
                  </a:rPr>
                  <a:t>Visão Delta 2.0</a:t>
                </a:r>
                <a:endParaRPr lang="pt-BR" sz="3600">
                  <a:cs typeface="Arial" pitchFamily="34" charset="0"/>
                </a:endParaRPr>
              </a:p>
            </p:txBody>
          </p:sp>
          <p:grpSp>
            <p:nvGrpSpPr>
              <p:cNvPr id="43019" name="Group 44"/>
              <p:cNvGrpSpPr>
                <a:grpSpLocks/>
              </p:cNvGrpSpPr>
              <p:nvPr/>
            </p:nvGrpSpPr>
            <p:grpSpPr bwMode="auto">
              <a:xfrm>
                <a:off x="4941" y="8874"/>
                <a:ext cx="556" cy="720"/>
                <a:chOff x="5661" y="9954"/>
                <a:chExt cx="556" cy="720"/>
              </a:xfrm>
            </p:grpSpPr>
            <p:sp>
              <p:nvSpPr>
                <p:cNvPr id="43020" name="Rectangle 45" descr="Horizontal clara"/>
                <p:cNvSpPr>
                  <a:spLocks noChangeArrowheads="1"/>
                </p:cNvSpPr>
                <p:nvPr/>
              </p:nvSpPr>
              <p:spPr bwMode="auto">
                <a:xfrm>
                  <a:off x="5714" y="10067"/>
                  <a:ext cx="475" cy="607"/>
                </a:xfrm>
                <a:prstGeom prst="rect">
                  <a:avLst/>
                </a:prstGeom>
                <a:pattFill prst="ltHorz">
                  <a:fgClr>
                    <a:srgbClr val="EAEAEA"/>
                  </a:fgClr>
                  <a:bgClr>
                    <a:srgbClr val="FFFFFF"/>
                  </a:bgClr>
                </a:patt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sz="3600"/>
                </a:p>
              </p:txBody>
            </p:sp>
            <p:sp>
              <p:nvSpPr>
                <p:cNvPr id="43021" name="AutoShape 46"/>
                <p:cNvSpPr>
                  <a:spLocks noChangeArrowheads="1"/>
                </p:cNvSpPr>
                <p:nvPr/>
              </p:nvSpPr>
              <p:spPr bwMode="auto">
                <a:xfrm>
                  <a:off x="5661" y="9954"/>
                  <a:ext cx="556" cy="720"/>
                </a:xfrm>
                <a:prstGeom prst="foldedCorner">
                  <a:avLst>
                    <a:gd name="adj" fmla="val 23889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36000" anchor="ctr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 b="1">
                      <a:latin typeface="Arial Narrow" pitchFamily="34" charset="0"/>
                      <a:cs typeface="Arial" pitchFamily="34" charset="0"/>
                    </a:rPr>
                    <a:t>Visão</a:t>
                  </a:r>
                  <a:endParaRPr lang="pt-BR" sz="3600"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Documento de Visão “Delta</a:t>
            </a:r>
            <a:r>
              <a:rPr lang="pt-BR" dirty="0" smtClean="0"/>
              <a:t>”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 Campeão do Produto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campeão do produto pode ter uma grande variedade de títulos:</a:t>
            </a:r>
          </a:p>
          <a:p>
            <a:pPr lvl="1"/>
            <a:r>
              <a:rPr lang="pt-BR" smtClean="0"/>
              <a:t>gerente de produtos</a:t>
            </a:r>
          </a:p>
          <a:p>
            <a:pPr lvl="1"/>
            <a:r>
              <a:rPr lang="pt-BR" smtClean="0"/>
              <a:t>gerente de projeto</a:t>
            </a:r>
          </a:p>
          <a:p>
            <a:pPr lvl="1"/>
            <a:r>
              <a:rPr lang="pt-BR" smtClean="0"/>
              <a:t>gerente de marketing</a:t>
            </a:r>
          </a:p>
          <a:p>
            <a:pPr lvl="1"/>
            <a:r>
              <a:rPr lang="pt-BR" smtClean="0"/>
              <a:t>gerente de engenharia</a:t>
            </a:r>
          </a:p>
          <a:p>
            <a:pPr lvl="1"/>
            <a:r>
              <a:rPr lang="pt-BR" smtClean="0"/>
              <a:t>gerente de tecnologia da informação</a:t>
            </a:r>
          </a:p>
          <a:p>
            <a:pPr lvl="1"/>
            <a:r>
              <a:rPr lang="pt-BR" smtClean="0"/>
              <a:t>líder de projeto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 Campeão do Produto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campeão deve:</a:t>
            </a:r>
          </a:p>
          <a:p>
            <a:pPr lvl="1"/>
            <a:r>
              <a:rPr lang="pt-BR" smtClean="0"/>
              <a:t>Gerenciar o processo de elucidação</a:t>
            </a:r>
          </a:p>
          <a:p>
            <a:pPr lvl="1"/>
            <a:r>
              <a:rPr lang="pt-BR" smtClean="0"/>
              <a:t>Gerenciar conflitos entre todos os stakeholders</a:t>
            </a:r>
          </a:p>
          <a:p>
            <a:pPr lvl="1"/>
            <a:r>
              <a:rPr lang="pt-BR" smtClean="0"/>
              <a:t>Fazer as concessões para encontrar características que liberem valor para maior número de stakeholders</a:t>
            </a:r>
          </a:p>
          <a:p>
            <a:pPr lvl="1"/>
            <a:r>
              <a:rPr lang="pt-BR" smtClean="0"/>
              <a:t>Apropriar-se de visão do produto</a:t>
            </a:r>
          </a:p>
          <a:p>
            <a:pPr lvl="1"/>
            <a:r>
              <a:rPr lang="pt-BR" smtClean="0"/>
              <a:t>Defender o produto</a:t>
            </a:r>
          </a:p>
          <a:p>
            <a:pPr lvl="1"/>
            <a:r>
              <a:rPr lang="pt-BR" smtClean="0"/>
              <a:t>Negociar com gerentes, usuários e desenvolvedores</a:t>
            </a:r>
          </a:p>
          <a:p>
            <a:pPr lvl="1"/>
            <a:r>
              <a:rPr lang="pt-BR" smtClean="0"/>
              <a:t>Ir contra a requisitos estranhos</a:t>
            </a:r>
          </a:p>
          <a:p>
            <a:pPr lvl="1"/>
            <a:r>
              <a:rPr lang="pt-BR" smtClean="0"/>
              <a:t>Manter uma “saudável excitação” entre o que o cliente deseja e o que desenvolvedores podem liberar dentro do prazo</a:t>
            </a:r>
          </a:p>
          <a:p>
            <a:pPr lvl="1"/>
            <a:r>
              <a:rPr lang="pt-BR" smtClean="0"/>
              <a:t>Ser representante oficial entre o cliente e desenvolvedores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 Campeão do Produto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campeão deve:</a:t>
            </a:r>
          </a:p>
          <a:p>
            <a:pPr lvl="1"/>
            <a:r>
              <a:rPr lang="pt-BR" smtClean="0"/>
              <a:t>Gerenciar o processo de elucidação</a:t>
            </a:r>
          </a:p>
          <a:p>
            <a:pPr lvl="1"/>
            <a:r>
              <a:rPr lang="pt-BR" smtClean="0"/>
              <a:t>Gerenciar expectativas dos clientes, gerentes executivos e departamentos internos de marketing e engenharia</a:t>
            </a:r>
          </a:p>
          <a:p>
            <a:pPr lvl="1"/>
            <a:r>
              <a:rPr lang="pt-BR" smtClean="0"/>
              <a:t>Comunicar características do release para todos os stakeholders</a:t>
            </a:r>
          </a:p>
          <a:p>
            <a:pPr lvl="1"/>
            <a:r>
              <a:rPr lang="pt-BR" smtClean="0"/>
              <a:t>Revisar as especificações de software para assegurar que eles conformam com a visão representada pelas características</a:t>
            </a:r>
          </a:p>
          <a:p>
            <a:pPr lvl="1"/>
            <a:r>
              <a:rPr lang="pt-BR" smtClean="0"/>
              <a:t>Gerenciar as prioridades das mudanças e a adição e remoção das características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Resumo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Vários tipos de documentos podem ser gerados na fase de detalhamento da solução</a:t>
            </a:r>
          </a:p>
          <a:p>
            <a:pPr lvl="1"/>
            <a:r>
              <a:rPr lang="pt-BR" smtClean="0"/>
              <a:t>Especificação dos Requisitos do Sistema: </a:t>
            </a:r>
          </a:p>
          <a:p>
            <a:pPr lvl="2"/>
            <a:r>
              <a:rPr lang="pt-BR" smtClean="0"/>
              <a:t>utilizada quando o sistema é composto por subsistemas</a:t>
            </a:r>
          </a:p>
          <a:p>
            <a:pPr lvl="1"/>
            <a:r>
              <a:rPr lang="pt-BR" smtClean="0"/>
              <a:t>Especificação dos Requisitos de Software: </a:t>
            </a:r>
          </a:p>
          <a:p>
            <a:pPr lvl="2"/>
            <a:r>
              <a:rPr lang="pt-BR" smtClean="0"/>
              <a:t>documento exclusivo para especificar os requisitos de software</a:t>
            </a:r>
          </a:p>
          <a:p>
            <a:pPr lvl="1"/>
            <a:r>
              <a:rPr lang="pt-BR" smtClean="0"/>
              <a:t>Documento de Visão: </a:t>
            </a:r>
          </a:p>
          <a:p>
            <a:pPr lvl="2"/>
            <a:r>
              <a:rPr lang="pt-BR" smtClean="0"/>
              <a:t>descreve a aplicação em alto-nível incluindo o mercado alvo, usuários e suas características</a:t>
            </a:r>
          </a:p>
          <a:p>
            <a:pPr lvl="1"/>
            <a:r>
              <a:rPr lang="pt-BR" smtClean="0"/>
              <a:t>Documento de Visão Delta: </a:t>
            </a:r>
          </a:p>
          <a:p>
            <a:pPr lvl="2"/>
            <a:r>
              <a:rPr lang="pt-BR" smtClean="0"/>
              <a:t>concentra-se no que foi mudado no Documento de Visão</a:t>
            </a:r>
          </a:p>
          <a:p>
            <a:pPr lvl="1"/>
            <a:r>
              <a:rPr lang="pt-BR" smtClean="0"/>
              <a:t>Documento dos Requisitos da Família de Produtos</a:t>
            </a:r>
          </a:p>
          <a:p>
            <a:pPr lvl="1"/>
            <a:r>
              <a:rPr lang="pt-BR" smtClean="0"/>
              <a:t>Documento dos Requisitos de Negócio: </a:t>
            </a:r>
          </a:p>
          <a:p>
            <a:pPr lvl="2"/>
            <a:r>
              <a:rPr lang="pt-BR" smtClean="0"/>
              <a:t>documento dos requisitos de marketing</a:t>
            </a:r>
          </a:p>
          <a:p>
            <a:r>
              <a:rPr lang="pt-BR" smtClean="0"/>
              <a:t>O Campeão do Produto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Obrigado!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Osvaldo Kotaro Takai</a:t>
            </a:r>
          </a:p>
          <a:p>
            <a:r>
              <a:rPr lang="pt-BR" smtClean="0">
                <a:hlinkClick r:id="rId3"/>
              </a:rPr>
              <a:t>otakai@gmail.com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/>
        </p:nvGraphicFramePr>
        <p:xfrm>
          <a:off x="2785329" y="3764937"/>
          <a:ext cx="2545793" cy="2236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Nuvem 5"/>
          <p:cNvSpPr/>
          <p:nvPr/>
        </p:nvSpPr>
        <p:spPr>
          <a:xfrm>
            <a:off x="5268727" y="3715475"/>
            <a:ext cx="889448" cy="552814"/>
          </a:xfrm>
          <a:prstGeom prst="cloud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pt-BR" sz="2400" b="1" dirty="0"/>
              <a:t> P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4489450" y="4508500"/>
            <a:ext cx="219551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5328108" y="4761014"/>
            <a:ext cx="887134" cy="5532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b="1" dirty="0"/>
              <a:t>S</a:t>
            </a:r>
          </a:p>
        </p:txBody>
      </p:sp>
      <p:sp>
        <p:nvSpPr>
          <p:cNvPr id="18443" name="AutoShape 79"/>
          <p:cNvSpPr>
            <a:spLocks noChangeArrowheads="1"/>
          </p:cNvSpPr>
          <p:nvPr/>
        </p:nvSpPr>
        <p:spPr bwMode="auto">
          <a:xfrm rot="5400000" flipV="1">
            <a:off x="1547812" y="4437063"/>
            <a:ext cx="936625" cy="647700"/>
          </a:xfrm>
          <a:custGeom>
            <a:avLst/>
            <a:gdLst>
              <a:gd name="T0" fmla="*/ 30460649 w 21600"/>
              <a:gd name="T1" fmla="*/ 0 h 21600"/>
              <a:gd name="T2" fmla="*/ 0 w 21600"/>
              <a:gd name="T3" fmla="*/ 9711002 h 21600"/>
              <a:gd name="T4" fmla="*/ 30460649 w 21600"/>
              <a:gd name="T5" fmla="*/ 19422005 h 21600"/>
              <a:gd name="T6" fmla="*/ 40614181 w 21600"/>
              <a:gd name="T7" fmla="*/ 9711002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Organizando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 quantidade de informações que devemos gerenciar aumenta conforme nos movemos em diareção à base da pirâmide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054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Organizando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Raramente requisitos são definidos num único documento, pois:</a:t>
            </a:r>
          </a:p>
          <a:p>
            <a:pPr lvl="1"/>
            <a:r>
              <a:rPr lang="pt-BR" smtClean="0"/>
              <a:t>O sistema pode ser muito complexo</a:t>
            </a:r>
          </a:p>
          <a:p>
            <a:pPr lvl="1"/>
            <a:r>
              <a:rPr lang="pt-BR" smtClean="0"/>
              <a:t>As necessidades dos clientes são documentadas antes da documentação detalhada dos requisitos</a:t>
            </a:r>
          </a:p>
          <a:p>
            <a:pPr lvl="1"/>
            <a:r>
              <a:rPr lang="pt-BR" smtClean="0"/>
              <a:t>O sistema pode ser um membro de uma família de produtos relacionados</a:t>
            </a:r>
          </a:p>
          <a:p>
            <a:pPr lvl="1"/>
            <a:r>
              <a:rPr lang="pt-BR" smtClean="0"/>
              <a:t>O sistema a ser construído satisfaz a apenas um subconjunto de todos os requisitos identificados</a:t>
            </a:r>
          </a:p>
          <a:p>
            <a:pPr lvl="1"/>
            <a:r>
              <a:rPr lang="pt-BR" smtClean="0"/>
              <a:t>É necessário que as metas de marketing e de negócio estejam separadas dos detalhes de requisitos do produto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Organizando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Raramente requisitos são definidos num único documento:</a:t>
            </a:r>
          </a:p>
          <a:p>
            <a:pPr lvl="1"/>
            <a:r>
              <a:rPr lang="pt-BR" dirty="0" smtClean="0"/>
              <a:t>Um documento define hardware, software, pessoas e procedimentos (requisitos do sistema); o outro os requisitos de software:</a:t>
            </a:r>
          </a:p>
          <a:p>
            <a:pPr lvl="2"/>
            <a:r>
              <a:rPr lang="pt-BR" dirty="0" smtClean="0"/>
              <a:t>O 1º  é chamado de especificação dos requisitos do sistema</a:t>
            </a:r>
          </a:p>
          <a:p>
            <a:pPr lvl="2"/>
            <a:r>
              <a:rPr lang="pt-BR" dirty="0" smtClean="0"/>
              <a:t>O 2º  é chamado de especificação dos requisitos de software, ou SRS</a:t>
            </a:r>
          </a:p>
          <a:p>
            <a:pPr lvl="1"/>
            <a:r>
              <a:rPr lang="pt-BR" dirty="0" smtClean="0"/>
              <a:t>Um documento define as características do sistema; o outro os requisitos mais específicos. </a:t>
            </a:r>
          </a:p>
          <a:p>
            <a:pPr lvl="2"/>
            <a:r>
              <a:rPr lang="pt-BR" dirty="0" smtClean="0"/>
              <a:t>O 1º é chamado Documento de Visão</a:t>
            </a:r>
          </a:p>
          <a:p>
            <a:pPr lvl="2"/>
            <a:r>
              <a:rPr lang="pt-BR" dirty="0" smtClean="0"/>
              <a:t>O 2º é chamado de especificação dos requisitos de software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Organizando Requisitos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 smtClean="0"/>
              <a:t>Um documento define o conjunto total de requisitos de uma família de produtos; outro define só os requisitos da aplicação específica de um release específico:</a:t>
            </a:r>
          </a:p>
          <a:p>
            <a:pPr lvl="2"/>
            <a:r>
              <a:rPr lang="pt-BR" dirty="0" smtClean="0"/>
              <a:t>O 1º documento é chamado de documento dos requisitos da família de produtos, ou documento de Visão da família de produtos</a:t>
            </a:r>
          </a:p>
          <a:p>
            <a:pPr lvl="2"/>
            <a:r>
              <a:rPr lang="pt-BR" dirty="0" smtClean="0"/>
              <a:t>O 2º é chamado de especificação de requisitos de software</a:t>
            </a:r>
          </a:p>
          <a:p>
            <a:pPr lvl="1"/>
            <a:r>
              <a:rPr lang="pt-BR" dirty="0" smtClean="0"/>
              <a:t>Um documento descreve os requisitos gerais de negócio e ambiente de negócio no qual o produto residirá; outro define o comportamento externo do sistema a ser construído</a:t>
            </a:r>
          </a:p>
          <a:p>
            <a:pPr lvl="2"/>
            <a:r>
              <a:rPr lang="pt-BR" dirty="0" smtClean="0"/>
              <a:t>O 1º documento é chamado de documento dos requisitos de negócio, ou documento dos requisitos de marketing</a:t>
            </a:r>
          </a:p>
          <a:p>
            <a:pPr lvl="2"/>
            <a:r>
              <a:rPr lang="pt-BR" dirty="0" smtClean="0"/>
              <a:t>O 2º é chamado de especificação dos requisitos de software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Line 20"/>
          <p:cNvSpPr>
            <a:spLocks noChangeShapeType="1"/>
          </p:cNvSpPr>
          <p:nvPr/>
        </p:nvSpPr>
        <p:spPr bwMode="auto">
          <a:xfrm>
            <a:off x="2198688" y="4408488"/>
            <a:ext cx="4676775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3600"/>
          </a:p>
        </p:txBody>
      </p:sp>
      <p:cxnSp>
        <p:nvCxnSpPr>
          <p:cNvPr id="30" name="Conector reto 29"/>
          <p:cNvCxnSpPr/>
          <p:nvPr/>
        </p:nvCxnSpPr>
        <p:spPr>
          <a:xfrm rot="5400000">
            <a:off x="1786732" y="4841081"/>
            <a:ext cx="857250" cy="1587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rot="5400000">
            <a:off x="6428582" y="4841081"/>
            <a:ext cx="857250" cy="1587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454705" y="4643446"/>
            <a:ext cx="1558647" cy="389845"/>
          </a:xfrm>
          <a:prstGeom prst="rect">
            <a:avLst/>
          </a:prstGeom>
          <a:ln w="34925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Subsistema A</a:t>
            </a:r>
            <a:endParaRPr lang="pt-BR" sz="3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6130647" y="4643446"/>
            <a:ext cx="1558647" cy="389845"/>
          </a:xfrm>
          <a:prstGeom prst="rect">
            <a:avLst/>
          </a:prstGeom>
          <a:ln w="34925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pt-BR" sz="1600" b="1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Subsistema C</a:t>
            </a:r>
            <a:endParaRPr lang="pt-BR" sz="360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 flipV="1">
            <a:off x="1065213" y="5286375"/>
            <a:ext cx="0" cy="39052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3600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1065213" y="5286375"/>
            <a:ext cx="2338387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3600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 flipV="1">
            <a:off x="3403600" y="5286375"/>
            <a:ext cx="0" cy="39052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3600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 flipV="1">
            <a:off x="5740400" y="5286375"/>
            <a:ext cx="0" cy="39052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3600"/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 flipV="1">
            <a:off x="8078788" y="5286375"/>
            <a:ext cx="0" cy="39052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3600"/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5740400" y="5286375"/>
            <a:ext cx="2338388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3600"/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 flipV="1">
            <a:off x="4572000" y="4019550"/>
            <a:ext cx="0" cy="388938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3600"/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 flipV="1">
            <a:off x="4572000" y="4408488"/>
            <a:ext cx="0" cy="39052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3600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285720" y="5566014"/>
            <a:ext cx="1558647" cy="389845"/>
          </a:xfrm>
          <a:prstGeom prst="rect">
            <a:avLst/>
          </a:prstGeom>
          <a:ln w="34925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/>
          <a:lstStyle/>
          <a:p>
            <a:pPr algn="ctr">
              <a:spcAft>
                <a:spcPts val="100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Subsistema A-1</a:t>
            </a:r>
            <a:endParaRPr lang="pt-BR" sz="3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2623691" y="5566014"/>
            <a:ext cx="1558647" cy="389845"/>
          </a:xfrm>
          <a:prstGeom prst="rect">
            <a:avLst/>
          </a:prstGeom>
          <a:ln w="34925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/>
          <a:lstStyle/>
          <a:p>
            <a:pPr algn="ctr">
              <a:spcAft>
                <a:spcPts val="1000"/>
              </a:spcAft>
              <a:defRPr/>
            </a:pPr>
            <a:r>
              <a:rPr lang="pt-BR" sz="1600" b="1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Subsistema A-2</a:t>
            </a:r>
            <a:endParaRPr lang="pt-BR" sz="360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4961662" y="5566014"/>
            <a:ext cx="1558647" cy="389845"/>
          </a:xfrm>
          <a:prstGeom prst="rect">
            <a:avLst/>
          </a:prstGeom>
          <a:ln w="34925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Subsistema C-1</a:t>
            </a:r>
            <a:endParaRPr lang="pt-BR" sz="3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7299633" y="5566014"/>
            <a:ext cx="1558647" cy="389845"/>
          </a:xfrm>
          <a:prstGeom prst="rect">
            <a:avLst/>
          </a:prstGeom>
          <a:ln w="34925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Subsistema C-2</a:t>
            </a:r>
            <a:endParaRPr lang="pt-BR" sz="3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792676" y="3753535"/>
            <a:ext cx="1558647" cy="389845"/>
          </a:xfrm>
          <a:prstGeom prst="rect">
            <a:avLst/>
          </a:prstGeom>
          <a:ln w="34925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O Sistema</a:t>
            </a:r>
            <a:endParaRPr lang="pt-BR" sz="3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792676" y="4643446"/>
            <a:ext cx="1558647" cy="389845"/>
          </a:xfrm>
          <a:prstGeom prst="rect">
            <a:avLst/>
          </a:prstGeom>
          <a:ln w="34925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Subsistema B</a:t>
            </a:r>
            <a:endParaRPr lang="pt-BR" sz="3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Organizando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Requisitos de software são apenas um subconjunto dos requisitos de sistemas</a:t>
            </a:r>
          </a:p>
          <a:p>
            <a:r>
              <a:rPr lang="pt-BR" smtClean="0"/>
              <a:t>Sistemas complexos são construídos por subsistemas que por sua vez são componentes de hardware e software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Organizando Requisitos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Nesses casos, descreva na especificação de requisitos do sistema o comportamento externo:</a:t>
            </a:r>
          </a:p>
          <a:p>
            <a:pPr lvl="1"/>
            <a:r>
              <a:rPr lang="pt-BR" smtClean="0"/>
              <a:t>Capacidade de combustível, velocidade de decolagem ou altitude máxima sem referenciar qualquer subsistema</a:t>
            </a:r>
          </a:p>
          <a:p>
            <a:r>
              <a:rPr lang="pt-BR" smtClean="0"/>
              <a:t>Detalhe as interfaces entre subsistemas e o flowdown de requisitos - engenharia de sistemas</a:t>
            </a:r>
          </a:p>
          <a:p>
            <a:r>
              <a:rPr lang="pt-BR" smtClean="0"/>
              <a:t>Especifique os requisitos dos subsistemas</a:t>
            </a:r>
          </a:p>
          <a:p>
            <a:pPr lvl="1"/>
            <a:r>
              <a:rPr lang="pt-BR" smtClean="0"/>
              <a:t>Descreva por completo, o comportamento externo dos subsistemas, incluindo uma nova classe de requisitos - requisitos derivados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3" name="Grupo 27"/>
          <p:cNvGrpSpPr>
            <a:grpSpLocks/>
          </p:cNvGrpSpPr>
          <p:nvPr/>
        </p:nvGrpSpPr>
        <p:grpSpPr bwMode="auto">
          <a:xfrm>
            <a:off x="571500" y="2449513"/>
            <a:ext cx="8001000" cy="3500437"/>
            <a:chOff x="-785850" y="1214422"/>
            <a:chExt cx="9501254" cy="3957664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2849331" y="1214422"/>
              <a:ext cx="2212452" cy="1014420"/>
            </a:xfrm>
            <a:prstGeom prst="rect">
              <a:avLst/>
            </a:prstGeom>
            <a:ln w="34925"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400" b="1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400" b="1" dirty="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rPr>
                <a:t>Especificação geral dos Requisitos do sistema</a:t>
              </a:r>
            </a:p>
          </p:txBody>
        </p:sp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415634" y="2700331"/>
              <a:ext cx="2212452" cy="1014420"/>
            </a:xfrm>
            <a:prstGeom prst="rect">
              <a:avLst/>
            </a:prstGeom>
            <a:ln w="34925"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400" b="1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400" b="1" dirty="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rPr>
                <a:t>Especificação dos requisitos do sistema para o Subsistema A</a:t>
              </a:r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2849331" y="2700331"/>
              <a:ext cx="2212452" cy="1014420"/>
            </a:xfrm>
            <a:prstGeom prst="rect">
              <a:avLst/>
            </a:prstGeom>
            <a:ln w="34925"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400" b="1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400" b="1" dirty="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rPr>
                <a:t>Especificação dos requisitos do sistema para o Subsistema B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5283029" y="2700331"/>
              <a:ext cx="2212452" cy="1014420"/>
            </a:xfrm>
            <a:prstGeom prst="rect">
              <a:avLst/>
            </a:prstGeom>
            <a:ln w="34925"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400" b="1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400" b="1" dirty="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rPr>
                <a:t>Especificação dos requisitos do sistema para o Subsistema C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-785850" y="4157666"/>
              <a:ext cx="2212452" cy="1014420"/>
            </a:xfrm>
            <a:prstGeom prst="rect">
              <a:avLst/>
            </a:prstGeom>
            <a:ln w="34925"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400" b="1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400" b="1" dirty="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rPr>
                <a:t>Especificação dos requisitos do sistema para o Subsistema A-1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1647848" y="4157666"/>
              <a:ext cx="2212452" cy="1014420"/>
            </a:xfrm>
            <a:prstGeom prst="rect">
              <a:avLst/>
            </a:prstGeom>
            <a:ln w="34925"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400" b="1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400" b="1" dirty="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rPr>
                <a:t>Especificação dos requisitos do sistema para o Subsistema A-2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4069254" y="4157666"/>
              <a:ext cx="2212452" cy="1014420"/>
            </a:xfrm>
            <a:prstGeom prst="rect">
              <a:avLst/>
            </a:prstGeom>
            <a:ln w="34925"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400" b="1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400" b="1" dirty="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rPr>
                <a:t>Especificação dos requisitos do sistema para o Subsistema C-1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6502952" y="4157666"/>
              <a:ext cx="2212452" cy="1014420"/>
            </a:xfrm>
            <a:prstGeom prst="rect">
              <a:avLst/>
            </a:prstGeom>
            <a:ln w="34925"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400" b="1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400" b="1" dirty="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rPr>
                <a:t>Especificação dos requisitos do sistema para o Subsistema C-2</a:t>
              </a:r>
            </a:p>
          </p:txBody>
        </p:sp>
        <p:grpSp>
          <p:nvGrpSpPr>
            <p:cNvPr id="30749" name="Grupo 26"/>
            <p:cNvGrpSpPr>
              <a:grpSpLocks/>
            </p:cNvGrpSpPr>
            <p:nvPr/>
          </p:nvGrpSpPr>
          <p:grpSpPr bwMode="auto">
            <a:xfrm>
              <a:off x="320376" y="3629025"/>
              <a:ext cx="7288802" cy="528641"/>
              <a:chOff x="320376" y="4257681"/>
              <a:chExt cx="7288802" cy="1014420"/>
            </a:xfrm>
          </p:grpSpPr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 flipV="1">
                <a:off x="320745" y="4766428"/>
                <a:ext cx="0" cy="506298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1400" dirty="0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 flipV="1">
                <a:off x="2754498" y="4766428"/>
                <a:ext cx="0" cy="506298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1400" dirty="0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 flipV="1">
                <a:off x="5175056" y="4766428"/>
                <a:ext cx="0" cy="506298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1400" dirty="0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 flipV="1">
                <a:off x="7608810" y="4766428"/>
                <a:ext cx="0" cy="506298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1400" dirty="0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>
                <a:off x="320745" y="4766428"/>
                <a:ext cx="2433753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1400" dirty="0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5175056" y="4766428"/>
                <a:ext cx="2433754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1400" dirty="0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 flipV="1">
                <a:off x="1521598" y="4256687"/>
                <a:ext cx="0" cy="50974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1400" dirty="0"/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auto">
              <a:xfrm flipV="1">
                <a:off x="6389105" y="4256687"/>
                <a:ext cx="0" cy="50974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1400" dirty="0"/>
              </a:p>
            </p:txBody>
          </p:sp>
        </p:grpSp>
        <p:grpSp>
          <p:nvGrpSpPr>
            <p:cNvPr id="30750" name="Grupo 25"/>
            <p:cNvGrpSpPr>
              <a:grpSpLocks/>
            </p:cNvGrpSpPr>
            <p:nvPr/>
          </p:nvGrpSpPr>
          <p:grpSpPr bwMode="auto">
            <a:xfrm>
              <a:off x="1521860" y="2143116"/>
              <a:ext cx="4867395" cy="557216"/>
              <a:chOff x="1521860" y="2228842"/>
              <a:chExt cx="4867395" cy="1014419"/>
            </a:xfrm>
          </p:grpSpPr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 flipV="1">
                <a:off x="3955352" y="2733947"/>
                <a:ext cx="0" cy="50974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1400" dirty="0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 flipV="1">
                <a:off x="1521598" y="2733947"/>
                <a:ext cx="0" cy="50974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1400" dirty="0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 flipV="1">
                <a:off x="6389105" y="2733947"/>
                <a:ext cx="0" cy="50974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1400" dirty="0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>
                <a:off x="1521598" y="2733947"/>
                <a:ext cx="4867508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1400" dirty="0"/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 flipV="1">
                <a:off x="3955352" y="2227473"/>
                <a:ext cx="0" cy="50974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1400" dirty="0"/>
              </a:p>
            </p:txBody>
          </p: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Organizando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Especificações resultante do projeto de sistemas: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1" name="Grupo 89"/>
          <p:cNvGrpSpPr>
            <a:grpSpLocks/>
          </p:cNvGrpSpPr>
          <p:nvPr/>
        </p:nvGrpSpPr>
        <p:grpSpPr bwMode="auto">
          <a:xfrm>
            <a:off x="571500" y="2060848"/>
            <a:ext cx="8001000" cy="4581525"/>
            <a:chOff x="571472" y="1643050"/>
            <a:chExt cx="8001024" cy="4857784"/>
          </a:xfrm>
        </p:grpSpPr>
        <p:grpSp>
          <p:nvGrpSpPr>
            <p:cNvPr id="32776" name="Grupo 56"/>
            <p:cNvGrpSpPr>
              <a:grpSpLocks/>
            </p:cNvGrpSpPr>
            <p:nvPr/>
          </p:nvGrpSpPr>
          <p:grpSpPr bwMode="auto">
            <a:xfrm>
              <a:off x="2437712" y="4999883"/>
              <a:ext cx="2031450" cy="678358"/>
              <a:chOff x="2595030" y="4786322"/>
              <a:chExt cx="1835123" cy="642942"/>
            </a:xfrm>
          </p:grpSpPr>
          <p:sp>
            <p:nvSpPr>
              <p:cNvPr id="4121" name="Line 25"/>
              <p:cNvSpPr>
                <a:spLocks noChangeShapeType="1"/>
              </p:cNvSpPr>
              <p:nvPr/>
            </p:nvSpPr>
            <p:spPr bwMode="auto">
              <a:xfrm flipV="1">
                <a:off x="2595632" y="5108123"/>
                <a:ext cx="0" cy="320664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1400" dirty="0"/>
              </a:p>
            </p:txBody>
          </p:sp>
          <p:sp>
            <p:nvSpPr>
              <p:cNvPr id="4122" name="Line 26"/>
              <p:cNvSpPr>
                <a:spLocks noChangeShapeType="1"/>
              </p:cNvSpPr>
              <p:nvPr/>
            </p:nvSpPr>
            <p:spPr bwMode="auto">
              <a:xfrm flipV="1">
                <a:off x="4429823" y="5108123"/>
                <a:ext cx="0" cy="320664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1400" dirty="0"/>
              </a:p>
            </p:txBody>
          </p:sp>
          <p:sp>
            <p:nvSpPr>
              <p:cNvPr id="4123" name="Line 27"/>
              <p:cNvSpPr>
                <a:spLocks noChangeShapeType="1"/>
              </p:cNvSpPr>
              <p:nvPr/>
            </p:nvSpPr>
            <p:spPr bwMode="auto">
              <a:xfrm>
                <a:off x="2595632" y="5108123"/>
                <a:ext cx="1834192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1400" dirty="0"/>
              </a:p>
            </p:txBody>
          </p:sp>
          <p:sp>
            <p:nvSpPr>
              <p:cNvPr id="4124" name="Line 28"/>
              <p:cNvSpPr>
                <a:spLocks noChangeShapeType="1"/>
              </p:cNvSpPr>
              <p:nvPr/>
            </p:nvSpPr>
            <p:spPr bwMode="auto">
              <a:xfrm flipV="1">
                <a:off x="3503406" y="4785863"/>
                <a:ext cx="0" cy="32226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1400" dirty="0"/>
              </a:p>
            </p:txBody>
          </p:sp>
        </p:grpSp>
        <p:grpSp>
          <p:nvGrpSpPr>
            <p:cNvPr id="32777" name="Text Box 23"/>
            <p:cNvGrpSpPr>
              <a:grpSpLocks/>
            </p:cNvGrpSpPr>
            <p:nvPr/>
          </p:nvGrpSpPr>
          <p:grpSpPr bwMode="auto">
            <a:xfrm>
              <a:off x="1432560" y="5578600"/>
              <a:ext cx="1999488" cy="932688"/>
              <a:chOff x="1432560" y="5864352"/>
              <a:chExt cx="1999488" cy="932688"/>
            </a:xfrm>
          </p:grpSpPr>
          <p:pic>
            <p:nvPicPr>
              <p:cNvPr id="32821" name="Text Box 23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560" y="5864352"/>
                <a:ext cx="1999488" cy="93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822" name="Text Box 52"/>
              <p:cNvSpPr txBox="1">
                <a:spLocks noChangeArrowheads="1"/>
              </p:cNvSpPr>
              <p:nvPr/>
            </p:nvSpPr>
            <p:spPr bwMode="auto">
              <a:xfrm>
                <a:off x="1452717" y="5885114"/>
                <a:ext cx="1969246" cy="90147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endParaRPr lang="pt-BR" sz="400" b="1">
                  <a:latin typeface="Calibri" pitchFamily="34" charset="0"/>
                  <a:cs typeface="Arial" pitchFamily="34" charset="0"/>
                </a:endParaRPr>
              </a:p>
              <a:p>
                <a:pPr algn="ctr"/>
                <a:r>
                  <a:rPr lang="pt-BR" sz="1400" b="1">
                    <a:solidFill>
                      <a:srgbClr val="FFFFFF"/>
                    </a:solidFill>
                    <a:latin typeface="Calibri" pitchFamily="34" charset="0"/>
                    <a:cs typeface="Arial" pitchFamily="34" charset="0"/>
                  </a:rPr>
                  <a:t>Subsistema  A-2</a:t>
                </a:r>
              </a:p>
              <a:p>
                <a:pPr algn="ctr"/>
                <a:r>
                  <a:rPr lang="pt-BR" sz="1400" b="1">
                    <a:solidFill>
                      <a:srgbClr val="FFFFFF"/>
                    </a:solidFill>
                    <a:latin typeface="Calibri" pitchFamily="34" charset="0"/>
                    <a:cs typeface="Arial" pitchFamily="34" charset="0"/>
                  </a:rPr>
                  <a:t>Especificação dos requisitos de </a:t>
                </a:r>
                <a:r>
                  <a:rPr lang="pt-BR" sz="1400" b="1" u="sng">
                    <a:solidFill>
                      <a:srgbClr val="FFFFFF"/>
                    </a:solidFill>
                    <a:latin typeface="Calibri" pitchFamily="34" charset="0"/>
                    <a:cs typeface="Arial" pitchFamily="34" charset="0"/>
                  </a:rPr>
                  <a:t>hardware</a:t>
                </a:r>
              </a:p>
            </p:txBody>
          </p:sp>
        </p:grpSp>
        <p:grpSp>
          <p:nvGrpSpPr>
            <p:cNvPr id="32778" name="Text Box 24"/>
            <p:cNvGrpSpPr>
              <a:grpSpLocks/>
            </p:cNvGrpSpPr>
            <p:nvPr/>
          </p:nvGrpSpPr>
          <p:grpSpPr bwMode="auto">
            <a:xfrm>
              <a:off x="3456432" y="5578600"/>
              <a:ext cx="1999488" cy="932688"/>
              <a:chOff x="3456432" y="5864352"/>
              <a:chExt cx="1999488" cy="932688"/>
            </a:xfrm>
          </p:grpSpPr>
          <p:pic>
            <p:nvPicPr>
              <p:cNvPr id="32819" name="Text Box 24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6432" y="5864352"/>
                <a:ext cx="1999488" cy="93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820" name="Text Box 55"/>
              <p:cNvSpPr txBox="1">
                <a:spLocks noChangeArrowheads="1"/>
              </p:cNvSpPr>
              <p:nvPr/>
            </p:nvSpPr>
            <p:spPr bwMode="auto">
              <a:xfrm>
                <a:off x="3476856" y="5885114"/>
                <a:ext cx="1969246" cy="90147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endParaRPr lang="pt-BR" sz="400" b="1">
                  <a:latin typeface="Calibri" pitchFamily="34" charset="0"/>
                  <a:cs typeface="Arial" pitchFamily="34" charset="0"/>
                </a:endParaRPr>
              </a:p>
              <a:p>
                <a:pPr algn="ctr"/>
                <a:r>
                  <a:rPr lang="pt-BR" sz="1400" b="1">
                    <a:solidFill>
                      <a:srgbClr val="FFFFFF"/>
                    </a:solidFill>
                    <a:latin typeface="Calibri" pitchFamily="34" charset="0"/>
                    <a:cs typeface="Arial" pitchFamily="34" charset="0"/>
                  </a:rPr>
                  <a:t>Subsistema A-2</a:t>
                </a:r>
              </a:p>
              <a:p>
                <a:pPr algn="ctr"/>
                <a:r>
                  <a:rPr lang="pt-BR" sz="1400" b="1">
                    <a:solidFill>
                      <a:srgbClr val="FFFFFF"/>
                    </a:solidFill>
                    <a:latin typeface="Calibri" pitchFamily="34" charset="0"/>
                    <a:cs typeface="Arial" pitchFamily="34" charset="0"/>
                  </a:rPr>
                  <a:t>Especificação dos requisitos de </a:t>
                </a:r>
                <a:r>
                  <a:rPr lang="pt-BR" sz="1400" b="1" u="sng">
                    <a:solidFill>
                      <a:srgbClr val="FFFFFF"/>
                    </a:solidFill>
                    <a:latin typeface="Calibri" pitchFamily="34" charset="0"/>
                    <a:cs typeface="Arial" pitchFamily="34" charset="0"/>
                  </a:rPr>
                  <a:t>software</a:t>
                </a:r>
              </a:p>
            </p:txBody>
          </p:sp>
        </p:grpSp>
        <p:grpSp>
          <p:nvGrpSpPr>
            <p:cNvPr id="32779" name="Grupo 65"/>
            <p:cNvGrpSpPr>
              <a:grpSpLocks/>
            </p:cNvGrpSpPr>
            <p:nvPr/>
          </p:nvGrpSpPr>
          <p:grpSpPr bwMode="auto">
            <a:xfrm>
              <a:off x="571472" y="1643050"/>
              <a:ext cx="8001024" cy="3500462"/>
              <a:chOff x="-785850" y="1214422"/>
              <a:chExt cx="9501254" cy="3957664"/>
            </a:xfrm>
          </p:grpSpPr>
          <p:sp>
            <p:nvSpPr>
              <p:cNvPr id="67" name="Text Box 2"/>
              <p:cNvSpPr txBox="1">
                <a:spLocks noChangeArrowheads="1"/>
              </p:cNvSpPr>
              <p:nvPr/>
            </p:nvSpPr>
            <p:spPr bwMode="auto">
              <a:xfrm>
                <a:off x="2849331" y="1214422"/>
                <a:ext cx="2212452" cy="1014420"/>
              </a:xfrm>
              <a:prstGeom prst="rect">
                <a:avLst/>
              </a:prstGeom>
              <a:ln w="34925">
                <a:noFill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400" b="1" dirty="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rPr>
                  <a:t>Especificação geral dos Requisitos do sistema</a:t>
                </a:r>
              </a:p>
            </p:txBody>
          </p:sp>
          <p:sp>
            <p:nvSpPr>
              <p:cNvPr id="68" name="Text Box 3"/>
              <p:cNvSpPr txBox="1">
                <a:spLocks noChangeArrowheads="1"/>
              </p:cNvSpPr>
              <p:nvPr/>
            </p:nvSpPr>
            <p:spPr bwMode="auto">
              <a:xfrm>
                <a:off x="415634" y="2700331"/>
                <a:ext cx="2212452" cy="1014420"/>
              </a:xfrm>
              <a:prstGeom prst="rect">
                <a:avLst/>
              </a:prstGeom>
              <a:ln w="34925">
                <a:noFill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400" b="1" dirty="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rPr>
                  <a:t>Especificação dos requisitos do sistema para o Subsistema A</a:t>
                </a:r>
              </a:p>
            </p:txBody>
          </p:sp>
          <p:sp>
            <p:nvSpPr>
              <p:cNvPr id="69" name="Text Box 4"/>
              <p:cNvSpPr txBox="1">
                <a:spLocks noChangeArrowheads="1"/>
              </p:cNvSpPr>
              <p:nvPr/>
            </p:nvSpPr>
            <p:spPr bwMode="auto">
              <a:xfrm>
                <a:off x="2849331" y="2700331"/>
                <a:ext cx="2212452" cy="1014420"/>
              </a:xfrm>
              <a:prstGeom prst="rect">
                <a:avLst/>
              </a:prstGeom>
              <a:ln w="34925">
                <a:noFill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400" b="1" dirty="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rPr>
                  <a:t>Especificação dos requisitos do sistema para o Subsistema B</a:t>
                </a:r>
              </a:p>
            </p:txBody>
          </p:sp>
          <p:sp>
            <p:nvSpPr>
              <p:cNvPr id="70" name="Text Box 5"/>
              <p:cNvSpPr txBox="1">
                <a:spLocks noChangeArrowheads="1"/>
              </p:cNvSpPr>
              <p:nvPr/>
            </p:nvSpPr>
            <p:spPr bwMode="auto">
              <a:xfrm>
                <a:off x="5283029" y="2700331"/>
                <a:ext cx="2212452" cy="1014420"/>
              </a:xfrm>
              <a:prstGeom prst="rect">
                <a:avLst/>
              </a:prstGeom>
              <a:ln w="34925">
                <a:noFill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400" b="1" dirty="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rPr>
                  <a:t>Especificação dos requisitos do sistema para o Subsistema C</a:t>
                </a:r>
              </a:p>
            </p:txBody>
          </p:sp>
          <p:sp>
            <p:nvSpPr>
              <p:cNvPr id="71" name="Text Box 6"/>
              <p:cNvSpPr txBox="1">
                <a:spLocks noChangeArrowheads="1"/>
              </p:cNvSpPr>
              <p:nvPr/>
            </p:nvSpPr>
            <p:spPr bwMode="auto">
              <a:xfrm>
                <a:off x="-785850" y="4157666"/>
                <a:ext cx="2212452" cy="1014420"/>
              </a:xfrm>
              <a:prstGeom prst="rect">
                <a:avLst/>
              </a:prstGeom>
              <a:ln w="34925">
                <a:noFill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400" b="1" dirty="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rPr>
                  <a:t>Especificação dos requisitos do sistema para o Subsistema A-1</a:t>
                </a:r>
              </a:p>
            </p:txBody>
          </p:sp>
          <p:sp>
            <p:nvSpPr>
              <p:cNvPr id="72" name="Text Box 7"/>
              <p:cNvSpPr txBox="1">
                <a:spLocks noChangeArrowheads="1"/>
              </p:cNvSpPr>
              <p:nvPr/>
            </p:nvSpPr>
            <p:spPr bwMode="auto">
              <a:xfrm>
                <a:off x="1647848" y="4157666"/>
                <a:ext cx="2212452" cy="1014420"/>
              </a:xfrm>
              <a:prstGeom prst="rect">
                <a:avLst/>
              </a:prstGeom>
              <a:ln w="34925">
                <a:noFill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400" b="1" dirty="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rPr>
                  <a:t>Especificação dos requisitos do sistema para o Subsistema A-2</a:t>
                </a:r>
              </a:p>
            </p:txBody>
          </p:sp>
          <p:sp>
            <p:nvSpPr>
              <p:cNvPr id="73" name="Text Box 8"/>
              <p:cNvSpPr txBox="1">
                <a:spLocks noChangeArrowheads="1"/>
              </p:cNvSpPr>
              <p:nvPr/>
            </p:nvSpPr>
            <p:spPr bwMode="auto">
              <a:xfrm>
                <a:off x="4069254" y="4157666"/>
                <a:ext cx="2212452" cy="1014420"/>
              </a:xfrm>
              <a:prstGeom prst="rect">
                <a:avLst/>
              </a:prstGeom>
              <a:ln w="34925">
                <a:noFill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400" b="1" dirty="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rPr>
                  <a:t>Especificação dos requisitos do sistema para o Subsistema C-1</a:t>
                </a:r>
              </a:p>
            </p:txBody>
          </p:sp>
          <p:sp>
            <p:nvSpPr>
              <p:cNvPr id="74" name="Text Box 9"/>
              <p:cNvSpPr txBox="1">
                <a:spLocks noChangeArrowheads="1"/>
              </p:cNvSpPr>
              <p:nvPr/>
            </p:nvSpPr>
            <p:spPr bwMode="auto">
              <a:xfrm>
                <a:off x="6502952" y="4157666"/>
                <a:ext cx="2212452" cy="1014420"/>
              </a:xfrm>
              <a:prstGeom prst="rect">
                <a:avLst/>
              </a:prstGeom>
              <a:ln w="34925">
                <a:noFill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400" b="1" dirty="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rPr>
                  <a:t>Especificação dos requisitos do sistema para o Subsistema C-2</a:t>
                </a:r>
              </a:p>
            </p:txBody>
          </p:sp>
          <p:grpSp>
            <p:nvGrpSpPr>
              <p:cNvPr id="32804" name="Grupo 26"/>
              <p:cNvGrpSpPr>
                <a:grpSpLocks/>
              </p:cNvGrpSpPr>
              <p:nvPr/>
            </p:nvGrpSpPr>
            <p:grpSpPr bwMode="auto">
              <a:xfrm>
                <a:off x="320376" y="3629029"/>
                <a:ext cx="7288802" cy="528642"/>
                <a:chOff x="320376" y="4257681"/>
                <a:chExt cx="7288802" cy="1014420"/>
              </a:xfrm>
            </p:grpSpPr>
            <p:sp>
              <p:nvSpPr>
                <p:cNvPr id="82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320745" y="4766040"/>
                  <a:ext cx="0" cy="507605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BR" sz="1400" dirty="0"/>
                </a:p>
              </p:txBody>
            </p:sp>
            <p:sp>
              <p:nvSpPr>
                <p:cNvPr id="8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754498" y="4766040"/>
                  <a:ext cx="0" cy="507605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BR" sz="1400" dirty="0"/>
                </a:p>
              </p:txBody>
            </p:sp>
            <p:sp>
              <p:nvSpPr>
                <p:cNvPr id="8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5175056" y="4766040"/>
                  <a:ext cx="0" cy="507605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BR" sz="1400" dirty="0"/>
                </a:p>
              </p:txBody>
            </p:sp>
            <p:sp>
              <p:nvSpPr>
                <p:cNvPr id="85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7608810" y="4766040"/>
                  <a:ext cx="0" cy="507605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BR" sz="1400" dirty="0"/>
                </a:p>
              </p:txBody>
            </p:sp>
            <p:sp>
              <p:nvSpPr>
                <p:cNvPr id="86" name="Line 15"/>
                <p:cNvSpPr>
                  <a:spLocks noChangeShapeType="1"/>
                </p:cNvSpPr>
                <p:nvPr/>
              </p:nvSpPr>
              <p:spPr bwMode="auto">
                <a:xfrm>
                  <a:off x="320745" y="4766040"/>
                  <a:ext cx="2433753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BR" sz="1400" dirty="0"/>
                </a:p>
              </p:txBody>
            </p:sp>
            <p:sp>
              <p:nvSpPr>
                <p:cNvPr id="87" name="Line 16"/>
                <p:cNvSpPr>
                  <a:spLocks noChangeShapeType="1"/>
                </p:cNvSpPr>
                <p:nvPr/>
              </p:nvSpPr>
              <p:spPr bwMode="auto">
                <a:xfrm>
                  <a:off x="5175056" y="4766040"/>
                  <a:ext cx="2433754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BR" sz="1400" dirty="0"/>
                </a:p>
              </p:txBody>
            </p:sp>
            <p:sp>
              <p:nvSpPr>
                <p:cNvPr id="88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521598" y="4258433"/>
                  <a:ext cx="0" cy="507607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BR" sz="1400" dirty="0"/>
                </a:p>
              </p:txBody>
            </p:sp>
            <p:sp>
              <p:nvSpPr>
                <p:cNvPr id="89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6389105" y="4258433"/>
                  <a:ext cx="0" cy="507607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BR" sz="1400" dirty="0"/>
                </a:p>
              </p:txBody>
            </p:sp>
          </p:grpSp>
          <p:grpSp>
            <p:nvGrpSpPr>
              <p:cNvPr id="32805" name="Grupo 25"/>
              <p:cNvGrpSpPr>
                <a:grpSpLocks/>
              </p:cNvGrpSpPr>
              <p:nvPr/>
            </p:nvGrpSpPr>
            <p:grpSpPr bwMode="auto">
              <a:xfrm>
                <a:off x="1521860" y="2143114"/>
                <a:ext cx="4867395" cy="557215"/>
                <a:chOff x="1521860" y="2228842"/>
                <a:chExt cx="4867395" cy="1014419"/>
              </a:xfrm>
            </p:grpSpPr>
            <p:sp>
              <p:nvSpPr>
                <p:cNvPr id="77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955352" y="2734683"/>
                  <a:ext cx="0" cy="509292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BR" sz="1400" dirty="0"/>
                </a:p>
              </p:txBody>
            </p:sp>
            <p:sp>
              <p:nvSpPr>
                <p:cNvPr id="78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521598" y="2734683"/>
                  <a:ext cx="0" cy="509292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BR" sz="1400" dirty="0"/>
                </a:p>
              </p:txBody>
            </p:sp>
            <p:sp>
              <p:nvSpPr>
                <p:cNvPr id="79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6389105" y="2734683"/>
                  <a:ext cx="0" cy="509292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BR" sz="1400" dirty="0"/>
                </a:p>
              </p:txBody>
            </p:sp>
            <p:sp>
              <p:nvSpPr>
                <p:cNvPr id="80" name="Line 21"/>
                <p:cNvSpPr>
                  <a:spLocks noChangeShapeType="1"/>
                </p:cNvSpPr>
                <p:nvPr/>
              </p:nvSpPr>
              <p:spPr bwMode="auto">
                <a:xfrm>
                  <a:off x="1521598" y="2734683"/>
                  <a:ext cx="4867508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BR" sz="1400" dirty="0"/>
                </a:p>
              </p:txBody>
            </p:sp>
            <p:sp>
              <p:nvSpPr>
                <p:cNvPr id="81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955352" y="2228855"/>
                  <a:ext cx="0" cy="509292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BR" sz="1400" dirty="0"/>
                </a:p>
              </p:txBody>
            </p:sp>
          </p:grpSp>
        </p:grpSp>
      </p:grpSp>
      <p:sp>
        <p:nvSpPr>
          <p:cNvPr id="95" name="Seta para a direita 94"/>
          <p:cNvSpPr/>
          <p:nvPr/>
        </p:nvSpPr>
        <p:spPr>
          <a:xfrm flipH="1">
            <a:off x="5857884" y="5570826"/>
            <a:ext cx="1571636" cy="1142984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Organizando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No último nível especificamos os requisitos de hardware e os requisitos de software: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actaNov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4431</TotalTime>
  <Words>1119</Words>
  <Application>Microsoft Office PowerPoint</Application>
  <PresentationFormat>Apresentação na tela (4:3)</PresentationFormat>
  <Paragraphs>193</Paragraphs>
  <Slides>20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ImpactaNovo</vt:lpstr>
      <vt:lpstr>Engenharia de Requisitos</vt:lpstr>
      <vt:lpstr>Organizando Requisitos</vt:lpstr>
      <vt:lpstr>Organizando Requisitos</vt:lpstr>
      <vt:lpstr>Organizando Requisitos</vt:lpstr>
      <vt:lpstr>Organizando Requisitos</vt:lpstr>
      <vt:lpstr>Organizando Requisitos</vt:lpstr>
      <vt:lpstr>Organizando Requisitos</vt:lpstr>
      <vt:lpstr>Organizando Requisitos</vt:lpstr>
      <vt:lpstr>Organizando Requisitos</vt:lpstr>
      <vt:lpstr>Organizando Requisitos</vt:lpstr>
      <vt:lpstr>HOLIS</vt:lpstr>
      <vt:lpstr>HOLIS</vt:lpstr>
      <vt:lpstr>Documento de Visão</vt:lpstr>
      <vt:lpstr>Documento de Visão “Delta”</vt:lpstr>
      <vt:lpstr>O Campeão do Produto</vt:lpstr>
      <vt:lpstr>O Campeão do Produto</vt:lpstr>
      <vt:lpstr>O Campeão do Produto</vt:lpstr>
      <vt:lpstr>Resumo</vt:lpstr>
      <vt:lpstr>Obrigado!</vt:lpstr>
      <vt:lpstr>Apresentação do PowerPoint</vt:lpstr>
    </vt:vector>
  </TitlesOfParts>
  <Company>Unitri Digital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Institucional Atech</dc:title>
  <dc:creator>Osvaldo Kotaro Takai - Atech</dc:creator>
  <cp:keywords>ATECH_000_01_00039_I_Apres_Atech.ppt</cp:keywords>
  <cp:lastModifiedBy>Administrador</cp:lastModifiedBy>
  <cp:revision>470</cp:revision>
  <dcterms:created xsi:type="dcterms:W3CDTF">2005-11-09T16:57:41Z</dcterms:created>
  <dcterms:modified xsi:type="dcterms:W3CDTF">2014-02-03T21:21:27Z</dcterms:modified>
</cp:coreProperties>
</file>