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52"/>
  </p:notesMasterIdLst>
  <p:handoutMasterIdLst>
    <p:handoutMasterId r:id="rId53"/>
  </p:handoutMasterIdLst>
  <p:sldIdLst>
    <p:sldId id="256" r:id="rId2"/>
    <p:sldId id="261" r:id="rId3"/>
    <p:sldId id="287" r:id="rId4"/>
    <p:sldId id="281" r:id="rId5"/>
    <p:sldId id="263" r:id="rId6"/>
    <p:sldId id="275" r:id="rId7"/>
    <p:sldId id="282" r:id="rId8"/>
    <p:sldId id="283" r:id="rId9"/>
    <p:sldId id="284" r:id="rId10"/>
    <p:sldId id="285" r:id="rId11"/>
    <p:sldId id="286" r:id="rId12"/>
    <p:sldId id="288" r:id="rId13"/>
    <p:sldId id="292" r:id="rId14"/>
    <p:sldId id="289" r:id="rId15"/>
    <p:sldId id="291" r:id="rId16"/>
    <p:sldId id="290" r:id="rId17"/>
    <p:sldId id="293" r:id="rId18"/>
    <p:sldId id="294" r:id="rId19"/>
    <p:sldId id="295" r:id="rId20"/>
    <p:sldId id="32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7" r:id="rId31"/>
    <p:sldId id="308" r:id="rId32"/>
    <p:sldId id="309" r:id="rId33"/>
    <p:sldId id="310" r:id="rId34"/>
    <p:sldId id="311" r:id="rId35"/>
    <p:sldId id="312" r:id="rId36"/>
    <p:sldId id="327" r:id="rId37"/>
    <p:sldId id="314" r:id="rId38"/>
    <p:sldId id="315" r:id="rId39"/>
    <p:sldId id="316" r:id="rId40"/>
    <p:sldId id="317" r:id="rId41"/>
    <p:sldId id="318" r:id="rId42"/>
    <p:sldId id="319" r:id="rId43"/>
    <p:sldId id="320" r:id="rId44"/>
    <p:sldId id="321" r:id="rId45"/>
    <p:sldId id="322" r:id="rId46"/>
    <p:sldId id="323" r:id="rId47"/>
    <p:sldId id="324" r:id="rId48"/>
    <p:sldId id="325" r:id="rId49"/>
    <p:sldId id="258" r:id="rId50"/>
    <p:sldId id="328" r:id="rId5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DB55"/>
    <a:srgbClr val="009BA2"/>
    <a:srgbClr val="23239C"/>
    <a:srgbClr val="D63702"/>
    <a:srgbClr val="0066FF"/>
    <a:srgbClr val="CC3300"/>
    <a:srgbClr val="99CCFF"/>
    <a:srgbClr val="F6FC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Estilo Claro 3 - Ênfas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03" autoAdjust="0"/>
    <p:restoredTop sz="94660"/>
  </p:normalViewPr>
  <p:slideViewPr>
    <p:cSldViewPr>
      <p:cViewPr>
        <p:scale>
          <a:sx n="75" d="100"/>
          <a:sy n="75" d="100"/>
        </p:scale>
        <p:origin x="-504" y="-72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  <p:sld r:id="rId4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26" Type="http://schemas.openxmlformats.org/officeDocument/2006/relationships/slide" Target="slides/slide26.xml"/><Relationship Id="rId39" Type="http://schemas.openxmlformats.org/officeDocument/2006/relationships/slide" Target="slides/slide40.xml"/><Relationship Id="rId3" Type="http://schemas.openxmlformats.org/officeDocument/2006/relationships/slide" Target="slides/slide3.xml"/><Relationship Id="rId21" Type="http://schemas.openxmlformats.org/officeDocument/2006/relationships/slide" Target="slides/slide21.xml"/><Relationship Id="rId34" Type="http://schemas.openxmlformats.org/officeDocument/2006/relationships/slide" Target="slides/slide34.xml"/><Relationship Id="rId42" Type="http://schemas.openxmlformats.org/officeDocument/2006/relationships/slide" Target="slides/slide43.xml"/><Relationship Id="rId47" Type="http://schemas.openxmlformats.org/officeDocument/2006/relationships/slide" Target="slides/slide48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5" Type="http://schemas.openxmlformats.org/officeDocument/2006/relationships/slide" Target="slides/slide25.xml"/><Relationship Id="rId33" Type="http://schemas.openxmlformats.org/officeDocument/2006/relationships/slide" Target="slides/slide33.xml"/><Relationship Id="rId38" Type="http://schemas.openxmlformats.org/officeDocument/2006/relationships/slide" Target="slides/slide39.xml"/><Relationship Id="rId46" Type="http://schemas.openxmlformats.org/officeDocument/2006/relationships/slide" Target="slides/slide47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29" Type="http://schemas.openxmlformats.org/officeDocument/2006/relationships/slide" Target="slides/slide29.xml"/><Relationship Id="rId41" Type="http://schemas.openxmlformats.org/officeDocument/2006/relationships/slide" Target="slides/slide4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24" Type="http://schemas.openxmlformats.org/officeDocument/2006/relationships/slide" Target="slides/slide24.xml"/><Relationship Id="rId32" Type="http://schemas.openxmlformats.org/officeDocument/2006/relationships/slide" Target="slides/slide32.xml"/><Relationship Id="rId37" Type="http://schemas.openxmlformats.org/officeDocument/2006/relationships/slide" Target="slides/slide38.xml"/><Relationship Id="rId40" Type="http://schemas.openxmlformats.org/officeDocument/2006/relationships/slide" Target="slides/slide41.xml"/><Relationship Id="rId45" Type="http://schemas.openxmlformats.org/officeDocument/2006/relationships/slide" Target="slides/slide46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28" Type="http://schemas.openxmlformats.org/officeDocument/2006/relationships/slide" Target="slides/slide28.xml"/><Relationship Id="rId36" Type="http://schemas.openxmlformats.org/officeDocument/2006/relationships/slide" Target="slides/slide37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31" Type="http://schemas.openxmlformats.org/officeDocument/2006/relationships/slide" Target="slides/slide31.xml"/><Relationship Id="rId44" Type="http://schemas.openxmlformats.org/officeDocument/2006/relationships/slide" Target="slides/slide45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Relationship Id="rId27" Type="http://schemas.openxmlformats.org/officeDocument/2006/relationships/slide" Target="slides/slide27.xml"/><Relationship Id="rId30" Type="http://schemas.openxmlformats.org/officeDocument/2006/relationships/slide" Target="slides/slide30.xml"/><Relationship Id="rId35" Type="http://schemas.openxmlformats.org/officeDocument/2006/relationships/slide" Target="slides/slide35.xml"/><Relationship Id="rId43" Type="http://schemas.openxmlformats.org/officeDocument/2006/relationships/slide" Target="slides/slide44.xml"/><Relationship Id="rId48" Type="http://schemas.openxmlformats.org/officeDocument/2006/relationships/slide" Target="slides/slide4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3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3C2482-A9D2-4912-814D-55CFEFD19993}" type="doc">
      <dgm:prSet loTypeId="urn:microsoft.com/office/officeart/2005/8/layout/pyramid1" loCatId="pyramid" qsTypeId="urn:microsoft.com/office/officeart/2005/8/quickstyle/3d2" qsCatId="3D" csTypeId="urn:microsoft.com/office/officeart/2005/8/colors/accent1_2#1" csCatId="accent1" phldr="1"/>
      <dgm:spPr/>
    </dgm:pt>
    <dgm:pt modelId="{6B9C3418-DD18-4C80-A3D5-02F855F09802}">
      <dgm:prSet phldrT="[Texto]" custT="1"/>
      <dgm:spPr>
        <a:solidFill>
          <a:srgbClr val="CC3300"/>
        </a:solidFill>
      </dgm:spPr>
      <dgm:t>
        <a:bodyPr anchor="b"/>
        <a:lstStyle/>
        <a:p>
          <a:r>
            <a:rPr lang="pt-BR" sz="2400" b="1" dirty="0" smtClean="0"/>
            <a:t>N</a:t>
          </a:r>
        </a:p>
      </dgm:t>
    </dgm:pt>
    <dgm:pt modelId="{28145917-1E64-45DE-967C-6F1E937574B0}" type="parTrans" cxnId="{57D5C2AB-C7E9-4D3F-ADBB-85977A099DA1}">
      <dgm:prSet/>
      <dgm:spPr/>
      <dgm:t>
        <a:bodyPr/>
        <a:lstStyle/>
        <a:p>
          <a:endParaRPr lang="pt-BR" sz="700" b="1"/>
        </a:p>
      </dgm:t>
    </dgm:pt>
    <dgm:pt modelId="{361F6A6C-D060-4662-9CD9-1FB366B833C4}" type="sibTrans" cxnId="{57D5C2AB-C7E9-4D3F-ADBB-85977A099DA1}">
      <dgm:prSet/>
      <dgm:spPr/>
      <dgm:t>
        <a:bodyPr/>
        <a:lstStyle/>
        <a:p>
          <a:endParaRPr lang="pt-BR" sz="700" b="1"/>
        </a:p>
      </dgm:t>
    </dgm:pt>
    <dgm:pt modelId="{208654C1-D33D-4400-8E4E-B21DD8406F54}">
      <dgm:prSet phldrT="[Texto]" custT="1"/>
      <dgm:spPr>
        <a:solidFill>
          <a:srgbClr val="92D050"/>
        </a:solidFill>
      </dgm:spPr>
      <dgm:t>
        <a:bodyPr/>
        <a:lstStyle/>
        <a:p>
          <a:r>
            <a:rPr lang="pt-BR" sz="2400" b="1" dirty="0" smtClean="0"/>
            <a:t>C</a:t>
          </a:r>
          <a:endParaRPr lang="pt-BR" sz="2400" b="1" dirty="0"/>
        </a:p>
      </dgm:t>
    </dgm:pt>
    <dgm:pt modelId="{81A42C0E-8D1B-4EE2-8E9E-B82CE73B2BB1}" type="parTrans" cxnId="{F0327E86-DBB6-457D-B51C-C92C05B1D19F}">
      <dgm:prSet/>
      <dgm:spPr/>
      <dgm:t>
        <a:bodyPr/>
        <a:lstStyle/>
        <a:p>
          <a:endParaRPr lang="pt-BR" sz="700" b="1"/>
        </a:p>
      </dgm:t>
    </dgm:pt>
    <dgm:pt modelId="{8531200C-1038-4D28-A192-8F3796E0EEEC}" type="sibTrans" cxnId="{F0327E86-DBB6-457D-B51C-C92C05B1D19F}">
      <dgm:prSet/>
      <dgm:spPr/>
      <dgm:t>
        <a:bodyPr/>
        <a:lstStyle/>
        <a:p>
          <a:endParaRPr lang="pt-BR" sz="700" b="1"/>
        </a:p>
      </dgm:t>
    </dgm:pt>
    <dgm:pt modelId="{AAA319C4-093E-463B-8C46-24B6CD51F5BB}">
      <dgm:prSet phldrT="[Texto]" custT="1"/>
      <dgm:spPr/>
      <dgm:t>
        <a:bodyPr/>
        <a:lstStyle/>
        <a:p>
          <a:r>
            <a:rPr lang="pt-BR" sz="2400" b="1" dirty="0" smtClean="0"/>
            <a:t>R</a:t>
          </a:r>
          <a:endParaRPr lang="pt-BR" sz="2400" b="1" dirty="0"/>
        </a:p>
      </dgm:t>
    </dgm:pt>
    <dgm:pt modelId="{4F3C0706-557C-48A2-9926-8E84F345452A}" type="parTrans" cxnId="{E7565DC2-5A09-45CA-A832-D482FEEF7323}">
      <dgm:prSet/>
      <dgm:spPr/>
      <dgm:t>
        <a:bodyPr/>
        <a:lstStyle/>
        <a:p>
          <a:endParaRPr lang="pt-BR" sz="700" b="1"/>
        </a:p>
      </dgm:t>
    </dgm:pt>
    <dgm:pt modelId="{A519E7BE-00E5-4F13-903B-FCDD81450116}" type="sibTrans" cxnId="{E7565DC2-5A09-45CA-A832-D482FEEF7323}">
      <dgm:prSet/>
      <dgm:spPr/>
      <dgm:t>
        <a:bodyPr/>
        <a:lstStyle/>
        <a:p>
          <a:endParaRPr lang="pt-BR" sz="700" b="1"/>
        </a:p>
      </dgm:t>
    </dgm:pt>
    <dgm:pt modelId="{9E5C4B8E-FBAF-4C13-A68D-9A45D6FFA766}" type="pres">
      <dgm:prSet presAssocID="{C53C2482-A9D2-4912-814D-55CFEFD19993}" presName="Name0" presStyleCnt="0">
        <dgm:presLayoutVars>
          <dgm:dir/>
          <dgm:animLvl val="lvl"/>
          <dgm:resizeHandles val="exact"/>
        </dgm:presLayoutVars>
      </dgm:prSet>
      <dgm:spPr/>
    </dgm:pt>
    <dgm:pt modelId="{55224181-13FA-4E84-B9FF-10E2477F7AF3}" type="pres">
      <dgm:prSet presAssocID="{6B9C3418-DD18-4C80-A3D5-02F855F09802}" presName="Name8" presStyleCnt="0"/>
      <dgm:spPr/>
    </dgm:pt>
    <dgm:pt modelId="{A3443EB2-549D-4ED8-BDFB-863D36E7FB24}" type="pres">
      <dgm:prSet presAssocID="{6B9C3418-DD18-4C80-A3D5-02F855F09802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774BD02-36E8-4FAE-9781-FA62A470B732}" type="pres">
      <dgm:prSet presAssocID="{6B9C3418-DD18-4C80-A3D5-02F855F0980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C0CE6A8-DDE6-48E0-B905-2E91A0D56DFD}" type="pres">
      <dgm:prSet presAssocID="{208654C1-D33D-4400-8E4E-B21DD8406F54}" presName="Name8" presStyleCnt="0"/>
      <dgm:spPr/>
    </dgm:pt>
    <dgm:pt modelId="{B6D25F9A-14A3-4653-92F3-214DB87BAF9E}" type="pres">
      <dgm:prSet presAssocID="{208654C1-D33D-4400-8E4E-B21DD8406F54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C7BC714-368C-47E1-8C18-0C31A7D024C2}" type="pres">
      <dgm:prSet presAssocID="{208654C1-D33D-4400-8E4E-B21DD8406F5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CE47415-39EE-465A-AA47-BD43F6D1A1CF}" type="pres">
      <dgm:prSet presAssocID="{AAA319C4-093E-463B-8C46-24B6CD51F5BB}" presName="Name8" presStyleCnt="0"/>
      <dgm:spPr/>
    </dgm:pt>
    <dgm:pt modelId="{98EBA2B3-A8AF-410E-ACA1-AA3E2A21502D}" type="pres">
      <dgm:prSet presAssocID="{AAA319C4-093E-463B-8C46-24B6CD51F5BB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8A3C771-1747-4B1C-A7C1-7D9D51789841}" type="pres">
      <dgm:prSet presAssocID="{AAA319C4-093E-463B-8C46-24B6CD51F5B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E7565DC2-5A09-45CA-A832-D482FEEF7323}" srcId="{C53C2482-A9D2-4912-814D-55CFEFD19993}" destId="{AAA319C4-093E-463B-8C46-24B6CD51F5BB}" srcOrd="2" destOrd="0" parTransId="{4F3C0706-557C-48A2-9926-8E84F345452A}" sibTransId="{A519E7BE-00E5-4F13-903B-FCDD81450116}"/>
    <dgm:cxn modelId="{F0327E86-DBB6-457D-B51C-C92C05B1D19F}" srcId="{C53C2482-A9D2-4912-814D-55CFEFD19993}" destId="{208654C1-D33D-4400-8E4E-B21DD8406F54}" srcOrd="1" destOrd="0" parTransId="{81A42C0E-8D1B-4EE2-8E9E-B82CE73B2BB1}" sibTransId="{8531200C-1038-4D28-A192-8F3796E0EEEC}"/>
    <dgm:cxn modelId="{F0B0DC29-3FA9-4878-B717-CD7A9DE2C241}" type="presOf" srcId="{AAA319C4-093E-463B-8C46-24B6CD51F5BB}" destId="{A8A3C771-1747-4B1C-A7C1-7D9D51789841}" srcOrd="1" destOrd="0" presId="urn:microsoft.com/office/officeart/2005/8/layout/pyramid1"/>
    <dgm:cxn modelId="{55CFB6EB-6021-492C-BC6F-13CA90F37F47}" type="presOf" srcId="{AAA319C4-093E-463B-8C46-24B6CD51F5BB}" destId="{98EBA2B3-A8AF-410E-ACA1-AA3E2A21502D}" srcOrd="0" destOrd="0" presId="urn:microsoft.com/office/officeart/2005/8/layout/pyramid1"/>
    <dgm:cxn modelId="{20B4AEA6-1E2D-4EB7-ADF4-A56D5B57617C}" type="presOf" srcId="{6B9C3418-DD18-4C80-A3D5-02F855F09802}" destId="{C774BD02-36E8-4FAE-9781-FA62A470B732}" srcOrd="1" destOrd="0" presId="urn:microsoft.com/office/officeart/2005/8/layout/pyramid1"/>
    <dgm:cxn modelId="{57D5C2AB-C7E9-4D3F-ADBB-85977A099DA1}" srcId="{C53C2482-A9D2-4912-814D-55CFEFD19993}" destId="{6B9C3418-DD18-4C80-A3D5-02F855F09802}" srcOrd="0" destOrd="0" parTransId="{28145917-1E64-45DE-967C-6F1E937574B0}" sibTransId="{361F6A6C-D060-4662-9CD9-1FB366B833C4}"/>
    <dgm:cxn modelId="{D81C4566-C345-48DB-A7AD-705821C754FA}" type="presOf" srcId="{C53C2482-A9D2-4912-814D-55CFEFD19993}" destId="{9E5C4B8E-FBAF-4C13-A68D-9A45D6FFA766}" srcOrd="0" destOrd="0" presId="urn:microsoft.com/office/officeart/2005/8/layout/pyramid1"/>
    <dgm:cxn modelId="{484C035B-7E95-4F77-8C80-E1219B50B841}" type="presOf" srcId="{208654C1-D33D-4400-8E4E-B21DD8406F54}" destId="{B6D25F9A-14A3-4653-92F3-214DB87BAF9E}" srcOrd="0" destOrd="0" presId="urn:microsoft.com/office/officeart/2005/8/layout/pyramid1"/>
    <dgm:cxn modelId="{112E8044-F81F-48FD-BA03-1250262BEE27}" type="presOf" srcId="{208654C1-D33D-4400-8E4E-B21DD8406F54}" destId="{AC7BC714-368C-47E1-8C18-0C31A7D024C2}" srcOrd="1" destOrd="0" presId="urn:microsoft.com/office/officeart/2005/8/layout/pyramid1"/>
    <dgm:cxn modelId="{542863C1-8C25-478A-8965-9FD4832D9BF8}" type="presOf" srcId="{6B9C3418-DD18-4C80-A3D5-02F855F09802}" destId="{A3443EB2-549D-4ED8-BDFB-863D36E7FB24}" srcOrd="0" destOrd="0" presId="urn:microsoft.com/office/officeart/2005/8/layout/pyramid1"/>
    <dgm:cxn modelId="{FE0067F3-9366-48DE-B264-A8368E072876}" type="presParOf" srcId="{9E5C4B8E-FBAF-4C13-A68D-9A45D6FFA766}" destId="{55224181-13FA-4E84-B9FF-10E2477F7AF3}" srcOrd="0" destOrd="0" presId="urn:microsoft.com/office/officeart/2005/8/layout/pyramid1"/>
    <dgm:cxn modelId="{1360A197-CC2C-4FC7-B7B0-2213D165F3B9}" type="presParOf" srcId="{55224181-13FA-4E84-B9FF-10E2477F7AF3}" destId="{A3443EB2-549D-4ED8-BDFB-863D36E7FB24}" srcOrd="0" destOrd="0" presId="urn:microsoft.com/office/officeart/2005/8/layout/pyramid1"/>
    <dgm:cxn modelId="{0A36B2C1-4840-4DE4-AE44-7FE62C0DCABD}" type="presParOf" srcId="{55224181-13FA-4E84-B9FF-10E2477F7AF3}" destId="{C774BD02-36E8-4FAE-9781-FA62A470B732}" srcOrd="1" destOrd="0" presId="urn:microsoft.com/office/officeart/2005/8/layout/pyramid1"/>
    <dgm:cxn modelId="{B93276EB-DC63-446F-8064-658E692256B0}" type="presParOf" srcId="{9E5C4B8E-FBAF-4C13-A68D-9A45D6FFA766}" destId="{AC0CE6A8-DDE6-48E0-B905-2E91A0D56DFD}" srcOrd="1" destOrd="0" presId="urn:microsoft.com/office/officeart/2005/8/layout/pyramid1"/>
    <dgm:cxn modelId="{E8A96277-54BE-4E1C-8049-3F56B0054C3A}" type="presParOf" srcId="{AC0CE6A8-DDE6-48E0-B905-2E91A0D56DFD}" destId="{B6D25F9A-14A3-4653-92F3-214DB87BAF9E}" srcOrd="0" destOrd="0" presId="urn:microsoft.com/office/officeart/2005/8/layout/pyramid1"/>
    <dgm:cxn modelId="{DFF2CA35-FD8A-4773-BEC6-03F4C2173CC5}" type="presParOf" srcId="{AC0CE6A8-DDE6-48E0-B905-2E91A0D56DFD}" destId="{AC7BC714-368C-47E1-8C18-0C31A7D024C2}" srcOrd="1" destOrd="0" presId="urn:microsoft.com/office/officeart/2005/8/layout/pyramid1"/>
    <dgm:cxn modelId="{45C34AF6-2035-418C-8B24-EF4BAF515A1B}" type="presParOf" srcId="{9E5C4B8E-FBAF-4C13-A68D-9A45D6FFA766}" destId="{7CE47415-39EE-465A-AA47-BD43F6D1A1CF}" srcOrd="2" destOrd="0" presId="urn:microsoft.com/office/officeart/2005/8/layout/pyramid1"/>
    <dgm:cxn modelId="{2C0340B5-E8DA-4D91-9DCC-D2F50F714A24}" type="presParOf" srcId="{7CE47415-39EE-465A-AA47-BD43F6D1A1CF}" destId="{98EBA2B3-A8AF-410E-ACA1-AA3E2A21502D}" srcOrd="0" destOrd="0" presId="urn:microsoft.com/office/officeart/2005/8/layout/pyramid1"/>
    <dgm:cxn modelId="{A32638B9-E2B9-4501-AFE4-61CE42D3D5D3}" type="presParOf" srcId="{7CE47415-39EE-465A-AA47-BD43F6D1A1CF}" destId="{A8A3C771-1747-4B1C-A7C1-7D9D51789841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3C2482-A9D2-4912-814D-55CFEFD19993}" type="doc">
      <dgm:prSet loTypeId="urn:microsoft.com/office/officeart/2005/8/layout/pyramid1" loCatId="pyramid" qsTypeId="urn:microsoft.com/office/officeart/2005/8/quickstyle/3d2" qsCatId="3D" csTypeId="urn:microsoft.com/office/officeart/2005/8/colors/accent1_2#2" csCatId="accent1" phldr="1"/>
      <dgm:spPr/>
    </dgm:pt>
    <dgm:pt modelId="{6B9C3418-DD18-4C80-A3D5-02F855F09802}">
      <dgm:prSet phldrT="[Texto]" custT="1"/>
      <dgm:spPr>
        <a:solidFill>
          <a:srgbClr val="CC3300"/>
        </a:solidFill>
      </dgm:spPr>
      <dgm:t>
        <a:bodyPr anchor="b"/>
        <a:lstStyle/>
        <a:p>
          <a:r>
            <a:rPr lang="pt-BR" sz="1400" b="1" dirty="0" smtClean="0"/>
            <a:t>N</a:t>
          </a:r>
        </a:p>
      </dgm:t>
    </dgm:pt>
    <dgm:pt modelId="{28145917-1E64-45DE-967C-6F1E937574B0}" type="parTrans" cxnId="{57D5C2AB-C7E9-4D3F-ADBB-85977A099DA1}">
      <dgm:prSet/>
      <dgm:spPr/>
      <dgm:t>
        <a:bodyPr/>
        <a:lstStyle/>
        <a:p>
          <a:endParaRPr lang="pt-BR" sz="700" b="1"/>
        </a:p>
      </dgm:t>
    </dgm:pt>
    <dgm:pt modelId="{361F6A6C-D060-4662-9CD9-1FB366B833C4}" type="sibTrans" cxnId="{57D5C2AB-C7E9-4D3F-ADBB-85977A099DA1}">
      <dgm:prSet/>
      <dgm:spPr/>
      <dgm:t>
        <a:bodyPr/>
        <a:lstStyle/>
        <a:p>
          <a:endParaRPr lang="pt-BR" sz="700" b="1"/>
        </a:p>
      </dgm:t>
    </dgm:pt>
    <dgm:pt modelId="{208654C1-D33D-4400-8E4E-B21DD8406F54}">
      <dgm:prSet phldrT="[Texto]" custT="1"/>
      <dgm:spPr>
        <a:solidFill>
          <a:srgbClr val="92D050"/>
        </a:solidFill>
      </dgm:spPr>
      <dgm:t>
        <a:bodyPr/>
        <a:lstStyle/>
        <a:p>
          <a:r>
            <a:rPr lang="pt-BR" sz="1400" b="1" dirty="0" smtClean="0"/>
            <a:t>C</a:t>
          </a:r>
          <a:endParaRPr lang="pt-BR" sz="1400" b="1" dirty="0"/>
        </a:p>
      </dgm:t>
    </dgm:pt>
    <dgm:pt modelId="{81A42C0E-8D1B-4EE2-8E9E-B82CE73B2BB1}" type="parTrans" cxnId="{F0327E86-DBB6-457D-B51C-C92C05B1D19F}">
      <dgm:prSet/>
      <dgm:spPr/>
      <dgm:t>
        <a:bodyPr/>
        <a:lstStyle/>
        <a:p>
          <a:endParaRPr lang="pt-BR" sz="700" b="1"/>
        </a:p>
      </dgm:t>
    </dgm:pt>
    <dgm:pt modelId="{8531200C-1038-4D28-A192-8F3796E0EEEC}" type="sibTrans" cxnId="{F0327E86-DBB6-457D-B51C-C92C05B1D19F}">
      <dgm:prSet/>
      <dgm:spPr/>
      <dgm:t>
        <a:bodyPr/>
        <a:lstStyle/>
        <a:p>
          <a:endParaRPr lang="pt-BR" sz="700" b="1"/>
        </a:p>
      </dgm:t>
    </dgm:pt>
    <dgm:pt modelId="{AAA319C4-093E-463B-8C46-24B6CD51F5BB}">
      <dgm:prSet phldrT="[Texto]" custT="1"/>
      <dgm:spPr/>
      <dgm:t>
        <a:bodyPr/>
        <a:lstStyle/>
        <a:p>
          <a:r>
            <a:rPr lang="pt-BR" sz="1400" b="1" dirty="0" smtClean="0"/>
            <a:t>R</a:t>
          </a:r>
          <a:endParaRPr lang="pt-BR" sz="1400" b="1" dirty="0"/>
        </a:p>
      </dgm:t>
    </dgm:pt>
    <dgm:pt modelId="{4F3C0706-557C-48A2-9926-8E84F345452A}" type="parTrans" cxnId="{E7565DC2-5A09-45CA-A832-D482FEEF7323}">
      <dgm:prSet/>
      <dgm:spPr/>
      <dgm:t>
        <a:bodyPr/>
        <a:lstStyle/>
        <a:p>
          <a:endParaRPr lang="pt-BR" sz="700" b="1"/>
        </a:p>
      </dgm:t>
    </dgm:pt>
    <dgm:pt modelId="{A519E7BE-00E5-4F13-903B-FCDD81450116}" type="sibTrans" cxnId="{E7565DC2-5A09-45CA-A832-D482FEEF7323}">
      <dgm:prSet/>
      <dgm:spPr/>
      <dgm:t>
        <a:bodyPr/>
        <a:lstStyle/>
        <a:p>
          <a:endParaRPr lang="pt-BR" sz="700" b="1"/>
        </a:p>
      </dgm:t>
    </dgm:pt>
    <dgm:pt modelId="{9E5C4B8E-FBAF-4C13-A68D-9A45D6FFA766}" type="pres">
      <dgm:prSet presAssocID="{C53C2482-A9D2-4912-814D-55CFEFD19993}" presName="Name0" presStyleCnt="0">
        <dgm:presLayoutVars>
          <dgm:dir/>
          <dgm:animLvl val="lvl"/>
          <dgm:resizeHandles val="exact"/>
        </dgm:presLayoutVars>
      </dgm:prSet>
      <dgm:spPr/>
    </dgm:pt>
    <dgm:pt modelId="{55224181-13FA-4E84-B9FF-10E2477F7AF3}" type="pres">
      <dgm:prSet presAssocID="{6B9C3418-DD18-4C80-A3D5-02F855F09802}" presName="Name8" presStyleCnt="0"/>
      <dgm:spPr/>
    </dgm:pt>
    <dgm:pt modelId="{A3443EB2-549D-4ED8-BDFB-863D36E7FB24}" type="pres">
      <dgm:prSet presAssocID="{6B9C3418-DD18-4C80-A3D5-02F855F09802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774BD02-36E8-4FAE-9781-FA62A470B732}" type="pres">
      <dgm:prSet presAssocID="{6B9C3418-DD18-4C80-A3D5-02F855F0980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C0CE6A8-DDE6-48E0-B905-2E91A0D56DFD}" type="pres">
      <dgm:prSet presAssocID="{208654C1-D33D-4400-8E4E-B21DD8406F54}" presName="Name8" presStyleCnt="0"/>
      <dgm:spPr/>
    </dgm:pt>
    <dgm:pt modelId="{B6D25F9A-14A3-4653-92F3-214DB87BAF9E}" type="pres">
      <dgm:prSet presAssocID="{208654C1-D33D-4400-8E4E-B21DD8406F54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C7BC714-368C-47E1-8C18-0C31A7D024C2}" type="pres">
      <dgm:prSet presAssocID="{208654C1-D33D-4400-8E4E-B21DD8406F5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CE47415-39EE-465A-AA47-BD43F6D1A1CF}" type="pres">
      <dgm:prSet presAssocID="{AAA319C4-093E-463B-8C46-24B6CD51F5BB}" presName="Name8" presStyleCnt="0"/>
      <dgm:spPr/>
    </dgm:pt>
    <dgm:pt modelId="{98EBA2B3-A8AF-410E-ACA1-AA3E2A21502D}" type="pres">
      <dgm:prSet presAssocID="{AAA319C4-093E-463B-8C46-24B6CD51F5BB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8A3C771-1747-4B1C-A7C1-7D9D51789841}" type="pres">
      <dgm:prSet presAssocID="{AAA319C4-093E-463B-8C46-24B6CD51F5B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57D5C2AB-C7E9-4D3F-ADBB-85977A099DA1}" srcId="{C53C2482-A9D2-4912-814D-55CFEFD19993}" destId="{6B9C3418-DD18-4C80-A3D5-02F855F09802}" srcOrd="0" destOrd="0" parTransId="{28145917-1E64-45DE-967C-6F1E937574B0}" sibTransId="{361F6A6C-D060-4662-9CD9-1FB366B833C4}"/>
    <dgm:cxn modelId="{DBD500F5-09C6-4C8F-A863-112A967137A6}" type="presOf" srcId="{208654C1-D33D-4400-8E4E-B21DD8406F54}" destId="{B6D25F9A-14A3-4653-92F3-214DB87BAF9E}" srcOrd="0" destOrd="0" presId="urn:microsoft.com/office/officeart/2005/8/layout/pyramid1"/>
    <dgm:cxn modelId="{E7565DC2-5A09-45CA-A832-D482FEEF7323}" srcId="{C53C2482-A9D2-4912-814D-55CFEFD19993}" destId="{AAA319C4-093E-463B-8C46-24B6CD51F5BB}" srcOrd="2" destOrd="0" parTransId="{4F3C0706-557C-48A2-9926-8E84F345452A}" sibTransId="{A519E7BE-00E5-4F13-903B-FCDD81450116}"/>
    <dgm:cxn modelId="{0AFBB84C-EBEA-449F-B107-85E9C8EA429E}" type="presOf" srcId="{6B9C3418-DD18-4C80-A3D5-02F855F09802}" destId="{C774BD02-36E8-4FAE-9781-FA62A470B732}" srcOrd="1" destOrd="0" presId="urn:microsoft.com/office/officeart/2005/8/layout/pyramid1"/>
    <dgm:cxn modelId="{78F7AD27-8B8B-4A80-9CDE-B1198ACC18EB}" type="presOf" srcId="{AAA319C4-093E-463B-8C46-24B6CD51F5BB}" destId="{98EBA2B3-A8AF-410E-ACA1-AA3E2A21502D}" srcOrd="0" destOrd="0" presId="urn:microsoft.com/office/officeart/2005/8/layout/pyramid1"/>
    <dgm:cxn modelId="{F0327E86-DBB6-457D-B51C-C92C05B1D19F}" srcId="{C53C2482-A9D2-4912-814D-55CFEFD19993}" destId="{208654C1-D33D-4400-8E4E-B21DD8406F54}" srcOrd="1" destOrd="0" parTransId="{81A42C0E-8D1B-4EE2-8E9E-B82CE73B2BB1}" sibTransId="{8531200C-1038-4D28-A192-8F3796E0EEEC}"/>
    <dgm:cxn modelId="{53D9B9B2-B78C-4324-9D66-82BF46067F33}" type="presOf" srcId="{208654C1-D33D-4400-8E4E-B21DD8406F54}" destId="{AC7BC714-368C-47E1-8C18-0C31A7D024C2}" srcOrd="1" destOrd="0" presId="urn:microsoft.com/office/officeart/2005/8/layout/pyramid1"/>
    <dgm:cxn modelId="{2BD94F69-5BAE-4B90-8B0C-B80F799B225C}" type="presOf" srcId="{C53C2482-A9D2-4912-814D-55CFEFD19993}" destId="{9E5C4B8E-FBAF-4C13-A68D-9A45D6FFA766}" srcOrd="0" destOrd="0" presId="urn:microsoft.com/office/officeart/2005/8/layout/pyramid1"/>
    <dgm:cxn modelId="{B30570F2-F8DF-41A7-968A-D2AE194C71D3}" type="presOf" srcId="{AAA319C4-093E-463B-8C46-24B6CD51F5BB}" destId="{A8A3C771-1747-4B1C-A7C1-7D9D51789841}" srcOrd="1" destOrd="0" presId="urn:microsoft.com/office/officeart/2005/8/layout/pyramid1"/>
    <dgm:cxn modelId="{E7CAFBC1-9C8F-4122-8730-275878CD4CD9}" type="presOf" srcId="{6B9C3418-DD18-4C80-A3D5-02F855F09802}" destId="{A3443EB2-549D-4ED8-BDFB-863D36E7FB24}" srcOrd="0" destOrd="0" presId="urn:microsoft.com/office/officeart/2005/8/layout/pyramid1"/>
    <dgm:cxn modelId="{1D1EB096-B909-4745-9C57-3C623BB802E9}" type="presParOf" srcId="{9E5C4B8E-FBAF-4C13-A68D-9A45D6FFA766}" destId="{55224181-13FA-4E84-B9FF-10E2477F7AF3}" srcOrd="0" destOrd="0" presId="urn:microsoft.com/office/officeart/2005/8/layout/pyramid1"/>
    <dgm:cxn modelId="{EDFDA592-A8A3-4D67-8106-0D5B4AC2554D}" type="presParOf" srcId="{55224181-13FA-4E84-B9FF-10E2477F7AF3}" destId="{A3443EB2-549D-4ED8-BDFB-863D36E7FB24}" srcOrd="0" destOrd="0" presId="urn:microsoft.com/office/officeart/2005/8/layout/pyramid1"/>
    <dgm:cxn modelId="{908C7B12-3A7E-460B-BBC0-17DD346CDE43}" type="presParOf" srcId="{55224181-13FA-4E84-B9FF-10E2477F7AF3}" destId="{C774BD02-36E8-4FAE-9781-FA62A470B732}" srcOrd="1" destOrd="0" presId="urn:microsoft.com/office/officeart/2005/8/layout/pyramid1"/>
    <dgm:cxn modelId="{DB5709DA-27CC-4D64-8D8B-E483968FB7A9}" type="presParOf" srcId="{9E5C4B8E-FBAF-4C13-A68D-9A45D6FFA766}" destId="{AC0CE6A8-DDE6-48E0-B905-2E91A0D56DFD}" srcOrd="1" destOrd="0" presId="urn:microsoft.com/office/officeart/2005/8/layout/pyramid1"/>
    <dgm:cxn modelId="{1BA14B9C-099E-4C9F-8704-943E2C2C8D26}" type="presParOf" srcId="{AC0CE6A8-DDE6-48E0-B905-2E91A0D56DFD}" destId="{B6D25F9A-14A3-4653-92F3-214DB87BAF9E}" srcOrd="0" destOrd="0" presId="urn:microsoft.com/office/officeart/2005/8/layout/pyramid1"/>
    <dgm:cxn modelId="{AD7011DF-B4D6-4C29-981B-4C37C76E29CF}" type="presParOf" srcId="{AC0CE6A8-DDE6-48E0-B905-2E91A0D56DFD}" destId="{AC7BC714-368C-47E1-8C18-0C31A7D024C2}" srcOrd="1" destOrd="0" presId="urn:microsoft.com/office/officeart/2005/8/layout/pyramid1"/>
    <dgm:cxn modelId="{FA8AE279-18F3-4971-8099-DDEB3D13C9D0}" type="presParOf" srcId="{9E5C4B8E-FBAF-4C13-A68D-9A45D6FFA766}" destId="{7CE47415-39EE-465A-AA47-BD43F6D1A1CF}" srcOrd="2" destOrd="0" presId="urn:microsoft.com/office/officeart/2005/8/layout/pyramid1"/>
    <dgm:cxn modelId="{8F13A6EC-8ABA-4395-BED9-F2B4521AEA79}" type="presParOf" srcId="{7CE47415-39EE-465A-AA47-BD43F6D1A1CF}" destId="{98EBA2B3-A8AF-410E-ACA1-AA3E2A21502D}" srcOrd="0" destOrd="0" presId="urn:microsoft.com/office/officeart/2005/8/layout/pyramid1"/>
    <dgm:cxn modelId="{82458537-28BA-43C5-93E3-76E3E336834C}" type="presParOf" srcId="{7CE47415-39EE-465A-AA47-BD43F6D1A1CF}" destId="{A8A3C771-1747-4B1C-A7C1-7D9D51789841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53C2482-A9D2-4912-814D-55CFEFD19993}" type="doc">
      <dgm:prSet loTypeId="urn:microsoft.com/office/officeart/2005/8/layout/pyramid1" loCatId="pyramid" qsTypeId="urn:microsoft.com/office/officeart/2005/8/quickstyle/3d2" qsCatId="3D" csTypeId="urn:microsoft.com/office/officeart/2005/8/colors/accent1_2#3" csCatId="accent1" phldr="1"/>
      <dgm:spPr/>
    </dgm:pt>
    <dgm:pt modelId="{6B9C3418-DD18-4C80-A3D5-02F855F09802}">
      <dgm:prSet phldrT="[Texto]" custT="1"/>
      <dgm:spPr>
        <a:solidFill>
          <a:srgbClr val="CC3300"/>
        </a:solidFill>
      </dgm:spPr>
      <dgm:t>
        <a:bodyPr anchor="b"/>
        <a:lstStyle/>
        <a:p>
          <a:r>
            <a:rPr lang="pt-BR" sz="2400" b="1" dirty="0" smtClean="0"/>
            <a:t>N</a:t>
          </a:r>
        </a:p>
      </dgm:t>
    </dgm:pt>
    <dgm:pt modelId="{28145917-1E64-45DE-967C-6F1E937574B0}" type="parTrans" cxnId="{57D5C2AB-C7E9-4D3F-ADBB-85977A099DA1}">
      <dgm:prSet/>
      <dgm:spPr/>
      <dgm:t>
        <a:bodyPr/>
        <a:lstStyle/>
        <a:p>
          <a:endParaRPr lang="pt-BR" sz="700" b="1"/>
        </a:p>
      </dgm:t>
    </dgm:pt>
    <dgm:pt modelId="{361F6A6C-D060-4662-9CD9-1FB366B833C4}" type="sibTrans" cxnId="{57D5C2AB-C7E9-4D3F-ADBB-85977A099DA1}">
      <dgm:prSet/>
      <dgm:spPr/>
      <dgm:t>
        <a:bodyPr/>
        <a:lstStyle/>
        <a:p>
          <a:endParaRPr lang="pt-BR" sz="700" b="1"/>
        </a:p>
      </dgm:t>
    </dgm:pt>
    <dgm:pt modelId="{208654C1-D33D-4400-8E4E-B21DD8406F54}">
      <dgm:prSet phldrT="[Texto]" custT="1"/>
      <dgm:spPr>
        <a:solidFill>
          <a:srgbClr val="92D050"/>
        </a:solidFill>
      </dgm:spPr>
      <dgm:t>
        <a:bodyPr/>
        <a:lstStyle/>
        <a:p>
          <a:r>
            <a:rPr lang="pt-BR" sz="2400" b="1" dirty="0" smtClean="0"/>
            <a:t>C</a:t>
          </a:r>
          <a:endParaRPr lang="pt-BR" sz="2400" b="1" dirty="0"/>
        </a:p>
      </dgm:t>
    </dgm:pt>
    <dgm:pt modelId="{81A42C0E-8D1B-4EE2-8E9E-B82CE73B2BB1}" type="parTrans" cxnId="{F0327E86-DBB6-457D-B51C-C92C05B1D19F}">
      <dgm:prSet/>
      <dgm:spPr/>
      <dgm:t>
        <a:bodyPr/>
        <a:lstStyle/>
        <a:p>
          <a:endParaRPr lang="pt-BR" sz="700" b="1"/>
        </a:p>
      </dgm:t>
    </dgm:pt>
    <dgm:pt modelId="{8531200C-1038-4D28-A192-8F3796E0EEEC}" type="sibTrans" cxnId="{F0327E86-DBB6-457D-B51C-C92C05B1D19F}">
      <dgm:prSet/>
      <dgm:spPr/>
      <dgm:t>
        <a:bodyPr/>
        <a:lstStyle/>
        <a:p>
          <a:endParaRPr lang="pt-BR" sz="700" b="1"/>
        </a:p>
      </dgm:t>
    </dgm:pt>
    <dgm:pt modelId="{AAA319C4-093E-463B-8C46-24B6CD51F5BB}">
      <dgm:prSet phldrT="[Texto]" custT="1"/>
      <dgm:spPr/>
      <dgm:t>
        <a:bodyPr/>
        <a:lstStyle/>
        <a:p>
          <a:r>
            <a:rPr lang="pt-BR" sz="2400" b="1" dirty="0" smtClean="0"/>
            <a:t>R</a:t>
          </a:r>
          <a:endParaRPr lang="pt-BR" sz="2400" b="1" dirty="0"/>
        </a:p>
      </dgm:t>
    </dgm:pt>
    <dgm:pt modelId="{4F3C0706-557C-48A2-9926-8E84F345452A}" type="parTrans" cxnId="{E7565DC2-5A09-45CA-A832-D482FEEF7323}">
      <dgm:prSet/>
      <dgm:spPr/>
      <dgm:t>
        <a:bodyPr/>
        <a:lstStyle/>
        <a:p>
          <a:endParaRPr lang="pt-BR" sz="700" b="1"/>
        </a:p>
      </dgm:t>
    </dgm:pt>
    <dgm:pt modelId="{A519E7BE-00E5-4F13-903B-FCDD81450116}" type="sibTrans" cxnId="{E7565DC2-5A09-45CA-A832-D482FEEF7323}">
      <dgm:prSet/>
      <dgm:spPr/>
      <dgm:t>
        <a:bodyPr/>
        <a:lstStyle/>
        <a:p>
          <a:endParaRPr lang="pt-BR" sz="700" b="1"/>
        </a:p>
      </dgm:t>
    </dgm:pt>
    <dgm:pt modelId="{9E5C4B8E-FBAF-4C13-A68D-9A45D6FFA766}" type="pres">
      <dgm:prSet presAssocID="{C53C2482-A9D2-4912-814D-55CFEFD19993}" presName="Name0" presStyleCnt="0">
        <dgm:presLayoutVars>
          <dgm:dir/>
          <dgm:animLvl val="lvl"/>
          <dgm:resizeHandles val="exact"/>
        </dgm:presLayoutVars>
      </dgm:prSet>
      <dgm:spPr/>
    </dgm:pt>
    <dgm:pt modelId="{55224181-13FA-4E84-B9FF-10E2477F7AF3}" type="pres">
      <dgm:prSet presAssocID="{6B9C3418-DD18-4C80-A3D5-02F855F09802}" presName="Name8" presStyleCnt="0"/>
      <dgm:spPr/>
    </dgm:pt>
    <dgm:pt modelId="{A3443EB2-549D-4ED8-BDFB-863D36E7FB24}" type="pres">
      <dgm:prSet presAssocID="{6B9C3418-DD18-4C80-A3D5-02F855F09802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774BD02-36E8-4FAE-9781-FA62A470B732}" type="pres">
      <dgm:prSet presAssocID="{6B9C3418-DD18-4C80-A3D5-02F855F0980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C0CE6A8-DDE6-48E0-B905-2E91A0D56DFD}" type="pres">
      <dgm:prSet presAssocID="{208654C1-D33D-4400-8E4E-B21DD8406F54}" presName="Name8" presStyleCnt="0"/>
      <dgm:spPr/>
    </dgm:pt>
    <dgm:pt modelId="{B6D25F9A-14A3-4653-92F3-214DB87BAF9E}" type="pres">
      <dgm:prSet presAssocID="{208654C1-D33D-4400-8E4E-B21DD8406F54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C7BC714-368C-47E1-8C18-0C31A7D024C2}" type="pres">
      <dgm:prSet presAssocID="{208654C1-D33D-4400-8E4E-B21DD8406F5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CE47415-39EE-465A-AA47-BD43F6D1A1CF}" type="pres">
      <dgm:prSet presAssocID="{AAA319C4-093E-463B-8C46-24B6CD51F5BB}" presName="Name8" presStyleCnt="0"/>
      <dgm:spPr/>
    </dgm:pt>
    <dgm:pt modelId="{98EBA2B3-A8AF-410E-ACA1-AA3E2A21502D}" type="pres">
      <dgm:prSet presAssocID="{AAA319C4-093E-463B-8C46-24B6CD51F5BB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8A3C771-1747-4B1C-A7C1-7D9D51789841}" type="pres">
      <dgm:prSet presAssocID="{AAA319C4-093E-463B-8C46-24B6CD51F5B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E7565DC2-5A09-45CA-A832-D482FEEF7323}" srcId="{C53C2482-A9D2-4912-814D-55CFEFD19993}" destId="{AAA319C4-093E-463B-8C46-24B6CD51F5BB}" srcOrd="2" destOrd="0" parTransId="{4F3C0706-557C-48A2-9926-8E84F345452A}" sibTransId="{A519E7BE-00E5-4F13-903B-FCDD81450116}"/>
    <dgm:cxn modelId="{387B4F25-09CE-49B4-84F8-825A41CB249A}" type="presOf" srcId="{6B9C3418-DD18-4C80-A3D5-02F855F09802}" destId="{A3443EB2-549D-4ED8-BDFB-863D36E7FB24}" srcOrd="0" destOrd="0" presId="urn:microsoft.com/office/officeart/2005/8/layout/pyramid1"/>
    <dgm:cxn modelId="{C87366C1-F886-4A66-AE2A-2D2F05A55D5C}" type="presOf" srcId="{208654C1-D33D-4400-8E4E-B21DD8406F54}" destId="{AC7BC714-368C-47E1-8C18-0C31A7D024C2}" srcOrd="1" destOrd="0" presId="urn:microsoft.com/office/officeart/2005/8/layout/pyramid1"/>
    <dgm:cxn modelId="{F0327E86-DBB6-457D-B51C-C92C05B1D19F}" srcId="{C53C2482-A9D2-4912-814D-55CFEFD19993}" destId="{208654C1-D33D-4400-8E4E-B21DD8406F54}" srcOrd="1" destOrd="0" parTransId="{81A42C0E-8D1B-4EE2-8E9E-B82CE73B2BB1}" sibTransId="{8531200C-1038-4D28-A192-8F3796E0EEEC}"/>
    <dgm:cxn modelId="{B845C230-D36E-495B-AA06-607C6073C647}" type="presOf" srcId="{208654C1-D33D-4400-8E4E-B21DD8406F54}" destId="{B6D25F9A-14A3-4653-92F3-214DB87BAF9E}" srcOrd="0" destOrd="0" presId="urn:microsoft.com/office/officeart/2005/8/layout/pyramid1"/>
    <dgm:cxn modelId="{35364842-AC38-48CB-B1C5-78282729F332}" type="presOf" srcId="{AAA319C4-093E-463B-8C46-24B6CD51F5BB}" destId="{A8A3C771-1747-4B1C-A7C1-7D9D51789841}" srcOrd="1" destOrd="0" presId="urn:microsoft.com/office/officeart/2005/8/layout/pyramid1"/>
    <dgm:cxn modelId="{E2A74D15-981B-4CC5-A4D6-B62F450F34AF}" type="presOf" srcId="{C53C2482-A9D2-4912-814D-55CFEFD19993}" destId="{9E5C4B8E-FBAF-4C13-A68D-9A45D6FFA766}" srcOrd="0" destOrd="0" presId="urn:microsoft.com/office/officeart/2005/8/layout/pyramid1"/>
    <dgm:cxn modelId="{24D6A3D0-E17E-47DE-AEC4-F3C5E3E33411}" type="presOf" srcId="{6B9C3418-DD18-4C80-A3D5-02F855F09802}" destId="{C774BD02-36E8-4FAE-9781-FA62A470B732}" srcOrd="1" destOrd="0" presId="urn:microsoft.com/office/officeart/2005/8/layout/pyramid1"/>
    <dgm:cxn modelId="{57D5C2AB-C7E9-4D3F-ADBB-85977A099DA1}" srcId="{C53C2482-A9D2-4912-814D-55CFEFD19993}" destId="{6B9C3418-DD18-4C80-A3D5-02F855F09802}" srcOrd="0" destOrd="0" parTransId="{28145917-1E64-45DE-967C-6F1E937574B0}" sibTransId="{361F6A6C-D060-4662-9CD9-1FB366B833C4}"/>
    <dgm:cxn modelId="{E8FDA34E-BC97-40F5-B34C-B0B84D95BCFD}" type="presOf" srcId="{AAA319C4-093E-463B-8C46-24B6CD51F5BB}" destId="{98EBA2B3-A8AF-410E-ACA1-AA3E2A21502D}" srcOrd="0" destOrd="0" presId="urn:microsoft.com/office/officeart/2005/8/layout/pyramid1"/>
    <dgm:cxn modelId="{5FE6F876-8C11-4062-8735-B99B8E0B9756}" type="presParOf" srcId="{9E5C4B8E-FBAF-4C13-A68D-9A45D6FFA766}" destId="{55224181-13FA-4E84-B9FF-10E2477F7AF3}" srcOrd="0" destOrd="0" presId="urn:microsoft.com/office/officeart/2005/8/layout/pyramid1"/>
    <dgm:cxn modelId="{C1A0A527-A8FE-49BF-B9DF-8972B8A17D40}" type="presParOf" srcId="{55224181-13FA-4E84-B9FF-10E2477F7AF3}" destId="{A3443EB2-549D-4ED8-BDFB-863D36E7FB24}" srcOrd="0" destOrd="0" presId="urn:microsoft.com/office/officeart/2005/8/layout/pyramid1"/>
    <dgm:cxn modelId="{AE4BA158-B497-45B1-8441-2DBB9BED4591}" type="presParOf" srcId="{55224181-13FA-4E84-B9FF-10E2477F7AF3}" destId="{C774BD02-36E8-4FAE-9781-FA62A470B732}" srcOrd="1" destOrd="0" presId="urn:microsoft.com/office/officeart/2005/8/layout/pyramid1"/>
    <dgm:cxn modelId="{320BC056-24F1-4DB3-AD8B-B059A5791084}" type="presParOf" srcId="{9E5C4B8E-FBAF-4C13-A68D-9A45D6FFA766}" destId="{AC0CE6A8-DDE6-48E0-B905-2E91A0D56DFD}" srcOrd="1" destOrd="0" presId="urn:microsoft.com/office/officeart/2005/8/layout/pyramid1"/>
    <dgm:cxn modelId="{FA61C4E0-4D89-4B08-ABB4-E86A1B9BA80A}" type="presParOf" srcId="{AC0CE6A8-DDE6-48E0-B905-2E91A0D56DFD}" destId="{B6D25F9A-14A3-4653-92F3-214DB87BAF9E}" srcOrd="0" destOrd="0" presId="urn:microsoft.com/office/officeart/2005/8/layout/pyramid1"/>
    <dgm:cxn modelId="{4A82A33E-DD87-4515-B850-7B2B3FD3F7DA}" type="presParOf" srcId="{AC0CE6A8-DDE6-48E0-B905-2E91A0D56DFD}" destId="{AC7BC714-368C-47E1-8C18-0C31A7D024C2}" srcOrd="1" destOrd="0" presId="urn:microsoft.com/office/officeart/2005/8/layout/pyramid1"/>
    <dgm:cxn modelId="{13116EE1-85DF-4DE0-AB1A-874704A5C7E4}" type="presParOf" srcId="{9E5C4B8E-FBAF-4C13-A68D-9A45D6FFA766}" destId="{7CE47415-39EE-465A-AA47-BD43F6D1A1CF}" srcOrd="2" destOrd="0" presId="urn:microsoft.com/office/officeart/2005/8/layout/pyramid1"/>
    <dgm:cxn modelId="{C998149D-BA4E-49F0-B8E5-8E5FCC922E38}" type="presParOf" srcId="{7CE47415-39EE-465A-AA47-BD43F6D1A1CF}" destId="{98EBA2B3-A8AF-410E-ACA1-AA3E2A21502D}" srcOrd="0" destOrd="0" presId="urn:microsoft.com/office/officeart/2005/8/layout/pyramid1"/>
    <dgm:cxn modelId="{FD863FEC-A10A-430B-A87D-A860E7CD8C4F}" type="presParOf" srcId="{7CE47415-39EE-465A-AA47-BD43F6D1A1CF}" destId="{A8A3C771-1747-4B1C-A7C1-7D9D51789841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443EB2-549D-4ED8-BDFB-863D36E7FB24}">
      <dsp:nvSpPr>
        <dsp:cNvPr id="0" name=""/>
        <dsp:cNvSpPr/>
      </dsp:nvSpPr>
      <dsp:spPr>
        <a:xfrm>
          <a:off x="848212" y="0"/>
          <a:ext cx="848212" cy="745232"/>
        </a:xfrm>
        <a:prstGeom prst="trapezoid">
          <a:avLst>
            <a:gd name="adj" fmla="val 56909"/>
          </a:avLst>
        </a:prstGeom>
        <a:solidFill>
          <a:srgbClr val="CC33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dirty="0" smtClean="0"/>
            <a:t>N</a:t>
          </a:r>
        </a:p>
      </dsp:txBody>
      <dsp:txXfrm>
        <a:off x="848212" y="0"/>
        <a:ext cx="848212" cy="745232"/>
      </dsp:txXfrm>
    </dsp:sp>
    <dsp:sp modelId="{B6D25F9A-14A3-4653-92F3-214DB87BAF9E}">
      <dsp:nvSpPr>
        <dsp:cNvPr id="0" name=""/>
        <dsp:cNvSpPr/>
      </dsp:nvSpPr>
      <dsp:spPr>
        <a:xfrm>
          <a:off x="424106" y="745232"/>
          <a:ext cx="1696425" cy="745232"/>
        </a:xfrm>
        <a:prstGeom prst="trapezoid">
          <a:avLst>
            <a:gd name="adj" fmla="val 56909"/>
          </a:avLst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dirty="0" smtClean="0"/>
            <a:t>C</a:t>
          </a:r>
          <a:endParaRPr lang="pt-BR" sz="2400" b="1" kern="1200" dirty="0"/>
        </a:p>
      </dsp:txBody>
      <dsp:txXfrm>
        <a:off x="720980" y="745232"/>
        <a:ext cx="1102676" cy="745232"/>
      </dsp:txXfrm>
    </dsp:sp>
    <dsp:sp modelId="{98EBA2B3-A8AF-410E-ACA1-AA3E2A21502D}">
      <dsp:nvSpPr>
        <dsp:cNvPr id="0" name=""/>
        <dsp:cNvSpPr/>
      </dsp:nvSpPr>
      <dsp:spPr>
        <a:xfrm>
          <a:off x="0" y="1490464"/>
          <a:ext cx="2544638" cy="745232"/>
        </a:xfrm>
        <a:prstGeom prst="trapezoid">
          <a:avLst>
            <a:gd name="adj" fmla="val 56909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dirty="0" smtClean="0"/>
            <a:t>R</a:t>
          </a:r>
          <a:endParaRPr lang="pt-BR" sz="2400" b="1" kern="1200" dirty="0"/>
        </a:p>
      </dsp:txBody>
      <dsp:txXfrm>
        <a:off x="445311" y="1490464"/>
        <a:ext cx="1654014" cy="7452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443EB2-549D-4ED8-BDFB-863D36E7FB24}">
      <dsp:nvSpPr>
        <dsp:cNvPr id="0" name=""/>
        <dsp:cNvSpPr/>
      </dsp:nvSpPr>
      <dsp:spPr>
        <a:xfrm>
          <a:off x="475220" y="0"/>
          <a:ext cx="475219" cy="442481"/>
        </a:xfrm>
        <a:prstGeom prst="trapezoid">
          <a:avLst>
            <a:gd name="adj" fmla="val 53699"/>
          </a:avLst>
        </a:prstGeom>
        <a:solidFill>
          <a:srgbClr val="CC33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/>
            <a:t>N</a:t>
          </a:r>
        </a:p>
      </dsp:txBody>
      <dsp:txXfrm>
        <a:off x="475220" y="0"/>
        <a:ext cx="475219" cy="442481"/>
      </dsp:txXfrm>
    </dsp:sp>
    <dsp:sp modelId="{B6D25F9A-14A3-4653-92F3-214DB87BAF9E}">
      <dsp:nvSpPr>
        <dsp:cNvPr id="0" name=""/>
        <dsp:cNvSpPr/>
      </dsp:nvSpPr>
      <dsp:spPr>
        <a:xfrm>
          <a:off x="237610" y="442481"/>
          <a:ext cx="950439" cy="442481"/>
        </a:xfrm>
        <a:prstGeom prst="trapezoid">
          <a:avLst>
            <a:gd name="adj" fmla="val 53699"/>
          </a:avLst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/>
            <a:t>C</a:t>
          </a:r>
          <a:endParaRPr lang="pt-BR" sz="1400" b="1" kern="1200" dirty="0"/>
        </a:p>
      </dsp:txBody>
      <dsp:txXfrm>
        <a:off x="403937" y="442481"/>
        <a:ext cx="617786" cy="442481"/>
      </dsp:txXfrm>
    </dsp:sp>
    <dsp:sp modelId="{98EBA2B3-A8AF-410E-ACA1-AA3E2A21502D}">
      <dsp:nvSpPr>
        <dsp:cNvPr id="0" name=""/>
        <dsp:cNvSpPr/>
      </dsp:nvSpPr>
      <dsp:spPr>
        <a:xfrm>
          <a:off x="0" y="884962"/>
          <a:ext cx="1425659" cy="442481"/>
        </a:xfrm>
        <a:prstGeom prst="trapezoid">
          <a:avLst>
            <a:gd name="adj" fmla="val 53699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/>
            <a:t>R</a:t>
          </a:r>
          <a:endParaRPr lang="pt-BR" sz="1400" b="1" kern="1200" dirty="0"/>
        </a:p>
      </dsp:txBody>
      <dsp:txXfrm>
        <a:off x="249490" y="884962"/>
        <a:ext cx="926679" cy="4424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443EB2-549D-4ED8-BDFB-863D36E7FB24}">
      <dsp:nvSpPr>
        <dsp:cNvPr id="0" name=""/>
        <dsp:cNvSpPr/>
      </dsp:nvSpPr>
      <dsp:spPr>
        <a:xfrm>
          <a:off x="848212" y="0"/>
          <a:ext cx="848212" cy="745232"/>
        </a:xfrm>
        <a:prstGeom prst="trapezoid">
          <a:avLst>
            <a:gd name="adj" fmla="val 56909"/>
          </a:avLst>
        </a:prstGeom>
        <a:solidFill>
          <a:srgbClr val="CC33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dirty="0" smtClean="0"/>
            <a:t>N</a:t>
          </a:r>
        </a:p>
      </dsp:txBody>
      <dsp:txXfrm>
        <a:off x="848212" y="0"/>
        <a:ext cx="848212" cy="745232"/>
      </dsp:txXfrm>
    </dsp:sp>
    <dsp:sp modelId="{B6D25F9A-14A3-4653-92F3-214DB87BAF9E}">
      <dsp:nvSpPr>
        <dsp:cNvPr id="0" name=""/>
        <dsp:cNvSpPr/>
      </dsp:nvSpPr>
      <dsp:spPr>
        <a:xfrm>
          <a:off x="424106" y="745232"/>
          <a:ext cx="1696425" cy="745232"/>
        </a:xfrm>
        <a:prstGeom prst="trapezoid">
          <a:avLst>
            <a:gd name="adj" fmla="val 56909"/>
          </a:avLst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dirty="0" smtClean="0"/>
            <a:t>C</a:t>
          </a:r>
          <a:endParaRPr lang="pt-BR" sz="2400" b="1" kern="1200" dirty="0"/>
        </a:p>
      </dsp:txBody>
      <dsp:txXfrm>
        <a:off x="720980" y="745232"/>
        <a:ext cx="1102676" cy="745232"/>
      </dsp:txXfrm>
    </dsp:sp>
    <dsp:sp modelId="{98EBA2B3-A8AF-410E-ACA1-AA3E2A21502D}">
      <dsp:nvSpPr>
        <dsp:cNvPr id="0" name=""/>
        <dsp:cNvSpPr/>
      </dsp:nvSpPr>
      <dsp:spPr>
        <a:xfrm>
          <a:off x="0" y="1490464"/>
          <a:ext cx="2544638" cy="745232"/>
        </a:xfrm>
        <a:prstGeom prst="trapezoid">
          <a:avLst>
            <a:gd name="adj" fmla="val 56909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dirty="0" smtClean="0"/>
            <a:t>R</a:t>
          </a:r>
          <a:endParaRPr lang="pt-BR" sz="2400" b="1" kern="1200" dirty="0"/>
        </a:p>
      </dsp:txBody>
      <dsp:txXfrm>
        <a:off x="445311" y="1490464"/>
        <a:ext cx="1654014" cy="7452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F892645-0D24-462A-A1E7-DBE2DE2198D0}" type="datetimeFigureOut">
              <a:rPr lang="pt-BR"/>
              <a:pPr>
                <a:defRPr/>
              </a:pPr>
              <a:t>03/02/2014</a:t>
            </a:fld>
            <a:endParaRPr lang="pt-BR"/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7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D765EFE-A666-43F1-A0D0-EF626FDED27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09828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CD82350-BE39-4C5F-B14C-27240939F93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24282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18FAB103-A58C-468F-842B-901CD0D71A79}" type="slidenum">
              <a:rPr lang="pt-BR" smtClean="0"/>
              <a:pPr/>
              <a:t>1</a:t>
            </a:fld>
            <a:endParaRPr lang="pt-BR" smtClean="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2BD49531-FEA8-436F-8DD7-D1EC951B31D4}" type="slidenum">
              <a:rPr lang="pt-BR" smtClean="0"/>
              <a:pPr/>
              <a:t>10</a:t>
            </a:fld>
            <a:endParaRPr lang="pt-BR" smtClean="0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E37A1F02-5739-476D-A378-AE78B8E612E5}" type="slidenum">
              <a:rPr lang="pt-BR" smtClean="0"/>
              <a:pPr/>
              <a:t>11</a:t>
            </a:fld>
            <a:endParaRPr lang="pt-BR" smtClean="0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0E4A0D34-3397-42BD-9ADD-E586E382AAA0}" type="slidenum">
              <a:rPr lang="pt-BR" smtClean="0"/>
              <a:pPr/>
              <a:t>12</a:t>
            </a:fld>
            <a:endParaRPr lang="pt-BR" smtClean="0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C7AB20D4-936C-4B9E-9F10-7FFADB9A359D}" type="slidenum">
              <a:rPr lang="pt-BR" smtClean="0"/>
              <a:pPr/>
              <a:t>13</a:t>
            </a:fld>
            <a:endParaRPr lang="pt-BR" smtClean="0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E2F7E684-1AF3-4968-BC51-238D672EF603}" type="slidenum">
              <a:rPr lang="pt-BR" smtClean="0"/>
              <a:pPr/>
              <a:t>14</a:t>
            </a:fld>
            <a:endParaRPr lang="pt-BR" smtClean="0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A0AC0A6B-DC44-4E90-A60D-C0D0300FD2A5}" type="slidenum">
              <a:rPr lang="pt-BR" smtClean="0"/>
              <a:pPr/>
              <a:t>15</a:t>
            </a:fld>
            <a:endParaRPr lang="pt-BR" smtClean="0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676C6804-772F-4D34-93AA-38E8FBA387B1}" type="slidenum">
              <a:rPr lang="pt-BR" smtClean="0"/>
              <a:pPr/>
              <a:t>16</a:t>
            </a:fld>
            <a:endParaRPr lang="pt-BR" smtClean="0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09A9A1BB-EA95-4AB8-B14B-4922A2E80841}" type="slidenum">
              <a:rPr lang="pt-BR" smtClean="0"/>
              <a:pPr/>
              <a:t>17</a:t>
            </a:fld>
            <a:endParaRPr lang="pt-BR" smtClean="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E47349CC-F586-40D1-ADDB-F7CA9385E7A8}" type="slidenum">
              <a:rPr lang="pt-BR" smtClean="0"/>
              <a:pPr/>
              <a:t>18</a:t>
            </a:fld>
            <a:endParaRPr lang="pt-BR" smtClean="0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954B895A-B6C3-490C-A5DA-E166D7047203}" type="slidenum">
              <a:rPr lang="pt-BR" smtClean="0"/>
              <a:pPr/>
              <a:t>19</a:t>
            </a:fld>
            <a:endParaRPr lang="pt-BR" smtClean="0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AA466EFE-84D3-45B2-985F-508F1EB1AD84}" type="slidenum">
              <a:rPr lang="pt-BR" smtClean="0"/>
              <a:pPr/>
              <a:t>2</a:t>
            </a:fld>
            <a:endParaRPr lang="pt-BR" smtClean="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954B895A-B6C3-490C-A5DA-E166D7047203}" type="slidenum">
              <a:rPr lang="pt-BR" smtClean="0"/>
              <a:pPr/>
              <a:t>20</a:t>
            </a:fld>
            <a:endParaRPr lang="pt-BR" smtClean="0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E8EBDEBE-D8AE-4C3C-9308-5618EAFE9E15}" type="slidenum">
              <a:rPr lang="pt-BR" smtClean="0"/>
              <a:pPr/>
              <a:t>21</a:t>
            </a:fld>
            <a:endParaRPr lang="pt-BR" smtClean="0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6064770E-0C0B-4EF0-AD9D-A32429D23199}" type="slidenum">
              <a:rPr lang="pt-BR" smtClean="0"/>
              <a:pPr/>
              <a:t>22</a:t>
            </a:fld>
            <a:endParaRPr lang="pt-BR" smtClean="0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02BC918E-81A9-44D5-9DBD-D1E77272D715}" type="slidenum">
              <a:rPr lang="pt-BR" smtClean="0"/>
              <a:pPr/>
              <a:t>23</a:t>
            </a:fld>
            <a:endParaRPr lang="pt-BR" smtClean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021318E6-758B-45D9-9AC8-A3529D100862}" type="slidenum">
              <a:rPr lang="pt-BR" smtClean="0"/>
              <a:pPr/>
              <a:t>24</a:t>
            </a:fld>
            <a:endParaRPr lang="pt-BR" smtClean="0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9455AD72-190E-4756-950D-11CD3B11C251}" type="slidenum">
              <a:rPr lang="pt-BR" smtClean="0"/>
              <a:pPr/>
              <a:t>25</a:t>
            </a:fld>
            <a:endParaRPr lang="pt-BR" smtClean="0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5B87698B-77CE-4754-BEBE-7F73F1A1FF46}" type="slidenum">
              <a:rPr lang="pt-BR" smtClean="0"/>
              <a:pPr/>
              <a:t>26</a:t>
            </a:fld>
            <a:endParaRPr lang="pt-BR" smtClean="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C190783-17FB-423B-8642-4BB0E83273C9}" type="slidenum">
              <a:rPr lang="pt-BR" smtClean="0"/>
              <a:pPr/>
              <a:t>27</a:t>
            </a:fld>
            <a:endParaRPr lang="pt-BR" smtClean="0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6635D539-FFD2-46EF-B05F-A4855D70F4BD}" type="slidenum">
              <a:rPr lang="pt-BR" smtClean="0"/>
              <a:pPr/>
              <a:t>28</a:t>
            </a:fld>
            <a:endParaRPr lang="pt-BR" smtClean="0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AE818A27-1C8A-4DE6-99D4-960A6B768C05}" type="slidenum">
              <a:rPr lang="pt-BR" smtClean="0"/>
              <a:pPr/>
              <a:t>29</a:t>
            </a:fld>
            <a:endParaRPr lang="pt-BR" smtClean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2C289348-7A35-4130-A132-605151B7F76F}" type="slidenum">
              <a:rPr lang="pt-BR" smtClean="0"/>
              <a:pPr/>
              <a:t>3</a:t>
            </a:fld>
            <a:endParaRPr lang="pt-BR" smtClean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88EC677B-0221-4E0E-87BC-49E903BC468D}" type="slidenum">
              <a:rPr lang="pt-BR" smtClean="0"/>
              <a:pPr/>
              <a:t>30</a:t>
            </a:fld>
            <a:endParaRPr lang="pt-BR" smtClean="0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D8682783-769C-4226-84DD-25B948CEC396}" type="slidenum">
              <a:rPr lang="pt-BR" smtClean="0"/>
              <a:pPr/>
              <a:t>31</a:t>
            </a:fld>
            <a:endParaRPr lang="pt-BR" smtClean="0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D5666155-5D38-45BA-BAF6-E51E071BC022}" type="slidenum">
              <a:rPr lang="pt-BR" smtClean="0"/>
              <a:pPr/>
              <a:t>32</a:t>
            </a:fld>
            <a:endParaRPr lang="pt-BR" smtClean="0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CBB8E0C-0147-4577-8E46-C013F458312E}" type="slidenum">
              <a:rPr lang="pt-BR" smtClean="0"/>
              <a:pPr/>
              <a:t>33</a:t>
            </a:fld>
            <a:endParaRPr lang="pt-BR" smtClean="0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BFC26E20-17E7-4ABF-8127-E942016A023F}" type="slidenum">
              <a:rPr lang="pt-BR" smtClean="0"/>
              <a:pPr/>
              <a:t>34</a:t>
            </a:fld>
            <a:endParaRPr lang="pt-BR" smtClean="0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EEF2CA9-1ABC-480F-926B-554DDC101179}" type="slidenum">
              <a:rPr lang="pt-BR" smtClean="0"/>
              <a:pPr/>
              <a:t>35</a:t>
            </a:fld>
            <a:endParaRPr lang="pt-BR" smtClean="0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F3B7339-33C7-4594-9C33-850F8D14D85B}" type="slidenum">
              <a:rPr lang="pt-BR" smtClean="0"/>
              <a:pPr/>
              <a:t>37</a:t>
            </a:fld>
            <a:endParaRPr lang="pt-BR" smtClean="0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AFBA0459-E4E0-4A89-8079-BA09DF36ADCE}" type="slidenum">
              <a:rPr lang="pt-BR" smtClean="0"/>
              <a:pPr/>
              <a:t>38</a:t>
            </a:fld>
            <a:endParaRPr lang="pt-BR" smtClean="0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67976886-3A1C-4CC0-BF29-3AF8DEB465A6}" type="slidenum">
              <a:rPr lang="pt-BR" smtClean="0"/>
              <a:pPr/>
              <a:t>39</a:t>
            </a:fld>
            <a:endParaRPr lang="pt-BR" smtClean="0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D609C3C5-65F2-493F-BF49-1140DE0955A9}" type="slidenum">
              <a:rPr lang="pt-BR" smtClean="0"/>
              <a:pPr/>
              <a:t>40</a:t>
            </a:fld>
            <a:endParaRPr lang="pt-BR" smtClean="0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AE6D554B-2E3D-4737-9C1B-2BA8713B2E2E}" type="slidenum">
              <a:rPr lang="pt-BR" smtClean="0"/>
              <a:pPr/>
              <a:t>4</a:t>
            </a:fld>
            <a:endParaRPr lang="pt-BR" smtClean="0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6C2736C5-DB11-4D85-90B0-330D2336CEA2}" type="slidenum">
              <a:rPr lang="pt-BR" smtClean="0"/>
              <a:pPr/>
              <a:t>41</a:t>
            </a:fld>
            <a:endParaRPr lang="pt-BR" smtClean="0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DC5920E9-F185-4DA1-8C3F-9285866DAC68}" type="slidenum">
              <a:rPr lang="pt-BR" smtClean="0"/>
              <a:pPr/>
              <a:t>42</a:t>
            </a:fld>
            <a:endParaRPr lang="pt-BR" smtClean="0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C6D8B84-8E9D-4343-A827-1278A406406C}" type="slidenum">
              <a:rPr lang="pt-BR" smtClean="0"/>
              <a:pPr/>
              <a:t>43</a:t>
            </a:fld>
            <a:endParaRPr lang="pt-BR" smtClean="0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9894AB6F-BEF7-4EA0-9240-AA531A2C2DC7}" type="slidenum">
              <a:rPr lang="pt-BR" smtClean="0"/>
              <a:pPr/>
              <a:t>44</a:t>
            </a:fld>
            <a:endParaRPr lang="pt-BR" smtClean="0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25B824A8-7C56-4914-90E8-191D64124B47}" type="slidenum">
              <a:rPr lang="pt-BR" smtClean="0"/>
              <a:pPr/>
              <a:t>45</a:t>
            </a:fld>
            <a:endParaRPr lang="pt-BR" smtClean="0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E0ABDF61-D4E6-420C-986B-EAC9EEA8DD3E}" type="slidenum">
              <a:rPr lang="pt-BR" smtClean="0"/>
              <a:pPr/>
              <a:t>46</a:t>
            </a:fld>
            <a:endParaRPr lang="pt-BR" smtClean="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D23660F3-35BB-4E7E-A0D3-8EADB22E8548}" type="slidenum">
              <a:rPr lang="pt-BR" smtClean="0"/>
              <a:pPr/>
              <a:t>47</a:t>
            </a:fld>
            <a:endParaRPr lang="pt-BR" smtClean="0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40D58DFE-ADE5-44FB-8945-989705225E47}" type="slidenum">
              <a:rPr lang="pt-BR" smtClean="0"/>
              <a:pPr/>
              <a:t>48</a:t>
            </a:fld>
            <a:endParaRPr lang="pt-BR" smtClean="0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0DF6820E-EC52-4420-BD3D-6693DB8123AB}" type="slidenum">
              <a:rPr lang="pt-BR" smtClean="0"/>
              <a:pPr/>
              <a:t>49</a:t>
            </a:fld>
            <a:endParaRPr lang="pt-BR" smtClean="0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B0E288DA-A686-4DB2-83A5-8D39D886EC23}" type="slidenum">
              <a:rPr lang="pt-BR" smtClean="0"/>
              <a:pPr/>
              <a:t>5</a:t>
            </a:fld>
            <a:endParaRPr lang="pt-BR" smtClean="0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16B2AE96-DFAA-432F-B104-95CF64822E8C}" type="slidenum">
              <a:rPr lang="pt-BR" smtClean="0"/>
              <a:pPr/>
              <a:t>6</a:t>
            </a:fld>
            <a:endParaRPr lang="pt-BR" smtClean="0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1CA371D4-48B6-445D-8762-DA61FB410761}" type="slidenum">
              <a:rPr lang="pt-BR" smtClean="0"/>
              <a:pPr/>
              <a:t>7</a:t>
            </a:fld>
            <a:endParaRPr lang="pt-BR" smtClean="0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86C4B9C6-B32B-4649-AFB0-8B13EB7F984A}" type="slidenum">
              <a:rPr lang="pt-BR" smtClean="0"/>
              <a:pPr/>
              <a:t>8</a:t>
            </a:fld>
            <a:endParaRPr lang="pt-BR" smtClean="0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55BE9C29-01AB-4628-A5DF-B342BDCCC0E1}" type="slidenum">
              <a:rPr lang="pt-BR" smtClean="0"/>
              <a:pPr/>
              <a:t>9</a:t>
            </a:fld>
            <a:endParaRPr lang="pt-BR" smtClean="0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714348" y="1500174"/>
            <a:ext cx="7815290" cy="798509"/>
          </a:xfrm>
          <a:prstGeom prst="rect">
            <a:avLst/>
          </a:prstGeom>
        </p:spPr>
        <p:txBody>
          <a:bodyPr/>
          <a:lstStyle>
            <a:lvl1pPr>
              <a:defRPr sz="42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714349" y="2500306"/>
            <a:ext cx="7786742" cy="3143272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smtClean="0"/>
              <a:t>Conteúdo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323528" y="145496"/>
            <a:ext cx="8518072" cy="547200"/>
          </a:xfrm>
          <a:prstGeom prst="rect">
            <a:avLst/>
          </a:prstGeom>
        </p:spPr>
        <p:txBody>
          <a:bodyPr/>
          <a:lstStyle>
            <a:lvl1pPr algn="l">
              <a:defRPr lang="pt-BR" sz="2800"/>
            </a:lvl1pPr>
          </a:lstStyle>
          <a:p>
            <a:pPr lvl="0" algn="l"/>
            <a:r>
              <a:rPr lang="pt-BR" smtClean="0"/>
              <a:t>Clique para editar o estilo do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7911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323528" y="145496"/>
            <a:ext cx="8518072" cy="547200"/>
          </a:xfrm>
          <a:prstGeom prst="rect">
            <a:avLst/>
          </a:prstGeom>
        </p:spPr>
        <p:txBody>
          <a:bodyPr/>
          <a:lstStyle>
            <a:lvl1pPr algn="l">
              <a:defRPr lang="pt-BR" sz="2800"/>
            </a:lvl1pPr>
          </a:lstStyle>
          <a:p>
            <a:pPr lvl="0" algn="l"/>
            <a:r>
              <a:rPr lang="pt-BR" smtClean="0"/>
              <a:t>Clique para editar o estilo do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7911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323528" y="145496"/>
            <a:ext cx="8518072" cy="547200"/>
          </a:xfrm>
          <a:prstGeom prst="rect">
            <a:avLst/>
          </a:prstGeom>
        </p:spPr>
        <p:txBody>
          <a:bodyPr/>
          <a:lstStyle>
            <a:lvl1pPr algn="l">
              <a:defRPr lang="pt-BR" sz="2800"/>
            </a:lvl1pPr>
          </a:lstStyle>
          <a:p>
            <a:pPr lvl="0" algn="l"/>
            <a:r>
              <a:rPr lang="pt-BR" smtClean="0"/>
              <a:t>Clique para editar o estilo do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7911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323528" y="145496"/>
            <a:ext cx="8518072" cy="547200"/>
          </a:xfrm>
          <a:prstGeom prst="rect">
            <a:avLst/>
          </a:prstGeom>
        </p:spPr>
        <p:txBody>
          <a:bodyPr/>
          <a:lstStyle>
            <a:lvl1pPr algn="l">
              <a:defRPr lang="pt-BR" sz="2800"/>
            </a:lvl1pPr>
          </a:lstStyle>
          <a:p>
            <a:pPr lvl="0" algn="l"/>
            <a:r>
              <a:rPr lang="pt-BR" smtClean="0"/>
              <a:t>Clique para editar o estilo do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7911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1071538" y="1714488"/>
            <a:ext cx="7429552" cy="1214446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1538" y="3000372"/>
            <a:ext cx="7429552" cy="1071570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1538" y="4143380"/>
            <a:ext cx="7429552" cy="1285884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</a:t>
            </a:r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Faculdade-Impacta-Tecnologi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43240" y="1643050"/>
            <a:ext cx="2971800" cy="2971800"/>
          </a:xfrm>
          <a:prstGeom prst="rect">
            <a:avLst/>
          </a:prstGeom>
        </p:spPr>
      </p:pic>
      <p:cxnSp>
        <p:nvCxnSpPr>
          <p:cNvPr id="4" name="Conector reto 3"/>
          <p:cNvCxnSpPr/>
          <p:nvPr/>
        </p:nvCxnSpPr>
        <p:spPr>
          <a:xfrm>
            <a:off x="1214414" y="4572008"/>
            <a:ext cx="6929486" cy="1588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0" y="1052736"/>
            <a:ext cx="9144000" cy="7200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>
            <a:lvl1pPr algn="r"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916832"/>
            <a:ext cx="8785225" cy="475138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0" y="1844824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>
            <a:lvl1pPr algn="r"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340768"/>
            <a:ext cx="8785225" cy="475138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5407998-827F-4E25-B093-93615BE238FE}" type="datetimeFigureOut">
              <a:rPr lang="pt-BR" smtClean="0"/>
              <a:t>03/02/2014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3E4E374-6781-47D3-95C7-FB6C67F2716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r"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5407998-827F-4E25-B093-93615BE238FE}" type="datetimeFigureOut">
              <a:rPr lang="pt-BR" smtClean="0"/>
              <a:t>03/02/2014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3E4E374-6781-47D3-95C7-FB6C67F2716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Faculdade-Impacta-Tecnologia_horizontal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14282" y="214291"/>
            <a:ext cx="2576065" cy="785818"/>
          </a:xfrm>
          <a:prstGeom prst="rect">
            <a:avLst/>
          </a:prstGeom>
        </p:spPr>
      </p:pic>
      <p:cxnSp>
        <p:nvCxnSpPr>
          <p:cNvPr id="9" name="Conector reto 8"/>
          <p:cNvCxnSpPr/>
          <p:nvPr/>
        </p:nvCxnSpPr>
        <p:spPr>
          <a:xfrm>
            <a:off x="0" y="121442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 descr="logo_impacta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353300" y="4800600"/>
            <a:ext cx="1790700" cy="2057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1" r:id="rId10"/>
    <p:sldLayoutId id="2147483742" r:id="rId11"/>
    <p:sldLayoutId id="2147483743" r:id="rId12"/>
    <p:sldLayoutId id="2147483744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7" Type="http://schemas.openxmlformats.org/officeDocument/2006/relationships/image" Target="../media/image17.e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1.e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mailto:otakai@atech.com.br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/>
              <a:t>Engenharia de Requisitos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mtClean="0"/>
              <a:t>Engenharia de Sistemas de </a:t>
            </a:r>
            <a:br>
              <a:rPr lang="pt-BR" smtClean="0"/>
            </a:br>
            <a:r>
              <a:rPr lang="pt-BR" smtClean="0"/>
              <a:t>Softwares-Intensivos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grpSp>
        <p:nvGrpSpPr>
          <p:cNvPr id="34820" name="Group 4"/>
          <p:cNvGrpSpPr>
            <a:grpSpLocks/>
          </p:cNvGrpSpPr>
          <p:nvPr/>
        </p:nvGrpSpPr>
        <p:grpSpPr bwMode="auto">
          <a:xfrm>
            <a:off x="3048000" y="5434013"/>
            <a:ext cx="3095625" cy="1138237"/>
            <a:chOff x="4866" y="14153"/>
            <a:chExt cx="4517" cy="1793"/>
          </a:xfrm>
        </p:grpSpPr>
        <p:sp>
          <p:nvSpPr>
            <p:cNvPr id="34821" name="AutoShape 5"/>
            <p:cNvSpPr>
              <a:spLocks noChangeArrowheads="1"/>
            </p:cNvSpPr>
            <p:nvPr/>
          </p:nvSpPr>
          <p:spPr bwMode="auto">
            <a:xfrm>
              <a:off x="4866" y="14153"/>
              <a:ext cx="1703" cy="1005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72000"/>
            <a:lstStyle/>
            <a:p>
              <a:pPr algn="ctr"/>
              <a:r>
                <a:rPr lang="pt-BR" sz="1200"/>
                <a:t>Subsistema A</a:t>
              </a:r>
              <a:endParaRPr lang="pt-BR"/>
            </a:p>
          </p:txBody>
        </p:sp>
        <p:sp>
          <p:nvSpPr>
            <p:cNvPr id="34822" name="AutoShape 6"/>
            <p:cNvSpPr>
              <a:spLocks noChangeArrowheads="1"/>
            </p:cNvSpPr>
            <p:nvPr/>
          </p:nvSpPr>
          <p:spPr bwMode="auto">
            <a:xfrm>
              <a:off x="7643" y="14153"/>
              <a:ext cx="1740" cy="1005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72000"/>
            <a:lstStyle/>
            <a:p>
              <a:pPr algn="ctr"/>
              <a:r>
                <a:rPr lang="pt-BR" sz="1200"/>
                <a:t>Subsistema B</a:t>
              </a:r>
              <a:endParaRPr lang="pt-BR"/>
            </a:p>
          </p:txBody>
        </p:sp>
        <p:sp>
          <p:nvSpPr>
            <p:cNvPr id="34823" name="Text Box 7"/>
            <p:cNvSpPr txBox="1">
              <a:spLocks noChangeArrowheads="1"/>
            </p:cNvSpPr>
            <p:nvPr/>
          </p:nvSpPr>
          <p:spPr bwMode="auto">
            <a:xfrm>
              <a:off x="6301" y="15227"/>
              <a:ext cx="1618" cy="7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pt-BR" sz="1200"/>
                <a:t>Interface de A-para-B</a:t>
              </a:r>
              <a:endParaRPr lang="pt-BR"/>
            </a:p>
          </p:txBody>
        </p:sp>
        <p:sp>
          <p:nvSpPr>
            <p:cNvPr id="34824" name="Line 8"/>
            <p:cNvSpPr>
              <a:spLocks noChangeShapeType="1"/>
            </p:cNvSpPr>
            <p:nvPr/>
          </p:nvSpPr>
          <p:spPr bwMode="auto">
            <a:xfrm>
              <a:off x="6381" y="14609"/>
              <a:ext cx="126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</a:t>
            </a:r>
            <a:r>
              <a:rPr lang="pt-BR" dirty="0" smtClean="0"/>
              <a:t>Derivados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Algumas vezes, uma nova classe de requisitos é criada – requisitos derivados – que são impostos aos subsistemas.</a:t>
            </a:r>
          </a:p>
          <a:p>
            <a:r>
              <a:rPr lang="pt-BR" dirty="0" smtClean="0"/>
              <a:t>Existem dois tipos de requisitos derivados:</a:t>
            </a:r>
          </a:p>
          <a:p>
            <a:pPr lvl="1"/>
            <a:r>
              <a:rPr lang="pt-BR" dirty="0" smtClean="0"/>
              <a:t>Requisitos de subsistemas: são específicos do subsistema, mas que não fornece um benefício direto ao usuário final </a:t>
            </a:r>
          </a:p>
          <a:p>
            <a:pPr lvl="2"/>
            <a:r>
              <a:rPr lang="pt-BR" dirty="0" smtClean="0"/>
              <a:t>O subsistema de Freios deve utilizar as correntes de Foucault.</a:t>
            </a:r>
          </a:p>
          <a:p>
            <a:pPr lvl="2"/>
            <a:r>
              <a:rPr lang="pt-BR" dirty="0" smtClean="0"/>
              <a:t>O subsistema de Relatórios deve manter as informações </a:t>
            </a:r>
            <a:r>
              <a:rPr lang="pt-BR" dirty="0" err="1" smtClean="0"/>
              <a:t>pré</a:t>
            </a:r>
            <a:r>
              <a:rPr lang="pt-BR" dirty="0" smtClean="0"/>
              <a:t>-processadas do movimento diário.</a:t>
            </a:r>
          </a:p>
          <a:p>
            <a:pPr lvl="1"/>
            <a:r>
              <a:rPr lang="pt-BR" dirty="0" smtClean="0"/>
              <a:t>Requisitos de interface: a criação de subsistemas propicia a criação de interfaces entre subsistemas:</a:t>
            </a:r>
          </a:p>
          <a:p>
            <a:pPr lvl="2"/>
            <a:r>
              <a:rPr lang="pt-BR" dirty="0" smtClean="0"/>
              <a:t>Subsistemas podem compartilhar dados, fonte de energia, ou algoritmos computacionais.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luxograma: Processo alternativo 48"/>
          <p:cNvSpPr/>
          <p:nvPr/>
        </p:nvSpPr>
        <p:spPr>
          <a:xfrm>
            <a:off x="5572132" y="4786322"/>
            <a:ext cx="2357454" cy="1643074"/>
          </a:xfrm>
          <a:prstGeom prst="flowChartAlternateProcess">
            <a:avLst/>
          </a:prstGeom>
          <a:solidFill>
            <a:srgbClr val="FFC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6870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grpSp>
        <p:nvGrpSpPr>
          <p:cNvPr id="36871" name="Grupo 119"/>
          <p:cNvGrpSpPr>
            <a:grpSpLocks/>
          </p:cNvGrpSpPr>
          <p:nvPr/>
        </p:nvGrpSpPr>
        <p:grpSpPr bwMode="auto">
          <a:xfrm>
            <a:off x="5715000" y="4929188"/>
            <a:ext cx="2184400" cy="1357312"/>
            <a:chOff x="2285984" y="2786058"/>
            <a:chExt cx="5326897" cy="3246446"/>
          </a:xfrm>
        </p:grpSpPr>
        <p:graphicFrame>
          <p:nvGraphicFramePr>
            <p:cNvPr id="11" name="Diagrama 10"/>
            <p:cNvGraphicFramePr/>
            <p:nvPr/>
          </p:nvGraphicFramePr>
          <p:xfrm>
            <a:off x="2285984" y="2857496"/>
            <a:ext cx="3476628" cy="317500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2" name="Nuvem 11"/>
            <p:cNvSpPr/>
            <p:nvPr/>
          </p:nvSpPr>
          <p:spPr>
            <a:xfrm>
              <a:off x="5678666" y="2786058"/>
              <a:ext cx="1214446" cy="785818"/>
            </a:xfrm>
            <a:prstGeom prst="cloud">
              <a:avLst/>
            </a:prstGeom>
            <a:solidFill>
              <a:schemeClr val="tx1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defRPr/>
              </a:pPr>
              <a:r>
                <a:rPr lang="pt-BR" sz="1100" b="1" dirty="0"/>
                <a:t> P</a:t>
              </a:r>
            </a:p>
          </p:txBody>
        </p:sp>
        <p:cxnSp>
          <p:nvCxnSpPr>
            <p:cNvPr id="13" name="Conector reto 12"/>
            <p:cNvCxnSpPr/>
            <p:nvPr/>
          </p:nvCxnSpPr>
          <p:spPr>
            <a:xfrm>
              <a:off x="4612631" y="3913770"/>
              <a:ext cx="30002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tângulo de cantos arredondados 13"/>
            <p:cNvSpPr/>
            <p:nvPr/>
          </p:nvSpPr>
          <p:spPr>
            <a:xfrm>
              <a:off x="5679289" y="4286256"/>
              <a:ext cx="1213200" cy="7848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1100" b="1" dirty="0"/>
                <a:t>S</a:t>
              </a:r>
            </a:p>
          </p:txBody>
        </p:sp>
      </p:grpSp>
      <p:grpSp>
        <p:nvGrpSpPr>
          <p:cNvPr id="36872" name="Grupo 119"/>
          <p:cNvGrpSpPr>
            <a:grpSpLocks/>
          </p:cNvGrpSpPr>
          <p:nvPr/>
        </p:nvGrpSpPr>
        <p:grpSpPr bwMode="auto">
          <a:xfrm>
            <a:off x="1428750" y="4000500"/>
            <a:ext cx="3898900" cy="2286000"/>
            <a:chOff x="2285984" y="2786058"/>
            <a:chExt cx="5326897" cy="3246446"/>
          </a:xfrm>
        </p:grpSpPr>
        <p:graphicFrame>
          <p:nvGraphicFramePr>
            <p:cNvPr id="29" name="Diagrama 28"/>
            <p:cNvGraphicFramePr/>
            <p:nvPr/>
          </p:nvGraphicFramePr>
          <p:xfrm>
            <a:off x="2285984" y="2857496"/>
            <a:ext cx="3476628" cy="317500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sp>
          <p:nvSpPr>
            <p:cNvPr id="30" name="Nuvem 29"/>
            <p:cNvSpPr/>
            <p:nvPr/>
          </p:nvSpPr>
          <p:spPr>
            <a:xfrm>
              <a:off x="5678666" y="2786058"/>
              <a:ext cx="1214446" cy="785818"/>
            </a:xfrm>
            <a:prstGeom prst="cloud">
              <a:avLst/>
            </a:prstGeom>
            <a:solidFill>
              <a:schemeClr val="tx1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defRPr/>
              </a:pPr>
              <a:r>
                <a:rPr lang="pt-BR" sz="2400" b="1" dirty="0"/>
                <a:t> P</a:t>
              </a:r>
            </a:p>
          </p:txBody>
        </p:sp>
        <p:cxnSp>
          <p:nvCxnSpPr>
            <p:cNvPr id="31" name="Conector reto 30"/>
            <p:cNvCxnSpPr/>
            <p:nvPr/>
          </p:nvCxnSpPr>
          <p:spPr>
            <a:xfrm>
              <a:off x="4613249" y="3913296"/>
              <a:ext cx="2999632" cy="22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tângulo de cantos arredondados 31"/>
            <p:cNvSpPr/>
            <p:nvPr/>
          </p:nvSpPr>
          <p:spPr>
            <a:xfrm>
              <a:off x="5679289" y="4286256"/>
              <a:ext cx="1213200" cy="7848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2400" b="1" dirty="0"/>
                <a:t>S</a:t>
              </a:r>
            </a:p>
          </p:txBody>
        </p:sp>
      </p:grpSp>
      <p:cxnSp>
        <p:nvCxnSpPr>
          <p:cNvPr id="44" name="Conector reto 43"/>
          <p:cNvCxnSpPr/>
          <p:nvPr/>
        </p:nvCxnSpPr>
        <p:spPr>
          <a:xfrm flipV="1">
            <a:off x="4714875" y="4857750"/>
            <a:ext cx="857250" cy="334963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/>
          <p:nvPr/>
        </p:nvCxnSpPr>
        <p:spPr>
          <a:xfrm rot="16200000" flipH="1">
            <a:off x="4714875" y="5429250"/>
            <a:ext cx="857250" cy="857250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uxograma: Processo alternativo 45"/>
          <p:cNvSpPr/>
          <p:nvPr/>
        </p:nvSpPr>
        <p:spPr>
          <a:xfrm>
            <a:off x="4500562" y="5214950"/>
            <a:ext cx="214314" cy="214314"/>
          </a:xfrm>
          <a:prstGeom prst="flowChartAlternateProcess">
            <a:avLst/>
          </a:prstGeom>
          <a:solidFill>
            <a:srgbClr val="FFC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Requisitos Derivados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Decomposições criam requisitos que não são cidadãos de primeira classe:</a:t>
            </a:r>
          </a:p>
          <a:p>
            <a:pPr lvl="1"/>
            <a:r>
              <a:rPr lang="pt-BR" smtClean="0"/>
              <a:t>Não são requisitos originados de nossos clientes.</a:t>
            </a:r>
          </a:p>
          <a:p>
            <a:r>
              <a:rPr lang="pt-BR" smtClean="0"/>
              <a:t>Porém, do ponto de vista de um fornecedor de um subsistema, eles são cidadãos de primeira classe porque refletem requisitos impostos pelo cliente (o desenvolvedor do sistema).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Uma Revolução Silenciosa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A engenharia de sistemas tem sido, tradicionalmente, uma disciplina aplicada principalmente a sistemas físicos:</a:t>
            </a:r>
          </a:p>
          <a:p>
            <a:pPr lvl="1"/>
            <a:r>
              <a:rPr lang="pt-BR" smtClean="0"/>
              <a:t>Sistemas de aeronaves, sistemas de freios de automóveis, sistemas de fontes de energia e aparelhos de consumo de energia, entre outros. 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Uma Revolução Silenciosa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Porém, nos últimos 25 anos, uma revolução silenciosa tem ocorrido na engenharia de sistemas:</a:t>
            </a:r>
          </a:p>
          <a:p>
            <a:pPr lvl="1"/>
            <a:r>
              <a:rPr lang="pt-BR" smtClean="0"/>
              <a:t>Para atender a elevação da complexidade e sofisticação, mais e mais funcionalidades estão sendo alocadas nos subsistemas de software ao invés de alocadas aos componentes de hardware. </a:t>
            </a:r>
          </a:p>
          <a:p>
            <a:pPr lvl="1"/>
            <a:r>
              <a:rPr lang="pt-BR" smtClean="0"/>
              <a:t>Afinal de contas, o software é flexível; muitos algoritmos de medição, análise e detecção são mais fáceis, ao menos muito mais baratos, de serem implementados em software do que em hardware.</a:t>
            </a:r>
          </a:p>
          <a:p>
            <a:pPr lvl="1"/>
            <a:r>
              <a:rPr lang="pt-BR" smtClean="0"/>
              <a:t>O mais importante é que são muito mais fáceis de serem mudados. </a:t>
            </a:r>
          </a:p>
          <a:p>
            <a:pPr lvl="1"/>
            <a:endParaRPr lang="pt-BR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Uma Revolução Silenciosa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Assim, a inteligência:</a:t>
            </a:r>
          </a:p>
          <a:p>
            <a:pPr lvl="1"/>
            <a:r>
              <a:rPr lang="pt-BR" smtClean="0"/>
              <a:t>Antes existente nos componentes de hardware, viabilizada através da combinação de sistemas elétricos e eletrônicos, sistemas mecânicos, e sistemas químico-físicos; </a:t>
            </a:r>
          </a:p>
          <a:p>
            <a:pPr lvl="1"/>
            <a:r>
              <a:rPr lang="pt-BR" smtClean="0"/>
              <a:t>Hoje, encontram-se implementadas em componentes de software, imersos dentro de microprocessadores ou subsistemas.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Uma Revolução Silenciosa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A engenharia de sistemas, agora, deve ser realizada considerando o computador e criar o ambiente adequado para execução do software: </a:t>
            </a:r>
          </a:p>
          <a:p>
            <a:pPr lvl="2"/>
            <a:r>
              <a:rPr lang="pt-BR" smtClean="0"/>
              <a:t>Maximizar a habilidade de executar software, fornecendo mais do que recursos adequados de computação, mas adicionando mais microprocessadores, RAM, ROM, memória de armazenamento de massa, largura de banda, ou quaisquer recursos que o sistema necessite para executar seu software e ajudar a reduzir o custo de venda de produtos.</a:t>
            </a:r>
          </a:p>
          <a:p>
            <a:pPr lvl="2"/>
            <a:r>
              <a:rPr lang="pt-BR" smtClean="0"/>
              <a:t>Fornecer interfaces de comunicação adequadas entre subsistemas e assegurar que o mecanismo de comunicação escolhido (Ethernet, Firewire, porta serial, ou single data line) seja extensível, via mecanismos de software e não de hardware.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Uma Revolução </a:t>
            </a:r>
            <a:r>
              <a:rPr lang="pt-BR" dirty="0" smtClean="0"/>
              <a:t>Silenciosa</a:t>
            </a:r>
            <a:endParaRPr lang="pt-BR" dirty="0"/>
          </a:p>
        </p:txBody>
      </p:sp>
      <p:pic>
        <p:nvPicPr>
          <p:cNvPr id="47107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2950"/>
            <a:ext cx="4319588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8" name="Picture 3" descr="C:\Users\Takai\AppData\Local\Temp\maquina_escreve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0" y="1285875"/>
            <a:ext cx="2857500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9" name="CaixaDeTexto 9"/>
          <p:cNvSpPr txBox="1">
            <a:spLocks noChangeArrowheads="1"/>
          </p:cNvSpPr>
          <p:nvPr/>
        </p:nvSpPr>
        <p:spPr bwMode="auto">
          <a:xfrm>
            <a:off x="5429250" y="4214813"/>
            <a:ext cx="29289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pt-BR" b="1"/>
              <a:t>Engenheiro de Sistemas </a:t>
            </a:r>
          </a:p>
          <a:p>
            <a:pPr algn="ctr"/>
            <a:r>
              <a:rPr lang="pt-BR" b="1"/>
              <a:t>nos velhos tempo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pic>
        <p:nvPicPr>
          <p:cNvPr id="4915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0" y="3429000"/>
            <a:ext cx="2273300" cy="307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Stovepipe System Problem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E o que acontece se não fizermos um bom trabalho de engenharia de sistemas? </a:t>
            </a:r>
          </a:p>
          <a:p>
            <a:pPr lvl="2"/>
            <a:r>
              <a:rPr lang="pt-BR" smtClean="0"/>
              <a:t>Stovepipe System Problem = arquitetura frágil.</a:t>
            </a:r>
          </a:p>
          <a:p>
            <a:pPr lvl="1"/>
            <a:r>
              <a:rPr lang="pt-BR" smtClean="0"/>
              <a:t>Se as interfaces não forem especificadas apropriadamente, o sistema se tornará frágil e não estará apto a evoluir para atender as necessidades de mudanças.</a:t>
            </a:r>
          </a:p>
          <a:p>
            <a:pPr lvl="1"/>
            <a:endParaRPr lang="pt-BR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Subsistemas X Subcontratos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Uma vez que subsistemas são, normalmente, desenvolvidos por diferentes equipes, os requisitos de subsistemas e interfaces tendem, por sua vez, a se tornarem contratos entre as equipes.</a:t>
            </a:r>
          </a:p>
          <a:p>
            <a:r>
              <a:rPr lang="pt-BR" smtClean="0"/>
              <a:t>Em alguns casos, um subsistema pode ser desenvolvido por um subcontratado, cuja nota fiscal possui um logotipo diferente do seu. </a:t>
            </a:r>
          </a:p>
          <a:p>
            <a:r>
              <a:rPr lang="pt-BR" smtClean="0"/>
              <a:t>O desafio de requisitos aqui deixa o contexto técnico e sistêmico e passa a ser a da política do “futebol”:</a:t>
            </a:r>
          </a:p>
          <a:p>
            <a:pPr lvl="1"/>
            <a:r>
              <a:rPr lang="pt-BR" smtClean="0"/>
              <a:t>Os requisitos não podem ser mudados a menos que o contrato seja renegociado. </a:t>
            </a:r>
          </a:p>
          <a:p>
            <a:pPr lvl="1"/>
            <a:r>
              <a:rPr lang="pt-BR" smtClean="0"/>
              <a:t>Em breve, o projeto pode estar intimamente “amarrado a esses contratos”. </a:t>
            </a:r>
          </a:p>
          <a:p>
            <a:r>
              <a:rPr lang="pt-BR" smtClean="0"/>
              <a:t>Uma forte advertência: </a:t>
            </a:r>
          </a:p>
          <a:p>
            <a:pPr lvl="1"/>
            <a:r>
              <a:rPr lang="pt-BR" smtClean="0"/>
              <a:t>Muitas tentativas de se construir grandes sistemas encontraram sua morte nas mãos deste problema.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Recomendações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Desenvolva, entenda e mantenha os requisitos e use cases dos subsistemas em alto nível. </a:t>
            </a:r>
          </a:p>
          <a:p>
            <a:pPr lvl="1"/>
            <a:r>
              <a:rPr lang="pt-BR" smtClean="0"/>
              <a:t>Tais use cases fornecem o contexto de como o sistema deverá trabalhar e assegurar que você “não se perdeu na floresta por entre as árvores”.</a:t>
            </a:r>
          </a:p>
          <a:p>
            <a:pPr lvl="1"/>
            <a:r>
              <a:rPr lang="pt-BR" smtClean="0"/>
              <a:t>Também ajudam a assegurar que a arquitetura do sistema foi projetada para sustentar os principais cenários.</a:t>
            </a:r>
          </a:p>
          <a:p>
            <a:r>
              <a:rPr lang="pt-BR" smtClean="0"/>
              <a:t>Particione e isole funcionalidades de subsistemas:</a:t>
            </a:r>
          </a:p>
          <a:p>
            <a:pPr lvl="1"/>
            <a:r>
              <a:rPr lang="pt-BR" smtClean="0"/>
              <a:t>Usando princípios da tecnologia de objetos:</a:t>
            </a:r>
          </a:p>
          <a:p>
            <a:pPr lvl="2"/>
            <a:r>
              <a:rPr lang="pt-BR" smtClean="0"/>
              <a:t>Encapsulamento e ocultamento de informações </a:t>
            </a:r>
          </a:p>
          <a:p>
            <a:pPr lvl="2"/>
            <a:r>
              <a:rPr lang="pt-BR" smtClean="0"/>
              <a:t>Interface por contrato</a:t>
            </a:r>
          </a:p>
          <a:p>
            <a:pPr lvl="2"/>
            <a:r>
              <a:rPr lang="pt-BR" smtClean="0"/>
              <a:t>Mensagens ao invés de compartilhamento de dados.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5" name="Grupo 119"/>
          <p:cNvGrpSpPr>
            <a:grpSpLocks/>
          </p:cNvGrpSpPr>
          <p:nvPr/>
        </p:nvGrpSpPr>
        <p:grpSpPr bwMode="auto">
          <a:xfrm>
            <a:off x="2786063" y="3714750"/>
            <a:ext cx="3898900" cy="2286000"/>
            <a:chOff x="2285984" y="2786058"/>
            <a:chExt cx="5326897" cy="3246446"/>
          </a:xfrm>
        </p:grpSpPr>
        <p:graphicFrame>
          <p:nvGraphicFramePr>
            <p:cNvPr id="5" name="Diagrama 4"/>
            <p:cNvGraphicFramePr/>
            <p:nvPr/>
          </p:nvGraphicFramePr>
          <p:xfrm>
            <a:off x="2285984" y="2857496"/>
            <a:ext cx="3476628" cy="317500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6" name="Nuvem 5"/>
            <p:cNvSpPr/>
            <p:nvPr/>
          </p:nvSpPr>
          <p:spPr>
            <a:xfrm>
              <a:off x="5678666" y="2786058"/>
              <a:ext cx="1214446" cy="785818"/>
            </a:xfrm>
            <a:prstGeom prst="cloud">
              <a:avLst/>
            </a:prstGeom>
            <a:solidFill>
              <a:schemeClr val="tx1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defRPr/>
              </a:pPr>
              <a:r>
                <a:rPr lang="pt-BR" sz="2400" b="1" dirty="0"/>
                <a:t> P</a:t>
              </a:r>
            </a:p>
          </p:txBody>
        </p:sp>
        <p:cxnSp>
          <p:nvCxnSpPr>
            <p:cNvPr id="7" name="Conector reto 6"/>
            <p:cNvCxnSpPr/>
            <p:nvPr/>
          </p:nvCxnSpPr>
          <p:spPr>
            <a:xfrm>
              <a:off x="4613247" y="3913296"/>
              <a:ext cx="2999634" cy="22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tângulo de cantos arredondados 7"/>
            <p:cNvSpPr/>
            <p:nvPr/>
          </p:nvSpPr>
          <p:spPr>
            <a:xfrm>
              <a:off x="5679289" y="4286256"/>
              <a:ext cx="1213200" cy="7848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2400" b="1" dirty="0"/>
                <a:t>S</a:t>
              </a:r>
            </a:p>
          </p:txBody>
        </p:sp>
      </p:grpSp>
      <p:grpSp>
        <p:nvGrpSpPr>
          <p:cNvPr id="18436" name="Group 9"/>
          <p:cNvGrpSpPr>
            <a:grpSpLocks/>
          </p:cNvGrpSpPr>
          <p:nvPr/>
        </p:nvGrpSpPr>
        <p:grpSpPr bwMode="auto">
          <a:xfrm rot="21240000" flipH="1">
            <a:off x="1862138" y="5715000"/>
            <a:ext cx="228600" cy="274638"/>
            <a:chOff x="6810" y="3580"/>
            <a:chExt cx="522" cy="644"/>
          </a:xfrm>
        </p:grpSpPr>
        <p:sp>
          <p:nvSpPr>
            <p:cNvPr id="18440" name="Freeform 19"/>
            <p:cNvSpPr>
              <a:spLocks/>
            </p:cNvSpPr>
            <p:nvPr/>
          </p:nvSpPr>
          <p:spPr bwMode="auto">
            <a:xfrm rot="-444792">
              <a:off x="6929" y="3580"/>
              <a:ext cx="379" cy="541"/>
            </a:xfrm>
            <a:custGeom>
              <a:avLst/>
              <a:gdLst>
                <a:gd name="T0" fmla="*/ 0 w 540"/>
                <a:gd name="T1" fmla="*/ 0 h 540"/>
                <a:gd name="T2" fmla="*/ 126 w 540"/>
                <a:gd name="T3" fmla="*/ 361 h 540"/>
                <a:gd name="T4" fmla="*/ 379 w 540"/>
                <a:gd name="T5" fmla="*/ 541 h 540"/>
                <a:gd name="T6" fmla="*/ 0 60000 65536"/>
                <a:gd name="T7" fmla="*/ 0 60000 65536"/>
                <a:gd name="T8" fmla="*/ 0 60000 65536"/>
                <a:gd name="T9" fmla="*/ 0 w 540"/>
                <a:gd name="T10" fmla="*/ 0 h 540"/>
                <a:gd name="T11" fmla="*/ 540 w 540"/>
                <a:gd name="T12" fmla="*/ 540 h 5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40" h="540">
                  <a:moveTo>
                    <a:pt x="0" y="0"/>
                  </a:moveTo>
                  <a:cubicBezTo>
                    <a:pt x="45" y="135"/>
                    <a:pt x="90" y="270"/>
                    <a:pt x="180" y="360"/>
                  </a:cubicBezTo>
                  <a:cubicBezTo>
                    <a:pt x="270" y="450"/>
                    <a:pt x="405" y="495"/>
                    <a:pt x="540" y="54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441" name="Freeform 18"/>
            <p:cNvSpPr>
              <a:spLocks/>
            </p:cNvSpPr>
            <p:nvPr/>
          </p:nvSpPr>
          <p:spPr bwMode="auto">
            <a:xfrm>
              <a:off x="6828" y="4082"/>
              <a:ext cx="504" cy="112"/>
            </a:xfrm>
            <a:custGeom>
              <a:avLst/>
              <a:gdLst>
                <a:gd name="T0" fmla="*/ 0 w 504"/>
                <a:gd name="T1" fmla="*/ 112 h 112"/>
                <a:gd name="T2" fmla="*/ 114 w 504"/>
                <a:gd name="T3" fmla="*/ 37 h 112"/>
                <a:gd name="T4" fmla="*/ 294 w 504"/>
                <a:gd name="T5" fmla="*/ 4 h 112"/>
                <a:gd name="T6" fmla="*/ 504 w 504"/>
                <a:gd name="T7" fmla="*/ 61 h 1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04"/>
                <a:gd name="T13" fmla="*/ 0 h 112"/>
                <a:gd name="T14" fmla="*/ 504 w 504"/>
                <a:gd name="T15" fmla="*/ 112 h 1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04" h="112">
                  <a:moveTo>
                    <a:pt x="0" y="112"/>
                  </a:moveTo>
                  <a:cubicBezTo>
                    <a:pt x="19" y="99"/>
                    <a:pt x="65" y="55"/>
                    <a:pt x="114" y="37"/>
                  </a:cubicBezTo>
                  <a:cubicBezTo>
                    <a:pt x="163" y="19"/>
                    <a:pt x="229" y="0"/>
                    <a:pt x="294" y="4"/>
                  </a:cubicBezTo>
                  <a:cubicBezTo>
                    <a:pt x="359" y="8"/>
                    <a:pt x="460" y="49"/>
                    <a:pt x="504" y="61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442" name="Freeform 17"/>
            <p:cNvSpPr>
              <a:spLocks/>
            </p:cNvSpPr>
            <p:nvPr/>
          </p:nvSpPr>
          <p:spPr bwMode="auto">
            <a:xfrm>
              <a:off x="6820" y="3719"/>
              <a:ext cx="117" cy="445"/>
            </a:xfrm>
            <a:custGeom>
              <a:avLst/>
              <a:gdLst>
                <a:gd name="T0" fmla="*/ 117 w 117"/>
                <a:gd name="T1" fmla="*/ 0 h 445"/>
                <a:gd name="T2" fmla="*/ 29 w 117"/>
                <a:gd name="T3" fmla="*/ 138 h 445"/>
                <a:gd name="T4" fmla="*/ 2 w 117"/>
                <a:gd name="T5" fmla="*/ 287 h 445"/>
                <a:gd name="T6" fmla="*/ 17 w 117"/>
                <a:gd name="T7" fmla="*/ 388 h 445"/>
                <a:gd name="T8" fmla="*/ 41 w 117"/>
                <a:gd name="T9" fmla="*/ 445 h 4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"/>
                <a:gd name="T16" fmla="*/ 0 h 445"/>
                <a:gd name="T17" fmla="*/ 117 w 117"/>
                <a:gd name="T18" fmla="*/ 445 h 4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" h="445">
                  <a:moveTo>
                    <a:pt x="117" y="0"/>
                  </a:moveTo>
                  <a:cubicBezTo>
                    <a:pt x="102" y="23"/>
                    <a:pt x="48" y="90"/>
                    <a:pt x="29" y="138"/>
                  </a:cubicBezTo>
                  <a:cubicBezTo>
                    <a:pt x="10" y="186"/>
                    <a:pt x="4" y="245"/>
                    <a:pt x="2" y="287"/>
                  </a:cubicBezTo>
                  <a:cubicBezTo>
                    <a:pt x="0" y="329"/>
                    <a:pt x="11" y="362"/>
                    <a:pt x="17" y="388"/>
                  </a:cubicBezTo>
                  <a:cubicBezTo>
                    <a:pt x="23" y="414"/>
                    <a:pt x="36" y="433"/>
                    <a:pt x="41" y="445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18443" name="Group 14"/>
            <p:cNvGrpSpPr>
              <a:grpSpLocks/>
            </p:cNvGrpSpPr>
            <p:nvPr/>
          </p:nvGrpSpPr>
          <p:grpSpPr bwMode="auto">
            <a:xfrm rot="300000">
              <a:off x="6810" y="3824"/>
              <a:ext cx="91" cy="235"/>
              <a:chOff x="6828" y="3824"/>
              <a:chExt cx="91" cy="235"/>
            </a:xfrm>
          </p:grpSpPr>
          <p:sp>
            <p:nvSpPr>
              <p:cNvPr id="18448" name="Freeform 16"/>
              <p:cNvSpPr>
                <a:spLocks/>
              </p:cNvSpPr>
              <p:nvPr/>
            </p:nvSpPr>
            <p:spPr bwMode="auto">
              <a:xfrm>
                <a:off x="6859" y="3824"/>
                <a:ext cx="60" cy="235"/>
              </a:xfrm>
              <a:custGeom>
                <a:avLst/>
                <a:gdLst>
                  <a:gd name="T0" fmla="*/ 17 w 60"/>
                  <a:gd name="T1" fmla="*/ 0 h 235"/>
                  <a:gd name="T2" fmla="*/ 57 w 60"/>
                  <a:gd name="T3" fmla="*/ 128 h 235"/>
                  <a:gd name="T4" fmla="*/ 0 w 60"/>
                  <a:gd name="T5" fmla="*/ 235 h 235"/>
                  <a:gd name="T6" fmla="*/ 0 60000 65536"/>
                  <a:gd name="T7" fmla="*/ 0 60000 65536"/>
                  <a:gd name="T8" fmla="*/ 0 60000 65536"/>
                  <a:gd name="T9" fmla="*/ 0 w 60"/>
                  <a:gd name="T10" fmla="*/ 0 h 235"/>
                  <a:gd name="T11" fmla="*/ 60 w 60"/>
                  <a:gd name="T12" fmla="*/ 235 h 23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0" h="235">
                    <a:moveTo>
                      <a:pt x="17" y="0"/>
                    </a:moveTo>
                    <a:cubicBezTo>
                      <a:pt x="24" y="21"/>
                      <a:pt x="60" y="89"/>
                      <a:pt x="57" y="128"/>
                    </a:cubicBezTo>
                    <a:cubicBezTo>
                      <a:pt x="54" y="167"/>
                      <a:pt x="12" y="213"/>
                      <a:pt x="0" y="235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8449" name="Freeform 15"/>
              <p:cNvSpPr>
                <a:spLocks/>
              </p:cNvSpPr>
              <p:nvPr/>
            </p:nvSpPr>
            <p:spPr bwMode="auto">
              <a:xfrm>
                <a:off x="6828" y="3892"/>
                <a:ext cx="30" cy="99"/>
              </a:xfrm>
              <a:custGeom>
                <a:avLst/>
                <a:gdLst>
                  <a:gd name="T0" fmla="*/ 21 w 30"/>
                  <a:gd name="T1" fmla="*/ 0 h 99"/>
                  <a:gd name="T2" fmla="*/ 21 w 30"/>
                  <a:gd name="T3" fmla="*/ 87 h 99"/>
                  <a:gd name="T4" fmla="*/ 0 w 30"/>
                  <a:gd name="T5" fmla="*/ 51 h 99"/>
                  <a:gd name="T6" fmla="*/ 21 w 30"/>
                  <a:gd name="T7" fmla="*/ 0 h 9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0"/>
                  <a:gd name="T13" fmla="*/ 0 h 99"/>
                  <a:gd name="T14" fmla="*/ 30 w 30"/>
                  <a:gd name="T15" fmla="*/ 99 h 9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0" h="99">
                    <a:moveTo>
                      <a:pt x="21" y="0"/>
                    </a:moveTo>
                    <a:cubicBezTo>
                      <a:pt x="30" y="31"/>
                      <a:pt x="28" y="43"/>
                      <a:pt x="21" y="87"/>
                    </a:cubicBezTo>
                    <a:cubicBezTo>
                      <a:pt x="15" y="99"/>
                      <a:pt x="17" y="90"/>
                      <a:pt x="0" y="51"/>
                    </a:cubicBezTo>
                    <a:cubicBezTo>
                      <a:pt x="4" y="18"/>
                      <a:pt x="8" y="29"/>
                      <a:pt x="2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18444" name="Freeform 13"/>
            <p:cNvSpPr>
              <a:spLocks/>
            </p:cNvSpPr>
            <p:nvPr/>
          </p:nvSpPr>
          <p:spPr bwMode="auto">
            <a:xfrm>
              <a:off x="7265" y="4056"/>
              <a:ext cx="46" cy="108"/>
            </a:xfrm>
            <a:custGeom>
              <a:avLst/>
              <a:gdLst>
                <a:gd name="T0" fmla="*/ 22 w 46"/>
                <a:gd name="T1" fmla="*/ 108 h 108"/>
                <a:gd name="T2" fmla="*/ 4 w 46"/>
                <a:gd name="T3" fmla="*/ 39 h 108"/>
                <a:gd name="T4" fmla="*/ 46 w 46"/>
                <a:gd name="T5" fmla="*/ 0 h 108"/>
                <a:gd name="T6" fmla="*/ 0 60000 65536"/>
                <a:gd name="T7" fmla="*/ 0 60000 65536"/>
                <a:gd name="T8" fmla="*/ 0 60000 65536"/>
                <a:gd name="T9" fmla="*/ 0 w 46"/>
                <a:gd name="T10" fmla="*/ 0 h 108"/>
                <a:gd name="T11" fmla="*/ 46 w 46"/>
                <a:gd name="T12" fmla="*/ 108 h 1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6" h="108">
                  <a:moveTo>
                    <a:pt x="22" y="108"/>
                  </a:moveTo>
                  <a:cubicBezTo>
                    <a:pt x="19" y="97"/>
                    <a:pt x="0" y="57"/>
                    <a:pt x="4" y="39"/>
                  </a:cubicBezTo>
                  <a:cubicBezTo>
                    <a:pt x="8" y="21"/>
                    <a:pt x="37" y="8"/>
                    <a:pt x="46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445" name="Freeform 12"/>
            <p:cNvSpPr>
              <a:spLocks/>
            </p:cNvSpPr>
            <p:nvPr/>
          </p:nvSpPr>
          <p:spPr bwMode="auto">
            <a:xfrm>
              <a:off x="6861" y="3615"/>
              <a:ext cx="78" cy="99"/>
            </a:xfrm>
            <a:custGeom>
              <a:avLst/>
              <a:gdLst>
                <a:gd name="T0" fmla="*/ 78 w 78"/>
                <a:gd name="T1" fmla="*/ 99 h 99"/>
                <a:gd name="T2" fmla="*/ 27 w 78"/>
                <a:gd name="T3" fmla="*/ 57 h 99"/>
                <a:gd name="T4" fmla="*/ 0 w 78"/>
                <a:gd name="T5" fmla="*/ 0 h 99"/>
                <a:gd name="T6" fmla="*/ 0 60000 65536"/>
                <a:gd name="T7" fmla="*/ 0 60000 65536"/>
                <a:gd name="T8" fmla="*/ 0 60000 65536"/>
                <a:gd name="T9" fmla="*/ 0 w 78"/>
                <a:gd name="T10" fmla="*/ 0 h 99"/>
                <a:gd name="T11" fmla="*/ 78 w 78"/>
                <a:gd name="T12" fmla="*/ 99 h 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8" h="99">
                  <a:moveTo>
                    <a:pt x="78" y="99"/>
                  </a:moveTo>
                  <a:cubicBezTo>
                    <a:pt x="70" y="92"/>
                    <a:pt x="40" y="74"/>
                    <a:pt x="27" y="57"/>
                  </a:cubicBezTo>
                  <a:cubicBezTo>
                    <a:pt x="14" y="40"/>
                    <a:pt x="6" y="12"/>
                    <a:pt x="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446" name="Freeform 11"/>
            <p:cNvSpPr>
              <a:spLocks/>
            </p:cNvSpPr>
            <p:nvPr/>
          </p:nvSpPr>
          <p:spPr bwMode="auto">
            <a:xfrm>
              <a:off x="6840" y="3628"/>
              <a:ext cx="96" cy="86"/>
            </a:xfrm>
            <a:custGeom>
              <a:avLst/>
              <a:gdLst>
                <a:gd name="T0" fmla="*/ 96 w 96"/>
                <a:gd name="T1" fmla="*/ 86 h 86"/>
                <a:gd name="T2" fmla="*/ 27 w 96"/>
                <a:gd name="T3" fmla="*/ 57 h 86"/>
                <a:gd name="T4" fmla="*/ 0 w 96"/>
                <a:gd name="T5" fmla="*/ 0 h 86"/>
                <a:gd name="T6" fmla="*/ 0 60000 65536"/>
                <a:gd name="T7" fmla="*/ 0 60000 65536"/>
                <a:gd name="T8" fmla="*/ 0 60000 65536"/>
                <a:gd name="T9" fmla="*/ 0 w 96"/>
                <a:gd name="T10" fmla="*/ 0 h 86"/>
                <a:gd name="T11" fmla="*/ 96 w 96"/>
                <a:gd name="T12" fmla="*/ 86 h 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86">
                  <a:moveTo>
                    <a:pt x="96" y="86"/>
                  </a:moveTo>
                  <a:cubicBezTo>
                    <a:pt x="85" y="82"/>
                    <a:pt x="43" y="71"/>
                    <a:pt x="27" y="57"/>
                  </a:cubicBezTo>
                  <a:cubicBezTo>
                    <a:pt x="11" y="43"/>
                    <a:pt x="6" y="12"/>
                    <a:pt x="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447" name="Freeform 10"/>
            <p:cNvSpPr>
              <a:spLocks/>
            </p:cNvSpPr>
            <p:nvPr/>
          </p:nvSpPr>
          <p:spPr bwMode="auto">
            <a:xfrm>
              <a:off x="6837" y="4163"/>
              <a:ext cx="39" cy="61"/>
            </a:xfrm>
            <a:custGeom>
              <a:avLst/>
              <a:gdLst>
                <a:gd name="T0" fmla="*/ 39 w 39"/>
                <a:gd name="T1" fmla="*/ 0 h 61"/>
                <a:gd name="T2" fmla="*/ 12 w 39"/>
                <a:gd name="T3" fmla="*/ 28 h 61"/>
                <a:gd name="T4" fmla="*/ 0 w 39"/>
                <a:gd name="T5" fmla="*/ 61 h 61"/>
                <a:gd name="T6" fmla="*/ 0 60000 65536"/>
                <a:gd name="T7" fmla="*/ 0 60000 65536"/>
                <a:gd name="T8" fmla="*/ 0 60000 65536"/>
                <a:gd name="T9" fmla="*/ 0 w 39"/>
                <a:gd name="T10" fmla="*/ 0 h 61"/>
                <a:gd name="T11" fmla="*/ 39 w 39"/>
                <a:gd name="T12" fmla="*/ 61 h 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" h="61">
                  <a:moveTo>
                    <a:pt x="39" y="0"/>
                  </a:moveTo>
                  <a:cubicBezTo>
                    <a:pt x="35" y="5"/>
                    <a:pt x="19" y="18"/>
                    <a:pt x="12" y="28"/>
                  </a:cubicBezTo>
                  <a:cubicBezTo>
                    <a:pt x="5" y="38"/>
                    <a:pt x="2" y="54"/>
                    <a:pt x="0" y="61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cxnSp>
        <p:nvCxnSpPr>
          <p:cNvPr id="22" name="Conector reto 21"/>
          <p:cNvCxnSpPr>
            <a:stCxn id="18446" idx="1"/>
          </p:cNvCxnSpPr>
          <p:nvPr/>
        </p:nvCxnSpPr>
        <p:spPr>
          <a:xfrm rot="10800000" flipH="1">
            <a:off x="2065338" y="3857625"/>
            <a:ext cx="1863725" cy="1866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>
            <a:stCxn id="18447" idx="2"/>
          </p:cNvCxnSpPr>
          <p:nvPr/>
        </p:nvCxnSpPr>
        <p:spPr>
          <a:xfrm rot="10800000" flipH="1" flipV="1">
            <a:off x="2090738" y="5951538"/>
            <a:ext cx="552450" cy="49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Nosso Objetivo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Utilizar a Engenharia de Sistemas para entender o PROBLEMA e as NECESSIDADES do Cliente a fim de levantar as CARACTERÍSTICAS da SOLUÇAO antes de iniciar o seu desenvolvimento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Recomendações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possível, desenvolva o software como um todo, não como um monte de peças individuais, um para cada subsistema físico. </a:t>
            </a:r>
          </a:p>
          <a:p>
            <a:pPr lvl="1"/>
            <a:r>
              <a:rPr lang="pt-BR" dirty="0"/>
              <a:t>Uma das características do sistema de chaminés é que em ambos os lados da interface (bem ou mau definidas), o software precisa reconstruir o estado dos elementos chaves (objetos) que são necessários para tomar decisões em ambos os lados; </a:t>
            </a:r>
          </a:p>
          <a:p>
            <a:pPr lvl="1"/>
            <a:r>
              <a:rPr lang="pt-BR" dirty="0"/>
              <a:t>Diferentemente do hardware, cuja alocação dos requisitos em ambos os lados não representa uma divisão clara.</a:t>
            </a:r>
          </a:p>
          <a:p>
            <a:endParaRPr lang="pt-BR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84049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Recomendações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Codifique interfaces usando códigos comuns em ambos os lados da interface. </a:t>
            </a:r>
          </a:p>
          <a:p>
            <a:pPr lvl="1"/>
            <a:r>
              <a:rPr lang="pt-BR" smtClean="0"/>
              <a:t>Senão, surgirão variações sutis, frequentemente provocados pelas “otimizações”, dificultando a sincronização de estados.</a:t>
            </a:r>
          </a:p>
          <a:p>
            <a:pPr lvl="1"/>
            <a:r>
              <a:rPr lang="pt-BR" smtClean="0"/>
              <a:t>Se a fronteira entre dois subsistemas físicos desaparecerem será difícil consolidar as duas peças de software (se forem diferentes, é claro!).</a:t>
            </a:r>
          </a:p>
          <a:p>
            <a:pPr lvl="1"/>
            <a:r>
              <a:rPr lang="pt-BR" smtClean="0"/>
              <a:t>Defina especificações de interface que possam fazer mais do que o necessário, ou seja, mais do que simplesmente atender as condições conhecidas. </a:t>
            </a:r>
          </a:p>
          <a:p>
            <a:pPr lvl="1"/>
            <a:r>
              <a:rPr lang="pt-BR" smtClean="0"/>
              <a:t>Invista numa largura de banda um pouco maior, portas de entrada/saída extras, ou adicione alguns slots a mais para permitir futuras expansões.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Recomendações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Define especificações de interface que possam fazer mais do que o necessário, ou seja, mais do que simplesmente atender as condições conhecidas. </a:t>
            </a:r>
          </a:p>
          <a:p>
            <a:pPr lvl="1"/>
            <a:r>
              <a:rPr lang="pt-BR" smtClean="0"/>
              <a:t>Investir numa largura de banda um pouco maior, portas de entrada/saída extras, ou adicionar alguns slots a mais para permitir futuras expansões.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Uma Estória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Numa aula, Rusty, um gerente de software experiente, nos abordou e definiu o seguinte problema, descrito como um diálogo:</a:t>
            </a:r>
          </a:p>
          <a:p>
            <a:r>
              <a:rPr lang="pt-BR" smtClean="0"/>
              <a:t>Rusty: </a:t>
            </a:r>
          </a:p>
          <a:p>
            <a:pPr lvl="1"/>
            <a:r>
              <a:rPr lang="pt-BR" smtClean="0"/>
              <a:t>Estamos construindo uma grande aplicação que será executada num único sistema servidor. </a:t>
            </a:r>
          </a:p>
          <a:p>
            <a:pPr lvl="1"/>
            <a:r>
              <a:rPr lang="pt-BR" smtClean="0"/>
              <a:t>Possuímos duas equipes separadas, contendo cada uma 30 pessoas:</a:t>
            </a:r>
          </a:p>
          <a:p>
            <a:pPr lvl="1"/>
            <a:r>
              <a:rPr lang="pt-BR" smtClean="0"/>
              <a:t>Uma das equipes vive no lado leste do rio da cidade de Nova York, e </a:t>
            </a:r>
          </a:p>
          <a:p>
            <a:pPr lvl="1"/>
            <a:r>
              <a:rPr lang="pt-BR" smtClean="0"/>
              <a:t>a outra vive no lado oeste. </a:t>
            </a:r>
          </a:p>
          <a:p>
            <a:pPr lvl="1"/>
            <a:r>
              <a:rPr lang="pt-BR" smtClean="0"/>
              <a:t>As duas equipes possuem gerentes diferentes e competências diferentes. </a:t>
            </a:r>
          </a:p>
          <a:p>
            <a:pPr lvl="1"/>
            <a:r>
              <a:rPr lang="pt-BR" smtClean="0"/>
              <a:t>Como dividir o trabalho e criar um sistema que funcione?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Uma Estória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Nós:</a:t>
            </a:r>
          </a:p>
          <a:p>
            <a:pPr lvl="1"/>
            <a:r>
              <a:rPr lang="pt-BR" dirty="0" smtClean="0"/>
              <a:t>Bem, </a:t>
            </a:r>
            <a:r>
              <a:rPr lang="pt-BR" dirty="0" err="1" smtClean="0"/>
              <a:t>Rusty</a:t>
            </a:r>
            <a:r>
              <a:rPr lang="pt-BR" dirty="0" smtClean="0"/>
              <a:t>, uma maneira de pensar sobre este problema é como um problema de engenharia de sistemas. </a:t>
            </a:r>
          </a:p>
          <a:p>
            <a:pPr lvl="1"/>
            <a:r>
              <a:rPr lang="pt-BR" dirty="0" smtClean="0"/>
              <a:t>Isto é, estabelecer a forma de particionar o sistema em dois subsistemas lógicos. </a:t>
            </a:r>
          </a:p>
          <a:p>
            <a:pPr lvl="1"/>
            <a:r>
              <a:rPr lang="pt-BR" dirty="0" smtClean="0"/>
              <a:t>Vamos chamar de Leste e Oeste, e alocar os requisitos para os subsistemas como se eles fossem sistemas físicos separados. </a:t>
            </a:r>
          </a:p>
          <a:p>
            <a:pPr lvl="1"/>
            <a:r>
              <a:rPr lang="pt-BR" dirty="0" smtClean="0"/>
              <a:t>Defina uma interface, complete com as definições de classes e serviços comuns a serem usados, isso permitirá que os dois subsistemas (aplicações) se cooperem para atingir a funcionalidade global do sistema.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Uma Estória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Rusty:</a:t>
            </a:r>
          </a:p>
          <a:p>
            <a:pPr lvl="1"/>
            <a:r>
              <a:rPr lang="pt-BR" smtClean="0"/>
              <a:t>Mas eu não estaria criando subsistemas de forma arbitrária, que não esteja sendo dirigido pelos verdadeiros conceitos arquiteturais?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Uma Estória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Nós:</a:t>
            </a:r>
          </a:p>
          <a:p>
            <a:pPr lvl="1"/>
            <a:r>
              <a:rPr lang="pt-BR" dirty="0" smtClean="0"/>
              <a:t>Sim, no sentido técnico. </a:t>
            </a:r>
          </a:p>
          <a:p>
            <a:pPr lvl="1"/>
            <a:r>
              <a:rPr lang="pt-BR" dirty="0" smtClean="0"/>
              <a:t>Mas separar conceitos entre equipes de projeto alinhado à logística e especificar competências é mais importante.</a:t>
            </a:r>
          </a:p>
          <a:p>
            <a:r>
              <a:rPr lang="pt-BR" dirty="0" err="1" smtClean="0"/>
              <a:t>Rusty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Mas eu não estaria criando interfaces artificiais e potencialmente, um </a:t>
            </a:r>
            <a:r>
              <a:rPr lang="pt-BR" i="1" dirty="0" err="1" smtClean="0"/>
              <a:t>Stovepipe</a:t>
            </a:r>
            <a:r>
              <a:rPr lang="pt-BR" i="1" dirty="0" smtClean="0"/>
              <a:t> System </a:t>
            </a:r>
            <a:r>
              <a:rPr lang="pt-BR" i="1" dirty="0" err="1" smtClean="0"/>
              <a:t>Problem</a:t>
            </a:r>
            <a:r>
              <a:rPr lang="pt-BR" dirty="0" smtClean="0"/>
              <a:t>?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Uma Estória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Nós:</a:t>
            </a:r>
          </a:p>
          <a:p>
            <a:pPr lvl="1"/>
            <a:r>
              <a:rPr lang="pt-BR" smtClean="0"/>
              <a:t>Sim, faz sentido, mas recomendamos que você mantenha o mesmo código de interface em ambos os lados e desenvolvidos por uma única equipe. </a:t>
            </a:r>
          </a:p>
          <a:p>
            <a:pPr lvl="1"/>
            <a:r>
              <a:rPr lang="pt-BR" smtClean="0"/>
              <a:t>Caso contrário, as duas equipes realizarão trabalhos redundantes. </a:t>
            </a:r>
          </a:p>
          <a:p>
            <a:pPr lvl="1"/>
            <a:r>
              <a:rPr lang="pt-BR" smtClean="0"/>
              <a:t>Você sem dúvida criará novos requisitos para o sistema, incluindo interfaces que provavelmente não seriam necessárias. </a:t>
            </a:r>
          </a:p>
          <a:p>
            <a:pPr lvl="1"/>
            <a:r>
              <a:rPr lang="pt-BR" smtClean="0"/>
              <a:t>E, sim, é importante ter consciência do Stovepipe System Problem e fazer de tudo para minimizar o acoplamento entre os sistemas e minimizar as questões políticas que surgirão como resultado.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Um Caso de Estudo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Após uma breve introdução sobre Engenharia de Sistemas, vamos aplicar o que aprendemos no sistema HOLIS, nosso Sistema de Automação de Iluminação Residencial.</a:t>
            </a:r>
          </a:p>
          <a:p>
            <a:r>
              <a:rPr lang="pt-BR" dirty="0" smtClean="0"/>
              <a:t>Neste momento, não gastaremos muito tempo tentando entender os requisitos do HOLIS. 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Um Caso de Estudo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Necessidades Preliminares do Usuário HOLIS:</a:t>
            </a:r>
          </a:p>
          <a:p>
            <a:pPr lvl="1"/>
            <a:r>
              <a:rPr lang="pt-BR" dirty="0" smtClean="0"/>
              <a:t>Suportar chaves “soft” – chaves individualmente programáveis usadas para ativar as características de luminosidade nos diversos espaços da casa.</a:t>
            </a:r>
          </a:p>
          <a:p>
            <a:pPr lvl="1"/>
            <a:r>
              <a:rPr lang="pt-BR" dirty="0" smtClean="0"/>
              <a:t>O proprietário solicitou que houvesse algo para programar o HOLIS a partir de uma central remota, de tal forma que ele pudesse simplesmente chamar quando precisasse ao invés de ter que perder tempo em “programar” o HOLIS.</a:t>
            </a:r>
          </a:p>
          <a:p>
            <a:pPr lvl="1"/>
            <a:r>
              <a:rPr lang="pt-BR" dirty="0" smtClean="0"/>
              <a:t>Outros solicitaram que o HOLIS pudesse ser programado a partir de seus computadores pessoais e que fosse fornecida a habilidade de fazer, eles mesmos, todas as instalações, programações e manutenções.</a:t>
            </a:r>
          </a:p>
          <a:p>
            <a:pPr lvl="1"/>
            <a:r>
              <a:rPr lang="pt-BR" dirty="0" smtClean="0"/>
              <a:t>Outros, ainda, requisitaram que o sistema fornecesse um painel de controle simples – um tipo de interface simples onde eles pudessem mudar no HOLIS, a programação, configurar atividades de férias, entre outras, sem ter que usar o PC.</a:t>
            </a:r>
          </a:p>
          <a:p>
            <a:pPr lvl="1"/>
            <a:r>
              <a:rPr lang="pt-BR" dirty="0" smtClean="0"/>
              <a:t>O HOLIS precisa fornecer um sistema de contato para emergências de algum tipo.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Princípios Pragmáticos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mtClean="0"/>
              <a:t>O INCOSE (</a:t>
            </a:r>
            <a:r>
              <a:rPr lang="en-US" smtClean="0"/>
              <a:t>International Council on Systems Engineering</a:t>
            </a:r>
            <a:r>
              <a:rPr lang="pt-BR" smtClean="0"/>
              <a:t>) definiu um conjunto básico de 8 princípios de engenharia de sistemas (1993):</a:t>
            </a:r>
          </a:p>
          <a:p>
            <a:pPr lvl="1"/>
            <a:r>
              <a:rPr lang="pt-BR" smtClean="0"/>
              <a:t>Conhecer o problema, o cliente e o consumidor.</a:t>
            </a:r>
          </a:p>
          <a:p>
            <a:pPr lvl="1"/>
            <a:r>
              <a:rPr lang="pt-BR" smtClean="0"/>
              <a:t>Usar critérios efetivos com base nas necessidades para tomar decisões sistêmicas.</a:t>
            </a:r>
          </a:p>
          <a:p>
            <a:pPr lvl="1"/>
            <a:r>
              <a:rPr lang="pt-BR" smtClean="0"/>
              <a:t>Estabelecer e gerenciar requisitos.</a:t>
            </a:r>
          </a:p>
          <a:p>
            <a:pPr lvl="1"/>
            <a:r>
              <a:rPr lang="pt-BR" smtClean="0"/>
              <a:t>Identificar e avaliar alternativas de forma a convergir para um solução.</a:t>
            </a:r>
          </a:p>
          <a:p>
            <a:pPr lvl="1"/>
            <a:r>
              <a:rPr lang="pt-BR" smtClean="0"/>
              <a:t>Verificar e validar requisitos e performance da solução.</a:t>
            </a:r>
          </a:p>
          <a:p>
            <a:pPr lvl="1"/>
            <a:r>
              <a:rPr lang="pt-BR" smtClean="0"/>
              <a:t>Manter a integridade do sistema.</a:t>
            </a:r>
          </a:p>
          <a:p>
            <a:pPr lvl="1"/>
            <a:r>
              <a:rPr lang="pt-BR" smtClean="0"/>
              <a:t>Usar um processo articulado e documentado.</a:t>
            </a:r>
          </a:p>
          <a:p>
            <a:pPr lvl="1"/>
            <a:r>
              <a:rPr lang="pt-BR" smtClean="0"/>
              <a:t>Gerenciar frente a um plano.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graphicFrame>
        <p:nvGraphicFramePr>
          <p:cNvPr id="5" name="Group 9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4053659"/>
              </p:ext>
            </p:extLst>
          </p:nvPr>
        </p:nvGraphicFramePr>
        <p:xfrm>
          <a:off x="1525588" y="3055938"/>
          <a:ext cx="6403975" cy="3230840"/>
        </p:xfrm>
        <a:graphic>
          <a:graphicData uri="http://schemas.openxmlformats.org/drawingml/2006/table">
            <a:tbl>
              <a:tblPr/>
              <a:tblGrid>
                <a:gridCol w="1260475"/>
                <a:gridCol w="5143500"/>
              </a:tblGrid>
              <a:tr h="30477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Elementos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9" marR="91439" marT="45716" marB="45716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Descrição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9" marR="91439" marT="45716" marB="4571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181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O problema </a:t>
                      </a:r>
                    </a:p>
                  </a:txBody>
                  <a:tcPr marL="91439" marR="91439" marT="45716" marB="45716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do baixo crescimento apresentado na principal área de atuação da empresa: iluminação profissional de teatros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9" marR="91439" marT="45716" marB="45716" horzOverflow="overflow"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afeta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9" marR="91439" marT="45716" marB="45716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a empresa, seus empregados e seus acionistas,</a:t>
                      </a:r>
                    </a:p>
                  </a:txBody>
                  <a:tcPr marL="91439" marR="91439" marT="45716" marB="45716" horzOverflow="overflow"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0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devido 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9" marR="91439" marT="45716" marB="45716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ao desempenho inaceitável e substancial falta de oportunidades de crescimento em rendimento e lucratividade.</a:t>
                      </a:r>
                    </a:p>
                  </a:txBody>
                  <a:tcPr marL="91439" marR="91439" marT="45716" marB="45716" horzOverflow="overflow"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48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Os benefícios desse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9" marR="91439" marT="45716" marB="45716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novo produto e desse novo mercado em potencial para os produtos e serviços da empresa são:</a:t>
                      </a:r>
                    </a:p>
                    <a:p>
                      <a:pPr marL="265113" marR="0" lvl="0" indent="-26511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"/>
                        <a:tabLst>
                          <a:tab pos="228600" algn="l"/>
                        </a:tabLst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Revitalização da empresa e de seus empregados.</a:t>
                      </a:r>
                    </a:p>
                    <a:p>
                      <a:pPr marL="265113" marR="0" lvl="0" indent="-26511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"/>
                        <a:tabLst>
                          <a:tab pos="228600" algn="l"/>
                        </a:tabLst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Elevação da lealdade e conservação dos distribuidores da empresa.</a:t>
                      </a:r>
                    </a:p>
                    <a:p>
                      <a:pPr marL="265113" marR="0" lvl="0" indent="-26511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"/>
                        <a:tabLst>
                          <a:tab pos="228600" algn="l"/>
                        </a:tabLst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Alto rendimento e lucratividade.</a:t>
                      </a:r>
                    </a:p>
                    <a:p>
                      <a:pPr marL="265113" marR="0" lvl="0" indent="-26511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"/>
                        <a:tabLst>
                          <a:tab pos="228600" algn="l"/>
                        </a:tabLst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Tendência de valorização das ações da empresa.</a:t>
                      </a:r>
                    </a:p>
                  </a:txBody>
                  <a:tcPr marL="91439" marR="91439" marT="45716" marB="45716" horzOverflow="overflow"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Um Caso de Estudo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Análise do Problema</a:t>
            </a:r>
          </a:p>
          <a:p>
            <a:pPr lvl="1"/>
            <a:r>
              <a:rPr lang="pt-BR" smtClean="0"/>
              <a:t>Ao analisar o problema, a equipe decidiu desenvolver três declarações do problema, um dos quais estabelece o problema óbvio sob a perspectiva da empresa.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graphicFrame>
        <p:nvGraphicFramePr>
          <p:cNvPr id="7" name="Group 10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6162459"/>
              </p:ext>
            </p:extLst>
          </p:nvPr>
        </p:nvGraphicFramePr>
        <p:xfrm>
          <a:off x="1525588" y="3054350"/>
          <a:ext cx="6403975" cy="3232150"/>
        </p:xfrm>
        <a:graphic>
          <a:graphicData uri="http://schemas.openxmlformats.org/drawingml/2006/table">
            <a:tbl>
              <a:tblPr/>
              <a:tblGrid>
                <a:gridCol w="1259184"/>
                <a:gridCol w="5144791"/>
              </a:tblGrid>
              <a:tr h="30884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Elementos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4" marR="91434" marT="45711" marB="4571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Descrição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4" marR="91434" marT="45711" marB="45711" horzOverflow="overflow"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74123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O problema 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4" marR="91434" marT="45711" marB="4571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da falta de opções de escolha de produtos, da funcionalidade limitada, e alto custo dos sistemas de iluminação de residências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4" marR="91434" marT="45711" marB="45711" horzOverflow="overflow"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54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afeta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4" marR="91434" marT="45711" marB="4571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os proprietários de sistemas residenciais de última geração</a:t>
                      </a: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4" marR="91434" marT="45711" marB="45711" horzOverflow="overflow"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123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devido 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4" marR="91434" marT="45711" marB="4571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ao desempenho inaceitável dos sistemas adquiridos ou, com maior freqüência, a decisão por não automatizar sua residência.</a:t>
                      </a: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4" marR="91434" marT="45711" marB="45711" horzOverflow="overflow"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992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Os benefícios desse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4" marR="91434" marT="45711" marB="4571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sistema de automação para “correta” iluminação são:</a:t>
                      </a:r>
                      <a:endParaRPr kumimoji="0" lang="pt-B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"/>
                        <a:tabLst>
                          <a:tab pos="228600" algn="l"/>
                        </a:tabLst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Alta satisfação dos proprietários e orgulho de possuí-lo.</a:t>
                      </a:r>
                      <a:endParaRPr kumimoji="0" lang="pt-B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"/>
                        <a:tabLst>
                          <a:tab pos="228600" algn="l"/>
                        </a:tabLst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Elevada flexibilidade e usabilidade da residência.</a:t>
                      </a:r>
                      <a:endParaRPr kumimoji="0" lang="pt-B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"/>
                        <a:tabLst>
                          <a:tab pos="228600" algn="l"/>
                        </a:tabLst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Melhoria na segurança, conforto e conveniência.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4" marR="91434" marT="45711" marB="45711" horzOverflow="overflow"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Um Caso de Estudo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Análise do Problema</a:t>
            </a:r>
          </a:p>
          <a:p>
            <a:pPr lvl="1"/>
            <a:r>
              <a:rPr lang="pt-BR" smtClean="0"/>
              <a:t>Então a equipe também decidiu verificar se podiam entender o problema a partir da perspectiva de um futuro cliente (usuário final):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graphicFrame>
        <p:nvGraphicFramePr>
          <p:cNvPr id="7" name="Group 10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1782985"/>
              </p:ext>
            </p:extLst>
          </p:nvPr>
        </p:nvGraphicFramePr>
        <p:xfrm>
          <a:off x="1525588" y="3054350"/>
          <a:ext cx="6403975" cy="3309938"/>
        </p:xfrm>
        <a:graphic>
          <a:graphicData uri="http://schemas.openxmlformats.org/drawingml/2006/table">
            <a:tbl>
              <a:tblPr/>
              <a:tblGrid>
                <a:gridCol w="1259184"/>
                <a:gridCol w="5144791"/>
              </a:tblGrid>
              <a:tr h="30896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Elementos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4" marR="91434" marT="45728" marB="4572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Descrição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4" marR="91434" marT="45728" marB="45728" horzOverflow="overflow"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74151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O problema 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4" marR="91434" marT="45728" marB="4572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da falta de opções para escolha de produtos, da funcionalidade limitada, e alto custo dos sistemas de iluminação de residências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4" marR="91434" marT="45728" marB="45728" horzOverflow="overflow"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5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afeta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4" marR="91434" marT="45728" marB="4572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os distribuidores e construtores de sistemas residenciais de última geração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4" marR="91434" marT="45728" marB="45728" horzOverflow="overflow"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151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devido 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4" marR="91434" marT="45728" marB="4572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a poucas oportunidades de diferenciação no mercado e nenhuma nova oportunidade para aumentar a margem de lucro.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4" marR="91434" marT="45728" marB="45728" horzOverflow="overflow"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996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Os benefícios desse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4" marR="91434" marT="45728" marB="4572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sistema de automação para “correta” iluminação são:</a:t>
                      </a:r>
                      <a:endParaRPr kumimoji="0" lang="pt-B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"/>
                        <a:tabLst>
                          <a:tab pos="228600" algn="l"/>
                        </a:tabLst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Diferenciação.</a:t>
                      </a:r>
                      <a:endParaRPr kumimoji="0" lang="pt-B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"/>
                        <a:tabLst>
                          <a:tab pos="228600" algn="l"/>
                        </a:tabLst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Alto rendimento e alto lucro.</a:t>
                      </a:r>
                      <a:endParaRPr kumimoji="0" lang="pt-B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"/>
                        <a:tabLst>
                          <a:tab pos="228600" algn="l"/>
                        </a:tabLst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Aumento na participação de mercado.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4" marR="91434" marT="45728" marB="45728" horzOverflow="overflow"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 Caso de </a:t>
            </a:r>
            <a:r>
              <a:rPr lang="pt-BR" dirty="0" smtClean="0"/>
              <a:t>Estudo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Análise do Problema</a:t>
            </a:r>
          </a:p>
          <a:p>
            <a:pPr lvl="1"/>
            <a:r>
              <a:rPr lang="pt-BR" dirty="0" smtClean="0"/>
              <a:t>Finalmente, a equipe também decidiu verificar se podiam entender o problema a partir da perspectiva de potenciais distribuidores/construtores (clientes da </a:t>
            </a:r>
            <a:r>
              <a:rPr lang="pt-BR" dirty="0" err="1" smtClean="0"/>
              <a:t>Lumenations</a:t>
            </a:r>
            <a:r>
              <a:rPr lang="pt-BR" dirty="0" smtClean="0"/>
              <a:t>):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grpSp>
        <p:nvGrpSpPr>
          <p:cNvPr id="83972" name="Group 5"/>
          <p:cNvGrpSpPr>
            <a:grpSpLocks/>
          </p:cNvGrpSpPr>
          <p:nvPr/>
        </p:nvGrpSpPr>
        <p:grpSpPr bwMode="auto">
          <a:xfrm>
            <a:off x="2786063" y="4071938"/>
            <a:ext cx="3667125" cy="1828800"/>
            <a:chOff x="4026" y="4014"/>
            <a:chExt cx="5775" cy="2880"/>
          </a:xfrm>
        </p:grpSpPr>
        <p:sp>
          <p:nvSpPr>
            <p:cNvPr id="83973" name="AutoShape 6"/>
            <p:cNvSpPr>
              <a:spLocks noChangeArrowheads="1"/>
            </p:cNvSpPr>
            <p:nvPr/>
          </p:nvSpPr>
          <p:spPr bwMode="auto">
            <a:xfrm flipV="1">
              <a:off x="4655" y="4014"/>
              <a:ext cx="5146" cy="1047"/>
            </a:xfrm>
            <a:prstGeom prst="parallelogram">
              <a:avLst>
                <a:gd name="adj" fmla="val 62416"/>
              </a:avLst>
            </a:prstGeom>
            <a:solidFill>
              <a:srgbClr val="D9D9D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3974" name="Rectangle 7"/>
            <p:cNvSpPr>
              <a:spLocks noChangeArrowheads="1"/>
            </p:cNvSpPr>
            <p:nvPr/>
          </p:nvSpPr>
          <p:spPr bwMode="auto">
            <a:xfrm>
              <a:off x="5457" y="4799"/>
              <a:ext cx="3966" cy="157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3975" name="Rectangle 8"/>
            <p:cNvSpPr>
              <a:spLocks noChangeArrowheads="1"/>
            </p:cNvSpPr>
            <p:nvPr/>
          </p:nvSpPr>
          <p:spPr bwMode="auto">
            <a:xfrm>
              <a:off x="4324" y="5323"/>
              <a:ext cx="3966" cy="157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3976" name="AutoShape 9"/>
            <p:cNvSpPr>
              <a:spLocks noChangeArrowheads="1"/>
            </p:cNvSpPr>
            <p:nvPr/>
          </p:nvSpPr>
          <p:spPr bwMode="auto">
            <a:xfrm rot="16200000" flipV="1">
              <a:off x="7809" y="5280"/>
              <a:ext cx="2095" cy="1133"/>
            </a:xfrm>
            <a:prstGeom prst="parallelogram">
              <a:avLst>
                <a:gd name="adj" fmla="val 4815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3977" name="AutoShape 10"/>
            <p:cNvSpPr>
              <a:spLocks noChangeArrowheads="1"/>
            </p:cNvSpPr>
            <p:nvPr/>
          </p:nvSpPr>
          <p:spPr bwMode="auto">
            <a:xfrm>
              <a:off x="4026" y="4014"/>
              <a:ext cx="5099" cy="1571"/>
            </a:xfrm>
            <a:prstGeom prst="parallelogram">
              <a:avLst>
                <a:gd name="adj" fmla="val 41217"/>
              </a:avLst>
            </a:prstGeom>
            <a:solidFill>
              <a:srgbClr val="EAEAEA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3978" name="AutoShape 11"/>
            <p:cNvSpPr>
              <a:spLocks noChangeArrowheads="1"/>
            </p:cNvSpPr>
            <p:nvPr/>
          </p:nvSpPr>
          <p:spPr bwMode="auto">
            <a:xfrm rot="16200000" flipV="1">
              <a:off x="8554" y="5524"/>
              <a:ext cx="699" cy="472"/>
            </a:xfrm>
            <a:prstGeom prst="parallelogram">
              <a:avLst>
                <a:gd name="adj" fmla="val 3856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3979" name="Line 12"/>
            <p:cNvSpPr>
              <a:spLocks noChangeShapeType="1"/>
            </p:cNvSpPr>
            <p:nvPr/>
          </p:nvSpPr>
          <p:spPr bwMode="auto">
            <a:xfrm>
              <a:off x="5457" y="6370"/>
              <a:ext cx="283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3980" name="Line 13"/>
            <p:cNvSpPr>
              <a:spLocks noChangeShapeType="1"/>
            </p:cNvSpPr>
            <p:nvPr/>
          </p:nvSpPr>
          <p:spPr bwMode="auto">
            <a:xfrm flipH="1">
              <a:off x="4324" y="6370"/>
              <a:ext cx="1133" cy="5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3981" name="Line 14"/>
            <p:cNvSpPr>
              <a:spLocks noChangeShapeType="1"/>
            </p:cNvSpPr>
            <p:nvPr/>
          </p:nvSpPr>
          <p:spPr bwMode="auto">
            <a:xfrm flipV="1">
              <a:off x="5457" y="5585"/>
              <a:ext cx="0" cy="7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3982" name="AutoShape 15"/>
            <p:cNvSpPr>
              <a:spLocks noChangeArrowheads="1"/>
            </p:cNvSpPr>
            <p:nvPr/>
          </p:nvSpPr>
          <p:spPr bwMode="auto">
            <a:xfrm>
              <a:off x="6741" y="5901"/>
              <a:ext cx="1018" cy="818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18800"/>
            <a:lstStyle/>
            <a:p>
              <a:pPr algn="ctr"/>
              <a:r>
                <a:rPr lang="pt-BR" sz="800"/>
                <a:t>HOLIS</a:t>
              </a:r>
              <a:endParaRPr lang="pt-BR"/>
            </a:p>
          </p:txBody>
        </p:sp>
        <p:grpSp>
          <p:nvGrpSpPr>
            <p:cNvPr id="83983" name="Group 16"/>
            <p:cNvGrpSpPr>
              <a:grpSpLocks/>
            </p:cNvGrpSpPr>
            <p:nvPr/>
          </p:nvGrpSpPr>
          <p:grpSpPr bwMode="auto">
            <a:xfrm>
              <a:off x="5457" y="5847"/>
              <a:ext cx="358" cy="847"/>
              <a:chOff x="0" y="885"/>
              <a:chExt cx="1475" cy="4010"/>
            </a:xfrm>
          </p:grpSpPr>
          <p:sp>
            <p:nvSpPr>
              <p:cNvPr id="83984" name="Freeform 17"/>
              <p:cNvSpPr>
                <a:spLocks/>
              </p:cNvSpPr>
              <p:nvPr/>
            </p:nvSpPr>
            <p:spPr bwMode="auto">
              <a:xfrm>
                <a:off x="275" y="885"/>
                <a:ext cx="813" cy="890"/>
              </a:xfrm>
              <a:custGeom>
                <a:avLst/>
                <a:gdLst>
                  <a:gd name="T0" fmla="*/ 200 w 813"/>
                  <a:gd name="T1" fmla="*/ 0 h 890"/>
                  <a:gd name="T2" fmla="*/ 335 w 813"/>
                  <a:gd name="T3" fmla="*/ 0 h 890"/>
                  <a:gd name="T4" fmla="*/ 468 w 813"/>
                  <a:gd name="T5" fmla="*/ 53 h 890"/>
                  <a:gd name="T6" fmla="*/ 545 w 813"/>
                  <a:gd name="T7" fmla="*/ 98 h 890"/>
                  <a:gd name="T8" fmla="*/ 600 w 813"/>
                  <a:gd name="T9" fmla="*/ 258 h 890"/>
                  <a:gd name="T10" fmla="*/ 635 w 813"/>
                  <a:gd name="T11" fmla="*/ 355 h 890"/>
                  <a:gd name="T12" fmla="*/ 768 w 813"/>
                  <a:gd name="T13" fmla="*/ 248 h 890"/>
                  <a:gd name="T14" fmla="*/ 813 w 813"/>
                  <a:gd name="T15" fmla="*/ 258 h 890"/>
                  <a:gd name="T16" fmla="*/ 803 w 813"/>
                  <a:gd name="T17" fmla="*/ 310 h 890"/>
                  <a:gd name="T18" fmla="*/ 635 w 813"/>
                  <a:gd name="T19" fmla="*/ 483 h 890"/>
                  <a:gd name="T20" fmla="*/ 635 w 813"/>
                  <a:gd name="T21" fmla="*/ 610 h 890"/>
                  <a:gd name="T22" fmla="*/ 600 w 813"/>
                  <a:gd name="T23" fmla="*/ 740 h 890"/>
                  <a:gd name="T24" fmla="*/ 545 w 813"/>
                  <a:gd name="T25" fmla="*/ 838 h 890"/>
                  <a:gd name="T26" fmla="*/ 468 w 813"/>
                  <a:gd name="T27" fmla="*/ 890 h 890"/>
                  <a:gd name="T28" fmla="*/ 368 w 813"/>
                  <a:gd name="T29" fmla="*/ 890 h 890"/>
                  <a:gd name="T30" fmla="*/ 233 w 813"/>
                  <a:gd name="T31" fmla="*/ 838 h 890"/>
                  <a:gd name="T32" fmla="*/ 145 w 813"/>
                  <a:gd name="T33" fmla="*/ 730 h 890"/>
                  <a:gd name="T34" fmla="*/ 68 w 813"/>
                  <a:gd name="T35" fmla="*/ 568 h 890"/>
                  <a:gd name="T36" fmla="*/ 10 w 813"/>
                  <a:gd name="T37" fmla="*/ 418 h 890"/>
                  <a:gd name="T38" fmla="*/ 0 w 813"/>
                  <a:gd name="T39" fmla="*/ 215 h 890"/>
                  <a:gd name="T40" fmla="*/ 33 w 813"/>
                  <a:gd name="T41" fmla="*/ 118 h 890"/>
                  <a:gd name="T42" fmla="*/ 78 w 813"/>
                  <a:gd name="T43" fmla="*/ 53 h 890"/>
                  <a:gd name="T44" fmla="*/ 200 w 813"/>
                  <a:gd name="T45" fmla="*/ 0 h 89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813"/>
                  <a:gd name="T70" fmla="*/ 0 h 890"/>
                  <a:gd name="T71" fmla="*/ 813 w 813"/>
                  <a:gd name="T72" fmla="*/ 890 h 89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813" h="890">
                    <a:moveTo>
                      <a:pt x="200" y="0"/>
                    </a:moveTo>
                    <a:lnTo>
                      <a:pt x="335" y="0"/>
                    </a:lnTo>
                    <a:lnTo>
                      <a:pt x="468" y="53"/>
                    </a:lnTo>
                    <a:lnTo>
                      <a:pt x="545" y="98"/>
                    </a:lnTo>
                    <a:lnTo>
                      <a:pt x="600" y="258"/>
                    </a:lnTo>
                    <a:lnTo>
                      <a:pt x="635" y="355"/>
                    </a:lnTo>
                    <a:lnTo>
                      <a:pt x="768" y="248"/>
                    </a:lnTo>
                    <a:lnTo>
                      <a:pt x="813" y="258"/>
                    </a:lnTo>
                    <a:lnTo>
                      <a:pt x="803" y="310"/>
                    </a:lnTo>
                    <a:lnTo>
                      <a:pt x="635" y="483"/>
                    </a:lnTo>
                    <a:lnTo>
                      <a:pt x="635" y="610"/>
                    </a:lnTo>
                    <a:lnTo>
                      <a:pt x="600" y="740"/>
                    </a:lnTo>
                    <a:lnTo>
                      <a:pt x="545" y="838"/>
                    </a:lnTo>
                    <a:lnTo>
                      <a:pt x="468" y="890"/>
                    </a:lnTo>
                    <a:lnTo>
                      <a:pt x="368" y="890"/>
                    </a:lnTo>
                    <a:lnTo>
                      <a:pt x="233" y="838"/>
                    </a:lnTo>
                    <a:lnTo>
                      <a:pt x="145" y="730"/>
                    </a:lnTo>
                    <a:lnTo>
                      <a:pt x="68" y="568"/>
                    </a:lnTo>
                    <a:lnTo>
                      <a:pt x="10" y="418"/>
                    </a:lnTo>
                    <a:lnTo>
                      <a:pt x="0" y="215"/>
                    </a:lnTo>
                    <a:lnTo>
                      <a:pt x="33" y="118"/>
                    </a:lnTo>
                    <a:lnTo>
                      <a:pt x="78" y="53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3985" name="Freeform 18"/>
              <p:cNvSpPr>
                <a:spLocks/>
              </p:cNvSpPr>
              <p:nvPr/>
            </p:nvSpPr>
            <p:spPr bwMode="auto">
              <a:xfrm>
                <a:off x="443" y="1888"/>
                <a:ext cx="575" cy="1537"/>
              </a:xfrm>
              <a:custGeom>
                <a:avLst/>
                <a:gdLst>
                  <a:gd name="T0" fmla="*/ 77 w 575"/>
                  <a:gd name="T1" fmla="*/ 52 h 1537"/>
                  <a:gd name="T2" fmla="*/ 165 w 575"/>
                  <a:gd name="T3" fmla="*/ 0 h 1537"/>
                  <a:gd name="T4" fmla="*/ 297 w 575"/>
                  <a:gd name="T5" fmla="*/ 0 h 1537"/>
                  <a:gd name="T6" fmla="*/ 397 w 575"/>
                  <a:gd name="T7" fmla="*/ 32 h 1537"/>
                  <a:gd name="T8" fmla="*/ 465 w 575"/>
                  <a:gd name="T9" fmla="*/ 147 h 1537"/>
                  <a:gd name="T10" fmla="*/ 530 w 575"/>
                  <a:gd name="T11" fmla="*/ 340 h 1537"/>
                  <a:gd name="T12" fmla="*/ 565 w 575"/>
                  <a:gd name="T13" fmla="*/ 552 h 1537"/>
                  <a:gd name="T14" fmla="*/ 575 w 575"/>
                  <a:gd name="T15" fmla="*/ 805 h 1537"/>
                  <a:gd name="T16" fmla="*/ 575 w 575"/>
                  <a:gd name="T17" fmla="*/ 1092 h 1537"/>
                  <a:gd name="T18" fmla="*/ 530 w 575"/>
                  <a:gd name="T19" fmla="*/ 1325 h 1537"/>
                  <a:gd name="T20" fmla="*/ 465 w 575"/>
                  <a:gd name="T21" fmla="*/ 1452 h 1537"/>
                  <a:gd name="T22" fmla="*/ 310 w 575"/>
                  <a:gd name="T23" fmla="*/ 1537 h 1537"/>
                  <a:gd name="T24" fmla="*/ 232 w 575"/>
                  <a:gd name="T25" fmla="*/ 1517 h 1537"/>
                  <a:gd name="T26" fmla="*/ 132 w 575"/>
                  <a:gd name="T27" fmla="*/ 1420 h 1537"/>
                  <a:gd name="T28" fmla="*/ 100 w 575"/>
                  <a:gd name="T29" fmla="*/ 1282 h 1537"/>
                  <a:gd name="T30" fmla="*/ 67 w 575"/>
                  <a:gd name="T31" fmla="*/ 1027 h 1537"/>
                  <a:gd name="T32" fmla="*/ 100 w 575"/>
                  <a:gd name="T33" fmla="*/ 847 h 1537"/>
                  <a:gd name="T34" fmla="*/ 100 w 575"/>
                  <a:gd name="T35" fmla="*/ 657 h 1537"/>
                  <a:gd name="T36" fmla="*/ 45 w 575"/>
                  <a:gd name="T37" fmla="*/ 530 h 1537"/>
                  <a:gd name="T38" fmla="*/ 0 w 575"/>
                  <a:gd name="T39" fmla="*/ 360 h 1537"/>
                  <a:gd name="T40" fmla="*/ 0 w 575"/>
                  <a:gd name="T41" fmla="*/ 180 h 1537"/>
                  <a:gd name="T42" fmla="*/ 77 w 575"/>
                  <a:gd name="T43" fmla="*/ 52 h 153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575"/>
                  <a:gd name="T67" fmla="*/ 0 h 1537"/>
                  <a:gd name="T68" fmla="*/ 575 w 575"/>
                  <a:gd name="T69" fmla="*/ 1537 h 153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575" h="1537">
                    <a:moveTo>
                      <a:pt x="77" y="52"/>
                    </a:moveTo>
                    <a:lnTo>
                      <a:pt x="165" y="0"/>
                    </a:lnTo>
                    <a:lnTo>
                      <a:pt x="297" y="0"/>
                    </a:lnTo>
                    <a:lnTo>
                      <a:pt x="397" y="32"/>
                    </a:lnTo>
                    <a:lnTo>
                      <a:pt x="465" y="147"/>
                    </a:lnTo>
                    <a:lnTo>
                      <a:pt x="530" y="340"/>
                    </a:lnTo>
                    <a:lnTo>
                      <a:pt x="565" y="552"/>
                    </a:lnTo>
                    <a:lnTo>
                      <a:pt x="575" y="805"/>
                    </a:lnTo>
                    <a:lnTo>
                      <a:pt x="575" y="1092"/>
                    </a:lnTo>
                    <a:lnTo>
                      <a:pt x="530" y="1325"/>
                    </a:lnTo>
                    <a:lnTo>
                      <a:pt x="465" y="1452"/>
                    </a:lnTo>
                    <a:lnTo>
                      <a:pt x="310" y="1537"/>
                    </a:lnTo>
                    <a:lnTo>
                      <a:pt x="232" y="1517"/>
                    </a:lnTo>
                    <a:lnTo>
                      <a:pt x="132" y="1420"/>
                    </a:lnTo>
                    <a:lnTo>
                      <a:pt x="100" y="1282"/>
                    </a:lnTo>
                    <a:lnTo>
                      <a:pt x="67" y="1027"/>
                    </a:lnTo>
                    <a:lnTo>
                      <a:pt x="100" y="847"/>
                    </a:lnTo>
                    <a:lnTo>
                      <a:pt x="100" y="657"/>
                    </a:lnTo>
                    <a:lnTo>
                      <a:pt x="45" y="530"/>
                    </a:lnTo>
                    <a:lnTo>
                      <a:pt x="0" y="360"/>
                    </a:lnTo>
                    <a:lnTo>
                      <a:pt x="0" y="180"/>
                    </a:lnTo>
                    <a:lnTo>
                      <a:pt x="77" y="5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3986" name="Freeform 19"/>
              <p:cNvSpPr>
                <a:spLocks/>
              </p:cNvSpPr>
              <p:nvPr/>
            </p:nvSpPr>
            <p:spPr bwMode="auto">
              <a:xfrm>
                <a:off x="713" y="1945"/>
                <a:ext cx="762" cy="1520"/>
              </a:xfrm>
              <a:custGeom>
                <a:avLst/>
                <a:gdLst>
                  <a:gd name="T0" fmla="*/ 87 w 762"/>
                  <a:gd name="T1" fmla="*/ 0 h 1520"/>
                  <a:gd name="T2" fmla="*/ 332 w 762"/>
                  <a:gd name="T3" fmla="*/ 53 h 1520"/>
                  <a:gd name="T4" fmla="*/ 520 w 762"/>
                  <a:gd name="T5" fmla="*/ 180 h 1520"/>
                  <a:gd name="T6" fmla="*/ 662 w 762"/>
                  <a:gd name="T7" fmla="*/ 393 h 1520"/>
                  <a:gd name="T8" fmla="*/ 752 w 762"/>
                  <a:gd name="T9" fmla="*/ 595 h 1520"/>
                  <a:gd name="T10" fmla="*/ 762 w 762"/>
                  <a:gd name="T11" fmla="*/ 818 h 1520"/>
                  <a:gd name="T12" fmla="*/ 695 w 762"/>
                  <a:gd name="T13" fmla="*/ 968 h 1520"/>
                  <a:gd name="T14" fmla="*/ 530 w 762"/>
                  <a:gd name="T15" fmla="*/ 1063 h 1520"/>
                  <a:gd name="T16" fmla="*/ 397 w 762"/>
                  <a:gd name="T17" fmla="*/ 1128 h 1520"/>
                  <a:gd name="T18" fmla="*/ 397 w 762"/>
                  <a:gd name="T19" fmla="*/ 1190 h 1520"/>
                  <a:gd name="T20" fmla="*/ 485 w 762"/>
                  <a:gd name="T21" fmla="*/ 1265 h 1520"/>
                  <a:gd name="T22" fmla="*/ 530 w 762"/>
                  <a:gd name="T23" fmla="*/ 1425 h 1520"/>
                  <a:gd name="T24" fmla="*/ 485 w 762"/>
                  <a:gd name="T25" fmla="*/ 1520 h 1520"/>
                  <a:gd name="T26" fmla="*/ 430 w 762"/>
                  <a:gd name="T27" fmla="*/ 1478 h 1520"/>
                  <a:gd name="T28" fmla="*/ 430 w 762"/>
                  <a:gd name="T29" fmla="*/ 1393 h 1520"/>
                  <a:gd name="T30" fmla="*/ 387 w 762"/>
                  <a:gd name="T31" fmla="*/ 1265 h 1520"/>
                  <a:gd name="T32" fmla="*/ 320 w 762"/>
                  <a:gd name="T33" fmla="*/ 1190 h 1520"/>
                  <a:gd name="T34" fmla="*/ 297 w 762"/>
                  <a:gd name="T35" fmla="*/ 1095 h 1520"/>
                  <a:gd name="T36" fmla="*/ 397 w 762"/>
                  <a:gd name="T37" fmla="*/ 1030 h 1520"/>
                  <a:gd name="T38" fmla="*/ 585 w 762"/>
                  <a:gd name="T39" fmla="*/ 903 h 1520"/>
                  <a:gd name="T40" fmla="*/ 662 w 762"/>
                  <a:gd name="T41" fmla="*/ 788 h 1520"/>
                  <a:gd name="T42" fmla="*/ 662 w 762"/>
                  <a:gd name="T43" fmla="*/ 660 h 1520"/>
                  <a:gd name="T44" fmla="*/ 562 w 762"/>
                  <a:gd name="T45" fmla="*/ 468 h 1520"/>
                  <a:gd name="T46" fmla="*/ 397 w 762"/>
                  <a:gd name="T47" fmla="*/ 298 h 1520"/>
                  <a:gd name="T48" fmla="*/ 297 w 762"/>
                  <a:gd name="T49" fmla="*/ 213 h 1520"/>
                  <a:gd name="T50" fmla="*/ 155 w 762"/>
                  <a:gd name="T51" fmla="*/ 180 h 1520"/>
                  <a:gd name="T52" fmla="*/ 0 w 762"/>
                  <a:gd name="T53" fmla="*/ 138 h 1520"/>
                  <a:gd name="T54" fmla="*/ 87 w 762"/>
                  <a:gd name="T55" fmla="*/ 0 h 1520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762"/>
                  <a:gd name="T85" fmla="*/ 0 h 1520"/>
                  <a:gd name="T86" fmla="*/ 762 w 762"/>
                  <a:gd name="T87" fmla="*/ 1520 h 1520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762" h="1520">
                    <a:moveTo>
                      <a:pt x="87" y="0"/>
                    </a:moveTo>
                    <a:lnTo>
                      <a:pt x="332" y="53"/>
                    </a:lnTo>
                    <a:lnTo>
                      <a:pt x="520" y="180"/>
                    </a:lnTo>
                    <a:lnTo>
                      <a:pt x="662" y="393"/>
                    </a:lnTo>
                    <a:lnTo>
                      <a:pt x="752" y="595"/>
                    </a:lnTo>
                    <a:lnTo>
                      <a:pt x="762" y="818"/>
                    </a:lnTo>
                    <a:lnTo>
                      <a:pt x="695" y="968"/>
                    </a:lnTo>
                    <a:lnTo>
                      <a:pt x="530" y="1063"/>
                    </a:lnTo>
                    <a:lnTo>
                      <a:pt x="397" y="1128"/>
                    </a:lnTo>
                    <a:lnTo>
                      <a:pt x="397" y="1190"/>
                    </a:lnTo>
                    <a:lnTo>
                      <a:pt x="485" y="1265"/>
                    </a:lnTo>
                    <a:lnTo>
                      <a:pt x="530" y="1425"/>
                    </a:lnTo>
                    <a:lnTo>
                      <a:pt x="485" y="1520"/>
                    </a:lnTo>
                    <a:lnTo>
                      <a:pt x="430" y="1478"/>
                    </a:lnTo>
                    <a:lnTo>
                      <a:pt x="430" y="1393"/>
                    </a:lnTo>
                    <a:lnTo>
                      <a:pt x="387" y="1265"/>
                    </a:lnTo>
                    <a:lnTo>
                      <a:pt x="320" y="1190"/>
                    </a:lnTo>
                    <a:lnTo>
                      <a:pt x="297" y="1095"/>
                    </a:lnTo>
                    <a:lnTo>
                      <a:pt x="397" y="1030"/>
                    </a:lnTo>
                    <a:lnTo>
                      <a:pt x="585" y="903"/>
                    </a:lnTo>
                    <a:lnTo>
                      <a:pt x="662" y="788"/>
                    </a:lnTo>
                    <a:lnTo>
                      <a:pt x="662" y="660"/>
                    </a:lnTo>
                    <a:lnTo>
                      <a:pt x="562" y="468"/>
                    </a:lnTo>
                    <a:lnTo>
                      <a:pt x="397" y="298"/>
                    </a:lnTo>
                    <a:lnTo>
                      <a:pt x="297" y="213"/>
                    </a:lnTo>
                    <a:lnTo>
                      <a:pt x="155" y="180"/>
                    </a:lnTo>
                    <a:lnTo>
                      <a:pt x="0" y="138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3987" name="Freeform 20"/>
              <p:cNvSpPr>
                <a:spLocks/>
              </p:cNvSpPr>
              <p:nvPr/>
            </p:nvSpPr>
            <p:spPr bwMode="auto">
              <a:xfrm>
                <a:off x="0" y="1938"/>
                <a:ext cx="565" cy="1427"/>
              </a:xfrm>
              <a:custGeom>
                <a:avLst/>
                <a:gdLst>
                  <a:gd name="T0" fmla="*/ 355 w 565"/>
                  <a:gd name="T1" fmla="*/ 65 h 1427"/>
                  <a:gd name="T2" fmla="*/ 465 w 565"/>
                  <a:gd name="T3" fmla="*/ 0 h 1427"/>
                  <a:gd name="T4" fmla="*/ 565 w 565"/>
                  <a:gd name="T5" fmla="*/ 10 h 1427"/>
                  <a:gd name="T6" fmla="*/ 555 w 565"/>
                  <a:gd name="T7" fmla="*/ 127 h 1427"/>
                  <a:gd name="T8" fmla="*/ 488 w 565"/>
                  <a:gd name="T9" fmla="*/ 192 h 1427"/>
                  <a:gd name="T10" fmla="*/ 388 w 565"/>
                  <a:gd name="T11" fmla="*/ 245 h 1427"/>
                  <a:gd name="T12" fmla="*/ 265 w 565"/>
                  <a:gd name="T13" fmla="*/ 382 h 1427"/>
                  <a:gd name="T14" fmla="*/ 133 w 565"/>
                  <a:gd name="T15" fmla="*/ 575 h 1427"/>
                  <a:gd name="T16" fmla="*/ 100 w 565"/>
                  <a:gd name="T17" fmla="*/ 735 h 1427"/>
                  <a:gd name="T18" fmla="*/ 123 w 565"/>
                  <a:gd name="T19" fmla="*/ 830 h 1427"/>
                  <a:gd name="T20" fmla="*/ 155 w 565"/>
                  <a:gd name="T21" fmla="*/ 885 h 1427"/>
                  <a:gd name="T22" fmla="*/ 300 w 565"/>
                  <a:gd name="T23" fmla="*/ 947 h 1427"/>
                  <a:gd name="T24" fmla="*/ 433 w 565"/>
                  <a:gd name="T25" fmla="*/ 990 h 1427"/>
                  <a:gd name="T26" fmla="*/ 488 w 565"/>
                  <a:gd name="T27" fmla="*/ 1045 h 1427"/>
                  <a:gd name="T28" fmla="*/ 498 w 565"/>
                  <a:gd name="T29" fmla="*/ 1087 h 1427"/>
                  <a:gd name="T30" fmla="*/ 420 w 565"/>
                  <a:gd name="T31" fmla="*/ 1172 h 1427"/>
                  <a:gd name="T32" fmla="*/ 388 w 565"/>
                  <a:gd name="T33" fmla="*/ 1277 h 1427"/>
                  <a:gd name="T34" fmla="*/ 355 w 565"/>
                  <a:gd name="T35" fmla="*/ 1427 h 1427"/>
                  <a:gd name="T36" fmla="*/ 288 w 565"/>
                  <a:gd name="T37" fmla="*/ 1405 h 1427"/>
                  <a:gd name="T38" fmla="*/ 288 w 565"/>
                  <a:gd name="T39" fmla="*/ 1300 h 1427"/>
                  <a:gd name="T40" fmla="*/ 323 w 565"/>
                  <a:gd name="T41" fmla="*/ 1140 h 1427"/>
                  <a:gd name="T42" fmla="*/ 388 w 565"/>
                  <a:gd name="T43" fmla="*/ 1075 h 1427"/>
                  <a:gd name="T44" fmla="*/ 265 w 565"/>
                  <a:gd name="T45" fmla="*/ 1012 h 1427"/>
                  <a:gd name="T46" fmla="*/ 123 w 565"/>
                  <a:gd name="T47" fmla="*/ 947 h 1427"/>
                  <a:gd name="T48" fmla="*/ 0 w 565"/>
                  <a:gd name="T49" fmla="*/ 852 h 1427"/>
                  <a:gd name="T50" fmla="*/ 0 w 565"/>
                  <a:gd name="T51" fmla="*/ 735 h 1427"/>
                  <a:gd name="T52" fmla="*/ 33 w 565"/>
                  <a:gd name="T53" fmla="*/ 532 h 1427"/>
                  <a:gd name="T54" fmla="*/ 133 w 565"/>
                  <a:gd name="T55" fmla="*/ 340 h 1427"/>
                  <a:gd name="T56" fmla="*/ 255 w 565"/>
                  <a:gd name="T57" fmla="*/ 180 h 1427"/>
                  <a:gd name="T58" fmla="*/ 355 w 565"/>
                  <a:gd name="T59" fmla="*/ 65 h 1427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565"/>
                  <a:gd name="T91" fmla="*/ 0 h 1427"/>
                  <a:gd name="T92" fmla="*/ 565 w 565"/>
                  <a:gd name="T93" fmla="*/ 1427 h 1427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565" h="1427">
                    <a:moveTo>
                      <a:pt x="355" y="65"/>
                    </a:moveTo>
                    <a:lnTo>
                      <a:pt x="465" y="0"/>
                    </a:lnTo>
                    <a:lnTo>
                      <a:pt x="565" y="10"/>
                    </a:lnTo>
                    <a:lnTo>
                      <a:pt x="555" y="127"/>
                    </a:lnTo>
                    <a:lnTo>
                      <a:pt x="488" y="192"/>
                    </a:lnTo>
                    <a:lnTo>
                      <a:pt x="388" y="245"/>
                    </a:lnTo>
                    <a:lnTo>
                      <a:pt x="265" y="382"/>
                    </a:lnTo>
                    <a:lnTo>
                      <a:pt x="133" y="575"/>
                    </a:lnTo>
                    <a:lnTo>
                      <a:pt x="100" y="735"/>
                    </a:lnTo>
                    <a:lnTo>
                      <a:pt x="123" y="830"/>
                    </a:lnTo>
                    <a:lnTo>
                      <a:pt x="155" y="885"/>
                    </a:lnTo>
                    <a:lnTo>
                      <a:pt x="300" y="947"/>
                    </a:lnTo>
                    <a:lnTo>
                      <a:pt x="433" y="990"/>
                    </a:lnTo>
                    <a:lnTo>
                      <a:pt x="488" y="1045"/>
                    </a:lnTo>
                    <a:lnTo>
                      <a:pt x="498" y="1087"/>
                    </a:lnTo>
                    <a:lnTo>
                      <a:pt x="420" y="1172"/>
                    </a:lnTo>
                    <a:lnTo>
                      <a:pt x="388" y="1277"/>
                    </a:lnTo>
                    <a:lnTo>
                      <a:pt x="355" y="1427"/>
                    </a:lnTo>
                    <a:lnTo>
                      <a:pt x="288" y="1405"/>
                    </a:lnTo>
                    <a:lnTo>
                      <a:pt x="288" y="1300"/>
                    </a:lnTo>
                    <a:lnTo>
                      <a:pt x="323" y="1140"/>
                    </a:lnTo>
                    <a:lnTo>
                      <a:pt x="388" y="1075"/>
                    </a:lnTo>
                    <a:lnTo>
                      <a:pt x="265" y="1012"/>
                    </a:lnTo>
                    <a:lnTo>
                      <a:pt x="123" y="947"/>
                    </a:lnTo>
                    <a:lnTo>
                      <a:pt x="0" y="852"/>
                    </a:lnTo>
                    <a:lnTo>
                      <a:pt x="0" y="735"/>
                    </a:lnTo>
                    <a:lnTo>
                      <a:pt x="33" y="532"/>
                    </a:lnTo>
                    <a:lnTo>
                      <a:pt x="133" y="340"/>
                    </a:lnTo>
                    <a:lnTo>
                      <a:pt x="255" y="180"/>
                    </a:lnTo>
                    <a:lnTo>
                      <a:pt x="355" y="6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3988" name="Freeform 21"/>
              <p:cNvSpPr>
                <a:spLocks/>
              </p:cNvSpPr>
              <p:nvPr/>
            </p:nvSpPr>
            <p:spPr bwMode="auto">
              <a:xfrm>
                <a:off x="760" y="3193"/>
                <a:ext cx="668" cy="1702"/>
              </a:xfrm>
              <a:custGeom>
                <a:avLst/>
                <a:gdLst>
                  <a:gd name="T0" fmla="*/ 45 w 668"/>
                  <a:gd name="T1" fmla="*/ 0 h 1702"/>
                  <a:gd name="T2" fmla="*/ 200 w 668"/>
                  <a:gd name="T3" fmla="*/ 62 h 1702"/>
                  <a:gd name="T4" fmla="*/ 278 w 668"/>
                  <a:gd name="T5" fmla="*/ 222 h 1702"/>
                  <a:gd name="T6" fmla="*/ 300 w 668"/>
                  <a:gd name="T7" fmla="*/ 507 h 1702"/>
                  <a:gd name="T8" fmla="*/ 278 w 668"/>
                  <a:gd name="T9" fmla="*/ 982 h 1702"/>
                  <a:gd name="T10" fmla="*/ 213 w 668"/>
                  <a:gd name="T11" fmla="*/ 1352 h 1702"/>
                  <a:gd name="T12" fmla="*/ 178 w 668"/>
                  <a:gd name="T13" fmla="*/ 1512 h 1702"/>
                  <a:gd name="T14" fmla="*/ 245 w 668"/>
                  <a:gd name="T15" fmla="*/ 1545 h 1702"/>
                  <a:gd name="T16" fmla="*/ 378 w 668"/>
                  <a:gd name="T17" fmla="*/ 1417 h 1702"/>
                  <a:gd name="T18" fmla="*/ 535 w 668"/>
                  <a:gd name="T19" fmla="*/ 1322 h 1702"/>
                  <a:gd name="T20" fmla="*/ 578 w 668"/>
                  <a:gd name="T21" fmla="*/ 1332 h 1702"/>
                  <a:gd name="T22" fmla="*/ 668 w 668"/>
                  <a:gd name="T23" fmla="*/ 1395 h 1702"/>
                  <a:gd name="T24" fmla="*/ 668 w 668"/>
                  <a:gd name="T25" fmla="*/ 1427 h 1702"/>
                  <a:gd name="T26" fmla="*/ 478 w 668"/>
                  <a:gd name="T27" fmla="*/ 1512 h 1702"/>
                  <a:gd name="T28" fmla="*/ 278 w 668"/>
                  <a:gd name="T29" fmla="*/ 1617 h 1702"/>
                  <a:gd name="T30" fmla="*/ 113 w 668"/>
                  <a:gd name="T31" fmla="*/ 1702 h 1702"/>
                  <a:gd name="T32" fmla="*/ 33 w 668"/>
                  <a:gd name="T33" fmla="*/ 1682 h 1702"/>
                  <a:gd name="T34" fmla="*/ 33 w 668"/>
                  <a:gd name="T35" fmla="*/ 1585 h 1702"/>
                  <a:gd name="T36" fmla="*/ 100 w 668"/>
                  <a:gd name="T37" fmla="*/ 1447 h 1702"/>
                  <a:gd name="T38" fmla="*/ 145 w 668"/>
                  <a:gd name="T39" fmla="*/ 1162 h 1702"/>
                  <a:gd name="T40" fmla="*/ 178 w 668"/>
                  <a:gd name="T41" fmla="*/ 825 h 1702"/>
                  <a:gd name="T42" fmla="*/ 200 w 668"/>
                  <a:gd name="T43" fmla="*/ 445 h 1702"/>
                  <a:gd name="T44" fmla="*/ 113 w 668"/>
                  <a:gd name="T45" fmla="*/ 212 h 1702"/>
                  <a:gd name="T46" fmla="*/ 0 w 668"/>
                  <a:gd name="T47" fmla="*/ 117 h 1702"/>
                  <a:gd name="T48" fmla="*/ 45 w 668"/>
                  <a:gd name="T49" fmla="*/ 0 h 170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668"/>
                  <a:gd name="T76" fmla="*/ 0 h 1702"/>
                  <a:gd name="T77" fmla="*/ 668 w 668"/>
                  <a:gd name="T78" fmla="*/ 1702 h 170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668" h="1702">
                    <a:moveTo>
                      <a:pt x="45" y="0"/>
                    </a:moveTo>
                    <a:lnTo>
                      <a:pt x="200" y="62"/>
                    </a:lnTo>
                    <a:lnTo>
                      <a:pt x="278" y="222"/>
                    </a:lnTo>
                    <a:lnTo>
                      <a:pt x="300" y="507"/>
                    </a:lnTo>
                    <a:lnTo>
                      <a:pt x="278" y="982"/>
                    </a:lnTo>
                    <a:lnTo>
                      <a:pt x="213" y="1352"/>
                    </a:lnTo>
                    <a:lnTo>
                      <a:pt x="178" y="1512"/>
                    </a:lnTo>
                    <a:lnTo>
                      <a:pt x="245" y="1545"/>
                    </a:lnTo>
                    <a:lnTo>
                      <a:pt x="378" y="1417"/>
                    </a:lnTo>
                    <a:lnTo>
                      <a:pt x="535" y="1322"/>
                    </a:lnTo>
                    <a:lnTo>
                      <a:pt x="578" y="1332"/>
                    </a:lnTo>
                    <a:lnTo>
                      <a:pt x="668" y="1395"/>
                    </a:lnTo>
                    <a:lnTo>
                      <a:pt x="668" y="1427"/>
                    </a:lnTo>
                    <a:lnTo>
                      <a:pt x="478" y="1512"/>
                    </a:lnTo>
                    <a:lnTo>
                      <a:pt x="278" y="1617"/>
                    </a:lnTo>
                    <a:lnTo>
                      <a:pt x="113" y="1702"/>
                    </a:lnTo>
                    <a:lnTo>
                      <a:pt x="33" y="1682"/>
                    </a:lnTo>
                    <a:lnTo>
                      <a:pt x="33" y="1585"/>
                    </a:lnTo>
                    <a:lnTo>
                      <a:pt x="100" y="1447"/>
                    </a:lnTo>
                    <a:lnTo>
                      <a:pt x="145" y="1162"/>
                    </a:lnTo>
                    <a:lnTo>
                      <a:pt x="178" y="825"/>
                    </a:lnTo>
                    <a:lnTo>
                      <a:pt x="200" y="445"/>
                    </a:lnTo>
                    <a:lnTo>
                      <a:pt x="113" y="212"/>
                    </a:lnTo>
                    <a:lnTo>
                      <a:pt x="0" y="117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3989" name="Freeform 22"/>
              <p:cNvSpPr>
                <a:spLocks/>
              </p:cNvSpPr>
              <p:nvPr/>
            </p:nvSpPr>
            <p:spPr bwMode="auto">
              <a:xfrm>
                <a:off x="285" y="3020"/>
                <a:ext cx="513" cy="1868"/>
              </a:xfrm>
              <a:custGeom>
                <a:avLst/>
                <a:gdLst>
                  <a:gd name="T0" fmla="*/ 205 w 513"/>
                  <a:gd name="T1" fmla="*/ 370 h 1868"/>
                  <a:gd name="T2" fmla="*/ 343 w 513"/>
                  <a:gd name="T3" fmla="*/ 85 h 1868"/>
                  <a:gd name="T4" fmla="*/ 468 w 513"/>
                  <a:gd name="T5" fmla="*/ 0 h 1868"/>
                  <a:gd name="T6" fmla="*/ 513 w 513"/>
                  <a:gd name="T7" fmla="*/ 53 h 1868"/>
                  <a:gd name="T8" fmla="*/ 478 w 513"/>
                  <a:gd name="T9" fmla="*/ 148 h 1868"/>
                  <a:gd name="T10" fmla="*/ 343 w 513"/>
                  <a:gd name="T11" fmla="*/ 380 h 1868"/>
                  <a:gd name="T12" fmla="*/ 240 w 513"/>
                  <a:gd name="T13" fmla="*/ 623 h 1868"/>
                  <a:gd name="T14" fmla="*/ 170 w 513"/>
                  <a:gd name="T15" fmla="*/ 970 h 1868"/>
                  <a:gd name="T16" fmla="*/ 125 w 513"/>
                  <a:gd name="T17" fmla="*/ 1360 h 1868"/>
                  <a:gd name="T18" fmla="*/ 125 w 513"/>
                  <a:gd name="T19" fmla="*/ 1698 h 1868"/>
                  <a:gd name="T20" fmla="*/ 160 w 513"/>
                  <a:gd name="T21" fmla="*/ 1668 h 1868"/>
                  <a:gd name="T22" fmla="*/ 240 w 513"/>
                  <a:gd name="T23" fmla="*/ 1540 h 1868"/>
                  <a:gd name="T24" fmla="*/ 273 w 513"/>
                  <a:gd name="T25" fmla="*/ 1350 h 1868"/>
                  <a:gd name="T26" fmla="*/ 343 w 513"/>
                  <a:gd name="T27" fmla="*/ 1350 h 1868"/>
                  <a:gd name="T28" fmla="*/ 433 w 513"/>
                  <a:gd name="T29" fmla="*/ 1393 h 1868"/>
                  <a:gd name="T30" fmla="*/ 375 w 513"/>
                  <a:gd name="T31" fmla="*/ 1550 h 1868"/>
                  <a:gd name="T32" fmla="*/ 240 w 513"/>
                  <a:gd name="T33" fmla="*/ 1710 h 1868"/>
                  <a:gd name="T34" fmla="*/ 103 w 513"/>
                  <a:gd name="T35" fmla="*/ 1868 h 1868"/>
                  <a:gd name="T36" fmla="*/ 35 w 513"/>
                  <a:gd name="T37" fmla="*/ 1868 h 1868"/>
                  <a:gd name="T38" fmla="*/ 0 w 513"/>
                  <a:gd name="T39" fmla="*/ 1805 h 1868"/>
                  <a:gd name="T40" fmla="*/ 0 w 513"/>
                  <a:gd name="T41" fmla="*/ 1668 h 1868"/>
                  <a:gd name="T42" fmla="*/ 23 w 513"/>
                  <a:gd name="T43" fmla="*/ 1265 h 1868"/>
                  <a:gd name="T44" fmla="*/ 58 w 513"/>
                  <a:gd name="T45" fmla="*/ 855 h 1868"/>
                  <a:gd name="T46" fmla="*/ 103 w 513"/>
                  <a:gd name="T47" fmla="*/ 560 h 1868"/>
                  <a:gd name="T48" fmla="*/ 205 w 513"/>
                  <a:gd name="T49" fmla="*/ 370 h 1868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513"/>
                  <a:gd name="T76" fmla="*/ 0 h 1868"/>
                  <a:gd name="T77" fmla="*/ 513 w 513"/>
                  <a:gd name="T78" fmla="*/ 1868 h 1868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513" h="1868">
                    <a:moveTo>
                      <a:pt x="205" y="370"/>
                    </a:moveTo>
                    <a:lnTo>
                      <a:pt x="343" y="85"/>
                    </a:lnTo>
                    <a:lnTo>
                      <a:pt x="468" y="0"/>
                    </a:lnTo>
                    <a:lnTo>
                      <a:pt x="513" y="53"/>
                    </a:lnTo>
                    <a:lnTo>
                      <a:pt x="478" y="148"/>
                    </a:lnTo>
                    <a:lnTo>
                      <a:pt x="343" y="380"/>
                    </a:lnTo>
                    <a:lnTo>
                      <a:pt x="240" y="623"/>
                    </a:lnTo>
                    <a:lnTo>
                      <a:pt x="170" y="970"/>
                    </a:lnTo>
                    <a:lnTo>
                      <a:pt x="125" y="1360"/>
                    </a:lnTo>
                    <a:lnTo>
                      <a:pt x="125" y="1698"/>
                    </a:lnTo>
                    <a:lnTo>
                      <a:pt x="160" y="1668"/>
                    </a:lnTo>
                    <a:lnTo>
                      <a:pt x="240" y="1540"/>
                    </a:lnTo>
                    <a:lnTo>
                      <a:pt x="273" y="1350"/>
                    </a:lnTo>
                    <a:lnTo>
                      <a:pt x="343" y="1350"/>
                    </a:lnTo>
                    <a:lnTo>
                      <a:pt x="433" y="1393"/>
                    </a:lnTo>
                    <a:lnTo>
                      <a:pt x="375" y="1550"/>
                    </a:lnTo>
                    <a:lnTo>
                      <a:pt x="240" y="1710"/>
                    </a:lnTo>
                    <a:lnTo>
                      <a:pt x="103" y="1868"/>
                    </a:lnTo>
                    <a:lnTo>
                      <a:pt x="35" y="1868"/>
                    </a:lnTo>
                    <a:lnTo>
                      <a:pt x="0" y="1805"/>
                    </a:lnTo>
                    <a:lnTo>
                      <a:pt x="0" y="1668"/>
                    </a:lnTo>
                    <a:lnTo>
                      <a:pt x="23" y="1265"/>
                    </a:lnTo>
                    <a:lnTo>
                      <a:pt x="58" y="855"/>
                    </a:lnTo>
                    <a:lnTo>
                      <a:pt x="103" y="560"/>
                    </a:lnTo>
                    <a:lnTo>
                      <a:pt x="205" y="37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</p:grp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Um Caso de Estudo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HOLIS: O Sistema, Atores e Stakeholders</a:t>
            </a:r>
          </a:p>
          <a:p>
            <a:pPr lvl="1"/>
            <a:r>
              <a:rPr lang="pt-BR" smtClean="0"/>
              <a:t>Da perspectiva do sistema, a nossa primeira impressão do sistema HOLIS é simplesmente de um sistema dentro da residência do proprietário. </a:t>
            </a:r>
          </a:p>
          <a:p>
            <a:pPr lvl="1"/>
            <a:r>
              <a:rPr lang="pt-BR" smtClean="0"/>
              <a:t>A abaixo ilustra um simples diagrama mostrando o HOLIS no contexto da residência do proprietário.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Um Caso de Estudo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O passo 3 da análise do problema requer que identifiquemos os stakeholders e usuários do sistema. </a:t>
            </a:r>
          </a:p>
          <a:p>
            <a:r>
              <a:rPr lang="pt-BR" smtClean="0"/>
              <a:t>O passo 4 da análise do problema diz para definir a fronteira da solução sistêmica. </a:t>
            </a:r>
          </a:p>
          <a:p>
            <a:r>
              <a:rPr lang="pt-BR" smtClean="0"/>
              <a:t>Dado que as informações sobre as necessidades do usuário foram apresentadas, podemos agora aprimorar nosso entendimento do contexto do sistema HOLIS identificando os atores que irão interagir com o HOLIS. </a:t>
            </a:r>
          </a:p>
          <a:p>
            <a:pPr lvl="2"/>
            <a:endParaRPr lang="pt-BR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grpSp>
        <p:nvGrpSpPr>
          <p:cNvPr id="88068" name="Grupo 15"/>
          <p:cNvGrpSpPr>
            <a:grpSpLocks/>
          </p:cNvGrpSpPr>
          <p:nvPr/>
        </p:nvGrpSpPr>
        <p:grpSpPr bwMode="auto">
          <a:xfrm>
            <a:off x="2684463" y="4103688"/>
            <a:ext cx="3887787" cy="2635250"/>
            <a:chOff x="2684477" y="4103958"/>
            <a:chExt cx="3887787" cy="2634983"/>
          </a:xfrm>
        </p:grpSpPr>
        <p:sp>
          <p:nvSpPr>
            <p:cNvPr id="88069" name="Line 32"/>
            <p:cNvSpPr>
              <a:spLocks noChangeShapeType="1"/>
            </p:cNvSpPr>
            <p:nvPr/>
          </p:nvSpPr>
          <p:spPr bwMode="auto">
            <a:xfrm>
              <a:off x="5000628" y="4929198"/>
              <a:ext cx="545261" cy="5253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88070" name="Picture 2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8886" y="5343305"/>
              <a:ext cx="1316664" cy="1395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071" name="AutoShape 27"/>
            <p:cNvSpPr>
              <a:spLocks noChangeArrowheads="1"/>
            </p:cNvSpPr>
            <p:nvPr/>
          </p:nvSpPr>
          <p:spPr bwMode="auto">
            <a:xfrm>
              <a:off x="4301796" y="4262813"/>
              <a:ext cx="870864" cy="810369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226800"/>
            <a:lstStyle/>
            <a:p>
              <a:pPr algn="ctr"/>
              <a:r>
                <a:rPr lang="pt-BR" sz="1000" b="1"/>
                <a:t>HOLIS</a:t>
              </a:r>
              <a:endParaRPr lang="pt-BR"/>
            </a:p>
          </p:txBody>
        </p:sp>
        <p:pic>
          <p:nvPicPr>
            <p:cNvPr id="88072" name="Picture 2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4477" y="4262813"/>
              <a:ext cx="1223357" cy="1305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8073" name="Picture 29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7070" y="4103958"/>
              <a:ext cx="1275194" cy="1305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8074" name="Picture 30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2661" y="5319512"/>
              <a:ext cx="1358134" cy="1395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075" name="Line 31"/>
            <p:cNvSpPr>
              <a:spLocks noChangeShapeType="1"/>
            </p:cNvSpPr>
            <p:nvPr/>
          </p:nvSpPr>
          <p:spPr bwMode="auto">
            <a:xfrm flipV="1">
              <a:off x="5172661" y="4509143"/>
              <a:ext cx="497637" cy="1350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8076" name="Line 33"/>
            <p:cNvSpPr>
              <a:spLocks noChangeShapeType="1"/>
            </p:cNvSpPr>
            <p:nvPr/>
          </p:nvSpPr>
          <p:spPr bwMode="auto">
            <a:xfrm>
              <a:off x="3555341" y="4667997"/>
              <a:ext cx="74645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8077" name="Line 34"/>
            <p:cNvSpPr>
              <a:spLocks noChangeShapeType="1"/>
            </p:cNvSpPr>
            <p:nvPr/>
          </p:nvSpPr>
          <p:spPr bwMode="auto">
            <a:xfrm flipV="1">
              <a:off x="3679750" y="4938120"/>
              <a:ext cx="622046" cy="6753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Um Caso de Estudo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A figura ao lado ilustra 4 atores do HOLIS:</a:t>
            </a:r>
          </a:p>
          <a:p>
            <a:pPr lvl="1"/>
            <a:r>
              <a:rPr lang="pt-BR" smtClean="0"/>
              <a:t>O proprietário que usa o HOLIS para controlar a luminosidade.</a:t>
            </a:r>
          </a:p>
          <a:p>
            <a:pPr lvl="1"/>
            <a:r>
              <a:rPr lang="pt-BR" smtClean="0"/>
              <a:t>As várias lâmpadas que o HOLIS controla.</a:t>
            </a:r>
          </a:p>
          <a:p>
            <a:pPr lvl="1"/>
            <a:r>
              <a:rPr lang="pt-BR" smtClean="0"/>
              <a:t>Serviços da Lumenations: o fabricante que tem a habilidade para remotamente conectar-se ao HOLIS e realizar programações remotamente.</a:t>
            </a:r>
          </a:p>
          <a:p>
            <a:pPr lvl="1"/>
            <a:r>
              <a:rPr lang="pt-BR" smtClean="0"/>
              <a:t>Receptor de Emergências, um ator indefinido que receberá mensagens de emergência.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Um Caso de Estudo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A equipe também descobriu vários stakeholders “não-atores”, tanto internos quanto externos à empresa, preocupados com os requisitos do HOLIS:</a:t>
            </a:r>
          </a:p>
          <a:p>
            <a:endParaRPr lang="pt-BR" dirty="0"/>
          </a:p>
        </p:txBody>
      </p:sp>
      <p:graphicFrame>
        <p:nvGraphicFramePr>
          <p:cNvPr id="8" name="Group 107"/>
          <p:cNvGraphicFramePr>
            <a:graphicFrameLocks/>
          </p:cNvGraphicFramePr>
          <p:nvPr/>
        </p:nvGraphicFramePr>
        <p:xfrm>
          <a:off x="1357313" y="2701925"/>
          <a:ext cx="6715126" cy="3729038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2071688"/>
                <a:gridCol w="4643438"/>
              </a:tblGrid>
              <a:tr h="30486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Nome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9" marR="91439" marT="45730" marB="45730" horzOverflow="overflow"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Comentários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9" marR="91439" marT="45730" marB="45730" horzOverflow="overflow"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5182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O Distribuidor </a:t>
                      </a:r>
                      <a:endParaRPr kumimoji="0" lang="pt-BR" sz="1200" u="none" strike="noStrike" cap="none" normalizeH="0" baseline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Externo </a:t>
                      </a: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9" marR="91439" marT="45730" marB="45730" horzOverflow="overflow"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Clientes diretos da </a:t>
                      </a:r>
                      <a:r>
                        <a:rPr kumimoji="0" lang="pt-BR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Lumenations</a:t>
                      </a:r>
                      <a:r>
                        <a:rPr kumimoji="0" lang="pt-B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.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9" marR="91439" marT="45730" marB="45730" horzOverflow="overflow"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4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Construtores</a:t>
                      </a: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9" marR="91439" marT="45730" marB="45730" horzOverflow="overflow"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Clientes dos Clientes da </a:t>
                      </a:r>
                      <a:r>
                        <a:rPr kumimoji="0" lang="pt-BR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Lumenations</a:t>
                      </a:r>
                      <a:r>
                        <a:rPr kumimoji="0" lang="pt-B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: o contratado geral responsável pela construção da residência.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9" marR="91439" marT="45730" marB="45730" horzOverflow="overflow"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2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Eletricistas </a:t>
                      </a:r>
                      <a:endParaRPr kumimoji="0" lang="pt-BR" sz="1200" u="none" strike="noStrike" cap="none" normalizeH="0" baseline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Contratados </a:t>
                      </a: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9" marR="91439" marT="45730" marB="45730" horzOverflow="overflow"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Responsável pela instalação e suporte.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9" marR="91439" marT="45730" marB="45730" horzOverflow="overflow"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16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Equipe de Desenvolvimento Interno</a:t>
                      </a: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9" marR="91439" marT="45730" marB="45730" horzOverflow="overflow"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Equipe da </a:t>
                      </a:r>
                      <a:r>
                        <a:rPr kumimoji="0" lang="pt-BR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Lumenations</a:t>
                      </a:r>
                      <a:r>
                        <a:rPr kumimoji="0" lang="pt-B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.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9" marR="91439" marT="45730" marB="45730" horzOverflow="overflow"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2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Gerente de Marketing/Produto</a:t>
                      </a: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9" marR="91439" marT="45730" marB="45730" horzOverflow="overflow"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Será representado pela </a:t>
                      </a:r>
                      <a:r>
                        <a:rPr kumimoji="0" lang="pt-BR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Cathy</a:t>
                      </a:r>
                      <a:r>
                        <a:rPr kumimoji="0" lang="pt-B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, gerente de produto.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9" marR="91439" marT="45730" marB="45730" horzOverflow="overflow"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2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Gerente Geral da Lumenations</a:t>
                      </a: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9" marR="91439" marT="45730" marB="45730" horzOverflow="overflow"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Financiamento e contabilidade dos resultados.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9" marR="91439" marT="45730" marB="45730" horzOverflow="overflow"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15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Um Caso de Estudo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Engenharia de Sistemas do HOLIS</a:t>
            </a:r>
          </a:p>
          <a:p>
            <a:pPr lvl="1"/>
            <a:r>
              <a:rPr lang="pt-BR" smtClean="0"/>
              <a:t>Agora que entendemos os atores externos do HOLIS, faremos algumas considerações, em nível sistêmico, para ver como podemos particionar HOLIS em subsistemas.</a:t>
            </a:r>
          </a:p>
          <a:p>
            <a:pPr lvl="2"/>
            <a:endParaRPr lang="pt-BR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Um Caso de Estudo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Este processo pode ser bem dirigido pelos seguintes tipos de pensamentos da engenharia de sistemas:</a:t>
            </a:r>
          </a:p>
          <a:p>
            <a:pPr lvl="1"/>
            <a:r>
              <a:rPr lang="pt-BR" smtClean="0"/>
              <a:t>Seria bom se pudéssemos ter software comum tanto para os dispositivos de controle quanto para o PC do proprietário; iremos buscar uma implementação baseada no PC para ambos os elementos do sistema.</a:t>
            </a:r>
          </a:p>
          <a:p>
            <a:pPr lvl="1"/>
            <a:r>
              <a:rPr lang="pt-BR" smtClean="0"/>
              <a:t>Ainda não estamos certos quanto à flexibilidade que precisamos nas chaves “soft” remotas, mas é claro que existirão muitos deles, alguns estarão distantes da unidade de controle principal e provavelmente precisaremos de alguma comunicação inteligente entre eles e a unidade de controle.</a:t>
            </a:r>
          </a:p>
          <a:p>
            <a:pPr lvl="3"/>
            <a:endParaRPr lang="pt-BR" smtClean="0"/>
          </a:p>
          <a:p>
            <a:pPr lvl="2"/>
            <a:endParaRPr lang="pt-BR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Um Caso de Estudo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Com este pensamento minimalista, podemos chegar a uma nova perspectiva do sistema, aquela em que o sistema HOLIS é composto por três subsistemas:</a:t>
            </a:r>
          </a:p>
          <a:p>
            <a:pPr lvl="1"/>
            <a:r>
              <a:rPr lang="pt-BR" smtClean="0"/>
              <a:t>Chaves de Controle, o dispositivo de chaveamento remoto programável;</a:t>
            </a:r>
          </a:p>
          <a:p>
            <a:pPr lvl="1"/>
            <a:r>
              <a:rPr lang="pt-BR" smtClean="0"/>
              <a:t>Unidade de Controle Central, o sistema de controle de computador central; e o </a:t>
            </a:r>
          </a:p>
          <a:p>
            <a:pPr lvl="1"/>
            <a:r>
              <a:rPr lang="pt-BR" smtClean="0"/>
              <a:t>Programador PC, o sistema PC opcional que alguns proprietários requisitaram. Agora, o diagrama de bloco é apresentado na próxima figura.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22532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Engenharia de Sistemas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mtClean="0"/>
              <a:t>Os domínios do problema e da solução são totalmente diferentes dos SI:</a:t>
            </a:r>
          </a:p>
          <a:p>
            <a:pPr lvl="1"/>
            <a:r>
              <a:rPr lang="pt-BR" smtClean="0"/>
              <a:t>Ao invés de departamentos, pessoas e processos, o domínio consiste de conectores, fontes de energia, racks de equipamentos, componentes eletrônicos e elétricos, periféricos de controle de fluidos, outros sistemas de software, subsistemas mecânicos e ópticos, entre outros.</a:t>
            </a:r>
          </a:p>
          <a:p>
            <a:r>
              <a:rPr lang="pt-BR" smtClean="0"/>
              <a:t>Embora a modelagem de negócio possa ajudar em algum nível, precisamos de uma estratégia diferente para esse tipo de sistema.</a:t>
            </a:r>
          </a:p>
          <a:p>
            <a:endParaRPr lang="pt-BR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grpSp>
        <p:nvGrpSpPr>
          <p:cNvPr id="98307" name="Group 97"/>
          <p:cNvGrpSpPr>
            <a:grpSpLocks/>
          </p:cNvGrpSpPr>
          <p:nvPr/>
        </p:nvGrpSpPr>
        <p:grpSpPr bwMode="auto">
          <a:xfrm>
            <a:off x="179388" y="2662238"/>
            <a:ext cx="3600450" cy="3124200"/>
            <a:chOff x="249" y="1842"/>
            <a:chExt cx="2268" cy="1968"/>
          </a:xfrm>
        </p:grpSpPr>
        <p:grpSp>
          <p:nvGrpSpPr>
            <p:cNvPr id="98391" name="Group 85"/>
            <p:cNvGrpSpPr>
              <a:grpSpLocks/>
            </p:cNvGrpSpPr>
            <p:nvPr/>
          </p:nvGrpSpPr>
          <p:grpSpPr bwMode="auto">
            <a:xfrm>
              <a:off x="249" y="1842"/>
              <a:ext cx="2269" cy="1587"/>
              <a:chOff x="1688" y="2780"/>
              <a:chExt cx="2250" cy="1536"/>
            </a:xfrm>
          </p:grpSpPr>
          <p:pic>
            <p:nvPicPr>
              <p:cNvPr id="98393" name="Picture 86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60" y="3572"/>
                <a:ext cx="762" cy="7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8394" name="AutoShape 87"/>
              <p:cNvSpPr>
                <a:spLocks noChangeArrowheads="1"/>
              </p:cNvSpPr>
              <p:nvPr/>
            </p:nvSpPr>
            <p:spPr bwMode="auto">
              <a:xfrm>
                <a:off x="2624" y="2996"/>
                <a:ext cx="504" cy="432"/>
              </a:xfrm>
              <a:prstGeom prst="cube">
                <a:avLst>
                  <a:gd name="adj" fmla="val 25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226800"/>
              <a:lstStyle/>
              <a:p>
                <a:pPr algn="ctr"/>
                <a:r>
                  <a:rPr lang="pt-BR" sz="1000" b="1"/>
                  <a:t>HOLIS</a:t>
                </a:r>
                <a:endParaRPr lang="pt-BR"/>
              </a:p>
            </p:txBody>
          </p:sp>
          <p:pic>
            <p:nvPicPr>
              <p:cNvPr id="98395" name="Picture 88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88" y="2996"/>
                <a:ext cx="708" cy="6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8396" name="Picture 89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00" y="2780"/>
                <a:ext cx="738" cy="6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8397" name="Picture 90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28" y="3428"/>
                <a:ext cx="786" cy="7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8398" name="Line 91"/>
              <p:cNvSpPr>
                <a:spLocks noChangeShapeType="1"/>
              </p:cNvSpPr>
              <p:nvPr/>
            </p:nvSpPr>
            <p:spPr bwMode="auto">
              <a:xfrm flipV="1">
                <a:off x="3128" y="2996"/>
                <a:ext cx="288" cy="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8399" name="Line 92"/>
              <p:cNvSpPr>
                <a:spLocks noChangeShapeType="1"/>
              </p:cNvSpPr>
              <p:nvPr/>
            </p:nvSpPr>
            <p:spPr bwMode="auto">
              <a:xfrm>
                <a:off x="3128" y="3284"/>
                <a:ext cx="216" cy="2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8400" name="Line 93"/>
              <p:cNvSpPr>
                <a:spLocks noChangeShapeType="1"/>
              </p:cNvSpPr>
              <p:nvPr/>
            </p:nvSpPr>
            <p:spPr bwMode="auto">
              <a:xfrm>
                <a:off x="2192" y="321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8401" name="Line 94"/>
              <p:cNvSpPr>
                <a:spLocks noChangeShapeType="1"/>
              </p:cNvSpPr>
              <p:nvPr/>
            </p:nvSpPr>
            <p:spPr bwMode="auto">
              <a:xfrm flipV="1">
                <a:off x="2264" y="3356"/>
                <a:ext cx="36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98392" name="Text Box 95"/>
            <p:cNvSpPr txBox="1">
              <a:spLocks noChangeArrowheads="1"/>
            </p:cNvSpPr>
            <p:nvPr/>
          </p:nvSpPr>
          <p:spPr bwMode="auto">
            <a:xfrm>
              <a:off x="1141" y="3579"/>
              <a:ext cx="5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pt-BR" b="1"/>
                <a:t>Antes</a:t>
              </a:r>
            </a:p>
          </p:txBody>
        </p:sp>
      </p:grpSp>
      <p:grpSp>
        <p:nvGrpSpPr>
          <p:cNvPr id="98308" name="Group 98"/>
          <p:cNvGrpSpPr>
            <a:grpSpLocks/>
          </p:cNvGrpSpPr>
          <p:nvPr/>
        </p:nvGrpSpPr>
        <p:grpSpPr bwMode="auto">
          <a:xfrm>
            <a:off x="4098925" y="1314450"/>
            <a:ext cx="4829175" cy="4471988"/>
            <a:chOff x="2718" y="1026"/>
            <a:chExt cx="3042" cy="2817"/>
          </a:xfrm>
        </p:grpSpPr>
        <p:grpSp>
          <p:nvGrpSpPr>
            <p:cNvPr id="98309" name="Group 4"/>
            <p:cNvGrpSpPr>
              <a:grpSpLocks/>
            </p:cNvGrpSpPr>
            <p:nvPr/>
          </p:nvGrpSpPr>
          <p:grpSpPr bwMode="auto">
            <a:xfrm>
              <a:off x="2718" y="1026"/>
              <a:ext cx="3042" cy="2448"/>
              <a:chOff x="1328" y="454"/>
              <a:chExt cx="3042" cy="2448"/>
            </a:xfrm>
          </p:grpSpPr>
          <p:pic>
            <p:nvPicPr>
              <p:cNvPr id="98311" name="Picture 5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04" y="454"/>
                <a:ext cx="738" cy="6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8312" name="Rectangle 6"/>
              <p:cNvSpPr>
                <a:spLocks noChangeArrowheads="1"/>
              </p:cNvSpPr>
              <p:nvPr/>
            </p:nvSpPr>
            <p:spPr bwMode="auto">
              <a:xfrm>
                <a:off x="2072" y="1240"/>
                <a:ext cx="1512" cy="15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pic>
            <p:nvPicPr>
              <p:cNvPr id="98313" name="Picture 7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96" y="2140"/>
                <a:ext cx="762" cy="7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8314" name="Picture 8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0" y="1234"/>
                <a:ext cx="708" cy="6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8315" name="Picture 9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84" y="1360"/>
                <a:ext cx="786" cy="7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8316" name="Picture 10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28" y="2140"/>
                <a:ext cx="732" cy="7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98317" name="Group 11"/>
              <p:cNvGrpSpPr>
                <a:grpSpLocks/>
              </p:cNvGrpSpPr>
              <p:nvPr/>
            </p:nvGrpSpPr>
            <p:grpSpPr bwMode="auto">
              <a:xfrm>
                <a:off x="2192" y="1311"/>
                <a:ext cx="504" cy="733"/>
                <a:chOff x="5301" y="2574"/>
                <a:chExt cx="1260" cy="1836"/>
              </a:xfrm>
            </p:grpSpPr>
            <p:sp>
              <p:nvSpPr>
                <p:cNvPr id="98380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5301" y="3834"/>
                  <a:ext cx="1260" cy="57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/>
                  <a:r>
                    <a:rPr lang="pt-BR" sz="1000"/>
                    <a:t>Chave de Controle</a:t>
                  </a:r>
                  <a:endParaRPr lang="pt-BR"/>
                </a:p>
              </p:txBody>
            </p:sp>
            <p:grpSp>
              <p:nvGrpSpPr>
                <p:cNvPr id="98381" name="Group 13"/>
                <p:cNvGrpSpPr>
                  <a:grpSpLocks/>
                </p:cNvGrpSpPr>
                <p:nvPr/>
              </p:nvGrpSpPr>
              <p:grpSpPr bwMode="auto">
                <a:xfrm>
                  <a:off x="5562" y="2574"/>
                  <a:ext cx="738" cy="1278"/>
                  <a:chOff x="5661" y="2634"/>
                  <a:chExt cx="624" cy="1137"/>
                </a:xfrm>
              </p:grpSpPr>
              <p:sp>
                <p:nvSpPr>
                  <p:cNvPr id="98382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5661" y="2634"/>
                    <a:ext cx="624" cy="1137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grpSp>
                <p:nvGrpSpPr>
                  <p:cNvPr id="98383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5756" y="2753"/>
                    <a:ext cx="435" cy="900"/>
                    <a:chOff x="2526" y="1704"/>
                    <a:chExt cx="435" cy="900"/>
                  </a:xfrm>
                </p:grpSpPr>
                <p:sp>
                  <p:nvSpPr>
                    <p:cNvPr id="98384" name="Oval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26" y="1704"/>
                      <a:ext cx="180" cy="180"/>
                    </a:xfrm>
                    <a:prstGeom prst="ellipse">
                      <a:avLst/>
                    </a:prstGeom>
                    <a:solidFill>
                      <a:srgbClr val="D9D9D9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pt-BR"/>
                    </a:p>
                  </p:txBody>
                </p:sp>
                <p:sp>
                  <p:nvSpPr>
                    <p:cNvPr id="98385" name="Oval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81" y="1704"/>
                      <a:ext cx="180" cy="180"/>
                    </a:xfrm>
                    <a:prstGeom prst="ellipse">
                      <a:avLst/>
                    </a:prstGeom>
                    <a:solidFill>
                      <a:srgbClr val="D9D9D9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pt-BR"/>
                    </a:p>
                  </p:txBody>
                </p:sp>
                <p:sp>
                  <p:nvSpPr>
                    <p:cNvPr id="98386" name="Oval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81" y="1959"/>
                      <a:ext cx="180" cy="180"/>
                    </a:xfrm>
                    <a:prstGeom prst="ellipse">
                      <a:avLst/>
                    </a:prstGeom>
                    <a:solidFill>
                      <a:srgbClr val="D9D9D9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pt-BR"/>
                    </a:p>
                  </p:txBody>
                </p:sp>
                <p:sp>
                  <p:nvSpPr>
                    <p:cNvPr id="98387" name="Oval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26" y="2214"/>
                      <a:ext cx="180" cy="180"/>
                    </a:xfrm>
                    <a:prstGeom prst="ellipse">
                      <a:avLst/>
                    </a:prstGeom>
                    <a:solidFill>
                      <a:srgbClr val="D9D9D9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pt-BR"/>
                    </a:p>
                  </p:txBody>
                </p:sp>
                <p:sp>
                  <p:nvSpPr>
                    <p:cNvPr id="98388" name="Oval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81" y="2214"/>
                      <a:ext cx="180" cy="180"/>
                    </a:xfrm>
                    <a:prstGeom prst="ellipse">
                      <a:avLst/>
                    </a:prstGeom>
                    <a:solidFill>
                      <a:srgbClr val="D9D9D9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pt-BR"/>
                    </a:p>
                  </p:txBody>
                </p:sp>
                <p:sp>
                  <p:nvSpPr>
                    <p:cNvPr id="98389" name="Oval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46" y="2424"/>
                      <a:ext cx="180" cy="180"/>
                    </a:xfrm>
                    <a:prstGeom prst="ellipse">
                      <a:avLst/>
                    </a:prstGeom>
                    <a:solidFill>
                      <a:srgbClr val="D9D9D9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pt-BR"/>
                    </a:p>
                  </p:txBody>
                </p:sp>
                <p:sp>
                  <p:nvSpPr>
                    <p:cNvPr id="98390" name="Oval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26" y="1959"/>
                      <a:ext cx="180" cy="180"/>
                    </a:xfrm>
                    <a:prstGeom prst="ellipse">
                      <a:avLst/>
                    </a:prstGeom>
                    <a:solidFill>
                      <a:srgbClr val="D9D9D9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pt-BR"/>
                    </a:p>
                  </p:txBody>
                </p:sp>
              </p:grpSp>
            </p:grpSp>
          </p:grpSp>
          <p:grpSp>
            <p:nvGrpSpPr>
              <p:cNvPr id="98318" name="Group 23"/>
              <p:cNvGrpSpPr>
                <a:grpSpLocks/>
              </p:cNvGrpSpPr>
              <p:nvPr/>
            </p:nvGrpSpPr>
            <p:grpSpPr bwMode="auto">
              <a:xfrm>
                <a:off x="2732" y="1311"/>
                <a:ext cx="792" cy="733"/>
                <a:chOff x="6561" y="2574"/>
                <a:chExt cx="1980" cy="1836"/>
              </a:xfrm>
            </p:grpSpPr>
            <p:sp>
              <p:nvSpPr>
                <p:cNvPr id="98359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6561" y="3834"/>
                  <a:ext cx="1980" cy="57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/>
                  <a:r>
                    <a:rPr lang="pt-BR" sz="1000"/>
                    <a:t>Unidade de Controle Central</a:t>
                  </a:r>
                  <a:endParaRPr lang="pt-BR"/>
                </a:p>
              </p:txBody>
            </p:sp>
            <p:grpSp>
              <p:nvGrpSpPr>
                <p:cNvPr id="98360" name="Group 25"/>
                <p:cNvGrpSpPr>
                  <a:grpSpLocks/>
                </p:cNvGrpSpPr>
                <p:nvPr/>
              </p:nvGrpSpPr>
              <p:grpSpPr bwMode="auto">
                <a:xfrm>
                  <a:off x="6613" y="2574"/>
                  <a:ext cx="1875" cy="1260"/>
                  <a:chOff x="6561" y="2574"/>
                  <a:chExt cx="1875" cy="1260"/>
                </a:xfrm>
              </p:grpSpPr>
              <p:sp>
                <p:nvSpPr>
                  <p:cNvPr id="98361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6636" y="2658"/>
                    <a:ext cx="1800" cy="1176"/>
                  </a:xfrm>
                  <a:prstGeom prst="rect">
                    <a:avLst/>
                  </a:prstGeom>
                  <a:solidFill>
                    <a:srgbClr val="D9D9D9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98362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6561" y="2574"/>
                    <a:ext cx="1800" cy="1176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98363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741" y="2604"/>
                    <a:ext cx="1440" cy="36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9pPr>
                  </a:lstStyle>
                  <a:p>
                    <a:r>
                      <a:rPr lang="pt-BR" sz="1000" b="1"/>
                      <a:t>HOLIS 2000</a:t>
                    </a:r>
                    <a:endParaRPr lang="pt-BR"/>
                  </a:p>
                </p:txBody>
              </p:sp>
              <p:grpSp>
                <p:nvGrpSpPr>
                  <p:cNvPr id="98364" name="Group 29"/>
                  <p:cNvGrpSpPr>
                    <a:grpSpLocks/>
                  </p:cNvGrpSpPr>
                  <p:nvPr/>
                </p:nvGrpSpPr>
                <p:grpSpPr bwMode="auto">
                  <a:xfrm>
                    <a:off x="6778" y="2999"/>
                    <a:ext cx="1365" cy="655"/>
                    <a:chOff x="6741" y="2999"/>
                    <a:chExt cx="1365" cy="655"/>
                  </a:xfrm>
                </p:grpSpPr>
                <p:grpSp>
                  <p:nvGrpSpPr>
                    <p:cNvPr id="98365" name="Group 3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41" y="3114"/>
                      <a:ext cx="630" cy="131"/>
                      <a:chOff x="1791" y="2574"/>
                      <a:chExt cx="630" cy="131"/>
                    </a:xfrm>
                  </p:grpSpPr>
                  <p:sp>
                    <p:nvSpPr>
                      <p:cNvPr id="98376" name="Oval 3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791" y="2574"/>
                        <a:ext cx="135" cy="131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pt-BR"/>
                      </a:p>
                    </p:txBody>
                  </p:sp>
                  <p:sp>
                    <p:nvSpPr>
                      <p:cNvPr id="98377" name="Oval 3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956" y="2574"/>
                        <a:ext cx="135" cy="131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pt-BR"/>
                      </a:p>
                    </p:txBody>
                  </p:sp>
                  <p:sp>
                    <p:nvSpPr>
                      <p:cNvPr id="98378" name="Oval 3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121" y="2574"/>
                        <a:ext cx="135" cy="131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pt-BR"/>
                      </a:p>
                    </p:txBody>
                  </p:sp>
                  <p:sp>
                    <p:nvSpPr>
                      <p:cNvPr id="98379" name="Oval 3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286" y="2574"/>
                        <a:ext cx="135" cy="131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pt-BR"/>
                      </a:p>
                    </p:txBody>
                  </p:sp>
                </p:grpSp>
                <p:sp>
                  <p:nvSpPr>
                    <p:cNvPr id="98366" name="Rectangle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566" y="2999"/>
                      <a:ext cx="540" cy="246"/>
                    </a:xfrm>
                    <a:prstGeom prst="rect">
                      <a:avLst/>
                    </a:prstGeom>
                    <a:solidFill>
                      <a:srgbClr val="D9D9D9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pt-BR"/>
                    </a:p>
                  </p:txBody>
                </p:sp>
                <p:grpSp>
                  <p:nvGrpSpPr>
                    <p:cNvPr id="98367" name="Group 3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711" y="3332"/>
                      <a:ext cx="249" cy="322"/>
                      <a:chOff x="1521" y="2754"/>
                      <a:chExt cx="720" cy="1080"/>
                    </a:xfrm>
                  </p:grpSpPr>
                  <p:sp>
                    <p:nvSpPr>
                      <p:cNvPr id="98369" name="Rectangle 3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21" y="2754"/>
                        <a:ext cx="720" cy="1080"/>
                      </a:xfrm>
                      <a:prstGeom prst="rect">
                        <a:avLst/>
                      </a:prstGeom>
                      <a:solidFill>
                        <a:srgbClr val="EAEAEA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pt-BR"/>
                      </a:p>
                    </p:txBody>
                  </p:sp>
                  <p:sp>
                    <p:nvSpPr>
                      <p:cNvPr id="98370" name="Line 3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521" y="3024"/>
                        <a:ext cx="720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pt-BR"/>
                      </a:p>
                    </p:txBody>
                  </p:sp>
                  <p:sp>
                    <p:nvSpPr>
                      <p:cNvPr id="98371" name="Line 39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521" y="3294"/>
                        <a:ext cx="720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pt-BR"/>
                      </a:p>
                    </p:txBody>
                  </p:sp>
                  <p:sp>
                    <p:nvSpPr>
                      <p:cNvPr id="98372" name="Line 40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521" y="3564"/>
                        <a:ext cx="720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pt-BR"/>
                      </a:p>
                    </p:txBody>
                  </p:sp>
                  <p:sp>
                    <p:nvSpPr>
                      <p:cNvPr id="98373" name="Line 4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701" y="2754"/>
                        <a:ext cx="0" cy="108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pt-BR"/>
                      </a:p>
                    </p:txBody>
                  </p:sp>
                  <p:sp>
                    <p:nvSpPr>
                      <p:cNvPr id="98374" name="Line 4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881" y="2754"/>
                        <a:ext cx="0" cy="108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pt-BR"/>
                      </a:p>
                    </p:txBody>
                  </p:sp>
                  <p:sp>
                    <p:nvSpPr>
                      <p:cNvPr id="98375" name="Line 4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061" y="2754"/>
                        <a:ext cx="0" cy="108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pt-BR"/>
                      </a:p>
                    </p:txBody>
                  </p:sp>
                </p:grpSp>
                <p:sp>
                  <p:nvSpPr>
                    <p:cNvPr id="98368" name="AutoShape 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825" y="3360"/>
                      <a:ext cx="462" cy="288"/>
                    </a:xfrm>
                    <a:prstGeom prst="irregularSeal1">
                      <a:avLst/>
                    </a:prstGeom>
                    <a:solidFill>
                      <a:srgbClr val="EAEAEA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pt-BR"/>
                    </a:p>
                  </p:txBody>
                </p:sp>
              </p:grpSp>
            </p:grpSp>
          </p:grpSp>
          <p:grpSp>
            <p:nvGrpSpPr>
              <p:cNvPr id="98319" name="Group 45"/>
              <p:cNvGrpSpPr>
                <a:grpSpLocks/>
              </p:cNvGrpSpPr>
              <p:nvPr/>
            </p:nvGrpSpPr>
            <p:grpSpPr bwMode="auto">
              <a:xfrm>
                <a:off x="2084" y="2172"/>
                <a:ext cx="720" cy="589"/>
                <a:chOff x="5121" y="4734"/>
                <a:chExt cx="1800" cy="1476"/>
              </a:xfrm>
            </p:grpSpPr>
            <p:sp>
              <p:nvSpPr>
                <p:cNvPr id="98326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5121" y="5634"/>
                  <a:ext cx="1800" cy="57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/>
                  <a:r>
                    <a:rPr lang="pt-BR" sz="1000"/>
                    <a:t>Programador PC (opcional)</a:t>
                  </a:r>
                  <a:endParaRPr lang="pt-BR"/>
                </a:p>
              </p:txBody>
            </p:sp>
            <p:grpSp>
              <p:nvGrpSpPr>
                <p:cNvPr id="98327" name="Group 47"/>
                <p:cNvGrpSpPr>
                  <a:grpSpLocks/>
                </p:cNvGrpSpPr>
                <p:nvPr/>
              </p:nvGrpSpPr>
              <p:grpSpPr bwMode="auto">
                <a:xfrm>
                  <a:off x="5301" y="4734"/>
                  <a:ext cx="1080" cy="900"/>
                  <a:chOff x="7285" y="11377"/>
                  <a:chExt cx="892" cy="779"/>
                </a:xfrm>
              </p:grpSpPr>
              <p:sp>
                <p:nvSpPr>
                  <p:cNvPr id="98328" name="Freeform 48"/>
                  <p:cNvSpPr>
                    <a:spLocks/>
                  </p:cNvSpPr>
                  <p:nvPr/>
                </p:nvSpPr>
                <p:spPr bwMode="auto">
                  <a:xfrm>
                    <a:off x="7619" y="11377"/>
                    <a:ext cx="487" cy="534"/>
                  </a:xfrm>
                  <a:custGeom>
                    <a:avLst/>
                    <a:gdLst>
                      <a:gd name="T0" fmla="*/ 244 w 973"/>
                      <a:gd name="T1" fmla="*/ 0 h 1067"/>
                      <a:gd name="T2" fmla="*/ 0 w 973"/>
                      <a:gd name="T3" fmla="*/ 0 h 1067"/>
                      <a:gd name="T4" fmla="*/ 0 w 973"/>
                      <a:gd name="T5" fmla="*/ 247 h 1067"/>
                      <a:gd name="T6" fmla="*/ 72 w 973"/>
                      <a:gd name="T7" fmla="*/ 247 h 1067"/>
                      <a:gd name="T8" fmla="*/ 89 w 973"/>
                      <a:gd name="T9" fmla="*/ 267 h 1067"/>
                      <a:gd name="T10" fmla="*/ 157 w 973"/>
                      <a:gd name="T11" fmla="*/ 267 h 1067"/>
                      <a:gd name="T12" fmla="*/ 176 w 973"/>
                      <a:gd name="T13" fmla="*/ 247 h 1067"/>
                      <a:gd name="T14" fmla="*/ 244 w 973"/>
                      <a:gd name="T15" fmla="*/ 247 h 1067"/>
                      <a:gd name="T16" fmla="*/ 244 w 973"/>
                      <a:gd name="T17" fmla="*/ 0 h 1067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973"/>
                      <a:gd name="T28" fmla="*/ 0 h 1067"/>
                      <a:gd name="T29" fmla="*/ 973 w 973"/>
                      <a:gd name="T30" fmla="*/ 1067 h 1067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973" h="1067">
                        <a:moveTo>
                          <a:pt x="973" y="0"/>
                        </a:moveTo>
                        <a:lnTo>
                          <a:pt x="0" y="0"/>
                        </a:lnTo>
                        <a:lnTo>
                          <a:pt x="0" y="985"/>
                        </a:lnTo>
                        <a:lnTo>
                          <a:pt x="286" y="985"/>
                        </a:lnTo>
                        <a:lnTo>
                          <a:pt x="356" y="1067"/>
                        </a:lnTo>
                        <a:lnTo>
                          <a:pt x="628" y="1067"/>
                        </a:lnTo>
                        <a:lnTo>
                          <a:pt x="704" y="985"/>
                        </a:lnTo>
                        <a:lnTo>
                          <a:pt x="973" y="985"/>
                        </a:lnTo>
                        <a:lnTo>
                          <a:pt x="973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98329" name="Freeform 49"/>
                  <p:cNvSpPr>
                    <a:spLocks/>
                  </p:cNvSpPr>
                  <p:nvPr/>
                </p:nvSpPr>
                <p:spPr bwMode="auto">
                  <a:xfrm>
                    <a:off x="7647" y="11405"/>
                    <a:ext cx="432" cy="478"/>
                  </a:xfrm>
                  <a:custGeom>
                    <a:avLst/>
                    <a:gdLst>
                      <a:gd name="T0" fmla="*/ 138 w 864"/>
                      <a:gd name="T1" fmla="*/ 239 h 957"/>
                      <a:gd name="T2" fmla="*/ 82 w 864"/>
                      <a:gd name="T3" fmla="*/ 239 h 957"/>
                      <a:gd name="T4" fmla="*/ 64 w 864"/>
                      <a:gd name="T5" fmla="*/ 218 h 957"/>
                      <a:gd name="T6" fmla="*/ 0 w 864"/>
                      <a:gd name="T7" fmla="*/ 218 h 957"/>
                      <a:gd name="T8" fmla="*/ 0 w 864"/>
                      <a:gd name="T9" fmla="*/ 0 h 957"/>
                      <a:gd name="T10" fmla="*/ 216 w 864"/>
                      <a:gd name="T11" fmla="*/ 0 h 957"/>
                      <a:gd name="T12" fmla="*/ 216 w 864"/>
                      <a:gd name="T13" fmla="*/ 218 h 957"/>
                      <a:gd name="T14" fmla="*/ 157 w 864"/>
                      <a:gd name="T15" fmla="*/ 218 h 957"/>
                      <a:gd name="T16" fmla="*/ 138 w 864"/>
                      <a:gd name="T17" fmla="*/ 239 h 957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864"/>
                      <a:gd name="T28" fmla="*/ 0 h 957"/>
                      <a:gd name="T29" fmla="*/ 864 w 864"/>
                      <a:gd name="T30" fmla="*/ 957 h 957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864" h="957">
                        <a:moveTo>
                          <a:pt x="549" y="957"/>
                        </a:moveTo>
                        <a:lnTo>
                          <a:pt x="326" y="957"/>
                        </a:lnTo>
                        <a:lnTo>
                          <a:pt x="256" y="875"/>
                        </a:lnTo>
                        <a:lnTo>
                          <a:pt x="0" y="875"/>
                        </a:lnTo>
                        <a:lnTo>
                          <a:pt x="0" y="0"/>
                        </a:lnTo>
                        <a:lnTo>
                          <a:pt x="864" y="0"/>
                        </a:lnTo>
                        <a:lnTo>
                          <a:pt x="864" y="875"/>
                        </a:lnTo>
                        <a:lnTo>
                          <a:pt x="625" y="875"/>
                        </a:lnTo>
                        <a:lnTo>
                          <a:pt x="549" y="9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98330" name="Rectangle 50"/>
                  <p:cNvSpPr>
                    <a:spLocks noChangeArrowheads="1"/>
                  </p:cNvSpPr>
                  <p:nvPr/>
                </p:nvSpPr>
                <p:spPr bwMode="auto">
                  <a:xfrm>
                    <a:off x="7694" y="11453"/>
                    <a:ext cx="343" cy="326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98331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7533" y="11938"/>
                    <a:ext cx="644" cy="206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98332" name="Rectangle 52"/>
                  <p:cNvSpPr>
                    <a:spLocks noChangeArrowheads="1"/>
                  </p:cNvSpPr>
                  <p:nvPr/>
                </p:nvSpPr>
                <p:spPr bwMode="auto">
                  <a:xfrm>
                    <a:off x="7561" y="11966"/>
                    <a:ext cx="589" cy="151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98333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7924" y="12018"/>
                    <a:ext cx="170" cy="2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98334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7834" y="11833"/>
                    <a:ext cx="62" cy="2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98335" name="Freeform 55"/>
                  <p:cNvSpPr>
                    <a:spLocks/>
                  </p:cNvSpPr>
                  <p:nvPr/>
                </p:nvSpPr>
                <p:spPr bwMode="auto">
                  <a:xfrm>
                    <a:off x="7285" y="11633"/>
                    <a:ext cx="343" cy="523"/>
                  </a:xfrm>
                  <a:custGeom>
                    <a:avLst/>
                    <a:gdLst>
                      <a:gd name="T0" fmla="*/ 33 w 685"/>
                      <a:gd name="T1" fmla="*/ 149 h 1047"/>
                      <a:gd name="T2" fmla="*/ 18 w 685"/>
                      <a:gd name="T3" fmla="*/ 159 h 1047"/>
                      <a:gd name="T4" fmla="*/ 7 w 685"/>
                      <a:gd name="T5" fmla="*/ 174 h 1047"/>
                      <a:gd name="T6" fmla="*/ 1 w 685"/>
                      <a:gd name="T7" fmla="*/ 193 h 1047"/>
                      <a:gd name="T8" fmla="*/ 1 w 685"/>
                      <a:gd name="T9" fmla="*/ 210 h 1047"/>
                      <a:gd name="T10" fmla="*/ 3 w 685"/>
                      <a:gd name="T11" fmla="*/ 223 h 1047"/>
                      <a:gd name="T12" fmla="*/ 7 w 685"/>
                      <a:gd name="T13" fmla="*/ 234 h 1047"/>
                      <a:gd name="T14" fmla="*/ 14 w 685"/>
                      <a:gd name="T15" fmla="*/ 244 h 1047"/>
                      <a:gd name="T16" fmla="*/ 21 w 685"/>
                      <a:gd name="T17" fmla="*/ 251 h 1047"/>
                      <a:gd name="T18" fmla="*/ 28 w 685"/>
                      <a:gd name="T19" fmla="*/ 256 h 1047"/>
                      <a:gd name="T20" fmla="*/ 35 w 685"/>
                      <a:gd name="T21" fmla="*/ 260 h 1047"/>
                      <a:gd name="T22" fmla="*/ 43 w 685"/>
                      <a:gd name="T23" fmla="*/ 261 h 1047"/>
                      <a:gd name="T24" fmla="*/ 51 w 685"/>
                      <a:gd name="T25" fmla="*/ 261 h 1047"/>
                      <a:gd name="T26" fmla="*/ 59 w 685"/>
                      <a:gd name="T27" fmla="*/ 260 h 1047"/>
                      <a:gd name="T28" fmla="*/ 67 w 685"/>
                      <a:gd name="T29" fmla="*/ 256 h 1047"/>
                      <a:gd name="T30" fmla="*/ 74 w 685"/>
                      <a:gd name="T31" fmla="*/ 251 h 1047"/>
                      <a:gd name="T32" fmla="*/ 81 w 685"/>
                      <a:gd name="T33" fmla="*/ 244 h 1047"/>
                      <a:gd name="T34" fmla="*/ 87 w 685"/>
                      <a:gd name="T35" fmla="*/ 234 h 1047"/>
                      <a:gd name="T36" fmla="*/ 92 w 685"/>
                      <a:gd name="T37" fmla="*/ 223 h 1047"/>
                      <a:gd name="T38" fmla="*/ 94 w 685"/>
                      <a:gd name="T39" fmla="*/ 210 h 1047"/>
                      <a:gd name="T40" fmla="*/ 94 w 685"/>
                      <a:gd name="T41" fmla="*/ 197 h 1047"/>
                      <a:gd name="T42" fmla="*/ 92 w 685"/>
                      <a:gd name="T43" fmla="*/ 185 h 1047"/>
                      <a:gd name="T44" fmla="*/ 87 w 685"/>
                      <a:gd name="T45" fmla="*/ 173 h 1047"/>
                      <a:gd name="T46" fmla="*/ 81 w 685"/>
                      <a:gd name="T47" fmla="*/ 163 h 1047"/>
                      <a:gd name="T48" fmla="*/ 75 w 685"/>
                      <a:gd name="T49" fmla="*/ 157 h 1047"/>
                      <a:gd name="T50" fmla="*/ 69 w 685"/>
                      <a:gd name="T51" fmla="*/ 153 h 1047"/>
                      <a:gd name="T52" fmla="*/ 64 w 685"/>
                      <a:gd name="T53" fmla="*/ 150 h 1047"/>
                      <a:gd name="T54" fmla="*/ 58 w 685"/>
                      <a:gd name="T55" fmla="*/ 148 h 1047"/>
                      <a:gd name="T56" fmla="*/ 56 w 685"/>
                      <a:gd name="T57" fmla="*/ 133 h 1047"/>
                      <a:gd name="T58" fmla="*/ 63 w 685"/>
                      <a:gd name="T59" fmla="*/ 106 h 1047"/>
                      <a:gd name="T60" fmla="*/ 75 w 685"/>
                      <a:gd name="T61" fmla="*/ 80 h 1047"/>
                      <a:gd name="T62" fmla="*/ 91 w 685"/>
                      <a:gd name="T63" fmla="*/ 56 h 1047"/>
                      <a:gd name="T64" fmla="*/ 103 w 685"/>
                      <a:gd name="T65" fmla="*/ 43 h 1047"/>
                      <a:gd name="T66" fmla="*/ 109 w 685"/>
                      <a:gd name="T67" fmla="*/ 37 h 1047"/>
                      <a:gd name="T68" fmla="*/ 117 w 685"/>
                      <a:gd name="T69" fmla="*/ 32 h 1047"/>
                      <a:gd name="T70" fmla="*/ 125 w 685"/>
                      <a:gd name="T71" fmla="*/ 27 h 1047"/>
                      <a:gd name="T72" fmla="*/ 134 w 685"/>
                      <a:gd name="T73" fmla="*/ 22 h 1047"/>
                      <a:gd name="T74" fmla="*/ 144 w 685"/>
                      <a:gd name="T75" fmla="*/ 18 h 1047"/>
                      <a:gd name="T76" fmla="*/ 154 w 685"/>
                      <a:gd name="T77" fmla="*/ 15 h 1047"/>
                      <a:gd name="T78" fmla="*/ 166 w 685"/>
                      <a:gd name="T79" fmla="*/ 14 h 1047"/>
                      <a:gd name="T80" fmla="*/ 172 w 685"/>
                      <a:gd name="T81" fmla="*/ 0 h 1047"/>
                      <a:gd name="T82" fmla="*/ 145 w 685"/>
                      <a:gd name="T83" fmla="*/ 3 h 1047"/>
                      <a:gd name="T84" fmla="*/ 121 w 685"/>
                      <a:gd name="T85" fmla="*/ 13 h 1047"/>
                      <a:gd name="T86" fmla="*/ 99 w 685"/>
                      <a:gd name="T87" fmla="*/ 28 h 1047"/>
                      <a:gd name="T88" fmla="*/ 80 w 685"/>
                      <a:gd name="T89" fmla="*/ 47 h 1047"/>
                      <a:gd name="T90" fmla="*/ 65 w 685"/>
                      <a:gd name="T91" fmla="*/ 69 h 1047"/>
                      <a:gd name="T92" fmla="*/ 52 w 685"/>
                      <a:gd name="T93" fmla="*/ 94 h 1047"/>
                      <a:gd name="T94" fmla="*/ 45 w 685"/>
                      <a:gd name="T95" fmla="*/ 120 h 1047"/>
                      <a:gd name="T96" fmla="*/ 41 w 685"/>
                      <a:gd name="T97" fmla="*/ 147 h 1047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w 685"/>
                      <a:gd name="T148" fmla="*/ 0 h 1047"/>
                      <a:gd name="T149" fmla="*/ 685 w 685"/>
                      <a:gd name="T150" fmla="*/ 1047 h 1047"/>
                    </a:gdLst>
                    <a:ahLst/>
                    <a:cxnLst>
                      <a:cxn ang="T98">
                        <a:pos x="T0" y="T1"/>
                      </a:cxn>
                      <a:cxn ang="T99">
                        <a:pos x="T2" y="T3"/>
                      </a:cxn>
                      <a:cxn ang="T100">
                        <a:pos x="T4" y="T5"/>
                      </a:cxn>
                      <a:cxn ang="T101">
                        <a:pos x="T6" y="T7"/>
                      </a:cxn>
                      <a:cxn ang="T102">
                        <a:pos x="T8" y="T9"/>
                      </a:cxn>
                      <a:cxn ang="T103">
                        <a:pos x="T10" y="T11"/>
                      </a:cxn>
                      <a:cxn ang="T104">
                        <a:pos x="T12" y="T13"/>
                      </a:cxn>
                      <a:cxn ang="T105">
                        <a:pos x="T14" y="T15"/>
                      </a:cxn>
                      <a:cxn ang="T106">
                        <a:pos x="T16" y="T17"/>
                      </a:cxn>
                      <a:cxn ang="T107">
                        <a:pos x="T18" y="T19"/>
                      </a:cxn>
                      <a:cxn ang="T108">
                        <a:pos x="T20" y="T21"/>
                      </a:cxn>
                      <a:cxn ang="T109">
                        <a:pos x="T22" y="T23"/>
                      </a:cxn>
                      <a:cxn ang="T110">
                        <a:pos x="T24" y="T25"/>
                      </a:cxn>
                      <a:cxn ang="T111">
                        <a:pos x="T26" y="T27"/>
                      </a:cxn>
                      <a:cxn ang="T112">
                        <a:pos x="T28" y="T29"/>
                      </a:cxn>
                      <a:cxn ang="T113">
                        <a:pos x="T30" y="T31"/>
                      </a:cxn>
                      <a:cxn ang="T114">
                        <a:pos x="T32" y="T33"/>
                      </a:cxn>
                      <a:cxn ang="T115">
                        <a:pos x="T34" y="T35"/>
                      </a:cxn>
                      <a:cxn ang="T116">
                        <a:pos x="T36" y="T37"/>
                      </a:cxn>
                      <a:cxn ang="T117">
                        <a:pos x="T38" y="T39"/>
                      </a:cxn>
                      <a:cxn ang="T118">
                        <a:pos x="T40" y="T41"/>
                      </a:cxn>
                      <a:cxn ang="T119">
                        <a:pos x="T42" y="T43"/>
                      </a:cxn>
                      <a:cxn ang="T120">
                        <a:pos x="T44" y="T45"/>
                      </a:cxn>
                      <a:cxn ang="T121">
                        <a:pos x="T46" y="T47"/>
                      </a:cxn>
                      <a:cxn ang="T122">
                        <a:pos x="T48" y="T49"/>
                      </a:cxn>
                      <a:cxn ang="T123">
                        <a:pos x="T50" y="T51"/>
                      </a:cxn>
                      <a:cxn ang="T124">
                        <a:pos x="T52" y="T53"/>
                      </a:cxn>
                      <a:cxn ang="T125">
                        <a:pos x="T54" y="T55"/>
                      </a:cxn>
                      <a:cxn ang="T126">
                        <a:pos x="T56" y="T57"/>
                      </a:cxn>
                      <a:cxn ang="T127">
                        <a:pos x="T58" y="T59"/>
                      </a:cxn>
                      <a:cxn ang="T128">
                        <a:pos x="T60" y="T61"/>
                      </a:cxn>
                      <a:cxn ang="T129">
                        <a:pos x="T62" y="T63"/>
                      </a:cxn>
                      <a:cxn ang="T130">
                        <a:pos x="T64" y="T65"/>
                      </a:cxn>
                      <a:cxn ang="T131">
                        <a:pos x="T66" y="T67"/>
                      </a:cxn>
                      <a:cxn ang="T132">
                        <a:pos x="T68" y="T69"/>
                      </a:cxn>
                      <a:cxn ang="T133">
                        <a:pos x="T70" y="T71"/>
                      </a:cxn>
                      <a:cxn ang="T134">
                        <a:pos x="T72" y="T73"/>
                      </a:cxn>
                      <a:cxn ang="T135">
                        <a:pos x="T74" y="T75"/>
                      </a:cxn>
                      <a:cxn ang="T136">
                        <a:pos x="T76" y="T77"/>
                      </a:cxn>
                      <a:cxn ang="T137">
                        <a:pos x="T78" y="T79"/>
                      </a:cxn>
                      <a:cxn ang="T138">
                        <a:pos x="T80" y="T81"/>
                      </a:cxn>
                      <a:cxn ang="T139">
                        <a:pos x="T82" y="T83"/>
                      </a:cxn>
                      <a:cxn ang="T140">
                        <a:pos x="T84" y="T85"/>
                      </a:cxn>
                      <a:cxn ang="T141">
                        <a:pos x="T86" y="T87"/>
                      </a:cxn>
                      <a:cxn ang="T142">
                        <a:pos x="T88" y="T89"/>
                      </a:cxn>
                      <a:cxn ang="T143">
                        <a:pos x="T90" y="T91"/>
                      </a:cxn>
                      <a:cxn ang="T144">
                        <a:pos x="T92" y="T93"/>
                      </a:cxn>
                      <a:cxn ang="T145">
                        <a:pos x="T94" y="T95"/>
                      </a:cxn>
                      <a:cxn ang="T146">
                        <a:pos x="T96" y="T97"/>
                      </a:cxn>
                    </a:cxnLst>
                    <a:rect l="T147" t="T148" r="T149" b="T150"/>
                    <a:pathLst>
                      <a:path w="685" h="1047">
                        <a:moveTo>
                          <a:pt x="164" y="589"/>
                        </a:moveTo>
                        <a:lnTo>
                          <a:pt x="130" y="598"/>
                        </a:lnTo>
                        <a:lnTo>
                          <a:pt x="98" y="614"/>
                        </a:lnTo>
                        <a:lnTo>
                          <a:pt x="71" y="636"/>
                        </a:lnTo>
                        <a:lnTo>
                          <a:pt x="47" y="665"/>
                        </a:lnTo>
                        <a:lnTo>
                          <a:pt x="27" y="696"/>
                        </a:lnTo>
                        <a:lnTo>
                          <a:pt x="12" y="734"/>
                        </a:lnTo>
                        <a:lnTo>
                          <a:pt x="3" y="774"/>
                        </a:lnTo>
                        <a:lnTo>
                          <a:pt x="0" y="817"/>
                        </a:lnTo>
                        <a:lnTo>
                          <a:pt x="1" y="842"/>
                        </a:lnTo>
                        <a:lnTo>
                          <a:pt x="5" y="867"/>
                        </a:lnTo>
                        <a:lnTo>
                          <a:pt x="11" y="892"/>
                        </a:lnTo>
                        <a:lnTo>
                          <a:pt x="19" y="915"/>
                        </a:lnTo>
                        <a:lnTo>
                          <a:pt x="28" y="938"/>
                        </a:lnTo>
                        <a:lnTo>
                          <a:pt x="40" y="959"/>
                        </a:lnTo>
                        <a:lnTo>
                          <a:pt x="54" y="978"/>
                        </a:lnTo>
                        <a:lnTo>
                          <a:pt x="70" y="995"/>
                        </a:lnTo>
                        <a:lnTo>
                          <a:pt x="82" y="1006"/>
                        </a:lnTo>
                        <a:lnTo>
                          <a:pt x="97" y="1017"/>
                        </a:lnTo>
                        <a:lnTo>
                          <a:pt x="111" y="1027"/>
                        </a:lnTo>
                        <a:lnTo>
                          <a:pt x="125" y="1033"/>
                        </a:lnTo>
                        <a:lnTo>
                          <a:pt x="140" y="1040"/>
                        </a:lnTo>
                        <a:lnTo>
                          <a:pt x="156" y="1044"/>
                        </a:lnTo>
                        <a:lnTo>
                          <a:pt x="172" y="1046"/>
                        </a:lnTo>
                        <a:lnTo>
                          <a:pt x="187" y="1047"/>
                        </a:lnTo>
                        <a:lnTo>
                          <a:pt x="203" y="1046"/>
                        </a:lnTo>
                        <a:lnTo>
                          <a:pt x="221" y="1044"/>
                        </a:lnTo>
                        <a:lnTo>
                          <a:pt x="235" y="1040"/>
                        </a:lnTo>
                        <a:lnTo>
                          <a:pt x="251" y="1033"/>
                        </a:lnTo>
                        <a:lnTo>
                          <a:pt x="265" y="1027"/>
                        </a:lnTo>
                        <a:lnTo>
                          <a:pt x="280" y="1017"/>
                        </a:lnTo>
                        <a:lnTo>
                          <a:pt x="294" y="1006"/>
                        </a:lnTo>
                        <a:lnTo>
                          <a:pt x="307" y="995"/>
                        </a:lnTo>
                        <a:lnTo>
                          <a:pt x="323" y="978"/>
                        </a:lnTo>
                        <a:lnTo>
                          <a:pt x="337" y="959"/>
                        </a:lnTo>
                        <a:lnTo>
                          <a:pt x="348" y="938"/>
                        </a:lnTo>
                        <a:lnTo>
                          <a:pt x="359" y="915"/>
                        </a:lnTo>
                        <a:lnTo>
                          <a:pt x="366" y="892"/>
                        </a:lnTo>
                        <a:lnTo>
                          <a:pt x="372" y="867"/>
                        </a:lnTo>
                        <a:lnTo>
                          <a:pt x="375" y="842"/>
                        </a:lnTo>
                        <a:lnTo>
                          <a:pt x="377" y="817"/>
                        </a:lnTo>
                        <a:lnTo>
                          <a:pt x="375" y="791"/>
                        </a:lnTo>
                        <a:lnTo>
                          <a:pt x="372" y="766"/>
                        </a:lnTo>
                        <a:lnTo>
                          <a:pt x="366" y="741"/>
                        </a:lnTo>
                        <a:lnTo>
                          <a:pt x="359" y="717"/>
                        </a:lnTo>
                        <a:lnTo>
                          <a:pt x="348" y="695"/>
                        </a:lnTo>
                        <a:lnTo>
                          <a:pt x="337" y="674"/>
                        </a:lnTo>
                        <a:lnTo>
                          <a:pt x="323" y="655"/>
                        </a:lnTo>
                        <a:lnTo>
                          <a:pt x="307" y="638"/>
                        </a:lnTo>
                        <a:lnTo>
                          <a:pt x="297" y="628"/>
                        </a:lnTo>
                        <a:lnTo>
                          <a:pt x="286" y="620"/>
                        </a:lnTo>
                        <a:lnTo>
                          <a:pt x="276" y="612"/>
                        </a:lnTo>
                        <a:lnTo>
                          <a:pt x="265" y="606"/>
                        </a:lnTo>
                        <a:lnTo>
                          <a:pt x="254" y="600"/>
                        </a:lnTo>
                        <a:lnTo>
                          <a:pt x="241" y="595"/>
                        </a:lnTo>
                        <a:lnTo>
                          <a:pt x="230" y="592"/>
                        </a:lnTo>
                        <a:lnTo>
                          <a:pt x="218" y="589"/>
                        </a:lnTo>
                        <a:lnTo>
                          <a:pt x="222" y="533"/>
                        </a:lnTo>
                        <a:lnTo>
                          <a:pt x="234" y="480"/>
                        </a:lnTo>
                        <a:lnTo>
                          <a:pt x="249" y="424"/>
                        </a:lnTo>
                        <a:lnTo>
                          <a:pt x="270" y="372"/>
                        </a:lnTo>
                        <a:lnTo>
                          <a:pt x="297" y="320"/>
                        </a:lnTo>
                        <a:lnTo>
                          <a:pt x="326" y="272"/>
                        </a:lnTo>
                        <a:lnTo>
                          <a:pt x="361" y="227"/>
                        </a:lnTo>
                        <a:lnTo>
                          <a:pt x="399" y="185"/>
                        </a:lnTo>
                        <a:lnTo>
                          <a:pt x="410" y="174"/>
                        </a:lnTo>
                        <a:lnTo>
                          <a:pt x="423" y="163"/>
                        </a:lnTo>
                        <a:lnTo>
                          <a:pt x="436" y="151"/>
                        </a:lnTo>
                        <a:lnTo>
                          <a:pt x="450" y="140"/>
                        </a:lnTo>
                        <a:lnTo>
                          <a:pt x="466" y="129"/>
                        </a:lnTo>
                        <a:lnTo>
                          <a:pt x="482" y="117"/>
                        </a:lnTo>
                        <a:lnTo>
                          <a:pt x="498" y="108"/>
                        </a:lnTo>
                        <a:lnTo>
                          <a:pt x="517" y="98"/>
                        </a:lnTo>
                        <a:lnTo>
                          <a:pt x="534" y="89"/>
                        </a:lnTo>
                        <a:lnTo>
                          <a:pt x="553" y="81"/>
                        </a:lnTo>
                        <a:lnTo>
                          <a:pt x="574" y="73"/>
                        </a:lnTo>
                        <a:lnTo>
                          <a:pt x="595" y="67"/>
                        </a:lnTo>
                        <a:lnTo>
                          <a:pt x="615" y="62"/>
                        </a:lnTo>
                        <a:lnTo>
                          <a:pt x="639" y="59"/>
                        </a:lnTo>
                        <a:lnTo>
                          <a:pt x="661" y="57"/>
                        </a:lnTo>
                        <a:lnTo>
                          <a:pt x="685" y="56"/>
                        </a:lnTo>
                        <a:lnTo>
                          <a:pt x="685" y="0"/>
                        </a:lnTo>
                        <a:lnTo>
                          <a:pt x="631" y="4"/>
                        </a:lnTo>
                        <a:lnTo>
                          <a:pt x="580" y="15"/>
                        </a:lnTo>
                        <a:lnTo>
                          <a:pt x="529" y="30"/>
                        </a:lnTo>
                        <a:lnTo>
                          <a:pt x="483" y="53"/>
                        </a:lnTo>
                        <a:lnTo>
                          <a:pt x="437" y="79"/>
                        </a:lnTo>
                        <a:lnTo>
                          <a:pt x="396" y="113"/>
                        </a:lnTo>
                        <a:lnTo>
                          <a:pt x="356" y="148"/>
                        </a:lnTo>
                        <a:lnTo>
                          <a:pt x="319" y="189"/>
                        </a:lnTo>
                        <a:lnTo>
                          <a:pt x="286" y="231"/>
                        </a:lnTo>
                        <a:lnTo>
                          <a:pt x="257" y="279"/>
                        </a:lnTo>
                        <a:lnTo>
                          <a:pt x="230" y="326"/>
                        </a:lnTo>
                        <a:lnTo>
                          <a:pt x="208" y="377"/>
                        </a:lnTo>
                        <a:lnTo>
                          <a:pt x="191" y="429"/>
                        </a:lnTo>
                        <a:lnTo>
                          <a:pt x="178" y="483"/>
                        </a:lnTo>
                        <a:lnTo>
                          <a:pt x="168" y="535"/>
                        </a:lnTo>
                        <a:lnTo>
                          <a:pt x="164" y="58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98336" name="Freeform 56"/>
                  <p:cNvSpPr>
                    <a:spLocks/>
                  </p:cNvSpPr>
                  <p:nvPr/>
                </p:nvSpPr>
                <p:spPr bwMode="auto">
                  <a:xfrm>
                    <a:off x="7313" y="12014"/>
                    <a:ext cx="133" cy="115"/>
                  </a:xfrm>
                  <a:custGeom>
                    <a:avLst/>
                    <a:gdLst>
                      <a:gd name="T0" fmla="*/ 33 w 266"/>
                      <a:gd name="T1" fmla="*/ 58 h 229"/>
                      <a:gd name="T2" fmla="*/ 30 w 266"/>
                      <a:gd name="T3" fmla="*/ 58 h 229"/>
                      <a:gd name="T4" fmla="*/ 28 w 266"/>
                      <a:gd name="T5" fmla="*/ 57 h 229"/>
                      <a:gd name="T6" fmla="*/ 25 w 266"/>
                      <a:gd name="T7" fmla="*/ 56 h 229"/>
                      <a:gd name="T8" fmla="*/ 22 w 266"/>
                      <a:gd name="T9" fmla="*/ 55 h 229"/>
                      <a:gd name="T10" fmla="*/ 20 w 266"/>
                      <a:gd name="T11" fmla="*/ 54 h 229"/>
                      <a:gd name="T12" fmla="*/ 18 w 266"/>
                      <a:gd name="T13" fmla="*/ 53 h 229"/>
                      <a:gd name="T14" fmla="*/ 15 w 266"/>
                      <a:gd name="T15" fmla="*/ 51 h 229"/>
                      <a:gd name="T16" fmla="*/ 13 w 266"/>
                      <a:gd name="T17" fmla="*/ 49 h 229"/>
                      <a:gd name="T18" fmla="*/ 10 w 266"/>
                      <a:gd name="T19" fmla="*/ 45 h 229"/>
                      <a:gd name="T20" fmla="*/ 7 w 266"/>
                      <a:gd name="T21" fmla="*/ 42 h 229"/>
                      <a:gd name="T22" fmla="*/ 5 w 266"/>
                      <a:gd name="T23" fmla="*/ 37 h 229"/>
                      <a:gd name="T24" fmla="*/ 3 w 266"/>
                      <a:gd name="T25" fmla="*/ 33 h 229"/>
                      <a:gd name="T26" fmla="*/ 2 w 266"/>
                      <a:gd name="T27" fmla="*/ 29 h 229"/>
                      <a:gd name="T28" fmla="*/ 1 w 266"/>
                      <a:gd name="T29" fmla="*/ 24 h 229"/>
                      <a:gd name="T30" fmla="*/ 1 w 266"/>
                      <a:gd name="T31" fmla="*/ 19 h 229"/>
                      <a:gd name="T32" fmla="*/ 0 w 266"/>
                      <a:gd name="T33" fmla="*/ 14 h 229"/>
                      <a:gd name="T34" fmla="*/ 0 w 266"/>
                      <a:gd name="T35" fmla="*/ 10 h 229"/>
                      <a:gd name="T36" fmla="*/ 1 w 266"/>
                      <a:gd name="T37" fmla="*/ 7 h 229"/>
                      <a:gd name="T38" fmla="*/ 1 w 266"/>
                      <a:gd name="T39" fmla="*/ 3 h 229"/>
                      <a:gd name="T40" fmla="*/ 1 w 266"/>
                      <a:gd name="T41" fmla="*/ 0 h 229"/>
                      <a:gd name="T42" fmla="*/ 65 w 266"/>
                      <a:gd name="T43" fmla="*/ 0 h 229"/>
                      <a:gd name="T44" fmla="*/ 66 w 266"/>
                      <a:gd name="T45" fmla="*/ 3 h 229"/>
                      <a:gd name="T46" fmla="*/ 66 w 266"/>
                      <a:gd name="T47" fmla="*/ 7 h 229"/>
                      <a:gd name="T48" fmla="*/ 67 w 266"/>
                      <a:gd name="T49" fmla="*/ 10 h 229"/>
                      <a:gd name="T50" fmla="*/ 67 w 266"/>
                      <a:gd name="T51" fmla="*/ 14 h 229"/>
                      <a:gd name="T52" fmla="*/ 66 w 266"/>
                      <a:gd name="T53" fmla="*/ 22 h 229"/>
                      <a:gd name="T54" fmla="*/ 63 w 266"/>
                      <a:gd name="T55" fmla="*/ 31 h 229"/>
                      <a:gd name="T56" fmla="*/ 61 w 266"/>
                      <a:gd name="T57" fmla="*/ 38 h 229"/>
                      <a:gd name="T58" fmla="*/ 56 w 266"/>
                      <a:gd name="T59" fmla="*/ 45 h 229"/>
                      <a:gd name="T60" fmla="*/ 51 w 266"/>
                      <a:gd name="T61" fmla="*/ 50 h 229"/>
                      <a:gd name="T62" fmla="*/ 46 w 266"/>
                      <a:gd name="T63" fmla="*/ 54 h 229"/>
                      <a:gd name="T64" fmla="*/ 39 w 266"/>
                      <a:gd name="T65" fmla="*/ 57 h 229"/>
                      <a:gd name="T66" fmla="*/ 33 w 266"/>
                      <a:gd name="T67" fmla="*/ 58 h 229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w 266"/>
                      <a:gd name="T103" fmla="*/ 0 h 229"/>
                      <a:gd name="T104" fmla="*/ 266 w 266"/>
                      <a:gd name="T105" fmla="*/ 229 h 229"/>
                    </a:gdLst>
                    <a:ahLst/>
                    <a:cxnLst>
                      <a:cxn ang="T68">
                        <a:pos x="T0" y="T1"/>
                      </a:cxn>
                      <a:cxn ang="T69">
                        <a:pos x="T2" y="T3"/>
                      </a:cxn>
                      <a:cxn ang="T70">
                        <a:pos x="T4" y="T5"/>
                      </a:cxn>
                      <a:cxn ang="T71">
                        <a:pos x="T6" y="T7"/>
                      </a:cxn>
                      <a:cxn ang="T72">
                        <a:pos x="T8" y="T9"/>
                      </a:cxn>
                      <a:cxn ang="T73">
                        <a:pos x="T10" y="T11"/>
                      </a:cxn>
                      <a:cxn ang="T74">
                        <a:pos x="T12" y="T13"/>
                      </a:cxn>
                      <a:cxn ang="T75">
                        <a:pos x="T14" y="T15"/>
                      </a:cxn>
                      <a:cxn ang="T76">
                        <a:pos x="T16" y="T17"/>
                      </a:cxn>
                      <a:cxn ang="T77">
                        <a:pos x="T18" y="T19"/>
                      </a:cxn>
                      <a:cxn ang="T78">
                        <a:pos x="T20" y="T21"/>
                      </a:cxn>
                      <a:cxn ang="T79">
                        <a:pos x="T22" y="T23"/>
                      </a:cxn>
                      <a:cxn ang="T80">
                        <a:pos x="T24" y="T25"/>
                      </a:cxn>
                      <a:cxn ang="T81">
                        <a:pos x="T26" y="T27"/>
                      </a:cxn>
                      <a:cxn ang="T82">
                        <a:pos x="T28" y="T29"/>
                      </a:cxn>
                      <a:cxn ang="T83">
                        <a:pos x="T30" y="T31"/>
                      </a:cxn>
                      <a:cxn ang="T84">
                        <a:pos x="T32" y="T33"/>
                      </a:cxn>
                      <a:cxn ang="T85">
                        <a:pos x="T34" y="T35"/>
                      </a:cxn>
                      <a:cxn ang="T86">
                        <a:pos x="T36" y="T37"/>
                      </a:cxn>
                      <a:cxn ang="T87">
                        <a:pos x="T38" y="T39"/>
                      </a:cxn>
                      <a:cxn ang="T88">
                        <a:pos x="T40" y="T41"/>
                      </a:cxn>
                      <a:cxn ang="T89">
                        <a:pos x="T42" y="T43"/>
                      </a:cxn>
                      <a:cxn ang="T90">
                        <a:pos x="T44" y="T45"/>
                      </a:cxn>
                      <a:cxn ang="T91">
                        <a:pos x="T46" y="T47"/>
                      </a:cxn>
                      <a:cxn ang="T92">
                        <a:pos x="T48" y="T49"/>
                      </a:cxn>
                      <a:cxn ang="T93">
                        <a:pos x="T50" y="T51"/>
                      </a:cxn>
                      <a:cxn ang="T94">
                        <a:pos x="T52" y="T53"/>
                      </a:cxn>
                      <a:cxn ang="T95">
                        <a:pos x="T54" y="T55"/>
                      </a:cxn>
                      <a:cxn ang="T96">
                        <a:pos x="T56" y="T57"/>
                      </a:cxn>
                      <a:cxn ang="T97">
                        <a:pos x="T58" y="T59"/>
                      </a:cxn>
                      <a:cxn ang="T98">
                        <a:pos x="T60" y="T61"/>
                      </a:cxn>
                      <a:cxn ang="T99">
                        <a:pos x="T62" y="T63"/>
                      </a:cxn>
                      <a:cxn ang="T100">
                        <a:pos x="T64" y="T65"/>
                      </a:cxn>
                      <a:cxn ang="T101">
                        <a:pos x="T66" y="T67"/>
                      </a:cxn>
                    </a:cxnLst>
                    <a:rect l="T102" t="T103" r="T104" b="T105"/>
                    <a:pathLst>
                      <a:path w="266" h="229">
                        <a:moveTo>
                          <a:pt x="132" y="229"/>
                        </a:moveTo>
                        <a:lnTo>
                          <a:pt x="121" y="229"/>
                        </a:lnTo>
                        <a:lnTo>
                          <a:pt x="112" y="228"/>
                        </a:lnTo>
                        <a:lnTo>
                          <a:pt x="101" y="224"/>
                        </a:lnTo>
                        <a:lnTo>
                          <a:pt x="91" y="220"/>
                        </a:lnTo>
                        <a:lnTo>
                          <a:pt x="82" y="215"/>
                        </a:lnTo>
                        <a:lnTo>
                          <a:pt x="72" y="209"/>
                        </a:lnTo>
                        <a:lnTo>
                          <a:pt x="62" y="202"/>
                        </a:lnTo>
                        <a:lnTo>
                          <a:pt x="53" y="194"/>
                        </a:lnTo>
                        <a:lnTo>
                          <a:pt x="42" y="180"/>
                        </a:lnTo>
                        <a:lnTo>
                          <a:pt x="31" y="166"/>
                        </a:lnTo>
                        <a:lnTo>
                          <a:pt x="21" y="148"/>
                        </a:lnTo>
                        <a:lnTo>
                          <a:pt x="15" y="131"/>
                        </a:lnTo>
                        <a:lnTo>
                          <a:pt x="8" y="114"/>
                        </a:lnTo>
                        <a:lnTo>
                          <a:pt x="4" y="95"/>
                        </a:lnTo>
                        <a:lnTo>
                          <a:pt x="2" y="74"/>
                        </a:lnTo>
                        <a:lnTo>
                          <a:pt x="0" y="54"/>
                        </a:lnTo>
                        <a:lnTo>
                          <a:pt x="0" y="39"/>
                        </a:lnTo>
                        <a:lnTo>
                          <a:pt x="2" y="27"/>
                        </a:lnTo>
                        <a:lnTo>
                          <a:pt x="4" y="12"/>
                        </a:lnTo>
                        <a:lnTo>
                          <a:pt x="7" y="0"/>
                        </a:lnTo>
                        <a:lnTo>
                          <a:pt x="260" y="0"/>
                        </a:lnTo>
                        <a:lnTo>
                          <a:pt x="261" y="12"/>
                        </a:lnTo>
                        <a:lnTo>
                          <a:pt x="264" y="27"/>
                        </a:lnTo>
                        <a:lnTo>
                          <a:pt x="266" y="39"/>
                        </a:lnTo>
                        <a:lnTo>
                          <a:pt x="266" y="54"/>
                        </a:lnTo>
                        <a:lnTo>
                          <a:pt x="263" y="88"/>
                        </a:lnTo>
                        <a:lnTo>
                          <a:pt x="255" y="122"/>
                        </a:lnTo>
                        <a:lnTo>
                          <a:pt x="244" y="152"/>
                        </a:lnTo>
                        <a:lnTo>
                          <a:pt x="226" y="177"/>
                        </a:lnTo>
                        <a:lnTo>
                          <a:pt x="207" y="199"/>
                        </a:lnTo>
                        <a:lnTo>
                          <a:pt x="185" y="215"/>
                        </a:lnTo>
                        <a:lnTo>
                          <a:pt x="159" y="226"/>
                        </a:lnTo>
                        <a:lnTo>
                          <a:pt x="132" y="22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98337" name="Freeform 57"/>
                  <p:cNvSpPr>
                    <a:spLocks/>
                  </p:cNvSpPr>
                  <p:nvPr/>
                </p:nvSpPr>
                <p:spPr bwMode="auto">
                  <a:xfrm>
                    <a:off x="7328" y="11953"/>
                    <a:ext cx="104" cy="33"/>
                  </a:xfrm>
                  <a:custGeom>
                    <a:avLst/>
                    <a:gdLst>
                      <a:gd name="T0" fmla="*/ 52 w 208"/>
                      <a:gd name="T1" fmla="*/ 17 h 66"/>
                      <a:gd name="T2" fmla="*/ 0 w 208"/>
                      <a:gd name="T3" fmla="*/ 17 h 66"/>
                      <a:gd name="T4" fmla="*/ 2 w 208"/>
                      <a:gd name="T5" fmla="*/ 14 h 66"/>
                      <a:gd name="T6" fmla="*/ 3 w 208"/>
                      <a:gd name="T7" fmla="*/ 12 h 66"/>
                      <a:gd name="T8" fmla="*/ 5 w 208"/>
                      <a:gd name="T9" fmla="*/ 10 h 66"/>
                      <a:gd name="T10" fmla="*/ 6 w 208"/>
                      <a:gd name="T11" fmla="*/ 8 h 66"/>
                      <a:gd name="T12" fmla="*/ 9 w 208"/>
                      <a:gd name="T13" fmla="*/ 6 h 66"/>
                      <a:gd name="T14" fmla="*/ 11 w 208"/>
                      <a:gd name="T15" fmla="*/ 5 h 66"/>
                      <a:gd name="T16" fmla="*/ 13 w 208"/>
                      <a:gd name="T17" fmla="*/ 3 h 66"/>
                      <a:gd name="T18" fmla="*/ 15 w 208"/>
                      <a:gd name="T19" fmla="*/ 2 h 66"/>
                      <a:gd name="T20" fmla="*/ 18 w 208"/>
                      <a:gd name="T21" fmla="*/ 1 h 66"/>
                      <a:gd name="T22" fmla="*/ 21 w 208"/>
                      <a:gd name="T23" fmla="*/ 1 h 66"/>
                      <a:gd name="T24" fmla="*/ 23 w 208"/>
                      <a:gd name="T25" fmla="*/ 0 h 66"/>
                      <a:gd name="T26" fmla="*/ 26 w 208"/>
                      <a:gd name="T27" fmla="*/ 0 h 66"/>
                      <a:gd name="T28" fmla="*/ 28 w 208"/>
                      <a:gd name="T29" fmla="*/ 0 h 66"/>
                      <a:gd name="T30" fmla="*/ 31 w 208"/>
                      <a:gd name="T31" fmla="*/ 1 h 66"/>
                      <a:gd name="T32" fmla="*/ 34 w 208"/>
                      <a:gd name="T33" fmla="*/ 1 h 66"/>
                      <a:gd name="T34" fmla="*/ 37 w 208"/>
                      <a:gd name="T35" fmla="*/ 2 h 66"/>
                      <a:gd name="T36" fmla="*/ 39 w 208"/>
                      <a:gd name="T37" fmla="*/ 3 h 66"/>
                      <a:gd name="T38" fmla="*/ 42 w 208"/>
                      <a:gd name="T39" fmla="*/ 5 h 66"/>
                      <a:gd name="T40" fmla="*/ 44 w 208"/>
                      <a:gd name="T41" fmla="*/ 6 h 66"/>
                      <a:gd name="T42" fmla="*/ 46 w 208"/>
                      <a:gd name="T43" fmla="*/ 8 h 66"/>
                      <a:gd name="T44" fmla="*/ 48 w 208"/>
                      <a:gd name="T45" fmla="*/ 10 h 66"/>
                      <a:gd name="T46" fmla="*/ 49 w 208"/>
                      <a:gd name="T47" fmla="*/ 12 h 66"/>
                      <a:gd name="T48" fmla="*/ 51 w 208"/>
                      <a:gd name="T49" fmla="*/ 14 h 66"/>
                      <a:gd name="T50" fmla="*/ 52 w 208"/>
                      <a:gd name="T51" fmla="*/ 17 h 6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w 208"/>
                      <a:gd name="T79" fmla="*/ 0 h 66"/>
                      <a:gd name="T80" fmla="*/ 208 w 208"/>
                      <a:gd name="T81" fmla="*/ 66 h 66"/>
                    </a:gdLst>
                    <a:ahLst/>
                    <a:cxnLst>
                      <a:cxn ang="T52">
                        <a:pos x="T0" y="T1"/>
                      </a:cxn>
                      <a:cxn ang="T53">
                        <a:pos x="T2" y="T3"/>
                      </a:cxn>
                      <a:cxn ang="T54">
                        <a:pos x="T4" y="T5"/>
                      </a:cxn>
                      <a:cxn ang="T55">
                        <a:pos x="T6" y="T7"/>
                      </a:cxn>
                      <a:cxn ang="T56">
                        <a:pos x="T8" y="T9"/>
                      </a:cxn>
                      <a:cxn ang="T57">
                        <a:pos x="T10" y="T11"/>
                      </a:cxn>
                      <a:cxn ang="T58">
                        <a:pos x="T12" y="T13"/>
                      </a:cxn>
                      <a:cxn ang="T59">
                        <a:pos x="T14" y="T15"/>
                      </a:cxn>
                      <a:cxn ang="T60">
                        <a:pos x="T16" y="T17"/>
                      </a:cxn>
                      <a:cxn ang="T61">
                        <a:pos x="T18" y="T19"/>
                      </a:cxn>
                      <a:cxn ang="T62">
                        <a:pos x="T20" y="T21"/>
                      </a:cxn>
                      <a:cxn ang="T63">
                        <a:pos x="T22" y="T23"/>
                      </a:cxn>
                      <a:cxn ang="T64">
                        <a:pos x="T24" y="T25"/>
                      </a:cxn>
                      <a:cxn ang="T65">
                        <a:pos x="T26" y="T27"/>
                      </a:cxn>
                      <a:cxn ang="T66">
                        <a:pos x="T28" y="T29"/>
                      </a:cxn>
                      <a:cxn ang="T67">
                        <a:pos x="T30" y="T31"/>
                      </a:cxn>
                      <a:cxn ang="T68">
                        <a:pos x="T32" y="T33"/>
                      </a:cxn>
                      <a:cxn ang="T69">
                        <a:pos x="T34" y="T35"/>
                      </a:cxn>
                      <a:cxn ang="T70">
                        <a:pos x="T36" y="T37"/>
                      </a:cxn>
                      <a:cxn ang="T71">
                        <a:pos x="T38" y="T39"/>
                      </a:cxn>
                      <a:cxn ang="T72">
                        <a:pos x="T40" y="T41"/>
                      </a:cxn>
                      <a:cxn ang="T73">
                        <a:pos x="T42" y="T43"/>
                      </a:cxn>
                      <a:cxn ang="T74">
                        <a:pos x="T44" y="T45"/>
                      </a:cxn>
                      <a:cxn ang="T75">
                        <a:pos x="T46" y="T47"/>
                      </a:cxn>
                      <a:cxn ang="T76">
                        <a:pos x="T48" y="T49"/>
                      </a:cxn>
                      <a:cxn ang="T77">
                        <a:pos x="T50" y="T51"/>
                      </a:cxn>
                    </a:cxnLst>
                    <a:rect l="T78" t="T79" r="T80" b="T81"/>
                    <a:pathLst>
                      <a:path w="208" h="66">
                        <a:moveTo>
                          <a:pt x="208" y="66"/>
                        </a:moveTo>
                        <a:lnTo>
                          <a:pt x="0" y="66"/>
                        </a:lnTo>
                        <a:lnTo>
                          <a:pt x="5" y="58"/>
                        </a:lnTo>
                        <a:lnTo>
                          <a:pt x="11" y="51"/>
                        </a:lnTo>
                        <a:lnTo>
                          <a:pt x="18" y="43"/>
                        </a:lnTo>
                        <a:lnTo>
                          <a:pt x="24" y="35"/>
                        </a:lnTo>
                        <a:lnTo>
                          <a:pt x="33" y="27"/>
                        </a:lnTo>
                        <a:lnTo>
                          <a:pt x="43" y="21"/>
                        </a:lnTo>
                        <a:lnTo>
                          <a:pt x="53" y="14"/>
                        </a:lnTo>
                        <a:lnTo>
                          <a:pt x="62" y="9"/>
                        </a:lnTo>
                        <a:lnTo>
                          <a:pt x="72" y="5"/>
                        </a:lnTo>
                        <a:lnTo>
                          <a:pt x="83" y="2"/>
                        </a:lnTo>
                        <a:lnTo>
                          <a:pt x="92" y="0"/>
                        </a:lnTo>
                        <a:lnTo>
                          <a:pt x="103" y="0"/>
                        </a:lnTo>
                        <a:lnTo>
                          <a:pt x="115" y="0"/>
                        </a:lnTo>
                        <a:lnTo>
                          <a:pt x="126" y="2"/>
                        </a:lnTo>
                        <a:lnTo>
                          <a:pt x="135" y="5"/>
                        </a:lnTo>
                        <a:lnTo>
                          <a:pt x="146" y="9"/>
                        </a:lnTo>
                        <a:lnTo>
                          <a:pt x="156" y="14"/>
                        </a:lnTo>
                        <a:lnTo>
                          <a:pt x="165" y="21"/>
                        </a:lnTo>
                        <a:lnTo>
                          <a:pt x="175" y="27"/>
                        </a:lnTo>
                        <a:lnTo>
                          <a:pt x="183" y="35"/>
                        </a:lnTo>
                        <a:lnTo>
                          <a:pt x="189" y="43"/>
                        </a:lnTo>
                        <a:lnTo>
                          <a:pt x="196" y="51"/>
                        </a:lnTo>
                        <a:lnTo>
                          <a:pt x="202" y="58"/>
                        </a:lnTo>
                        <a:lnTo>
                          <a:pt x="208" y="6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98338" name="Freeform 58"/>
                  <p:cNvSpPr>
                    <a:spLocks/>
                  </p:cNvSpPr>
                  <p:nvPr/>
                </p:nvSpPr>
                <p:spPr bwMode="auto">
                  <a:xfrm>
                    <a:off x="7744" y="11497"/>
                    <a:ext cx="236" cy="238"/>
                  </a:xfrm>
                  <a:custGeom>
                    <a:avLst/>
                    <a:gdLst>
                      <a:gd name="T0" fmla="*/ 117 w 473"/>
                      <a:gd name="T1" fmla="*/ 53 h 474"/>
                      <a:gd name="T2" fmla="*/ 115 w 473"/>
                      <a:gd name="T3" fmla="*/ 42 h 474"/>
                      <a:gd name="T4" fmla="*/ 111 w 473"/>
                      <a:gd name="T5" fmla="*/ 32 h 474"/>
                      <a:gd name="T6" fmla="*/ 104 w 473"/>
                      <a:gd name="T7" fmla="*/ 22 h 474"/>
                      <a:gd name="T8" fmla="*/ 96 w 473"/>
                      <a:gd name="T9" fmla="*/ 14 h 474"/>
                      <a:gd name="T10" fmla="*/ 86 w 473"/>
                      <a:gd name="T11" fmla="*/ 7 h 474"/>
                      <a:gd name="T12" fmla="*/ 76 w 473"/>
                      <a:gd name="T13" fmla="*/ 3 h 474"/>
                      <a:gd name="T14" fmla="*/ 65 w 473"/>
                      <a:gd name="T15" fmla="*/ 1 h 474"/>
                      <a:gd name="T16" fmla="*/ 47 w 473"/>
                      <a:gd name="T17" fmla="*/ 2 h 474"/>
                      <a:gd name="T18" fmla="*/ 26 w 473"/>
                      <a:gd name="T19" fmla="*/ 11 h 474"/>
                      <a:gd name="T20" fmla="*/ 10 w 473"/>
                      <a:gd name="T21" fmla="*/ 26 h 474"/>
                      <a:gd name="T22" fmla="*/ 1 w 473"/>
                      <a:gd name="T23" fmla="*/ 47 h 474"/>
                      <a:gd name="T24" fmla="*/ 0 w 473"/>
                      <a:gd name="T25" fmla="*/ 65 h 474"/>
                      <a:gd name="T26" fmla="*/ 3 w 473"/>
                      <a:gd name="T27" fmla="*/ 77 h 474"/>
                      <a:gd name="T28" fmla="*/ 7 w 473"/>
                      <a:gd name="T29" fmla="*/ 87 h 474"/>
                      <a:gd name="T30" fmla="*/ 13 w 473"/>
                      <a:gd name="T31" fmla="*/ 97 h 474"/>
                      <a:gd name="T32" fmla="*/ 21 w 473"/>
                      <a:gd name="T33" fmla="*/ 104 h 474"/>
                      <a:gd name="T34" fmla="*/ 28 w 473"/>
                      <a:gd name="T35" fmla="*/ 110 h 474"/>
                      <a:gd name="T36" fmla="*/ 37 w 473"/>
                      <a:gd name="T37" fmla="*/ 114 h 474"/>
                      <a:gd name="T38" fmla="*/ 46 w 473"/>
                      <a:gd name="T39" fmla="*/ 117 h 474"/>
                      <a:gd name="T40" fmla="*/ 53 w 473"/>
                      <a:gd name="T41" fmla="*/ 118 h 474"/>
                      <a:gd name="T42" fmla="*/ 56 w 473"/>
                      <a:gd name="T43" fmla="*/ 120 h 474"/>
                      <a:gd name="T44" fmla="*/ 58 w 473"/>
                      <a:gd name="T45" fmla="*/ 118 h 474"/>
                      <a:gd name="T46" fmla="*/ 60 w 473"/>
                      <a:gd name="T47" fmla="*/ 118 h 474"/>
                      <a:gd name="T48" fmla="*/ 62 w 473"/>
                      <a:gd name="T49" fmla="*/ 118 h 474"/>
                      <a:gd name="T50" fmla="*/ 64 w 473"/>
                      <a:gd name="T51" fmla="*/ 120 h 474"/>
                      <a:gd name="T52" fmla="*/ 68 w 473"/>
                      <a:gd name="T53" fmla="*/ 118 h 474"/>
                      <a:gd name="T54" fmla="*/ 74 w 473"/>
                      <a:gd name="T55" fmla="*/ 116 h 474"/>
                      <a:gd name="T56" fmla="*/ 82 w 473"/>
                      <a:gd name="T57" fmla="*/ 113 h 474"/>
                      <a:gd name="T58" fmla="*/ 90 w 473"/>
                      <a:gd name="T59" fmla="*/ 109 h 474"/>
                      <a:gd name="T60" fmla="*/ 97 w 473"/>
                      <a:gd name="T61" fmla="*/ 104 h 474"/>
                      <a:gd name="T62" fmla="*/ 104 w 473"/>
                      <a:gd name="T63" fmla="*/ 97 h 474"/>
                      <a:gd name="T64" fmla="*/ 111 w 473"/>
                      <a:gd name="T65" fmla="*/ 87 h 474"/>
                      <a:gd name="T66" fmla="*/ 115 w 473"/>
                      <a:gd name="T67" fmla="*/ 77 h 474"/>
                      <a:gd name="T68" fmla="*/ 117 w 473"/>
                      <a:gd name="T69" fmla="*/ 65 h 474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w 473"/>
                      <a:gd name="T106" fmla="*/ 0 h 474"/>
                      <a:gd name="T107" fmla="*/ 473 w 473"/>
                      <a:gd name="T108" fmla="*/ 474 h 474"/>
                    </a:gdLst>
                    <a:ahLst/>
                    <a:cxnLst>
                      <a:cxn ang="T70">
                        <a:pos x="T0" y="T1"/>
                      </a:cxn>
                      <a:cxn ang="T71">
                        <a:pos x="T2" y="T3"/>
                      </a:cxn>
                      <a:cxn ang="T72">
                        <a:pos x="T4" y="T5"/>
                      </a:cxn>
                      <a:cxn ang="T73">
                        <a:pos x="T6" y="T7"/>
                      </a:cxn>
                      <a:cxn ang="T74">
                        <a:pos x="T8" y="T9"/>
                      </a:cxn>
                      <a:cxn ang="T75">
                        <a:pos x="T10" y="T11"/>
                      </a:cxn>
                      <a:cxn ang="T76">
                        <a:pos x="T12" y="T13"/>
                      </a:cxn>
                      <a:cxn ang="T77">
                        <a:pos x="T14" y="T15"/>
                      </a:cxn>
                      <a:cxn ang="T78">
                        <a:pos x="T16" y="T17"/>
                      </a:cxn>
                      <a:cxn ang="T79">
                        <a:pos x="T18" y="T19"/>
                      </a:cxn>
                      <a:cxn ang="T80">
                        <a:pos x="T20" y="T21"/>
                      </a:cxn>
                      <a:cxn ang="T81">
                        <a:pos x="T22" y="T23"/>
                      </a:cxn>
                      <a:cxn ang="T82">
                        <a:pos x="T24" y="T25"/>
                      </a:cxn>
                      <a:cxn ang="T83">
                        <a:pos x="T26" y="T27"/>
                      </a:cxn>
                      <a:cxn ang="T84">
                        <a:pos x="T28" y="T29"/>
                      </a:cxn>
                      <a:cxn ang="T85">
                        <a:pos x="T30" y="T31"/>
                      </a:cxn>
                      <a:cxn ang="T86">
                        <a:pos x="T32" y="T33"/>
                      </a:cxn>
                      <a:cxn ang="T87">
                        <a:pos x="T34" y="T35"/>
                      </a:cxn>
                      <a:cxn ang="T88">
                        <a:pos x="T36" y="T37"/>
                      </a:cxn>
                      <a:cxn ang="T89">
                        <a:pos x="T38" y="T39"/>
                      </a:cxn>
                      <a:cxn ang="T90">
                        <a:pos x="T40" y="T41"/>
                      </a:cxn>
                      <a:cxn ang="T91">
                        <a:pos x="T42" y="T43"/>
                      </a:cxn>
                      <a:cxn ang="T92">
                        <a:pos x="T44" y="T45"/>
                      </a:cxn>
                      <a:cxn ang="T93">
                        <a:pos x="T46" y="T47"/>
                      </a:cxn>
                      <a:cxn ang="T94">
                        <a:pos x="T48" y="T49"/>
                      </a:cxn>
                      <a:cxn ang="T95">
                        <a:pos x="T50" y="T51"/>
                      </a:cxn>
                      <a:cxn ang="T96">
                        <a:pos x="T52" y="T53"/>
                      </a:cxn>
                      <a:cxn ang="T97">
                        <a:pos x="T54" y="T55"/>
                      </a:cxn>
                      <a:cxn ang="T98">
                        <a:pos x="T56" y="T57"/>
                      </a:cxn>
                      <a:cxn ang="T99">
                        <a:pos x="T58" y="T59"/>
                      </a:cxn>
                      <a:cxn ang="T100">
                        <a:pos x="T60" y="T61"/>
                      </a:cxn>
                      <a:cxn ang="T101">
                        <a:pos x="T62" y="T63"/>
                      </a:cxn>
                      <a:cxn ang="T102">
                        <a:pos x="T64" y="T65"/>
                      </a:cxn>
                      <a:cxn ang="T103">
                        <a:pos x="T66" y="T67"/>
                      </a:cxn>
                      <a:cxn ang="T104">
                        <a:pos x="T68" y="T69"/>
                      </a:cxn>
                    </a:cxnLst>
                    <a:rect l="T105" t="T106" r="T107" b="T108"/>
                    <a:pathLst>
                      <a:path w="473" h="474">
                        <a:moveTo>
                          <a:pt x="473" y="236"/>
                        </a:moveTo>
                        <a:lnTo>
                          <a:pt x="471" y="212"/>
                        </a:lnTo>
                        <a:lnTo>
                          <a:pt x="468" y="190"/>
                        </a:lnTo>
                        <a:lnTo>
                          <a:pt x="463" y="168"/>
                        </a:lnTo>
                        <a:lnTo>
                          <a:pt x="455" y="145"/>
                        </a:lnTo>
                        <a:lnTo>
                          <a:pt x="446" y="125"/>
                        </a:lnTo>
                        <a:lnTo>
                          <a:pt x="433" y="106"/>
                        </a:lnTo>
                        <a:lnTo>
                          <a:pt x="419" y="87"/>
                        </a:lnTo>
                        <a:lnTo>
                          <a:pt x="403" y="70"/>
                        </a:lnTo>
                        <a:lnTo>
                          <a:pt x="385" y="54"/>
                        </a:lnTo>
                        <a:lnTo>
                          <a:pt x="368" y="40"/>
                        </a:lnTo>
                        <a:lnTo>
                          <a:pt x="347" y="27"/>
                        </a:lnTo>
                        <a:lnTo>
                          <a:pt x="328" y="17"/>
                        </a:lnTo>
                        <a:lnTo>
                          <a:pt x="306" y="9"/>
                        </a:lnTo>
                        <a:lnTo>
                          <a:pt x="283" y="5"/>
                        </a:lnTo>
                        <a:lnTo>
                          <a:pt x="261" y="2"/>
                        </a:lnTo>
                        <a:lnTo>
                          <a:pt x="237" y="0"/>
                        </a:lnTo>
                        <a:lnTo>
                          <a:pt x="190" y="5"/>
                        </a:lnTo>
                        <a:lnTo>
                          <a:pt x="145" y="19"/>
                        </a:lnTo>
                        <a:lnTo>
                          <a:pt x="105" y="41"/>
                        </a:lnTo>
                        <a:lnTo>
                          <a:pt x="70" y="70"/>
                        </a:lnTo>
                        <a:lnTo>
                          <a:pt x="42" y="104"/>
                        </a:lnTo>
                        <a:lnTo>
                          <a:pt x="19" y="144"/>
                        </a:lnTo>
                        <a:lnTo>
                          <a:pt x="5" y="188"/>
                        </a:lnTo>
                        <a:lnTo>
                          <a:pt x="0" y="236"/>
                        </a:lnTo>
                        <a:lnTo>
                          <a:pt x="2" y="259"/>
                        </a:lnTo>
                        <a:lnTo>
                          <a:pt x="5" y="281"/>
                        </a:lnTo>
                        <a:lnTo>
                          <a:pt x="12" y="304"/>
                        </a:lnTo>
                        <a:lnTo>
                          <a:pt x="19" y="326"/>
                        </a:lnTo>
                        <a:lnTo>
                          <a:pt x="29" y="346"/>
                        </a:lnTo>
                        <a:lnTo>
                          <a:pt x="40" y="365"/>
                        </a:lnTo>
                        <a:lnTo>
                          <a:pt x="54" y="384"/>
                        </a:lnTo>
                        <a:lnTo>
                          <a:pt x="70" y="402"/>
                        </a:lnTo>
                        <a:lnTo>
                          <a:pt x="85" y="414"/>
                        </a:lnTo>
                        <a:lnTo>
                          <a:pt x="99" y="427"/>
                        </a:lnTo>
                        <a:lnTo>
                          <a:pt x="115" y="436"/>
                        </a:lnTo>
                        <a:lnTo>
                          <a:pt x="132" y="446"/>
                        </a:lnTo>
                        <a:lnTo>
                          <a:pt x="148" y="454"/>
                        </a:lnTo>
                        <a:lnTo>
                          <a:pt x="167" y="460"/>
                        </a:lnTo>
                        <a:lnTo>
                          <a:pt x="185" y="465"/>
                        </a:lnTo>
                        <a:lnTo>
                          <a:pt x="204" y="468"/>
                        </a:lnTo>
                        <a:lnTo>
                          <a:pt x="212" y="470"/>
                        </a:lnTo>
                        <a:lnTo>
                          <a:pt x="218" y="473"/>
                        </a:lnTo>
                        <a:lnTo>
                          <a:pt x="226" y="474"/>
                        </a:lnTo>
                        <a:lnTo>
                          <a:pt x="233" y="474"/>
                        </a:lnTo>
                        <a:lnTo>
                          <a:pt x="233" y="470"/>
                        </a:lnTo>
                        <a:lnTo>
                          <a:pt x="237" y="470"/>
                        </a:lnTo>
                        <a:lnTo>
                          <a:pt x="242" y="470"/>
                        </a:lnTo>
                        <a:lnTo>
                          <a:pt x="245" y="470"/>
                        </a:lnTo>
                        <a:lnTo>
                          <a:pt x="250" y="470"/>
                        </a:lnTo>
                        <a:lnTo>
                          <a:pt x="250" y="474"/>
                        </a:lnTo>
                        <a:lnTo>
                          <a:pt x="258" y="474"/>
                        </a:lnTo>
                        <a:lnTo>
                          <a:pt x="266" y="473"/>
                        </a:lnTo>
                        <a:lnTo>
                          <a:pt x="274" y="470"/>
                        </a:lnTo>
                        <a:lnTo>
                          <a:pt x="282" y="467"/>
                        </a:lnTo>
                        <a:lnTo>
                          <a:pt x="298" y="462"/>
                        </a:lnTo>
                        <a:lnTo>
                          <a:pt x="315" y="457"/>
                        </a:lnTo>
                        <a:lnTo>
                          <a:pt x="331" y="451"/>
                        </a:lnTo>
                        <a:lnTo>
                          <a:pt x="347" y="443"/>
                        </a:lnTo>
                        <a:lnTo>
                          <a:pt x="361" y="435"/>
                        </a:lnTo>
                        <a:lnTo>
                          <a:pt x="376" y="424"/>
                        </a:lnTo>
                        <a:lnTo>
                          <a:pt x="390" y="414"/>
                        </a:lnTo>
                        <a:lnTo>
                          <a:pt x="403" y="402"/>
                        </a:lnTo>
                        <a:lnTo>
                          <a:pt x="419" y="384"/>
                        </a:lnTo>
                        <a:lnTo>
                          <a:pt x="433" y="365"/>
                        </a:lnTo>
                        <a:lnTo>
                          <a:pt x="446" y="346"/>
                        </a:lnTo>
                        <a:lnTo>
                          <a:pt x="455" y="326"/>
                        </a:lnTo>
                        <a:lnTo>
                          <a:pt x="463" y="304"/>
                        </a:lnTo>
                        <a:lnTo>
                          <a:pt x="468" y="281"/>
                        </a:lnTo>
                        <a:lnTo>
                          <a:pt x="471" y="259"/>
                        </a:lnTo>
                        <a:lnTo>
                          <a:pt x="473" y="23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98339" name="Freeform 59"/>
                  <p:cNvSpPr>
                    <a:spLocks/>
                  </p:cNvSpPr>
                  <p:nvPr/>
                </p:nvSpPr>
                <p:spPr bwMode="auto">
                  <a:xfrm>
                    <a:off x="7906" y="11524"/>
                    <a:ext cx="58" cy="81"/>
                  </a:xfrm>
                  <a:custGeom>
                    <a:avLst/>
                    <a:gdLst>
                      <a:gd name="T0" fmla="*/ 30 w 114"/>
                      <a:gd name="T1" fmla="*/ 41 h 161"/>
                      <a:gd name="T2" fmla="*/ 12 w 114"/>
                      <a:gd name="T3" fmla="*/ 41 h 161"/>
                      <a:gd name="T4" fmla="*/ 11 w 114"/>
                      <a:gd name="T5" fmla="*/ 29 h 161"/>
                      <a:gd name="T6" fmla="*/ 8 w 114"/>
                      <a:gd name="T7" fmla="*/ 18 h 161"/>
                      <a:gd name="T8" fmla="*/ 5 w 114"/>
                      <a:gd name="T9" fmla="*/ 8 h 161"/>
                      <a:gd name="T10" fmla="*/ 0 w 114"/>
                      <a:gd name="T11" fmla="*/ 0 h 161"/>
                      <a:gd name="T12" fmla="*/ 2 w 114"/>
                      <a:gd name="T13" fmla="*/ 1 h 161"/>
                      <a:gd name="T14" fmla="*/ 4 w 114"/>
                      <a:gd name="T15" fmla="*/ 2 h 161"/>
                      <a:gd name="T16" fmla="*/ 6 w 114"/>
                      <a:gd name="T17" fmla="*/ 3 h 161"/>
                      <a:gd name="T18" fmla="*/ 8 w 114"/>
                      <a:gd name="T19" fmla="*/ 4 h 161"/>
                      <a:gd name="T20" fmla="*/ 9 w 114"/>
                      <a:gd name="T21" fmla="*/ 6 h 161"/>
                      <a:gd name="T22" fmla="*/ 11 w 114"/>
                      <a:gd name="T23" fmla="*/ 7 h 161"/>
                      <a:gd name="T24" fmla="*/ 13 w 114"/>
                      <a:gd name="T25" fmla="*/ 8 h 161"/>
                      <a:gd name="T26" fmla="*/ 14 w 114"/>
                      <a:gd name="T27" fmla="*/ 10 h 161"/>
                      <a:gd name="T28" fmla="*/ 17 w 114"/>
                      <a:gd name="T29" fmla="*/ 13 h 161"/>
                      <a:gd name="T30" fmla="*/ 20 w 114"/>
                      <a:gd name="T31" fmla="*/ 17 h 161"/>
                      <a:gd name="T32" fmla="*/ 22 w 114"/>
                      <a:gd name="T33" fmla="*/ 20 h 161"/>
                      <a:gd name="T34" fmla="*/ 24 w 114"/>
                      <a:gd name="T35" fmla="*/ 24 h 161"/>
                      <a:gd name="T36" fmla="*/ 26 w 114"/>
                      <a:gd name="T37" fmla="*/ 28 h 161"/>
                      <a:gd name="T38" fmla="*/ 28 w 114"/>
                      <a:gd name="T39" fmla="*/ 32 h 161"/>
                      <a:gd name="T40" fmla="*/ 28 w 114"/>
                      <a:gd name="T41" fmla="*/ 36 h 161"/>
                      <a:gd name="T42" fmla="*/ 30 w 114"/>
                      <a:gd name="T43" fmla="*/ 41 h 161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w 114"/>
                      <a:gd name="T67" fmla="*/ 0 h 161"/>
                      <a:gd name="T68" fmla="*/ 114 w 114"/>
                      <a:gd name="T69" fmla="*/ 161 h 161"/>
                    </a:gdLst>
                    <a:ahLst/>
                    <a:cxnLst>
                      <a:cxn ang="T44">
                        <a:pos x="T0" y="T1"/>
                      </a:cxn>
                      <a:cxn ang="T45">
                        <a:pos x="T2" y="T3"/>
                      </a:cxn>
                      <a:cxn ang="T46">
                        <a:pos x="T4" y="T5"/>
                      </a:cxn>
                      <a:cxn ang="T47">
                        <a:pos x="T6" y="T7"/>
                      </a:cxn>
                      <a:cxn ang="T48">
                        <a:pos x="T8" y="T9"/>
                      </a:cxn>
                      <a:cxn ang="T49">
                        <a:pos x="T10" y="T11"/>
                      </a:cxn>
                      <a:cxn ang="T50">
                        <a:pos x="T12" y="T13"/>
                      </a:cxn>
                      <a:cxn ang="T51">
                        <a:pos x="T14" y="T15"/>
                      </a:cxn>
                      <a:cxn ang="T52">
                        <a:pos x="T16" y="T17"/>
                      </a:cxn>
                      <a:cxn ang="T53">
                        <a:pos x="T18" y="T19"/>
                      </a:cxn>
                      <a:cxn ang="T54">
                        <a:pos x="T20" y="T21"/>
                      </a:cxn>
                      <a:cxn ang="T55">
                        <a:pos x="T22" y="T23"/>
                      </a:cxn>
                      <a:cxn ang="T56">
                        <a:pos x="T24" y="T25"/>
                      </a:cxn>
                      <a:cxn ang="T57">
                        <a:pos x="T26" y="T27"/>
                      </a:cxn>
                      <a:cxn ang="T58">
                        <a:pos x="T28" y="T29"/>
                      </a:cxn>
                      <a:cxn ang="T59">
                        <a:pos x="T30" y="T31"/>
                      </a:cxn>
                      <a:cxn ang="T60">
                        <a:pos x="T32" y="T33"/>
                      </a:cxn>
                      <a:cxn ang="T61">
                        <a:pos x="T34" y="T35"/>
                      </a:cxn>
                      <a:cxn ang="T62">
                        <a:pos x="T36" y="T37"/>
                      </a:cxn>
                      <a:cxn ang="T63">
                        <a:pos x="T38" y="T39"/>
                      </a:cxn>
                      <a:cxn ang="T64">
                        <a:pos x="T40" y="T41"/>
                      </a:cxn>
                      <a:cxn ang="T65">
                        <a:pos x="T42" y="T43"/>
                      </a:cxn>
                    </a:cxnLst>
                    <a:rect l="T66" t="T67" r="T68" b="T69"/>
                    <a:pathLst>
                      <a:path w="114" h="161">
                        <a:moveTo>
                          <a:pt x="114" y="161"/>
                        </a:moveTo>
                        <a:lnTo>
                          <a:pt x="46" y="161"/>
                        </a:lnTo>
                        <a:lnTo>
                          <a:pt x="41" y="114"/>
                        </a:lnTo>
                        <a:lnTo>
                          <a:pt x="32" y="71"/>
                        </a:lnTo>
                        <a:lnTo>
                          <a:pt x="17" y="31"/>
                        </a:lnTo>
                        <a:lnTo>
                          <a:pt x="0" y="0"/>
                        </a:lnTo>
                        <a:lnTo>
                          <a:pt x="8" y="3"/>
                        </a:lnTo>
                        <a:lnTo>
                          <a:pt x="16" y="8"/>
                        </a:lnTo>
                        <a:lnTo>
                          <a:pt x="22" y="12"/>
                        </a:lnTo>
                        <a:lnTo>
                          <a:pt x="30" y="16"/>
                        </a:lnTo>
                        <a:lnTo>
                          <a:pt x="36" y="22"/>
                        </a:lnTo>
                        <a:lnTo>
                          <a:pt x="43" y="27"/>
                        </a:lnTo>
                        <a:lnTo>
                          <a:pt x="49" y="31"/>
                        </a:lnTo>
                        <a:lnTo>
                          <a:pt x="55" y="38"/>
                        </a:lnTo>
                        <a:lnTo>
                          <a:pt x="67" y="50"/>
                        </a:lnTo>
                        <a:lnTo>
                          <a:pt x="78" y="65"/>
                        </a:lnTo>
                        <a:lnTo>
                          <a:pt x="87" y="79"/>
                        </a:lnTo>
                        <a:lnTo>
                          <a:pt x="95" y="95"/>
                        </a:lnTo>
                        <a:lnTo>
                          <a:pt x="103" y="110"/>
                        </a:lnTo>
                        <a:lnTo>
                          <a:pt x="108" y="128"/>
                        </a:lnTo>
                        <a:lnTo>
                          <a:pt x="111" y="144"/>
                        </a:lnTo>
                        <a:lnTo>
                          <a:pt x="114" y="1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98340" name="Freeform 60"/>
                  <p:cNvSpPr>
                    <a:spLocks/>
                  </p:cNvSpPr>
                  <p:nvPr/>
                </p:nvSpPr>
                <p:spPr bwMode="auto">
                  <a:xfrm>
                    <a:off x="7871" y="11622"/>
                    <a:ext cx="42" cy="94"/>
                  </a:xfrm>
                  <a:custGeom>
                    <a:avLst/>
                    <a:gdLst>
                      <a:gd name="T0" fmla="*/ 4 w 83"/>
                      <a:gd name="T1" fmla="*/ 47 h 188"/>
                      <a:gd name="T2" fmla="*/ 4 w 83"/>
                      <a:gd name="T3" fmla="*/ 47 h 188"/>
                      <a:gd name="T4" fmla="*/ 2 w 83"/>
                      <a:gd name="T5" fmla="*/ 47 h 188"/>
                      <a:gd name="T6" fmla="*/ 1 w 83"/>
                      <a:gd name="T7" fmla="*/ 47 h 188"/>
                      <a:gd name="T8" fmla="*/ 0 w 83"/>
                      <a:gd name="T9" fmla="*/ 47 h 188"/>
                      <a:gd name="T10" fmla="*/ 0 w 83"/>
                      <a:gd name="T11" fmla="*/ 0 h 188"/>
                      <a:gd name="T12" fmla="*/ 21 w 83"/>
                      <a:gd name="T13" fmla="*/ 0 h 188"/>
                      <a:gd name="T14" fmla="*/ 21 w 83"/>
                      <a:gd name="T15" fmla="*/ 9 h 188"/>
                      <a:gd name="T16" fmla="*/ 19 w 83"/>
                      <a:gd name="T17" fmla="*/ 17 h 188"/>
                      <a:gd name="T18" fmla="*/ 18 w 83"/>
                      <a:gd name="T19" fmla="*/ 24 h 188"/>
                      <a:gd name="T20" fmla="*/ 16 w 83"/>
                      <a:gd name="T21" fmla="*/ 30 h 188"/>
                      <a:gd name="T22" fmla="*/ 13 w 83"/>
                      <a:gd name="T23" fmla="*/ 36 h 188"/>
                      <a:gd name="T24" fmla="*/ 11 w 83"/>
                      <a:gd name="T25" fmla="*/ 41 h 188"/>
                      <a:gd name="T26" fmla="*/ 7 w 83"/>
                      <a:gd name="T27" fmla="*/ 45 h 188"/>
                      <a:gd name="T28" fmla="*/ 4 w 83"/>
                      <a:gd name="T29" fmla="*/ 47 h 188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83"/>
                      <a:gd name="T46" fmla="*/ 0 h 188"/>
                      <a:gd name="T47" fmla="*/ 83 w 83"/>
                      <a:gd name="T48" fmla="*/ 188 h 188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83" h="188">
                        <a:moveTo>
                          <a:pt x="16" y="187"/>
                        </a:moveTo>
                        <a:lnTo>
                          <a:pt x="13" y="187"/>
                        </a:lnTo>
                        <a:lnTo>
                          <a:pt x="8" y="187"/>
                        </a:lnTo>
                        <a:lnTo>
                          <a:pt x="3" y="188"/>
                        </a:lnTo>
                        <a:lnTo>
                          <a:pt x="0" y="188"/>
                        </a:lnTo>
                        <a:lnTo>
                          <a:pt x="0" y="0"/>
                        </a:lnTo>
                        <a:lnTo>
                          <a:pt x="83" y="0"/>
                        </a:lnTo>
                        <a:lnTo>
                          <a:pt x="81" y="35"/>
                        </a:lnTo>
                        <a:lnTo>
                          <a:pt x="76" y="67"/>
                        </a:lnTo>
                        <a:lnTo>
                          <a:pt x="70" y="95"/>
                        </a:lnTo>
                        <a:lnTo>
                          <a:pt x="62" y="122"/>
                        </a:lnTo>
                        <a:lnTo>
                          <a:pt x="52" y="144"/>
                        </a:lnTo>
                        <a:lnTo>
                          <a:pt x="41" y="163"/>
                        </a:lnTo>
                        <a:lnTo>
                          <a:pt x="28" y="177"/>
                        </a:lnTo>
                        <a:lnTo>
                          <a:pt x="16" y="18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98341" name="Freeform 61"/>
                  <p:cNvSpPr>
                    <a:spLocks/>
                  </p:cNvSpPr>
                  <p:nvPr/>
                </p:nvSpPr>
                <p:spPr bwMode="auto">
                  <a:xfrm>
                    <a:off x="7816" y="11622"/>
                    <a:ext cx="39" cy="94"/>
                  </a:xfrm>
                  <a:custGeom>
                    <a:avLst/>
                    <a:gdLst>
                      <a:gd name="T0" fmla="*/ 14 w 77"/>
                      <a:gd name="T1" fmla="*/ 44 h 188"/>
                      <a:gd name="T2" fmla="*/ 11 w 77"/>
                      <a:gd name="T3" fmla="*/ 41 h 188"/>
                      <a:gd name="T4" fmla="*/ 8 w 77"/>
                      <a:gd name="T5" fmla="*/ 37 h 188"/>
                      <a:gd name="T6" fmla="*/ 6 w 77"/>
                      <a:gd name="T7" fmla="*/ 31 h 188"/>
                      <a:gd name="T8" fmla="*/ 4 w 77"/>
                      <a:gd name="T9" fmla="*/ 26 h 188"/>
                      <a:gd name="T10" fmla="*/ 3 w 77"/>
                      <a:gd name="T11" fmla="*/ 21 h 188"/>
                      <a:gd name="T12" fmla="*/ 1 w 77"/>
                      <a:gd name="T13" fmla="*/ 14 h 188"/>
                      <a:gd name="T14" fmla="*/ 1 w 77"/>
                      <a:gd name="T15" fmla="*/ 7 h 188"/>
                      <a:gd name="T16" fmla="*/ 0 w 77"/>
                      <a:gd name="T17" fmla="*/ 0 h 188"/>
                      <a:gd name="T18" fmla="*/ 20 w 77"/>
                      <a:gd name="T19" fmla="*/ 0 h 188"/>
                      <a:gd name="T20" fmla="*/ 20 w 77"/>
                      <a:gd name="T21" fmla="*/ 47 h 188"/>
                      <a:gd name="T22" fmla="*/ 18 w 77"/>
                      <a:gd name="T23" fmla="*/ 47 h 188"/>
                      <a:gd name="T24" fmla="*/ 17 w 77"/>
                      <a:gd name="T25" fmla="*/ 47 h 188"/>
                      <a:gd name="T26" fmla="*/ 15 w 77"/>
                      <a:gd name="T27" fmla="*/ 46 h 188"/>
                      <a:gd name="T28" fmla="*/ 14 w 77"/>
                      <a:gd name="T29" fmla="*/ 44 h 188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77"/>
                      <a:gd name="T46" fmla="*/ 0 h 188"/>
                      <a:gd name="T47" fmla="*/ 77 w 77"/>
                      <a:gd name="T48" fmla="*/ 188 h 188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77" h="188">
                        <a:moveTo>
                          <a:pt x="54" y="176"/>
                        </a:moveTo>
                        <a:lnTo>
                          <a:pt x="42" y="162"/>
                        </a:lnTo>
                        <a:lnTo>
                          <a:pt x="31" y="146"/>
                        </a:lnTo>
                        <a:lnTo>
                          <a:pt x="23" y="127"/>
                        </a:lnTo>
                        <a:lnTo>
                          <a:pt x="15" y="105"/>
                        </a:lnTo>
                        <a:lnTo>
                          <a:pt x="9" y="81"/>
                        </a:lnTo>
                        <a:lnTo>
                          <a:pt x="4" y="56"/>
                        </a:lnTo>
                        <a:lnTo>
                          <a:pt x="1" y="29"/>
                        </a:lnTo>
                        <a:lnTo>
                          <a:pt x="0" y="0"/>
                        </a:lnTo>
                        <a:lnTo>
                          <a:pt x="77" y="0"/>
                        </a:lnTo>
                        <a:lnTo>
                          <a:pt x="77" y="188"/>
                        </a:lnTo>
                        <a:lnTo>
                          <a:pt x="71" y="187"/>
                        </a:lnTo>
                        <a:lnTo>
                          <a:pt x="65" y="185"/>
                        </a:lnTo>
                        <a:lnTo>
                          <a:pt x="60" y="181"/>
                        </a:lnTo>
                        <a:lnTo>
                          <a:pt x="54" y="17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98342" name="Freeform 62"/>
                  <p:cNvSpPr>
                    <a:spLocks/>
                  </p:cNvSpPr>
                  <p:nvPr/>
                </p:nvSpPr>
                <p:spPr bwMode="auto">
                  <a:xfrm>
                    <a:off x="7816" y="11516"/>
                    <a:ext cx="39" cy="89"/>
                  </a:xfrm>
                  <a:custGeom>
                    <a:avLst/>
                    <a:gdLst>
                      <a:gd name="T0" fmla="*/ 20 w 77"/>
                      <a:gd name="T1" fmla="*/ 0 h 177"/>
                      <a:gd name="T2" fmla="*/ 20 w 77"/>
                      <a:gd name="T3" fmla="*/ 45 h 177"/>
                      <a:gd name="T4" fmla="*/ 0 w 77"/>
                      <a:gd name="T5" fmla="*/ 45 h 177"/>
                      <a:gd name="T6" fmla="*/ 1 w 77"/>
                      <a:gd name="T7" fmla="*/ 38 h 177"/>
                      <a:gd name="T8" fmla="*/ 1 w 77"/>
                      <a:gd name="T9" fmla="*/ 32 h 177"/>
                      <a:gd name="T10" fmla="*/ 3 w 77"/>
                      <a:gd name="T11" fmla="*/ 26 h 177"/>
                      <a:gd name="T12" fmla="*/ 5 w 77"/>
                      <a:gd name="T13" fmla="*/ 21 h 177"/>
                      <a:gd name="T14" fmla="*/ 6 w 77"/>
                      <a:gd name="T15" fmla="*/ 16 h 177"/>
                      <a:gd name="T16" fmla="*/ 9 w 77"/>
                      <a:gd name="T17" fmla="*/ 11 h 177"/>
                      <a:gd name="T18" fmla="*/ 11 w 77"/>
                      <a:gd name="T19" fmla="*/ 7 h 177"/>
                      <a:gd name="T20" fmla="*/ 14 w 77"/>
                      <a:gd name="T21" fmla="*/ 4 h 177"/>
                      <a:gd name="T22" fmla="*/ 15 w 77"/>
                      <a:gd name="T23" fmla="*/ 3 h 177"/>
                      <a:gd name="T24" fmla="*/ 17 w 77"/>
                      <a:gd name="T25" fmla="*/ 2 h 177"/>
                      <a:gd name="T26" fmla="*/ 18 w 77"/>
                      <a:gd name="T27" fmla="*/ 1 h 177"/>
                      <a:gd name="T28" fmla="*/ 20 w 77"/>
                      <a:gd name="T29" fmla="*/ 0 h 177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77"/>
                      <a:gd name="T46" fmla="*/ 0 h 177"/>
                      <a:gd name="T47" fmla="*/ 77 w 77"/>
                      <a:gd name="T48" fmla="*/ 177 h 177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77" h="177">
                        <a:moveTo>
                          <a:pt x="77" y="0"/>
                        </a:moveTo>
                        <a:lnTo>
                          <a:pt x="77" y="177"/>
                        </a:lnTo>
                        <a:lnTo>
                          <a:pt x="0" y="177"/>
                        </a:lnTo>
                        <a:lnTo>
                          <a:pt x="1" y="152"/>
                        </a:lnTo>
                        <a:lnTo>
                          <a:pt x="4" y="126"/>
                        </a:lnTo>
                        <a:lnTo>
                          <a:pt x="11" y="103"/>
                        </a:lnTo>
                        <a:lnTo>
                          <a:pt x="17" y="82"/>
                        </a:lnTo>
                        <a:lnTo>
                          <a:pt x="23" y="62"/>
                        </a:lnTo>
                        <a:lnTo>
                          <a:pt x="33" y="44"/>
                        </a:lnTo>
                        <a:lnTo>
                          <a:pt x="42" y="28"/>
                        </a:lnTo>
                        <a:lnTo>
                          <a:pt x="54" y="16"/>
                        </a:lnTo>
                        <a:lnTo>
                          <a:pt x="60" y="11"/>
                        </a:lnTo>
                        <a:lnTo>
                          <a:pt x="66" y="6"/>
                        </a:lnTo>
                        <a:lnTo>
                          <a:pt x="71" y="3"/>
                        </a:lnTo>
                        <a:lnTo>
                          <a:pt x="7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98343" name="Freeform 63"/>
                  <p:cNvSpPr>
                    <a:spLocks/>
                  </p:cNvSpPr>
                  <p:nvPr/>
                </p:nvSpPr>
                <p:spPr bwMode="auto">
                  <a:xfrm>
                    <a:off x="7871" y="11516"/>
                    <a:ext cx="42" cy="89"/>
                  </a:xfrm>
                  <a:custGeom>
                    <a:avLst/>
                    <a:gdLst>
                      <a:gd name="T0" fmla="*/ 0 w 83"/>
                      <a:gd name="T1" fmla="*/ 44 h 179"/>
                      <a:gd name="T2" fmla="*/ 0 w 83"/>
                      <a:gd name="T3" fmla="*/ 0 h 179"/>
                      <a:gd name="T4" fmla="*/ 2 w 83"/>
                      <a:gd name="T5" fmla="*/ 0 h 179"/>
                      <a:gd name="T6" fmla="*/ 4 w 83"/>
                      <a:gd name="T7" fmla="*/ 1 h 179"/>
                      <a:gd name="T8" fmla="*/ 6 w 83"/>
                      <a:gd name="T9" fmla="*/ 2 h 179"/>
                      <a:gd name="T10" fmla="*/ 8 w 83"/>
                      <a:gd name="T11" fmla="*/ 4 h 179"/>
                      <a:gd name="T12" fmla="*/ 11 w 83"/>
                      <a:gd name="T13" fmla="*/ 7 h 179"/>
                      <a:gd name="T14" fmla="*/ 13 w 83"/>
                      <a:gd name="T15" fmla="*/ 11 h 179"/>
                      <a:gd name="T16" fmla="*/ 15 w 83"/>
                      <a:gd name="T17" fmla="*/ 16 h 179"/>
                      <a:gd name="T18" fmla="*/ 17 w 83"/>
                      <a:gd name="T19" fmla="*/ 21 h 179"/>
                      <a:gd name="T20" fmla="*/ 19 w 83"/>
                      <a:gd name="T21" fmla="*/ 26 h 179"/>
                      <a:gd name="T22" fmla="*/ 20 w 83"/>
                      <a:gd name="T23" fmla="*/ 32 h 179"/>
                      <a:gd name="T24" fmla="*/ 21 w 83"/>
                      <a:gd name="T25" fmla="*/ 38 h 179"/>
                      <a:gd name="T26" fmla="*/ 21 w 83"/>
                      <a:gd name="T27" fmla="*/ 44 h 179"/>
                      <a:gd name="T28" fmla="*/ 0 w 83"/>
                      <a:gd name="T29" fmla="*/ 44 h 179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83"/>
                      <a:gd name="T46" fmla="*/ 0 h 179"/>
                      <a:gd name="T47" fmla="*/ 83 w 83"/>
                      <a:gd name="T48" fmla="*/ 179 h 179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83" h="179">
                        <a:moveTo>
                          <a:pt x="0" y="179"/>
                        </a:moveTo>
                        <a:lnTo>
                          <a:pt x="0" y="0"/>
                        </a:lnTo>
                        <a:lnTo>
                          <a:pt x="8" y="2"/>
                        </a:lnTo>
                        <a:lnTo>
                          <a:pt x="16" y="5"/>
                        </a:lnTo>
                        <a:lnTo>
                          <a:pt x="22" y="10"/>
                        </a:lnTo>
                        <a:lnTo>
                          <a:pt x="30" y="18"/>
                        </a:lnTo>
                        <a:lnTo>
                          <a:pt x="41" y="30"/>
                        </a:lnTo>
                        <a:lnTo>
                          <a:pt x="51" y="46"/>
                        </a:lnTo>
                        <a:lnTo>
                          <a:pt x="59" y="64"/>
                        </a:lnTo>
                        <a:lnTo>
                          <a:pt x="67" y="84"/>
                        </a:lnTo>
                        <a:lnTo>
                          <a:pt x="73" y="105"/>
                        </a:lnTo>
                        <a:lnTo>
                          <a:pt x="78" y="128"/>
                        </a:lnTo>
                        <a:lnTo>
                          <a:pt x="81" y="154"/>
                        </a:lnTo>
                        <a:lnTo>
                          <a:pt x="83" y="179"/>
                        </a:lnTo>
                        <a:lnTo>
                          <a:pt x="0" y="17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98344" name="Freeform 64"/>
                  <p:cNvSpPr>
                    <a:spLocks/>
                  </p:cNvSpPr>
                  <p:nvPr/>
                </p:nvSpPr>
                <p:spPr bwMode="auto">
                  <a:xfrm>
                    <a:off x="7762" y="11522"/>
                    <a:ext cx="62" cy="83"/>
                  </a:xfrm>
                  <a:custGeom>
                    <a:avLst/>
                    <a:gdLst>
                      <a:gd name="T0" fmla="*/ 15 w 124"/>
                      <a:gd name="T1" fmla="*/ 10 h 166"/>
                      <a:gd name="T2" fmla="*/ 17 w 124"/>
                      <a:gd name="T3" fmla="*/ 9 h 166"/>
                      <a:gd name="T4" fmla="*/ 19 w 124"/>
                      <a:gd name="T5" fmla="*/ 7 h 166"/>
                      <a:gd name="T6" fmla="*/ 21 w 124"/>
                      <a:gd name="T7" fmla="*/ 6 h 166"/>
                      <a:gd name="T8" fmla="*/ 23 w 124"/>
                      <a:gd name="T9" fmla="*/ 5 h 166"/>
                      <a:gd name="T10" fmla="*/ 25 w 124"/>
                      <a:gd name="T11" fmla="*/ 3 h 166"/>
                      <a:gd name="T12" fmla="*/ 27 w 124"/>
                      <a:gd name="T13" fmla="*/ 2 h 166"/>
                      <a:gd name="T14" fmla="*/ 29 w 124"/>
                      <a:gd name="T15" fmla="*/ 1 h 166"/>
                      <a:gd name="T16" fmla="*/ 31 w 124"/>
                      <a:gd name="T17" fmla="*/ 0 h 166"/>
                      <a:gd name="T18" fmla="*/ 29 w 124"/>
                      <a:gd name="T19" fmla="*/ 4 h 166"/>
                      <a:gd name="T20" fmla="*/ 27 w 124"/>
                      <a:gd name="T21" fmla="*/ 8 h 166"/>
                      <a:gd name="T22" fmla="*/ 25 w 124"/>
                      <a:gd name="T23" fmla="*/ 12 h 166"/>
                      <a:gd name="T24" fmla="*/ 23 w 124"/>
                      <a:gd name="T25" fmla="*/ 18 h 166"/>
                      <a:gd name="T26" fmla="*/ 22 w 124"/>
                      <a:gd name="T27" fmla="*/ 23 h 166"/>
                      <a:gd name="T28" fmla="*/ 20 w 124"/>
                      <a:gd name="T29" fmla="*/ 28 h 166"/>
                      <a:gd name="T30" fmla="*/ 20 w 124"/>
                      <a:gd name="T31" fmla="*/ 36 h 166"/>
                      <a:gd name="T32" fmla="*/ 19 w 124"/>
                      <a:gd name="T33" fmla="*/ 42 h 166"/>
                      <a:gd name="T34" fmla="*/ 0 w 124"/>
                      <a:gd name="T35" fmla="*/ 42 h 166"/>
                      <a:gd name="T36" fmla="*/ 1 w 124"/>
                      <a:gd name="T37" fmla="*/ 38 h 166"/>
                      <a:gd name="T38" fmla="*/ 2 w 124"/>
                      <a:gd name="T39" fmla="*/ 34 h 166"/>
                      <a:gd name="T40" fmla="*/ 3 w 124"/>
                      <a:gd name="T41" fmla="*/ 28 h 166"/>
                      <a:gd name="T42" fmla="*/ 5 w 124"/>
                      <a:gd name="T43" fmla="*/ 25 h 166"/>
                      <a:gd name="T44" fmla="*/ 7 w 124"/>
                      <a:gd name="T45" fmla="*/ 21 h 166"/>
                      <a:gd name="T46" fmla="*/ 10 w 124"/>
                      <a:gd name="T47" fmla="*/ 18 h 166"/>
                      <a:gd name="T48" fmla="*/ 12 w 124"/>
                      <a:gd name="T49" fmla="*/ 13 h 166"/>
                      <a:gd name="T50" fmla="*/ 15 w 124"/>
                      <a:gd name="T51" fmla="*/ 10 h 16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w 124"/>
                      <a:gd name="T79" fmla="*/ 0 h 166"/>
                      <a:gd name="T80" fmla="*/ 124 w 124"/>
                      <a:gd name="T81" fmla="*/ 166 h 166"/>
                    </a:gdLst>
                    <a:ahLst/>
                    <a:cxnLst>
                      <a:cxn ang="T52">
                        <a:pos x="T0" y="T1"/>
                      </a:cxn>
                      <a:cxn ang="T53">
                        <a:pos x="T2" y="T3"/>
                      </a:cxn>
                      <a:cxn ang="T54">
                        <a:pos x="T4" y="T5"/>
                      </a:cxn>
                      <a:cxn ang="T55">
                        <a:pos x="T6" y="T7"/>
                      </a:cxn>
                      <a:cxn ang="T56">
                        <a:pos x="T8" y="T9"/>
                      </a:cxn>
                      <a:cxn ang="T57">
                        <a:pos x="T10" y="T11"/>
                      </a:cxn>
                      <a:cxn ang="T58">
                        <a:pos x="T12" y="T13"/>
                      </a:cxn>
                      <a:cxn ang="T59">
                        <a:pos x="T14" y="T15"/>
                      </a:cxn>
                      <a:cxn ang="T60">
                        <a:pos x="T16" y="T17"/>
                      </a:cxn>
                      <a:cxn ang="T61">
                        <a:pos x="T18" y="T19"/>
                      </a:cxn>
                      <a:cxn ang="T62">
                        <a:pos x="T20" y="T21"/>
                      </a:cxn>
                      <a:cxn ang="T63">
                        <a:pos x="T22" y="T23"/>
                      </a:cxn>
                      <a:cxn ang="T64">
                        <a:pos x="T24" y="T25"/>
                      </a:cxn>
                      <a:cxn ang="T65">
                        <a:pos x="T26" y="T27"/>
                      </a:cxn>
                      <a:cxn ang="T66">
                        <a:pos x="T28" y="T29"/>
                      </a:cxn>
                      <a:cxn ang="T67">
                        <a:pos x="T30" y="T31"/>
                      </a:cxn>
                      <a:cxn ang="T68">
                        <a:pos x="T32" y="T33"/>
                      </a:cxn>
                      <a:cxn ang="T69">
                        <a:pos x="T34" y="T35"/>
                      </a:cxn>
                      <a:cxn ang="T70">
                        <a:pos x="T36" y="T37"/>
                      </a:cxn>
                      <a:cxn ang="T71">
                        <a:pos x="T38" y="T39"/>
                      </a:cxn>
                      <a:cxn ang="T72">
                        <a:pos x="T40" y="T41"/>
                      </a:cxn>
                      <a:cxn ang="T73">
                        <a:pos x="T42" y="T43"/>
                      </a:cxn>
                      <a:cxn ang="T74">
                        <a:pos x="T44" y="T45"/>
                      </a:cxn>
                      <a:cxn ang="T75">
                        <a:pos x="T46" y="T47"/>
                      </a:cxn>
                      <a:cxn ang="T76">
                        <a:pos x="T48" y="T49"/>
                      </a:cxn>
                      <a:cxn ang="T77">
                        <a:pos x="T50" y="T51"/>
                      </a:cxn>
                    </a:cxnLst>
                    <a:rect l="T78" t="T79" r="T80" b="T81"/>
                    <a:pathLst>
                      <a:path w="124" h="166">
                        <a:moveTo>
                          <a:pt x="59" y="43"/>
                        </a:moveTo>
                        <a:lnTo>
                          <a:pt x="67" y="36"/>
                        </a:lnTo>
                        <a:lnTo>
                          <a:pt x="74" y="30"/>
                        </a:lnTo>
                        <a:lnTo>
                          <a:pt x="81" y="24"/>
                        </a:lnTo>
                        <a:lnTo>
                          <a:pt x="89" y="17"/>
                        </a:lnTo>
                        <a:lnTo>
                          <a:pt x="99" y="13"/>
                        </a:lnTo>
                        <a:lnTo>
                          <a:pt x="107" y="8"/>
                        </a:lnTo>
                        <a:lnTo>
                          <a:pt x="115" y="3"/>
                        </a:lnTo>
                        <a:lnTo>
                          <a:pt x="124" y="0"/>
                        </a:lnTo>
                        <a:lnTo>
                          <a:pt x="115" y="16"/>
                        </a:lnTo>
                        <a:lnTo>
                          <a:pt x="105" y="32"/>
                        </a:lnTo>
                        <a:lnTo>
                          <a:pt x="97" y="51"/>
                        </a:lnTo>
                        <a:lnTo>
                          <a:pt x="91" y="71"/>
                        </a:lnTo>
                        <a:lnTo>
                          <a:pt x="85" y="93"/>
                        </a:lnTo>
                        <a:lnTo>
                          <a:pt x="80" y="115"/>
                        </a:lnTo>
                        <a:lnTo>
                          <a:pt x="77" y="141"/>
                        </a:lnTo>
                        <a:lnTo>
                          <a:pt x="75" y="166"/>
                        </a:lnTo>
                        <a:lnTo>
                          <a:pt x="0" y="166"/>
                        </a:lnTo>
                        <a:lnTo>
                          <a:pt x="4" y="149"/>
                        </a:lnTo>
                        <a:lnTo>
                          <a:pt x="7" y="133"/>
                        </a:lnTo>
                        <a:lnTo>
                          <a:pt x="11" y="115"/>
                        </a:lnTo>
                        <a:lnTo>
                          <a:pt x="19" y="100"/>
                        </a:lnTo>
                        <a:lnTo>
                          <a:pt x="27" y="84"/>
                        </a:lnTo>
                        <a:lnTo>
                          <a:pt x="37" y="70"/>
                        </a:lnTo>
                        <a:lnTo>
                          <a:pt x="48" y="55"/>
                        </a:lnTo>
                        <a:lnTo>
                          <a:pt x="59" y="4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98345" name="Freeform 65"/>
                  <p:cNvSpPr>
                    <a:spLocks/>
                  </p:cNvSpPr>
                  <p:nvPr/>
                </p:nvSpPr>
                <p:spPr bwMode="auto">
                  <a:xfrm>
                    <a:off x="7762" y="11622"/>
                    <a:ext cx="59" cy="85"/>
                  </a:xfrm>
                  <a:custGeom>
                    <a:avLst/>
                    <a:gdLst>
                      <a:gd name="T0" fmla="*/ 0 w 118"/>
                      <a:gd name="T1" fmla="*/ 0 h 171"/>
                      <a:gd name="T2" fmla="*/ 19 w 118"/>
                      <a:gd name="T3" fmla="*/ 0 h 171"/>
                      <a:gd name="T4" fmla="*/ 20 w 118"/>
                      <a:gd name="T5" fmla="*/ 12 h 171"/>
                      <a:gd name="T6" fmla="*/ 22 w 118"/>
                      <a:gd name="T7" fmla="*/ 23 h 171"/>
                      <a:gd name="T8" fmla="*/ 26 w 118"/>
                      <a:gd name="T9" fmla="*/ 34 h 171"/>
                      <a:gd name="T10" fmla="*/ 30 w 118"/>
                      <a:gd name="T11" fmla="*/ 42 h 171"/>
                      <a:gd name="T12" fmla="*/ 28 w 118"/>
                      <a:gd name="T13" fmla="*/ 42 h 171"/>
                      <a:gd name="T14" fmla="*/ 26 w 118"/>
                      <a:gd name="T15" fmla="*/ 40 h 171"/>
                      <a:gd name="T16" fmla="*/ 24 w 118"/>
                      <a:gd name="T17" fmla="*/ 39 h 171"/>
                      <a:gd name="T18" fmla="*/ 22 w 118"/>
                      <a:gd name="T19" fmla="*/ 38 h 171"/>
                      <a:gd name="T20" fmla="*/ 20 w 118"/>
                      <a:gd name="T21" fmla="*/ 36 h 171"/>
                      <a:gd name="T22" fmla="*/ 18 w 118"/>
                      <a:gd name="T23" fmla="*/ 35 h 171"/>
                      <a:gd name="T24" fmla="*/ 17 w 118"/>
                      <a:gd name="T25" fmla="*/ 34 h 171"/>
                      <a:gd name="T26" fmla="*/ 15 w 118"/>
                      <a:gd name="T27" fmla="*/ 32 h 171"/>
                      <a:gd name="T28" fmla="*/ 12 w 118"/>
                      <a:gd name="T29" fmla="*/ 29 h 171"/>
                      <a:gd name="T30" fmla="*/ 9 w 118"/>
                      <a:gd name="T31" fmla="*/ 25 h 171"/>
                      <a:gd name="T32" fmla="*/ 7 w 118"/>
                      <a:gd name="T33" fmla="*/ 21 h 171"/>
                      <a:gd name="T34" fmla="*/ 5 w 118"/>
                      <a:gd name="T35" fmla="*/ 17 h 171"/>
                      <a:gd name="T36" fmla="*/ 3 w 118"/>
                      <a:gd name="T37" fmla="*/ 13 h 171"/>
                      <a:gd name="T38" fmla="*/ 2 w 118"/>
                      <a:gd name="T39" fmla="*/ 9 h 171"/>
                      <a:gd name="T40" fmla="*/ 1 w 118"/>
                      <a:gd name="T41" fmla="*/ 4 h 171"/>
                      <a:gd name="T42" fmla="*/ 0 w 118"/>
                      <a:gd name="T43" fmla="*/ 0 h 171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w 118"/>
                      <a:gd name="T67" fmla="*/ 0 h 171"/>
                      <a:gd name="T68" fmla="*/ 118 w 118"/>
                      <a:gd name="T69" fmla="*/ 171 h 171"/>
                    </a:gdLst>
                    <a:ahLst/>
                    <a:cxnLst>
                      <a:cxn ang="T44">
                        <a:pos x="T0" y="T1"/>
                      </a:cxn>
                      <a:cxn ang="T45">
                        <a:pos x="T2" y="T3"/>
                      </a:cxn>
                      <a:cxn ang="T46">
                        <a:pos x="T4" y="T5"/>
                      </a:cxn>
                      <a:cxn ang="T47">
                        <a:pos x="T6" y="T7"/>
                      </a:cxn>
                      <a:cxn ang="T48">
                        <a:pos x="T8" y="T9"/>
                      </a:cxn>
                      <a:cxn ang="T49">
                        <a:pos x="T10" y="T11"/>
                      </a:cxn>
                      <a:cxn ang="T50">
                        <a:pos x="T12" y="T13"/>
                      </a:cxn>
                      <a:cxn ang="T51">
                        <a:pos x="T14" y="T15"/>
                      </a:cxn>
                      <a:cxn ang="T52">
                        <a:pos x="T16" y="T17"/>
                      </a:cxn>
                      <a:cxn ang="T53">
                        <a:pos x="T18" y="T19"/>
                      </a:cxn>
                      <a:cxn ang="T54">
                        <a:pos x="T20" y="T21"/>
                      </a:cxn>
                      <a:cxn ang="T55">
                        <a:pos x="T22" y="T23"/>
                      </a:cxn>
                      <a:cxn ang="T56">
                        <a:pos x="T24" y="T25"/>
                      </a:cxn>
                      <a:cxn ang="T57">
                        <a:pos x="T26" y="T27"/>
                      </a:cxn>
                      <a:cxn ang="T58">
                        <a:pos x="T28" y="T29"/>
                      </a:cxn>
                      <a:cxn ang="T59">
                        <a:pos x="T30" y="T31"/>
                      </a:cxn>
                      <a:cxn ang="T60">
                        <a:pos x="T32" y="T33"/>
                      </a:cxn>
                      <a:cxn ang="T61">
                        <a:pos x="T34" y="T35"/>
                      </a:cxn>
                      <a:cxn ang="T62">
                        <a:pos x="T36" y="T37"/>
                      </a:cxn>
                      <a:cxn ang="T63">
                        <a:pos x="T38" y="T39"/>
                      </a:cxn>
                      <a:cxn ang="T64">
                        <a:pos x="T40" y="T41"/>
                      </a:cxn>
                      <a:cxn ang="T65">
                        <a:pos x="T42" y="T43"/>
                      </a:cxn>
                    </a:cxnLst>
                    <a:rect l="T66" t="T67" r="T68" b="T69"/>
                    <a:pathLst>
                      <a:path w="118" h="171">
                        <a:moveTo>
                          <a:pt x="0" y="0"/>
                        </a:moveTo>
                        <a:lnTo>
                          <a:pt x="75" y="0"/>
                        </a:lnTo>
                        <a:lnTo>
                          <a:pt x="78" y="49"/>
                        </a:lnTo>
                        <a:lnTo>
                          <a:pt x="88" y="95"/>
                        </a:lnTo>
                        <a:lnTo>
                          <a:pt x="101" y="136"/>
                        </a:lnTo>
                        <a:lnTo>
                          <a:pt x="118" y="171"/>
                        </a:lnTo>
                        <a:lnTo>
                          <a:pt x="110" y="168"/>
                        </a:lnTo>
                        <a:lnTo>
                          <a:pt x="102" y="163"/>
                        </a:lnTo>
                        <a:lnTo>
                          <a:pt x="94" y="158"/>
                        </a:lnTo>
                        <a:lnTo>
                          <a:pt x="86" y="154"/>
                        </a:lnTo>
                        <a:lnTo>
                          <a:pt x="80" y="147"/>
                        </a:lnTo>
                        <a:lnTo>
                          <a:pt x="72" y="143"/>
                        </a:lnTo>
                        <a:lnTo>
                          <a:pt x="66" y="136"/>
                        </a:lnTo>
                        <a:lnTo>
                          <a:pt x="59" y="130"/>
                        </a:lnTo>
                        <a:lnTo>
                          <a:pt x="46" y="116"/>
                        </a:lnTo>
                        <a:lnTo>
                          <a:pt x="35" y="101"/>
                        </a:lnTo>
                        <a:lnTo>
                          <a:pt x="26" y="87"/>
                        </a:lnTo>
                        <a:lnTo>
                          <a:pt x="18" y="70"/>
                        </a:lnTo>
                        <a:lnTo>
                          <a:pt x="11" y="54"/>
                        </a:lnTo>
                        <a:lnTo>
                          <a:pt x="5" y="37"/>
                        </a:lnTo>
                        <a:lnTo>
                          <a:pt x="2" y="1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98346" name="Freeform 66"/>
                  <p:cNvSpPr>
                    <a:spLocks/>
                  </p:cNvSpPr>
                  <p:nvPr/>
                </p:nvSpPr>
                <p:spPr bwMode="auto">
                  <a:xfrm>
                    <a:off x="7910" y="11622"/>
                    <a:ext cx="54" cy="83"/>
                  </a:xfrm>
                  <a:custGeom>
                    <a:avLst/>
                    <a:gdLst>
                      <a:gd name="T0" fmla="*/ 0 w 108"/>
                      <a:gd name="T1" fmla="*/ 42 h 166"/>
                      <a:gd name="T2" fmla="*/ 4 w 108"/>
                      <a:gd name="T3" fmla="*/ 33 h 166"/>
                      <a:gd name="T4" fmla="*/ 7 w 108"/>
                      <a:gd name="T5" fmla="*/ 23 h 166"/>
                      <a:gd name="T6" fmla="*/ 10 w 108"/>
                      <a:gd name="T7" fmla="*/ 12 h 166"/>
                      <a:gd name="T8" fmla="*/ 10 w 108"/>
                      <a:gd name="T9" fmla="*/ 0 h 166"/>
                      <a:gd name="T10" fmla="*/ 27 w 108"/>
                      <a:gd name="T11" fmla="*/ 0 h 166"/>
                      <a:gd name="T12" fmla="*/ 27 w 108"/>
                      <a:gd name="T13" fmla="*/ 6 h 166"/>
                      <a:gd name="T14" fmla="*/ 25 w 108"/>
                      <a:gd name="T15" fmla="*/ 12 h 166"/>
                      <a:gd name="T16" fmla="*/ 22 w 108"/>
                      <a:gd name="T17" fmla="*/ 19 h 166"/>
                      <a:gd name="T18" fmla="*/ 19 w 108"/>
                      <a:gd name="T19" fmla="*/ 24 h 166"/>
                      <a:gd name="T20" fmla="*/ 14 w 108"/>
                      <a:gd name="T21" fmla="*/ 29 h 166"/>
                      <a:gd name="T22" fmla="*/ 11 w 108"/>
                      <a:gd name="T23" fmla="*/ 34 h 166"/>
                      <a:gd name="T24" fmla="*/ 6 w 108"/>
                      <a:gd name="T25" fmla="*/ 38 h 166"/>
                      <a:gd name="T26" fmla="*/ 0 w 108"/>
                      <a:gd name="T27" fmla="*/ 42 h 16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108"/>
                      <a:gd name="T43" fmla="*/ 0 h 166"/>
                      <a:gd name="T44" fmla="*/ 108 w 108"/>
                      <a:gd name="T45" fmla="*/ 166 h 16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108" h="166">
                        <a:moveTo>
                          <a:pt x="0" y="166"/>
                        </a:moveTo>
                        <a:lnTo>
                          <a:pt x="16" y="132"/>
                        </a:lnTo>
                        <a:lnTo>
                          <a:pt x="29" y="92"/>
                        </a:lnTo>
                        <a:lnTo>
                          <a:pt x="37" y="48"/>
                        </a:lnTo>
                        <a:lnTo>
                          <a:pt x="40" y="0"/>
                        </a:lnTo>
                        <a:lnTo>
                          <a:pt x="108" y="0"/>
                        </a:lnTo>
                        <a:lnTo>
                          <a:pt x="105" y="27"/>
                        </a:lnTo>
                        <a:lnTo>
                          <a:pt x="97" y="51"/>
                        </a:lnTo>
                        <a:lnTo>
                          <a:pt x="88" y="75"/>
                        </a:lnTo>
                        <a:lnTo>
                          <a:pt x="75" y="97"/>
                        </a:lnTo>
                        <a:lnTo>
                          <a:pt x="59" y="117"/>
                        </a:lnTo>
                        <a:lnTo>
                          <a:pt x="42" y="136"/>
                        </a:lnTo>
                        <a:lnTo>
                          <a:pt x="22" y="152"/>
                        </a:lnTo>
                        <a:lnTo>
                          <a:pt x="0" y="16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98347" name="Freeform 67"/>
                  <p:cNvSpPr>
                    <a:spLocks/>
                  </p:cNvSpPr>
                  <p:nvPr/>
                </p:nvSpPr>
                <p:spPr bwMode="auto">
                  <a:xfrm>
                    <a:off x="7594" y="11990"/>
                    <a:ext cx="23" cy="23"/>
                  </a:xfrm>
                  <a:custGeom>
                    <a:avLst/>
                    <a:gdLst>
                      <a:gd name="T0" fmla="*/ 6 w 46"/>
                      <a:gd name="T1" fmla="*/ 12 h 46"/>
                      <a:gd name="T2" fmla="*/ 8 w 46"/>
                      <a:gd name="T3" fmla="*/ 12 h 46"/>
                      <a:gd name="T4" fmla="*/ 10 w 46"/>
                      <a:gd name="T5" fmla="*/ 10 h 46"/>
                      <a:gd name="T6" fmla="*/ 11 w 46"/>
                      <a:gd name="T7" fmla="*/ 9 h 46"/>
                      <a:gd name="T8" fmla="*/ 12 w 46"/>
                      <a:gd name="T9" fmla="*/ 6 h 46"/>
                      <a:gd name="T10" fmla="*/ 11 w 46"/>
                      <a:gd name="T11" fmla="*/ 3 h 46"/>
                      <a:gd name="T12" fmla="*/ 10 w 46"/>
                      <a:gd name="T13" fmla="*/ 1 h 46"/>
                      <a:gd name="T14" fmla="*/ 8 w 46"/>
                      <a:gd name="T15" fmla="*/ 1 h 46"/>
                      <a:gd name="T16" fmla="*/ 6 w 46"/>
                      <a:gd name="T17" fmla="*/ 0 h 46"/>
                      <a:gd name="T18" fmla="*/ 3 w 46"/>
                      <a:gd name="T19" fmla="*/ 1 h 46"/>
                      <a:gd name="T20" fmla="*/ 1 w 46"/>
                      <a:gd name="T21" fmla="*/ 1 h 46"/>
                      <a:gd name="T22" fmla="*/ 1 w 46"/>
                      <a:gd name="T23" fmla="*/ 3 h 46"/>
                      <a:gd name="T24" fmla="*/ 0 w 46"/>
                      <a:gd name="T25" fmla="*/ 6 h 46"/>
                      <a:gd name="T26" fmla="*/ 1 w 46"/>
                      <a:gd name="T27" fmla="*/ 9 h 46"/>
                      <a:gd name="T28" fmla="*/ 1 w 46"/>
                      <a:gd name="T29" fmla="*/ 10 h 46"/>
                      <a:gd name="T30" fmla="*/ 3 w 46"/>
                      <a:gd name="T31" fmla="*/ 12 h 46"/>
                      <a:gd name="T32" fmla="*/ 6 w 46"/>
                      <a:gd name="T33" fmla="*/ 12 h 4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46"/>
                      <a:gd name="T52" fmla="*/ 0 h 46"/>
                      <a:gd name="T53" fmla="*/ 46 w 46"/>
                      <a:gd name="T54" fmla="*/ 46 h 4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46" h="46">
                        <a:moveTo>
                          <a:pt x="22" y="46"/>
                        </a:moveTo>
                        <a:lnTo>
                          <a:pt x="32" y="45"/>
                        </a:lnTo>
                        <a:lnTo>
                          <a:pt x="40" y="40"/>
                        </a:lnTo>
                        <a:lnTo>
                          <a:pt x="44" y="34"/>
                        </a:lnTo>
                        <a:lnTo>
                          <a:pt x="46" y="24"/>
                        </a:lnTo>
                        <a:lnTo>
                          <a:pt x="44" y="15"/>
                        </a:lnTo>
                        <a:lnTo>
                          <a:pt x="40" y="7"/>
                        </a:lnTo>
                        <a:lnTo>
                          <a:pt x="32" y="2"/>
                        </a:lnTo>
                        <a:lnTo>
                          <a:pt x="22" y="0"/>
                        </a:lnTo>
                        <a:lnTo>
                          <a:pt x="13" y="2"/>
                        </a:lnTo>
                        <a:lnTo>
                          <a:pt x="6" y="7"/>
                        </a:lnTo>
                        <a:lnTo>
                          <a:pt x="1" y="15"/>
                        </a:lnTo>
                        <a:lnTo>
                          <a:pt x="0" y="24"/>
                        </a:lnTo>
                        <a:lnTo>
                          <a:pt x="1" y="34"/>
                        </a:lnTo>
                        <a:lnTo>
                          <a:pt x="6" y="40"/>
                        </a:lnTo>
                        <a:lnTo>
                          <a:pt x="13" y="45"/>
                        </a:lnTo>
                        <a:lnTo>
                          <a:pt x="22" y="4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98348" name="Freeform 68"/>
                  <p:cNvSpPr>
                    <a:spLocks/>
                  </p:cNvSpPr>
                  <p:nvPr/>
                </p:nvSpPr>
                <p:spPr bwMode="auto">
                  <a:xfrm>
                    <a:off x="7638" y="11990"/>
                    <a:ext cx="23" cy="23"/>
                  </a:xfrm>
                  <a:custGeom>
                    <a:avLst/>
                    <a:gdLst>
                      <a:gd name="T0" fmla="*/ 6 w 48"/>
                      <a:gd name="T1" fmla="*/ 12 h 46"/>
                      <a:gd name="T2" fmla="*/ 8 w 48"/>
                      <a:gd name="T3" fmla="*/ 12 h 46"/>
                      <a:gd name="T4" fmla="*/ 10 w 48"/>
                      <a:gd name="T5" fmla="*/ 10 h 46"/>
                      <a:gd name="T6" fmla="*/ 11 w 48"/>
                      <a:gd name="T7" fmla="*/ 9 h 46"/>
                      <a:gd name="T8" fmla="*/ 11 w 48"/>
                      <a:gd name="T9" fmla="*/ 6 h 46"/>
                      <a:gd name="T10" fmla="*/ 11 w 48"/>
                      <a:gd name="T11" fmla="*/ 3 h 46"/>
                      <a:gd name="T12" fmla="*/ 10 w 48"/>
                      <a:gd name="T13" fmla="*/ 1 h 46"/>
                      <a:gd name="T14" fmla="*/ 8 w 48"/>
                      <a:gd name="T15" fmla="*/ 1 h 46"/>
                      <a:gd name="T16" fmla="*/ 6 w 48"/>
                      <a:gd name="T17" fmla="*/ 0 h 46"/>
                      <a:gd name="T18" fmla="*/ 3 w 48"/>
                      <a:gd name="T19" fmla="*/ 1 h 46"/>
                      <a:gd name="T20" fmla="*/ 2 w 48"/>
                      <a:gd name="T21" fmla="*/ 1 h 46"/>
                      <a:gd name="T22" fmla="*/ 0 w 48"/>
                      <a:gd name="T23" fmla="*/ 3 h 46"/>
                      <a:gd name="T24" fmla="*/ 0 w 48"/>
                      <a:gd name="T25" fmla="*/ 6 h 46"/>
                      <a:gd name="T26" fmla="*/ 0 w 48"/>
                      <a:gd name="T27" fmla="*/ 9 h 46"/>
                      <a:gd name="T28" fmla="*/ 2 w 48"/>
                      <a:gd name="T29" fmla="*/ 10 h 46"/>
                      <a:gd name="T30" fmla="*/ 3 w 48"/>
                      <a:gd name="T31" fmla="*/ 12 h 46"/>
                      <a:gd name="T32" fmla="*/ 6 w 48"/>
                      <a:gd name="T33" fmla="*/ 12 h 4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48"/>
                      <a:gd name="T52" fmla="*/ 0 h 46"/>
                      <a:gd name="T53" fmla="*/ 48 w 48"/>
                      <a:gd name="T54" fmla="*/ 46 h 4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48" h="46">
                        <a:moveTo>
                          <a:pt x="24" y="46"/>
                        </a:moveTo>
                        <a:lnTo>
                          <a:pt x="34" y="45"/>
                        </a:lnTo>
                        <a:lnTo>
                          <a:pt x="42" y="40"/>
                        </a:lnTo>
                        <a:lnTo>
                          <a:pt x="46" y="34"/>
                        </a:lnTo>
                        <a:lnTo>
                          <a:pt x="48" y="24"/>
                        </a:lnTo>
                        <a:lnTo>
                          <a:pt x="46" y="15"/>
                        </a:lnTo>
                        <a:lnTo>
                          <a:pt x="42" y="7"/>
                        </a:lnTo>
                        <a:lnTo>
                          <a:pt x="34" y="2"/>
                        </a:lnTo>
                        <a:lnTo>
                          <a:pt x="24" y="0"/>
                        </a:lnTo>
                        <a:lnTo>
                          <a:pt x="15" y="2"/>
                        </a:lnTo>
                        <a:lnTo>
                          <a:pt x="8" y="7"/>
                        </a:lnTo>
                        <a:lnTo>
                          <a:pt x="2" y="15"/>
                        </a:lnTo>
                        <a:lnTo>
                          <a:pt x="0" y="24"/>
                        </a:lnTo>
                        <a:lnTo>
                          <a:pt x="2" y="34"/>
                        </a:lnTo>
                        <a:lnTo>
                          <a:pt x="8" y="40"/>
                        </a:lnTo>
                        <a:lnTo>
                          <a:pt x="15" y="45"/>
                        </a:lnTo>
                        <a:lnTo>
                          <a:pt x="24" y="4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98349" name="Freeform 69"/>
                  <p:cNvSpPr>
                    <a:spLocks/>
                  </p:cNvSpPr>
                  <p:nvPr/>
                </p:nvSpPr>
                <p:spPr bwMode="auto">
                  <a:xfrm>
                    <a:off x="7682" y="11990"/>
                    <a:ext cx="23" cy="23"/>
                  </a:xfrm>
                  <a:custGeom>
                    <a:avLst/>
                    <a:gdLst>
                      <a:gd name="T0" fmla="*/ 6 w 46"/>
                      <a:gd name="T1" fmla="*/ 12 h 46"/>
                      <a:gd name="T2" fmla="*/ 8 w 46"/>
                      <a:gd name="T3" fmla="*/ 12 h 46"/>
                      <a:gd name="T4" fmla="*/ 10 w 46"/>
                      <a:gd name="T5" fmla="*/ 10 h 46"/>
                      <a:gd name="T6" fmla="*/ 12 w 46"/>
                      <a:gd name="T7" fmla="*/ 9 h 46"/>
                      <a:gd name="T8" fmla="*/ 12 w 46"/>
                      <a:gd name="T9" fmla="*/ 6 h 46"/>
                      <a:gd name="T10" fmla="*/ 12 w 46"/>
                      <a:gd name="T11" fmla="*/ 3 h 46"/>
                      <a:gd name="T12" fmla="*/ 10 w 46"/>
                      <a:gd name="T13" fmla="*/ 1 h 46"/>
                      <a:gd name="T14" fmla="*/ 8 w 46"/>
                      <a:gd name="T15" fmla="*/ 1 h 46"/>
                      <a:gd name="T16" fmla="*/ 6 w 46"/>
                      <a:gd name="T17" fmla="*/ 0 h 46"/>
                      <a:gd name="T18" fmla="*/ 3 w 46"/>
                      <a:gd name="T19" fmla="*/ 1 h 46"/>
                      <a:gd name="T20" fmla="*/ 1 w 46"/>
                      <a:gd name="T21" fmla="*/ 1 h 46"/>
                      <a:gd name="T22" fmla="*/ 1 w 46"/>
                      <a:gd name="T23" fmla="*/ 3 h 46"/>
                      <a:gd name="T24" fmla="*/ 0 w 46"/>
                      <a:gd name="T25" fmla="*/ 6 h 46"/>
                      <a:gd name="T26" fmla="*/ 1 w 46"/>
                      <a:gd name="T27" fmla="*/ 9 h 46"/>
                      <a:gd name="T28" fmla="*/ 1 w 46"/>
                      <a:gd name="T29" fmla="*/ 10 h 46"/>
                      <a:gd name="T30" fmla="*/ 3 w 46"/>
                      <a:gd name="T31" fmla="*/ 12 h 46"/>
                      <a:gd name="T32" fmla="*/ 6 w 46"/>
                      <a:gd name="T33" fmla="*/ 12 h 4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46"/>
                      <a:gd name="T52" fmla="*/ 0 h 46"/>
                      <a:gd name="T53" fmla="*/ 46 w 46"/>
                      <a:gd name="T54" fmla="*/ 46 h 4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46" h="46">
                        <a:moveTo>
                          <a:pt x="23" y="46"/>
                        </a:moveTo>
                        <a:lnTo>
                          <a:pt x="32" y="45"/>
                        </a:lnTo>
                        <a:lnTo>
                          <a:pt x="40" y="40"/>
                        </a:lnTo>
                        <a:lnTo>
                          <a:pt x="45" y="34"/>
                        </a:lnTo>
                        <a:lnTo>
                          <a:pt x="46" y="24"/>
                        </a:lnTo>
                        <a:lnTo>
                          <a:pt x="45" y="15"/>
                        </a:lnTo>
                        <a:lnTo>
                          <a:pt x="40" y="7"/>
                        </a:lnTo>
                        <a:lnTo>
                          <a:pt x="32" y="2"/>
                        </a:lnTo>
                        <a:lnTo>
                          <a:pt x="23" y="0"/>
                        </a:lnTo>
                        <a:lnTo>
                          <a:pt x="13" y="2"/>
                        </a:lnTo>
                        <a:lnTo>
                          <a:pt x="7" y="7"/>
                        </a:lnTo>
                        <a:lnTo>
                          <a:pt x="2" y="15"/>
                        </a:lnTo>
                        <a:lnTo>
                          <a:pt x="0" y="24"/>
                        </a:lnTo>
                        <a:lnTo>
                          <a:pt x="2" y="34"/>
                        </a:lnTo>
                        <a:lnTo>
                          <a:pt x="7" y="40"/>
                        </a:lnTo>
                        <a:lnTo>
                          <a:pt x="13" y="45"/>
                        </a:lnTo>
                        <a:lnTo>
                          <a:pt x="23" y="4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98350" name="Freeform 70"/>
                  <p:cNvSpPr>
                    <a:spLocks/>
                  </p:cNvSpPr>
                  <p:nvPr/>
                </p:nvSpPr>
                <p:spPr bwMode="auto">
                  <a:xfrm>
                    <a:off x="7726" y="11990"/>
                    <a:ext cx="24" cy="23"/>
                  </a:xfrm>
                  <a:custGeom>
                    <a:avLst/>
                    <a:gdLst>
                      <a:gd name="T0" fmla="*/ 6 w 48"/>
                      <a:gd name="T1" fmla="*/ 12 h 46"/>
                      <a:gd name="T2" fmla="*/ 9 w 48"/>
                      <a:gd name="T3" fmla="*/ 12 h 46"/>
                      <a:gd name="T4" fmla="*/ 11 w 48"/>
                      <a:gd name="T5" fmla="*/ 10 h 46"/>
                      <a:gd name="T6" fmla="*/ 12 w 48"/>
                      <a:gd name="T7" fmla="*/ 9 h 46"/>
                      <a:gd name="T8" fmla="*/ 12 w 48"/>
                      <a:gd name="T9" fmla="*/ 6 h 46"/>
                      <a:gd name="T10" fmla="*/ 12 w 48"/>
                      <a:gd name="T11" fmla="*/ 3 h 46"/>
                      <a:gd name="T12" fmla="*/ 11 w 48"/>
                      <a:gd name="T13" fmla="*/ 1 h 46"/>
                      <a:gd name="T14" fmla="*/ 9 w 48"/>
                      <a:gd name="T15" fmla="*/ 1 h 46"/>
                      <a:gd name="T16" fmla="*/ 6 w 48"/>
                      <a:gd name="T17" fmla="*/ 0 h 46"/>
                      <a:gd name="T18" fmla="*/ 3 w 48"/>
                      <a:gd name="T19" fmla="*/ 1 h 46"/>
                      <a:gd name="T20" fmla="*/ 2 w 48"/>
                      <a:gd name="T21" fmla="*/ 1 h 46"/>
                      <a:gd name="T22" fmla="*/ 1 w 48"/>
                      <a:gd name="T23" fmla="*/ 3 h 46"/>
                      <a:gd name="T24" fmla="*/ 0 w 48"/>
                      <a:gd name="T25" fmla="*/ 6 h 46"/>
                      <a:gd name="T26" fmla="*/ 1 w 48"/>
                      <a:gd name="T27" fmla="*/ 9 h 46"/>
                      <a:gd name="T28" fmla="*/ 2 w 48"/>
                      <a:gd name="T29" fmla="*/ 10 h 46"/>
                      <a:gd name="T30" fmla="*/ 3 w 48"/>
                      <a:gd name="T31" fmla="*/ 12 h 46"/>
                      <a:gd name="T32" fmla="*/ 6 w 48"/>
                      <a:gd name="T33" fmla="*/ 12 h 4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48"/>
                      <a:gd name="T52" fmla="*/ 0 h 46"/>
                      <a:gd name="T53" fmla="*/ 48 w 48"/>
                      <a:gd name="T54" fmla="*/ 46 h 4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48" h="46">
                        <a:moveTo>
                          <a:pt x="24" y="46"/>
                        </a:moveTo>
                        <a:lnTo>
                          <a:pt x="33" y="45"/>
                        </a:lnTo>
                        <a:lnTo>
                          <a:pt x="41" y="40"/>
                        </a:lnTo>
                        <a:lnTo>
                          <a:pt x="46" y="34"/>
                        </a:lnTo>
                        <a:lnTo>
                          <a:pt x="48" y="24"/>
                        </a:lnTo>
                        <a:lnTo>
                          <a:pt x="46" y="15"/>
                        </a:lnTo>
                        <a:lnTo>
                          <a:pt x="41" y="7"/>
                        </a:lnTo>
                        <a:lnTo>
                          <a:pt x="33" y="2"/>
                        </a:lnTo>
                        <a:lnTo>
                          <a:pt x="24" y="0"/>
                        </a:lnTo>
                        <a:lnTo>
                          <a:pt x="14" y="2"/>
                        </a:lnTo>
                        <a:lnTo>
                          <a:pt x="8" y="7"/>
                        </a:lnTo>
                        <a:lnTo>
                          <a:pt x="1" y="15"/>
                        </a:lnTo>
                        <a:lnTo>
                          <a:pt x="0" y="24"/>
                        </a:lnTo>
                        <a:lnTo>
                          <a:pt x="1" y="34"/>
                        </a:lnTo>
                        <a:lnTo>
                          <a:pt x="8" y="40"/>
                        </a:lnTo>
                        <a:lnTo>
                          <a:pt x="14" y="45"/>
                        </a:lnTo>
                        <a:lnTo>
                          <a:pt x="24" y="4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98351" name="Freeform 71"/>
                  <p:cNvSpPr>
                    <a:spLocks/>
                  </p:cNvSpPr>
                  <p:nvPr/>
                </p:nvSpPr>
                <p:spPr bwMode="auto">
                  <a:xfrm>
                    <a:off x="7594" y="12031"/>
                    <a:ext cx="23" cy="23"/>
                  </a:xfrm>
                  <a:custGeom>
                    <a:avLst/>
                    <a:gdLst>
                      <a:gd name="T0" fmla="*/ 6 w 46"/>
                      <a:gd name="T1" fmla="*/ 12 h 45"/>
                      <a:gd name="T2" fmla="*/ 8 w 46"/>
                      <a:gd name="T3" fmla="*/ 11 h 45"/>
                      <a:gd name="T4" fmla="*/ 10 w 46"/>
                      <a:gd name="T5" fmla="*/ 10 h 45"/>
                      <a:gd name="T6" fmla="*/ 11 w 46"/>
                      <a:gd name="T7" fmla="*/ 9 h 45"/>
                      <a:gd name="T8" fmla="*/ 12 w 46"/>
                      <a:gd name="T9" fmla="*/ 6 h 45"/>
                      <a:gd name="T10" fmla="*/ 11 w 46"/>
                      <a:gd name="T11" fmla="*/ 4 h 45"/>
                      <a:gd name="T12" fmla="*/ 10 w 46"/>
                      <a:gd name="T13" fmla="*/ 2 h 45"/>
                      <a:gd name="T14" fmla="*/ 8 w 46"/>
                      <a:gd name="T15" fmla="*/ 1 h 45"/>
                      <a:gd name="T16" fmla="*/ 6 w 46"/>
                      <a:gd name="T17" fmla="*/ 0 h 45"/>
                      <a:gd name="T18" fmla="*/ 3 w 46"/>
                      <a:gd name="T19" fmla="*/ 1 h 45"/>
                      <a:gd name="T20" fmla="*/ 1 w 46"/>
                      <a:gd name="T21" fmla="*/ 2 h 45"/>
                      <a:gd name="T22" fmla="*/ 1 w 46"/>
                      <a:gd name="T23" fmla="*/ 4 h 45"/>
                      <a:gd name="T24" fmla="*/ 0 w 46"/>
                      <a:gd name="T25" fmla="*/ 6 h 45"/>
                      <a:gd name="T26" fmla="*/ 1 w 46"/>
                      <a:gd name="T27" fmla="*/ 9 h 45"/>
                      <a:gd name="T28" fmla="*/ 1 w 46"/>
                      <a:gd name="T29" fmla="*/ 10 h 45"/>
                      <a:gd name="T30" fmla="*/ 3 w 46"/>
                      <a:gd name="T31" fmla="*/ 11 h 45"/>
                      <a:gd name="T32" fmla="*/ 6 w 46"/>
                      <a:gd name="T33" fmla="*/ 12 h 4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46"/>
                      <a:gd name="T52" fmla="*/ 0 h 45"/>
                      <a:gd name="T53" fmla="*/ 46 w 46"/>
                      <a:gd name="T54" fmla="*/ 45 h 45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46" h="45">
                        <a:moveTo>
                          <a:pt x="22" y="45"/>
                        </a:moveTo>
                        <a:lnTo>
                          <a:pt x="32" y="44"/>
                        </a:lnTo>
                        <a:lnTo>
                          <a:pt x="40" y="39"/>
                        </a:lnTo>
                        <a:lnTo>
                          <a:pt x="44" y="33"/>
                        </a:lnTo>
                        <a:lnTo>
                          <a:pt x="46" y="23"/>
                        </a:lnTo>
                        <a:lnTo>
                          <a:pt x="44" y="14"/>
                        </a:lnTo>
                        <a:lnTo>
                          <a:pt x="40" y="6"/>
                        </a:lnTo>
                        <a:lnTo>
                          <a:pt x="32" y="1"/>
                        </a:lnTo>
                        <a:lnTo>
                          <a:pt x="22" y="0"/>
                        </a:lnTo>
                        <a:lnTo>
                          <a:pt x="13" y="1"/>
                        </a:lnTo>
                        <a:lnTo>
                          <a:pt x="6" y="6"/>
                        </a:lnTo>
                        <a:lnTo>
                          <a:pt x="1" y="14"/>
                        </a:lnTo>
                        <a:lnTo>
                          <a:pt x="0" y="23"/>
                        </a:lnTo>
                        <a:lnTo>
                          <a:pt x="1" y="33"/>
                        </a:lnTo>
                        <a:lnTo>
                          <a:pt x="6" y="39"/>
                        </a:lnTo>
                        <a:lnTo>
                          <a:pt x="13" y="44"/>
                        </a:lnTo>
                        <a:lnTo>
                          <a:pt x="22" y="4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98352" name="Freeform 72"/>
                  <p:cNvSpPr>
                    <a:spLocks/>
                  </p:cNvSpPr>
                  <p:nvPr/>
                </p:nvSpPr>
                <p:spPr bwMode="auto">
                  <a:xfrm>
                    <a:off x="7638" y="12031"/>
                    <a:ext cx="23" cy="23"/>
                  </a:xfrm>
                  <a:custGeom>
                    <a:avLst/>
                    <a:gdLst>
                      <a:gd name="T0" fmla="*/ 6 w 48"/>
                      <a:gd name="T1" fmla="*/ 12 h 45"/>
                      <a:gd name="T2" fmla="*/ 8 w 48"/>
                      <a:gd name="T3" fmla="*/ 11 h 45"/>
                      <a:gd name="T4" fmla="*/ 10 w 48"/>
                      <a:gd name="T5" fmla="*/ 10 h 45"/>
                      <a:gd name="T6" fmla="*/ 11 w 48"/>
                      <a:gd name="T7" fmla="*/ 9 h 45"/>
                      <a:gd name="T8" fmla="*/ 11 w 48"/>
                      <a:gd name="T9" fmla="*/ 6 h 45"/>
                      <a:gd name="T10" fmla="*/ 11 w 48"/>
                      <a:gd name="T11" fmla="*/ 4 h 45"/>
                      <a:gd name="T12" fmla="*/ 10 w 48"/>
                      <a:gd name="T13" fmla="*/ 2 h 45"/>
                      <a:gd name="T14" fmla="*/ 8 w 48"/>
                      <a:gd name="T15" fmla="*/ 1 h 45"/>
                      <a:gd name="T16" fmla="*/ 6 w 48"/>
                      <a:gd name="T17" fmla="*/ 0 h 45"/>
                      <a:gd name="T18" fmla="*/ 3 w 48"/>
                      <a:gd name="T19" fmla="*/ 1 h 45"/>
                      <a:gd name="T20" fmla="*/ 2 w 48"/>
                      <a:gd name="T21" fmla="*/ 2 h 45"/>
                      <a:gd name="T22" fmla="*/ 0 w 48"/>
                      <a:gd name="T23" fmla="*/ 4 h 45"/>
                      <a:gd name="T24" fmla="*/ 0 w 48"/>
                      <a:gd name="T25" fmla="*/ 6 h 45"/>
                      <a:gd name="T26" fmla="*/ 0 w 48"/>
                      <a:gd name="T27" fmla="*/ 9 h 45"/>
                      <a:gd name="T28" fmla="*/ 2 w 48"/>
                      <a:gd name="T29" fmla="*/ 10 h 45"/>
                      <a:gd name="T30" fmla="*/ 3 w 48"/>
                      <a:gd name="T31" fmla="*/ 11 h 45"/>
                      <a:gd name="T32" fmla="*/ 6 w 48"/>
                      <a:gd name="T33" fmla="*/ 12 h 4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48"/>
                      <a:gd name="T52" fmla="*/ 0 h 45"/>
                      <a:gd name="T53" fmla="*/ 48 w 48"/>
                      <a:gd name="T54" fmla="*/ 45 h 45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48" h="45">
                        <a:moveTo>
                          <a:pt x="24" y="45"/>
                        </a:moveTo>
                        <a:lnTo>
                          <a:pt x="34" y="44"/>
                        </a:lnTo>
                        <a:lnTo>
                          <a:pt x="42" y="39"/>
                        </a:lnTo>
                        <a:lnTo>
                          <a:pt x="46" y="33"/>
                        </a:lnTo>
                        <a:lnTo>
                          <a:pt x="48" y="23"/>
                        </a:lnTo>
                        <a:lnTo>
                          <a:pt x="46" y="14"/>
                        </a:lnTo>
                        <a:lnTo>
                          <a:pt x="42" y="6"/>
                        </a:lnTo>
                        <a:lnTo>
                          <a:pt x="34" y="1"/>
                        </a:lnTo>
                        <a:lnTo>
                          <a:pt x="24" y="0"/>
                        </a:lnTo>
                        <a:lnTo>
                          <a:pt x="15" y="1"/>
                        </a:lnTo>
                        <a:lnTo>
                          <a:pt x="8" y="6"/>
                        </a:lnTo>
                        <a:lnTo>
                          <a:pt x="2" y="14"/>
                        </a:lnTo>
                        <a:lnTo>
                          <a:pt x="0" y="23"/>
                        </a:lnTo>
                        <a:lnTo>
                          <a:pt x="2" y="33"/>
                        </a:lnTo>
                        <a:lnTo>
                          <a:pt x="8" y="39"/>
                        </a:lnTo>
                        <a:lnTo>
                          <a:pt x="15" y="44"/>
                        </a:lnTo>
                        <a:lnTo>
                          <a:pt x="24" y="4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98353" name="Freeform 73"/>
                  <p:cNvSpPr>
                    <a:spLocks/>
                  </p:cNvSpPr>
                  <p:nvPr/>
                </p:nvSpPr>
                <p:spPr bwMode="auto">
                  <a:xfrm>
                    <a:off x="7682" y="12031"/>
                    <a:ext cx="23" cy="23"/>
                  </a:xfrm>
                  <a:custGeom>
                    <a:avLst/>
                    <a:gdLst>
                      <a:gd name="T0" fmla="*/ 6 w 46"/>
                      <a:gd name="T1" fmla="*/ 12 h 45"/>
                      <a:gd name="T2" fmla="*/ 8 w 46"/>
                      <a:gd name="T3" fmla="*/ 11 h 45"/>
                      <a:gd name="T4" fmla="*/ 10 w 46"/>
                      <a:gd name="T5" fmla="*/ 10 h 45"/>
                      <a:gd name="T6" fmla="*/ 12 w 46"/>
                      <a:gd name="T7" fmla="*/ 9 h 45"/>
                      <a:gd name="T8" fmla="*/ 12 w 46"/>
                      <a:gd name="T9" fmla="*/ 6 h 45"/>
                      <a:gd name="T10" fmla="*/ 12 w 46"/>
                      <a:gd name="T11" fmla="*/ 4 h 45"/>
                      <a:gd name="T12" fmla="*/ 10 w 46"/>
                      <a:gd name="T13" fmla="*/ 2 h 45"/>
                      <a:gd name="T14" fmla="*/ 8 w 46"/>
                      <a:gd name="T15" fmla="*/ 1 h 45"/>
                      <a:gd name="T16" fmla="*/ 6 w 46"/>
                      <a:gd name="T17" fmla="*/ 0 h 45"/>
                      <a:gd name="T18" fmla="*/ 3 w 46"/>
                      <a:gd name="T19" fmla="*/ 1 h 45"/>
                      <a:gd name="T20" fmla="*/ 1 w 46"/>
                      <a:gd name="T21" fmla="*/ 2 h 45"/>
                      <a:gd name="T22" fmla="*/ 1 w 46"/>
                      <a:gd name="T23" fmla="*/ 4 h 45"/>
                      <a:gd name="T24" fmla="*/ 0 w 46"/>
                      <a:gd name="T25" fmla="*/ 6 h 45"/>
                      <a:gd name="T26" fmla="*/ 1 w 46"/>
                      <a:gd name="T27" fmla="*/ 9 h 45"/>
                      <a:gd name="T28" fmla="*/ 1 w 46"/>
                      <a:gd name="T29" fmla="*/ 10 h 45"/>
                      <a:gd name="T30" fmla="*/ 3 w 46"/>
                      <a:gd name="T31" fmla="*/ 11 h 45"/>
                      <a:gd name="T32" fmla="*/ 6 w 46"/>
                      <a:gd name="T33" fmla="*/ 12 h 4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46"/>
                      <a:gd name="T52" fmla="*/ 0 h 45"/>
                      <a:gd name="T53" fmla="*/ 46 w 46"/>
                      <a:gd name="T54" fmla="*/ 45 h 45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46" h="45">
                        <a:moveTo>
                          <a:pt x="23" y="45"/>
                        </a:moveTo>
                        <a:lnTo>
                          <a:pt x="32" y="44"/>
                        </a:lnTo>
                        <a:lnTo>
                          <a:pt x="40" y="39"/>
                        </a:lnTo>
                        <a:lnTo>
                          <a:pt x="45" y="33"/>
                        </a:lnTo>
                        <a:lnTo>
                          <a:pt x="46" y="23"/>
                        </a:lnTo>
                        <a:lnTo>
                          <a:pt x="45" y="14"/>
                        </a:lnTo>
                        <a:lnTo>
                          <a:pt x="40" y="6"/>
                        </a:lnTo>
                        <a:lnTo>
                          <a:pt x="32" y="1"/>
                        </a:lnTo>
                        <a:lnTo>
                          <a:pt x="23" y="0"/>
                        </a:lnTo>
                        <a:lnTo>
                          <a:pt x="13" y="1"/>
                        </a:lnTo>
                        <a:lnTo>
                          <a:pt x="7" y="6"/>
                        </a:lnTo>
                        <a:lnTo>
                          <a:pt x="2" y="14"/>
                        </a:lnTo>
                        <a:lnTo>
                          <a:pt x="0" y="23"/>
                        </a:lnTo>
                        <a:lnTo>
                          <a:pt x="2" y="33"/>
                        </a:lnTo>
                        <a:lnTo>
                          <a:pt x="7" y="39"/>
                        </a:lnTo>
                        <a:lnTo>
                          <a:pt x="13" y="44"/>
                        </a:lnTo>
                        <a:lnTo>
                          <a:pt x="23" y="4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98354" name="Freeform 74"/>
                  <p:cNvSpPr>
                    <a:spLocks/>
                  </p:cNvSpPr>
                  <p:nvPr/>
                </p:nvSpPr>
                <p:spPr bwMode="auto">
                  <a:xfrm>
                    <a:off x="7726" y="12031"/>
                    <a:ext cx="24" cy="23"/>
                  </a:xfrm>
                  <a:custGeom>
                    <a:avLst/>
                    <a:gdLst>
                      <a:gd name="T0" fmla="*/ 6 w 48"/>
                      <a:gd name="T1" fmla="*/ 12 h 45"/>
                      <a:gd name="T2" fmla="*/ 9 w 48"/>
                      <a:gd name="T3" fmla="*/ 11 h 45"/>
                      <a:gd name="T4" fmla="*/ 11 w 48"/>
                      <a:gd name="T5" fmla="*/ 10 h 45"/>
                      <a:gd name="T6" fmla="*/ 12 w 48"/>
                      <a:gd name="T7" fmla="*/ 9 h 45"/>
                      <a:gd name="T8" fmla="*/ 12 w 48"/>
                      <a:gd name="T9" fmla="*/ 6 h 45"/>
                      <a:gd name="T10" fmla="*/ 12 w 48"/>
                      <a:gd name="T11" fmla="*/ 4 h 45"/>
                      <a:gd name="T12" fmla="*/ 11 w 48"/>
                      <a:gd name="T13" fmla="*/ 2 h 45"/>
                      <a:gd name="T14" fmla="*/ 9 w 48"/>
                      <a:gd name="T15" fmla="*/ 1 h 45"/>
                      <a:gd name="T16" fmla="*/ 6 w 48"/>
                      <a:gd name="T17" fmla="*/ 0 h 45"/>
                      <a:gd name="T18" fmla="*/ 3 w 48"/>
                      <a:gd name="T19" fmla="*/ 1 h 45"/>
                      <a:gd name="T20" fmla="*/ 2 w 48"/>
                      <a:gd name="T21" fmla="*/ 2 h 45"/>
                      <a:gd name="T22" fmla="*/ 1 w 48"/>
                      <a:gd name="T23" fmla="*/ 4 h 45"/>
                      <a:gd name="T24" fmla="*/ 0 w 48"/>
                      <a:gd name="T25" fmla="*/ 6 h 45"/>
                      <a:gd name="T26" fmla="*/ 1 w 48"/>
                      <a:gd name="T27" fmla="*/ 9 h 45"/>
                      <a:gd name="T28" fmla="*/ 2 w 48"/>
                      <a:gd name="T29" fmla="*/ 10 h 45"/>
                      <a:gd name="T30" fmla="*/ 3 w 48"/>
                      <a:gd name="T31" fmla="*/ 11 h 45"/>
                      <a:gd name="T32" fmla="*/ 6 w 48"/>
                      <a:gd name="T33" fmla="*/ 12 h 4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48"/>
                      <a:gd name="T52" fmla="*/ 0 h 45"/>
                      <a:gd name="T53" fmla="*/ 48 w 48"/>
                      <a:gd name="T54" fmla="*/ 45 h 45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48" h="45">
                        <a:moveTo>
                          <a:pt x="24" y="45"/>
                        </a:moveTo>
                        <a:lnTo>
                          <a:pt x="33" y="44"/>
                        </a:lnTo>
                        <a:lnTo>
                          <a:pt x="41" y="39"/>
                        </a:lnTo>
                        <a:lnTo>
                          <a:pt x="46" y="33"/>
                        </a:lnTo>
                        <a:lnTo>
                          <a:pt x="48" y="23"/>
                        </a:lnTo>
                        <a:lnTo>
                          <a:pt x="46" y="14"/>
                        </a:lnTo>
                        <a:lnTo>
                          <a:pt x="41" y="6"/>
                        </a:lnTo>
                        <a:lnTo>
                          <a:pt x="33" y="1"/>
                        </a:lnTo>
                        <a:lnTo>
                          <a:pt x="24" y="0"/>
                        </a:lnTo>
                        <a:lnTo>
                          <a:pt x="14" y="1"/>
                        </a:lnTo>
                        <a:lnTo>
                          <a:pt x="8" y="6"/>
                        </a:lnTo>
                        <a:lnTo>
                          <a:pt x="1" y="14"/>
                        </a:lnTo>
                        <a:lnTo>
                          <a:pt x="0" y="23"/>
                        </a:lnTo>
                        <a:lnTo>
                          <a:pt x="1" y="33"/>
                        </a:lnTo>
                        <a:lnTo>
                          <a:pt x="8" y="39"/>
                        </a:lnTo>
                        <a:lnTo>
                          <a:pt x="14" y="44"/>
                        </a:lnTo>
                        <a:lnTo>
                          <a:pt x="24" y="4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98355" name="Freeform 75"/>
                  <p:cNvSpPr>
                    <a:spLocks/>
                  </p:cNvSpPr>
                  <p:nvPr/>
                </p:nvSpPr>
                <p:spPr bwMode="auto">
                  <a:xfrm>
                    <a:off x="7594" y="12072"/>
                    <a:ext cx="23" cy="23"/>
                  </a:xfrm>
                  <a:custGeom>
                    <a:avLst/>
                    <a:gdLst>
                      <a:gd name="T0" fmla="*/ 6 w 46"/>
                      <a:gd name="T1" fmla="*/ 12 h 46"/>
                      <a:gd name="T2" fmla="*/ 8 w 46"/>
                      <a:gd name="T3" fmla="*/ 11 h 46"/>
                      <a:gd name="T4" fmla="*/ 10 w 46"/>
                      <a:gd name="T5" fmla="*/ 10 h 46"/>
                      <a:gd name="T6" fmla="*/ 11 w 46"/>
                      <a:gd name="T7" fmla="*/ 9 h 46"/>
                      <a:gd name="T8" fmla="*/ 12 w 46"/>
                      <a:gd name="T9" fmla="*/ 6 h 46"/>
                      <a:gd name="T10" fmla="*/ 11 w 46"/>
                      <a:gd name="T11" fmla="*/ 3 h 46"/>
                      <a:gd name="T12" fmla="*/ 10 w 46"/>
                      <a:gd name="T13" fmla="*/ 1 h 46"/>
                      <a:gd name="T14" fmla="*/ 8 w 46"/>
                      <a:gd name="T15" fmla="*/ 1 h 46"/>
                      <a:gd name="T16" fmla="*/ 6 w 46"/>
                      <a:gd name="T17" fmla="*/ 0 h 46"/>
                      <a:gd name="T18" fmla="*/ 3 w 46"/>
                      <a:gd name="T19" fmla="*/ 1 h 46"/>
                      <a:gd name="T20" fmla="*/ 1 w 46"/>
                      <a:gd name="T21" fmla="*/ 1 h 46"/>
                      <a:gd name="T22" fmla="*/ 1 w 46"/>
                      <a:gd name="T23" fmla="*/ 3 h 46"/>
                      <a:gd name="T24" fmla="*/ 0 w 46"/>
                      <a:gd name="T25" fmla="*/ 6 h 46"/>
                      <a:gd name="T26" fmla="*/ 1 w 46"/>
                      <a:gd name="T27" fmla="*/ 9 h 46"/>
                      <a:gd name="T28" fmla="*/ 1 w 46"/>
                      <a:gd name="T29" fmla="*/ 10 h 46"/>
                      <a:gd name="T30" fmla="*/ 3 w 46"/>
                      <a:gd name="T31" fmla="*/ 11 h 46"/>
                      <a:gd name="T32" fmla="*/ 6 w 46"/>
                      <a:gd name="T33" fmla="*/ 12 h 4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46"/>
                      <a:gd name="T52" fmla="*/ 0 h 46"/>
                      <a:gd name="T53" fmla="*/ 46 w 46"/>
                      <a:gd name="T54" fmla="*/ 46 h 4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46" h="46">
                        <a:moveTo>
                          <a:pt x="22" y="46"/>
                        </a:moveTo>
                        <a:lnTo>
                          <a:pt x="32" y="44"/>
                        </a:lnTo>
                        <a:lnTo>
                          <a:pt x="40" y="39"/>
                        </a:lnTo>
                        <a:lnTo>
                          <a:pt x="44" y="33"/>
                        </a:lnTo>
                        <a:lnTo>
                          <a:pt x="46" y="24"/>
                        </a:lnTo>
                        <a:lnTo>
                          <a:pt x="44" y="14"/>
                        </a:lnTo>
                        <a:lnTo>
                          <a:pt x="40" y="6"/>
                        </a:lnTo>
                        <a:lnTo>
                          <a:pt x="32" y="1"/>
                        </a:lnTo>
                        <a:lnTo>
                          <a:pt x="22" y="0"/>
                        </a:lnTo>
                        <a:lnTo>
                          <a:pt x="13" y="1"/>
                        </a:lnTo>
                        <a:lnTo>
                          <a:pt x="6" y="6"/>
                        </a:lnTo>
                        <a:lnTo>
                          <a:pt x="1" y="14"/>
                        </a:lnTo>
                        <a:lnTo>
                          <a:pt x="0" y="24"/>
                        </a:lnTo>
                        <a:lnTo>
                          <a:pt x="1" y="33"/>
                        </a:lnTo>
                        <a:lnTo>
                          <a:pt x="6" y="39"/>
                        </a:lnTo>
                        <a:lnTo>
                          <a:pt x="13" y="44"/>
                        </a:lnTo>
                        <a:lnTo>
                          <a:pt x="22" y="4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98356" name="Freeform 76"/>
                  <p:cNvSpPr>
                    <a:spLocks/>
                  </p:cNvSpPr>
                  <p:nvPr/>
                </p:nvSpPr>
                <p:spPr bwMode="auto">
                  <a:xfrm>
                    <a:off x="7638" y="12072"/>
                    <a:ext cx="23" cy="23"/>
                  </a:xfrm>
                  <a:custGeom>
                    <a:avLst/>
                    <a:gdLst>
                      <a:gd name="T0" fmla="*/ 6 w 48"/>
                      <a:gd name="T1" fmla="*/ 12 h 46"/>
                      <a:gd name="T2" fmla="*/ 8 w 48"/>
                      <a:gd name="T3" fmla="*/ 11 h 46"/>
                      <a:gd name="T4" fmla="*/ 10 w 48"/>
                      <a:gd name="T5" fmla="*/ 10 h 46"/>
                      <a:gd name="T6" fmla="*/ 11 w 48"/>
                      <a:gd name="T7" fmla="*/ 9 h 46"/>
                      <a:gd name="T8" fmla="*/ 11 w 48"/>
                      <a:gd name="T9" fmla="*/ 6 h 46"/>
                      <a:gd name="T10" fmla="*/ 11 w 48"/>
                      <a:gd name="T11" fmla="*/ 3 h 46"/>
                      <a:gd name="T12" fmla="*/ 10 w 48"/>
                      <a:gd name="T13" fmla="*/ 1 h 46"/>
                      <a:gd name="T14" fmla="*/ 8 w 48"/>
                      <a:gd name="T15" fmla="*/ 1 h 46"/>
                      <a:gd name="T16" fmla="*/ 6 w 48"/>
                      <a:gd name="T17" fmla="*/ 0 h 46"/>
                      <a:gd name="T18" fmla="*/ 3 w 48"/>
                      <a:gd name="T19" fmla="*/ 1 h 46"/>
                      <a:gd name="T20" fmla="*/ 2 w 48"/>
                      <a:gd name="T21" fmla="*/ 1 h 46"/>
                      <a:gd name="T22" fmla="*/ 0 w 48"/>
                      <a:gd name="T23" fmla="*/ 3 h 46"/>
                      <a:gd name="T24" fmla="*/ 0 w 48"/>
                      <a:gd name="T25" fmla="*/ 6 h 46"/>
                      <a:gd name="T26" fmla="*/ 0 w 48"/>
                      <a:gd name="T27" fmla="*/ 9 h 46"/>
                      <a:gd name="T28" fmla="*/ 2 w 48"/>
                      <a:gd name="T29" fmla="*/ 10 h 46"/>
                      <a:gd name="T30" fmla="*/ 3 w 48"/>
                      <a:gd name="T31" fmla="*/ 11 h 46"/>
                      <a:gd name="T32" fmla="*/ 6 w 48"/>
                      <a:gd name="T33" fmla="*/ 12 h 4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48"/>
                      <a:gd name="T52" fmla="*/ 0 h 46"/>
                      <a:gd name="T53" fmla="*/ 48 w 48"/>
                      <a:gd name="T54" fmla="*/ 46 h 4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48" h="46">
                        <a:moveTo>
                          <a:pt x="24" y="46"/>
                        </a:moveTo>
                        <a:lnTo>
                          <a:pt x="34" y="44"/>
                        </a:lnTo>
                        <a:lnTo>
                          <a:pt x="42" y="39"/>
                        </a:lnTo>
                        <a:lnTo>
                          <a:pt x="46" y="33"/>
                        </a:lnTo>
                        <a:lnTo>
                          <a:pt x="48" y="24"/>
                        </a:lnTo>
                        <a:lnTo>
                          <a:pt x="46" y="14"/>
                        </a:lnTo>
                        <a:lnTo>
                          <a:pt x="42" y="6"/>
                        </a:lnTo>
                        <a:lnTo>
                          <a:pt x="34" y="1"/>
                        </a:lnTo>
                        <a:lnTo>
                          <a:pt x="24" y="0"/>
                        </a:lnTo>
                        <a:lnTo>
                          <a:pt x="15" y="1"/>
                        </a:lnTo>
                        <a:lnTo>
                          <a:pt x="8" y="6"/>
                        </a:lnTo>
                        <a:lnTo>
                          <a:pt x="2" y="14"/>
                        </a:lnTo>
                        <a:lnTo>
                          <a:pt x="0" y="24"/>
                        </a:lnTo>
                        <a:lnTo>
                          <a:pt x="2" y="33"/>
                        </a:lnTo>
                        <a:lnTo>
                          <a:pt x="8" y="39"/>
                        </a:lnTo>
                        <a:lnTo>
                          <a:pt x="15" y="44"/>
                        </a:lnTo>
                        <a:lnTo>
                          <a:pt x="24" y="4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98357" name="Freeform 77"/>
                  <p:cNvSpPr>
                    <a:spLocks/>
                  </p:cNvSpPr>
                  <p:nvPr/>
                </p:nvSpPr>
                <p:spPr bwMode="auto">
                  <a:xfrm>
                    <a:off x="7682" y="12072"/>
                    <a:ext cx="23" cy="23"/>
                  </a:xfrm>
                  <a:custGeom>
                    <a:avLst/>
                    <a:gdLst>
                      <a:gd name="T0" fmla="*/ 6 w 46"/>
                      <a:gd name="T1" fmla="*/ 12 h 46"/>
                      <a:gd name="T2" fmla="*/ 8 w 46"/>
                      <a:gd name="T3" fmla="*/ 11 h 46"/>
                      <a:gd name="T4" fmla="*/ 10 w 46"/>
                      <a:gd name="T5" fmla="*/ 10 h 46"/>
                      <a:gd name="T6" fmla="*/ 12 w 46"/>
                      <a:gd name="T7" fmla="*/ 9 h 46"/>
                      <a:gd name="T8" fmla="*/ 12 w 46"/>
                      <a:gd name="T9" fmla="*/ 6 h 46"/>
                      <a:gd name="T10" fmla="*/ 12 w 46"/>
                      <a:gd name="T11" fmla="*/ 3 h 46"/>
                      <a:gd name="T12" fmla="*/ 10 w 46"/>
                      <a:gd name="T13" fmla="*/ 1 h 46"/>
                      <a:gd name="T14" fmla="*/ 8 w 46"/>
                      <a:gd name="T15" fmla="*/ 1 h 46"/>
                      <a:gd name="T16" fmla="*/ 6 w 46"/>
                      <a:gd name="T17" fmla="*/ 0 h 46"/>
                      <a:gd name="T18" fmla="*/ 3 w 46"/>
                      <a:gd name="T19" fmla="*/ 1 h 46"/>
                      <a:gd name="T20" fmla="*/ 1 w 46"/>
                      <a:gd name="T21" fmla="*/ 1 h 46"/>
                      <a:gd name="T22" fmla="*/ 1 w 46"/>
                      <a:gd name="T23" fmla="*/ 3 h 46"/>
                      <a:gd name="T24" fmla="*/ 0 w 46"/>
                      <a:gd name="T25" fmla="*/ 6 h 46"/>
                      <a:gd name="T26" fmla="*/ 1 w 46"/>
                      <a:gd name="T27" fmla="*/ 9 h 46"/>
                      <a:gd name="T28" fmla="*/ 1 w 46"/>
                      <a:gd name="T29" fmla="*/ 10 h 46"/>
                      <a:gd name="T30" fmla="*/ 3 w 46"/>
                      <a:gd name="T31" fmla="*/ 11 h 46"/>
                      <a:gd name="T32" fmla="*/ 6 w 46"/>
                      <a:gd name="T33" fmla="*/ 12 h 4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46"/>
                      <a:gd name="T52" fmla="*/ 0 h 46"/>
                      <a:gd name="T53" fmla="*/ 46 w 46"/>
                      <a:gd name="T54" fmla="*/ 46 h 4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46" h="46">
                        <a:moveTo>
                          <a:pt x="23" y="46"/>
                        </a:moveTo>
                        <a:lnTo>
                          <a:pt x="32" y="44"/>
                        </a:lnTo>
                        <a:lnTo>
                          <a:pt x="40" y="39"/>
                        </a:lnTo>
                        <a:lnTo>
                          <a:pt x="45" y="33"/>
                        </a:lnTo>
                        <a:lnTo>
                          <a:pt x="46" y="24"/>
                        </a:lnTo>
                        <a:lnTo>
                          <a:pt x="45" y="14"/>
                        </a:lnTo>
                        <a:lnTo>
                          <a:pt x="40" y="6"/>
                        </a:lnTo>
                        <a:lnTo>
                          <a:pt x="32" y="1"/>
                        </a:lnTo>
                        <a:lnTo>
                          <a:pt x="23" y="0"/>
                        </a:lnTo>
                        <a:lnTo>
                          <a:pt x="13" y="1"/>
                        </a:lnTo>
                        <a:lnTo>
                          <a:pt x="7" y="6"/>
                        </a:lnTo>
                        <a:lnTo>
                          <a:pt x="2" y="14"/>
                        </a:lnTo>
                        <a:lnTo>
                          <a:pt x="0" y="24"/>
                        </a:lnTo>
                        <a:lnTo>
                          <a:pt x="2" y="33"/>
                        </a:lnTo>
                        <a:lnTo>
                          <a:pt x="7" y="39"/>
                        </a:lnTo>
                        <a:lnTo>
                          <a:pt x="13" y="44"/>
                        </a:lnTo>
                        <a:lnTo>
                          <a:pt x="23" y="4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98358" name="Freeform 78"/>
                  <p:cNvSpPr>
                    <a:spLocks/>
                  </p:cNvSpPr>
                  <p:nvPr/>
                </p:nvSpPr>
                <p:spPr bwMode="auto">
                  <a:xfrm>
                    <a:off x="7726" y="12072"/>
                    <a:ext cx="24" cy="23"/>
                  </a:xfrm>
                  <a:custGeom>
                    <a:avLst/>
                    <a:gdLst>
                      <a:gd name="T0" fmla="*/ 6 w 48"/>
                      <a:gd name="T1" fmla="*/ 12 h 46"/>
                      <a:gd name="T2" fmla="*/ 9 w 48"/>
                      <a:gd name="T3" fmla="*/ 11 h 46"/>
                      <a:gd name="T4" fmla="*/ 11 w 48"/>
                      <a:gd name="T5" fmla="*/ 10 h 46"/>
                      <a:gd name="T6" fmla="*/ 12 w 48"/>
                      <a:gd name="T7" fmla="*/ 9 h 46"/>
                      <a:gd name="T8" fmla="*/ 12 w 48"/>
                      <a:gd name="T9" fmla="*/ 6 h 46"/>
                      <a:gd name="T10" fmla="*/ 12 w 48"/>
                      <a:gd name="T11" fmla="*/ 3 h 46"/>
                      <a:gd name="T12" fmla="*/ 11 w 48"/>
                      <a:gd name="T13" fmla="*/ 1 h 46"/>
                      <a:gd name="T14" fmla="*/ 9 w 48"/>
                      <a:gd name="T15" fmla="*/ 1 h 46"/>
                      <a:gd name="T16" fmla="*/ 6 w 48"/>
                      <a:gd name="T17" fmla="*/ 0 h 46"/>
                      <a:gd name="T18" fmla="*/ 3 w 48"/>
                      <a:gd name="T19" fmla="*/ 1 h 46"/>
                      <a:gd name="T20" fmla="*/ 2 w 48"/>
                      <a:gd name="T21" fmla="*/ 1 h 46"/>
                      <a:gd name="T22" fmla="*/ 1 w 48"/>
                      <a:gd name="T23" fmla="*/ 3 h 46"/>
                      <a:gd name="T24" fmla="*/ 0 w 48"/>
                      <a:gd name="T25" fmla="*/ 6 h 46"/>
                      <a:gd name="T26" fmla="*/ 1 w 48"/>
                      <a:gd name="T27" fmla="*/ 9 h 46"/>
                      <a:gd name="T28" fmla="*/ 2 w 48"/>
                      <a:gd name="T29" fmla="*/ 10 h 46"/>
                      <a:gd name="T30" fmla="*/ 3 w 48"/>
                      <a:gd name="T31" fmla="*/ 11 h 46"/>
                      <a:gd name="T32" fmla="*/ 6 w 48"/>
                      <a:gd name="T33" fmla="*/ 12 h 4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48"/>
                      <a:gd name="T52" fmla="*/ 0 h 46"/>
                      <a:gd name="T53" fmla="*/ 48 w 48"/>
                      <a:gd name="T54" fmla="*/ 46 h 4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48" h="46">
                        <a:moveTo>
                          <a:pt x="24" y="46"/>
                        </a:moveTo>
                        <a:lnTo>
                          <a:pt x="33" y="44"/>
                        </a:lnTo>
                        <a:lnTo>
                          <a:pt x="41" y="39"/>
                        </a:lnTo>
                        <a:lnTo>
                          <a:pt x="46" y="33"/>
                        </a:lnTo>
                        <a:lnTo>
                          <a:pt x="48" y="24"/>
                        </a:lnTo>
                        <a:lnTo>
                          <a:pt x="46" y="14"/>
                        </a:lnTo>
                        <a:lnTo>
                          <a:pt x="41" y="6"/>
                        </a:lnTo>
                        <a:lnTo>
                          <a:pt x="33" y="1"/>
                        </a:lnTo>
                        <a:lnTo>
                          <a:pt x="24" y="0"/>
                        </a:lnTo>
                        <a:lnTo>
                          <a:pt x="14" y="1"/>
                        </a:lnTo>
                        <a:lnTo>
                          <a:pt x="8" y="6"/>
                        </a:lnTo>
                        <a:lnTo>
                          <a:pt x="1" y="14"/>
                        </a:lnTo>
                        <a:lnTo>
                          <a:pt x="0" y="24"/>
                        </a:lnTo>
                        <a:lnTo>
                          <a:pt x="1" y="33"/>
                        </a:lnTo>
                        <a:lnTo>
                          <a:pt x="8" y="39"/>
                        </a:lnTo>
                        <a:lnTo>
                          <a:pt x="14" y="44"/>
                        </a:lnTo>
                        <a:lnTo>
                          <a:pt x="24" y="4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</p:grpSp>
          </p:grpSp>
          <p:sp>
            <p:nvSpPr>
              <p:cNvPr id="98320" name="Text Box 79"/>
              <p:cNvSpPr txBox="1">
                <a:spLocks noChangeArrowheads="1"/>
              </p:cNvSpPr>
              <p:nvPr/>
            </p:nvSpPr>
            <p:spPr bwMode="auto">
              <a:xfrm>
                <a:off x="2840" y="2242"/>
                <a:ext cx="576" cy="14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r>
                  <a:rPr lang="pt-BR" sz="1000" b="1"/>
                  <a:t>HOLIS 2000</a:t>
                </a:r>
              </a:p>
              <a:p>
                <a:endParaRPr lang="pt-BR"/>
              </a:p>
            </p:txBody>
          </p:sp>
          <p:sp>
            <p:nvSpPr>
              <p:cNvPr id="98321" name="Line 80"/>
              <p:cNvSpPr>
                <a:spLocks noChangeShapeType="1"/>
              </p:cNvSpPr>
              <p:nvPr/>
            </p:nvSpPr>
            <p:spPr bwMode="auto">
              <a:xfrm>
                <a:off x="1784" y="1408"/>
                <a:ext cx="28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8322" name="Line 81"/>
              <p:cNvSpPr>
                <a:spLocks noChangeShapeType="1"/>
              </p:cNvSpPr>
              <p:nvPr/>
            </p:nvSpPr>
            <p:spPr bwMode="auto">
              <a:xfrm>
                <a:off x="1784" y="2320"/>
                <a:ext cx="28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8323" name="Line 82"/>
              <p:cNvSpPr>
                <a:spLocks noChangeShapeType="1"/>
              </p:cNvSpPr>
              <p:nvPr/>
            </p:nvSpPr>
            <p:spPr bwMode="auto">
              <a:xfrm>
                <a:off x="3584" y="1528"/>
                <a:ext cx="28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8324" name="Line 83"/>
              <p:cNvSpPr>
                <a:spLocks noChangeShapeType="1"/>
              </p:cNvSpPr>
              <p:nvPr/>
            </p:nvSpPr>
            <p:spPr bwMode="auto">
              <a:xfrm>
                <a:off x="3584" y="2314"/>
                <a:ext cx="28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8325" name="Line 84"/>
              <p:cNvSpPr>
                <a:spLocks noChangeShapeType="1"/>
              </p:cNvSpPr>
              <p:nvPr/>
            </p:nvSpPr>
            <p:spPr bwMode="auto">
              <a:xfrm flipV="1">
                <a:off x="2864" y="958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98310" name="Text Box 96"/>
            <p:cNvSpPr txBox="1">
              <a:spLocks noChangeArrowheads="1"/>
            </p:cNvSpPr>
            <p:nvPr/>
          </p:nvSpPr>
          <p:spPr bwMode="auto">
            <a:xfrm>
              <a:off x="3957" y="3612"/>
              <a:ext cx="5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pt-BR" b="1"/>
                <a:t>Depois</a:t>
              </a:r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 Caso de </a:t>
            </a:r>
            <a:r>
              <a:rPr lang="pt-BR" dirty="0" smtClean="0"/>
              <a:t>Estudo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Um Caso de Estudo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Note que acabamos de identificar cinco atores:</a:t>
            </a:r>
          </a:p>
          <a:p>
            <a:pPr lvl="1"/>
            <a:r>
              <a:rPr lang="pt-BR" smtClean="0"/>
              <a:t>O Proprietário que possui diferentes necessidades para o sistema e assim é um ator distinto do sistema.</a:t>
            </a:r>
          </a:p>
          <a:p>
            <a:pPr lvl="1"/>
            <a:r>
              <a:rPr lang="pt-BR" smtClean="0"/>
              <a:t>O Proprietário/Programador, novamente, mas que desta vez, usa o PC para programar o HOLIS ao invés de ligar e desligar lâmpadas. </a:t>
            </a:r>
          </a:p>
          <a:p>
            <a:pPr lvl="1"/>
            <a:r>
              <a:rPr lang="pt-BR" smtClean="0"/>
              <a:t>Lâmpadas</a:t>
            </a:r>
          </a:p>
          <a:p>
            <a:pPr lvl="1"/>
            <a:r>
              <a:rPr lang="pt-BR" smtClean="0"/>
              <a:t>Recebedor de Emergências TBD</a:t>
            </a:r>
          </a:p>
          <a:p>
            <a:pPr lvl="1"/>
            <a:r>
              <a:rPr lang="pt-BR" smtClean="0"/>
              <a:t>Serviços da Luminations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Um Caso de Estudo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Os Subsistemas do HOLIS</a:t>
            </a:r>
          </a:p>
          <a:p>
            <a:pPr lvl="1"/>
            <a:r>
              <a:rPr lang="pt-BR" smtClean="0"/>
              <a:t>A partir da perspectiva da engenharia de sistema e de requisitos, o problema torna-se um pouco mais complexo.</a:t>
            </a:r>
          </a:p>
          <a:p>
            <a:pPr lvl="1"/>
            <a:r>
              <a:rPr lang="pt-BR" smtClean="0"/>
              <a:t>Além da necessidade de entender os requisitos do HOLIS, o sistema, agora precisamos entender, também, os requisitos únicos para cada um dos três subsistemas. </a:t>
            </a:r>
          </a:p>
          <a:p>
            <a:pPr lvl="1"/>
            <a:r>
              <a:rPr lang="pt-BR" smtClean="0"/>
              <a:t>Podemos usar nosso paradigma de ator novamente, no próximo nível de decomposição do sistema. </a:t>
            </a:r>
          </a:p>
          <a:p>
            <a:pPr lvl="1"/>
            <a:r>
              <a:rPr lang="pt-BR" smtClean="0"/>
              <a:t>Ao se fazermos isso, surgem três novos diagramas de blocos.</a:t>
            </a:r>
          </a:p>
          <a:p>
            <a:pPr lvl="2"/>
            <a:endParaRPr lang="pt-BR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grpSp>
        <p:nvGrpSpPr>
          <p:cNvPr id="104452" name="Group 6"/>
          <p:cNvGrpSpPr>
            <a:grpSpLocks/>
          </p:cNvGrpSpPr>
          <p:nvPr/>
        </p:nvGrpSpPr>
        <p:grpSpPr bwMode="auto">
          <a:xfrm>
            <a:off x="2555875" y="2428875"/>
            <a:ext cx="4457700" cy="1404938"/>
            <a:chOff x="3231" y="12648"/>
            <a:chExt cx="7020" cy="2211"/>
          </a:xfrm>
        </p:grpSpPr>
        <p:sp>
          <p:nvSpPr>
            <p:cNvPr id="104453" name="Rectangle 7"/>
            <p:cNvSpPr>
              <a:spLocks noChangeArrowheads="1"/>
            </p:cNvSpPr>
            <p:nvPr/>
          </p:nvSpPr>
          <p:spPr bwMode="auto">
            <a:xfrm>
              <a:off x="5121" y="12648"/>
              <a:ext cx="1389" cy="216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pic>
          <p:nvPicPr>
            <p:cNvPr id="104454" name="Picture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76" y="13128"/>
              <a:ext cx="1875" cy="1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4455" name="Text Box 9"/>
            <p:cNvSpPr txBox="1">
              <a:spLocks noChangeArrowheads="1"/>
            </p:cNvSpPr>
            <p:nvPr/>
          </p:nvSpPr>
          <p:spPr bwMode="auto">
            <a:xfrm>
              <a:off x="5211" y="14163"/>
              <a:ext cx="12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pt-BR" sz="1000"/>
                <a:t>Chave de Controle</a:t>
              </a:r>
              <a:endParaRPr lang="pt-BR"/>
            </a:p>
          </p:txBody>
        </p:sp>
        <p:grpSp>
          <p:nvGrpSpPr>
            <p:cNvPr id="104456" name="Group 10"/>
            <p:cNvGrpSpPr>
              <a:grpSpLocks/>
            </p:cNvGrpSpPr>
            <p:nvPr/>
          </p:nvGrpSpPr>
          <p:grpSpPr bwMode="auto">
            <a:xfrm>
              <a:off x="5457" y="12903"/>
              <a:ext cx="738" cy="1278"/>
              <a:chOff x="5661" y="2634"/>
              <a:chExt cx="624" cy="1137"/>
            </a:xfrm>
          </p:grpSpPr>
          <p:sp>
            <p:nvSpPr>
              <p:cNvPr id="104481" name="Rectangle 11"/>
              <p:cNvSpPr>
                <a:spLocks noChangeArrowheads="1"/>
              </p:cNvSpPr>
              <p:nvPr/>
            </p:nvSpPr>
            <p:spPr bwMode="auto">
              <a:xfrm>
                <a:off x="5661" y="2634"/>
                <a:ext cx="624" cy="113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104482" name="Group 12"/>
              <p:cNvGrpSpPr>
                <a:grpSpLocks/>
              </p:cNvGrpSpPr>
              <p:nvPr/>
            </p:nvGrpSpPr>
            <p:grpSpPr bwMode="auto">
              <a:xfrm>
                <a:off x="5756" y="2753"/>
                <a:ext cx="435" cy="900"/>
                <a:chOff x="2526" y="1704"/>
                <a:chExt cx="435" cy="900"/>
              </a:xfrm>
            </p:grpSpPr>
            <p:sp>
              <p:nvSpPr>
                <p:cNvPr id="104483" name="Oval 13"/>
                <p:cNvSpPr>
                  <a:spLocks noChangeArrowheads="1"/>
                </p:cNvSpPr>
                <p:nvPr/>
              </p:nvSpPr>
              <p:spPr bwMode="auto">
                <a:xfrm>
                  <a:off x="2526" y="1704"/>
                  <a:ext cx="180" cy="180"/>
                </a:xfrm>
                <a:prstGeom prst="ellipse">
                  <a:avLst/>
                </a:prstGeom>
                <a:solidFill>
                  <a:srgbClr val="D9D9D9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4484" name="Oval 14"/>
                <p:cNvSpPr>
                  <a:spLocks noChangeArrowheads="1"/>
                </p:cNvSpPr>
                <p:nvPr/>
              </p:nvSpPr>
              <p:spPr bwMode="auto">
                <a:xfrm>
                  <a:off x="2781" y="1704"/>
                  <a:ext cx="180" cy="180"/>
                </a:xfrm>
                <a:prstGeom prst="ellipse">
                  <a:avLst/>
                </a:prstGeom>
                <a:solidFill>
                  <a:srgbClr val="D9D9D9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4485" name="Oval 15"/>
                <p:cNvSpPr>
                  <a:spLocks noChangeArrowheads="1"/>
                </p:cNvSpPr>
                <p:nvPr/>
              </p:nvSpPr>
              <p:spPr bwMode="auto">
                <a:xfrm>
                  <a:off x="2781" y="1959"/>
                  <a:ext cx="180" cy="180"/>
                </a:xfrm>
                <a:prstGeom prst="ellipse">
                  <a:avLst/>
                </a:prstGeom>
                <a:solidFill>
                  <a:srgbClr val="D9D9D9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4486" name="Oval 16"/>
                <p:cNvSpPr>
                  <a:spLocks noChangeArrowheads="1"/>
                </p:cNvSpPr>
                <p:nvPr/>
              </p:nvSpPr>
              <p:spPr bwMode="auto">
                <a:xfrm>
                  <a:off x="2526" y="2214"/>
                  <a:ext cx="180" cy="180"/>
                </a:xfrm>
                <a:prstGeom prst="ellipse">
                  <a:avLst/>
                </a:prstGeom>
                <a:solidFill>
                  <a:srgbClr val="D9D9D9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4487" name="Oval 17"/>
                <p:cNvSpPr>
                  <a:spLocks noChangeArrowheads="1"/>
                </p:cNvSpPr>
                <p:nvPr/>
              </p:nvSpPr>
              <p:spPr bwMode="auto">
                <a:xfrm>
                  <a:off x="2781" y="2214"/>
                  <a:ext cx="180" cy="180"/>
                </a:xfrm>
                <a:prstGeom prst="ellipse">
                  <a:avLst/>
                </a:prstGeom>
                <a:solidFill>
                  <a:srgbClr val="D9D9D9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4488" name="Oval 18"/>
                <p:cNvSpPr>
                  <a:spLocks noChangeArrowheads="1"/>
                </p:cNvSpPr>
                <p:nvPr/>
              </p:nvSpPr>
              <p:spPr bwMode="auto">
                <a:xfrm>
                  <a:off x="2646" y="2424"/>
                  <a:ext cx="180" cy="180"/>
                </a:xfrm>
                <a:prstGeom prst="ellipse">
                  <a:avLst/>
                </a:prstGeom>
                <a:solidFill>
                  <a:srgbClr val="D9D9D9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4489" name="Oval 19"/>
                <p:cNvSpPr>
                  <a:spLocks noChangeArrowheads="1"/>
                </p:cNvSpPr>
                <p:nvPr/>
              </p:nvSpPr>
              <p:spPr bwMode="auto">
                <a:xfrm>
                  <a:off x="2526" y="1959"/>
                  <a:ext cx="180" cy="180"/>
                </a:xfrm>
                <a:prstGeom prst="ellipse">
                  <a:avLst/>
                </a:prstGeom>
                <a:solidFill>
                  <a:srgbClr val="D9D9D9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</p:grpSp>
        <p:sp>
          <p:nvSpPr>
            <p:cNvPr id="104457" name="Text Box 20"/>
            <p:cNvSpPr txBox="1">
              <a:spLocks noChangeArrowheads="1"/>
            </p:cNvSpPr>
            <p:nvPr/>
          </p:nvSpPr>
          <p:spPr bwMode="auto">
            <a:xfrm>
              <a:off x="7004" y="14163"/>
              <a:ext cx="198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pt-BR" sz="1000"/>
                <a:t>Unidade de Controle Central</a:t>
              </a:r>
              <a:endParaRPr lang="pt-BR"/>
            </a:p>
          </p:txBody>
        </p:sp>
        <p:grpSp>
          <p:nvGrpSpPr>
            <p:cNvPr id="104458" name="Group 21"/>
            <p:cNvGrpSpPr>
              <a:grpSpLocks/>
            </p:cNvGrpSpPr>
            <p:nvPr/>
          </p:nvGrpSpPr>
          <p:grpSpPr bwMode="auto">
            <a:xfrm>
              <a:off x="7056" y="12903"/>
              <a:ext cx="1875" cy="1260"/>
              <a:chOff x="6561" y="2574"/>
              <a:chExt cx="1875" cy="1260"/>
            </a:xfrm>
          </p:grpSpPr>
          <p:sp>
            <p:nvSpPr>
              <p:cNvPr id="104462" name="Rectangle 22"/>
              <p:cNvSpPr>
                <a:spLocks noChangeArrowheads="1"/>
              </p:cNvSpPr>
              <p:nvPr/>
            </p:nvSpPr>
            <p:spPr bwMode="auto">
              <a:xfrm>
                <a:off x="6636" y="2658"/>
                <a:ext cx="1800" cy="1176"/>
              </a:xfrm>
              <a:prstGeom prst="rect">
                <a:avLst/>
              </a:prstGeom>
              <a:solidFill>
                <a:srgbClr val="D9D9D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4463" name="Rectangle 23"/>
              <p:cNvSpPr>
                <a:spLocks noChangeArrowheads="1"/>
              </p:cNvSpPr>
              <p:nvPr/>
            </p:nvSpPr>
            <p:spPr bwMode="auto">
              <a:xfrm>
                <a:off x="6561" y="2574"/>
                <a:ext cx="1800" cy="117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4464" name="Text Box 24"/>
              <p:cNvSpPr txBox="1">
                <a:spLocks noChangeArrowheads="1"/>
              </p:cNvSpPr>
              <p:nvPr/>
            </p:nvSpPr>
            <p:spPr bwMode="auto">
              <a:xfrm>
                <a:off x="6741" y="2604"/>
                <a:ext cx="1440" cy="3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r>
                  <a:rPr lang="pt-BR" sz="1000" b="1"/>
                  <a:t>HOLIS 2000</a:t>
                </a:r>
                <a:endParaRPr lang="pt-BR"/>
              </a:p>
            </p:txBody>
          </p:sp>
          <p:grpSp>
            <p:nvGrpSpPr>
              <p:cNvPr id="104465" name="Group 25"/>
              <p:cNvGrpSpPr>
                <a:grpSpLocks/>
              </p:cNvGrpSpPr>
              <p:nvPr/>
            </p:nvGrpSpPr>
            <p:grpSpPr bwMode="auto">
              <a:xfrm>
                <a:off x="6778" y="2999"/>
                <a:ext cx="1365" cy="655"/>
                <a:chOff x="6741" y="2999"/>
                <a:chExt cx="1365" cy="655"/>
              </a:xfrm>
            </p:grpSpPr>
            <p:grpSp>
              <p:nvGrpSpPr>
                <p:cNvPr id="104466" name="Group 26"/>
                <p:cNvGrpSpPr>
                  <a:grpSpLocks/>
                </p:cNvGrpSpPr>
                <p:nvPr/>
              </p:nvGrpSpPr>
              <p:grpSpPr bwMode="auto">
                <a:xfrm>
                  <a:off x="6741" y="3114"/>
                  <a:ext cx="630" cy="131"/>
                  <a:chOff x="1791" y="2574"/>
                  <a:chExt cx="630" cy="131"/>
                </a:xfrm>
              </p:grpSpPr>
              <p:sp>
                <p:nvSpPr>
                  <p:cNvPr id="104477" name="Oval 27"/>
                  <p:cNvSpPr>
                    <a:spLocks noChangeArrowheads="1"/>
                  </p:cNvSpPr>
                  <p:nvPr/>
                </p:nvSpPr>
                <p:spPr bwMode="auto">
                  <a:xfrm>
                    <a:off x="1791" y="2574"/>
                    <a:ext cx="135" cy="131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104478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1956" y="2574"/>
                    <a:ext cx="135" cy="131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104479" name="Oval 29"/>
                  <p:cNvSpPr>
                    <a:spLocks noChangeArrowheads="1"/>
                  </p:cNvSpPr>
                  <p:nvPr/>
                </p:nvSpPr>
                <p:spPr bwMode="auto">
                  <a:xfrm>
                    <a:off x="2121" y="2574"/>
                    <a:ext cx="135" cy="131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104480" name="Oval 30"/>
                  <p:cNvSpPr>
                    <a:spLocks noChangeArrowheads="1"/>
                  </p:cNvSpPr>
                  <p:nvPr/>
                </p:nvSpPr>
                <p:spPr bwMode="auto">
                  <a:xfrm>
                    <a:off x="2286" y="2574"/>
                    <a:ext cx="135" cy="131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</p:grpSp>
            <p:sp>
              <p:nvSpPr>
                <p:cNvPr id="104467" name="Rectangle 31"/>
                <p:cNvSpPr>
                  <a:spLocks noChangeArrowheads="1"/>
                </p:cNvSpPr>
                <p:nvPr/>
              </p:nvSpPr>
              <p:spPr bwMode="auto">
                <a:xfrm>
                  <a:off x="7566" y="2999"/>
                  <a:ext cx="540" cy="246"/>
                </a:xfrm>
                <a:prstGeom prst="rect">
                  <a:avLst/>
                </a:prstGeom>
                <a:solidFill>
                  <a:srgbClr val="D9D9D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grpSp>
              <p:nvGrpSpPr>
                <p:cNvPr id="104468" name="Group 32"/>
                <p:cNvGrpSpPr>
                  <a:grpSpLocks/>
                </p:cNvGrpSpPr>
                <p:nvPr/>
              </p:nvGrpSpPr>
              <p:grpSpPr bwMode="auto">
                <a:xfrm>
                  <a:off x="7711" y="3332"/>
                  <a:ext cx="249" cy="322"/>
                  <a:chOff x="1521" y="2754"/>
                  <a:chExt cx="720" cy="1080"/>
                </a:xfrm>
              </p:grpSpPr>
              <p:sp>
                <p:nvSpPr>
                  <p:cNvPr id="104470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1521" y="2754"/>
                    <a:ext cx="720" cy="1080"/>
                  </a:xfrm>
                  <a:prstGeom prst="rect">
                    <a:avLst/>
                  </a:prstGeom>
                  <a:solidFill>
                    <a:srgbClr val="EAEAEA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104471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1521" y="3024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104472" name="Line 3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21" y="3294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104473" name="Line 3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21" y="3564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104474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1701" y="2754"/>
                    <a:ext cx="0" cy="108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104475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1881" y="2754"/>
                    <a:ext cx="0" cy="108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104476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2061" y="2754"/>
                    <a:ext cx="0" cy="108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</p:grpSp>
            <p:sp>
              <p:nvSpPr>
                <p:cNvPr id="104469" name="AutoShape 40"/>
                <p:cNvSpPr>
                  <a:spLocks noChangeArrowheads="1"/>
                </p:cNvSpPr>
                <p:nvPr/>
              </p:nvSpPr>
              <p:spPr bwMode="auto">
                <a:xfrm>
                  <a:off x="6825" y="3360"/>
                  <a:ext cx="462" cy="288"/>
                </a:xfrm>
                <a:prstGeom prst="irregularSeal1">
                  <a:avLst/>
                </a:prstGeom>
                <a:solidFill>
                  <a:srgbClr val="EAEAEA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</p:grpSp>
        <p:sp>
          <p:nvSpPr>
            <p:cNvPr id="104459" name="Line 41"/>
            <p:cNvSpPr>
              <a:spLocks noChangeShapeType="1"/>
            </p:cNvSpPr>
            <p:nvPr/>
          </p:nvSpPr>
          <p:spPr bwMode="auto">
            <a:xfrm flipV="1">
              <a:off x="6516" y="13548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4460" name="Line 42"/>
            <p:cNvSpPr>
              <a:spLocks noChangeShapeType="1"/>
            </p:cNvSpPr>
            <p:nvPr/>
          </p:nvSpPr>
          <p:spPr bwMode="auto">
            <a:xfrm>
              <a:off x="4371" y="13548"/>
              <a:ext cx="7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04461" name="Picture 4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1" y="13119"/>
              <a:ext cx="1770" cy="17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Um Caso de Estudo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Subsistema Chave de Controle com seus atores:</a:t>
            </a:r>
          </a:p>
          <a:p>
            <a:endParaRPr lang="pt-BR" smtClean="0"/>
          </a:p>
          <a:p>
            <a:endParaRPr lang="pt-BR" smtClean="0"/>
          </a:p>
          <a:p>
            <a:endParaRPr lang="pt-BR" smtClean="0"/>
          </a:p>
          <a:p>
            <a:endParaRPr lang="pt-BR" smtClean="0"/>
          </a:p>
          <a:p>
            <a:endParaRPr lang="pt-BR" smtClean="0"/>
          </a:p>
          <a:p>
            <a:endParaRPr lang="pt-BR" smtClean="0"/>
          </a:p>
          <a:p>
            <a:endParaRPr lang="pt-BR" smtClean="0"/>
          </a:p>
          <a:p>
            <a:r>
              <a:rPr lang="pt-BR" smtClean="0"/>
              <a:t>Sob a perspectiva da Chave de Controle a Unidade de Controle Central (UCC) é um outro ator do subsistema e precisaremos entender mais tarde quais tipos de requisitos e use cases a Chave de Controle terá que ter em função da UCC. Este conjunto de requisitos é derivado da nossa decomposição do sistema.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grpSp>
        <p:nvGrpSpPr>
          <p:cNvPr id="106500" name="Group 42"/>
          <p:cNvGrpSpPr>
            <a:grpSpLocks/>
          </p:cNvGrpSpPr>
          <p:nvPr/>
        </p:nvGrpSpPr>
        <p:grpSpPr bwMode="auto">
          <a:xfrm>
            <a:off x="2411413" y="2428875"/>
            <a:ext cx="4953000" cy="1495425"/>
            <a:chOff x="3216" y="3219"/>
            <a:chExt cx="7800" cy="2355"/>
          </a:xfrm>
        </p:grpSpPr>
        <p:sp>
          <p:nvSpPr>
            <p:cNvPr id="106501" name="Rectangle 43"/>
            <p:cNvSpPr>
              <a:spLocks noChangeArrowheads="1"/>
            </p:cNvSpPr>
            <p:nvPr/>
          </p:nvSpPr>
          <p:spPr bwMode="auto">
            <a:xfrm>
              <a:off x="5121" y="3219"/>
              <a:ext cx="2154" cy="216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pic>
          <p:nvPicPr>
            <p:cNvPr id="106502" name="Picture 4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1" y="3699"/>
              <a:ext cx="1875" cy="1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6503" name="Text Box 45"/>
            <p:cNvSpPr txBox="1">
              <a:spLocks noChangeArrowheads="1"/>
            </p:cNvSpPr>
            <p:nvPr/>
          </p:nvSpPr>
          <p:spPr bwMode="auto">
            <a:xfrm>
              <a:off x="7769" y="4734"/>
              <a:ext cx="198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pt-BR" sz="1000"/>
                <a:t>Unidade de Controle Central</a:t>
              </a:r>
              <a:endParaRPr lang="pt-BR"/>
            </a:p>
          </p:txBody>
        </p:sp>
        <p:grpSp>
          <p:nvGrpSpPr>
            <p:cNvPr id="106504" name="Group 46"/>
            <p:cNvGrpSpPr>
              <a:grpSpLocks/>
            </p:cNvGrpSpPr>
            <p:nvPr/>
          </p:nvGrpSpPr>
          <p:grpSpPr bwMode="auto">
            <a:xfrm>
              <a:off x="7821" y="3474"/>
              <a:ext cx="1875" cy="1260"/>
              <a:chOff x="6561" y="2574"/>
              <a:chExt cx="1875" cy="1260"/>
            </a:xfrm>
          </p:grpSpPr>
          <p:sp>
            <p:nvSpPr>
              <p:cNvPr id="106542" name="Rectangle 47"/>
              <p:cNvSpPr>
                <a:spLocks noChangeArrowheads="1"/>
              </p:cNvSpPr>
              <p:nvPr/>
            </p:nvSpPr>
            <p:spPr bwMode="auto">
              <a:xfrm>
                <a:off x="6636" y="2658"/>
                <a:ext cx="1800" cy="1176"/>
              </a:xfrm>
              <a:prstGeom prst="rect">
                <a:avLst/>
              </a:prstGeom>
              <a:solidFill>
                <a:srgbClr val="D9D9D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6543" name="Rectangle 48"/>
              <p:cNvSpPr>
                <a:spLocks noChangeArrowheads="1"/>
              </p:cNvSpPr>
              <p:nvPr/>
            </p:nvSpPr>
            <p:spPr bwMode="auto">
              <a:xfrm>
                <a:off x="6561" y="2574"/>
                <a:ext cx="1800" cy="117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6544" name="Text Box 49"/>
              <p:cNvSpPr txBox="1">
                <a:spLocks noChangeArrowheads="1"/>
              </p:cNvSpPr>
              <p:nvPr/>
            </p:nvSpPr>
            <p:spPr bwMode="auto">
              <a:xfrm>
                <a:off x="6741" y="2604"/>
                <a:ext cx="1440" cy="3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r>
                  <a:rPr lang="pt-BR" sz="1000" b="1"/>
                  <a:t>HOLIS 2000</a:t>
                </a:r>
                <a:endParaRPr lang="pt-BR"/>
              </a:p>
            </p:txBody>
          </p:sp>
          <p:grpSp>
            <p:nvGrpSpPr>
              <p:cNvPr id="106545" name="Group 50"/>
              <p:cNvGrpSpPr>
                <a:grpSpLocks/>
              </p:cNvGrpSpPr>
              <p:nvPr/>
            </p:nvGrpSpPr>
            <p:grpSpPr bwMode="auto">
              <a:xfrm>
                <a:off x="6778" y="2999"/>
                <a:ext cx="1365" cy="655"/>
                <a:chOff x="6741" y="2999"/>
                <a:chExt cx="1365" cy="655"/>
              </a:xfrm>
            </p:grpSpPr>
            <p:grpSp>
              <p:nvGrpSpPr>
                <p:cNvPr id="106546" name="Group 51"/>
                <p:cNvGrpSpPr>
                  <a:grpSpLocks/>
                </p:cNvGrpSpPr>
                <p:nvPr/>
              </p:nvGrpSpPr>
              <p:grpSpPr bwMode="auto">
                <a:xfrm>
                  <a:off x="6741" y="3114"/>
                  <a:ext cx="630" cy="131"/>
                  <a:chOff x="1791" y="2574"/>
                  <a:chExt cx="630" cy="131"/>
                </a:xfrm>
              </p:grpSpPr>
              <p:sp>
                <p:nvSpPr>
                  <p:cNvPr id="106557" name="Oval 52"/>
                  <p:cNvSpPr>
                    <a:spLocks noChangeArrowheads="1"/>
                  </p:cNvSpPr>
                  <p:nvPr/>
                </p:nvSpPr>
                <p:spPr bwMode="auto">
                  <a:xfrm>
                    <a:off x="1791" y="2574"/>
                    <a:ext cx="135" cy="131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106558" name="Oval 53"/>
                  <p:cNvSpPr>
                    <a:spLocks noChangeArrowheads="1"/>
                  </p:cNvSpPr>
                  <p:nvPr/>
                </p:nvSpPr>
                <p:spPr bwMode="auto">
                  <a:xfrm>
                    <a:off x="1956" y="2574"/>
                    <a:ext cx="135" cy="131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106559" name="Oval 54"/>
                  <p:cNvSpPr>
                    <a:spLocks noChangeArrowheads="1"/>
                  </p:cNvSpPr>
                  <p:nvPr/>
                </p:nvSpPr>
                <p:spPr bwMode="auto">
                  <a:xfrm>
                    <a:off x="2121" y="2574"/>
                    <a:ext cx="135" cy="131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106560" name="Oval 55"/>
                  <p:cNvSpPr>
                    <a:spLocks noChangeArrowheads="1"/>
                  </p:cNvSpPr>
                  <p:nvPr/>
                </p:nvSpPr>
                <p:spPr bwMode="auto">
                  <a:xfrm>
                    <a:off x="2286" y="2574"/>
                    <a:ext cx="135" cy="131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</p:grpSp>
            <p:sp>
              <p:nvSpPr>
                <p:cNvPr id="106547" name="Rectangle 56"/>
                <p:cNvSpPr>
                  <a:spLocks noChangeArrowheads="1"/>
                </p:cNvSpPr>
                <p:nvPr/>
              </p:nvSpPr>
              <p:spPr bwMode="auto">
                <a:xfrm>
                  <a:off x="7566" y="2999"/>
                  <a:ext cx="540" cy="246"/>
                </a:xfrm>
                <a:prstGeom prst="rect">
                  <a:avLst/>
                </a:prstGeom>
                <a:solidFill>
                  <a:srgbClr val="D9D9D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grpSp>
              <p:nvGrpSpPr>
                <p:cNvPr id="106548" name="Group 57"/>
                <p:cNvGrpSpPr>
                  <a:grpSpLocks/>
                </p:cNvGrpSpPr>
                <p:nvPr/>
              </p:nvGrpSpPr>
              <p:grpSpPr bwMode="auto">
                <a:xfrm>
                  <a:off x="7711" y="3332"/>
                  <a:ext cx="249" cy="322"/>
                  <a:chOff x="1521" y="2754"/>
                  <a:chExt cx="720" cy="1080"/>
                </a:xfrm>
              </p:grpSpPr>
              <p:sp>
                <p:nvSpPr>
                  <p:cNvPr id="106550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1521" y="2754"/>
                    <a:ext cx="720" cy="1080"/>
                  </a:xfrm>
                  <a:prstGeom prst="rect">
                    <a:avLst/>
                  </a:prstGeom>
                  <a:solidFill>
                    <a:srgbClr val="EAEAEA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106551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1521" y="3024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106552" name="Line 6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21" y="3294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106553" name="Line 6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21" y="3564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106554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1701" y="2754"/>
                    <a:ext cx="0" cy="108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106555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1881" y="2754"/>
                    <a:ext cx="0" cy="108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106556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2061" y="2754"/>
                    <a:ext cx="0" cy="108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</p:grpSp>
            <p:sp>
              <p:nvSpPr>
                <p:cNvPr id="106549" name="AutoShape 65"/>
                <p:cNvSpPr>
                  <a:spLocks noChangeArrowheads="1"/>
                </p:cNvSpPr>
                <p:nvPr/>
              </p:nvSpPr>
              <p:spPr bwMode="auto">
                <a:xfrm>
                  <a:off x="6825" y="3360"/>
                  <a:ext cx="462" cy="288"/>
                </a:xfrm>
                <a:prstGeom prst="irregularSeal1">
                  <a:avLst/>
                </a:prstGeom>
                <a:solidFill>
                  <a:srgbClr val="EAEAEA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</p:grpSp>
        <p:sp>
          <p:nvSpPr>
            <p:cNvPr id="106505" name="Line 66"/>
            <p:cNvSpPr>
              <a:spLocks noChangeShapeType="1"/>
            </p:cNvSpPr>
            <p:nvPr/>
          </p:nvSpPr>
          <p:spPr bwMode="auto">
            <a:xfrm flipV="1">
              <a:off x="7281" y="4119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106506" name="Group 67"/>
            <p:cNvGrpSpPr>
              <a:grpSpLocks/>
            </p:cNvGrpSpPr>
            <p:nvPr/>
          </p:nvGrpSpPr>
          <p:grpSpPr bwMode="auto">
            <a:xfrm>
              <a:off x="5298" y="3654"/>
              <a:ext cx="1800" cy="1476"/>
              <a:chOff x="5121" y="4734"/>
              <a:chExt cx="1800" cy="1476"/>
            </a:xfrm>
          </p:grpSpPr>
          <p:sp>
            <p:nvSpPr>
              <p:cNvPr id="106509" name="Text Box 68"/>
              <p:cNvSpPr txBox="1">
                <a:spLocks noChangeArrowheads="1"/>
              </p:cNvSpPr>
              <p:nvPr/>
            </p:nvSpPr>
            <p:spPr bwMode="auto">
              <a:xfrm>
                <a:off x="5121" y="5634"/>
                <a:ext cx="1800" cy="57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/>
                <a:r>
                  <a:rPr lang="pt-BR" sz="1000"/>
                  <a:t>Programador PC (opcional)</a:t>
                </a:r>
                <a:endParaRPr lang="pt-BR"/>
              </a:p>
            </p:txBody>
          </p:sp>
          <p:grpSp>
            <p:nvGrpSpPr>
              <p:cNvPr id="106510" name="Group 69"/>
              <p:cNvGrpSpPr>
                <a:grpSpLocks/>
              </p:cNvGrpSpPr>
              <p:nvPr/>
            </p:nvGrpSpPr>
            <p:grpSpPr bwMode="auto">
              <a:xfrm>
                <a:off x="5301" y="4734"/>
                <a:ext cx="1080" cy="900"/>
                <a:chOff x="7285" y="11377"/>
                <a:chExt cx="892" cy="779"/>
              </a:xfrm>
            </p:grpSpPr>
            <p:sp>
              <p:nvSpPr>
                <p:cNvPr id="106511" name="Freeform 70"/>
                <p:cNvSpPr>
                  <a:spLocks/>
                </p:cNvSpPr>
                <p:nvPr/>
              </p:nvSpPr>
              <p:spPr bwMode="auto">
                <a:xfrm>
                  <a:off x="7619" y="11377"/>
                  <a:ext cx="487" cy="534"/>
                </a:xfrm>
                <a:custGeom>
                  <a:avLst/>
                  <a:gdLst>
                    <a:gd name="T0" fmla="*/ 244 w 973"/>
                    <a:gd name="T1" fmla="*/ 0 h 1067"/>
                    <a:gd name="T2" fmla="*/ 0 w 973"/>
                    <a:gd name="T3" fmla="*/ 0 h 1067"/>
                    <a:gd name="T4" fmla="*/ 0 w 973"/>
                    <a:gd name="T5" fmla="*/ 247 h 1067"/>
                    <a:gd name="T6" fmla="*/ 72 w 973"/>
                    <a:gd name="T7" fmla="*/ 247 h 1067"/>
                    <a:gd name="T8" fmla="*/ 89 w 973"/>
                    <a:gd name="T9" fmla="*/ 267 h 1067"/>
                    <a:gd name="T10" fmla="*/ 157 w 973"/>
                    <a:gd name="T11" fmla="*/ 267 h 1067"/>
                    <a:gd name="T12" fmla="*/ 176 w 973"/>
                    <a:gd name="T13" fmla="*/ 247 h 1067"/>
                    <a:gd name="T14" fmla="*/ 244 w 973"/>
                    <a:gd name="T15" fmla="*/ 247 h 1067"/>
                    <a:gd name="T16" fmla="*/ 244 w 973"/>
                    <a:gd name="T17" fmla="*/ 0 h 106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973"/>
                    <a:gd name="T28" fmla="*/ 0 h 1067"/>
                    <a:gd name="T29" fmla="*/ 973 w 973"/>
                    <a:gd name="T30" fmla="*/ 1067 h 106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973" h="1067">
                      <a:moveTo>
                        <a:pt x="973" y="0"/>
                      </a:moveTo>
                      <a:lnTo>
                        <a:pt x="0" y="0"/>
                      </a:lnTo>
                      <a:lnTo>
                        <a:pt x="0" y="985"/>
                      </a:lnTo>
                      <a:lnTo>
                        <a:pt x="286" y="985"/>
                      </a:lnTo>
                      <a:lnTo>
                        <a:pt x="356" y="1067"/>
                      </a:lnTo>
                      <a:lnTo>
                        <a:pt x="628" y="1067"/>
                      </a:lnTo>
                      <a:lnTo>
                        <a:pt x="704" y="985"/>
                      </a:lnTo>
                      <a:lnTo>
                        <a:pt x="973" y="985"/>
                      </a:lnTo>
                      <a:lnTo>
                        <a:pt x="97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6512" name="Freeform 71"/>
                <p:cNvSpPr>
                  <a:spLocks/>
                </p:cNvSpPr>
                <p:nvPr/>
              </p:nvSpPr>
              <p:spPr bwMode="auto">
                <a:xfrm>
                  <a:off x="7647" y="11405"/>
                  <a:ext cx="432" cy="478"/>
                </a:xfrm>
                <a:custGeom>
                  <a:avLst/>
                  <a:gdLst>
                    <a:gd name="T0" fmla="*/ 138 w 864"/>
                    <a:gd name="T1" fmla="*/ 239 h 957"/>
                    <a:gd name="T2" fmla="*/ 82 w 864"/>
                    <a:gd name="T3" fmla="*/ 239 h 957"/>
                    <a:gd name="T4" fmla="*/ 64 w 864"/>
                    <a:gd name="T5" fmla="*/ 218 h 957"/>
                    <a:gd name="T6" fmla="*/ 0 w 864"/>
                    <a:gd name="T7" fmla="*/ 218 h 957"/>
                    <a:gd name="T8" fmla="*/ 0 w 864"/>
                    <a:gd name="T9" fmla="*/ 0 h 957"/>
                    <a:gd name="T10" fmla="*/ 216 w 864"/>
                    <a:gd name="T11" fmla="*/ 0 h 957"/>
                    <a:gd name="T12" fmla="*/ 216 w 864"/>
                    <a:gd name="T13" fmla="*/ 218 h 957"/>
                    <a:gd name="T14" fmla="*/ 157 w 864"/>
                    <a:gd name="T15" fmla="*/ 218 h 957"/>
                    <a:gd name="T16" fmla="*/ 138 w 864"/>
                    <a:gd name="T17" fmla="*/ 239 h 95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864"/>
                    <a:gd name="T28" fmla="*/ 0 h 957"/>
                    <a:gd name="T29" fmla="*/ 864 w 864"/>
                    <a:gd name="T30" fmla="*/ 957 h 95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864" h="957">
                      <a:moveTo>
                        <a:pt x="549" y="957"/>
                      </a:moveTo>
                      <a:lnTo>
                        <a:pt x="326" y="957"/>
                      </a:lnTo>
                      <a:lnTo>
                        <a:pt x="256" y="875"/>
                      </a:lnTo>
                      <a:lnTo>
                        <a:pt x="0" y="875"/>
                      </a:lnTo>
                      <a:lnTo>
                        <a:pt x="0" y="0"/>
                      </a:lnTo>
                      <a:lnTo>
                        <a:pt x="864" y="0"/>
                      </a:lnTo>
                      <a:lnTo>
                        <a:pt x="864" y="875"/>
                      </a:lnTo>
                      <a:lnTo>
                        <a:pt x="625" y="875"/>
                      </a:lnTo>
                      <a:lnTo>
                        <a:pt x="549" y="95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6513" name="Rectangle 72"/>
                <p:cNvSpPr>
                  <a:spLocks noChangeArrowheads="1"/>
                </p:cNvSpPr>
                <p:nvPr/>
              </p:nvSpPr>
              <p:spPr bwMode="auto">
                <a:xfrm>
                  <a:off x="7694" y="11453"/>
                  <a:ext cx="343" cy="32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6514" name="Rectangle 73"/>
                <p:cNvSpPr>
                  <a:spLocks noChangeArrowheads="1"/>
                </p:cNvSpPr>
                <p:nvPr/>
              </p:nvSpPr>
              <p:spPr bwMode="auto">
                <a:xfrm>
                  <a:off x="7533" y="11938"/>
                  <a:ext cx="644" cy="20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6515" name="Rectangle 74"/>
                <p:cNvSpPr>
                  <a:spLocks noChangeArrowheads="1"/>
                </p:cNvSpPr>
                <p:nvPr/>
              </p:nvSpPr>
              <p:spPr bwMode="auto">
                <a:xfrm>
                  <a:off x="7561" y="11966"/>
                  <a:ext cx="589" cy="15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6516" name="Rectangle 75"/>
                <p:cNvSpPr>
                  <a:spLocks noChangeArrowheads="1"/>
                </p:cNvSpPr>
                <p:nvPr/>
              </p:nvSpPr>
              <p:spPr bwMode="auto">
                <a:xfrm>
                  <a:off x="7924" y="12018"/>
                  <a:ext cx="170" cy="2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6517" name="Rectangle 76"/>
                <p:cNvSpPr>
                  <a:spLocks noChangeArrowheads="1"/>
                </p:cNvSpPr>
                <p:nvPr/>
              </p:nvSpPr>
              <p:spPr bwMode="auto">
                <a:xfrm>
                  <a:off x="7834" y="11833"/>
                  <a:ext cx="62" cy="2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6518" name="Freeform 77"/>
                <p:cNvSpPr>
                  <a:spLocks/>
                </p:cNvSpPr>
                <p:nvPr/>
              </p:nvSpPr>
              <p:spPr bwMode="auto">
                <a:xfrm>
                  <a:off x="7285" y="11633"/>
                  <a:ext cx="343" cy="523"/>
                </a:xfrm>
                <a:custGeom>
                  <a:avLst/>
                  <a:gdLst>
                    <a:gd name="T0" fmla="*/ 33 w 685"/>
                    <a:gd name="T1" fmla="*/ 149 h 1047"/>
                    <a:gd name="T2" fmla="*/ 18 w 685"/>
                    <a:gd name="T3" fmla="*/ 159 h 1047"/>
                    <a:gd name="T4" fmla="*/ 7 w 685"/>
                    <a:gd name="T5" fmla="*/ 174 h 1047"/>
                    <a:gd name="T6" fmla="*/ 1 w 685"/>
                    <a:gd name="T7" fmla="*/ 193 h 1047"/>
                    <a:gd name="T8" fmla="*/ 1 w 685"/>
                    <a:gd name="T9" fmla="*/ 210 h 1047"/>
                    <a:gd name="T10" fmla="*/ 3 w 685"/>
                    <a:gd name="T11" fmla="*/ 223 h 1047"/>
                    <a:gd name="T12" fmla="*/ 7 w 685"/>
                    <a:gd name="T13" fmla="*/ 234 h 1047"/>
                    <a:gd name="T14" fmla="*/ 14 w 685"/>
                    <a:gd name="T15" fmla="*/ 244 h 1047"/>
                    <a:gd name="T16" fmla="*/ 21 w 685"/>
                    <a:gd name="T17" fmla="*/ 251 h 1047"/>
                    <a:gd name="T18" fmla="*/ 28 w 685"/>
                    <a:gd name="T19" fmla="*/ 256 h 1047"/>
                    <a:gd name="T20" fmla="*/ 35 w 685"/>
                    <a:gd name="T21" fmla="*/ 260 h 1047"/>
                    <a:gd name="T22" fmla="*/ 43 w 685"/>
                    <a:gd name="T23" fmla="*/ 261 h 1047"/>
                    <a:gd name="T24" fmla="*/ 51 w 685"/>
                    <a:gd name="T25" fmla="*/ 261 h 1047"/>
                    <a:gd name="T26" fmla="*/ 59 w 685"/>
                    <a:gd name="T27" fmla="*/ 260 h 1047"/>
                    <a:gd name="T28" fmla="*/ 67 w 685"/>
                    <a:gd name="T29" fmla="*/ 256 h 1047"/>
                    <a:gd name="T30" fmla="*/ 74 w 685"/>
                    <a:gd name="T31" fmla="*/ 251 h 1047"/>
                    <a:gd name="T32" fmla="*/ 81 w 685"/>
                    <a:gd name="T33" fmla="*/ 244 h 1047"/>
                    <a:gd name="T34" fmla="*/ 87 w 685"/>
                    <a:gd name="T35" fmla="*/ 234 h 1047"/>
                    <a:gd name="T36" fmla="*/ 92 w 685"/>
                    <a:gd name="T37" fmla="*/ 223 h 1047"/>
                    <a:gd name="T38" fmla="*/ 94 w 685"/>
                    <a:gd name="T39" fmla="*/ 210 h 1047"/>
                    <a:gd name="T40" fmla="*/ 94 w 685"/>
                    <a:gd name="T41" fmla="*/ 197 h 1047"/>
                    <a:gd name="T42" fmla="*/ 92 w 685"/>
                    <a:gd name="T43" fmla="*/ 185 h 1047"/>
                    <a:gd name="T44" fmla="*/ 87 w 685"/>
                    <a:gd name="T45" fmla="*/ 173 h 1047"/>
                    <a:gd name="T46" fmla="*/ 81 w 685"/>
                    <a:gd name="T47" fmla="*/ 163 h 1047"/>
                    <a:gd name="T48" fmla="*/ 75 w 685"/>
                    <a:gd name="T49" fmla="*/ 157 h 1047"/>
                    <a:gd name="T50" fmla="*/ 69 w 685"/>
                    <a:gd name="T51" fmla="*/ 153 h 1047"/>
                    <a:gd name="T52" fmla="*/ 64 w 685"/>
                    <a:gd name="T53" fmla="*/ 150 h 1047"/>
                    <a:gd name="T54" fmla="*/ 58 w 685"/>
                    <a:gd name="T55" fmla="*/ 148 h 1047"/>
                    <a:gd name="T56" fmla="*/ 56 w 685"/>
                    <a:gd name="T57" fmla="*/ 133 h 1047"/>
                    <a:gd name="T58" fmla="*/ 63 w 685"/>
                    <a:gd name="T59" fmla="*/ 106 h 1047"/>
                    <a:gd name="T60" fmla="*/ 75 w 685"/>
                    <a:gd name="T61" fmla="*/ 80 h 1047"/>
                    <a:gd name="T62" fmla="*/ 91 w 685"/>
                    <a:gd name="T63" fmla="*/ 56 h 1047"/>
                    <a:gd name="T64" fmla="*/ 103 w 685"/>
                    <a:gd name="T65" fmla="*/ 43 h 1047"/>
                    <a:gd name="T66" fmla="*/ 109 w 685"/>
                    <a:gd name="T67" fmla="*/ 37 h 1047"/>
                    <a:gd name="T68" fmla="*/ 117 w 685"/>
                    <a:gd name="T69" fmla="*/ 32 h 1047"/>
                    <a:gd name="T70" fmla="*/ 125 w 685"/>
                    <a:gd name="T71" fmla="*/ 27 h 1047"/>
                    <a:gd name="T72" fmla="*/ 134 w 685"/>
                    <a:gd name="T73" fmla="*/ 22 h 1047"/>
                    <a:gd name="T74" fmla="*/ 144 w 685"/>
                    <a:gd name="T75" fmla="*/ 18 h 1047"/>
                    <a:gd name="T76" fmla="*/ 154 w 685"/>
                    <a:gd name="T77" fmla="*/ 15 h 1047"/>
                    <a:gd name="T78" fmla="*/ 166 w 685"/>
                    <a:gd name="T79" fmla="*/ 14 h 1047"/>
                    <a:gd name="T80" fmla="*/ 172 w 685"/>
                    <a:gd name="T81" fmla="*/ 0 h 1047"/>
                    <a:gd name="T82" fmla="*/ 145 w 685"/>
                    <a:gd name="T83" fmla="*/ 3 h 1047"/>
                    <a:gd name="T84" fmla="*/ 121 w 685"/>
                    <a:gd name="T85" fmla="*/ 13 h 1047"/>
                    <a:gd name="T86" fmla="*/ 99 w 685"/>
                    <a:gd name="T87" fmla="*/ 28 h 1047"/>
                    <a:gd name="T88" fmla="*/ 80 w 685"/>
                    <a:gd name="T89" fmla="*/ 47 h 1047"/>
                    <a:gd name="T90" fmla="*/ 65 w 685"/>
                    <a:gd name="T91" fmla="*/ 69 h 1047"/>
                    <a:gd name="T92" fmla="*/ 52 w 685"/>
                    <a:gd name="T93" fmla="*/ 94 h 1047"/>
                    <a:gd name="T94" fmla="*/ 45 w 685"/>
                    <a:gd name="T95" fmla="*/ 120 h 1047"/>
                    <a:gd name="T96" fmla="*/ 41 w 685"/>
                    <a:gd name="T97" fmla="*/ 147 h 1047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685"/>
                    <a:gd name="T148" fmla="*/ 0 h 1047"/>
                    <a:gd name="T149" fmla="*/ 685 w 685"/>
                    <a:gd name="T150" fmla="*/ 1047 h 1047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685" h="1047">
                      <a:moveTo>
                        <a:pt x="164" y="589"/>
                      </a:moveTo>
                      <a:lnTo>
                        <a:pt x="130" y="598"/>
                      </a:lnTo>
                      <a:lnTo>
                        <a:pt x="98" y="614"/>
                      </a:lnTo>
                      <a:lnTo>
                        <a:pt x="71" y="636"/>
                      </a:lnTo>
                      <a:lnTo>
                        <a:pt x="47" y="665"/>
                      </a:lnTo>
                      <a:lnTo>
                        <a:pt x="27" y="696"/>
                      </a:lnTo>
                      <a:lnTo>
                        <a:pt x="12" y="734"/>
                      </a:lnTo>
                      <a:lnTo>
                        <a:pt x="3" y="774"/>
                      </a:lnTo>
                      <a:lnTo>
                        <a:pt x="0" y="817"/>
                      </a:lnTo>
                      <a:lnTo>
                        <a:pt x="1" y="842"/>
                      </a:lnTo>
                      <a:lnTo>
                        <a:pt x="5" y="867"/>
                      </a:lnTo>
                      <a:lnTo>
                        <a:pt x="11" y="892"/>
                      </a:lnTo>
                      <a:lnTo>
                        <a:pt x="19" y="915"/>
                      </a:lnTo>
                      <a:lnTo>
                        <a:pt x="28" y="938"/>
                      </a:lnTo>
                      <a:lnTo>
                        <a:pt x="40" y="959"/>
                      </a:lnTo>
                      <a:lnTo>
                        <a:pt x="54" y="978"/>
                      </a:lnTo>
                      <a:lnTo>
                        <a:pt x="70" y="995"/>
                      </a:lnTo>
                      <a:lnTo>
                        <a:pt x="82" y="1006"/>
                      </a:lnTo>
                      <a:lnTo>
                        <a:pt x="97" y="1017"/>
                      </a:lnTo>
                      <a:lnTo>
                        <a:pt x="111" y="1027"/>
                      </a:lnTo>
                      <a:lnTo>
                        <a:pt x="125" y="1033"/>
                      </a:lnTo>
                      <a:lnTo>
                        <a:pt x="140" y="1040"/>
                      </a:lnTo>
                      <a:lnTo>
                        <a:pt x="156" y="1044"/>
                      </a:lnTo>
                      <a:lnTo>
                        <a:pt x="172" y="1046"/>
                      </a:lnTo>
                      <a:lnTo>
                        <a:pt x="187" y="1047"/>
                      </a:lnTo>
                      <a:lnTo>
                        <a:pt x="203" y="1046"/>
                      </a:lnTo>
                      <a:lnTo>
                        <a:pt x="221" y="1044"/>
                      </a:lnTo>
                      <a:lnTo>
                        <a:pt x="235" y="1040"/>
                      </a:lnTo>
                      <a:lnTo>
                        <a:pt x="251" y="1033"/>
                      </a:lnTo>
                      <a:lnTo>
                        <a:pt x="265" y="1027"/>
                      </a:lnTo>
                      <a:lnTo>
                        <a:pt x="280" y="1017"/>
                      </a:lnTo>
                      <a:lnTo>
                        <a:pt x="294" y="1006"/>
                      </a:lnTo>
                      <a:lnTo>
                        <a:pt x="307" y="995"/>
                      </a:lnTo>
                      <a:lnTo>
                        <a:pt x="323" y="978"/>
                      </a:lnTo>
                      <a:lnTo>
                        <a:pt x="337" y="959"/>
                      </a:lnTo>
                      <a:lnTo>
                        <a:pt x="348" y="938"/>
                      </a:lnTo>
                      <a:lnTo>
                        <a:pt x="359" y="915"/>
                      </a:lnTo>
                      <a:lnTo>
                        <a:pt x="366" y="892"/>
                      </a:lnTo>
                      <a:lnTo>
                        <a:pt x="372" y="867"/>
                      </a:lnTo>
                      <a:lnTo>
                        <a:pt x="375" y="842"/>
                      </a:lnTo>
                      <a:lnTo>
                        <a:pt x="377" y="817"/>
                      </a:lnTo>
                      <a:lnTo>
                        <a:pt x="375" y="791"/>
                      </a:lnTo>
                      <a:lnTo>
                        <a:pt x="372" y="766"/>
                      </a:lnTo>
                      <a:lnTo>
                        <a:pt x="366" y="741"/>
                      </a:lnTo>
                      <a:lnTo>
                        <a:pt x="359" y="717"/>
                      </a:lnTo>
                      <a:lnTo>
                        <a:pt x="348" y="695"/>
                      </a:lnTo>
                      <a:lnTo>
                        <a:pt x="337" y="674"/>
                      </a:lnTo>
                      <a:lnTo>
                        <a:pt x="323" y="655"/>
                      </a:lnTo>
                      <a:lnTo>
                        <a:pt x="307" y="638"/>
                      </a:lnTo>
                      <a:lnTo>
                        <a:pt x="297" y="628"/>
                      </a:lnTo>
                      <a:lnTo>
                        <a:pt x="286" y="620"/>
                      </a:lnTo>
                      <a:lnTo>
                        <a:pt x="276" y="612"/>
                      </a:lnTo>
                      <a:lnTo>
                        <a:pt x="265" y="606"/>
                      </a:lnTo>
                      <a:lnTo>
                        <a:pt x="254" y="600"/>
                      </a:lnTo>
                      <a:lnTo>
                        <a:pt x="241" y="595"/>
                      </a:lnTo>
                      <a:lnTo>
                        <a:pt x="230" y="592"/>
                      </a:lnTo>
                      <a:lnTo>
                        <a:pt x="218" y="589"/>
                      </a:lnTo>
                      <a:lnTo>
                        <a:pt x="222" y="533"/>
                      </a:lnTo>
                      <a:lnTo>
                        <a:pt x="234" y="480"/>
                      </a:lnTo>
                      <a:lnTo>
                        <a:pt x="249" y="424"/>
                      </a:lnTo>
                      <a:lnTo>
                        <a:pt x="270" y="372"/>
                      </a:lnTo>
                      <a:lnTo>
                        <a:pt x="297" y="320"/>
                      </a:lnTo>
                      <a:lnTo>
                        <a:pt x="326" y="272"/>
                      </a:lnTo>
                      <a:lnTo>
                        <a:pt x="361" y="227"/>
                      </a:lnTo>
                      <a:lnTo>
                        <a:pt x="399" y="185"/>
                      </a:lnTo>
                      <a:lnTo>
                        <a:pt x="410" y="174"/>
                      </a:lnTo>
                      <a:lnTo>
                        <a:pt x="423" y="163"/>
                      </a:lnTo>
                      <a:lnTo>
                        <a:pt x="436" y="151"/>
                      </a:lnTo>
                      <a:lnTo>
                        <a:pt x="450" y="140"/>
                      </a:lnTo>
                      <a:lnTo>
                        <a:pt x="466" y="129"/>
                      </a:lnTo>
                      <a:lnTo>
                        <a:pt x="482" y="117"/>
                      </a:lnTo>
                      <a:lnTo>
                        <a:pt x="498" y="108"/>
                      </a:lnTo>
                      <a:lnTo>
                        <a:pt x="517" y="98"/>
                      </a:lnTo>
                      <a:lnTo>
                        <a:pt x="534" y="89"/>
                      </a:lnTo>
                      <a:lnTo>
                        <a:pt x="553" y="81"/>
                      </a:lnTo>
                      <a:lnTo>
                        <a:pt x="574" y="73"/>
                      </a:lnTo>
                      <a:lnTo>
                        <a:pt x="595" y="67"/>
                      </a:lnTo>
                      <a:lnTo>
                        <a:pt x="615" y="62"/>
                      </a:lnTo>
                      <a:lnTo>
                        <a:pt x="639" y="59"/>
                      </a:lnTo>
                      <a:lnTo>
                        <a:pt x="661" y="57"/>
                      </a:lnTo>
                      <a:lnTo>
                        <a:pt x="685" y="56"/>
                      </a:lnTo>
                      <a:lnTo>
                        <a:pt x="685" y="0"/>
                      </a:lnTo>
                      <a:lnTo>
                        <a:pt x="631" y="4"/>
                      </a:lnTo>
                      <a:lnTo>
                        <a:pt x="580" y="15"/>
                      </a:lnTo>
                      <a:lnTo>
                        <a:pt x="529" y="30"/>
                      </a:lnTo>
                      <a:lnTo>
                        <a:pt x="483" y="53"/>
                      </a:lnTo>
                      <a:lnTo>
                        <a:pt x="437" y="79"/>
                      </a:lnTo>
                      <a:lnTo>
                        <a:pt x="396" y="113"/>
                      </a:lnTo>
                      <a:lnTo>
                        <a:pt x="356" y="148"/>
                      </a:lnTo>
                      <a:lnTo>
                        <a:pt x="319" y="189"/>
                      </a:lnTo>
                      <a:lnTo>
                        <a:pt x="286" y="231"/>
                      </a:lnTo>
                      <a:lnTo>
                        <a:pt x="257" y="279"/>
                      </a:lnTo>
                      <a:lnTo>
                        <a:pt x="230" y="326"/>
                      </a:lnTo>
                      <a:lnTo>
                        <a:pt x="208" y="377"/>
                      </a:lnTo>
                      <a:lnTo>
                        <a:pt x="191" y="429"/>
                      </a:lnTo>
                      <a:lnTo>
                        <a:pt x="178" y="483"/>
                      </a:lnTo>
                      <a:lnTo>
                        <a:pt x="168" y="535"/>
                      </a:lnTo>
                      <a:lnTo>
                        <a:pt x="164" y="58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6519" name="Freeform 78"/>
                <p:cNvSpPr>
                  <a:spLocks/>
                </p:cNvSpPr>
                <p:nvPr/>
              </p:nvSpPr>
              <p:spPr bwMode="auto">
                <a:xfrm>
                  <a:off x="7313" y="12014"/>
                  <a:ext cx="133" cy="115"/>
                </a:xfrm>
                <a:custGeom>
                  <a:avLst/>
                  <a:gdLst>
                    <a:gd name="T0" fmla="*/ 33 w 266"/>
                    <a:gd name="T1" fmla="*/ 58 h 229"/>
                    <a:gd name="T2" fmla="*/ 30 w 266"/>
                    <a:gd name="T3" fmla="*/ 58 h 229"/>
                    <a:gd name="T4" fmla="*/ 28 w 266"/>
                    <a:gd name="T5" fmla="*/ 57 h 229"/>
                    <a:gd name="T6" fmla="*/ 25 w 266"/>
                    <a:gd name="T7" fmla="*/ 56 h 229"/>
                    <a:gd name="T8" fmla="*/ 22 w 266"/>
                    <a:gd name="T9" fmla="*/ 55 h 229"/>
                    <a:gd name="T10" fmla="*/ 20 w 266"/>
                    <a:gd name="T11" fmla="*/ 54 h 229"/>
                    <a:gd name="T12" fmla="*/ 18 w 266"/>
                    <a:gd name="T13" fmla="*/ 53 h 229"/>
                    <a:gd name="T14" fmla="*/ 15 w 266"/>
                    <a:gd name="T15" fmla="*/ 51 h 229"/>
                    <a:gd name="T16" fmla="*/ 13 w 266"/>
                    <a:gd name="T17" fmla="*/ 49 h 229"/>
                    <a:gd name="T18" fmla="*/ 10 w 266"/>
                    <a:gd name="T19" fmla="*/ 45 h 229"/>
                    <a:gd name="T20" fmla="*/ 7 w 266"/>
                    <a:gd name="T21" fmla="*/ 42 h 229"/>
                    <a:gd name="T22" fmla="*/ 5 w 266"/>
                    <a:gd name="T23" fmla="*/ 37 h 229"/>
                    <a:gd name="T24" fmla="*/ 3 w 266"/>
                    <a:gd name="T25" fmla="*/ 33 h 229"/>
                    <a:gd name="T26" fmla="*/ 2 w 266"/>
                    <a:gd name="T27" fmla="*/ 29 h 229"/>
                    <a:gd name="T28" fmla="*/ 1 w 266"/>
                    <a:gd name="T29" fmla="*/ 24 h 229"/>
                    <a:gd name="T30" fmla="*/ 1 w 266"/>
                    <a:gd name="T31" fmla="*/ 19 h 229"/>
                    <a:gd name="T32" fmla="*/ 0 w 266"/>
                    <a:gd name="T33" fmla="*/ 14 h 229"/>
                    <a:gd name="T34" fmla="*/ 0 w 266"/>
                    <a:gd name="T35" fmla="*/ 10 h 229"/>
                    <a:gd name="T36" fmla="*/ 1 w 266"/>
                    <a:gd name="T37" fmla="*/ 7 h 229"/>
                    <a:gd name="T38" fmla="*/ 1 w 266"/>
                    <a:gd name="T39" fmla="*/ 3 h 229"/>
                    <a:gd name="T40" fmla="*/ 1 w 266"/>
                    <a:gd name="T41" fmla="*/ 0 h 229"/>
                    <a:gd name="T42" fmla="*/ 65 w 266"/>
                    <a:gd name="T43" fmla="*/ 0 h 229"/>
                    <a:gd name="T44" fmla="*/ 66 w 266"/>
                    <a:gd name="T45" fmla="*/ 3 h 229"/>
                    <a:gd name="T46" fmla="*/ 66 w 266"/>
                    <a:gd name="T47" fmla="*/ 7 h 229"/>
                    <a:gd name="T48" fmla="*/ 67 w 266"/>
                    <a:gd name="T49" fmla="*/ 10 h 229"/>
                    <a:gd name="T50" fmla="*/ 67 w 266"/>
                    <a:gd name="T51" fmla="*/ 14 h 229"/>
                    <a:gd name="T52" fmla="*/ 66 w 266"/>
                    <a:gd name="T53" fmla="*/ 22 h 229"/>
                    <a:gd name="T54" fmla="*/ 63 w 266"/>
                    <a:gd name="T55" fmla="*/ 31 h 229"/>
                    <a:gd name="T56" fmla="*/ 61 w 266"/>
                    <a:gd name="T57" fmla="*/ 38 h 229"/>
                    <a:gd name="T58" fmla="*/ 56 w 266"/>
                    <a:gd name="T59" fmla="*/ 45 h 229"/>
                    <a:gd name="T60" fmla="*/ 51 w 266"/>
                    <a:gd name="T61" fmla="*/ 50 h 229"/>
                    <a:gd name="T62" fmla="*/ 46 w 266"/>
                    <a:gd name="T63" fmla="*/ 54 h 229"/>
                    <a:gd name="T64" fmla="*/ 39 w 266"/>
                    <a:gd name="T65" fmla="*/ 57 h 229"/>
                    <a:gd name="T66" fmla="*/ 33 w 266"/>
                    <a:gd name="T67" fmla="*/ 58 h 229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w 266"/>
                    <a:gd name="T103" fmla="*/ 0 h 229"/>
                    <a:gd name="T104" fmla="*/ 266 w 266"/>
                    <a:gd name="T105" fmla="*/ 229 h 229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T102" t="T103" r="T104" b="T105"/>
                  <a:pathLst>
                    <a:path w="266" h="229">
                      <a:moveTo>
                        <a:pt x="132" y="229"/>
                      </a:moveTo>
                      <a:lnTo>
                        <a:pt x="121" y="229"/>
                      </a:lnTo>
                      <a:lnTo>
                        <a:pt x="112" y="228"/>
                      </a:lnTo>
                      <a:lnTo>
                        <a:pt x="101" y="224"/>
                      </a:lnTo>
                      <a:lnTo>
                        <a:pt x="91" y="220"/>
                      </a:lnTo>
                      <a:lnTo>
                        <a:pt x="82" y="215"/>
                      </a:lnTo>
                      <a:lnTo>
                        <a:pt x="72" y="209"/>
                      </a:lnTo>
                      <a:lnTo>
                        <a:pt x="62" y="202"/>
                      </a:lnTo>
                      <a:lnTo>
                        <a:pt x="53" y="194"/>
                      </a:lnTo>
                      <a:lnTo>
                        <a:pt x="42" y="180"/>
                      </a:lnTo>
                      <a:lnTo>
                        <a:pt x="31" y="166"/>
                      </a:lnTo>
                      <a:lnTo>
                        <a:pt x="21" y="148"/>
                      </a:lnTo>
                      <a:lnTo>
                        <a:pt x="15" y="131"/>
                      </a:lnTo>
                      <a:lnTo>
                        <a:pt x="8" y="114"/>
                      </a:lnTo>
                      <a:lnTo>
                        <a:pt x="4" y="95"/>
                      </a:lnTo>
                      <a:lnTo>
                        <a:pt x="2" y="74"/>
                      </a:lnTo>
                      <a:lnTo>
                        <a:pt x="0" y="54"/>
                      </a:lnTo>
                      <a:lnTo>
                        <a:pt x="0" y="39"/>
                      </a:lnTo>
                      <a:lnTo>
                        <a:pt x="2" y="27"/>
                      </a:lnTo>
                      <a:lnTo>
                        <a:pt x="4" y="12"/>
                      </a:lnTo>
                      <a:lnTo>
                        <a:pt x="7" y="0"/>
                      </a:lnTo>
                      <a:lnTo>
                        <a:pt x="260" y="0"/>
                      </a:lnTo>
                      <a:lnTo>
                        <a:pt x="261" y="12"/>
                      </a:lnTo>
                      <a:lnTo>
                        <a:pt x="264" y="27"/>
                      </a:lnTo>
                      <a:lnTo>
                        <a:pt x="266" y="39"/>
                      </a:lnTo>
                      <a:lnTo>
                        <a:pt x="266" y="54"/>
                      </a:lnTo>
                      <a:lnTo>
                        <a:pt x="263" y="88"/>
                      </a:lnTo>
                      <a:lnTo>
                        <a:pt x="255" y="122"/>
                      </a:lnTo>
                      <a:lnTo>
                        <a:pt x="244" y="152"/>
                      </a:lnTo>
                      <a:lnTo>
                        <a:pt x="226" y="177"/>
                      </a:lnTo>
                      <a:lnTo>
                        <a:pt x="207" y="199"/>
                      </a:lnTo>
                      <a:lnTo>
                        <a:pt x="185" y="215"/>
                      </a:lnTo>
                      <a:lnTo>
                        <a:pt x="159" y="226"/>
                      </a:lnTo>
                      <a:lnTo>
                        <a:pt x="132" y="2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6520" name="Freeform 79"/>
                <p:cNvSpPr>
                  <a:spLocks/>
                </p:cNvSpPr>
                <p:nvPr/>
              </p:nvSpPr>
              <p:spPr bwMode="auto">
                <a:xfrm>
                  <a:off x="7328" y="11953"/>
                  <a:ext cx="104" cy="33"/>
                </a:xfrm>
                <a:custGeom>
                  <a:avLst/>
                  <a:gdLst>
                    <a:gd name="T0" fmla="*/ 52 w 208"/>
                    <a:gd name="T1" fmla="*/ 17 h 66"/>
                    <a:gd name="T2" fmla="*/ 0 w 208"/>
                    <a:gd name="T3" fmla="*/ 17 h 66"/>
                    <a:gd name="T4" fmla="*/ 2 w 208"/>
                    <a:gd name="T5" fmla="*/ 14 h 66"/>
                    <a:gd name="T6" fmla="*/ 3 w 208"/>
                    <a:gd name="T7" fmla="*/ 12 h 66"/>
                    <a:gd name="T8" fmla="*/ 5 w 208"/>
                    <a:gd name="T9" fmla="*/ 10 h 66"/>
                    <a:gd name="T10" fmla="*/ 6 w 208"/>
                    <a:gd name="T11" fmla="*/ 8 h 66"/>
                    <a:gd name="T12" fmla="*/ 9 w 208"/>
                    <a:gd name="T13" fmla="*/ 6 h 66"/>
                    <a:gd name="T14" fmla="*/ 11 w 208"/>
                    <a:gd name="T15" fmla="*/ 5 h 66"/>
                    <a:gd name="T16" fmla="*/ 13 w 208"/>
                    <a:gd name="T17" fmla="*/ 3 h 66"/>
                    <a:gd name="T18" fmla="*/ 15 w 208"/>
                    <a:gd name="T19" fmla="*/ 2 h 66"/>
                    <a:gd name="T20" fmla="*/ 18 w 208"/>
                    <a:gd name="T21" fmla="*/ 1 h 66"/>
                    <a:gd name="T22" fmla="*/ 21 w 208"/>
                    <a:gd name="T23" fmla="*/ 1 h 66"/>
                    <a:gd name="T24" fmla="*/ 23 w 208"/>
                    <a:gd name="T25" fmla="*/ 0 h 66"/>
                    <a:gd name="T26" fmla="*/ 26 w 208"/>
                    <a:gd name="T27" fmla="*/ 0 h 66"/>
                    <a:gd name="T28" fmla="*/ 28 w 208"/>
                    <a:gd name="T29" fmla="*/ 0 h 66"/>
                    <a:gd name="T30" fmla="*/ 31 w 208"/>
                    <a:gd name="T31" fmla="*/ 1 h 66"/>
                    <a:gd name="T32" fmla="*/ 34 w 208"/>
                    <a:gd name="T33" fmla="*/ 1 h 66"/>
                    <a:gd name="T34" fmla="*/ 37 w 208"/>
                    <a:gd name="T35" fmla="*/ 2 h 66"/>
                    <a:gd name="T36" fmla="*/ 39 w 208"/>
                    <a:gd name="T37" fmla="*/ 3 h 66"/>
                    <a:gd name="T38" fmla="*/ 42 w 208"/>
                    <a:gd name="T39" fmla="*/ 5 h 66"/>
                    <a:gd name="T40" fmla="*/ 44 w 208"/>
                    <a:gd name="T41" fmla="*/ 6 h 66"/>
                    <a:gd name="T42" fmla="*/ 46 w 208"/>
                    <a:gd name="T43" fmla="*/ 8 h 66"/>
                    <a:gd name="T44" fmla="*/ 48 w 208"/>
                    <a:gd name="T45" fmla="*/ 10 h 66"/>
                    <a:gd name="T46" fmla="*/ 49 w 208"/>
                    <a:gd name="T47" fmla="*/ 12 h 66"/>
                    <a:gd name="T48" fmla="*/ 51 w 208"/>
                    <a:gd name="T49" fmla="*/ 14 h 66"/>
                    <a:gd name="T50" fmla="*/ 52 w 208"/>
                    <a:gd name="T51" fmla="*/ 17 h 6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208"/>
                    <a:gd name="T79" fmla="*/ 0 h 66"/>
                    <a:gd name="T80" fmla="*/ 208 w 208"/>
                    <a:gd name="T81" fmla="*/ 66 h 6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208" h="66">
                      <a:moveTo>
                        <a:pt x="208" y="66"/>
                      </a:moveTo>
                      <a:lnTo>
                        <a:pt x="0" y="66"/>
                      </a:lnTo>
                      <a:lnTo>
                        <a:pt x="5" y="58"/>
                      </a:lnTo>
                      <a:lnTo>
                        <a:pt x="11" y="51"/>
                      </a:lnTo>
                      <a:lnTo>
                        <a:pt x="18" y="43"/>
                      </a:lnTo>
                      <a:lnTo>
                        <a:pt x="24" y="35"/>
                      </a:lnTo>
                      <a:lnTo>
                        <a:pt x="33" y="27"/>
                      </a:lnTo>
                      <a:lnTo>
                        <a:pt x="43" y="21"/>
                      </a:lnTo>
                      <a:lnTo>
                        <a:pt x="53" y="14"/>
                      </a:lnTo>
                      <a:lnTo>
                        <a:pt x="62" y="9"/>
                      </a:lnTo>
                      <a:lnTo>
                        <a:pt x="72" y="5"/>
                      </a:lnTo>
                      <a:lnTo>
                        <a:pt x="83" y="2"/>
                      </a:lnTo>
                      <a:lnTo>
                        <a:pt x="92" y="0"/>
                      </a:lnTo>
                      <a:lnTo>
                        <a:pt x="103" y="0"/>
                      </a:lnTo>
                      <a:lnTo>
                        <a:pt x="115" y="0"/>
                      </a:lnTo>
                      <a:lnTo>
                        <a:pt x="126" y="2"/>
                      </a:lnTo>
                      <a:lnTo>
                        <a:pt x="135" y="5"/>
                      </a:lnTo>
                      <a:lnTo>
                        <a:pt x="146" y="9"/>
                      </a:lnTo>
                      <a:lnTo>
                        <a:pt x="156" y="14"/>
                      </a:lnTo>
                      <a:lnTo>
                        <a:pt x="165" y="21"/>
                      </a:lnTo>
                      <a:lnTo>
                        <a:pt x="175" y="27"/>
                      </a:lnTo>
                      <a:lnTo>
                        <a:pt x="183" y="35"/>
                      </a:lnTo>
                      <a:lnTo>
                        <a:pt x="189" y="43"/>
                      </a:lnTo>
                      <a:lnTo>
                        <a:pt x="196" y="51"/>
                      </a:lnTo>
                      <a:lnTo>
                        <a:pt x="202" y="58"/>
                      </a:lnTo>
                      <a:lnTo>
                        <a:pt x="208" y="6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6521" name="Freeform 80"/>
                <p:cNvSpPr>
                  <a:spLocks/>
                </p:cNvSpPr>
                <p:nvPr/>
              </p:nvSpPr>
              <p:spPr bwMode="auto">
                <a:xfrm>
                  <a:off x="7744" y="11497"/>
                  <a:ext cx="236" cy="238"/>
                </a:xfrm>
                <a:custGeom>
                  <a:avLst/>
                  <a:gdLst>
                    <a:gd name="T0" fmla="*/ 117 w 473"/>
                    <a:gd name="T1" fmla="*/ 53 h 474"/>
                    <a:gd name="T2" fmla="*/ 115 w 473"/>
                    <a:gd name="T3" fmla="*/ 42 h 474"/>
                    <a:gd name="T4" fmla="*/ 111 w 473"/>
                    <a:gd name="T5" fmla="*/ 32 h 474"/>
                    <a:gd name="T6" fmla="*/ 104 w 473"/>
                    <a:gd name="T7" fmla="*/ 22 h 474"/>
                    <a:gd name="T8" fmla="*/ 96 w 473"/>
                    <a:gd name="T9" fmla="*/ 14 h 474"/>
                    <a:gd name="T10" fmla="*/ 86 w 473"/>
                    <a:gd name="T11" fmla="*/ 7 h 474"/>
                    <a:gd name="T12" fmla="*/ 76 w 473"/>
                    <a:gd name="T13" fmla="*/ 3 h 474"/>
                    <a:gd name="T14" fmla="*/ 65 w 473"/>
                    <a:gd name="T15" fmla="*/ 1 h 474"/>
                    <a:gd name="T16" fmla="*/ 47 w 473"/>
                    <a:gd name="T17" fmla="*/ 2 h 474"/>
                    <a:gd name="T18" fmla="*/ 26 w 473"/>
                    <a:gd name="T19" fmla="*/ 11 h 474"/>
                    <a:gd name="T20" fmla="*/ 10 w 473"/>
                    <a:gd name="T21" fmla="*/ 26 h 474"/>
                    <a:gd name="T22" fmla="*/ 1 w 473"/>
                    <a:gd name="T23" fmla="*/ 47 h 474"/>
                    <a:gd name="T24" fmla="*/ 0 w 473"/>
                    <a:gd name="T25" fmla="*/ 65 h 474"/>
                    <a:gd name="T26" fmla="*/ 3 w 473"/>
                    <a:gd name="T27" fmla="*/ 77 h 474"/>
                    <a:gd name="T28" fmla="*/ 7 w 473"/>
                    <a:gd name="T29" fmla="*/ 87 h 474"/>
                    <a:gd name="T30" fmla="*/ 13 w 473"/>
                    <a:gd name="T31" fmla="*/ 97 h 474"/>
                    <a:gd name="T32" fmla="*/ 21 w 473"/>
                    <a:gd name="T33" fmla="*/ 104 h 474"/>
                    <a:gd name="T34" fmla="*/ 28 w 473"/>
                    <a:gd name="T35" fmla="*/ 110 h 474"/>
                    <a:gd name="T36" fmla="*/ 37 w 473"/>
                    <a:gd name="T37" fmla="*/ 114 h 474"/>
                    <a:gd name="T38" fmla="*/ 46 w 473"/>
                    <a:gd name="T39" fmla="*/ 117 h 474"/>
                    <a:gd name="T40" fmla="*/ 53 w 473"/>
                    <a:gd name="T41" fmla="*/ 118 h 474"/>
                    <a:gd name="T42" fmla="*/ 56 w 473"/>
                    <a:gd name="T43" fmla="*/ 120 h 474"/>
                    <a:gd name="T44" fmla="*/ 58 w 473"/>
                    <a:gd name="T45" fmla="*/ 118 h 474"/>
                    <a:gd name="T46" fmla="*/ 60 w 473"/>
                    <a:gd name="T47" fmla="*/ 118 h 474"/>
                    <a:gd name="T48" fmla="*/ 62 w 473"/>
                    <a:gd name="T49" fmla="*/ 118 h 474"/>
                    <a:gd name="T50" fmla="*/ 64 w 473"/>
                    <a:gd name="T51" fmla="*/ 120 h 474"/>
                    <a:gd name="T52" fmla="*/ 68 w 473"/>
                    <a:gd name="T53" fmla="*/ 118 h 474"/>
                    <a:gd name="T54" fmla="*/ 74 w 473"/>
                    <a:gd name="T55" fmla="*/ 116 h 474"/>
                    <a:gd name="T56" fmla="*/ 82 w 473"/>
                    <a:gd name="T57" fmla="*/ 113 h 474"/>
                    <a:gd name="T58" fmla="*/ 90 w 473"/>
                    <a:gd name="T59" fmla="*/ 109 h 474"/>
                    <a:gd name="T60" fmla="*/ 97 w 473"/>
                    <a:gd name="T61" fmla="*/ 104 h 474"/>
                    <a:gd name="T62" fmla="*/ 104 w 473"/>
                    <a:gd name="T63" fmla="*/ 97 h 474"/>
                    <a:gd name="T64" fmla="*/ 111 w 473"/>
                    <a:gd name="T65" fmla="*/ 87 h 474"/>
                    <a:gd name="T66" fmla="*/ 115 w 473"/>
                    <a:gd name="T67" fmla="*/ 77 h 474"/>
                    <a:gd name="T68" fmla="*/ 117 w 473"/>
                    <a:gd name="T69" fmla="*/ 65 h 474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473"/>
                    <a:gd name="T106" fmla="*/ 0 h 474"/>
                    <a:gd name="T107" fmla="*/ 473 w 473"/>
                    <a:gd name="T108" fmla="*/ 474 h 474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473" h="474">
                      <a:moveTo>
                        <a:pt x="473" y="236"/>
                      </a:moveTo>
                      <a:lnTo>
                        <a:pt x="471" y="212"/>
                      </a:lnTo>
                      <a:lnTo>
                        <a:pt x="468" y="190"/>
                      </a:lnTo>
                      <a:lnTo>
                        <a:pt x="463" y="168"/>
                      </a:lnTo>
                      <a:lnTo>
                        <a:pt x="455" y="145"/>
                      </a:lnTo>
                      <a:lnTo>
                        <a:pt x="446" y="125"/>
                      </a:lnTo>
                      <a:lnTo>
                        <a:pt x="433" y="106"/>
                      </a:lnTo>
                      <a:lnTo>
                        <a:pt x="419" y="87"/>
                      </a:lnTo>
                      <a:lnTo>
                        <a:pt x="403" y="70"/>
                      </a:lnTo>
                      <a:lnTo>
                        <a:pt x="385" y="54"/>
                      </a:lnTo>
                      <a:lnTo>
                        <a:pt x="368" y="40"/>
                      </a:lnTo>
                      <a:lnTo>
                        <a:pt x="347" y="27"/>
                      </a:lnTo>
                      <a:lnTo>
                        <a:pt x="328" y="17"/>
                      </a:lnTo>
                      <a:lnTo>
                        <a:pt x="306" y="9"/>
                      </a:lnTo>
                      <a:lnTo>
                        <a:pt x="283" y="5"/>
                      </a:lnTo>
                      <a:lnTo>
                        <a:pt x="261" y="2"/>
                      </a:lnTo>
                      <a:lnTo>
                        <a:pt x="237" y="0"/>
                      </a:lnTo>
                      <a:lnTo>
                        <a:pt x="190" y="5"/>
                      </a:lnTo>
                      <a:lnTo>
                        <a:pt x="145" y="19"/>
                      </a:lnTo>
                      <a:lnTo>
                        <a:pt x="105" y="41"/>
                      </a:lnTo>
                      <a:lnTo>
                        <a:pt x="70" y="70"/>
                      </a:lnTo>
                      <a:lnTo>
                        <a:pt x="42" y="104"/>
                      </a:lnTo>
                      <a:lnTo>
                        <a:pt x="19" y="144"/>
                      </a:lnTo>
                      <a:lnTo>
                        <a:pt x="5" y="188"/>
                      </a:lnTo>
                      <a:lnTo>
                        <a:pt x="0" y="236"/>
                      </a:lnTo>
                      <a:lnTo>
                        <a:pt x="2" y="259"/>
                      </a:lnTo>
                      <a:lnTo>
                        <a:pt x="5" y="281"/>
                      </a:lnTo>
                      <a:lnTo>
                        <a:pt x="12" y="304"/>
                      </a:lnTo>
                      <a:lnTo>
                        <a:pt x="19" y="326"/>
                      </a:lnTo>
                      <a:lnTo>
                        <a:pt x="29" y="346"/>
                      </a:lnTo>
                      <a:lnTo>
                        <a:pt x="40" y="365"/>
                      </a:lnTo>
                      <a:lnTo>
                        <a:pt x="54" y="384"/>
                      </a:lnTo>
                      <a:lnTo>
                        <a:pt x="70" y="402"/>
                      </a:lnTo>
                      <a:lnTo>
                        <a:pt x="85" y="414"/>
                      </a:lnTo>
                      <a:lnTo>
                        <a:pt x="99" y="427"/>
                      </a:lnTo>
                      <a:lnTo>
                        <a:pt x="115" y="436"/>
                      </a:lnTo>
                      <a:lnTo>
                        <a:pt x="132" y="446"/>
                      </a:lnTo>
                      <a:lnTo>
                        <a:pt x="148" y="454"/>
                      </a:lnTo>
                      <a:lnTo>
                        <a:pt x="167" y="460"/>
                      </a:lnTo>
                      <a:lnTo>
                        <a:pt x="185" y="465"/>
                      </a:lnTo>
                      <a:lnTo>
                        <a:pt x="204" y="468"/>
                      </a:lnTo>
                      <a:lnTo>
                        <a:pt x="212" y="470"/>
                      </a:lnTo>
                      <a:lnTo>
                        <a:pt x="218" y="473"/>
                      </a:lnTo>
                      <a:lnTo>
                        <a:pt x="226" y="474"/>
                      </a:lnTo>
                      <a:lnTo>
                        <a:pt x="233" y="474"/>
                      </a:lnTo>
                      <a:lnTo>
                        <a:pt x="233" y="470"/>
                      </a:lnTo>
                      <a:lnTo>
                        <a:pt x="237" y="470"/>
                      </a:lnTo>
                      <a:lnTo>
                        <a:pt x="242" y="470"/>
                      </a:lnTo>
                      <a:lnTo>
                        <a:pt x="245" y="470"/>
                      </a:lnTo>
                      <a:lnTo>
                        <a:pt x="250" y="470"/>
                      </a:lnTo>
                      <a:lnTo>
                        <a:pt x="250" y="474"/>
                      </a:lnTo>
                      <a:lnTo>
                        <a:pt x="258" y="474"/>
                      </a:lnTo>
                      <a:lnTo>
                        <a:pt x="266" y="473"/>
                      </a:lnTo>
                      <a:lnTo>
                        <a:pt x="274" y="470"/>
                      </a:lnTo>
                      <a:lnTo>
                        <a:pt x="282" y="467"/>
                      </a:lnTo>
                      <a:lnTo>
                        <a:pt x="298" y="462"/>
                      </a:lnTo>
                      <a:lnTo>
                        <a:pt x="315" y="457"/>
                      </a:lnTo>
                      <a:lnTo>
                        <a:pt x="331" y="451"/>
                      </a:lnTo>
                      <a:lnTo>
                        <a:pt x="347" y="443"/>
                      </a:lnTo>
                      <a:lnTo>
                        <a:pt x="361" y="435"/>
                      </a:lnTo>
                      <a:lnTo>
                        <a:pt x="376" y="424"/>
                      </a:lnTo>
                      <a:lnTo>
                        <a:pt x="390" y="414"/>
                      </a:lnTo>
                      <a:lnTo>
                        <a:pt x="403" y="402"/>
                      </a:lnTo>
                      <a:lnTo>
                        <a:pt x="419" y="384"/>
                      </a:lnTo>
                      <a:lnTo>
                        <a:pt x="433" y="365"/>
                      </a:lnTo>
                      <a:lnTo>
                        <a:pt x="446" y="346"/>
                      </a:lnTo>
                      <a:lnTo>
                        <a:pt x="455" y="326"/>
                      </a:lnTo>
                      <a:lnTo>
                        <a:pt x="463" y="304"/>
                      </a:lnTo>
                      <a:lnTo>
                        <a:pt x="468" y="281"/>
                      </a:lnTo>
                      <a:lnTo>
                        <a:pt x="471" y="259"/>
                      </a:lnTo>
                      <a:lnTo>
                        <a:pt x="473" y="23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6522" name="Freeform 81"/>
                <p:cNvSpPr>
                  <a:spLocks/>
                </p:cNvSpPr>
                <p:nvPr/>
              </p:nvSpPr>
              <p:spPr bwMode="auto">
                <a:xfrm>
                  <a:off x="7906" y="11524"/>
                  <a:ext cx="58" cy="81"/>
                </a:xfrm>
                <a:custGeom>
                  <a:avLst/>
                  <a:gdLst>
                    <a:gd name="T0" fmla="*/ 30 w 114"/>
                    <a:gd name="T1" fmla="*/ 41 h 161"/>
                    <a:gd name="T2" fmla="*/ 12 w 114"/>
                    <a:gd name="T3" fmla="*/ 41 h 161"/>
                    <a:gd name="T4" fmla="*/ 11 w 114"/>
                    <a:gd name="T5" fmla="*/ 29 h 161"/>
                    <a:gd name="T6" fmla="*/ 8 w 114"/>
                    <a:gd name="T7" fmla="*/ 18 h 161"/>
                    <a:gd name="T8" fmla="*/ 5 w 114"/>
                    <a:gd name="T9" fmla="*/ 8 h 161"/>
                    <a:gd name="T10" fmla="*/ 0 w 114"/>
                    <a:gd name="T11" fmla="*/ 0 h 161"/>
                    <a:gd name="T12" fmla="*/ 2 w 114"/>
                    <a:gd name="T13" fmla="*/ 1 h 161"/>
                    <a:gd name="T14" fmla="*/ 4 w 114"/>
                    <a:gd name="T15" fmla="*/ 2 h 161"/>
                    <a:gd name="T16" fmla="*/ 6 w 114"/>
                    <a:gd name="T17" fmla="*/ 3 h 161"/>
                    <a:gd name="T18" fmla="*/ 8 w 114"/>
                    <a:gd name="T19" fmla="*/ 4 h 161"/>
                    <a:gd name="T20" fmla="*/ 9 w 114"/>
                    <a:gd name="T21" fmla="*/ 6 h 161"/>
                    <a:gd name="T22" fmla="*/ 11 w 114"/>
                    <a:gd name="T23" fmla="*/ 7 h 161"/>
                    <a:gd name="T24" fmla="*/ 13 w 114"/>
                    <a:gd name="T25" fmla="*/ 8 h 161"/>
                    <a:gd name="T26" fmla="*/ 14 w 114"/>
                    <a:gd name="T27" fmla="*/ 10 h 161"/>
                    <a:gd name="T28" fmla="*/ 17 w 114"/>
                    <a:gd name="T29" fmla="*/ 13 h 161"/>
                    <a:gd name="T30" fmla="*/ 20 w 114"/>
                    <a:gd name="T31" fmla="*/ 17 h 161"/>
                    <a:gd name="T32" fmla="*/ 22 w 114"/>
                    <a:gd name="T33" fmla="*/ 20 h 161"/>
                    <a:gd name="T34" fmla="*/ 24 w 114"/>
                    <a:gd name="T35" fmla="*/ 24 h 161"/>
                    <a:gd name="T36" fmla="*/ 26 w 114"/>
                    <a:gd name="T37" fmla="*/ 28 h 161"/>
                    <a:gd name="T38" fmla="*/ 28 w 114"/>
                    <a:gd name="T39" fmla="*/ 32 h 161"/>
                    <a:gd name="T40" fmla="*/ 28 w 114"/>
                    <a:gd name="T41" fmla="*/ 36 h 161"/>
                    <a:gd name="T42" fmla="*/ 30 w 114"/>
                    <a:gd name="T43" fmla="*/ 41 h 161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114"/>
                    <a:gd name="T67" fmla="*/ 0 h 161"/>
                    <a:gd name="T68" fmla="*/ 114 w 114"/>
                    <a:gd name="T69" fmla="*/ 161 h 161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114" h="161">
                      <a:moveTo>
                        <a:pt x="114" y="161"/>
                      </a:moveTo>
                      <a:lnTo>
                        <a:pt x="46" y="161"/>
                      </a:lnTo>
                      <a:lnTo>
                        <a:pt x="41" y="114"/>
                      </a:lnTo>
                      <a:lnTo>
                        <a:pt x="32" y="71"/>
                      </a:lnTo>
                      <a:lnTo>
                        <a:pt x="17" y="31"/>
                      </a:lnTo>
                      <a:lnTo>
                        <a:pt x="0" y="0"/>
                      </a:lnTo>
                      <a:lnTo>
                        <a:pt x="8" y="3"/>
                      </a:lnTo>
                      <a:lnTo>
                        <a:pt x="16" y="8"/>
                      </a:lnTo>
                      <a:lnTo>
                        <a:pt x="22" y="12"/>
                      </a:lnTo>
                      <a:lnTo>
                        <a:pt x="30" y="16"/>
                      </a:lnTo>
                      <a:lnTo>
                        <a:pt x="36" y="22"/>
                      </a:lnTo>
                      <a:lnTo>
                        <a:pt x="43" y="27"/>
                      </a:lnTo>
                      <a:lnTo>
                        <a:pt x="49" y="31"/>
                      </a:lnTo>
                      <a:lnTo>
                        <a:pt x="55" y="38"/>
                      </a:lnTo>
                      <a:lnTo>
                        <a:pt x="67" y="50"/>
                      </a:lnTo>
                      <a:lnTo>
                        <a:pt x="78" y="65"/>
                      </a:lnTo>
                      <a:lnTo>
                        <a:pt x="87" y="79"/>
                      </a:lnTo>
                      <a:lnTo>
                        <a:pt x="95" y="95"/>
                      </a:lnTo>
                      <a:lnTo>
                        <a:pt x="103" y="110"/>
                      </a:lnTo>
                      <a:lnTo>
                        <a:pt x="108" y="128"/>
                      </a:lnTo>
                      <a:lnTo>
                        <a:pt x="111" y="144"/>
                      </a:lnTo>
                      <a:lnTo>
                        <a:pt x="114" y="1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6523" name="Freeform 82"/>
                <p:cNvSpPr>
                  <a:spLocks/>
                </p:cNvSpPr>
                <p:nvPr/>
              </p:nvSpPr>
              <p:spPr bwMode="auto">
                <a:xfrm>
                  <a:off x="7871" y="11622"/>
                  <a:ext cx="42" cy="94"/>
                </a:xfrm>
                <a:custGeom>
                  <a:avLst/>
                  <a:gdLst>
                    <a:gd name="T0" fmla="*/ 4 w 83"/>
                    <a:gd name="T1" fmla="*/ 47 h 188"/>
                    <a:gd name="T2" fmla="*/ 4 w 83"/>
                    <a:gd name="T3" fmla="*/ 47 h 188"/>
                    <a:gd name="T4" fmla="*/ 2 w 83"/>
                    <a:gd name="T5" fmla="*/ 47 h 188"/>
                    <a:gd name="T6" fmla="*/ 1 w 83"/>
                    <a:gd name="T7" fmla="*/ 47 h 188"/>
                    <a:gd name="T8" fmla="*/ 0 w 83"/>
                    <a:gd name="T9" fmla="*/ 47 h 188"/>
                    <a:gd name="T10" fmla="*/ 0 w 83"/>
                    <a:gd name="T11" fmla="*/ 0 h 188"/>
                    <a:gd name="T12" fmla="*/ 21 w 83"/>
                    <a:gd name="T13" fmla="*/ 0 h 188"/>
                    <a:gd name="T14" fmla="*/ 21 w 83"/>
                    <a:gd name="T15" fmla="*/ 9 h 188"/>
                    <a:gd name="T16" fmla="*/ 19 w 83"/>
                    <a:gd name="T17" fmla="*/ 17 h 188"/>
                    <a:gd name="T18" fmla="*/ 18 w 83"/>
                    <a:gd name="T19" fmla="*/ 24 h 188"/>
                    <a:gd name="T20" fmla="*/ 16 w 83"/>
                    <a:gd name="T21" fmla="*/ 30 h 188"/>
                    <a:gd name="T22" fmla="*/ 13 w 83"/>
                    <a:gd name="T23" fmla="*/ 36 h 188"/>
                    <a:gd name="T24" fmla="*/ 11 w 83"/>
                    <a:gd name="T25" fmla="*/ 41 h 188"/>
                    <a:gd name="T26" fmla="*/ 7 w 83"/>
                    <a:gd name="T27" fmla="*/ 45 h 188"/>
                    <a:gd name="T28" fmla="*/ 4 w 83"/>
                    <a:gd name="T29" fmla="*/ 47 h 188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83"/>
                    <a:gd name="T46" fmla="*/ 0 h 188"/>
                    <a:gd name="T47" fmla="*/ 83 w 83"/>
                    <a:gd name="T48" fmla="*/ 188 h 188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83" h="188">
                      <a:moveTo>
                        <a:pt x="16" y="187"/>
                      </a:moveTo>
                      <a:lnTo>
                        <a:pt x="13" y="187"/>
                      </a:lnTo>
                      <a:lnTo>
                        <a:pt x="8" y="187"/>
                      </a:lnTo>
                      <a:lnTo>
                        <a:pt x="3" y="188"/>
                      </a:lnTo>
                      <a:lnTo>
                        <a:pt x="0" y="188"/>
                      </a:lnTo>
                      <a:lnTo>
                        <a:pt x="0" y="0"/>
                      </a:lnTo>
                      <a:lnTo>
                        <a:pt x="83" y="0"/>
                      </a:lnTo>
                      <a:lnTo>
                        <a:pt x="81" y="35"/>
                      </a:lnTo>
                      <a:lnTo>
                        <a:pt x="76" y="67"/>
                      </a:lnTo>
                      <a:lnTo>
                        <a:pt x="70" y="95"/>
                      </a:lnTo>
                      <a:lnTo>
                        <a:pt x="62" y="122"/>
                      </a:lnTo>
                      <a:lnTo>
                        <a:pt x="52" y="144"/>
                      </a:lnTo>
                      <a:lnTo>
                        <a:pt x="41" y="163"/>
                      </a:lnTo>
                      <a:lnTo>
                        <a:pt x="28" y="177"/>
                      </a:lnTo>
                      <a:lnTo>
                        <a:pt x="16" y="18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6524" name="Freeform 83"/>
                <p:cNvSpPr>
                  <a:spLocks/>
                </p:cNvSpPr>
                <p:nvPr/>
              </p:nvSpPr>
              <p:spPr bwMode="auto">
                <a:xfrm>
                  <a:off x="7816" y="11622"/>
                  <a:ext cx="39" cy="94"/>
                </a:xfrm>
                <a:custGeom>
                  <a:avLst/>
                  <a:gdLst>
                    <a:gd name="T0" fmla="*/ 14 w 77"/>
                    <a:gd name="T1" fmla="*/ 44 h 188"/>
                    <a:gd name="T2" fmla="*/ 11 w 77"/>
                    <a:gd name="T3" fmla="*/ 41 h 188"/>
                    <a:gd name="T4" fmla="*/ 8 w 77"/>
                    <a:gd name="T5" fmla="*/ 37 h 188"/>
                    <a:gd name="T6" fmla="*/ 6 w 77"/>
                    <a:gd name="T7" fmla="*/ 31 h 188"/>
                    <a:gd name="T8" fmla="*/ 4 w 77"/>
                    <a:gd name="T9" fmla="*/ 26 h 188"/>
                    <a:gd name="T10" fmla="*/ 3 w 77"/>
                    <a:gd name="T11" fmla="*/ 21 h 188"/>
                    <a:gd name="T12" fmla="*/ 1 w 77"/>
                    <a:gd name="T13" fmla="*/ 14 h 188"/>
                    <a:gd name="T14" fmla="*/ 1 w 77"/>
                    <a:gd name="T15" fmla="*/ 7 h 188"/>
                    <a:gd name="T16" fmla="*/ 0 w 77"/>
                    <a:gd name="T17" fmla="*/ 0 h 188"/>
                    <a:gd name="T18" fmla="*/ 20 w 77"/>
                    <a:gd name="T19" fmla="*/ 0 h 188"/>
                    <a:gd name="T20" fmla="*/ 20 w 77"/>
                    <a:gd name="T21" fmla="*/ 47 h 188"/>
                    <a:gd name="T22" fmla="*/ 18 w 77"/>
                    <a:gd name="T23" fmla="*/ 47 h 188"/>
                    <a:gd name="T24" fmla="*/ 17 w 77"/>
                    <a:gd name="T25" fmla="*/ 47 h 188"/>
                    <a:gd name="T26" fmla="*/ 15 w 77"/>
                    <a:gd name="T27" fmla="*/ 46 h 188"/>
                    <a:gd name="T28" fmla="*/ 14 w 77"/>
                    <a:gd name="T29" fmla="*/ 44 h 188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77"/>
                    <a:gd name="T46" fmla="*/ 0 h 188"/>
                    <a:gd name="T47" fmla="*/ 77 w 77"/>
                    <a:gd name="T48" fmla="*/ 188 h 188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77" h="188">
                      <a:moveTo>
                        <a:pt x="54" y="176"/>
                      </a:moveTo>
                      <a:lnTo>
                        <a:pt x="42" y="162"/>
                      </a:lnTo>
                      <a:lnTo>
                        <a:pt x="31" y="146"/>
                      </a:lnTo>
                      <a:lnTo>
                        <a:pt x="23" y="127"/>
                      </a:lnTo>
                      <a:lnTo>
                        <a:pt x="15" y="105"/>
                      </a:lnTo>
                      <a:lnTo>
                        <a:pt x="9" y="81"/>
                      </a:lnTo>
                      <a:lnTo>
                        <a:pt x="4" y="56"/>
                      </a:lnTo>
                      <a:lnTo>
                        <a:pt x="1" y="29"/>
                      </a:lnTo>
                      <a:lnTo>
                        <a:pt x="0" y="0"/>
                      </a:lnTo>
                      <a:lnTo>
                        <a:pt x="77" y="0"/>
                      </a:lnTo>
                      <a:lnTo>
                        <a:pt x="77" y="188"/>
                      </a:lnTo>
                      <a:lnTo>
                        <a:pt x="71" y="187"/>
                      </a:lnTo>
                      <a:lnTo>
                        <a:pt x="65" y="185"/>
                      </a:lnTo>
                      <a:lnTo>
                        <a:pt x="60" y="181"/>
                      </a:lnTo>
                      <a:lnTo>
                        <a:pt x="54" y="17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6525" name="Freeform 84"/>
                <p:cNvSpPr>
                  <a:spLocks/>
                </p:cNvSpPr>
                <p:nvPr/>
              </p:nvSpPr>
              <p:spPr bwMode="auto">
                <a:xfrm>
                  <a:off x="7816" y="11516"/>
                  <a:ext cx="39" cy="89"/>
                </a:xfrm>
                <a:custGeom>
                  <a:avLst/>
                  <a:gdLst>
                    <a:gd name="T0" fmla="*/ 20 w 77"/>
                    <a:gd name="T1" fmla="*/ 0 h 177"/>
                    <a:gd name="T2" fmla="*/ 20 w 77"/>
                    <a:gd name="T3" fmla="*/ 45 h 177"/>
                    <a:gd name="T4" fmla="*/ 0 w 77"/>
                    <a:gd name="T5" fmla="*/ 45 h 177"/>
                    <a:gd name="T6" fmla="*/ 1 w 77"/>
                    <a:gd name="T7" fmla="*/ 38 h 177"/>
                    <a:gd name="T8" fmla="*/ 1 w 77"/>
                    <a:gd name="T9" fmla="*/ 32 h 177"/>
                    <a:gd name="T10" fmla="*/ 3 w 77"/>
                    <a:gd name="T11" fmla="*/ 26 h 177"/>
                    <a:gd name="T12" fmla="*/ 5 w 77"/>
                    <a:gd name="T13" fmla="*/ 21 h 177"/>
                    <a:gd name="T14" fmla="*/ 6 w 77"/>
                    <a:gd name="T15" fmla="*/ 16 h 177"/>
                    <a:gd name="T16" fmla="*/ 9 w 77"/>
                    <a:gd name="T17" fmla="*/ 11 h 177"/>
                    <a:gd name="T18" fmla="*/ 11 w 77"/>
                    <a:gd name="T19" fmla="*/ 7 h 177"/>
                    <a:gd name="T20" fmla="*/ 14 w 77"/>
                    <a:gd name="T21" fmla="*/ 4 h 177"/>
                    <a:gd name="T22" fmla="*/ 15 w 77"/>
                    <a:gd name="T23" fmla="*/ 3 h 177"/>
                    <a:gd name="T24" fmla="*/ 17 w 77"/>
                    <a:gd name="T25" fmla="*/ 2 h 177"/>
                    <a:gd name="T26" fmla="*/ 18 w 77"/>
                    <a:gd name="T27" fmla="*/ 1 h 177"/>
                    <a:gd name="T28" fmla="*/ 20 w 77"/>
                    <a:gd name="T29" fmla="*/ 0 h 177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77"/>
                    <a:gd name="T46" fmla="*/ 0 h 177"/>
                    <a:gd name="T47" fmla="*/ 77 w 77"/>
                    <a:gd name="T48" fmla="*/ 177 h 177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77" h="177">
                      <a:moveTo>
                        <a:pt x="77" y="0"/>
                      </a:moveTo>
                      <a:lnTo>
                        <a:pt x="77" y="177"/>
                      </a:lnTo>
                      <a:lnTo>
                        <a:pt x="0" y="177"/>
                      </a:lnTo>
                      <a:lnTo>
                        <a:pt x="1" y="152"/>
                      </a:lnTo>
                      <a:lnTo>
                        <a:pt x="4" y="126"/>
                      </a:lnTo>
                      <a:lnTo>
                        <a:pt x="11" y="103"/>
                      </a:lnTo>
                      <a:lnTo>
                        <a:pt x="17" y="82"/>
                      </a:lnTo>
                      <a:lnTo>
                        <a:pt x="23" y="62"/>
                      </a:lnTo>
                      <a:lnTo>
                        <a:pt x="33" y="44"/>
                      </a:lnTo>
                      <a:lnTo>
                        <a:pt x="42" y="28"/>
                      </a:lnTo>
                      <a:lnTo>
                        <a:pt x="54" y="16"/>
                      </a:lnTo>
                      <a:lnTo>
                        <a:pt x="60" y="11"/>
                      </a:lnTo>
                      <a:lnTo>
                        <a:pt x="66" y="6"/>
                      </a:lnTo>
                      <a:lnTo>
                        <a:pt x="71" y="3"/>
                      </a:lnTo>
                      <a:lnTo>
                        <a:pt x="7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6526" name="Freeform 85"/>
                <p:cNvSpPr>
                  <a:spLocks/>
                </p:cNvSpPr>
                <p:nvPr/>
              </p:nvSpPr>
              <p:spPr bwMode="auto">
                <a:xfrm>
                  <a:off x="7871" y="11516"/>
                  <a:ext cx="42" cy="89"/>
                </a:xfrm>
                <a:custGeom>
                  <a:avLst/>
                  <a:gdLst>
                    <a:gd name="T0" fmla="*/ 0 w 83"/>
                    <a:gd name="T1" fmla="*/ 44 h 179"/>
                    <a:gd name="T2" fmla="*/ 0 w 83"/>
                    <a:gd name="T3" fmla="*/ 0 h 179"/>
                    <a:gd name="T4" fmla="*/ 2 w 83"/>
                    <a:gd name="T5" fmla="*/ 0 h 179"/>
                    <a:gd name="T6" fmla="*/ 4 w 83"/>
                    <a:gd name="T7" fmla="*/ 1 h 179"/>
                    <a:gd name="T8" fmla="*/ 6 w 83"/>
                    <a:gd name="T9" fmla="*/ 2 h 179"/>
                    <a:gd name="T10" fmla="*/ 8 w 83"/>
                    <a:gd name="T11" fmla="*/ 4 h 179"/>
                    <a:gd name="T12" fmla="*/ 11 w 83"/>
                    <a:gd name="T13" fmla="*/ 7 h 179"/>
                    <a:gd name="T14" fmla="*/ 13 w 83"/>
                    <a:gd name="T15" fmla="*/ 11 h 179"/>
                    <a:gd name="T16" fmla="*/ 15 w 83"/>
                    <a:gd name="T17" fmla="*/ 16 h 179"/>
                    <a:gd name="T18" fmla="*/ 17 w 83"/>
                    <a:gd name="T19" fmla="*/ 21 h 179"/>
                    <a:gd name="T20" fmla="*/ 19 w 83"/>
                    <a:gd name="T21" fmla="*/ 26 h 179"/>
                    <a:gd name="T22" fmla="*/ 20 w 83"/>
                    <a:gd name="T23" fmla="*/ 32 h 179"/>
                    <a:gd name="T24" fmla="*/ 21 w 83"/>
                    <a:gd name="T25" fmla="*/ 38 h 179"/>
                    <a:gd name="T26" fmla="*/ 21 w 83"/>
                    <a:gd name="T27" fmla="*/ 44 h 179"/>
                    <a:gd name="T28" fmla="*/ 0 w 83"/>
                    <a:gd name="T29" fmla="*/ 44 h 179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83"/>
                    <a:gd name="T46" fmla="*/ 0 h 179"/>
                    <a:gd name="T47" fmla="*/ 83 w 83"/>
                    <a:gd name="T48" fmla="*/ 179 h 179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83" h="179">
                      <a:moveTo>
                        <a:pt x="0" y="179"/>
                      </a:moveTo>
                      <a:lnTo>
                        <a:pt x="0" y="0"/>
                      </a:lnTo>
                      <a:lnTo>
                        <a:pt x="8" y="2"/>
                      </a:lnTo>
                      <a:lnTo>
                        <a:pt x="16" y="5"/>
                      </a:lnTo>
                      <a:lnTo>
                        <a:pt x="22" y="10"/>
                      </a:lnTo>
                      <a:lnTo>
                        <a:pt x="30" y="18"/>
                      </a:lnTo>
                      <a:lnTo>
                        <a:pt x="41" y="30"/>
                      </a:lnTo>
                      <a:lnTo>
                        <a:pt x="51" y="46"/>
                      </a:lnTo>
                      <a:lnTo>
                        <a:pt x="59" y="64"/>
                      </a:lnTo>
                      <a:lnTo>
                        <a:pt x="67" y="84"/>
                      </a:lnTo>
                      <a:lnTo>
                        <a:pt x="73" y="105"/>
                      </a:lnTo>
                      <a:lnTo>
                        <a:pt x="78" y="128"/>
                      </a:lnTo>
                      <a:lnTo>
                        <a:pt x="81" y="154"/>
                      </a:lnTo>
                      <a:lnTo>
                        <a:pt x="83" y="179"/>
                      </a:lnTo>
                      <a:lnTo>
                        <a:pt x="0" y="17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6527" name="Freeform 86"/>
                <p:cNvSpPr>
                  <a:spLocks/>
                </p:cNvSpPr>
                <p:nvPr/>
              </p:nvSpPr>
              <p:spPr bwMode="auto">
                <a:xfrm>
                  <a:off x="7762" y="11522"/>
                  <a:ext cx="62" cy="83"/>
                </a:xfrm>
                <a:custGeom>
                  <a:avLst/>
                  <a:gdLst>
                    <a:gd name="T0" fmla="*/ 15 w 124"/>
                    <a:gd name="T1" fmla="*/ 10 h 166"/>
                    <a:gd name="T2" fmla="*/ 17 w 124"/>
                    <a:gd name="T3" fmla="*/ 9 h 166"/>
                    <a:gd name="T4" fmla="*/ 19 w 124"/>
                    <a:gd name="T5" fmla="*/ 7 h 166"/>
                    <a:gd name="T6" fmla="*/ 21 w 124"/>
                    <a:gd name="T7" fmla="*/ 6 h 166"/>
                    <a:gd name="T8" fmla="*/ 23 w 124"/>
                    <a:gd name="T9" fmla="*/ 5 h 166"/>
                    <a:gd name="T10" fmla="*/ 25 w 124"/>
                    <a:gd name="T11" fmla="*/ 3 h 166"/>
                    <a:gd name="T12" fmla="*/ 27 w 124"/>
                    <a:gd name="T13" fmla="*/ 2 h 166"/>
                    <a:gd name="T14" fmla="*/ 29 w 124"/>
                    <a:gd name="T15" fmla="*/ 1 h 166"/>
                    <a:gd name="T16" fmla="*/ 31 w 124"/>
                    <a:gd name="T17" fmla="*/ 0 h 166"/>
                    <a:gd name="T18" fmla="*/ 29 w 124"/>
                    <a:gd name="T19" fmla="*/ 4 h 166"/>
                    <a:gd name="T20" fmla="*/ 27 w 124"/>
                    <a:gd name="T21" fmla="*/ 8 h 166"/>
                    <a:gd name="T22" fmla="*/ 25 w 124"/>
                    <a:gd name="T23" fmla="*/ 12 h 166"/>
                    <a:gd name="T24" fmla="*/ 23 w 124"/>
                    <a:gd name="T25" fmla="*/ 18 h 166"/>
                    <a:gd name="T26" fmla="*/ 22 w 124"/>
                    <a:gd name="T27" fmla="*/ 23 h 166"/>
                    <a:gd name="T28" fmla="*/ 20 w 124"/>
                    <a:gd name="T29" fmla="*/ 28 h 166"/>
                    <a:gd name="T30" fmla="*/ 20 w 124"/>
                    <a:gd name="T31" fmla="*/ 36 h 166"/>
                    <a:gd name="T32" fmla="*/ 19 w 124"/>
                    <a:gd name="T33" fmla="*/ 42 h 166"/>
                    <a:gd name="T34" fmla="*/ 0 w 124"/>
                    <a:gd name="T35" fmla="*/ 42 h 166"/>
                    <a:gd name="T36" fmla="*/ 1 w 124"/>
                    <a:gd name="T37" fmla="*/ 38 h 166"/>
                    <a:gd name="T38" fmla="*/ 2 w 124"/>
                    <a:gd name="T39" fmla="*/ 34 h 166"/>
                    <a:gd name="T40" fmla="*/ 3 w 124"/>
                    <a:gd name="T41" fmla="*/ 28 h 166"/>
                    <a:gd name="T42" fmla="*/ 5 w 124"/>
                    <a:gd name="T43" fmla="*/ 25 h 166"/>
                    <a:gd name="T44" fmla="*/ 7 w 124"/>
                    <a:gd name="T45" fmla="*/ 21 h 166"/>
                    <a:gd name="T46" fmla="*/ 10 w 124"/>
                    <a:gd name="T47" fmla="*/ 18 h 166"/>
                    <a:gd name="T48" fmla="*/ 12 w 124"/>
                    <a:gd name="T49" fmla="*/ 13 h 166"/>
                    <a:gd name="T50" fmla="*/ 15 w 124"/>
                    <a:gd name="T51" fmla="*/ 10 h 16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124"/>
                    <a:gd name="T79" fmla="*/ 0 h 166"/>
                    <a:gd name="T80" fmla="*/ 124 w 124"/>
                    <a:gd name="T81" fmla="*/ 166 h 16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124" h="166">
                      <a:moveTo>
                        <a:pt x="59" y="43"/>
                      </a:moveTo>
                      <a:lnTo>
                        <a:pt x="67" y="36"/>
                      </a:lnTo>
                      <a:lnTo>
                        <a:pt x="74" y="30"/>
                      </a:lnTo>
                      <a:lnTo>
                        <a:pt x="81" y="24"/>
                      </a:lnTo>
                      <a:lnTo>
                        <a:pt x="89" y="17"/>
                      </a:lnTo>
                      <a:lnTo>
                        <a:pt x="99" y="13"/>
                      </a:lnTo>
                      <a:lnTo>
                        <a:pt x="107" y="8"/>
                      </a:lnTo>
                      <a:lnTo>
                        <a:pt x="115" y="3"/>
                      </a:lnTo>
                      <a:lnTo>
                        <a:pt x="124" y="0"/>
                      </a:lnTo>
                      <a:lnTo>
                        <a:pt x="115" y="16"/>
                      </a:lnTo>
                      <a:lnTo>
                        <a:pt x="105" y="32"/>
                      </a:lnTo>
                      <a:lnTo>
                        <a:pt x="97" y="51"/>
                      </a:lnTo>
                      <a:lnTo>
                        <a:pt x="91" y="71"/>
                      </a:lnTo>
                      <a:lnTo>
                        <a:pt x="85" y="93"/>
                      </a:lnTo>
                      <a:lnTo>
                        <a:pt x="80" y="115"/>
                      </a:lnTo>
                      <a:lnTo>
                        <a:pt x="77" y="141"/>
                      </a:lnTo>
                      <a:lnTo>
                        <a:pt x="75" y="166"/>
                      </a:lnTo>
                      <a:lnTo>
                        <a:pt x="0" y="166"/>
                      </a:lnTo>
                      <a:lnTo>
                        <a:pt x="4" y="149"/>
                      </a:lnTo>
                      <a:lnTo>
                        <a:pt x="7" y="133"/>
                      </a:lnTo>
                      <a:lnTo>
                        <a:pt x="11" y="115"/>
                      </a:lnTo>
                      <a:lnTo>
                        <a:pt x="19" y="100"/>
                      </a:lnTo>
                      <a:lnTo>
                        <a:pt x="27" y="84"/>
                      </a:lnTo>
                      <a:lnTo>
                        <a:pt x="37" y="70"/>
                      </a:lnTo>
                      <a:lnTo>
                        <a:pt x="48" y="55"/>
                      </a:lnTo>
                      <a:lnTo>
                        <a:pt x="59" y="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6528" name="Freeform 87"/>
                <p:cNvSpPr>
                  <a:spLocks/>
                </p:cNvSpPr>
                <p:nvPr/>
              </p:nvSpPr>
              <p:spPr bwMode="auto">
                <a:xfrm>
                  <a:off x="7762" y="11622"/>
                  <a:ext cx="59" cy="85"/>
                </a:xfrm>
                <a:custGeom>
                  <a:avLst/>
                  <a:gdLst>
                    <a:gd name="T0" fmla="*/ 0 w 118"/>
                    <a:gd name="T1" fmla="*/ 0 h 171"/>
                    <a:gd name="T2" fmla="*/ 19 w 118"/>
                    <a:gd name="T3" fmla="*/ 0 h 171"/>
                    <a:gd name="T4" fmla="*/ 20 w 118"/>
                    <a:gd name="T5" fmla="*/ 12 h 171"/>
                    <a:gd name="T6" fmla="*/ 22 w 118"/>
                    <a:gd name="T7" fmla="*/ 23 h 171"/>
                    <a:gd name="T8" fmla="*/ 26 w 118"/>
                    <a:gd name="T9" fmla="*/ 34 h 171"/>
                    <a:gd name="T10" fmla="*/ 30 w 118"/>
                    <a:gd name="T11" fmla="*/ 42 h 171"/>
                    <a:gd name="T12" fmla="*/ 28 w 118"/>
                    <a:gd name="T13" fmla="*/ 42 h 171"/>
                    <a:gd name="T14" fmla="*/ 26 w 118"/>
                    <a:gd name="T15" fmla="*/ 40 h 171"/>
                    <a:gd name="T16" fmla="*/ 24 w 118"/>
                    <a:gd name="T17" fmla="*/ 39 h 171"/>
                    <a:gd name="T18" fmla="*/ 22 w 118"/>
                    <a:gd name="T19" fmla="*/ 38 h 171"/>
                    <a:gd name="T20" fmla="*/ 20 w 118"/>
                    <a:gd name="T21" fmla="*/ 36 h 171"/>
                    <a:gd name="T22" fmla="*/ 18 w 118"/>
                    <a:gd name="T23" fmla="*/ 35 h 171"/>
                    <a:gd name="T24" fmla="*/ 17 w 118"/>
                    <a:gd name="T25" fmla="*/ 34 h 171"/>
                    <a:gd name="T26" fmla="*/ 15 w 118"/>
                    <a:gd name="T27" fmla="*/ 32 h 171"/>
                    <a:gd name="T28" fmla="*/ 12 w 118"/>
                    <a:gd name="T29" fmla="*/ 29 h 171"/>
                    <a:gd name="T30" fmla="*/ 9 w 118"/>
                    <a:gd name="T31" fmla="*/ 25 h 171"/>
                    <a:gd name="T32" fmla="*/ 7 w 118"/>
                    <a:gd name="T33" fmla="*/ 21 h 171"/>
                    <a:gd name="T34" fmla="*/ 5 w 118"/>
                    <a:gd name="T35" fmla="*/ 17 h 171"/>
                    <a:gd name="T36" fmla="*/ 3 w 118"/>
                    <a:gd name="T37" fmla="*/ 13 h 171"/>
                    <a:gd name="T38" fmla="*/ 2 w 118"/>
                    <a:gd name="T39" fmla="*/ 9 h 171"/>
                    <a:gd name="T40" fmla="*/ 1 w 118"/>
                    <a:gd name="T41" fmla="*/ 4 h 171"/>
                    <a:gd name="T42" fmla="*/ 0 w 118"/>
                    <a:gd name="T43" fmla="*/ 0 h 171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118"/>
                    <a:gd name="T67" fmla="*/ 0 h 171"/>
                    <a:gd name="T68" fmla="*/ 118 w 118"/>
                    <a:gd name="T69" fmla="*/ 171 h 171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118" h="171">
                      <a:moveTo>
                        <a:pt x="0" y="0"/>
                      </a:moveTo>
                      <a:lnTo>
                        <a:pt x="75" y="0"/>
                      </a:lnTo>
                      <a:lnTo>
                        <a:pt x="78" y="49"/>
                      </a:lnTo>
                      <a:lnTo>
                        <a:pt x="88" y="95"/>
                      </a:lnTo>
                      <a:lnTo>
                        <a:pt x="101" y="136"/>
                      </a:lnTo>
                      <a:lnTo>
                        <a:pt x="118" y="171"/>
                      </a:lnTo>
                      <a:lnTo>
                        <a:pt x="110" y="168"/>
                      </a:lnTo>
                      <a:lnTo>
                        <a:pt x="102" y="163"/>
                      </a:lnTo>
                      <a:lnTo>
                        <a:pt x="94" y="158"/>
                      </a:lnTo>
                      <a:lnTo>
                        <a:pt x="86" y="154"/>
                      </a:lnTo>
                      <a:lnTo>
                        <a:pt x="80" y="147"/>
                      </a:lnTo>
                      <a:lnTo>
                        <a:pt x="72" y="143"/>
                      </a:lnTo>
                      <a:lnTo>
                        <a:pt x="66" y="136"/>
                      </a:lnTo>
                      <a:lnTo>
                        <a:pt x="59" y="130"/>
                      </a:lnTo>
                      <a:lnTo>
                        <a:pt x="46" y="116"/>
                      </a:lnTo>
                      <a:lnTo>
                        <a:pt x="35" y="101"/>
                      </a:lnTo>
                      <a:lnTo>
                        <a:pt x="26" y="87"/>
                      </a:lnTo>
                      <a:lnTo>
                        <a:pt x="18" y="70"/>
                      </a:lnTo>
                      <a:lnTo>
                        <a:pt x="11" y="54"/>
                      </a:lnTo>
                      <a:lnTo>
                        <a:pt x="5" y="37"/>
                      </a:lnTo>
                      <a:lnTo>
                        <a:pt x="2" y="1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6529" name="Freeform 88"/>
                <p:cNvSpPr>
                  <a:spLocks/>
                </p:cNvSpPr>
                <p:nvPr/>
              </p:nvSpPr>
              <p:spPr bwMode="auto">
                <a:xfrm>
                  <a:off x="7910" y="11622"/>
                  <a:ext cx="54" cy="83"/>
                </a:xfrm>
                <a:custGeom>
                  <a:avLst/>
                  <a:gdLst>
                    <a:gd name="T0" fmla="*/ 0 w 108"/>
                    <a:gd name="T1" fmla="*/ 42 h 166"/>
                    <a:gd name="T2" fmla="*/ 4 w 108"/>
                    <a:gd name="T3" fmla="*/ 33 h 166"/>
                    <a:gd name="T4" fmla="*/ 7 w 108"/>
                    <a:gd name="T5" fmla="*/ 23 h 166"/>
                    <a:gd name="T6" fmla="*/ 10 w 108"/>
                    <a:gd name="T7" fmla="*/ 12 h 166"/>
                    <a:gd name="T8" fmla="*/ 10 w 108"/>
                    <a:gd name="T9" fmla="*/ 0 h 166"/>
                    <a:gd name="T10" fmla="*/ 27 w 108"/>
                    <a:gd name="T11" fmla="*/ 0 h 166"/>
                    <a:gd name="T12" fmla="*/ 27 w 108"/>
                    <a:gd name="T13" fmla="*/ 6 h 166"/>
                    <a:gd name="T14" fmla="*/ 25 w 108"/>
                    <a:gd name="T15" fmla="*/ 12 h 166"/>
                    <a:gd name="T16" fmla="*/ 22 w 108"/>
                    <a:gd name="T17" fmla="*/ 19 h 166"/>
                    <a:gd name="T18" fmla="*/ 19 w 108"/>
                    <a:gd name="T19" fmla="*/ 24 h 166"/>
                    <a:gd name="T20" fmla="*/ 14 w 108"/>
                    <a:gd name="T21" fmla="*/ 29 h 166"/>
                    <a:gd name="T22" fmla="*/ 11 w 108"/>
                    <a:gd name="T23" fmla="*/ 34 h 166"/>
                    <a:gd name="T24" fmla="*/ 6 w 108"/>
                    <a:gd name="T25" fmla="*/ 38 h 166"/>
                    <a:gd name="T26" fmla="*/ 0 w 108"/>
                    <a:gd name="T27" fmla="*/ 42 h 16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108"/>
                    <a:gd name="T43" fmla="*/ 0 h 166"/>
                    <a:gd name="T44" fmla="*/ 108 w 108"/>
                    <a:gd name="T45" fmla="*/ 166 h 16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108" h="166">
                      <a:moveTo>
                        <a:pt x="0" y="166"/>
                      </a:moveTo>
                      <a:lnTo>
                        <a:pt x="16" y="132"/>
                      </a:lnTo>
                      <a:lnTo>
                        <a:pt x="29" y="92"/>
                      </a:lnTo>
                      <a:lnTo>
                        <a:pt x="37" y="48"/>
                      </a:lnTo>
                      <a:lnTo>
                        <a:pt x="40" y="0"/>
                      </a:lnTo>
                      <a:lnTo>
                        <a:pt x="108" y="0"/>
                      </a:lnTo>
                      <a:lnTo>
                        <a:pt x="105" y="27"/>
                      </a:lnTo>
                      <a:lnTo>
                        <a:pt x="97" y="51"/>
                      </a:lnTo>
                      <a:lnTo>
                        <a:pt x="88" y="75"/>
                      </a:lnTo>
                      <a:lnTo>
                        <a:pt x="75" y="97"/>
                      </a:lnTo>
                      <a:lnTo>
                        <a:pt x="59" y="117"/>
                      </a:lnTo>
                      <a:lnTo>
                        <a:pt x="42" y="136"/>
                      </a:lnTo>
                      <a:lnTo>
                        <a:pt x="22" y="152"/>
                      </a:lnTo>
                      <a:lnTo>
                        <a:pt x="0" y="16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6530" name="Freeform 89"/>
                <p:cNvSpPr>
                  <a:spLocks/>
                </p:cNvSpPr>
                <p:nvPr/>
              </p:nvSpPr>
              <p:spPr bwMode="auto">
                <a:xfrm>
                  <a:off x="7594" y="11990"/>
                  <a:ext cx="23" cy="23"/>
                </a:xfrm>
                <a:custGeom>
                  <a:avLst/>
                  <a:gdLst>
                    <a:gd name="T0" fmla="*/ 6 w 46"/>
                    <a:gd name="T1" fmla="*/ 12 h 46"/>
                    <a:gd name="T2" fmla="*/ 8 w 46"/>
                    <a:gd name="T3" fmla="*/ 12 h 46"/>
                    <a:gd name="T4" fmla="*/ 10 w 46"/>
                    <a:gd name="T5" fmla="*/ 10 h 46"/>
                    <a:gd name="T6" fmla="*/ 11 w 46"/>
                    <a:gd name="T7" fmla="*/ 9 h 46"/>
                    <a:gd name="T8" fmla="*/ 12 w 46"/>
                    <a:gd name="T9" fmla="*/ 6 h 46"/>
                    <a:gd name="T10" fmla="*/ 11 w 46"/>
                    <a:gd name="T11" fmla="*/ 3 h 46"/>
                    <a:gd name="T12" fmla="*/ 10 w 46"/>
                    <a:gd name="T13" fmla="*/ 1 h 46"/>
                    <a:gd name="T14" fmla="*/ 8 w 46"/>
                    <a:gd name="T15" fmla="*/ 1 h 46"/>
                    <a:gd name="T16" fmla="*/ 6 w 46"/>
                    <a:gd name="T17" fmla="*/ 0 h 46"/>
                    <a:gd name="T18" fmla="*/ 3 w 46"/>
                    <a:gd name="T19" fmla="*/ 1 h 46"/>
                    <a:gd name="T20" fmla="*/ 1 w 46"/>
                    <a:gd name="T21" fmla="*/ 1 h 46"/>
                    <a:gd name="T22" fmla="*/ 1 w 46"/>
                    <a:gd name="T23" fmla="*/ 3 h 46"/>
                    <a:gd name="T24" fmla="*/ 0 w 46"/>
                    <a:gd name="T25" fmla="*/ 6 h 46"/>
                    <a:gd name="T26" fmla="*/ 1 w 46"/>
                    <a:gd name="T27" fmla="*/ 9 h 46"/>
                    <a:gd name="T28" fmla="*/ 1 w 46"/>
                    <a:gd name="T29" fmla="*/ 10 h 46"/>
                    <a:gd name="T30" fmla="*/ 3 w 46"/>
                    <a:gd name="T31" fmla="*/ 12 h 46"/>
                    <a:gd name="T32" fmla="*/ 6 w 46"/>
                    <a:gd name="T33" fmla="*/ 12 h 4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46"/>
                    <a:gd name="T52" fmla="*/ 0 h 46"/>
                    <a:gd name="T53" fmla="*/ 46 w 46"/>
                    <a:gd name="T54" fmla="*/ 46 h 4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46" h="46">
                      <a:moveTo>
                        <a:pt x="22" y="46"/>
                      </a:moveTo>
                      <a:lnTo>
                        <a:pt x="32" y="45"/>
                      </a:lnTo>
                      <a:lnTo>
                        <a:pt x="40" y="40"/>
                      </a:lnTo>
                      <a:lnTo>
                        <a:pt x="44" y="34"/>
                      </a:lnTo>
                      <a:lnTo>
                        <a:pt x="46" y="24"/>
                      </a:lnTo>
                      <a:lnTo>
                        <a:pt x="44" y="15"/>
                      </a:lnTo>
                      <a:lnTo>
                        <a:pt x="40" y="7"/>
                      </a:lnTo>
                      <a:lnTo>
                        <a:pt x="32" y="2"/>
                      </a:lnTo>
                      <a:lnTo>
                        <a:pt x="22" y="0"/>
                      </a:lnTo>
                      <a:lnTo>
                        <a:pt x="13" y="2"/>
                      </a:lnTo>
                      <a:lnTo>
                        <a:pt x="6" y="7"/>
                      </a:lnTo>
                      <a:lnTo>
                        <a:pt x="1" y="15"/>
                      </a:lnTo>
                      <a:lnTo>
                        <a:pt x="0" y="24"/>
                      </a:lnTo>
                      <a:lnTo>
                        <a:pt x="1" y="34"/>
                      </a:lnTo>
                      <a:lnTo>
                        <a:pt x="6" y="40"/>
                      </a:lnTo>
                      <a:lnTo>
                        <a:pt x="13" y="45"/>
                      </a:lnTo>
                      <a:lnTo>
                        <a:pt x="22" y="4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6531" name="Freeform 90"/>
                <p:cNvSpPr>
                  <a:spLocks/>
                </p:cNvSpPr>
                <p:nvPr/>
              </p:nvSpPr>
              <p:spPr bwMode="auto">
                <a:xfrm>
                  <a:off x="7638" y="11990"/>
                  <a:ext cx="23" cy="23"/>
                </a:xfrm>
                <a:custGeom>
                  <a:avLst/>
                  <a:gdLst>
                    <a:gd name="T0" fmla="*/ 6 w 48"/>
                    <a:gd name="T1" fmla="*/ 12 h 46"/>
                    <a:gd name="T2" fmla="*/ 8 w 48"/>
                    <a:gd name="T3" fmla="*/ 12 h 46"/>
                    <a:gd name="T4" fmla="*/ 10 w 48"/>
                    <a:gd name="T5" fmla="*/ 10 h 46"/>
                    <a:gd name="T6" fmla="*/ 11 w 48"/>
                    <a:gd name="T7" fmla="*/ 9 h 46"/>
                    <a:gd name="T8" fmla="*/ 11 w 48"/>
                    <a:gd name="T9" fmla="*/ 6 h 46"/>
                    <a:gd name="T10" fmla="*/ 11 w 48"/>
                    <a:gd name="T11" fmla="*/ 3 h 46"/>
                    <a:gd name="T12" fmla="*/ 10 w 48"/>
                    <a:gd name="T13" fmla="*/ 1 h 46"/>
                    <a:gd name="T14" fmla="*/ 8 w 48"/>
                    <a:gd name="T15" fmla="*/ 1 h 46"/>
                    <a:gd name="T16" fmla="*/ 6 w 48"/>
                    <a:gd name="T17" fmla="*/ 0 h 46"/>
                    <a:gd name="T18" fmla="*/ 3 w 48"/>
                    <a:gd name="T19" fmla="*/ 1 h 46"/>
                    <a:gd name="T20" fmla="*/ 2 w 48"/>
                    <a:gd name="T21" fmla="*/ 1 h 46"/>
                    <a:gd name="T22" fmla="*/ 0 w 48"/>
                    <a:gd name="T23" fmla="*/ 3 h 46"/>
                    <a:gd name="T24" fmla="*/ 0 w 48"/>
                    <a:gd name="T25" fmla="*/ 6 h 46"/>
                    <a:gd name="T26" fmla="*/ 0 w 48"/>
                    <a:gd name="T27" fmla="*/ 9 h 46"/>
                    <a:gd name="T28" fmla="*/ 2 w 48"/>
                    <a:gd name="T29" fmla="*/ 10 h 46"/>
                    <a:gd name="T30" fmla="*/ 3 w 48"/>
                    <a:gd name="T31" fmla="*/ 12 h 46"/>
                    <a:gd name="T32" fmla="*/ 6 w 48"/>
                    <a:gd name="T33" fmla="*/ 12 h 4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48"/>
                    <a:gd name="T52" fmla="*/ 0 h 46"/>
                    <a:gd name="T53" fmla="*/ 48 w 48"/>
                    <a:gd name="T54" fmla="*/ 46 h 4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48" h="46">
                      <a:moveTo>
                        <a:pt x="24" y="46"/>
                      </a:moveTo>
                      <a:lnTo>
                        <a:pt x="34" y="45"/>
                      </a:lnTo>
                      <a:lnTo>
                        <a:pt x="42" y="40"/>
                      </a:lnTo>
                      <a:lnTo>
                        <a:pt x="46" y="34"/>
                      </a:lnTo>
                      <a:lnTo>
                        <a:pt x="48" y="24"/>
                      </a:lnTo>
                      <a:lnTo>
                        <a:pt x="46" y="15"/>
                      </a:lnTo>
                      <a:lnTo>
                        <a:pt x="42" y="7"/>
                      </a:lnTo>
                      <a:lnTo>
                        <a:pt x="34" y="2"/>
                      </a:lnTo>
                      <a:lnTo>
                        <a:pt x="24" y="0"/>
                      </a:lnTo>
                      <a:lnTo>
                        <a:pt x="15" y="2"/>
                      </a:lnTo>
                      <a:lnTo>
                        <a:pt x="8" y="7"/>
                      </a:lnTo>
                      <a:lnTo>
                        <a:pt x="2" y="15"/>
                      </a:lnTo>
                      <a:lnTo>
                        <a:pt x="0" y="24"/>
                      </a:lnTo>
                      <a:lnTo>
                        <a:pt x="2" y="34"/>
                      </a:lnTo>
                      <a:lnTo>
                        <a:pt x="8" y="40"/>
                      </a:lnTo>
                      <a:lnTo>
                        <a:pt x="15" y="45"/>
                      </a:lnTo>
                      <a:lnTo>
                        <a:pt x="24" y="4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6532" name="Freeform 91"/>
                <p:cNvSpPr>
                  <a:spLocks/>
                </p:cNvSpPr>
                <p:nvPr/>
              </p:nvSpPr>
              <p:spPr bwMode="auto">
                <a:xfrm>
                  <a:off x="7682" y="11990"/>
                  <a:ext cx="23" cy="23"/>
                </a:xfrm>
                <a:custGeom>
                  <a:avLst/>
                  <a:gdLst>
                    <a:gd name="T0" fmla="*/ 6 w 46"/>
                    <a:gd name="T1" fmla="*/ 12 h 46"/>
                    <a:gd name="T2" fmla="*/ 8 w 46"/>
                    <a:gd name="T3" fmla="*/ 12 h 46"/>
                    <a:gd name="T4" fmla="*/ 10 w 46"/>
                    <a:gd name="T5" fmla="*/ 10 h 46"/>
                    <a:gd name="T6" fmla="*/ 12 w 46"/>
                    <a:gd name="T7" fmla="*/ 9 h 46"/>
                    <a:gd name="T8" fmla="*/ 12 w 46"/>
                    <a:gd name="T9" fmla="*/ 6 h 46"/>
                    <a:gd name="T10" fmla="*/ 12 w 46"/>
                    <a:gd name="T11" fmla="*/ 3 h 46"/>
                    <a:gd name="T12" fmla="*/ 10 w 46"/>
                    <a:gd name="T13" fmla="*/ 1 h 46"/>
                    <a:gd name="T14" fmla="*/ 8 w 46"/>
                    <a:gd name="T15" fmla="*/ 1 h 46"/>
                    <a:gd name="T16" fmla="*/ 6 w 46"/>
                    <a:gd name="T17" fmla="*/ 0 h 46"/>
                    <a:gd name="T18" fmla="*/ 3 w 46"/>
                    <a:gd name="T19" fmla="*/ 1 h 46"/>
                    <a:gd name="T20" fmla="*/ 1 w 46"/>
                    <a:gd name="T21" fmla="*/ 1 h 46"/>
                    <a:gd name="T22" fmla="*/ 1 w 46"/>
                    <a:gd name="T23" fmla="*/ 3 h 46"/>
                    <a:gd name="T24" fmla="*/ 0 w 46"/>
                    <a:gd name="T25" fmla="*/ 6 h 46"/>
                    <a:gd name="T26" fmla="*/ 1 w 46"/>
                    <a:gd name="T27" fmla="*/ 9 h 46"/>
                    <a:gd name="T28" fmla="*/ 1 w 46"/>
                    <a:gd name="T29" fmla="*/ 10 h 46"/>
                    <a:gd name="T30" fmla="*/ 3 w 46"/>
                    <a:gd name="T31" fmla="*/ 12 h 46"/>
                    <a:gd name="T32" fmla="*/ 6 w 46"/>
                    <a:gd name="T33" fmla="*/ 12 h 4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46"/>
                    <a:gd name="T52" fmla="*/ 0 h 46"/>
                    <a:gd name="T53" fmla="*/ 46 w 46"/>
                    <a:gd name="T54" fmla="*/ 46 h 4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46" h="46">
                      <a:moveTo>
                        <a:pt x="23" y="46"/>
                      </a:moveTo>
                      <a:lnTo>
                        <a:pt x="32" y="45"/>
                      </a:lnTo>
                      <a:lnTo>
                        <a:pt x="40" y="40"/>
                      </a:lnTo>
                      <a:lnTo>
                        <a:pt x="45" y="34"/>
                      </a:lnTo>
                      <a:lnTo>
                        <a:pt x="46" y="24"/>
                      </a:lnTo>
                      <a:lnTo>
                        <a:pt x="45" y="15"/>
                      </a:lnTo>
                      <a:lnTo>
                        <a:pt x="40" y="7"/>
                      </a:lnTo>
                      <a:lnTo>
                        <a:pt x="32" y="2"/>
                      </a:lnTo>
                      <a:lnTo>
                        <a:pt x="23" y="0"/>
                      </a:lnTo>
                      <a:lnTo>
                        <a:pt x="13" y="2"/>
                      </a:lnTo>
                      <a:lnTo>
                        <a:pt x="7" y="7"/>
                      </a:lnTo>
                      <a:lnTo>
                        <a:pt x="2" y="15"/>
                      </a:lnTo>
                      <a:lnTo>
                        <a:pt x="0" y="24"/>
                      </a:lnTo>
                      <a:lnTo>
                        <a:pt x="2" y="34"/>
                      </a:lnTo>
                      <a:lnTo>
                        <a:pt x="7" y="40"/>
                      </a:lnTo>
                      <a:lnTo>
                        <a:pt x="13" y="45"/>
                      </a:lnTo>
                      <a:lnTo>
                        <a:pt x="23" y="4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6533" name="Freeform 92"/>
                <p:cNvSpPr>
                  <a:spLocks/>
                </p:cNvSpPr>
                <p:nvPr/>
              </p:nvSpPr>
              <p:spPr bwMode="auto">
                <a:xfrm>
                  <a:off x="7726" y="11990"/>
                  <a:ext cx="24" cy="23"/>
                </a:xfrm>
                <a:custGeom>
                  <a:avLst/>
                  <a:gdLst>
                    <a:gd name="T0" fmla="*/ 6 w 48"/>
                    <a:gd name="T1" fmla="*/ 12 h 46"/>
                    <a:gd name="T2" fmla="*/ 9 w 48"/>
                    <a:gd name="T3" fmla="*/ 12 h 46"/>
                    <a:gd name="T4" fmla="*/ 11 w 48"/>
                    <a:gd name="T5" fmla="*/ 10 h 46"/>
                    <a:gd name="T6" fmla="*/ 12 w 48"/>
                    <a:gd name="T7" fmla="*/ 9 h 46"/>
                    <a:gd name="T8" fmla="*/ 12 w 48"/>
                    <a:gd name="T9" fmla="*/ 6 h 46"/>
                    <a:gd name="T10" fmla="*/ 12 w 48"/>
                    <a:gd name="T11" fmla="*/ 3 h 46"/>
                    <a:gd name="T12" fmla="*/ 11 w 48"/>
                    <a:gd name="T13" fmla="*/ 1 h 46"/>
                    <a:gd name="T14" fmla="*/ 9 w 48"/>
                    <a:gd name="T15" fmla="*/ 1 h 46"/>
                    <a:gd name="T16" fmla="*/ 6 w 48"/>
                    <a:gd name="T17" fmla="*/ 0 h 46"/>
                    <a:gd name="T18" fmla="*/ 3 w 48"/>
                    <a:gd name="T19" fmla="*/ 1 h 46"/>
                    <a:gd name="T20" fmla="*/ 2 w 48"/>
                    <a:gd name="T21" fmla="*/ 1 h 46"/>
                    <a:gd name="T22" fmla="*/ 1 w 48"/>
                    <a:gd name="T23" fmla="*/ 3 h 46"/>
                    <a:gd name="T24" fmla="*/ 0 w 48"/>
                    <a:gd name="T25" fmla="*/ 6 h 46"/>
                    <a:gd name="T26" fmla="*/ 1 w 48"/>
                    <a:gd name="T27" fmla="*/ 9 h 46"/>
                    <a:gd name="T28" fmla="*/ 2 w 48"/>
                    <a:gd name="T29" fmla="*/ 10 h 46"/>
                    <a:gd name="T30" fmla="*/ 3 w 48"/>
                    <a:gd name="T31" fmla="*/ 12 h 46"/>
                    <a:gd name="T32" fmla="*/ 6 w 48"/>
                    <a:gd name="T33" fmla="*/ 12 h 4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48"/>
                    <a:gd name="T52" fmla="*/ 0 h 46"/>
                    <a:gd name="T53" fmla="*/ 48 w 48"/>
                    <a:gd name="T54" fmla="*/ 46 h 4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48" h="46">
                      <a:moveTo>
                        <a:pt x="24" y="46"/>
                      </a:moveTo>
                      <a:lnTo>
                        <a:pt x="33" y="45"/>
                      </a:lnTo>
                      <a:lnTo>
                        <a:pt x="41" y="40"/>
                      </a:lnTo>
                      <a:lnTo>
                        <a:pt x="46" y="34"/>
                      </a:lnTo>
                      <a:lnTo>
                        <a:pt x="48" y="24"/>
                      </a:lnTo>
                      <a:lnTo>
                        <a:pt x="46" y="15"/>
                      </a:lnTo>
                      <a:lnTo>
                        <a:pt x="41" y="7"/>
                      </a:lnTo>
                      <a:lnTo>
                        <a:pt x="33" y="2"/>
                      </a:lnTo>
                      <a:lnTo>
                        <a:pt x="24" y="0"/>
                      </a:lnTo>
                      <a:lnTo>
                        <a:pt x="14" y="2"/>
                      </a:lnTo>
                      <a:lnTo>
                        <a:pt x="8" y="7"/>
                      </a:lnTo>
                      <a:lnTo>
                        <a:pt x="1" y="15"/>
                      </a:lnTo>
                      <a:lnTo>
                        <a:pt x="0" y="24"/>
                      </a:lnTo>
                      <a:lnTo>
                        <a:pt x="1" y="34"/>
                      </a:lnTo>
                      <a:lnTo>
                        <a:pt x="8" y="40"/>
                      </a:lnTo>
                      <a:lnTo>
                        <a:pt x="14" y="45"/>
                      </a:lnTo>
                      <a:lnTo>
                        <a:pt x="24" y="4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6534" name="Freeform 93"/>
                <p:cNvSpPr>
                  <a:spLocks/>
                </p:cNvSpPr>
                <p:nvPr/>
              </p:nvSpPr>
              <p:spPr bwMode="auto">
                <a:xfrm>
                  <a:off x="7594" y="12031"/>
                  <a:ext cx="23" cy="23"/>
                </a:xfrm>
                <a:custGeom>
                  <a:avLst/>
                  <a:gdLst>
                    <a:gd name="T0" fmla="*/ 6 w 46"/>
                    <a:gd name="T1" fmla="*/ 12 h 45"/>
                    <a:gd name="T2" fmla="*/ 8 w 46"/>
                    <a:gd name="T3" fmla="*/ 11 h 45"/>
                    <a:gd name="T4" fmla="*/ 10 w 46"/>
                    <a:gd name="T5" fmla="*/ 10 h 45"/>
                    <a:gd name="T6" fmla="*/ 11 w 46"/>
                    <a:gd name="T7" fmla="*/ 9 h 45"/>
                    <a:gd name="T8" fmla="*/ 12 w 46"/>
                    <a:gd name="T9" fmla="*/ 6 h 45"/>
                    <a:gd name="T10" fmla="*/ 11 w 46"/>
                    <a:gd name="T11" fmla="*/ 4 h 45"/>
                    <a:gd name="T12" fmla="*/ 10 w 46"/>
                    <a:gd name="T13" fmla="*/ 2 h 45"/>
                    <a:gd name="T14" fmla="*/ 8 w 46"/>
                    <a:gd name="T15" fmla="*/ 1 h 45"/>
                    <a:gd name="T16" fmla="*/ 6 w 46"/>
                    <a:gd name="T17" fmla="*/ 0 h 45"/>
                    <a:gd name="T18" fmla="*/ 3 w 46"/>
                    <a:gd name="T19" fmla="*/ 1 h 45"/>
                    <a:gd name="T20" fmla="*/ 1 w 46"/>
                    <a:gd name="T21" fmla="*/ 2 h 45"/>
                    <a:gd name="T22" fmla="*/ 1 w 46"/>
                    <a:gd name="T23" fmla="*/ 4 h 45"/>
                    <a:gd name="T24" fmla="*/ 0 w 46"/>
                    <a:gd name="T25" fmla="*/ 6 h 45"/>
                    <a:gd name="T26" fmla="*/ 1 w 46"/>
                    <a:gd name="T27" fmla="*/ 9 h 45"/>
                    <a:gd name="T28" fmla="*/ 1 w 46"/>
                    <a:gd name="T29" fmla="*/ 10 h 45"/>
                    <a:gd name="T30" fmla="*/ 3 w 46"/>
                    <a:gd name="T31" fmla="*/ 11 h 45"/>
                    <a:gd name="T32" fmla="*/ 6 w 46"/>
                    <a:gd name="T33" fmla="*/ 12 h 4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46"/>
                    <a:gd name="T52" fmla="*/ 0 h 45"/>
                    <a:gd name="T53" fmla="*/ 46 w 46"/>
                    <a:gd name="T54" fmla="*/ 45 h 45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46" h="45">
                      <a:moveTo>
                        <a:pt x="22" y="45"/>
                      </a:moveTo>
                      <a:lnTo>
                        <a:pt x="32" y="44"/>
                      </a:lnTo>
                      <a:lnTo>
                        <a:pt x="40" y="39"/>
                      </a:lnTo>
                      <a:lnTo>
                        <a:pt x="44" y="33"/>
                      </a:lnTo>
                      <a:lnTo>
                        <a:pt x="46" y="23"/>
                      </a:lnTo>
                      <a:lnTo>
                        <a:pt x="44" y="14"/>
                      </a:lnTo>
                      <a:lnTo>
                        <a:pt x="40" y="6"/>
                      </a:lnTo>
                      <a:lnTo>
                        <a:pt x="32" y="1"/>
                      </a:lnTo>
                      <a:lnTo>
                        <a:pt x="22" y="0"/>
                      </a:lnTo>
                      <a:lnTo>
                        <a:pt x="13" y="1"/>
                      </a:lnTo>
                      <a:lnTo>
                        <a:pt x="6" y="6"/>
                      </a:lnTo>
                      <a:lnTo>
                        <a:pt x="1" y="14"/>
                      </a:lnTo>
                      <a:lnTo>
                        <a:pt x="0" y="23"/>
                      </a:lnTo>
                      <a:lnTo>
                        <a:pt x="1" y="33"/>
                      </a:lnTo>
                      <a:lnTo>
                        <a:pt x="6" y="39"/>
                      </a:lnTo>
                      <a:lnTo>
                        <a:pt x="13" y="44"/>
                      </a:lnTo>
                      <a:lnTo>
                        <a:pt x="22" y="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6535" name="Freeform 94"/>
                <p:cNvSpPr>
                  <a:spLocks/>
                </p:cNvSpPr>
                <p:nvPr/>
              </p:nvSpPr>
              <p:spPr bwMode="auto">
                <a:xfrm>
                  <a:off x="7638" y="12031"/>
                  <a:ext cx="23" cy="23"/>
                </a:xfrm>
                <a:custGeom>
                  <a:avLst/>
                  <a:gdLst>
                    <a:gd name="T0" fmla="*/ 6 w 48"/>
                    <a:gd name="T1" fmla="*/ 12 h 45"/>
                    <a:gd name="T2" fmla="*/ 8 w 48"/>
                    <a:gd name="T3" fmla="*/ 11 h 45"/>
                    <a:gd name="T4" fmla="*/ 10 w 48"/>
                    <a:gd name="T5" fmla="*/ 10 h 45"/>
                    <a:gd name="T6" fmla="*/ 11 w 48"/>
                    <a:gd name="T7" fmla="*/ 9 h 45"/>
                    <a:gd name="T8" fmla="*/ 11 w 48"/>
                    <a:gd name="T9" fmla="*/ 6 h 45"/>
                    <a:gd name="T10" fmla="*/ 11 w 48"/>
                    <a:gd name="T11" fmla="*/ 4 h 45"/>
                    <a:gd name="T12" fmla="*/ 10 w 48"/>
                    <a:gd name="T13" fmla="*/ 2 h 45"/>
                    <a:gd name="T14" fmla="*/ 8 w 48"/>
                    <a:gd name="T15" fmla="*/ 1 h 45"/>
                    <a:gd name="T16" fmla="*/ 6 w 48"/>
                    <a:gd name="T17" fmla="*/ 0 h 45"/>
                    <a:gd name="T18" fmla="*/ 3 w 48"/>
                    <a:gd name="T19" fmla="*/ 1 h 45"/>
                    <a:gd name="T20" fmla="*/ 2 w 48"/>
                    <a:gd name="T21" fmla="*/ 2 h 45"/>
                    <a:gd name="T22" fmla="*/ 0 w 48"/>
                    <a:gd name="T23" fmla="*/ 4 h 45"/>
                    <a:gd name="T24" fmla="*/ 0 w 48"/>
                    <a:gd name="T25" fmla="*/ 6 h 45"/>
                    <a:gd name="T26" fmla="*/ 0 w 48"/>
                    <a:gd name="T27" fmla="*/ 9 h 45"/>
                    <a:gd name="T28" fmla="*/ 2 w 48"/>
                    <a:gd name="T29" fmla="*/ 10 h 45"/>
                    <a:gd name="T30" fmla="*/ 3 w 48"/>
                    <a:gd name="T31" fmla="*/ 11 h 45"/>
                    <a:gd name="T32" fmla="*/ 6 w 48"/>
                    <a:gd name="T33" fmla="*/ 12 h 4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48"/>
                    <a:gd name="T52" fmla="*/ 0 h 45"/>
                    <a:gd name="T53" fmla="*/ 48 w 48"/>
                    <a:gd name="T54" fmla="*/ 45 h 45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48" h="45">
                      <a:moveTo>
                        <a:pt x="24" y="45"/>
                      </a:moveTo>
                      <a:lnTo>
                        <a:pt x="34" y="44"/>
                      </a:lnTo>
                      <a:lnTo>
                        <a:pt x="42" y="39"/>
                      </a:lnTo>
                      <a:lnTo>
                        <a:pt x="46" y="33"/>
                      </a:lnTo>
                      <a:lnTo>
                        <a:pt x="48" y="23"/>
                      </a:lnTo>
                      <a:lnTo>
                        <a:pt x="46" y="14"/>
                      </a:lnTo>
                      <a:lnTo>
                        <a:pt x="42" y="6"/>
                      </a:lnTo>
                      <a:lnTo>
                        <a:pt x="34" y="1"/>
                      </a:lnTo>
                      <a:lnTo>
                        <a:pt x="24" y="0"/>
                      </a:lnTo>
                      <a:lnTo>
                        <a:pt x="15" y="1"/>
                      </a:lnTo>
                      <a:lnTo>
                        <a:pt x="8" y="6"/>
                      </a:lnTo>
                      <a:lnTo>
                        <a:pt x="2" y="14"/>
                      </a:lnTo>
                      <a:lnTo>
                        <a:pt x="0" y="23"/>
                      </a:lnTo>
                      <a:lnTo>
                        <a:pt x="2" y="33"/>
                      </a:lnTo>
                      <a:lnTo>
                        <a:pt x="8" y="39"/>
                      </a:lnTo>
                      <a:lnTo>
                        <a:pt x="15" y="44"/>
                      </a:lnTo>
                      <a:lnTo>
                        <a:pt x="24" y="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6536" name="Freeform 95"/>
                <p:cNvSpPr>
                  <a:spLocks/>
                </p:cNvSpPr>
                <p:nvPr/>
              </p:nvSpPr>
              <p:spPr bwMode="auto">
                <a:xfrm>
                  <a:off x="7682" y="12031"/>
                  <a:ext cx="23" cy="23"/>
                </a:xfrm>
                <a:custGeom>
                  <a:avLst/>
                  <a:gdLst>
                    <a:gd name="T0" fmla="*/ 6 w 46"/>
                    <a:gd name="T1" fmla="*/ 12 h 45"/>
                    <a:gd name="T2" fmla="*/ 8 w 46"/>
                    <a:gd name="T3" fmla="*/ 11 h 45"/>
                    <a:gd name="T4" fmla="*/ 10 w 46"/>
                    <a:gd name="T5" fmla="*/ 10 h 45"/>
                    <a:gd name="T6" fmla="*/ 12 w 46"/>
                    <a:gd name="T7" fmla="*/ 9 h 45"/>
                    <a:gd name="T8" fmla="*/ 12 w 46"/>
                    <a:gd name="T9" fmla="*/ 6 h 45"/>
                    <a:gd name="T10" fmla="*/ 12 w 46"/>
                    <a:gd name="T11" fmla="*/ 4 h 45"/>
                    <a:gd name="T12" fmla="*/ 10 w 46"/>
                    <a:gd name="T13" fmla="*/ 2 h 45"/>
                    <a:gd name="T14" fmla="*/ 8 w 46"/>
                    <a:gd name="T15" fmla="*/ 1 h 45"/>
                    <a:gd name="T16" fmla="*/ 6 w 46"/>
                    <a:gd name="T17" fmla="*/ 0 h 45"/>
                    <a:gd name="T18" fmla="*/ 3 w 46"/>
                    <a:gd name="T19" fmla="*/ 1 h 45"/>
                    <a:gd name="T20" fmla="*/ 1 w 46"/>
                    <a:gd name="T21" fmla="*/ 2 h 45"/>
                    <a:gd name="T22" fmla="*/ 1 w 46"/>
                    <a:gd name="T23" fmla="*/ 4 h 45"/>
                    <a:gd name="T24" fmla="*/ 0 w 46"/>
                    <a:gd name="T25" fmla="*/ 6 h 45"/>
                    <a:gd name="T26" fmla="*/ 1 w 46"/>
                    <a:gd name="T27" fmla="*/ 9 h 45"/>
                    <a:gd name="T28" fmla="*/ 1 w 46"/>
                    <a:gd name="T29" fmla="*/ 10 h 45"/>
                    <a:gd name="T30" fmla="*/ 3 w 46"/>
                    <a:gd name="T31" fmla="*/ 11 h 45"/>
                    <a:gd name="T32" fmla="*/ 6 w 46"/>
                    <a:gd name="T33" fmla="*/ 12 h 4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46"/>
                    <a:gd name="T52" fmla="*/ 0 h 45"/>
                    <a:gd name="T53" fmla="*/ 46 w 46"/>
                    <a:gd name="T54" fmla="*/ 45 h 45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46" h="45">
                      <a:moveTo>
                        <a:pt x="23" y="45"/>
                      </a:moveTo>
                      <a:lnTo>
                        <a:pt x="32" y="44"/>
                      </a:lnTo>
                      <a:lnTo>
                        <a:pt x="40" y="39"/>
                      </a:lnTo>
                      <a:lnTo>
                        <a:pt x="45" y="33"/>
                      </a:lnTo>
                      <a:lnTo>
                        <a:pt x="46" y="23"/>
                      </a:lnTo>
                      <a:lnTo>
                        <a:pt x="45" y="14"/>
                      </a:lnTo>
                      <a:lnTo>
                        <a:pt x="40" y="6"/>
                      </a:lnTo>
                      <a:lnTo>
                        <a:pt x="32" y="1"/>
                      </a:lnTo>
                      <a:lnTo>
                        <a:pt x="23" y="0"/>
                      </a:lnTo>
                      <a:lnTo>
                        <a:pt x="13" y="1"/>
                      </a:lnTo>
                      <a:lnTo>
                        <a:pt x="7" y="6"/>
                      </a:lnTo>
                      <a:lnTo>
                        <a:pt x="2" y="14"/>
                      </a:lnTo>
                      <a:lnTo>
                        <a:pt x="0" y="23"/>
                      </a:lnTo>
                      <a:lnTo>
                        <a:pt x="2" y="33"/>
                      </a:lnTo>
                      <a:lnTo>
                        <a:pt x="7" y="39"/>
                      </a:lnTo>
                      <a:lnTo>
                        <a:pt x="13" y="44"/>
                      </a:lnTo>
                      <a:lnTo>
                        <a:pt x="23" y="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6537" name="Freeform 96"/>
                <p:cNvSpPr>
                  <a:spLocks/>
                </p:cNvSpPr>
                <p:nvPr/>
              </p:nvSpPr>
              <p:spPr bwMode="auto">
                <a:xfrm>
                  <a:off x="7726" y="12031"/>
                  <a:ext cx="24" cy="23"/>
                </a:xfrm>
                <a:custGeom>
                  <a:avLst/>
                  <a:gdLst>
                    <a:gd name="T0" fmla="*/ 6 w 48"/>
                    <a:gd name="T1" fmla="*/ 12 h 45"/>
                    <a:gd name="T2" fmla="*/ 9 w 48"/>
                    <a:gd name="T3" fmla="*/ 11 h 45"/>
                    <a:gd name="T4" fmla="*/ 11 w 48"/>
                    <a:gd name="T5" fmla="*/ 10 h 45"/>
                    <a:gd name="T6" fmla="*/ 12 w 48"/>
                    <a:gd name="T7" fmla="*/ 9 h 45"/>
                    <a:gd name="T8" fmla="*/ 12 w 48"/>
                    <a:gd name="T9" fmla="*/ 6 h 45"/>
                    <a:gd name="T10" fmla="*/ 12 w 48"/>
                    <a:gd name="T11" fmla="*/ 4 h 45"/>
                    <a:gd name="T12" fmla="*/ 11 w 48"/>
                    <a:gd name="T13" fmla="*/ 2 h 45"/>
                    <a:gd name="T14" fmla="*/ 9 w 48"/>
                    <a:gd name="T15" fmla="*/ 1 h 45"/>
                    <a:gd name="T16" fmla="*/ 6 w 48"/>
                    <a:gd name="T17" fmla="*/ 0 h 45"/>
                    <a:gd name="T18" fmla="*/ 3 w 48"/>
                    <a:gd name="T19" fmla="*/ 1 h 45"/>
                    <a:gd name="T20" fmla="*/ 2 w 48"/>
                    <a:gd name="T21" fmla="*/ 2 h 45"/>
                    <a:gd name="T22" fmla="*/ 1 w 48"/>
                    <a:gd name="T23" fmla="*/ 4 h 45"/>
                    <a:gd name="T24" fmla="*/ 0 w 48"/>
                    <a:gd name="T25" fmla="*/ 6 h 45"/>
                    <a:gd name="T26" fmla="*/ 1 w 48"/>
                    <a:gd name="T27" fmla="*/ 9 h 45"/>
                    <a:gd name="T28" fmla="*/ 2 w 48"/>
                    <a:gd name="T29" fmla="*/ 10 h 45"/>
                    <a:gd name="T30" fmla="*/ 3 w 48"/>
                    <a:gd name="T31" fmla="*/ 11 h 45"/>
                    <a:gd name="T32" fmla="*/ 6 w 48"/>
                    <a:gd name="T33" fmla="*/ 12 h 4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48"/>
                    <a:gd name="T52" fmla="*/ 0 h 45"/>
                    <a:gd name="T53" fmla="*/ 48 w 48"/>
                    <a:gd name="T54" fmla="*/ 45 h 45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48" h="45">
                      <a:moveTo>
                        <a:pt x="24" y="45"/>
                      </a:moveTo>
                      <a:lnTo>
                        <a:pt x="33" y="44"/>
                      </a:lnTo>
                      <a:lnTo>
                        <a:pt x="41" y="39"/>
                      </a:lnTo>
                      <a:lnTo>
                        <a:pt x="46" y="33"/>
                      </a:lnTo>
                      <a:lnTo>
                        <a:pt x="48" y="23"/>
                      </a:lnTo>
                      <a:lnTo>
                        <a:pt x="46" y="14"/>
                      </a:lnTo>
                      <a:lnTo>
                        <a:pt x="41" y="6"/>
                      </a:lnTo>
                      <a:lnTo>
                        <a:pt x="33" y="1"/>
                      </a:lnTo>
                      <a:lnTo>
                        <a:pt x="24" y="0"/>
                      </a:lnTo>
                      <a:lnTo>
                        <a:pt x="14" y="1"/>
                      </a:lnTo>
                      <a:lnTo>
                        <a:pt x="8" y="6"/>
                      </a:lnTo>
                      <a:lnTo>
                        <a:pt x="1" y="14"/>
                      </a:lnTo>
                      <a:lnTo>
                        <a:pt x="0" y="23"/>
                      </a:lnTo>
                      <a:lnTo>
                        <a:pt x="1" y="33"/>
                      </a:lnTo>
                      <a:lnTo>
                        <a:pt x="8" y="39"/>
                      </a:lnTo>
                      <a:lnTo>
                        <a:pt x="14" y="44"/>
                      </a:lnTo>
                      <a:lnTo>
                        <a:pt x="24" y="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6538" name="Freeform 97"/>
                <p:cNvSpPr>
                  <a:spLocks/>
                </p:cNvSpPr>
                <p:nvPr/>
              </p:nvSpPr>
              <p:spPr bwMode="auto">
                <a:xfrm>
                  <a:off x="7594" y="12072"/>
                  <a:ext cx="23" cy="23"/>
                </a:xfrm>
                <a:custGeom>
                  <a:avLst/>
                  <a:gdLst>
                    <a:gd name="T0" fmla="*/ 6 w 46"/>
                    <a:gd name="T1" fmla="*/ 12 h 46"/>
                    <a:gd name="T2" fmla="*/ 8 w 46"/>
                    <a:gd name="T3" fmla="*/ 11 h 46"/>
                    <a:gd name="T4" fmla="*/ 10 w 46"/>
                    <a:gd name="T5" fmla="*/ 10 h 46"/>
                    <a:gd name="T6" fmla="*/ 11 w 46"/>
                    <a:gd name="T7" fmla="*/ 9 h 46"/>
                    <a:gd name="T8" fmla="*/ 12 w 46"/>
                    <a:gd name="T9" fmla="*/ 6 h 46"/>
                    <a:gd name="T10" fmla="*/ 11 w 46"/>
                    <a:gd name="T11" fmla="*/ 3 h 46"/>
                    <a:gd name="T12" fmla="*/ 10 w 46"/>
                    <a:gd name="T13" fmla="*/ 1 h 46"/>
                    <a:gd name="T14" fmla="*/ 8 w 46"/>
                    <a:gd name="T15" fmla="*/ 1 h 46"/>
                    <a:gd name="T16" fmla="*/ 6 w 46"/>
                    <a:gd name="T17" fmla="*/ 0 h 46"/>
                    <a:gd name="T18" fmla="*/ 3 w 46"/>
                    <a:gd name="T19" fmla="*/ 1 h 46"/>
                    <a:gd name="T20" fmla="*/ 1 w 46"/>
                    <a:gd name="T21" fmla="*/ 1 h 46"/>
                    <a:gd name="T22" fmla="*/ 1 w 46"/>
                    <a:gd name="T23" fmla="*/ 3 h 46"/>
                    <a:gd name="T24" fmla="*/ 0 w 46"/>
                    <a:gd name="T25" fmla="*/ 6 h 46"/>
                    <a:gd name="T26" fmla="*/ 1 w 46"/>
                    <a:gd name="T27" fmla="*/ 9 h 46"/>
                    <a:gd name="T28" fmla="*/ 1 w 46"/>
                    <a:gd name="T29" fmla="*/ 10 h 46"/>
                    <a:gd name="T30" fmla="*/ 3 w 46"/>
                    <a:gd name="T31" fmla="*/ 11 h 46"/>
                    <a:gd name="T32" fmla="*/ 6 w 46"/>
                    <a:gd name="T33" fmla="*/ 12 h 4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46"/>
                    <a:gd name="T52" fmla="*/ 0 h 46"/>
                    <a:gd name="T53" fmla="*/ 46 w 46"/>
                    <a:gd name="T54" fmla="*/ 46 h 4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46" h="46">
                      <a:moveTo>
                        <a:pt x="22" y="46"/>
                      </a:moveTo>
                      <a:lnTo>
                        <a:pt x="32" y="44"/>
                      </a:lnTo>
                      <a:lnTo>
                        <a:pt x="40" y="39"/>
                      </a:lnTo>
                      <a:lnTo>
                        <a:pt x="44" y="33"/>
                      </a:lnTo>
                      <a:lnTo>
                        <a:pt x="46" y="24"/>
                      </a:lnTo>
                      <a:lnTo>
                        <a:pt x="44" y="14"/>
                      </a:lnTo>
                      <a:lnTo>
                        <a:pt x="40" y="6"/>
                      </a:lnTo>
                      <a:lnTo>
                        <a:pt x="32" y="1"/>
                      </a:lnTo>
                      <a:lnTo>
                        <a:pt x="22" y="0"/>
                      </a:lnTo>
                      <a:lnTo>
                        <a:pt x="13" y="1"/>
                      </a:lnTo>
                      <a:lnTo>
                        <a:pt x="6" y="6"/>
                      </a:lnTo>
                      <a:lnTo>
                        <a:pt x="1" y="14"/>
                      </a:lnTo>
                      <a:lnTo>
                        <a:pt x="0" y="24"/>
                      </a:lnTo>
                      <a:lnTo>
                        <a:pt x="1" y="33"/>
                      </a:lnTo>
                      <a:lnTo>
                        <a:pt x="6" y="39"/>
                      </a:lnTo>
                      <a:lnTo>
                        <a:pt x="13" y="44"/>
                      </a:lnTo>
                      <a:lnTo>
                        <a:pt x="22" y="4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6539" name="Freeform 98"/>
                <p:cNvSpPr>
                  <a:spLocks/>
                </p:cNvSpPr>
                <p:nvPr/>
              </p:nvSpPr>
              <p:spPr bwMode="auto">
                <a:xfrm>
                  <a:off x="7638" y="12072"/>
                  <a:ext cx="23" cy="23"/>
                </a:xfrm>
                <a:custGeom>
                  <a:avLst/>
                  <a:gdLst>
                    <a:gd name="T0" fmla="*/ 6 w 48"/>
                    <a:gd name="T1" fmla="*/ 12 h 46"/>
                    <a:gd name="T2" fmla="*/ 8 w 48"/>
                    <a:gd name="T3" fmla="*/ 11 h 46"/>
                    <a:gd name="T4" fmla="*/ 10 w 48"/>
                    <a:gd name="T5" fmla="*/ 10 h 46"/>
                    <a:gd name="T6" fmla="*/ 11 w 48"/>
                    <a:gd name="T7" fmla="*/ 9 h 46"/>
                    <a:gd name="T8" fmla="*/ 11 w 48"/>
                    <a:gd name="T9" fmla="*/ 6 h 46"/>
                    <a:gd name="T10" fmla="*/ 11 w 48"/>
                    <a:gd name="T11" fmla="*/ 3 h 46"/>
                    <a:gd name="T12" fmla="*/ 10 w 48"/>
                    <a:gd name="T13" fmla="*/ 1 h 46"/>
                    <a:gd name="T14" fmla="*/ 8 w 48"/>
                    <a:gd name="T15" fmla="*/ 1 h 46"/>
                    <a:gd name="T16" fmla="*/ 6 w 48"/>
                    <a:gd name="T17" fmla="*/ 0 h 46"/>
                    <a:gd name="T18" fmla="*/ 3 w 48"/>
                    <a:gd name="T19" fmla="*/ 1 h 46"/>
                    <a:gd name="T20" fmla="*/ 2 w 48"/>
                    <a:gd name="T21" fmla="*/ 1 h 46"/>
                    <a:gd name="T22" fmla="*/ 0 w 48"/>
                    <a:gd name="T23" fmla="*/ 3 h 46"/>
                    <a:gd name="T24" fmla="*/ 0 w 48"/>
                    <a:gd name="T25" fmla="*/ 6 h 46"/>
                    <a:gd name="T26" fmla="*/ 0 w 48"/>
                    <a:gd name="T27" fmla="*/ 9 h 46"/>
                    <a:gd name="T28" fmla="*/ 2 w 48"/>
                    <a:gd name="T29" fmla="*/ 10 h 46"/>
                    <a:gd name="T30" fmla="*/ 3 w 48"/>
                    <a:gd name="T31" fmla="*/ 11 h 46"/>
                    <a:gd name="T32" fmla="*/ 6 w 48"/>
                    <a:gd name="T33" fmla="*/ 12 h 4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48"/>
                    <a:gd name="T52" fmla="*/ 0 h 46"/>
                    <a:gd name="T53" fmla="*/ 48 w 48"/>
                    <a:gd name="T54" fmla="*/ 46 h 4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48" h="46">
                      <a:moveTo>
                        <a:pt x="24" y="46"/>
                      </a:moveTo>
                      <a:lnTo>
                        <a:pt x="34" y="44"/>
                      </a:lnTo>
                      <a:lnTo>
                        <a:pt x="42" y="39"/>
                      </a:lnTo>
                      <a:lnTo>
                        <a:pt x="46" y="33"/>
                      </a:lnTo>
                      <a:lnTo>
                        <a:pt x="48" y="24"/>
                      </a:lnTo>
                      <a:lnTo>
                        <a:pt x="46" y="14"/>
                      </a:lnTo>
                      <a:lnTo>
                        <a:pt x="42" y="6"/>
                      </a:lnTo>
                      <a:lnTo>
                        <a:pt x="34" y="1"/>
                      </a:lnTo>
                      <a:lnTo>
                        <a:pt x="24" y="0"/>
                      </a:lnTo>
                      <a:lnTo>
                        <a:pt x="15" y="1"/>
                      </a:lnTo>
                      <a:lnTo>
                        <a:pt x="8" y="6"/>
                      </a:lnTo>
                      <a:lnTo>
                        <a:pt x="2" y="14"/>
                      </a:lnTo>
                      <a:lnTo>
                        <a:pt x="0" y="24"/>
                      </a:lnTo>
                      <a:lnTo>
                        <a:pt x="2" y="33"/>
                      </a:lnTo>
                      <a:lnTo>
                        <a:pt x="8" y="39"/>
                      </a:lnTo>
                      <a:lnTo>
                        <a:pt x="15" y="44"/>
                      </a:lnTo>
                      <a:lnTo>
                        <a:pt x="24" y="4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6540" name="Freeform 99"/>
                <p:cNvSpPr>
                  <a:spLocks/>
                </p:cNvSpPr>
                <p:nvPr/>
              </p:nvSpPr>
              <p:spPr bwMode="auto">
                <a:xfrm>
                  <a:off x="7682" y="12072"/>
                  <a:ext cx="23" cy="23"/>
                </a:xfrm>
                <a:custGeom>
                  <a:avLst/>
                  <a:gdLst>
                    <a:gd name="T0" fmla="*/ 6 w 46"/>
                    <a:gd name="T1" fmla="*/ 12 h 46"/>
                    <a:gd name="T2" fmla="*/ 8 w 46"/>
                    <a:gd name="T3" fmla="*/ 11 h 46"/>
                    <a:gd name="T4" fmla="*/ 10 w 46"/>
                    <a:gd name="T5" fmla="*/ 10 h 46"/>
                    <a:gd name="T6" fmla="*/ 12 w 46"/>
                    <a:gd name="T7" fmla="*/ 9 h 46"/>
                    <a:gd name="T8" fmla="*/ 12 w 46"/>
                    <a:gd name="T9" fmla="*/ 6 h 46"/>
                    <a:gd name="T10" fmla="*/ 12 w 46"/>
                    <a:gd name="T11" fmla="*/ 3 h 46"/>
                    <a:gd name="T12" fmla="*/ 10 w 46"/>
                    <a:gd name="T13" fmla="*/ 1 h 46"/>
                    <a:gd name="T14" fmla="*/ 8 w 46"/>
                    <a:gd name="T15" fmla="*/ 1 h 46"/>
                    <a:gd name="T16" fmla="*/ 6 w 46"/>
                    <a:gd name="T17" fmla="*/ 0 h 46"/>
                    <a:gd name="T18" fmla="*/ 3 w 46"/>
                    <a:gd name="T19" fmla="*/ 1 h 46"/>
                    <a:gd name="T20" fmla="*/ 1 w 46"/>
                    <a:gd name="T21" fmla="*/ 1 h 46"/>
                    <a:gd name="T22" fmla="*/ 1 w 46"/>
                    <a:gd name="T23" fmla="*/ 3 h 46"/>
                    <a:gd name="T24" fmla="*/ 0 w 46"/>
                    <a:gd name="T25" fmla="*/ 6 h 46"/>
                    <a:gd name="T26" fmla="*/ 1 w 46"/>
                    <a:gd name="T27" fmla="*/ 9 h 46"/>
                    <a:gd name="T28" fmla="*/ 1 w 46"/>
                    <a:gd name="T29" fmla="*/ 10 h 46"/>
                    <a:gd name="T30" fmla="*/ 3 w 46"/>
                    <a:gd name="T31" fmla="*/ 11 h 46"/>
                    <a:gd name="T32" fmla="*/ 6 w 46"/>
                    <a:gd name="T33" fmla="*/ 12 h 4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46"/>
                    <a:gd name="T52" fmla="*/ 0 h 46"/>
                    <a:gd name="T53" fmla="*/ 46 w 46"/>
                    <a:gd name="T54" fmla="*/ 46 h 4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46" h="46">
                      <a:moveTo>
                        <a:pt x="23" y="46"/>
                      </a:moveTo>
                      <a:lnTo>
                        <a:pt x="32" y="44"/>
                      </a:lnTo>
                      <a:lnTo>
                        <a:pt x="40" y="39"/>
                      </a:lnTo>
                      <a:lnTo>
                        <a:pt x="45" y="33"/>
                      </a:lnTo>
                      <a:lnTo>
                        <a:pt x="46" y="24"/>
                      </a:lnTo>
                      <a:lnTo>
                        <a:pt x="45" y="14"/>
                      </a:lnTo>
                      <a:lnTo>
                        <a:pt x="40" y="6"/>
                      </a:lnTo>
                      <a:lnTo>
                        <a:pt x="32" y="1"/>
                      </a:lnTo>
                      <a:lnTo>
                        <a:pt x="23" y="0"/>
                      </a:lnTo>
                      <a:lnTo>
                        <a:pt x="13" y="1"/>
                      </a:lnTo>
                      <a:lnTo>
                        <a:pt x="7" y="6"/>
                      </a:lnTo>
                      <a:lnTo>
                        <a:pt x="2" y="14"/>
                      </a:lnTo>
                      <a:lnTo>
                        <a:pt x="0" y="24"/>
                      </a:lnTo>
                      <a:lnTo>
                        <a:pt x="2" y="33"/>
                      </a:lnTo>
                      <a:lnTo>
                        <a:pt x="7" y="39"/>
                      </a:lnTo>
                      <a:lnTo>
                        <a:pt x="13" y="44"/>
                      </a:lnTo>
                      <a:lnTo>
                        <a:pt x="23" y="4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6541" name="Freeform 100"/>
                <p:cNvSpPr>
                  <a:spLocks/>
                </p:cNvSpPr>
                <p:nvPr/>
              </p:nvSpPr>
              <p:spPr bwMode="auto">
                <a:xfrm>
                  <a:off x="7726" y="12072"/>
                  <a:ext cx="24" cy="23"/>
                </a:xfrm>
                <a:custGeom>
                  <a:avLst/>
                  <a:gdLst>
                    <a:gd name="T0" fmla="*/ 6 w 48"/>
                    <a:gd name="T1" fmla="*/ 12 h 46"/>
                    <a:gd name="T2" fmla="*/ 9 w 48"/>
                    <a:gd name="T3" fmla="*/ 11 h 46"/>
                    <a:gd name="T4" fmla="*/ 11 w 48"/>
                    <a:gd name="T5" fmla="*/ 10 h 46"/>
                    <a:gd name="T6" fmla="*/ 12 w 48"/>
                    <a:gd name="T7" fmla="*/ 9 h 46"/>
                    <a:gd name="T8" fmla="*/ 12 w 48"/>
                    <a:gd name="T9" fmla="*/ 6 h 46"/>
                    <a:gd name="T10" fmla="*/ 12 w 48"/>
                    <a:gd name="T11" fmla="*/ 3 h 46"/>
                    <a:gd name="T12" fmla="*/ 11 w 48"/>
                    <a:gd name="T13" fmla="*/ 1 h 46"/>
                    <a:gd name="T14" fmla="*/ 9 w 48"/>
                    <a:gd name="T15" fmla="*/ 1 h 46"/>
                    <a:gd name="T16" fmla="*/ 6 w 48"/>
                    <a:gd name="T17" fmla="*/ 0 h 46"/>
                    <a:gd name="T18" fmla="*/ 3 w 48"/>
                    <a:gd name="T19" fmla="*/ 1 h 46"/>
                    <a:gd name="T20" fmla="*/ 2 w 48"/>
                    <a:gd name="T21" fmla="*/ 1 h 46"/>
                    <a:gd name="T22" fmla="*/ 1 w 48"/>
                    <a:gd name="T23" fmla="*/ 3 h 46"/>
                    <a:gd name="T24" fmla="*/ 0 w 48"/>
                    <a:gd name="T25" fmla="*/ 6 h 46"/>
                    <a:gd name="T26" fmla="*/ 1 w 48"/>
                    <a:gd name="T27" fmla="*/ 9 h 46"/>
                    <a:gd name="T28" fmla="*/ 2 w 48"/>
                    <a:gd name="T29" fmla="*/ 10 h 46"/>
                    <a:gd name="T30" fmla="*/ 3 w 48"/>
                    <a:gd name="T31" fmla="*/ 11 h 46"/>
                    <a:gd name="T32" fmla="*/ 6 w 48"/>
                    <a:gd name="T33" fmla="*/ 12 h 4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48"/>
                    <a:gd name="T52" fmla="*/ 0 h 46"/>
                    <a:gd name="T53" fmla="*/ 48 w 48"/>
                    <a:gd name="T54" fmla="*/ 46 h 4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48" h="46">
                      <a:moveTo>
                        <a:pt x="24" y="46"/>
                      </a:moveTo>
                      <a:lnTo>
                        <a:pt x="33" y="44"/>
                      </a:lnTo>
                      <a:lnTo>
                        <a:pt x="41" y="39"/>
                      </a:lnTo>
                      <a:lnTo>
                        <a:pt x="46" y="33"/>
                      </a:lnTo>
                      <a:lnTo>
                        <a:pt x="48" y="24"/>
                      </a:lnTo>
                      <a:lnTo>
                        <a:pt x="46" y="14"/>
                      </a:lnTo>
                      <a:lnTo>
                        <a:pt x="41" y="6"/>
                      </a:lnTo>
                      <a:lnTo>
                        <a:pt x="33" y="1"/>
                      </a:lnTo>
                      <a:lnTo>
                        <a:pt x="24" y="0"/>
                      </a:lnTo>
                      <a:lnTo>
                        <a:pt x="14" y="1"/>
                      </a:lnTo>
                      <a:lnTo>
                        <a:pt x="8" y="6"/>
                      </a:lnTo>
                      <a:lnTo>
                        <a:pt x="1" y="14"/>
                      </a:lnTo>
                      <a:lnTo>
                        <a:pt x="0" y="24"/>
                      </a:lnTo>
                      <a:lnTo>
                        <a:pt x="1" y="33"/>
                      </a:lnTo>
                      <a:lnTo>
                        <a:pt x="8" y="39"/>
                      </a:lnTo>
                      <a:lnTo>
                        <a:pt x="14" y="44"/>
                      </a:lnTo>
                      <a:lnTo>
                        <a:pt x="24" y="4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</p:grpSp>
        <p:pic>
          <p:nvPicPr>
            <p:cNvPr id="106507" name="Picture 10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6" y="3669"/>
              <a:ext cx="1830" cy="1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6508" name="Line 102"/>
            <p:cNvSpPr>
              <a:spLocks noChangeShapeType="1"/>
            </p:cNvSpPr>
            <p:nvPr/>
          </p:nvSpPr>
          <p:spPr bwMode="auto">
            <a:xfrm>
              <a:off x="4371" y="4119"/>
              <a:ext cx="7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Um Caso de Estudo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Subsistema Programador PC com seus atores:</a:t>
            </a:r>
          </a:p>
          <a:p>
            <a:endParaRPr lang="pt-BR" smtClean="0"/>
          </a:p>
          <a:p>
            <a:endParaRPr lang="pt-BR" smtClean="0"/>
          </a:p>
          <a:p>
            <a:endParaRPr lang="pt-BR" smtClean="0"/>
          </a:p>
          <a:p>
            <a:endParaRPr lang="pt-BR" smtClean="0"/>
          </a:p>
          <a:p>
            <a:endParaRPr lang="pt-BR" smtClean="0"/>
          </a:p>
          <a:p>
            <a:endParaRPr lang="pt-BR" smtClean="0"/>
          </a:p>
          <a:p>
            <a:endParaRPr lang="pt-BR" smtClean="0"/>
          </a:p>
          <a:p>
            <a:r>
              <a:rPr lang="pt-BR" smtClean="0"/>
              <a:t>A perspectiva do sistema sob o ponto de vista do Programador PC, vemos que não aprendemos qualquer coisa nova, ao menos em termos de atores e subsistemas, eles foram todos identificados anteriormente.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grpSp>
        <p:nvGrpSpPr>
          <p:cNvPr id="108548" name="Group 66"/>
          <p:cNvGrpSpPr>
            <a:grpSpLocks/>
          </p:cNvGrpSpPr>
          <p:nvPr/>
        </p:nvGrpSpPr>
        <p:grpSpPr bwMode="auto">
          <a:xfrm>
            <a:off x="2411413" y="1698476"/>
            <a:ext cx="4610100" cy="3314700"/>
            <a:chOff x="3441" y="8514"/>
            <a:chExt cx="7260" cy="5220"/>
          </a:xfrm>
        </p:grpSpPr>
        <p:grpSp>
          <p:nvGrpSpPr>
            <p:cNvPr id="108549" name="Group 67"/>
            <p:cNvGrpSpPr>
              <a:grpSpLocks/>
            </p:cNvGrpSpPr>
            <p:nvPr/>
          </p:nvGrpSpPr>
          <p:grpSpPr bwMode="auto">
            <a:xfrm>
              <a:off x="4581" y="11754"/>
              <a:ext cx="1260" cy="1836"/>
              <a:chOff x="5301" y="2574"/>
              <a:chExt cx="1260" cy="1836"/>
            </a:xfrm>
          </p:grpSpPr>
          <p:sp>
            <p:nvSpPr>
              <p:cNvPr id="108620" name="Text Box 68"/>
              <p:cNvSpPr txBox="1">
                <a:spLocks noChangeArrowheads="1"/>
              </p:cNvSpPr>
              <p:nvPr/>
            </p:nvSpPr>
            <p:spPr bwMode="auto">
              <a:xfrm>
                <a:off x="5301" y="3834"/>
                <a:ext cx="1260" cy="57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/>
                <a:r>
                  <a:rPr lang="pt-BR" sz="1000"/>
                  <a:t>Chave de Controle</a:t>
                </a:r>
                <a:endParaRPr lang="pt-BR"/>
              </a:p>
            </p:txBody>
          </p:sp>
          <p:grpSp>
            <p:nvGrpSpPr>
              <p:cNvPr id="108621" name="Group 69"/>
              <p:cNvGrpSpPr>
                <a:grpSpLocks/>
              </p:cNvGrpSpPr>
              <p:nvPr/>
            </p:nvGrpSpPr>
            <p:grpSpPr bwMode="auto">
              <a:xfrm>
                <a:off x="5562" y="2574"/>
                <a:ext cx="738" cy="1278"/>
                <a:chOff x="5661" y="2634"/>
                <a:chExt cx="624" cy="1137"/>
              </a:xfrm>
            </p:grpSpPr>
            <p:sp>
              <p:nvSpPr>
                <p:cNvPr id="108622" name="Rectangle 70"/>
                <p:cNvSpPr>
                  <a:spLocks noChangeArrowheads="1"/>
                </p:cNvSpPr>
                <p:nvPr/>
              </p:nvSpPr>
              <p:spPr bwMode="auto">
                <a:xfrm>
                  <a:off x="5661" y="2634"/>
                  <a:ext cx="624" cy="1137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grpSp>
              <p:nvGrpSpPr>
                <p:cNvPr id="108623" name="Group 71"/>
                <p:cNvGrpSpPr>
                  <a:grpSpLocks/>
                </p:cNvGrpSpPr>
                <p:nvPr/>
              </p:nvGrpSpPr>
              <p:grpSpPr bwMode="auto">
                <a:xfrm>
                  <a:off x="5756" y="2753"/>
                  <a:ext cx="435" cy="900"/>
                  <a:chOff x="2526" y="1704"/>
                  <a:chExt cx="435" cy="900"/>
                </a:xfrm>
              </p:grpSpPr>
              <p:sp>
                <p:nvSpPr>
                  <p:cNvPr id="108624" name="Oval 72"/>
                  <p:cNvSpPr>
                    <a:spLocks noChangeArrowheads="1"/>
                  </p:cNvSpPr>
                  <p:nvPr/>
                </p:nvSpPr>
                <p:spPr bwMode="auto">
                  <a:xfrm>
                    <a:off x="2526" y="1704"/>
                    <a:ext cx="180" cy="180"/>
                  </a:xfrm>
                  <a:prstGeom prst="ellipse">
                    <a:avLst/>
                  </a:prstGeom>
                  <a:solidFill>
                    <a:srgbClr val="D9D9D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108625" name="Oval 73"/>
                  <p:cNvSpPr>
                    <a:spLocks noChangeArrowheads="1"/>
                  </p:cNvSpPr>
                  <p:nvPr/>
                </p:nvSpPr>
                <p:spPr bwMode="auto">
                  <a:xfrm>
                    <a:off x="2781" y="1704"/>
                    <a:ext cx="180" cy="180"/>
                  </a:xfrm>
                  <a:prstGeom prst="ellipse">
                    <a:avLst/>
                  </a:prstGeom>
                  <a:solidFill>
                    <a:srgbClr val="D9D9D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108626" name="Oval 74"/>
                  <p:cNvSpPr>
                    <a:spLocks noChangeArrowheads="1"/>
                  </p:cNvSpPr>
                  <p:nvPr/>
                </p:nvSpPr>
                <p:spPr bwMode="auto">
                  <a:xfrm>
                    <a:off x="2781" y="1959"/>
                    <a:ext cx="180" cy="180"/>
                  </a:xfrm>
                  <a:prstGeom prst="ellipse">
                    <a:avLst/>
                  </a:prstGeom>
                  <a:solidFill>
                    <a:srgbClr val="D9D9D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108627" name="Oval 75"/>
                  <p:cNvSpPr>
                    <a:spLocks noChangeArrowheads="1"/>
                  </p:cNvSpPr>
                  <p:nvPr/>
                </p:nvSpPr>
                <p:spPr bwMode="auto">
                  <a:xfrm>
                    <a:off x="2526" y="2214"/>
                    <a:ext cx="180" cy="180"/>
                  </a:xfrm>
                  <a:prstGeom prst="ellipse">
                    <a:avLst/>
                  </a:prstGeom>
                  <a:solidFill>
                    <a:srgbClr val="D9D9D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108628" name="Oval 76"/>
                  <p:cNvSpPr>
                    <a:spLocks noChangeArrowheads="1"/>
                  </p:cNvSpPr>
                  <p:nvPr/>
                </p:nvSpPr>
                <p:spPr bwMode="auto">
                  <a:xfrm>
                    <a:off x="2781" y="2214"/>
                    <a:ext cx="180" cy="180"/>
                  </a:xfrm>
                  <a:prstGeom prst="ellipse">
                    <a:avLst/>
                  </a:prstGeom>
                  <a:solidFill>
                    <a:srgbClr val="D9D9D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108629" name="Oval 77"/>
                  <p:cNvSpPr>
                    <a:spLocks noChangeArrowheads="1"/>
                  </p:cNvSpPr>
                  <p:nvPr/>
                </p:nvSpPr>
                <p:spPr bwMode="auto">
                  <a:xfrm>
                    <a:off x="2646" y="2424"/>
                    <a:ext cx="180" cy="180"/>
                  </a:xfrm>
                  <a:prstGeom prst="ellipse">
                    <a:avLst/>
                  </a:prstGeom>
                  <a:solidFill>
                    <a:srgbClr val="D9D9D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108630" name="Oval 78"/>
                  <p:cNvSpPr>
                    <a:spLocks noChangeArrowheads="1"/>
                  </p:cNvSpPr>
                  <p:nvPr/>
                </p:nvSpPr>
                <p:spPr bwMode="auto">
                  <a:xfrm>
                    <a:off x="2526" y="1959"/>
                    <a:ext cx="180" cy="180"/>
                  </a:xfrm>
                  <a:prstGeom prst="ellipse">
                    <a:avLst/>
                  </a:prstGeom>
                  <a:solidFill>
                    <a:srgbClr val="D9D9D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</p:grpSp>
          </p:grpSp>
        </p:grpSp>
        <p:grpSp>
          <p:nvGrpSpPr>
            <p:cNvPr id="108550" name="Group 79"/>
            <p:cNvGrpSpPr>
              <a:grpSpLocks/>
            </p:cNvGrpSpPr>
            <p:nvPr/>
          </p:nvGrpSpPr>
          <p:grpSpPr bwMode="auto">
            <a:xfrm>
              <a:off x="6201" y="10314"/>
              <a:ext cx="2700" cy="2571"/>
              <a:chOff x="6201" y="10029"/>
              <a:chExt cx="2700" cy="2571"/>
            </a:xfrm>
          </p:grpSpPr>
          <p:sp>
            <p:nvSpPr>
              <p:cNvPr id="108597" name="Rectangle 80"/>
              <p:cNvSpPr>
                <a:spLocks noChangeArrowheads="1"/>
              </p:cNvSpPr>
              <p:nvPr/>
            </p:nvSpPr>
            <p:spPr bwMode="auto">
              <a:xfrm>
                <a:off x="6201" y="10029"/>
                <a:ext cx="2700" cy="257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108598" name="Group 81"/>
              <p:cNvGrpSpPr>
                <a:grpSpLocks/>
              </p:cNvGrpSpPr>
              <p:nvPr/>
            </p:nvGrpSpPr>
            <p:grpSpPr bwMode="auto">
              <a:xfrm>
                <a:off x="6561" y="10494"/>
                <a:ext cx="1980" cy="1836"/>
                <a:chOff x="6561" y="2574"/>
                <a:chExt cx="1980" cy="1836"/>
              </a:xfrm>
            </p:grpSpPr>
            <p:sp>
              <p:nvSpPr>
                <p:cNvPr id="108599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6561" y="3834"/>
                  <a:ext cx="1980" cy="57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/>
                  <a:r>
                    <a:rPr lang="pt-BR" sz="1000"/>
                    <a:t>Unidade de Controle Central</a:t>
                  </a:r>
                  <a:endParaRPr lang="pt-BR"/>
                </a:p>
              </p:txBody>
            </p:sp>
            <p:grpSp>
              <p:nvGrpSpPr>
                <p:cNvPr id="108600" name="Group 83"/>
                <p:cNvGrpSpPr>
                  <a:grpSpLocks/>
                </p:cNvGrpSpPr>
                <p:nvPr/>
              </p:nvGrpSpPr>
              <p:grpSpPr bwMode="auto">
                <a:xfrm>
                  <a:off x="6613" y="2574"/>
                  <a:ext cx="1875" cy="1260"/>
                  <a:chOff x="6561" y="2574"/>
                  <a:chExt cx="1875" cy="1260"/>
                </a:xfrm>
              </p:grpSpPr>
              <p:sp>
                <p:nvSpPr>
                  <p:cNvPr id="108601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6636" y="2658"/>
                    <a:ext cx="1800" cy="1176"/>
                  </a:xfrm>
                  <a:prstGeom prst="rect">
                    <a:avLst/>
                  </a:prstGeom>
                  <a:solidFill>
                    <a:srgbClr val="D9D9D9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108602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6561" y="2574"/>
                    <a:ext cx="1800" cy="1176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108603" name="Text Box 8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741" y="2604"/>
                    <a:ext cx="1440" cy="36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9pPr>
                  </a:lstStyle>
                  <a:p>
                    <a:r>
                      <a:rPr lang="pt-BR" sz="1000" b="1"/>
                      <a:t>HOLIS 2000</a:t>
                    </a:r>
                    <a:endParaRPr lang="pt-BR"/>
                  </a:p>
                </p:txBody>
              </p:sp>
              <p:grpSp>
                <p:nvGrpSpPr>
                  <p:cNvPr id="108604" name="Group 87"/>
                  <p:cNvGrpSpPr>
                    <a:grpSpLocks/>
                  </p:cNvGrpSpPr>
                  <p:nvPr/>
                </p:nvGrpSpPr>
                <p:grpSpPr bwMode="auto">
                  <a:xfrm>
                    <a:off x="6778" y="2999"/>
                    <a:ext cx="1365" cy="655"/>
                    <a:chOff x="6741" y="2999"/>
                    <a:chExt cx="1365" cy="655"/>
                  </a:xfrm>
                </p:grpSpPr>
                <p:grpSp>
                  <p:nvGrpSpPr>
                    <p:cNvPr id="108605" name="Group 8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41" y="3114"/>
                      <a:ext cx="630" cy="131"/>
                      <a:chOff x="1791" y="2574"/>
                      <a:chExt cx="630" cy="131"/>
                    </a:xfrm>
                  </p:grpSpPr>
                  <p:sp>
                    <p:nvSpPr>
                      <p:cNvPr id="108616" name="Oval 8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791" y="2574"/>
                        <a:ext cx="135" cy="131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pt-BR"/>
                      </a:p>
                    </p:txBody>
                  </p:sp>
                  <p:sp>
                    <p:nvSpPr>
                      <p:cNvPr id="108617" name="Oval 9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956" y="2574"/>
                        <a:ext cx="135" cy="131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pt-BR"/>
                      </a:p>
                    </p:txBody>
                  </p:sp>
                  <p:sp>
                    <p:nvSpPr>
                      <p:cNvPr id="108618" name="Oval 9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121" y="2574"/>
                        <a:ext cx="135" cy="131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pt-BR"/>
                      </a:p>
                    </p:txBody>
                  </p:sp>
                  <p:sp>
                    <p:nvSpPr>
                      <p:cNvPr id="108619" name="Oval 9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286" y="2574"/>
                        <a:ext cx="135" cy="131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pt-BR"/>
                      </a:p>
                    </p:txBody>
                  </p:sp>
                </p:grpSp>
                <p:sp>
                  <p:nvSpPr>
                    <p:cNvPr id="108606" name="Rectangle 9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566" y="2999"/>
                      <a:ext cx="540" cy="246"/>
                    </a:xfrm>
                    <a:prstGeom prst="rect">
                      <a:avLst/>
                    </a:prstGeom>
                    <a:solidFill>
                      <a:srgbClr val="D9D9D9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pt-BR"/>
                    </a:p>
                  </p:txBody>
                </p:sp>
                <p:grpSp>
                  <p:nvGrpSpPr>
                    <p:cNvPr id="108607" name="Group 9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711" y="3332"/>
                      <a:ext cx="249" cy="322"/>
                      <a:chOff x="1521" y="2754"/>
                      <a:chExt cx="720" cy="1080"/>
                    </a:xfrm>
                  </p:grpSpPr>
                  <p:sp>
                    <p:nvSpPr>
                      <p:cNvPr id="108609" name="Rectangle 9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21" y="2754"/>
                        <a:ext cx="720" cy="1080"/>
                      </a:xfrm>
                      <a:prstGeom prst="rect">
                        <a:avLst/>
                      </a:prstGeom>
                      <a:solidFill>
                        <a:srgbClr val="EAEAEA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pt-BR"/>
                      </a:p>
                    </p:txBody>
                  </p:sp>
                  <p:sp>
                    <p:nvSpPr>
                      <p:cNvPr id="108610" name="Line 9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521" y="3024"/>
                        <a:ext cx="720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pt-BR"/>
                      </a:p>
                    </p:txBody>
                  </p:sp>
                  <p:sp>
                    <p:nvSpPr>
                      <p:cNvPr id="108611" name="Line 97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521" y="3294"/>
                        <a:ext cx="720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pt-BR"/>
                      </a:p>
                    </p:txBody>
                  </p:sp>
                  <p:sp>
                    <p:nvSpPr>
                      <p:cNvPr id="108612" name="Line 98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521" y="3564"/>
                        <a:ext cx="720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pt-BR"/>
                      </a:p>
                    </p:txBody>
                  </p:sp>
                  <p:sp>
                    <p:nvSpPr>
                      <p:cNvPr id="108613" name="Line 9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701" y="2754"/>
                        <a:ext cx="0" cy="108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pt-BR"/>
                      </a:p>
                    </p:txBody>
                  </p:sp>
                  <p:sp>
                    <p:nvSpPr>
                      <p:cNvPr id="108614" name="Line 10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881" y="2754"/>
                        <a:ext cx="0" cy="108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pt-BR"/>
                      </a:p>
                    </p:txBody>
                  </p:sp>
                  <p:sp>
                    <p:nvSpPr>
                      <p:cNvPr id="108615" name="Line 10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061" y="2754"/>
                        <a:ext cx="0" cy="108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pt-BR"/>
                      </a:p>
                    </p:txBody>
                  </p:sp>
                </p:grpSp>
                <p:sp>
                  <p:nvSpPr>
                    <p:cNvPr id="108608" name="AutoShape 10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825" y="3360"/>
                      <a:ext cx="462" cy="288"/>
                    </a:xfrm>
                    <a:prstGeom prst="irregularSeal1">
                      <a:avLst/>
                    </a:prstGeom>
                    <a:solidFill>
                      <a:srgbClr val="EAEAEA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pt-BR"/>
                    </a:p>
                  </p:txBody>
                </p:sp>
              </p:grpSp>
            </p:grpSp>
          </p:grpSp>
        </p:grpSp>
        <p:grpSp>
          <p:nvGrpSpPr>
            <p:cNvPr id="108551" name="Group 103"/>
            <p:cNvGrpSpPr>
              <a:grpSpLocks/>
            </p:cNvGrpSpPr>
            <p:nvPr/>
          </p:nvGrpSpPr>
          <p:grpSpPr bwMode="auto">
            <a:xfrm>
              <a:off x="4401" y="10134"/>
              <a:ext cx="1800" cy="1476"/>
              <a:chOff x="5121" y="4734"/>
              <a:chExt cx="1800" cy="1476"/>
            </a:xfrm>
          </p:grpSpPr>
          <p:sp>
            <p:nvSpPr>
              <p:cNvPr id="108564" name="Text Box 104"/>
              <p:cNvSpPr txBox="1">
                <a:spLocks noChangeArrowheads="1"/>
              </p:cNvSpPr>
              <p:nvPr/>
            </p:nvSpPr>
            <p:spPr bwMode="auto">
              <a:xfrm>
                <a:off x="5121" y="5634"/>
                <a:ext cx="1800" cy="57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/>
                <a:r>
                  <a:rPr lang="pt-BR" sz="1000"/>
                  <a:t>Programador PC (opcional)</a:t>
                </a:r>
                <a:endParaRPr lang="pt-BR"/>
              </a:p>
            </p:txBody>
          </p:sp>
          <p:grpSp>
            <p:nvGrpSpPr>
              <p:cNvPr id="108565" name="Group 105"/>
              <p:cNvGrpSpPr>
                <a:grpSpLocks/>
              </p:cNvGrpSpPr>
              <p:nvPr/>
            </p:nvGrpSpPr>
            <p:grpSpPr bwMode="auto">
              <a:xfrm>
                <a:off x="5301" y="4734"/>
                <a:ext cx="1080" cy="900"/>
                <a:chOff x="7285" y="11377"/>
                <a:chExt cx="892" cy="779"/>
              </a:xfrm>
            </p:grpSpPr>
            <p:sp>
              <p:nvSpPr>
                <p:cNvPr id="108566" name="Freeform 106"/>
                <p:cNvSpPr>
                  <a:spLocks/>
                </p:cNvSpPr>
                <p:nvPr/>
              </p:nvSpPr>
              <p:spPr bwMode="auto">
                <a:xfrm>
                  <a:off x="7619" y="11377"/>
                  <a:ext cx="487" cy="534"/>
                </a:xfrm>
                <a:custGeom>
                  <a:avLst/>
                  <a:gdLst>
                    <a:gd name="T0" fmla="*/ 244 w 973"/>
                    <a:gd name="T1" fmla="*/ 0 h 1067"/>
                    <a:gd name="T2" fmla="*/ 0 w 973"/>
                    <a:gd name="T3" fmla="*/ 0 h 1067"/>
                    <a:gd name="T4" fmla="*/ 0 w 973"/>
                    <a:gd name="T5" fmla="*/ 247 h 1067"/>
                    <a:gd name="T6" fmla="*/ 72 w 973"/>
                    <a:gd name="T7" fmla="*/ 247 h 1067"/>
                    <a:gd name="T8" fmla="*/ 89 w 973"/>
                    <a:gd name="T9" fmla="*/ 267 h 1067"/>
                    <a:gd name="T10" fmla="*/ 157 w 973"/>
                    <a:gd name="T11" fmla="*/ 267 h 1067"/>
                    <a:gd name="T12" fmla="*/ 176 w 973"/>
                    <a:gd name="T13" fmla="*/ 247 h 1067"/>
                    <a:gd name="T14" fmla="*/ 244 w 973"/>
                    <a:gd name="T15" fmla="*/ 247 h 1067"/>
                    <a:gd name="T16" fmla="*/ 244 w 973"/>
                    <a:gd name="T17" fmla="*/ 0 h 106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973"/>
                    <a:gd name="T28" fmla="*/ 0 h 1067"/>
                    <a:gd name="T29" fmla="*/ 973 w 973"/>
                    <a:gd name="T30" fmla="*/ 1067 h 106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973" h="1067">
                      <a:moveTo>
                        <a:pt x="973" y="0"/>
                      </a:moveTo>
                      <a:lnTo>
                        <a:pt x="0" y="0"/>
                      </a:lnTo>
                      <a:lnTo>
                        <a:pt x="0" y="985"/>
                      </a:lnTo>
                      <a:lnTo>
                        <a:pt x="286" y="985"/>
                      </a:lnTo>
                      <a:lnTo>
                        <a:pt x="356" y="1067"/>
                      </a:lnTo>
                      <a:lnTo>
                        <a:pt x="628" y="1067"/>
                      </a:lnTo>
                      <a:lnTo>
                        <a:pt x="704" y="985"/>
                      </a:lnTo>
                      <a:lnTo>
                        <a:pt x="973" y="985"/>
                      </a:lnTo>
                      <a:lnTo>
                        <a:pt x="97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8567" name="Freeform 107"/>
                <p:cNvSpPr>
                  <a:spLocks/>
                </p:cNvSpPr>
                <p:nvPr/>
              </p:nvSpPr>
              <p:spPr bwMode="auto">
                <a:xfrm>
                  <a:off x="7647" y="11405"/>
                  <a:ext cx="432" cy="478"/>
                </a:xfrm>
                <a:custGeom>
                  <a:avLst/>
                  <a:gdLst>
                    <a:gd name="T0" fmla="*/ 138 w 864"/>
                    <a:gd name="T1" fmla="*/ 239 h 957"/>
                    <a:gd name="T2" fmla="*/ 82 w 864"/>
                    <a:gd name="T3" fmla="*/ 239 h 957"/>
                    <a:gd name="T4" fmla="*/ 64 w 864"/>
                    <a:gd name="T5" fmla="*/ 218 h 957"/>
                    <a:gd name="T6" fmla="*/ 0 w 864"/>
                    <a:gd name="T7" fmla="*/ 218 h 957"/>
                    <a:gd name="T8" fmla="*/ 0 w 864"/>
                    <a:gd name="T9" fmla="*/ 0 h 957"/>
                    <a:gd name="T10" fmla="*/ 216 w 864"/>
                    <a:gd name="T11" fmla="*/ 0 h 957"/>
                    <a:gd name="T12" fmla="*/ 216 w 864"/>
                    <a:gd name="T13" fmla="*/ 218 h 957"/>
                    <a:gd name="T14" fmla="*/ 157 w 864"/>
                    <a:gd name="T15" fmla="*/ 218 h 957"/>
                    <a:gd name="T16" fmla="*/ 138 w 864"/>
                    <a:gd name="T17" fmla="*/ 239 h 95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864"/>
                    <a:gd name="T28" fmla="*/ 0 h 957"/>
                    <a:gd name="T29" fmla="*/ 864 w 864"/>
                    <a:gd name="T30" fmla="*/ 957 h 95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864" h="957">
                      <a:moveTo>
                        <a:pt x="549" y="957"/>
                      </a:moveTo>
                      <a:lnTo>
                        <a:pt x="326" y="957"/>
                      </a:lnTo>
                      <a:lnTo>
                        <a:pt x="256" y="875"/>
                      </a:lnTo>
                      <a:lnTo>
                        <a:pt x="0" y="875"/>
                      </a:lnTo>
                      <a:lnTo>
                        <a:pt x="0" y="0"/>
                      </a:lnTo>
                      <a:lnTo>
                        <a:pt x="864" y="0"/>
                      </a:lnTo>
                      <a:lnTo>
                        <a:pt x="864" y="875"/>
                      </a:lnTo>
                      <a:lnTo>
                        <a:pt x="625" y="875"/>
                      </a:lnTo>
                      <a:lnTo>
                        <a:pt x="549" y="95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8568" name="Rectangle 108"/>
                <p:cNvSpPr>
                  <a:spLocks noChangeArrowheads="1"/>
                </p:cNvSpPr>
                <p:nvPr/>
              </p:nvSpPr>
              <p:spPr bwMode="auto">
                <a:xfrm>
                  <a:off x="7694" y="11453"/>
                  <a:ext cx="343" cy="32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8569" name="Rectangle 109"/>
                <p:cNvSpPr>
                  <a:spLocks noChangeArrowheads="1"/>
                </p:cNvSpPr>
                <p:nvPr/>
              </p:nvSpPr>
              <p:spPr bwMode="auto">
                <a:xfrm>
                  <a:off x="7533" y="11938"/>
                  <a:ext cx="644" cy="20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8570" name="Rectangle 110"/>
                <p:cNvSpPr>
                  <a:spLocks noChangeArrowheads="1"/>
                </p:cNvSpPr>
                <p:nvPr/>
              </p:nvSpPr>
              <p:spPr bwMode="auto">
                <a:xfrm>
                  <a:off x="7561" y="11966"/>
                  <a:ext cx="589" cy="15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8571" name="Rectangle 111"/>
                <p:cNvSpPr>
                  <a:spLocks noChangeArrowheads="1"/>
                </p:cNvSpPr>
                <p:nvPr/>
              </p:nvSpPr>
              <p:spPr bwMode="auto">
                <a:xfrm>
                  <a:off x="7924" y="12018"/>
                  <a:ext cx="170" cy="2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8572" name="Rectangle 112"/>
                <p:cNvSpPr>
                  <a:spLocks noChangeArrowheads="1"/>
                </p:cNvSpPr>
                <p:nvPr/>
              </p:nvSpPr>
              <p:spPr bwMode="auto">
                <a:xfrm>
                  <a:off x="7834" y="11833"/>
                  <a:ext cx="62" cy="2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8573" name="Freeform 113"/>
                <p:cNvSpPr>
                  <a:spLocks/>
                </p:cNvSpPr>
                <p:nvPr/>
              </p:nvSpPr>
              <p:spPr bwMode="auto">
                <a:xfrm>
                  <a:off x="7285" y="11633"/>
                  <a:ext cx="343" cy="523"/>
                </a:xfrm>
                <a:custGeom>
                  <a:avLst/>
                  <a:gdLst>
                    <a:gd name="T0" fmla="*/ 33 w 685"/>
                    <a:gd name="T1" fmla="*/ 149 h 1047"/>
                    <a:gd name="T2" fmla="*/ 18 w 685"/>
                    <a:gd name="T3" fmla="*/ 159 h 1047"/>
                    <a:gd name="T4" fmla="*/ 7 w 685"/>
                    <a:gd name="T5" fmla="*/ 174 h 1047"/>
                    <a:gd name="T6" fmla="*/ 1 w 685"/>
                    <a:gd name="T7" fmla="*/ 193 h 1047"/>
                    <a:gd name="T8" fmla="*/ 1 w 685"/>
                    <a:gd name="T9" fmla="*/ 210 h 1047"/>
                    <a:gd name="T10" fmla="*/ 3 w 685"/>
                    <a:gd name="T11" fmla="*/ 223 h 1047"/>
                    <a:gd name="T12" fmla="*/ 7 w 685"/>
                    <a:gd name="T13" fmla="*/ 234 h 1047"/>
                    <a:gd name="T14" fmla="*/ 14 w 685"/>
                    <a:gd name="T15" fmla="*/ 244 h 1047"/>
                    <a:gd name="T16" fmla="*/ 21 w 685"/>
                    <a:gd name="T17" fmla="*/ 251 h 1047"/>
                    <a:gd name="T18" fmla="*/ 28 w 685"/>
                    <a:gd name="T19" fmla="*/ 256 h 1047"/>
                    <a:gd name="T20" fmla="*/ 35 w 685"/>
                    <a:gd name="T21" fmla="*/ 260 h 1047"/>
                    <a:gd name="T22" fmla="*/ 43 w 685"/>
                    <a:gd name="T23" fmla="*/ 261 h 1047"/>
                    <a:gd name="T24" fmla="*/ 51 w 685"/>
                    <a:gd name="T25" fmla="*/ 261 h 1047"/>
                    <a:gd name="T26" fmla="*/ 59 w 685"/>
                    <a:gd name="T27" fmla="*/ 260 h 1047"/>
                    <a:gd name="T28" fmla="*/ 67 w 685"/>
                    <a:gd name="T29" fmla="*/ 256 h 1047"/>
                    <a:gd name="T30" fmla="*/ 74 w 685"/>
                    <a:gd name="T31" fmla="*/ 251 h 1047"/>
                    <a:gd name="T32" fmla="*/ 81 w 685"/>
                    <a:gd name="T33" fmla="*/ 244 h 1047"/>
                    <a:gd name="T34" fmla="*/ 87 w 685"/>
                    <a:gd name="T35" fmla="*/ 234 h 1047"/>
                    <a:gd name="T36" fmla="*/ 92 w 685"/>
                    <a:gd name="T37" fmla="*/ 223 h 1047"/>
                    <a:gd name="T38" fmla="*/ 94 w 685"/>
                    <a:gd name="T39" fmla="*/ 210 h 1047"/>
                    <a:gd name="T40" fmla="*/ 94 w 685"/>
                    <a:gd name="T41" fmla="*/ 197 h 1047"/>
                    <a:gd name="T42" fmla="*/ 92 w 685"/>
                    <a:gd name="T43" fmla="*/ 185 h 1047"/>
                    <a:gd name="T44" fmla="*/ 87 w 685"/>
                    <a:gd name="T45" fmla="*/ 173 h 1047"/>
                    <a:gd name="T46" fmla="*/ 81 w 685"/>
                    <a:gd name="T47" fmla="*/ 163 h 1047"/>
                    <a:gd name="T48" fmla="*/ 75 w 685"/>
                    <a:gd name="T49" fmla="*/ 157 h 1047"/>
                    <a:gd name="T50" fmla="*/ 69 w 685"/>
                    <a:gd name="T51" fmla="*/ 153 h 1047"/>
                    <a:gd name="T52" fmla="*/ 64 w 685"/>
                    <a:gd name="T53" fmla="*/ 150 h 1047"/>
                    <a:gd name="T54" fmla="*/ 58 w 685"/>
                    <a:gd name="T55" fmla="*/ 148 h 1047"/>
                    <a:gd name="T56" fmla="*/ 56 w 685"/>
                    <a:gd name="T57" fmla="*/ 133 h 1047"/>
                    <a:gd name="T58" fmla="*/ 63 w 685"/>
                    <a:gd name="T59" fmla="*/ 106 h 1047"/>
                    <a:gd name="T60" fmla="*/ 75 w 685"/>
                    <a:gd name="T61" fmla="*/ 80 h 1047"/>
                    <a:gd name="T62" fmla="*/ 91 w 685"/>
                    <a:gd name="T63" fmla="*/ 56 h 1047"/>
                    <a:gd name="T64" fmla="*/ 103 w 685"/>
                    <a:gd name="T65" fmla="*/ 43 h 1047"/>
                    <a:gd name="T66" fmla="*/ 109 w 685"/>
                    <a:gd name="T67" fmla="*/ 37 h 1047"/>
                    <a:gd name="T68" fmla="*/ 117 w 685"/>
                    <a:gd name="T69" fmla="*/ 32 h 1047"/>
                    <a:gd name="T70" fmla="*/ 125 w 685"/>
                    <a:gd name="T71" fmla="*/ 27 h 1047"/>
                    <a:gd name="T72" fmla="*/ 134 w 685"/>
                    <a:gd name="T73" fmla="*/ 22 h 1047"/>
                    <a:gd name="T74" fmla="*/ 144 w 685"/>
                    <a:gd name="T75" fmla="*/ 18 h 1047"/>
                    <a:gd name="T76" fmla="*/ 154 w 685"/>
                    <a:gd name="T77" fmla="*/ 15 h 1047"/>
                    <a:gd name="T78" fmla="*/ 166 w 685"/>
                    <a:gd name="T79" fmla="*/ 14 h 1047"/>
                    <a:gd name="T80" fmla="*/ 172 w 685"/>
                    <a:gd name="T81" fmla="*/ 0 h 1047"/>
                    <a:gd name="T82" fmla="*/ 145 w 685"/>
                    <a:gd name="T83" fmla="*/ 3 h 1047"/>
                    <a:gd name="T84" fmla="*/ 121 w 685"/>
                    <a:gd name="T85" fmla="*/ 13 h 1047"/>
                    <a:gd name="T86" fmla="*/ 99 w 685"/>
                    <a:gd name="T87" fmla="*/ 28 h 1047"/>
                    <a:gd name="T88" fmla="*/ 80 w 685"/>
                    <a:gd name="T89" fmla="*/ 47 h 1047"/>
                    <a:gd name="T90" fmla="*/ 65 w 685"/>
                    <a:gd name="T91" fmla="*/ 69 h 1047"/>
                    <a:gd name="T92" fmla="*/ 52 w 685"/>
                    <a:gd name="T93" fmla="*/ 94 h 1047"/>
                    <a:gd name="T94" fmla="*/ 45 w 685"/>
                    <a:gd name="T95" fmla="*/ 120 h 1047"/>
                    <a:gd name="T96" fmla="*/ 41 w 685"/>
                    <a:gd name="T97" fmla="*/ 147 h 1047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685"/>
                    <a:gd name="T148" fmla="*/ 0 h 1047"/>
                    <a:gd name="T149" fmla="*/ 685 w 685"/>
                    <a:gd name="T150" fmla="*/ 1047 h 1047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685" h="1047">
                      <a:moveTo>
                        <a:pt x="164" y="589"/>
                      </a:moveTo>
                      <a:lnTo>
                        <a:pt x="130" y="598"/>
                      </a:lnTo>
                      <a:lnTo>
                        <a:pt x="98" y="614"/>
                      </a:lnTo>
                      <a:lnTo>
                        <a:pt x="71" y="636"/>
                      </a:lnTo>
                      <a:lnTo>
                        <a:pt x="47" y="665"/>
                      </a:lnTo>
                      <a:lnTo>
                        <a:pt x="27" y="696"/>
                      </a:lnTo>
                      <a:lnTo>
                        <a:pt x="12" y="734"/>
                      </a:lnTo>
                      <a:lnTo>
                        <a:pt x="3" y="774"/>
                      </a:lnTo>
                      <a:lnTo>
                        <a:pt x="0" y="817"/>
                      </a:lnTo>
                      <a:lnTo>
                        <a:pt x="1" y="842"/>
                      </a:lnTo>
                      <a:lnTo>
                        <a:pt x="5" y="867"/>
                      </a:lnTo>
                      <a:lnTo>
                        <a:pt x="11" y="892"/>
                      </a:lnTo>
                      <a:lnTo>
                        <a:pt x="19" y="915"/>
                      </a:lnTo>
                      <a:lnTo>
                        <a:pt x="28" y="938"/>
                      </a:lnTo>
                      <a:lnTo>
                        <a:pt x="40" y="959"/>
                      </a:lnTo>
                      <a:lnTo>
                        <a:pt x="54" y="978"/>
                      </a:lnTo>
                      <a:lnTo>
                        <a:pt x="70" y="995"/>
                      </a:lnTo>
                      <a:lnTo>
                        <a:pt x="82" y="1006"/>
                      </a:lnTo>
                      <a:lnTo>
                        <a:pt x="97" y="1017"/>
                      </a:lnTo>
                      <a:lnTo>
                        <a:pt x="111" y="1027"/>
                      </a:lnTo>
                      <a:lnTo>
                        <a:pt x="125" y="1033"/>
                      </a:lnTo>
                      <a:lnTo>
                        <a:pt x="140" y="1040"/>
                      </a:lnTo>
                      <a:lnTo>
                        <a:pt x="156" y="1044"/>
                      </a:lnTo>
                      <a:lnTo>
                        <a:pt x="172" y="1046"/>
                      </a:lnTo>
                      <a:lnTo>
                        <a:pt x="187" y="1047"/>
                      </a:lnTo>
                      <a:lnTo>
                        <a:pt x="203" y="1046"/>
                      </a:lnTo>
                      <a:lnTo>
                        <a:pt x="221" y="1044"/>
                      </a:lnTo>
                      <a:lnTo>
                        <a:pt x="235" y="1040"/>
                      </a:lnTo>
                      <a:lnTo>
                        <a:pt x="251" y="1033"/>
                      </a:lnTo>
                      <a:lnTo>
                        <a:pt x="265" y="1027"/>
                      </a:lnTo>
                      <a:lnTo>
                        <a:pt x="280" y="1017"/>
                      </a:lnTo>
                      <a:lnTo>
                        <a:pt x="294" y="1006"/>
                      </a:lnTo>
                      <a:lnTo>
                        <a:pt x="307" y="995"/>
                      </a:lnTo>
                      <a:lnTo>
                        <a:pt x="323" y="978"/>
                      </a:lnTo>
                      <a:lnTo>
                        <a:pt x="337" y="959"/>
                      </a:lnTo>
                      <a:lnTo>
                        <a:pt x="348" y="938"/>
                      </a:lnTo>
                      <a:lnTo>
                        <a:pt x="359" y="915"/>
                      </a:lnTo>
                      <a:lnTo>
                        <a:pt x="366" y="892"/>
                      </a:lnTo>
                      <a:lnTo>
                        <a:pt x="372" y="867"/>
                      </a:lnTo>
                      <a:lnTo>
                        <a:pt x="375" y="842"/>
                      </a:lnTo>
                      <a:lnTo>
                        <a:pt x="377" y="817"/>
                      </a:lnTo>
                      <a:lnTo>
                        <a:pt x="375" y="791"/>
                      </a:lnTo>
                      <a:lnTo>
                        <a:pt x="372" y="766"/>
                      </a:lnTo>
                      <a:lnTo>
                        <a:pt x="366" y="741"/>
                      </a:lnTo>
                      <a:lnTo>
                        <a:pt x="359" y="717"/>
                      </a:lnTo>
                      <a:lnTo>
                        <a:pt x="348" y="695"/>
                      </a:lnTo>
                      <a:lnTo>
                        <a:pt x="337" y="674"/>
                      </a:lnTo>
                      <a:lnTo>
                        <a:pt x="323" y="655"/>
                      </a:lnTo>
                      <a:lnTo>
                        <a:pt x="307" y="638"/>
                      </a:lnTo>
                      <a:lnTo>
                        <a:pt x="297" y="628"/>
                      </a:lnTo>
                      <a:lnTo>
                        <a:pt x="286" y="620"/>
                      </a:lnTo>
                      <a:lnTo>
                        <a:pt x="276" y="612"/>
                      </a:lnTo>
                      <a:lnTo>
                        <a:pt x="265" y="606"/>
                      </a:lnTo>
                      <a:lnTo>
                        <a:pt x="254" y="600"/>
                      </a:lnTo>
                      <a:lnTo>
                        <a:pt x="241" y="595"/>
                      </a:lnTo>
                      <a:lnTo>
                        <a:pt x="230" y="592"/>
                      </a:lnTo>
                      <a:lnTo>
                        <a:pt x="218" y="589"/>
                      </a:lnTo>
                      <a:lnTo>
                        <a:pt x="222" y="533"/>
                      </a:lnTo>
                      <a:lnTo>
                        <a:pt x="234" y="480"/>
                      </a:lnTo>
                      <a:lnTo>
                        <a:pt x="249" y="424"/>
                      </a:lnTo>
                      <a:lnTo>
                        <a:pt x="270" y="372"/>
                      </a:lnTo>
                      <a:lnTo>
                        <a:pt x="297" y="320"/>
                      </a:lnTo>
                      <a:lnTo>
                        <a:pt x="326" y="272"/>
                      </a:lnTo>
                      <a:lnTo>
                        <a:pt x="361" y="227"/>
                      </a:lnTo>
                      <a:lnTo>
                        <a:pt x="399" y="185"/>
                      </a:lnTo>
                      <a:lnTo>
                        <a:pt x="410" y="174"/>
                      </a:lnTo>
                      <a:lnTo>
                        <a:pt x="423" y="163"/>
                      </a:lnTo>
                      <a:lnTo>
                        <a:pt x="436" y="151"/>
                      </a:lnTo>
                      <a:lnTo>
                        <a:pt x="450" y="140"/>
                      </a:lnTo>
                      <a:lnTo>
                        <a:pt x="466" y="129"/>
                      </a:lnTo>
                      <a:lnTo>
                        <a:pt x="482" y="117"/>
                      </a:lnTo>
                      <a:lnTo>
                        <a:pt x="498" y="108"/>
                      </a:lnTo>
                      <a:lnTo>
                        <a:pt x="517" y="98"/>
                      </a:lnTo>
                      <a:lnTo>
                        <a:pt x="534" y="89"/>
                      </a:lnTo>
                      <a:lnTo>
                        <a:pt x="553" y="81"/>
                      </a:lnTo>
                      <a:lnTo>
                        <a:pt x="574" y="73"/>
                      </a:lnTo>
                      <a:lnTo>
                        <a:pt x="595" y="67"/>
                      </a:lnTo>
                      <a:lnTo>
                        <a:pt x="615" y="62"/>
                      </a:lnTo>
                      <a:lnTo>
                        <a:pt x="639" y="59"/>
                      </a:lnTo>
                      <a:lnTo>
                        <a:pt x="661" y="57"/>
                      </a:lnTo>
                      <a:lnTo>
                        <a:pt x="685" y="56"/>
                      </a:lnTo>
                      <a:lnTo>
                        <a:pt x="685" y="0"/>
                      </a:lnTo>
                      <a:lnTo>
                        <a:pt x="631" y="4"/>
                      </a:lnTo>
                      <a:lnTo>
                        <a:pt x="580" y="15"/>
                      </a:lnTo>
                      <a:lnTo>
                        <a:pt x="529" y="30"/>
                      </a:lnTo>
                      <a:lnTo>
                        <a:pt x="483" y="53"/>
                      </a:lnTo>
                      <a:lnTo>
                        <a:pt x="437" y="79"/>
                      </a:lnTo>
                      <a:lnTo>
                        <a:pt x="396" y="113"/>
                      </a:lnTo>
                      <a:lnTo>
                        <a:pt x="356" y="148"/>
                      </a:lnTo>
                      <a:lnTo>
                        <a:pt x="319" y="189"/>
                      </a:lnTo>
                      <a:lnTo>
                        <a:pt x="286" y="231"/>
                      </a:lnTo>
                      <a:lnTo>
                        <a:pt x="257" y="279"/>
                      </a:lnTo>
                      <a:lnTo>
                        <a:pt x="230" y="326"/>
                      </a:lnTo>
                      <a:lnTo>
                        <a:pt x="208" y="377"/>
                      </a:lnTo>
                      <a:lnTo>
                        <a:pt x="191" y="429"/>
                      </a:lnTo>
                      <a:lnTo>
                        <a:pt x="178" y="483"/>
                      </a:lnTo>
                      <a:lnTo>
                        <a:pt x="168" y="535"/>
                      </a:lnTo>
                      <a:lnTo>
                        <a:pt x="164" y="58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8574" name="Freeform 114"/>
                <p:cNvSpPr>
                  <a:spLocks/>
                </p:cNvSpPr>
                <p:nvPr/>
              </p:nvSpPr>
              <p:spPr bwMode="auto">
                <a:xfrm>
                  <a:off x="7313" y="12014"/>
                  <a:ext cx="133" cy="115"/>
                </a:xfrm>
                <a:custGeom>
                  <a:avLst/>
                  <a:gdLst>
                    <a:gd name="T0" fmla="*/ 33 w 266"/>
                    <a:gd name="T1" fmla="*/ 58 h 229"/>
                    <a:gd name="T2" fmla="*/ 30 w 266"/>
                    <a:gd name="T3" fmla="*/ 58 h 229"/>
                    <a:gd name="T4" fmla="*/ 28 w 266"/>
                    <a:gd name="T5" fmla="*/ 57 h 229"/>
                    <a:gd name="T6" fmla="*/ 25 w 266"/>
                    <a:gd name="T7" fmla="*/ 56 h 229"/>
                    <a:gd name="T8" fmla="*/ 22 w 266"/>
                    <a:gd name="T9" fmla="*/ 55 h 229"/>
                    <a:gd name="T10" fmla="*/ 20 w 266"/>
                    <a:gd name="T11" fmla="*/ 54 h 229"/>
                    <a:gd name="T12" fmla="*/ 18 w 266"/>
                    <a:gd name="T13" fmla="*/ 53 h 229"/>
                    <a:gd name="T14" fmla="*/ 15 w 266"/>
                    <a:gd name="T15" fmla="*/ 51 h 229"/>
                    <a:gd name="T16" fmla="*/ 13 w 266"/>
                    <a:gd name="T17" fmla="*/ 49 h 229"/>
                    <a:gd name="T18" fmla="*/ 10 w 266"/>
                    <a:gd name="T19" fmla="*/ 45 h 229"/>
                    <a:gd name="T20" fmla="*/ 7 w 266"/>
                    <a:gd name="T21" fmla="*/ 42 h 229"/>
                    <a:gd name="T22" fmla="*/ 5 w 266"/>
                    <a:gd name="T23" fmla="*/ 37 h 229"/>
                    <a:gd name="T24" fmla="*/ 3 w 266"/>
                    <a:gd name="T25" fmla="*/ 33 h 229"/>
                    <a:gd name="T26" fmla="*/ 2 w 266"/>
                    <a:gd name="T27" fmla="*/ 29 h 229"/>
                    <a:gd name="T28" fmla="*/ 1 w 266"/>
                    <a:gd name="T29" fmla="*/ 24 h 229"/>
                    <a:gd name="T30" fmla="*/ 1 w 266"/>
                    <a:gd name="T31" fmla="*/ 19 h 229"/>
                    <a:gd name="T32" fmla="*/ 0 w 266"/>
                    <a:gd name="T33" fmla="*/ 14 h 229"/>
                    <a:gd name="T34" fmla="*/ 0 w 266"/>
                    <a:gd name="T35" fmla="*/ 10 h 229"/>
                    <a:gd name="T36" fmla="*/ 1 w 266"/>
                    <a:gd name="T37" fmla="*/ 7 h 229"/>
                    <a:gd name="T38" fmla="*/ 1 w 266"/>
                    <a:gd name="T39" fmla="*/ 3 h 229"/>
                    <a:gd name="T40" fmla="*/ 1 w 266"/>
                    <a:gd name="T41" fmla="*/ 0 h 229"/>
                    <a:gd name="T42" fmla="*/ 65 w 266"/>
                    <a:gd name="T43" fmla="*/ 0 h 229"/>
                    <a:gd name="T44" fmla="*/ 66 w 266"/>
                    <a:gd name="T45" fmla="*/ 3 h 229"/>
                    <a:gd name="T46" fmla="*/ 66 w 266"/>
                    <a:gd name="T47" fmla="*/ 7 h 229"/>
                    <a:gd name="T48" fmla="*/ 67 w 266"/>
                    <a:gd name="T49" fmla="*/ 10 h 229"/>
                    <a:gd name="T50" fmla="*/ 67 w 266"/>
                    <a:gd name="T51" fmla="*/ 14 h 229"/>
                    <a:gd name="T52" fmla="*/ 66 w 266"/>
                    <a:gd name="T53" fmla="*/ 22 h 229"/>
                    <a:gd name="T54" fmla="*/ 63 w 266"/>
                    <a:gd name="T55" fmla="*/ 31 h 229"/>
                    <a:gd name="T56" fmla="*/ 61 w 266"/>
                    <a:gd name="T57" fmla="*/ 38 h 229"/>
                    <a:gd name="T58" fmla="*/ 56 w 266"/>
                    <a:gd name="T59" fmla="*/ 45 h 229"/>
                    <a:gd name="T60" fmla="*/ 51 w 266"/>
                    <a:gd name="T61" fmla="*/ 50 h 229"/>
                    <a:gd name="T62" fmla="*/ 46 w 266"/>
                    <a:gd name="T63" fmla="*/ 54 h 229"/>
                    <a:gd name="T64" fmla="*/ 39 w 266"/>
                    <a:gd name="T65" fmla="*/ 57 h 229"/>
                    <a:gd name="T66" fmla="*/ 33 w 266"/>
                    <a:gd name="T67" fmla="*/ 58 h 229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w 266"/>
                    <a:gd name="T103" fmla="*/ 0 h 229"/>
                    <a:gd name="T104" fmla="*/ 266 w 266"/>
                    <a:gd name="T105" fmla="*/ 229 h 229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T102" t="T103" r="T104" b="T105"/>
                  <a:pathLst>
                    <a:path w="266" h="229">
                      <a:moveTo>
                        <a:pt x="132" y="229"/>
                      </a:moveTo>
                      <a:lnTo>
                        <a:pt x="121" y="229"/>
                      </a:lnTo>
                      <a:lnTo>
                        <a:pt x="112" y="228"/>
                      </a:lnTo>
                      <a:lnTo>
                        <a:pt x="101" y="224"/>
                      </a:lnTo>
                      <a:lnTo>
                        <a:pt x="91" y="220"/>
                      </a:lnTo>
                      <a:lnTo>
                        <a:pt x="82" y="215"/>
                      </a:lnTo>
                      <a:lnTo>
                        <a:pt x="72" y="209"/>
                      </a:lnTo>
                      <a:lnTo>
                        <a:pt x="62" y="202"/>
                      </a:lnTo>
                      <a:lnTo>
                        <a:pt x="53" y="194"/>
                      </a:lnTo>
                      <a:lnTo>
                        <a:pt x="42" y="180"/>
                      </a:lnTo>
                      <a:lnTo>
                        <a:pt x="31" y="166"/>
                      </a:lnTo>
                      <a:lnTo>
                        <a:pt x="21" y="148"/>
                      </a:lnTo>
                      <a:lnTo>
                        <a:pt x="15" y="131"/>
                      </a:lnTo>
                      <a:lnTo>
                        <a:pt x="8" y="114"/>
                      </a:lnTo>
                      <a:lnTo>
                        <a:pt x="4" y="95"/>
                      </a:lnTo>
                      <a:lnTo>
                        <a:pt x="2" y="74"/>
                      </a:lnTo>
                      <a:lnTo>
                        <a:pt x="0" y="54"/>
                      </a:lnTo>
                      <a:lnTo>
                        <a:pt x="0" y="39"/>
                      </a:lnTo>
                      <a:lnTo>
                        <a:pt x="2" y="27"/>
                      </a:lnTo>
                      <a:lnTo>
                        <a:pt x="4" y="12"/>
                      </a:lnTo>
                      <a:lnTo>
                        <a:pt x="7" y="0"/>
                      </a:lnTo>
                      <a:lnTo>
                        <a:pt x="260" y="0"/>
                      </a:lnTo>
                      <a:lnTo>
                        <a:pt x="261" y="12"/>
                      </a:lnTo>
                      <a:lnTo>
                        <a:pt x="264" y="27"/>
                      </a:lnTo>
                      <a:lnTo>
                        <a:pt x="266" y="39"/>
                      </a:lnTo>
                      <a:lnTo>
                        <a:pt x="266" y="54"/>
                      </a:lnTo>
                      <a:lnTo>
                        <a:pt x="263" y="88"/>
                      </a:lnTo>
                      <a:lnTo>
                        <a:pt x="255" y="122"/>
                      </a:lnTo>
                      <a:lnTo>
                        <a:pt x="244" y="152"/>
                      </a:lnTo>
                      <a:lnTo>
                        <a:pt x="226" y="177"/>
                      </a:lnTo>
                      <a:lnTo>
                        <a:pt x="207" y="199"/>
                      </a:lnTo>
                      <a:lnTo>
                        <a:pt x="185" y="215"/>
                      </a:lnTo>
                      <a:lnTo>
                        <a:pt x="159" y="226"/>
                      </a:lnTo>
                      <a:lnTo>
                        <a:pt x="132" y="2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8575" name="Freeform 115"/>
                <p:cNvSpPr>
                  <a:spLocks/>
                </p:cNvSpPr>
                <p:nvPr/>
              </p:nvSpPr>
              <p:spPr bwMode="auto">
                <a:xfrm>
                  <a:off x="7328" y="11953"/>
                  <a:ext cx="104" cy="33"/>
                </a:xfrm>
                <a:custGeom>
                  <a:avLst/>
                  <a:gdLst>
                    <a:gd name="T0" fmla="*/ 52 w 208"/>
                    <a:gd name="T1" fmla="*/ 17 h 66"/>
                    <a:gd name="T2" fmla="*/ 0 w 208"/>
                    <a:gd name="T3" fmla="*/ 17 h 66"/>
                    <a:gd name="T4" fmla="*/ 2 w 208"/>
                    <a:gd name="T5" fmla="*/ 14 h 66"/>
                    <a:gd name="T6" fmla="*/ 3 w 208"/>
                    <a:gd name="T7" fmla="*/ 12 h 66"/>
                    <a:gd name="T8" fmla="*/ 5 w 208"/>
                    <a:gd name="T9" fmla="*/ 10 h 66"/>
                    <a:gd name="T10" fmla="*/ 6 w 208"/>
                    <a:gd name="T11" fmla="*/ 8 h 66"/>
                    <a:gd name="T12" fmla="*/ 9 w 208"/>
                    <a:gd name="T13" fmla="*/ 6 h 66"/>
                    <a:gd name="T14" fmla="*/ 11 w 208"/>
                    <a:gd name="T15" fmla="*/ 5 h 66"/>
                    <a:gd name="T16" fmla="*/ 13 w 208"/>
                    <a:gd name="T17" fmla="*/ 3 h 66"/>
                    <a:gd name="T18" fmla="*/ 15 w 208"/>
                    <a:gd name="T19" fmla="*/ 2 h 66"/>
                    <a:gd name="T20" fmla="*/ 18 w 208"/>
                    <a:gd name="T21" fmla="*/ 1 h 66"/>
                    <a:gd name="T22" fmla="*/ 21 w 208"/>
                    <a:gd name="T23" fmla="*/ 1 h 66"/>
                    <a:gd name="T24" fmla="*/ 23 w 208"/>
                    <a:gd name="T25" fmla="*/ 0 h 66"/>
                    <a:gd name="T26" fmla="*/ 26 w 208"/>
                    <a:gd name="T27" fmla="*/ 0 h 66"/>
                    <a:gd name="T28" fmla="*/ 28 w 208"/>
                    <a:gd name="T29" fmla="*/ 0 h 66"/>
                    <a:gd name="T30" fmla="*/ 31 w 208"/>
                    <a:gd name="T31" fmla="*/ 1 h 66"/>
                    <a:gd name="T32" fmla="*/ 34 w 208"/>
                    <a:gd name="T33" fmla="*/ 1 h 66"/>
                    <a:gd name="T34" fmla="*/ 37 w 208"/>
                    <a:gd name="T35" fmla="*/ 2 h 66"/>
                    <a:gd name="T36" fmla="*/ 39 w 208"/>
                    <a:gd name="T37" fmla="*/ 3 h 66"/>
                    <a:gd name="T38" fmla="*/ 42 w 208"/>
                    <a:gd name="T39" fmla="*/ 5 h 66"/>
                    <a:gd name="T40" fmla="*/ 44 w 208"/>
                    <a:gd name="T41" fmla="*/ 6 h 66"/>
                    <a:gd name="T42" fmla="*/ 46 w 208"/>
                    <a:gd name="T43" fmla="*/ 8 h 66"/>
                    <a:gd name="T44" fmla="*/ 48 w 208"/>
                    <a:gd name="T45" fmla="*/ 10 h 66"/>
                    <a:gd name="T46" fmla="*/ 49 w 208"/>
                    <a:gd name="T47" fmla="*/ 12 h 66"/>
                    <a:gd name="T48" fmla="*/ 51 w 208"/>
                    <a:gd name="T49" fmla="*/ 14 h 66"/>
                    <a:gd name="T50" fmla="*/ 52 w 208"/>
                    <a:gd name="T51" fmla="*/ 17 h 6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208"/>
                    <a:gd name="T79" fmla="*/ 0 h 66"/>
                    <a:gd name="T80" fmla="*/ 208 w 208"/>
                    <a:gd name="T81" fmla="*/ 66 h 6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208" h="66">
                      <a:moveTo>
                        <a:pt x="208" y="66"/>
                      </a:moveTo>
                      <a:lnTo>
                        <a:pt x="0" y="66"/>
                      </a:lnTo>
                      <a:lnTo>
                        <a:pt x="5" y="58"/>
                      </a:lnTo>
                      <a:lnTo>
                        <a:pt x="11" y="51"/>
                      </a:lnTo>
                      <a:lnTo>
                        <a:pt x="18" y="43"/>
                      </a:lnTo>
                      <a:lnTo>
                        <a:pt x="24" y="35"/>
                      </a:lnTo>
                      <a:lnTo>
                        <a:pt x="33" y="27"/>
                      </a:lnTo>
                      <a:lnTo>
                        <a:pt x="43" y="21"/>
                      </a:lnTo>
                      <a:lnTo>
                        <a:pt x="53" y="14"/>
                      </a:lnTo>
                      <a:lnTo>
                        <a:pt x="62" y="9"/>
                      </a:lnTo>
                      <a:lnTo>
                        <a:pt x="72" y="5"/>
                      </a:lnTo>
                      <a:lnTo>
                        <a:pt x="83" y="2"/>
                      </a:lnTo>
                      <a:lnTo>
                        <a:pt x="92" y="0"/>
                      </a:lnTo>
                      <a:lnTo>
                        <a:pt x="103" y="0"/>
                      </a:lnTo>
                      <a:lnTo>
                        <a:pt x="115" y="0"/>
                      </a:lnTo>
                      <a:lnTo>
                        <a:pt x="126" y="2"/>
                      </a:lnTo>
                      <a:lnTo>
                        <a:pt x="135" y="5"/>
                      </a:lnTo>
                      <a:lnTo>
                        <a:pt x="146" y="9"/>
                      </a:lnTo>
                      <a:lnTo>
                        <a:pt x="156" y="14"/>
                      </a:lnTo>
                      <a:lnTo>
                        <a:pt x="165" y="21"/>
                      </a:lnTo>
                      <a:lnTo>
                        <a:pt x="175" y="27"/>
                      </a:lnTo>
                      <a:lnTo>
                        <a:pt x="183" y="35"/>
                      </a:lnTo>
                      <a:lnTo>
                        <a:pt x="189" y="43"/>
                      </a:lnTo>
                      <a:lnTo>
                        <a:pt x="196" y="51"/>
                      </a:lnTo>
                      <a:lnTo>
                        <a:pt x="202" y="58"/>
                      </a:lnTo>
                      <a:lnTo>
                        <a:pt x="208" y="6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8576" name="Freeform 116"/>
                <p:cNvSpPr>
                  <a:spLocks/>
                </p:cNvSpPr>
                <p:nvPr/>
              </p:nvSpPr>
              <p:spPr bwMode="auto">
                <a:xfrm>
                  <a:off x="7744" y="11497"/>
                  <a:ext cx="236" cy="238"/>
                </a:xfrm>
                <a:custGeom>
                  <a:avLst/>
                  <a:gdLst>
                    <a:gd name="T0" fmla="*/ 117 w 473"/>
                    <a:gd name="T1" fmla="*/ 53 h 474"/>
                    <a:gd name="T2" fmla="*/ 115 w 473"/>
                    <a:gd name="T3" fmla="*/ 42 h 474"/>
                    <a:gd name="T4" fmla="*/ 111 w 473"/>
                    <a:gd name="T5" fmla="*/ 32 h 474"/>
                    <a:gd name="T6" fmla="*/ 104 w 473"/>
                    <a:gd name="T7" fmla="*/ 22 h 474"/>
                    <a:gd name="T8" fmla="*/ 96 w 473"/>
                    <a:gd name="T9" fmla="*/ 14 h 474"/>
                    <a:gd name="T10" fmla="*/ 86 w 473"/>
                    <a:gd name="T11" fmla="*/ 7 h 474"/>
                    <a:gd name="T12" fmla="*/ 76 w 473"/>
                    <a:gd name="T13" fmla="*/ 3 h 474"/>
                    <a:gd name="T14" fmla="*/ 65 w 473"/>
                    <a:gd name="T15" fmla="*/ 1 h 474"/>
                    <a:gd name="T16" fmla="*/ 47 w 473"/>
                    <a:gd name="T17" fmla="*/ 2 h 474"/>
                    <a:gd name="T18" fmla="*/ 26 w 473"/>
                    <a:gd name="T19" fmla="*/ 11 h 474"/>
                    <a:gd name="T20" fmla="*/ 10 w 473"/>
                    <a:gd name="T21" fmla="*/ 26 h 474"/>
                    <a:gd name="T22" fmla="*/ 1 w 473"/>
                    <a:gd name="T23" fmla="*/ 47 h 474"/>
                    <a:gd name="T24" fmla="*/ 0 w 473"/>
                    <a:gd name="T25" fmla="*/ 65 h 474"/>
                    <a:gd name="T26" fmla="*/ 3 w 473"/>
                    <a:gd name="T27" fmla="*/ 77 h 474"/>
                    <a:gd name="T28" fmla="*/ 7 w 473"/>
                    <a:gd name="T29" fmla="*/ 87 h 474"/>
                    <a:gd name="T30" fmla="*/ 13 w 473"/>
                    <a:gd name="T31" fmla="*/ 97 h 474"/>
                    <a:gd name="T32" fmla="*/ 21 w 473"/>
                    <a:gd name="T33" fmla="*/ 104 h 474"/>
                    <a:gd name="T34" fmla="*/ 28 w 473"/>
                    <a:gd name="T35" fmla="*/ 110 h 474"/>
                    <a:gd name="T36" fmla="*/ 37 w 473"/>
                    <a:gd name="T37" fmla="*/ 114 h 474"/>
                    <a:gd name="T38" fmla="*/ 46 w 473"/>
                    <a:gd name="T39" fmla="*/ 117 h 474"/>
                    <a:gd name="T40" fmla="*/ 53 w 473"/>
                    <a:gd name="T41" fmla="*/ 118 h 474"/>
                    <a:gd name="T42" fmla="*/ 56 w 473"/>
                    <a:gd name="T43" fmla="*/ 120 h 474"/>
                    <a:gd name="T44" fmla="*/ 58 w 473"/>
                    <a:gd name="T45" fmla="*/ 118 h 474"/>
                    <a:gd name="T46" fmla="*/ 60 w 473"/>
                    <a:gd name="T47" fmla="*/ 118 h 474"/>
                    <a:gd name="T48" fmla="*/ 62 w 473"/>
                    <a:gd name="T49" fmla="*/ 118 h 474"/>
                    <a:gd name="T50" fmla="*/ 64 w 473"/>
                    <a:gd name="T51" fmla="*/ 120 h 474"/>
                    <a:gd name="T52" fmla="*/ 68 w 473"/>
                    <a:gd name="T53" fmla="*/ 118 h 474"/>
                    <a:gd name="T54" fmla="*/ 74 w 473"/>
                    <a:gd name="T55" fmla="*/ 116 h 474"/>
                    <a:gd name="T56" fmla="*/ 82 w 473"/>
                    <a:gd name="T57" fmla="*/ 113 h 474"/>
                    <a:gd name="T58" fmla="*/ 90 w 473"/>
                    <a:gd name="T59" fmla="*/ 109 h 474"/>
                    <a:gd name="T60" fmla="*/ 97 w 473"/>
                    <a:gd name="T61" fmla="*/ 104 h 474"/>
                    <a:gd name="T62" fmla="*/ 104 w 473"/>
                    <a:gd name="T63" fmla="*/ 97 h 474"/>
                    <a:gd name="T64" fmla="*/ 111 w 473"/>
                    <a:gd name="T65" fmla="*/ 87 h 474"/>
                    <a:gd name="T66" fmla="*/ 115 w 473"/>
                    <a:gd name="T67" fmla="*/ 77 h 474"/>
                    <a:gd name="T68" fmla="*/ 117 w 473"/>
                    <a:gd name="T69" fmla="*/ 65 h 474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473"/>
                    <a:gd name="T106" fmla="*/ 0 h 474"/>
                    <a:gd name="T107" fmla="*/ 473 w 473"/>
                    <a:gd name="T108" fmla="*/ 474 h 474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473" h="474">
                      <a:moveTo>
                        <a:pt x="473" y="236"/>
                      </a:moveTo>
                      <a:lnTo>
                        <a:pt x="471" y="212"/>
                      </a:lnTo>
                      <a:lnTo>
                        <a:pt x="468" y="190"/>
                      </a:lnTo>
                      <a:lnTo>
                        <a:pt x="463" y="168"/>
                      </a:lnTo>
                      <a:lnTo>
                        <a:pt x="455" y="145"/>
                      </a:lnTo>
                      <a:lnTo>
                        <a:pt x="446" y="125"/>
                      </a:lnTo>
                      <a:lnTo>
                        <a:pt x="433" y="106"/>
                      </a:lnTo>
                      <a:lnTo>
                        <a:pt x="419" y="87"/>
                      </a:lnTo>
                      <a:lnTo>
                        <a:pt x="403" y="70"/>
                      </a:lnTo>
                      <a:lnTo>
                        <a:pt x="385" y="54"/>
                      </a:lnTo>
                      <a:lnTo>
                        <a:pt x="368" y="40"/>
                      </a:lnTo>
                      <a:lnTo>
                        <a:pt x="347" y="27"/>
                      </a:lnTo>
                      <a:lnTo>
                        <a:pt x="328" y="17"/>
                      </a:lnTo>
                      <a:lnTo>
                        <a:pt x="306" y="9"/>
                      </a:lnTo>
                      <a:lnTo>
                        <a:pt x="283" y="5"/>
                      </a:lnTo>
                      <a:lnTo>
                        <a:pt x="261" y="2"/>
                      </a:lnTo>
                      <a:lnTo>
                        <a:pt x="237" y="0"/>
                      </a:lnTo>
                      <a:lnTo>
                        <a:pt x="190" y="5"/>
                      </a:lnTo>
                      <a:lnTo>
                        <a:pt x="145" y="19"/>
                      </a:lnTo>
                      <a:lnTo>
                        <a:pt x="105" y="41"/>
                      </a:lnTo>
                      <a:lnTo>
                        <a:pt x="70" y="70"/>
                      </a:lnTo>
                      <a:lnTo>
                        <a:pt x="42" y="104"/>
                      </a:lnTo>
                      <a:lnTo>
                        <a:pt x="19" y="144"/>
                      </a:lnTo>
                      <a:lnTo>
                        <a:pt x="5" y="188"/>
                      </a:lnTo>
                      <a:lnTo>
                        <a:pt x="0" y="236"/>
                      </a:lnTo>
                      <a:lnTo>
                        <a:pt x="2" y="259"/>
                      </a:lnTo>
                      <a:lnTo>
                        <a:pt x="5" y="281"/>
                      </a:lnTo>
                      <a:lnTo>
                        <a:pt x="12" y="304"/>
                      </a:lnTo>
                      <a:lnTo>
                        <a:pt x="19" y="326"/>
                      </a:lnTo>
                      <a:lnTo>
                        <a:pt x="29" y="346"/>
                      </a:lnTo>
                      <a:lnTo>
                        <a:pt x="40" y="365"/>
                      </a:lnTo>
                      <a:lnTo>
                        <a:pt x="54" y="384"/>
                      </a:lnTo>
                      <a:lnTo>
                        <a:pt x="70" y="402"/>
                      </a:lnTo>
                      <a:lnTo>
                        <a:pt x="85" y="414"/>
                      </a:lnTo>
                      <a:lnTo>
                        <a:pt x="99" y="427"/>
                      </a:lnTo>
                      <a:lnTo>
                        <a:pt x="115" y="436"/>
                      </a:lnTo>
                      <a:lnTo>
                        <a:pt x="132" y="446"/>
                      </a:lnTo>
                      <a:lnTo>
                        <a:pt x="148" y="454"/>
                      </a:lnTo>
                      <a:lnTo>
                        <a:pt x="167" y="460"/>
                      </a:lnTo>
                      <a:lnTo>
                        <a:pt x="185" y="465"/>
                      </a:lnTo>
                      <a:lnTo>
                        <a:pt x="204" y="468"/>
                      </a:lnTo>
                      <a:lnTo>
                        <a:pt x="212" y="470"/>
                      </a:lnTo>
                      <a:lnTo>
                        <a:pt x="218" y="473"/>
                      </a:lnTo>
                      <a:lnTo>
                        <a:pt x="226" y="474"/>
                      </a:lnTo>
                      <a:lnTo>
                        <a:pt x="233" y="474"/>
                      </a:lnTo>
                      <a:lnTo>
                        <a:pt x="233" y="470"/>
                      </a:lnTo>
                      <a:lnTo>
                        <a:pt x="237" y="470"/>
                      </a:lnTo>
                      <a:lnTo>
                        <a:pt x="242" y="470"/>
                      </a:lnTo>
                      <a:lnTo>
                        <a:pt x="245" y="470"/>
                      </a:lnTo>
                      <a:lnTo>
                        <a:pt x="250" y="470"/>
                      </a:lnTo>
                      <a:lnTo>
                        <a:pt x="250" y="474"/>
                      </a:lnTo>
                      <a:lnTo>
                        <a:pt x="258" y="474"/>
                      </a:lnTo>
                      <a:lnTo>
                        <a:pt x="266" y="473"/>
                      </a:lnTo>
                      <a:lnTo>
                        <a:pt x="274" y="470"/>
                      </a:lnTo>
                      <a:lnTo>
                        <a:pt x="282" y="467"/>
                      </a:lnTo>
                      <a:lnTo>
                        <a:pt x="298" y="462"/>
                      </a:lnTo>
                      <a:lnTo>
                        <a:pt x="315" y="457"/>
                      </a:lnTo>
                      <a:lnTo>
                        <a:pt x="331" y="451"/>
                      </a:lnTo>
                      <a:lnTo>
                        <a:pt x="347" y="443"/>
                      </a:lnTo>
                      <a:lnTo>
                        <a:pt x="361" y="435"/>
                      </a:lnTo>
                      <a:lnTo>
                        <a:pt x="376" y="424"/>
                      </a:lnTo>
                      <a:lnTo>
                        <a:pt x="390" y="414"/>
                      </a:lnTo>
                      <a:lnTo>
                        <a:pt x="403" y="402"/>
                      </a:lnTo>
                      <a:lnTo>
                        <a:pt x="419" y="384"/>
                      </a:lnTo>
                      <a:lnTo>
                        <a:pt x="433" y="365"/>
                      </a:lnTo>
                      <a:lnTo>
                        <a:pt x="446" y="346"/>
                      </a:lnTo>
                      <a:lnTo>
                        <a:pt x="455" y="326"/>
                      </a:lnTo>
                      <a:lnTo>
                        <a:pt x="463" y="304"/>
                      </a:lnTo>
                      <a:lnTo>
                        <a:pt x="468" y="281"/>
                      </a:lnTo>
                      <a:lnTo>
                        <a:pt x="471" y="259"/>
                      </a:lnTo>
                      <a:lnTo>
                        <a:pt x="473" y="23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8577" name="Freeform 117"/>
                <p:cNvSpPr>
                  <a:spLocks/>
                </p:cNvSpPr>
                <p:nvPr/>
              </p:nvSpPr>
              <p:spPr bwMode="auto">
                <a:xfrm>
                  <a:off x="7906" y="11524"/>
                  <a:ext cx="58" cy="81"/>
                </a:xfrm>
                <a:custGeom>
                  <a:avLst/>
                  <a:gdLst>
                    <a:gd name="T0" fmla="*/ 30 w 114"/>
                    <a:gd name="T1" fmla="*/ 41 h 161"/>
                    <a:gd name="T2" fmla="*/ 12 w 114"/>
                    <a:gd name="T3" fmla="*/ 41 h 161"/>
                    <a:gd name="T4" fmla="*/ 11 w 114"/>
                    <a:gd name="T5" fmla="*/ 29 h 161"/>
                    <a:gd name="T6" fmla="*/ 8 w 114"/>
                    <a:gd name="T7" fmla="*/ 18 h 161"/>
                    <a:gd name="T8" fmla="*/ 5 w 114"/>
                    <a:gd name="T9" fmla="*/ 8 h 161"/>
                    <a:gd name="T10" fmla="*/ 0 w 114"/>
                    <a:gd name="T11" fmla="*/ 0 h 161"/>
                    <a:gd name="T12" fmla="*/ 2 w 114"/>
                    <a:gd name="T13" fmla="*/ 1 h 161"/>
                    <a:gd name="T14" fmla="*/ 4 w 114"/>
                    <a:gd name="T15" fmla="*/ 2 h 161"/>
                    <a:gd name="T16" fmla="*/ 6 w 114"/>
                    <a:gd name="T17" fmla="*/ 3 h 161"/>
                    <a:gd name="T18" fmla="*/ 8 w 114"/>
                    <a:gd name="T19" fmla="*/ 4 h 161"/>
                    <a:gd name="T20" fmla="*/ 9 w 114"/>
                    <a:gd name="T21" fmla="*/ 6 h 161"/>
                    <a:gd name="T22" fmla="*/ 11 w 114"/>
                    <a:gd name="T23" fmla="*/ 7 h 161"/>
                    <a:gd name="T24" fmla="*/ 13 w 114"/>
                    <a:gd name="T25" fmla="*/ 8 h 161"/>
                    <a:gd name="T26" fmla="*/ 14 w 114"/>
                    <a:gd name="T27" fmla="*/ 10 h 161"/>
                    <a:gd name="T28" fmla="*/ 17 w 114"/>
                    <a:gd name="T29" fmla="*/ 13 h 161"/>
                    <a:gd name="T30" fmla="*/ 20 w 114"/>
                    <a:gd name="T31" fmla="*/ 17 h 161"/>
                    <a:gd name="T32" fmla="*/ 22 w 114"/>
                    <a:gd name="T33" fmla="*/ 20 h 161"/>
                    <a:gd name="T34" fmla="*/ 24 w 114"/>
                    <a:gd name="T35" fmla="*/ 24 h 161"/>
                    <a:gd name="T36" fmla="*/ 26 w 114"/>
                    <a:gd name="T37" fmla="*/ 28 h 161"/>
                    <a:gd name="T38" fmla="*/ 28 w 114"/>
                    <a:gd name="T39" fmla="*/ 32 h 161"/>
                    <a:gd name="T40" fmla="*/ 28 w 114"/>
                    <a:gd name="T41" fmla="*/ 36 h 161"/>
                    <a:gd name="T42" fmla="*/ 30 w 114"/>
                    <a:gd name="T43" fmla="*/ 41 h 161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114"/>
                    <a:gd name="T67" fmla="*/ 0 h 161"/>
                    <a:gd name="T68" fmla="*/ 114 w 114"/>
                    <a:gd name="T69" fmla="*/ 161 h 161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114" h="161">
                      <a:moveTo>
                        <a:pt x="114" y="161"/>
                      </a:moveTo>
                      <a:lnTo>
                        <a:pt x="46" y="161"/>
                      </a:lnTo>
                      <a:lnTo>
                        <a:pt x="41" y="114"/>
                      </a:lnTo>
                      <a:lnTo>
                        <a:pt x="32" y="71"/>
                      </a:lnTo>
                      <a:lnTo>
                        <a:pt x="17" y="31"/>
                      </a:lnTo>
                      <a:lnTo>
                        <a:pt x="0" y="0"/>
                      </a:lnTo>
                      <a:lnTo>
                        <a:pt x="8" y="3"/>
                      </a:lnTo>
                      <a:lnTo>
                        <a:pt x="16" y="8"/>
                      </a:lnTo>
                      <a:lnTo>
                        <a:pt x="22" y="12"/>
                      </a:lnTo>
                      <a:lnTo>
                        <a:pt x="30" y="16"/>
                      </a:lnTo>
                      <a:lnTo>
                        <a:pt x="36" y="22"/>
                      </a:lnTo>
                      <a:lnTo>
                        <a:pt x="43" y="27"/>
                      </a:lnTo>
                      <a:lnTo>
                        <a:pt x="49" y="31"/>
                      </a:lnTo>
                      <a:lnTo>
                        <a:pt x="55" y="38"/>
                      </a:lnTo>
                      <a:lnTo>
                        <a:pt x="67" y="50"/>
                      </a:lnTo>
                      <a:lnTo>
                        <a:pt x="78" y="65"/>
                      </a:lnTo>
                      <a:lnTo>
                        <a:pt x="87" y="79"/>
                      </a:lnTo>
                      <a:lnTo>
                        <a:pt x="95" y="95"/>
                      </a:lnTo>
                      <a:lnTo>
                        <a:pt x="103" y="110"/>
                      </a:lnTo>
                      <a:lnTo>
                        <a:pt x="108" y="128"/>
                      </a:lnTo>
                      <a:lnTo>
                        <a:pt x="111" y="144"/>
                      </a:lnTo>
                      <a:lnTo>
                        <a:pt x="114" y="1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8578" name="Freeform 118"/>
                <p:cNvSpPr>
                  <a:spLocks/>
                </p:cNvSpPr>
                <p:nvPr/>
              </p:nvSpPr>
              <p:spPr bwMode="auto">
                <a:xfrm>
                  <a:off x="7871" y="11622"/>
                  <a:ext cx="42" cy="94"/>
                </a:xfrm>
                <a:custGeom>
                  <a:avLst/>
                  <a:gdLst>
                    <a:gd name="T0" fmla="*/ 4 w 83"/>
                    <a:gd name="T1" fmla="*/ 47 h 188"/>
                    <a:gd name="T2" fmla="*/ 4 w 83"/>
                    <a:gd name="T3" fmla="*/ 47 h 188"/>
                    <a:gd name="T4" fmla="*/ 2 w 83"/>
                    <a:gd name="T5" fmla="*/ 47 h 188"/>
                    <a:gd name="T6" fmla="*/ 1 w 83"/>
                    <a:gd name="T7" fmla="*/ 47 h 188"/>
                    <a:gd name="T8" fmla="*/ 0 w 83"/>
                    <a:gd name="T9" fmla="*/ 47 h 188"/>
                    <a:gd name="T10" fmla="*/ 0 w 83"/>
                    <a:gd name="T11" fmla="*/ 0 h 188"/>
                    <a:gd name="T12" fmla="*/ 21 w 83"/>
                    <a:gd name="T13" fmla="*/ 0 h 188"/>
                    <a:gd name="T14" fmla="*/ 21 w 83"/>
                    <a:gd name="T15" fmla="*/ 9 h 188"/>
                    <a:gd name="T16" fmla="*/ 19 w 83"/>
                    <a:gd name="T17" fmla="*/ 17 h 188"/>
                    <a:gd name="T18" fmla="*/ 18 w 83"/>
                    <a:gd name="T19" fmla="*/ 24 h 188"/>
                    <a:gd name="T20" fmla="*/ 16 w 83"/>
                    <a:gd name="T21" fmla="*/ 30 h 188"/>
                    <a:gd name="T22" fmla="*/ 13 w 83"/>
                    <a:gd name="T23" fmla="*/ 36 h 188"/>
                    <a:gd name="T24" fmla="*/ 11 w 83"/>
                    <a:gd name="T25" fmla="*/ 41 h 188"/>
                    <a:gd name="T26" fmla="*/ 7 w 83"/>
                    <a:gd name="T27" fmla="*/ 45 h 188"/>
                    <a:gd name="T28" fmla="*/ 4 w 83"/>
                    <a:gd name="T29" fmla="*/ 47 h 188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83"/>
                    <a:gd name="T46" fmla="*/ 0 h 188"/>
                    <a:gd name="T47" fmla="*/ 83 w 83"/>
                    <a:gd name="T48" fmla="*/ 188 h 188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83" h="188">
                      <a:moveTo>
                        <a:pt x="16" y="187"/>
                      </a:moveTo>
                      <a:lnTo>
                        <a:pt x="13" y="187"/>
                      </a:lnTo>
                      <a:lnTo>
                        <a:pt x="8" y="187"/>
                      </a:lnTo>
                      <a:lnTo>
                        <a:pt x="3" y="188"/>
                      </a:lnTo>
                      <a:lnTo>
                        <a:pt x="0" y="188"/>
                      </a:lnTo>
                      <a:lnTo>
                        <a:pt x="0" y="0"/>
                      </a:lnTo>
                      <a:lnTo>
                        <a:pt x="83" y="0"/>
                      </a:lnTo>
                      <a:lnTo>
                        <a:pt x="81" y="35"/>
                      </a:lnTo>
                      <a:lnTo>
                        <a:pt x="76" y="67"/>
                      </a:lnTo>
                      <a:lnTo>
                        <a:pt x="70" y="95"/>
                      </a:lnTo>
                      <a:lnTo>
                        <a:pt x="62" y="122"/>
                      </a:lnTo>
                      <a:lnTo>
                        <a:pt x="52" y="144"/>
                      </a:lnTo>
                      <a:lnTo>
                        <a:pt x="41" y="163"/>
                      </a:lnTo>
                      <a:lnTo>
                        <a:pt x="28" y="177"/>
                      </a:lnTo>
                      <a:lnTo>
                        <a:pt x="16" y="18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8579" name="Freeform 119"/>
                <p:cNvSpPr>
                  <a:spLocks/>
                </p:cNvSpPr>
                <p:nvPr/>
              </p:nvSpPr>
              <p:spPr bwMode="auto">
                <a:xfrm>
                  <a:off x="7816" y="11622"/>
                  <a:ext cx="39" cy="94"/>
                </a:xfrm>
                <a:custGeom>
                  <a:avLst/>
                  <a:gdLst>
                    <a:gd name="T0" fmla="*/ 14 w 77"/>
                    <a:gd name="T1" fmla="*/ 44 h 188"/>
                    <a:gd name="T2" fmla="*/ 11 w 77"/>
                    <a:gd name="T3" fmla="*/ 41 h 188"/>
                    <a:gd name="T4" fmla="*/ 8 w 77"/>
                    <a:gd name="T5" fmla="*/ 37 h 188"/>
                    <a:gd name="T6" fmla="*/ 6 w 77"/>
                    <a:gd name="T7" fmla="*/ 31 h 188"/>
                    <a:gd name="T8" fmla="*/ 4 w 77"/>
                    <a:gd name="T9" fmla="*/ 26 h 188"/>
                    <a:gd name="T10" fmla="*/ 3 w 77"/>
                    <a:gd name="T11" fmla="*/ 21 h 188"/>
                    <a:gd name="T12" fmla="*/ 1 w 77"/>
                    <a:gd name="T13" fmla="*/ 14 h 188"/>
                    <a:gd name="T14" fmla="*/ 1 w 77"/>
                    <a:gd name="T15" fmla="*/ 7 h 188"/>
                    <a:gd name="T16" fmla="*/ 0 w 77"/>
                    <a:gd name="T17" fmla="*/ 0 h 188"/>
                    <a:gd name="T18" fmla="*/ 20 w 77"/>
                    <a:gd name="T19" fmla="*/ 0 h 188"/>
                    <a:gd name="T20" fmla="*/ 20 w 77"/>
                    <a:gd name="T21" fmla="*/ 47 h 188"/>
                    <a:gd name="T22" fmla="*/ 18 w 77"/>
                    <a:gd name="T23" fmla="*/ 47 h 188"/>
                    <a:gd name="T24" fmla="*/ 17 w 77"/>
                    <a:gd name="T25" fmla="*/ 47 h 188"/>
                    <a:gd name="T26" fmla="*/ 15 w 77"/>
                    <a:gd name="T27" fmla="*/ 46 h 188"/>
                    <a:gd name="T28" fmla="*/ 14 w 77"/>
                    <a:gd name="T29" fmla="*/ 44 h 188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77"/>
                    <a:gd name="T46" fmla="*/ 0 h 188"/>
                    <a:gd name="T47" fmla="*/ 77 w 77"/>
                    <a:gd name="T48" fmla="*/ 188 h 188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77" h="188">
                      <a:moveTo>
                        <a:pt x="54" y="176"/>
                      </a:moveTo>
                      <a:lnTo>
                        <a:pt x="42" y="162"/>
                      </a:lnTo>
                      <a:lnTo>
                        <a:pt x="31" y="146"/>
                      </a:lnTo>
                      <a:lnTo>
                        <a:pt x="23" y="127"/>
                      </a:lnTo>
                      <a:lnTo>
                        <a:pt x="15" y="105"/>
                      </a:lnTo>
                      <a:lnTo>
                        <a:pt x="9" y="81"/>
                      </a:lnTo>
                      <a:lnTo>
                        <a:pt x="4" y="56"/>
                      </a:lnTo>
                      <a:lnTo>
                        <a:pt x="1" y="29"/>
                      </a:lnTo>
                      <a:lnTo>
                        <a:pt x="0" y="0"/>
                      </a:lnTo>
                      <a:lnTo>
                        <a:pt x="77" y="0"/>
                      </a:lnTo>
                      <a:lnTo>
                        <a:pt x="77" y="188"/>
                      </a:lnTo>
                      <a:lnTo>
                        <a:pt x="71" y="187"/>
                      </a:lnTo>
                      <a:lnTo>
                        <a:pt x="65" y="185"/>
                      </a:lnTo>
                      <a:lnTo>
                        <a:pt x="60" y="181"/>
                      </a:lnTo>
                      <a:lnTo>
                        <a:pt x="54" y="17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8580" name="Freeform 120"/>
                <p:cNvSpPr>
                  <a:spLocks/>
                </p:cNvSpPr>
                <p:nvPr/>
              </p:nvSpPr>
              <p:spPr bwMode="auto">
                <a:xfrm>
                  <a:off x="7816" y="11516"/>
                  <a:ext cx="39" cy="89"/>
                </a:xfrm>
                <a:custGeom>
                  <a:avLst/>
                  <a:gdLst>
                    <a:gd name="T0" fmla="*/ 20 w 77"/>
                    <a:gd name="T1" fmla="*/ 0 h 177"/>
                    <a:gd name="T2" fmla="*/ 20 w 77"/>
                    <a:gd name="T3" fmla="*/ 45 h 177"/>
                    <a:gd name="T4" fmla="*/ 0 w 77"/>
                    <a:gd name="T5" fmla="*/ 45 h 177"/>
                    <a:gd name="T6" fmla="*/ 1 w 77"/>
                    <a:gd name="T7" fmla="*/ 38 h 177"/>
                    <a:gd name="T8" fmla="*/ 1 w 77"/>
                    <a:gd name="T9" fmla="*/ 32 h 177"/>
                    <a:gd name="T10" fmla="*/ 3 w 77"/>
                    <a:gd name="T11" fmla="*/ 26 h 177"/>
                    <a:gd name="T12" fmla="*/ 5 w 77"/>
                    <a:gd name="T13" fmla="*/ 21 h 177"/>
                    <a:gd name="T14" fmla="*/ 6 w 77"/>
                    <a:gd name="T15" fmla="*/ 16 h 177"/>
                    <a:gd name="T16" fmla="*/ 9 w 77"/>
                    <a:gd name="T17" fmla="*/ 11 h 177"/>
                    <a:gd name="T18" fmla="*/ 11 w 77"/>
                    <a:gd name="T19" fmla="*/ 7 h 177"/>
                    <a:gd name="T20" fmla="*/ 14 w 77"/>
                    <a:gd name="T21" fmla="*/ 4 h 177"/>
                    <a:gd name="T22" fmla="*/ 15 w 77"/>
                    <a:gd name="T23" fmla="*/ 3 h 177"/>
                    <a:gd name="T24" fmla="*/ 17 w 77"/>
                    <a:gd name="T25" fmla="*/ 2 h 177"/>
                    <a:gd name="T26" fmla="*/ 18 w 77"/>
                    <a:gd name="T27" fmla="*/ 1 h 177"/>
                    <a:gd name="T28" fmla="*/ 20 w 77"/>
                    <a:gd name="T29" fmla="*/ 0 h 177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77"/>
                    <a:gd name="T46" fmla="*/ 0 h 177"/>
                    <a:gd name="T47" fmla="*/ 77 w 77"/>
                    <a:gd name="T48" fmla="*/ 177 h 177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77" h="177">
                      <a:moveTo>
                        <a:pt x="77" y="0"/>
                      </a:moveTo>
                      <a:lnTo>
                        <a:pt x="77" y="177"/>
                      </a:lnTo>
                      <a:lnTo>
                        <a:pt x="0" y="177"/>
                      </a:lnTo>
                      <a:lnTo>
                        <a:pt x="1" y="152"/>
                      </a:lnTo>
                      <a:lnTo>
                        <a:pt x="4" y="126"/>
                      </a:lnTo>
                      <a:lnTo>
                        <a:pt x="11" y="103"/>
                      </a:lnTo>
                      <a:lnTo>
                        <a:pt x="17" y="82"/>
                      </a:lnTo>
                      <a:lnTo>
                        <a:pt x="23" y="62"/>
                      </a:lnTo>
                      <a:lnTo>
                        <a:pt x="33" y="44"/>
                      </a:lnTo>
                      <a:lnTo>
                        <a:pt x="42" y="28"/>
                      </a:lnTo>
                      <a:lnTo>
                        <a:pt x="54" y="16"/>
                      </a:lnTo>
                      <a:lnTo>
                        <a:pt x="60" y="11"/>
                      </a:lnTo>
                      <a:lnTo>
                        <a:pt x="66" y="6"/>
                      </a:lnTo>
                      <a:lnTo>
                        <a:pt x="71" y="3"/>
                      </a:lnTo>
                      <a:lnTo>
                        <a:pt x="7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8581" name="Freeform 121"/>
                <p:cNvSpPr>
                  <a:spLocks/>
                </p:cNvSpPr>
                <p:nvPr/>
              </p:nvSpPr>
              <p:spPr bwMode="auto">
                <a:xfrm>
                  <a:off x="7871" y="11516"/>
                  <a:ext cx="42" cy="89"/>
                </a:xfrm>
                <a:custGeom>
                  <a:avLst/>
                  <a:gdLst>
                    <a:gd name="T0" fmla="*/ 0 w 83"/>
                    <a:gd name="T1" fmla="*/ 44 h 179"/>
                    <a:gd name="T2" fmla="*/ 0 w 83"/>
                    <a:gd name="T3" fmla="*/ 0 h 179"/>
                    <a:gd name="T4" fmla="*/ 2 w 83"/>
                    <a:gd name="T5" fmla="*/ 0 h 179"/>
                    <a:gd name="T6" fmla="*/ 4 w 83"/>
                    <a:gd name="T7" fmla="*/ 1 h 179"/>
                    <a:gd name="T8" fmla="*/ 6 w 83"/>
                    <a:gd name="T9" fmla="*/ 2 h 179"/>
                    <a:gd name="T10" fmla="*/ 8 w 83"/>
                    <a:gd name="T11" fmla="*/ 4 h 179"/>
                    <a:gd name="T12" fmla="*/ 11 w 83"/>
                    <a:gd name="T13" fmla="*/ 7 h 179"/>
                    <a:gd name="T14" fmla="*/ 13 w 83"/>
                    <a:gd name="T15" fmla="*/ 11 h 179"/>
                    <a:gd name="T16" fmla="*/ 15 w 83"/>
                    <a:gd name="T17" fmla="*/ 16 h 179"/>
                    <a:gd name="T18" fmla="*/ 17 w 83"/>
                    <a:gd name="T19" fmla="*/ 21 h 179"/>
                    <a:gd name="T20" fmla="*/ 19 w 83"/>
                    <a:gd name="T21" fmla="*/ 26 h 179"/>
                    <a:gd name="T22" fmla="*/ 20 w 83"/>
                    <a:gd name="T23" fmla="*/ 32 h 179"/>
                    <a:gd name="T24" fmla="*/ 21 w 83"/>
                    <a:gd name="T25" fmla="*/ 38 h 179"/>
                    <a:gd name="T26" fmla="*/ 21 w 83"/>
                    <a:gd name="T27" fmla="*/ 44 h 179"/>
                    <a:gd name="T28" fmla="*/ 0 w 83"/>
                    <a:gd name="T29" fmla="*/ 44 h 179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83"/>
                    <a:gd name="T46" fmla="*/ 0 h 179"/>
                    <a:gd name="T47" fmla="*/ 83 w 83"/>
                    <a:gd name="T48" fmla="*/ 179 h 179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83" h="179">
                      <a:moveTo>
                        <a:pt x="0" y="179"/>
                      </a:moveTo>
                      <a:lnTo>
                        <a:pt x="0" y="0"/>
                      </a:lnTo>
                      <a:lnTo>
                        <a:pt x="8" y="2"/>
                      </a:lnTo>
                      <a:lnTo>
                        <a:pt x="16" y="5"/>
                      </a:lnTo>
                      <a:lnTo>
                        <a:pt x="22" y="10"/>
                      </a:lnTo>
                      <a:lnTo>
                        <a:pt x="30" y="18"/>
                      </a:lnTo>
                      <a:lnTo>
                        <a:pt x="41" y="30"/>
                      </a:lnTo>
                      <a:lnTo>
                        <a:pt x="51" y="46"/>
                      </a:lnTo>
                      <a:lnTo>
                        <a:pt x="59" y="64"/>
                      </a:lnTo>
                      <a:lnTo>
                        <a:pt x="67" y="84"/>
                      </a:lnTo>
                      <a:lnTo>
                        <a:pt x="73" y="105"/>
                      </a:lnTo>
                      <a:lnTo>
                        <a:pt x="78" y="128"/>
                      </a:lnTo>
                      <a:lnTo>
                        <a:pt x="81" y="154"/>
                      </a:lnTo>
                      <a:lnTo>
                        <a:pt x="83" y="179"/>
                      </a:lnTo>
                      <a:lnTo>
                        <a:pt x="0" y="17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8582" name="Freeform 122"/>
                <p:cNvSpPr>
                  <a:spLocks/>
                </p:cNvSpPr>
                <p:nvPr/>
              </p:nvSpPr>
              <p:spPr bwMode="auto">
                <a:xfrm>
                  <a:off x="7762" y="11522"/>
                  <a:ext cx="62" cy="83"/>
                </a:xfrm>
                <a:custGeom>
                  <a:avLst/>
                  <a:gdLst>
                    <a:gd name="T0" fmla="*/ 15 w 124"/>
                    <a:gd name="T1" fmla="*/ 10 h 166"/>
                    <a:gd name="T2" fmla="*/ 17 w 124"/>
                    <a:gd name="T3" fmla="*/ 9 h 166"/>
                    <a:gd name="T4" fmla="*/ 19 w 124"/>
                    <a:gd name="T5" fmla="*/ 7 h 166"/>
                    <a:gd name="T6" fmla="*/ 21 w 124"/>
                    <a:gd name="T7" fmla="*/ 6 h 166"/>
                    <a:gd name="T8" fmla="*/ 23 w 124"/>
                    <a:gd name="T9" fmla="*/ 5 h 166"/>
                    <a:gd name="T10" fmla="*/ 25 w 124"/>
                    <a:gd name="T11" fmla="*/ 3 h 166"/>
                    <a:gd name="T12" fmla="*/ 27 w 124"/>
                    <a:gd name="T13" fmla="*/ 2 h 166"/>
                    <a:gd name="T14" fmla="*/ 29 w 124"/>
                    <a:gd name="T15" fmla="*/ 1 h 166"/>
                    <a:gd name="T16" fmla="*/ 31 w 124"/>
                    <a:gd name="T17" fmla="*/ 0 h 166"/>
                    <a:gd name="T18" fmla="*/ 29 w 124"/>
                    <a:gd name="T19" fmla="*/ 4 h 166"/>
                    <a:gd name="T20" fmla="*/ 27 w 124"/>
                    <a:gd name="T21" fmla="*/ 8 h 166"/>
                    <a:gd name="T22" fmla="*/ 25 w 124"/>
                    <a:gd name="T23" fmla="*/ 12 h 166"/>
                    <a:gd name="T24" fmla="*/ 23 w 124"/>
                    <a:gd name="T25" fmla="*/ 18 h 166"/>
                    <a:gd name="T26" fmla="*/ 22 w 124"/>
                    <a:gd name="T27" fmla="*/ 23 h 166"/>
                    <a:gd name="T28" fmla="*/ 20 w 124"/>
                    <a:gd name="T29" fmla="*/ 28 h 166"/>
                    <a:gd name="T30" fmla="*/ 20 w 124"/>
                    <a:gd name="T31" fmla="*/ 36 h 166"/>
                    <a:gd name="T32" fmla="*/ 19 w 124"/>
                    <a:gd name="T33" fmla="*/ 42 h 166"/>
                    <a:gd name="T34" fmla="*/ 0 w 124"/>
                    <a:gd name="T35" fmla="*/ 42 h 166"/>
                    <a:gd name="T36" fmla="*/ 1 w 124"/>
                    <a:gd name="T37" fmla="*/ 38 h 166"/>
                    <a:gd name="T38" fmla="*/ 2 w 124"/>
                    <a:gd name="T39" fmla="*/ 34 h 166"/>
                    <a:gd name="T40" fmla="*/ 3 w 124"/>
                    <a:gd name="T41" fmla="*/ 28 h 166"/>
                    <a:gd name="T42" fmla="*/ 5 w 124"/>
                    <a:gd name="T43" fmla="*/ 25 h 166"/>
                    <a:gd name="T44" fmla="*/ 7 w 124"/>
                    <a:gd name="T45" fmla="*/ 21 h 166"/>
                    <a:gd name="T46" fmla="*/ 10 w 124"/>
                    <a:gd name="T47" fmla="*/ 18 h 166"/>
                    <a:gd name="T48" fmla="*/ 12 w 124"/>
                    <a:gd name="T49" fmla="*/ 13 h 166"/>
                    <a:gd name="T50" fmla="*/ 15 w 124"/>
                    <a:gd name="T51" fmla="*/ 10 h 16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124"/>
                    <a:gd name="T79" fmla="*/ 0 h 166"/>
                    <a:gd name="T80" fmla="*/ 124 w 124"/>
                    <a:gd name="T81" fmla="*/ 166 h 16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124" h="166">
                      <a:moveTo>
                        <a:pt x="59" y="43"/>
                      </a:moveTo>
                      <a:lnTo>
                        <a:pt x="67" y="36"/>
                      </a:lnTo>
                      <a:lnTo>
                        <a:pt x="74" y="30"/>
                      </a:lnTo>
                      <a:lnTo>
                        <a:pt x="81" y="24"/>
                      </a:lnTo>
                      <a:lnTo>
                        <a:pt x="89" y="17"/>
                      </a:lnTo>
                      <a:lnTo>
                        <a:pt x="99" y="13"/>
                      </a:lnTo>
                      <a:lnTo>
                        <a:pt x="107" y="8"/>
                      </a:lnTo>
                      <a:lnTo>
                        <a:pt x="115" y="3"/>
                      </a:lnTo>
                      <a:lnTo>
                        <a:pt x="124" y="0"/>
                      </a:lnTo>
                      <a:lnTo>
                        <a:pt x="115" y="16"/>
                      </a:lnTo>
                      <a:lnTo>
                        <a:pt x="105" y="32"/>
                      </a:lnTo>
                      <a:lnTo>
                        <a:pt x="97" y="51"/>
                      </a:lnTo>
                      <a:lnTo>
                        <a:pt x="91" y="71"/>
                      </a:lnTo>
                      <a:lnTo>
                        <a:pt x="85" y="93"/>
                      </a:lnTo>
                      <a:lnTo>
                        <a:pt x="80" y="115"/>
                      </a:lnTo>
                      <a:lnTo>
                        <a:pt x="77" y="141"/>
                      </a:lnTo>
                      <a:lnTo>
                        <a:pt x="75" y="166"/>
                      </a:lnTo>
                      <a:lnTo>
                        <a:pt x="0" y="166"/>
                      </a:lnTo>
                      <a:lnTo>
                        <a:pt x="4" y="149"/>
                      </a:lnTo>
                      <a:lnTo>
                        <a:pt x="7" y="133"/>
                      </a:lnTo>
                      <a:lnTo>
                        <a:pt x="11" y="115"/>
                      </a:lnTo>
                      <a:lnTo>
                        <a:pt x="19" y="100"/>
                      </a:lnTo>
                      <a:lnTo>
                        <a:pt x="27" y="84"/>
                      </a:lnTo>
                      <a:lnTo>
                        <a:pt x="37" y="70"/>
                      </a:lnTo>
                      <a:lnTo>
                        <a:pt x="48" y="55"/>
                      </a:lnTo>
                      <a:lnTo>
                        <a:pt x="59" y="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8583" name="Freeform 123"/>
                <p:cNvSpPr>
                  <a:spLocks/>
                </p:cNvSpPr>
                <p:nvPr/>
              </p:nvSpPr>
              <p:spPr bwMode="auto">
                <a:xfrm>
                  <a:off x="7762" y="11622"/>
                  <a:ext cx="59" cy="85"/>
                </a:xfrm>
                <a:custGeom>
                  <a:avLst/>
                  <a:gdLst>
                    <a:gd name="T0" fmla="*/ 0 w 118"/>
                    <a:gd name="T1" fmla="*/ 0 h 171"/>
                    <a:gd name="T2" fmla="*/ 19 w 118"/>
                    <a:gd name="T3" fmla="*/ 0 h 171"/>
                    <a:gd name="T4" fmla="*/ 20 w 118"/>
                    <a:gd name="T5" fmla="*/ 12 h 171"/>
                    <a:gd name="T6" fmla="*/ 22 w 118"/>
                    <a:gd name="T7" fmla="*/ 23 h 171"/>
                    <a:gd name="T8" fmla="*/ 26 w 118"/>
                    <a:gd name="T9" fmla="*/ 34 h 171"/>
                    <a:gd name="T10" fmla="*/ 30 w 118"/>
                    <a:gd name="T11" fmla="*/ 42 h 171"/>
                    <a:gd name="T12" fmla="*/ 28 w 118"/>
                    <a:gd name="T13" fmla="*/ 42 h 171"/>
                    <a:gd name="T14" fmla="*/ 26 w 118"/>
                    <a:gd name="T15" fmla="*/ 40 h 171"/>
                    <a:gd name="T16" fmla="*/ 24 w 118"/>
                    <a:gd name="T17" fmla="*/ 39 h 171"/>
                    <a:gd name="T18" fmla="*/ 22 w 118"/>
                    <a:gd name="T19" fmla="*/ 38 h 171"/>
                    <a:gd name="T20" fmla="*/ 20 w 118"/>
                    <a:gd name="T21" fmla="*/ 36 h 171"/>
                    <a:gd name="T22" fmla="*/ 18 w 118"/>
                    <a:gd name="T23" fmla="*/ 35 h 171"/>
                    <a:gd name="T24" fmla="*/ 17 w 118"/>
                    <a:gd name="T25" fmla="*/ 34 h 171"/>
                    <a:gd name="T26" fmla="*/ 15 w 118"/>
                    <a:gd name="T27" fmla="*/ 32 h 171"/>
                    <a:gd name="T28" fmla="*/ 12 w 118"/>
                    <a:gd name="T29" fmla="*/ 29 h 171"/>
                    <a:gd name="T30" fmla="*/ 9 w 118"/>
                    <a:gd name="T31" fmla="*/ 25 h 171"/>
                    <a:gd name="T32" fmla="*/ 7 w 118"/>
                    <a:gd name="T33" fmla="*/ 21 h 171"/>
                    <a:gd name="T34" fmla="*/ 5 w 118"/>
                    <a:gd name="T35" fmla="*/ 17 h 171"/>
                    <a:gd name="T36" fmla="*/ 3 w 118"/>
                    <a:gd name="T37" fmla="*/ 13 h 171"/>
                    <a:gd name="T38" fmla="*/ 2 w 118"/>
                    <a:gd name="T39" fmla="*/ 9 h 171"/>
                    <a:gd name="T40" fmla="*/ 1 w 118"/>
                    <a:gd name="T41" fmla="*/ 4 h 171"/>
                    <a:gd name="T42" fmla="*/ 0 w 118"/>
                    <a:gd name="T43" fmla="*/ 0 h 171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118"/>
                    <a:gd name="T67" fmla="*/ 0 h 171"/>
                    <a:gd name="T68" fmla="*/ 118 w 118"/>
                    <a:gd name="T69" fmla="*/ 171 h 171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118" h="171">
                      <a:moveTo>
                        <a:pt x="0" y="0"/>
                      </a:moveTo>
                      <a:lnTo>
                        <a:pt x="75" y="0"/>
                      </a:lnTo>
                      <a:lnTo>
                        <a:pt x="78" y="49"/>
                      </a:lnTo>
                      <a:lnTo>
                        <a:pt x="88" y="95"/>
                      </a:lnTo>
                      <a:lnTo>
                        <a:pt x="101" y="136"/>
                      </a:lnTo>
                      <a:lnTo>
                        <a:pt x="118" y="171"/>
                      </a:lnTo>
                      <a:lnTo>
                        <a:pt x="110" y="168"/>
                      </a:lnTo>
                      <a:lnTo>
                        <a:pt x="102" y="163"/>
                      </a:lnTo>
                      <a:lnTo>
                        <a:pt x="94" y="158"/>
                      </a:lnTo>
                      <a:lnTo>
                        <a:pt x="86" y="154"/>
                      </a:lnTo>
                      <a:lnTo>
                        <a:pt x="80" y="147"/>
                      </a:lnTo>
                      <a:lnTo>
                        <a:pt x="72" y="143"/>
                      </a:lnTo>
                      <a:lnTo>
                        <a:pt x="66" y="136"/>
                      </a:lnTo>
                      <a:lnTo>
                        <a:pt x="59" y="130"/>
                      </a:lnTo>
                      <a:lnTo>
                        <a:pt x="46" y="116"/>
                      </a:lnTo>
                      <a:lnTo>
                        <a:pt x="35" y="101"/>
                      </a:lnTo>
                      <a:lnTo>
                        <a:pt x="26" y="87"/>
                      </a:lnTo>
                      <a:lnTo>
                        <a:pt x="18" y="70"/>
                      </a:lnTo>
                      <a:lnTo>
                        <a:pt x="11" y="54"/>
                      </a:lnTo>
                      <a:lnTo>
                        <a:pt x="5" y="37"/>
                      </a:lnTo>
                      <a:lnTo>
                        <a:pt x="2" y="1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8584" name="Freeform 124"/>
                <p:cNvSpPr>
                  <a:spLocks/>
                </p:cNvSpPr>
                <p:nvPr/>
              </p:nvSpPr>
              <p:spPr bwMode="auto">
                <a:xfrm>
                  <a:off x="7910" y="11622"/>
                  <a:ext cx="54" cy="83"/>
                </a:xfrm>
                <a:custGeom>
                  <a:avLst/>
                  <a:gdLst>
                    <a:gd name="T0" fmla="*/ 0 w 108"/>
                    <a:gd name="T1" fmla="*/ 42 h 166"/>
                    <a:gd name="T2" fmla="*/ 4 w 108"/>
                    <a:gd name="T3" fmla="*/ 33 h 166"/>
                    <a:gd name="T4" fmla="*/ 7 w 108"/>
                    <a:gd name="T5" fmla="*/ 23 h 166"/>
                    <a:gd name="T6" fmla="*/ 10 w 108"/>
                    <a:gd name="T7" fmla="*/ 12 h 166"/>
                    <a:gd name="T8" fmla="*/ 10 w 108"/>
                    <a:gd name="T9" fmla="*/ 0 h 166"/>
                    <a:gd name="T10" fmla="*/ 27 w 108"/>
                    <a:gd name="T11" fmla="*/ 0 h 166"/>
                    <a:gd name="T12" fmla="*/ 27 w 108"/>
                    <a:gd name="T13" fmla="*/ 6 h 166"/>
                    <a:gd name="T14" fmla="*/ 25 w 108"/>
                    <a:gd name="T15" fmla="*/ 12 h 166"/>
                    <a:gd name="T16" fmla="*/ 22 w 108"/>
                    <a:gd name="T17" fmla="*/ 19 h 166"/>
                    <a:gd name="T18" fmla="*/ 19 w 108"/>
                    <a:gd name="T19" fmla="*/ 24 h 166"/>
                    <a:gd name="T20" fmla="*/ 14 w 108"/>
                    <a:gd name="T21" fmla="*/ 29 h 166"/>
                    <a:gd name="T22" fmla="*/ 11 w 108"/>
                    <a:gd name="T23" fmla="*/ 34 h 166"/>
                    <a:gd name="T24" fmla="*/ 6 w 108"/>
                    <a:gd name="T25" fmla="*/ 38 h 166"/>
                    <a:gd name="T26" fmla="*/ 0 w 108"/>
                    <a:gd name="T27" fmla="*/ 42 h 16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108"/>
                    <a:gd name="T43" fmla="*/ 0 h 166"/>
                    <a:gd name="T44" fmla="*/ 108 w 108"/>
                    <a:gd name="T45" fmla="*/ 166 h 16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108" h="166">
                      <a:moveTo>
                        <a:pt x="0" y="166"/>
                      </a:moveTo>
                      <a:lnTo>
                        <a:pt x="16" y="132"/>
                      </a:lnTo>
                      <a:lnTo>
                        <a:pt x="29" y="92"/>
                      </a:lnTo>
                      <a:lnTo>
                        <a:pt x="37" y="48"/>
                      </a:lnTo>
                      <a:lnTo>
                        <a:pt x="40" y="0"/>
                      </a:lnTo>
                      <a:lnTo>
                        <a:pt x="108" y="0"/>
                      </a:lnTo>
                      <a:lnTo>
                        <a:pt x="105" y="27"/>
                      </a:lnTo>
                      <a:lnTo>
                        <a:pt x="97" y="51"/>
                      </a:lnTo>
                      <a:lnTo>
                        <a:pt x="88" y="75"/>
                      </a:lnTo>
                      <a:lnTo>
                        <a:pt x="75" y="97"/>
                      </a:lnTo>
                      <a:lnTo>
                        <a:pt x="59" y="117"/>
                      </a:lnTo>
                      <a:lnTo>
                        <a:pt x="42" y="136"/>
                      </a:lnTo>
                      <a:lnTo>
                        <a:pt x="22" y="152"/>
                      </a:lnTo>
                      <a:lnTo>
                        <a:pt x="0" y="16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8585" name="Freeform 125"/>
                <p:cNvSpPr>
                  <a:spLocks/>
                </p:cNvSpPr>
                <p:nvPr/>
              </p:nvSpPr>
              <p:spPr bwMode="auto">
                <a:xfrm>
                  <a:off x="7594" y="11990"/>
                  <a:ext cx="23" cy="23"/>
                </a:xfrm>
                <a:custGeom>
                  <a:avLst/>
                  <a:gdLst>
                    <a:gd name="T0" fmla="*/ 6 w 46"/>
                    <a:gd name="T1" fmla="*/ 12 h 46"/>
                    <a:gd name="T2" fmla="*/ 8 w 46"/>
                    <a:gd name="T3" fmla="*/ 12 h 46"/>
                    <a:gd name="T4" fmla="*/ 10 w 46"/>
                    <a:gd name="T5" fmla="*/ 10 h 46"/>
                    <a:gd name="T6" fmla="*/ 11 w 46"/>
                    <a:gd name="T7" fmla="*/ 9 h 46"/>
                    <a:gd name="T8" fmla="*/ 12 w 46"/>
                    <a:gd name="T9" fmla="*/ 6 h 46"/>
                    <a:gd name="T10" fmla="*/ 11 w 46"/>
                    <a:gd name="T11" fmla="*/ 3 h 46"/>
                    <a:gd name="T12" fmla="*/ 10 w 46"/>
                    <a:gd name="T13" fmla="*/ 1 h 46"/>
                    <a:gd name="T14" fmla="*/ 8 w 46"/>
                    <a:gd name="T15" fmla="*/ 1 h 46"/>
                    <a:gd name="T16" fmla="*/ 6 w 46"/>
                    <a:gd name="T17" fmla="*/ 0 h 46"/>
                    <a:gd name="T18" fmla="*/ 3 w 46"/>
                    <a:gd name="T19" fmla="*/ 1 h 46"/>
                    <a:gd name="T20" fmla="*/ 1 w 46"/>
                    <a:gd name="T21" fmla="*/ 1 h 46"/>
                    <a:gd name="T22" fmla="*/ 1 w 46"/>
                    <a:gd name="T23" fmla="*/ 3 h 46"/>
                    <a:gd name="T24" fmla="*/ 0 w 46"/>
                    <a:gd name="T25" fmla="*/ 6 h 46"/>
                    <a:gd name="T26" fmla="*/ 1 w 46"/>
                    <a:gd name="T27" fmla="*/ 9 h 46"/>
                    <a:gd name="T28" fmla="*/ 1 w 46"/>
                    <a:gd name="T29" fmla="*/ 10 h 46"/>
                    <a:gd name="T30" fmla="*/ 3 w 46"/>
                    <a:gd name="T31" fmla="*/ 12 h 46"/>
                    <a:gd name="T32" fmla="*/ 6 w 46"/>
                    <a:gd name="T33" fmla="*/ 12 h 4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46"/>
                    <a:gd name="T52" fmla="*/ 0 h 46"/>
                    <a:gd name="T53" fmla="*/ 46 w 46"/>
                    <a:gd name="T54" fmla="*/ 46 h 4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46" h="46">
                      <a:moveTo>
                        <a:pt x="22" y="46"/>
                      </a:moveTo>
                      <a:lnTo>
                        <a:pt x="32" y="45"/>
                      </a:lnTo>
                      <a:lnTo>
                        <a:pt x="40" y="40"/>
                      </a:lnTo>
                      <a:lnTo>
                        <a:pt x="44" y="34"/>
                      </a:lnTo>
                      <a:lnTo>
                        <a:pt x="46" y="24"/>
                      </a:lnTo>
                      <a:lnTo>
                        <a:pt x="44" y="15"/>
                      </a:lnTo>
                      <a:lnTo>
                        <a:pt x="40" y="7"/>
                      </a:lnTo>
                      <a:lnTo>
                        <a:pt x="32" y="2"/>
                      </a:lnTo>
                      <a:lnTo>
                        <a:pt x="22" y="0"/>
                      </a:lnTo>
                      <a:lnTo>
                        <a:pt x="13" y="2"/>
                      </a:lnTo>
                      <a:lnTo>
                        <a:pt x="6" y="7"/>
                      </a:lnTo>
                      <a:lnTo>
                        <a:pt x="1" y="15"/>
                      </a:lnTo>
                      <a:lnTo>
                        <a:pt x="0" y="24"/>
                      </a:lnTo>
                      <a:lnTo>
                        <a:pt x="1" y="34"/>
                      </a:lnTo>
                      <a:lnTo>
                        <a:pt x="6" y="40"/>
                      </a:lnTo>
                      <a:lnTo>
                        <a:pt x="13" y="45"/>
                      </a:lnTo>
                      <a:lnTo>
                        <a:pt x="22" y="4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8586" name="Freeform 126"/>
                <p:cNvSpPr>
                  <a:spLocks/>
                </p:cNvSpPr>
                <p:nvPr/>
              </p:nvSpPr>
              <p:spPr bwMode="auto">
                <a:xfrm>
                  <a:off x="7638" y="11990"/>
                  <a:ext cx="23" cy="23"/>
                </a:xfrm>
                <a:custGeom>
                  <a:avLst/>
                  <a:gdLst>
                    <a:gd name="T0" fmla="*/ 6 w 48"/>
                    <a:gd name="T1" fmla="*/ 12 h 46"/>
                    <a:gd name="T2" fmla="*/ 8 w 48"/>
                    <a:gd name="T3" fmla="*/ 12 h 46"/>
                    <a:gd name="T4" fmla="*/ 10 w 48"/>
                    <a:gd name="T5" fmla="*/ 10 h 46"/>
                    <a:gd name="T6" fmla="*/ 11 w 48"/>
                    <a:gd name="T7" fmla="*/ 9 h 46"/>
                    <a:gd name="T8" fmla="*/ 11 w 48"/>
                    <a:gd name="T9" fmla="*/ 6 h 46"/>
                    <a:gd name="T10" fmla="*/ 11 w 48"/>
                    <a:gd name="T11" fmla="*/ 3 h 46"/>
                    <a:gd name="T12" fmla="*/ 10 w 48"/>
                    <a:gd name="T13" fmla="*/ 1 h 46"/>
                    <a:gd name="T14" fmla="*/ 8 w 48"/>
                    <a:gd name="T15" fmla="*/ 1 h 46"/>
                    <a:gd name="T16" fmla="*/ 6 w 48"/>
                    <a:gd name="T17" fmla="*/ 0 h 46"/>
                    <a:gd name="T18" fmla="*/ 3 w 48"/>
                    <a:gd name="T19" fmla="*/ 1 h 46"/>
                    <a:gd name="T20" fmla="*/ 2 w 48"/>
                    <a:gd name="T21" fmla="*/ 1 h 46"/>
                    <a:gd name="T22" fmla="*/ 0 w 48"/>
                    <a:gd name="T23" fmla="*/ 3 h 46"/>
                    <a:gd name="T24" fmla="*/ 0 w 48"/>
                    <a:gd name="T25" fmla="*/ 6 h 46"/>
                    <a:gd name="T26" fmla="*/ 0 w 48"/>
                    <a:gd name="T27" fmla="*/ 9 h 46"/>
                    <a:gd name="T28" fmla="*/ 2 w 48"/>
                    <a:gd name="T29" fmla="*/ 10 h 46"/>
                    <a:gd name="T30" fmla="*/ 3 w 48"/>
                    <a:gd name="T31" fmla="*/ 12 h 46"/>
                    <a:gd name="T32" fmla="*/ 6 w 48"/>
                    <a:gd name="T33" fmla="*/ 12 h 4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48"/>
                    <a:gd name="T52" fmla="*/ 0 h 46"/>
                    <a:gd name="T53" fmla="*/ 48 w 48"/>
                    <a:gd name="T54" fmla="*/ 46 h 4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48" h="46">
                      <a:moveTo>
                        <a:pt x="24" y="46"/>
                      </a:moveTo>
                      <a:lnTo>
                        <a:pt x="34" y="45"/>
                      </a:lnTo>
                      <a:lnTo>
                        <a:pt x="42" y="40"/>
                      </a:lnTo>
                      <a:lnTo>
                        <a:pt x="46" y="34"/>
                      </a:lnTo>
                      <a:lnTo>
                        <a:pt x="48" y="24"/>
                      </a:lnTo>
                      <a:lnTo>
                        <a:pt x="46" y="15"/>
                      </a:lnTo>
                      <a:lnTo>
                        <a:pt x="42" y="7"/>
                      </a:lnTo>
                      <a:lnTo>
                        <a:pt x="34" y="2"/>
                      </a:lnTo>
                      <a:lnTo>
                        <a:pt x="24" y="0"/>
                      </a:lnTo>
                      <a:lnTo>
                        <a:pt x="15" y="2"/>
                      </a:lnTo>
                      <a:lnTo>
                        <a:pt x="8" y="7"/>
                      </a:lnTo>
                      <a:lnTo>
                        <a:pt x="2" y="15"/>
                      </a:lnTo>
                      <a:lnTo>
                        <a:pt x="0" y="24"/>
                      </a:lnTo>
                      <a:lnTo>
                        <a:pt x="2" y="34"/>
                      </a:lnTo>
                      <a:lnTo>
                        <a:pt x="8" y="40"/>
                      </a:lnTo>
                      <a:lnTo>
                        <a:pt x="15" y="45"/>
                      </a:lnTo>
                      <a:lnTo>
                        <a:pt x="24" y="4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8587" name="Freeform 127"/>
                <p:cNvSpPr>
                  <a:spLocks/>
                </p:cNvSpPr>
                <p:nvPr/>
              </p:nvSpPr>
              <p:spPr bwMode="auto">
                <a:xfrm>
                  <a:off x="7682" y="11990"/>
                  <a:ext cx="23" cy="23"/>
                </a:xfrm>
                <a:custGeom>
                  <a:avLst/>
                  <a:gdLst>
                    <a:gd name="T0" fmla="*/ 6 w 46"/>
                    <a:gd name="T1" fmla="*/ 12 h 46"/>
                    <a:gd name="T2" fmla="*/ 8 w 46"/>
                    <a:gd name="T3" fmla="*/ 12 h 46"/>
                    <a:gd name="T4" fmla="*/ 10 w 46"/>
                    <a:gd name="T5" fmla="*/ 10 h 46"/>
                    <a:gd name="T6" fmla="*/ 12 w 46"/>
                    <a:gd name="T7" fmla="*/ 9 h 46"/>
                    <a:gd name="T8" fmla="*/ 12 w 46"/>
                    <a:gd name="T9" fmla="*/ 6 h 46"/>
                    <a:gd name="T10" fmla="*/ 12 w 46"/>
                    <a:gd name="T11" fmla="*/ 3 h 46"/>
                    <a:gd name="T12" fmla="*/ 10 w 46"/>
                    <a:gd name="T13" fmla="*/ 1 h 46"/>
                    <a:gd name="T14" fmla="*/ 8 w 46"/>
                    <a:gd name="T15" fmla="*/ 1 h 46"/>
                    <a:gd name="T16" fmla="*/ 6 w 46"/>
                    <a:gd name="T17" fmla="*/ 0 h 46"/>
                    <a:gd name="T18" fmla="*/ 3 w 46"/>
                    <a:gd name="T19" fmla="*/ 1 h 46"/>
                    <a:gd name="T20" fmla="*/ 1 w 46"/>
                    <a:gd name="T21" fmla="*/ 1 h 46"/>
                    <a:gd name="T22" fmla="*/ 1 w 46"/>
                    <a:gd name="T23" fmla="*/ 3 h 46"/>
                    <a:gd name="T24" fmla="*/ 0 w 46"/>
                    <a:gd name="T25" fmla="*/ 6 h 46"/>
                    <a:gd name="T26" fmla="*/ 1 w 46"/>
                    <a:gd name="T27" fmla="*/ 9 h 46"/>
                    <a:gd name="T28" fmla="*/ 1 w 46"/>
                    <a:gd name="T29" fmla="*/ 10 h 46"/>
                    <a:gd name="T30" fmla="*/ 3 w 46"/>
                    <a:gd name="T31" fmla="*/ 12 h 46"/>
                    <a:gd name="T32" fmla="*/ 6 w 46"/>
                    <a:gd name="T33" fmla="*/ 12 h 4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46"/>
                    <a:gd name="T52" fmla="*/ 0 h 46"/>
                    <a:gd name="T53" fmla="*/ 46 w 46"/>
                    <a:gd name="T54" fmla="*/ 46 h 4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46" h="46">
                      <a:moveTo>
                        <a:pt x="23" y="46"/>
                      </a:moveTo>
                      <a:lnTo>
                        <a:pt x="32" y="45"/>
                      </a:lnTo>
                      <a:lnTo>
                        <a:pt x="40" y="40"/>
                      </a:lnTo>
                      <a:lnTo>
                        <a:pt x="45" y="34"/>
                      </a:lnTo>
                      <a:lnTo>
                        <a:pt x="46" y="24"/>
                      </a:lnTo>
                      <a:lnTo>
                        <a:pt x="45" y="15"/>
                      </a:lnTo>
                      <a:lnTo>
                        <a:pt x="40" y="7"/>
                      </a:lnTo>
                      <a:lnTo>
                        <a:pt x="32" y="2"/>
                      </a:lnTo>
                      <a:lnTo>
                        <a:pt x="23" y="0"/>
                      </a:lnTo>
                      <a:lnTo>
                        <a:pt x="13" y="2"/>
                      </a:lnTo>
                      <a:lnTo>
                        <a:pt x="7" y="7"/>
                      </a:lnTo>
                      <a:lnTo>
                        <a:pt x="2" y="15"/>
                      </a:lnTo>
                      <a:lnTo>
                        <a:pt x="0" y="24"/>
                      </a:lnTo>
                      <a:lnTo>
                        <a:pt x="2" y="34"/>
                      </a:lnTo>
                      <a:lnTo>
                        <a:pt x="7" y="40"/>
                      </a:lnTo>
                      <a:lnTo>
                        <a:pt x="13" y="45"/>
                      </a:lnTo>
                      <a:lnTo>
                        <a:pt x="23" y="4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8588" name="Freeform 128"/>
                <p:cNvSpPr>
                  <a:spLocks/>
                </p:cNvSpPr>
                <p:nvPr/>
              </p:nvSpPr>
              <p:spPr bwMode="auto">
                <a:xfrm>
                  <a:off x="7726" y="11990"/>
                  <a:ext cx="24" cy="23"/>
                </a:xfrm>
                <a:custGeom>
                  <a:avLst/>
                  <a:gdLst>
                    <a:gd name="T0" fmla="*/ 6 w 48"/>
                    <a:gd name="T1" fmla="*/ 12 h 46"/>
                    <a:gd name="T2" fmla="*/ 9 w 48"/>
                    <a:gd name="T3" fmla="*/ 12 h 46"/>
                    <a:gd name="T4" fmla="*/ 11 w 48"/>
                    <a:gd name="T5" fmla="*/ 10 h 46"/>
                    <a:gd name="T6" fmla="*/ 12 w 48"/>
                    <a:gd name="T7" fmla="*/ 9 h 46"/>
                    <a:gd name="T8" fmla="*/ 12 w 48"/>
                    <a:gd name="T9" fmla="*/ 6 h 46"/>
                    <a:gd name="T10" fmla="*/ 12 w 48"/>
                    <a:gd name="T11" fmla="*/ 3 h 46"/>
                    <a:gd name="T12" fmla="*/ 11 w 48"/>
                    <a:gd name="T13" fmla="*/ 1 h 46"/>
                    <a:gd name="T14" fmla="*/ 9 w 48"/>
                    <a:gd name="T15" fmla="*/ 1 h 46"/>
                    <a:gd name="T16" fmla="*/ 6 w 48"/>
                    <a:gd name="T17" fmla="*/ 0 h 46"/>
                    <a:gd name="T18" fmla="*/ 3 w 48"/>
                    <a:gd name="T19" fmla="*/ 1 h 46"/>
                    <a:gd name="T20" fmla="*/ 2 w 48"/>
                    <a:gd name="T21" fmla="*/ 1 h 46"/>
                    <a:gd name="T22" fmla="*/ 1 w 48"/>
                    <a:gd name="T23" fmla="*/ 3 h 46"/>
                    <a:gd name="T24" fmla="*/ 0 w 48"/>
                    <a:gd name="T25" fmla="*/ 6 h 46"/>
                    <a:gd name="T26" fmla="*/ 1 w 48"/>
                    <a:gd name="T27" fmla="*/ 9 h 46"/>
                    <a:gd name="T28" fmla="*/ 2 w 48"/>
                    <a:gd name="T29" fmla="*/ 10 h 46"/>
                    <a:gd name="T30" fmla="*/ 3 w 48"/>
                    <a:gd name="T31" fmla="*/ 12 h 46"/>
                    <a:gd name="T32" fmla="*/ 6 w 48"/>
                    <a:gd name="T33" fmla="*/ 12 h 4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48"/>
                    <a:gd name="T52" fmla="*/ 0 h 46"/>
                    <a:gd name="T53" fmla="*/ 48 w 48"/>
                    <a:gd name="T54" fmla="*/ 46 h 4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48" h="46">
                      <a:moveTo>
                        <a:pt x="24" y="46"/>
                      </a:moveTo>
                      <a:lnTo>
                        <a:pt x="33" y="45"/>
                      </a:lnTo>
                      <a:lnTo>
                        <a:pt x="41" y="40"/>
                      </a:lnTo>
                      <a:lnTo>
                        <a:pt x="46" y="34"/>
                      </a:lnTo>
                      <a:lnTo>
                        <a:pt x="48" y="24"/>
                      </a:lnTo>
                      <a:lnTo>
                        <a:pt x="46" y="15"/>
                      </a:lnTo>
                      <a:lnTo>
                        <a:pt x="41" y="7"/>
                      </a:lnTo>
                      <a:lnTo>
                        <a:pt x="33" y="2"/>
                      </a:lnTo>
                      <a:lnTo>
                        <a:pt x="24" y="0"/>
                      </a:lnTo>
                      <a:lnTo>
                        <a:pt x="14" y="2"/>
                      </a:lnTo>
                      <a:lnTo>
                        <a:pt x="8" y="7"/>
                      </a:lnTo>
                      <a:lnTo>
                        <a:pt x="1" y="15"/>
                      </a:lnTo>
                      <a:lnTo>
                        <a:pt x="0" y="24"/>
                      </a:lnTo>
                      <a:lnTo>
                        <a:pt x="1" y="34"/>
                      </a:lnTo>
                      <a:lnTo>
                        <a:pt x="8" y="40"/>
                      </a:lnTo>
                      <a:lnTo>
                        <a:pt x="14" y="45"/>
                      </a:lnTo>
                      <a:lnTo>
                        <a:pt x="24" y="4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8589" name="Freeform 129"/>
                <p:cNvSpPr>
                  <a:spLocks/>
                </p:cNvSpPr>
                <p:nvPr/>
              </p:nvSpPr>
              <p:spPr bwMode="auto">
                <a:xfrm>
                  <a:off x="7594" y="12031"/>
                  <a:ext cx="23" cy="23"/>
                </a:xfrm>
                <a:custGeom>
                  <a:avLst/>
                  <a:gdLst>
                    <a:gd name="T0" fmla="*/ 6 w 46"/>
                    <a:gd name="T1" fmla="*/ 12 h 45"/>
                    <a:gd name="T2" fmla="*/ 8 w 46"/>
                    <a:gd name="T3" fmla="*/ 11 h 45"/>
                    <a:gd name="T4" fmla="*/ 10 w 46"/>
                    <a:gd name="T5" fmla="*/ 10 h 45"/>
                    <a:gd name="T6" fmla="*/ 11 w 46"/>
                    <a:gd name="T7" fmla="*/ 9 h 45"/>
                    <a:gd name="T8" fmla="*/ 12 w 46"/>
                    <a:gd name="T9" fmla="*/ 6 h 45"/>
                    <a:gd name="T10" fmla="*/ 11 w 46"/>
                    <a:gd name="T11" fmla="*/ 4 h 45"/>
                    <a:gd name="T12" fmla="*/ 10 w 46"/>
                    <a:gd name="T13" fmla="*/ 2 h 45"/>
                    <a:gd name="T14" fmla="*/ 8 w 46"/>
                    <a:gd name="T15" fmla="*/ 1 h 45"/>
                    <a:gd name="T16" fmla="*/ 6 w 46"/>
                    <a:gd name="T17" fmla="*/ 0 h 45"/>
                    <a:gd name="T18" fmla="*/ 3 w 46"/>
                    <a:gd name="T19" fmla="*/ 1 h 45"/>
                    <a:gd name="T20" fmla="*/ 1 w 46"/>
                    <a:gd name="T21" fmla="*/ 2 h 45"/>
                    <a:gd name="T22" fmla="*/ 1 w 46"/>
                    <a:gd name="T23" fmla="*/ 4 h 45"/>
                    <a:gd name="T24" fmla="*/ 0 w 46"/>
                    <a:gd name="T25" fmla="*/ 6 h 45"/>
                    <a:gd name="T26" fmla="*/ 1 w 46"/>
                    <a:gd name="T27" fmla="*/ 9 h 45"/>
                    <a:gd name="T28" fmla="*/ 1 w 46"/>
                    <a:gd name="T29" fmla="*/ 10 h 45"/>
                    <a:gd name="T30" fmla="*/ 3 w 46"/>
                    <a:gd name="T31" fmla="*/ 11 h 45"/>
                    <a:gd name="T32" fmla="*/ 6 w 46"/>
                    <a:gd name="T33" fmla="*/ 12 h 4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46"/>
                    <a:gd name="T52" fmla="*/ 0 h 45"/>
                    <a:gd name="T53" fmla="*/ 46 w 46"/>
                    <a:gd name="T54" fmla="*/ 45 h 45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46" h="45">
                      <a:moveTo>
                        <a:pt x="22" y="45"/>
                      </a:moveTo>
                      <a:lnTo>
                        <a:pt x="32" y="44"/>
                      </a:lnTo>
                      <a:lnTo>
                        <a:pt x="40" y="39"/>
                      </a:lnTo>
                      <a:lnTo>
                        <a:pt x="44" y="33"/>
                      </a:lnTo>
                      <a:lnTo>
                        <a:pt x="46" y="23"/>
                      </a:lnTo>
                      <a:lnTo>
                        <a:pt x="44" y="14"/>
                      </a:lnTo>
                      <a:lnTo>
                        <a:pt x="40" y="6"/>
                      </a:lnTo>
                      <a:lnTo>
                        <a:pt x="32" y="1"/>
                      </a:lnTo>
                      <a:lnTo>
                        <a:pt x="22" y="0"/>
                      </a:lnTo>
                      <a:lnTo>
                        <a:pt x="13" y="1"/>
                      </a:lnTo>
                      <a:lnTo>
                        <a:pt x="6" y="6"/>
                      </a:lnTo>
                      <a:lnTo>
                        <a:pt x="1" y="14"/>
                      </a:lnTo>
                      <a:lnTo>
                        <a:pt x="0" y="23"/>
                      </a:lnTo>
                      <a:lnTo>
                        <a:pt x="1" y="33"/>
                      </a:lnTo>
                      <a:lnTo>
                        <a:pt x="6" y="39"/>
                      </a:lnTo>
                      <a:lnTo>
                        <a:pt x="13" y="44"/>
                      </a:lnTo>
                      <a:lnTo>
                        <a:pt x="22" y="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8590" name="Freeform 130"/>
                <p:cNvSpPr>
                  <a:spLocks/>
                </p:cNvSpPr>
                <p:nvPr/>
              </p:nvSpPr>
              <p:spPr bwMode="auto">
                <a:xfrm>
                  <a:off x="7638" y="12031"/>
                  <a:ext cx="23" cy="23"/>
                </a:xfrm>
                <a:custGeom>
                  <a:avLst/>
                  <a:gdLst>
                    <a:gd name="T0" fmla="*/ 6 w 48"/>
                    <a:gd name="T1" fmla="*/ 12 h 45"/>
                    <a:gd name="T2" fmla="*/ 8 w 48"/>
                    <a:gd name="T3" fmla="*/ 11 h 45"/>
                    <a:gd name="T4" fmla="*/ 10 w 48"/>
                    <a:gd name="T5" fmla="*/ 10 h 45"/>
                    <a:gd name="T6" fmla="*/ 11 w 48"/>
                    <a:gd name="T7" fmla="*/ 9 h 45"/>
                    <a:gd name="T8" fmla="*/ 11 w 48"/>
                    <a:gd name="T9" fmla="*/ 6 h 45"/>
                    <a:gd name="T10" fmla="*/ 11 w 48"/>
                    <a:gd name="T11" fmla="*/ 4 h 45"/>
                    <a:gd name="T12" fmla="*/ 10 w 48"/>
                    <a:gd name="T13" fmla="*/ 2 h 45"/>
                    <a:gd name="T14" fmla="*/ 8 w 48"/>
                    <a:gd name="T15" fmla="*/ 1 h 45"/>
                    <a:gd name="T16" fmla="*/ 6 w 48"/>
                    <a:gd name="T17" fmla="*/ 0 h 45"/>
                    <a:gd name="T18" fmla="*/ 3 w 48"/>
                    <a:gd name="T19" fmla="*/ 1 h 45"/>
                    <a:gd name="T20" fmla="*/ 2 w 48"/>
                    <a:gd name="T21" fmla="*/ 2 h 45"/>
                    <a:gd name="T22" fmla="*/ 0 w 48"/>
                    <a:gd name="T23" fmla="*/ 4 h 45"/>
                    <a:gd name="T24" fmla="*/ 0 w 48"/>
                    <a:gd name="T25" fmla="*/ 6 h 45"/>
                    <a:gd name="T26" fmla="*/ 0 w 48"/>
                    <a:gd name="T27" fmla="*/ 9 h 45"/>
                    <a:gd name="T28" fmla="*/ 2 w 48"/>
                    <a:gd name="T29" fmla="*/ 10 h 45"/>
                    <a:gd name="T30" fmla="*/ 3 w 48"/>
                    <a:gd name="T31" fmla="*/ 11 h 45"/>
                    <a:gd name="T32" fmla="*/ 6 w 48"/>
                    <a:gd name="T33" fmla="*/ 12 h 4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48"/>
                    <a:gd name="T52" fmla="*/ 0 h 45"/>
                    <a:gd name="T53" fmla="*/ 48 w 48"/>
                    <a:gd name="T54" fmla="*/ 45 h 45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48" h="45">
                      <a:moveTo>
                        <a:pt x="24" y="45"/>
                      </a:moveTo>
                      <a:lnTo>
                        <a:pt x="34" y="44"/>
                      </a:lnTo>
                      <a:lnTo>
                        <a:pt x="42" y="39"/>
                      </a:lnTo>
                      <a:lnTo>
                        <a:pt x="46" y="33"/>
                      </a:lnTo>
                      <a:lnTo>
                        <a:pt x="48" y="23"/>
                      </a:lnTo>
                      <a:lnTo>
                        <a:pt x="46" y="14"/>
                      </a:lnTo>
                      <a:lnTo>
                        <a:pt x="42" y="6"/>
                      </a:lnTo>
                      <a:lnTo>
                        <a:pt x="34" y="1"/>
                      </a:lnTo>
                      <a:lnTo>
                        <a:pt x="24" y="0"/>
                      </a:lnTo>
                      <a:lnTo>
                        <a:pt x="15" y="1"/>
                      </a:lnTo>
                      <a:lnTo>
                        <a:pt x="8" y="6"/>
                      </a:lnTo>
                      <a:lnTo>
                        <a:pt x="2" y="14"/>
                      </a:lnTo>
                      <a:lnTo>
                        <a:pt x="0" y="23"/>
                      </a:lnTo>
                      <a:lnTo>
                        <a:pt x="2" y="33"/>
                      </a:lnTo>
                      <a:lnTo>
                        <a:pt x="8" y="39"/>
                      </a:lnTo>
                      <a:lnTo>
                        <a:pt x="15" y="44"/>
                      </a:lnTo>
                      <a:lnTo>
                        <a:pt x="24" y="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8591" name="Freeform 131"/>
                <p:cNvSpPr>
                  <a:spLocks/>
                </p:cNvSpPr>
                <p:nvPr/>
              </p:nvSpPr>
              <p:spPr bwMode="auto">
                <a:xfrm>
                  <a:off x="7682" y="12031"/>
                  <a:ext cx="23" cy="23"/>
                </a:xfrm>
                <a:custGeom>
                  <a:avLst/>
                  <a:gdLst>
                    <a:gd name="T0" fmla="*/ 6 w 46"/>
                    <a:gd name="T1" fmla="*/ 12 h 45"/>
                    <a:gd name="T2" fmla="*/ 8 w 46"/>
                    <a:gd name="T3" fmla="*/ 11 h 45"/>
                    <a:gd name="T4" fmla="*/ 10 w 46"/>
                    <a:gd name="T5" fmla="*/ 10 h 45"/>
                    <a:gd name="T6" fmla="*/ 12 w 46"/>
                    <a:gd name="T7" fmla="*/ 9 h 45"/>
                    <a:gd name="T8" fmla="*/ 12 w 46"/>
                    <a:gd name="T9" fmla="*/ 6 h 45"/>
                    <a:gd name="T10" fmla="*/ 12 w 46"/>
                    <a:gd name="T11" fmla="*/ 4 h 45"/>
                    <a:gd name="T12" fmla="*/ 10 w 46"/>
                    <a:gd name="T13" fmla="*/ 2 h 45"/>
                    <a:gd name="T14" fmla="*/ 8 w 46"/>
                    <a:gd name="T15" fmla="*/ 1 h 45"/>
                    <a:gd name="T16" fmla="*/ 6 w 46"/>
                    <a:gd name="T17" fmla="*/ 0 h 45"/>
                    <a:gd name="T18" fmla="*/ 3 w 46"/>
                    <a:gd name="T19" fmla="*/ 1 h 45"/>
                    <a:gd name="T20" fmla="*/ 1 w 46"/>
                    <a:gd name="T21" fmla="*/ 2 h 45"/>
                    <a:gd name="T22" fmla="*/ 1 w 46"/>
                    <a:gd name="T23" fmla="*/ 4 h 45"/>
                    <a:gd name="T24" fmla="*/ 0 w 46"/>
                    <a:gd name="T25" fmla="*/ 6 h 45"/>
                    <a:gd name="T26" fmla="*/ 1 w 46"/>
                    <a:gd name="T27" fmla="*/ 9 h 45"/>
                    <a:gd name="T28" fmla="*/ 1 w 46"/>
                    <a:gd name="T29" fmla="*/ 10 h 45"/>
                    <a:gd name="T30" fmla="*/ 3 w 46"/>
                    <a:gd name="T31" fmla="*/ 11 h 45"/>
                    <a:gd name="T32" fmla="*/ 6 w 46"/>
                    <a:gd name="T33" fmla="*/ 12 h 4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46"/>
                    <a:gd name="T52" fmla="*/ 0 h 45"/>
                    <a:gd name="T53" fmla="*/ 46 w 46"/>
                    <a:gd name="T54" fmla="*/ 45 h 45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46" h="45">
                      <a:moveTo>
                        <a:pt x="23" y="45"/>
                      </a:moveTo>
                      <a:lnTo>
                        <a:pt x="32" y="44"/>
                      </a:lnTo>
                      <a:lnTo>
                        <a:pt x="40" y="39"/>
                      </a:lnTo>
                      <a:lnTo>
                        <a:pt x="45" y="33"/>
                      </a:lnTo>
                      <a:lnTo>
                        <a:pt x="46" y="23"/>
                      </a:lnTo>
                      <a:lnTo>
                        <a:pt x="45" y="14"/>
                      </a:lnTo>
                      <a:lnTo>
                        <a:pt x="40" y="6"/>
                      </a:lnTo>
                      <a:lnTo>
                        <a:pt x="32" y="1"/>
                      </a:lnTo>
                      <a:lnTo>
                        <a:pt x="23" y="0"/>
                      </a:lnTo>
                      <a:lnTo>
                        <a:pt x="13" y="1"/>
                      </a:lnTo>
                      <a:lnTo>
                        <a:pt x="7" y="6"/>
                      </a:lnTo>
                      <a:lnTo>
                        <a:pt x="2" y="14"/>
                      </a:lnTo>
                      <a:lnTo>
                        <a:pt x="0" y="23"/>
                      </a:lnTo>
                      <a:lnTo>
                        <a:pt x="2" y="33"/>
                      </a:lnTo>
                      <a:lnTo>
                        <a:pt x="7" y="39"/>
                      </a:lnTo>
                      <a:lnTo>
                        <a:pt x="13" y="44"/>
                      </a:lnTo>
                      <a:lnTo>
                        <a:pt x="23" y="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8592" name="Freeform 132"/>
                <p:cNvSpPr>
                  <a:spLocks/>
                </p:cNvSpPr>
                <p:nvPr/>
              </p:nvSpPr>
              <p:spPr bwMode="auto">
                <a:xfrm>
                  <a:off x="7726" y="12031"/>
                  <a:ext cx="24" cy="23"/>
                </a:xfrm>
                <a:custGeom>
                  <a:avLst/>
                  <a:gdLst>
                    <a:gd name="T0" fmla="*/ 6 w 48"/>
                    <a:gd name="T1" fmla="*/ 12 h 45"/>
                    <a:gd name="T2" fmla="*/ 9 w 48"/>
                    <a:gd name="T3" fmla="*/ 11 h 45"/>
                    <a:gd name="T4" fmla="*/ 11 w 48"/>
                    <a:gd name="T5" fmla="*/ 10 h 45"/>
                    <a:gd name="T6" fmla="*/ 12 w 48"/>
                    <a:gd name="T7" fmla="*/ 9 h 45"/>
                    <a:gd name="T8" fmla="*/ 12 w 48"/>
                    <a:gd name="T9" fmla="*/ 6 h 45"/>
                    <a:gd name="T10" fmla="*/ 12 w 48"/>
                    <a:gd name="T11" fmla="*/ 4 h 45"/>
                    <a:gd name="T12" fmla="*/ 11 w 48"/>
                    <a:gd name="T13" fmla="*/ 2 h 45"/>
                    <a:gd name="T14" fmla="*/ 9 w 48"/>
                    <a:gd name="T15" fmla="*/ 1 h 45"/>
                    <a:gd name="T16" fmla="*/ 6 w 48"/>
                    <a:gd name="T17" fmla="*/ 0 h 45"/>
                    <a:gd name="T18" fmla="*/ 3 w 48"/>
                    <a:gd name="T19" fmla="*/ 1 h 45"/>
                    <a:gd name="T20" fmla="*/ 2 w 48"/>
                    <a:gd name="T21" fmla="*/ 2 h 45"/>
                    <a:gd name="T22" fmla="*/ 1 w 48"/>
                    <a:gd name="T23" fmla="*/ 4 h 45"/>
                    <a:gd name="T24" fmla="*/ 0 w 48"/>
                    <a:gd name="T25" fmla="*/ 6 h 45"/>
                    <a:gd name="T26" fmla="*/ 1 w 48"/>
                    <a:gd name="T27" fmla="*/ 9 h 45"/>
                    <a:gd name="T28" fmla="*/ 2 w 48"/>
                    <a:gd name="T29" fmla="*/ 10 h 45"/>
                    <a:gd name="T30" fmla="*/ 3 w 48"/>
                    <a:gd name="T31" fmla="*/ 11 h 45"/>
                    <a:gd name="T32" fmla="*/ 6 w 48"/>
                    <a:gd name="T33" fmla="*/ 12 h 4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48"/>
                    <a:gd name="T52" fmla="*/ 0 h 45"/>
                    <a:gd name="T53" fmla="*/ 48 w 48"/>
                    <a:gd name="T54" fmla="*/ 45 h 45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48" h="45">
                      <a:moveTo>
                        <a:pt x="24" y="45"/>
                      </a:moveTo>
                      <a:lnTo>
                        <a:pt x="33" y="44"/>
                      </a:lnTo>
                      <a:lnTo>
                        <a:pt x="41" y="39"/>
                      </a:lnTo>
                      <a:lnTo>
                        <a:pt x="46" y="33"/>
                      </a:lnTo>
                      <a:lnTo>
                        <a:pt x="48" y="23"/>
                      </a:lnTo>
                      <a:lnTo>
                        <a:pt x="46" y="14"/>
                      </a:lnTo>
                      <a:lnTo>
                        <a:pt x="41" y="6"/>
                      </a:lnTo>
                      <a:lnTo>
                        <a:pt x="33" y="1"/>
                      </a:lnTo>
                      <a:lnTo>
                        <a:pt x="24" y="0"/>
                      </a:lnTo>
                      <a:lnTo>
                        <a:pt x="14" y="1"/>
                      </a:lnTo>
                      <a:lnTo>
                        <a:pt x="8" y="6"/>
                      </a:lnTo>
                      <a:lnTo>
                        <a:pt x="1" y="14"/>
                      </a:lnTo>
                      <a:lnTo>
                        <a:pt x="0" y="23"/>
                      </a:lnTo>
                      <a:lnTo>
                        <a:pt x="1" y="33"/>
                      </a:lnTo>
                      <a:lnTo>
                        <a:pt x="8" y="39"/>
                      </a:lnTo>
                      <a:lnTo>
                        <a:pt x="14" y="44"/>
                      </a:lnTo>
                      <a:lnTo>
                        <a:pt x="24" y="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8593" name="Freeform 133"/>
                <p:cNvSpPr>
                  <a:spLocks/>
                </p:cNvSpPr>
                <p:nvPr/>
              </p:nvSpPr>
              <p:spPr bwMode="auto">
                <a:xfrm>
                  <a:off x="7594" y="12072"/>
                  <a:ext cx="23" cy="23"/>
                </a:xfrm>
                <a:custGeom>
                  <a:avLst/>
                  <a:gdLst>
                    <a:gd name="T0" fmla="*/ 6 w 46"/>
                    <a:gd name="T1" fmla="*/ 12 h 46"/>
                    <a:gd name="T2" fmla="*/ 8 w 46"/>
                    <a:gd name="T3" fmla="*/ 11 h 46"/>
                    <a:gd name="T4" fmla="*/ 10 w 46"/>
                    <a:gd name="T5" fmla="*/ 10 h 46"/>
                    <a:gd name="T6" fmla="*/ 11 w 46"/>
                    <a:gd name="T7" fmla="*/ 9 h 46"/>
                    <a:gd name="T8" fmla="*/ 12 w 46"/>
                    <a:gd name="T9" fmla="*/ 6 h 46"/>
                    <a:gd name="T10" fmla="*/ 11 w 46"/>
                    <a:gd name="T11" fmla="*/ 3 h 46"/>
                    <a:gd name="T12" fmla="*/ 10 w 46"/>
                    <a:gd name="T13" fmla="*/ 1 h 46"/>
                    <a:gd name="T14" fmla="*/ 8 w 46"/>
                    <a:gd name="T15" fmla="*/ 1 h 46"/>
                    <a:gd name="T16" fmla="*/ 6 w 46"/>
                    <a:gd name="T17" fmla="*/ 0 h 46"/>
                    <a:gd name="T18" fmla="*/ 3 w 46"/>
                    <a:gd name="T19" fmla="*/ 1 h 46"/>
                    <a:gd name="T20" fmla="*/ 1 w 46"/>
                    <a:gd name="T21" fmla="*/ 1 h 46"/>
                    <a:gd name="T22" fmla="*/ 1 w 46"/>
                    <a:gd name="T23" fmla="*/ 3 h 46"/>
                    <a:gd name="T24" fmla="*/ 0 w 46"/>
                    <a:gd name="T25" fmla="*/ 6 h 46"/>
                    <a:gd name="T26" fmla="*/ 1 w 46"/>
                    <a:gd name="T27" fmla="*/ 9 h 46"/>
                    <a:gd name="T28" fmla="*/ 1 w 46"/>
                    <a:gd name="T29" fmla="*/ 10 h 46"/>
                    <a:gd name="T30" fmla="*/ 3 w 46"/>
                    <a:gd name="T31" fmla="*/ 11 h 46"/>
                    <a:gd name="T32" fmla="*/ 6 w 46"/>
                    <a:gd name="T33" fmla="*/ 12 h 4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46"/>
                    <a:gd name="T52" fmla="*/ 0 h 46"/>
                    <a:gd name="T53" fmla="*/ 46 w 46"/>
                    <a:gd name="T54" fmla="*/ 46 h 4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46" h="46">
                      <a:moveTo>
                        <a:pt x="22" y="46"/>
                      </a:moveTo>
                      <a:lnTo>
                        <a:pt x="32" y="44"/>
                      </a:lnTo>
                      <a:lnTo>
                        <a:pt x="40" y="39"/>
                      </a:lnTo>
                      <a:lnTo>
                        <a:pt x="44" y="33"/>
                      </a:lnTo>
                      <a:lnTo>
                        <a:pt x="46" y="24"/>
                      </a:lnTo>
                      <a:lnTo>
                        <a:pt x="44" y="14"/>
                      </a:lnTo>
                      <a:lnTo>
                        <a:pt x="40" y="6"/>
                      </a:lnTo>
                      <a:lnTo>
                        <a:pt x="32" y="1"/>
                      </a:lnTo>
                      <a:lnTo>
                        <a:pt x="22" y="0"/>
                      </a:lnTo>
                      <a:lnTo>
                        <a:pt x="13" y="1"/>
                      </a:lnTo>
                      <a:lnTo>
                        <a:pt x="6" y="6"/>
                      </a:lnTo>
                      <a:lnTo>
                        <a:pt x="1" y="14"/>
                      </a:lnTo>
                      <a:lnTo>
                        <a:pt x="0" y="24"/>
                      </a:lnTo>
                      <a:lnTo>
                        <a:pt x="1" y="33"/>
                      </a:lnTo>
                      <a:lnTo>
                        <a:pt x="6" y="39"/>
                      </a:lnTo>
                      <a:lnTo>
                        <a:pt x="13" y="44"/>
                      </a:lnTo>
                      <a:lnTo>
                        <a:pt x="22" y="4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8594" name="Freeform 134"/>
                <p:cNvSpPr>
                  <a:spLocks/>
                </p:cNvSpPr>
                <p:nvPr/>
              </p:nvSpPr>
              <p:spPr bwMode="auto">
                <a:xfrm>
                  <a:off x="7638" y="12072"/>
                  <a:ext cx="23" cy="23"/>
                </a:xfrm>
                <a:custGeom>
                  <a:avLst/>
                  <a:gdLst>
                    <a:gd name="T0" fmla="*/ 6 w 48"/>
                    <a:gd name="T1" fmla="*/ 12 h 46"/>
                    <a:gd name="T2" fmla="*/ 8 w 48"/>
                    <a:gd name="T3" fmla="*/ 11 h 46"/>
                    <a:gd name="T4" fmla="*/ 10 w 48"/>
                    <a:gd name="T5" fmla="*/ 10 h 46"/>
                    <a:gd name="T6" fmla="*/ 11 w 48"/>
                    <a:gd name="T7" fmla="*/ 9 h 46"/>
                    <a:gd name="T8" fmla="*/ 11 w 48"/>
                    <a:gd name="T9" fmla="*/ 6 h 46"/>
                    <a:gd name="T10" fmla="*/ 11 w 48"/>
                    <a:gd name="T11" fmla="*/ 3 h 46"/>
                    <a:gd name="T12" fmla="*/ 10 w 48"/>
                    <a:gd name="T13" fmla="*/ 1 h 46"/>
                    <a:gd name="T14" fmla="*/ 8 w 48"/>
                    <a:gd name="T15" fmla="*/ 1 h 46"/>
                    <a:gd name="T16" fmla="*/ 6 w 48"/>
                    <a:gd name="T17" fmla="*/ 0 h 46"/>
                    <a:gd name="T18" fmla="*/ 3 w 48"/>
                    <a:gd name="T19" fmla="*/ 1 h 46"/>
                    <a:gd name="T20" fmla="*/ 2 w 48"/>
                    <a:gd name="T21" fmla="*/ 1 h 46"/>
                    <a:gd name="T22" fmla="*/ 0 w 48"/>
                    <a:gd name="T23" fmla="*/ 3 h 46"/>
                    <a:gd name="T24" fmla="*/ 0 w 48"/>
                    <a:gd name="T25" fmla="*/ 6 h 46"/>
                    <a:gd name="T26" fmla="*/ 0 w 48"/>
                    <a:gd name="T27" fmla="*/ 9 h 46"/>
                    <a:gd name="T28" fmla="*/ 2 w 48"/>
                    <a:gd name="T29" fmla="*/ 10 h 46"/>
                    <a:gd name="T30" fmla="*/ 3 w 48"/>
                    <a:gd name="T31" fmla="*/ 11 h 46"/>
                    <a:gd name="T32" fmla="*/ 6 w 48"/>
                    <a:gd name="T33" fmla="*/ 12 h 4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48"/>
                    <a:gd name="T52" fmla="*/ 0 h 46"/>
                    <a:gd name="T53" fmla="*/ 48 w 48"/>
                    <a:gd name="T54" fmla="*/ 46 h 4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48" h="46">
                      <a:moveTo>
                        <a:pt x="24" y="46"/>
                      </a:moveTo>
                      <a:lnTo>
                        <a:pt x="34" y="44"/>
                      </a:lnTo>
                      <a:lnTo>
                        <a:pt x="42" y="39"/>
                      </a:lnTo>
                      <a:lnTo>
                        <a:pt x="46" y="33"/>
                      </a:lnTo>
                      <a:lnTo>
                        <a:pt x="48" y="24"/>
                      </a:lnTo>
                      <a:lnTo>
                        <a:pt x="46" y="14"/>
                      </a:lnTo>
                      <a:lnTo>
                        <a:pt x="42" y="6"/>
                      </a:lnTo>
                      <a:lnTo>
                        <a:pt x="34" y="1"/>
                      </a:lnTo>
                      <a:lnTo>
                        <a:pt x="24" y="0"/>
                      </a:lnTo>
                      <a:lnTo>
                        <a:pt x="15" y="1"/>
                      </a:lnTo>
                      <a:lnTo>
                        <a:pt x="8" y="6"/>
                      </a:lnTo>
                      <a:lnTo>
                        <a:pt x="2" y="14"/>
                      </a:lnTo>
                      <a:lnTo>
                        <a:pt x="0" y="24"/>
                      </a:lnTo>
                      <a:lnTo>
                        <a:pt x="2" y="33"/>
                      </a:lnTo>
                      <a:lnTo>
                        <a:pt x="8" y="39"/>
                      </a:lnTo>
                      <a:lnTo>
                        <a:pt x="15" y="44"/>
                      </a:lnTo>
                      <a:lnTo>
                        <a:pt x="24" y="4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8595" name="Freeform 135"/>
                <p:cNvSpPr>
                  <a:spLocks/>
                </p:cNvSpPr>
                <p:nvPr/>
              </p:nvSpPr>
              <p:spPr bwMode="auto">
                <a:xfrm>
                  <a:off x="7682" y="12072"/>
                  <a:ext cx="23" cy="23"/>
                </a:xfrm>
                <a:custGeom>
                  <a:avLst/>
                  <a:gdLst>
                    <a:gd name="T0" fmla="*/ 6 w 46"/>
                    <a:gd name="T1" fmla="*/ 12 h 46"/>
                    <a:gd name="T2" fmla="*/ 8 w 46"/>
                    <a:gd name="T3" fmla="*/ 11 h 46"/>
                    <a:gd name="T4" fmla="*/ 10 w 46"/>
                    <a:gd name="T5" fmla="*/ 10 h 46"/>
                    <a:gd name="T6" fmla="*/ 12 w 46"/>
                    <a:gd name="T7" fmla="*/ 9 h 46"/>
                    <a:gd name="T8" fmla="*/ 12 w 46"/>
                    <a:gd name="T9" fmla="*/ 6 h 46"/>
                    <a:gd name="T10" fmla="*/ 12 w 46"/>
                    <a:gd name="T11" fmla="*/ 3 h 46"/>
                    <a:gd name="T12" fmla="*/ 10 w 46"/>
                    <a:gd name="T13" fmla="*/ 1 h 46"/>
                    <a:gd name="T14" fmla="*/ 8 w 46"/>
                    <a:gd name="T15" fmla="*/ 1 h 46"/>
                    <a:gd name="T16" fmla="*/ 6 w 46"/>
                    <a:gd name="T17" fmla="*/ 0 h 46"/>
                    <a:gd name="T18" fmla="*/ 3 w 46"/>
                    <a:gd name="T19" fmla="*/ 1 h 46"/>
                    <a:gd name="T20" fmla="*/ 1 w 46"/>
                    <a:gd name="T21" fmla="*/ 1 h 46"/>
                    <a:gd name="T22" fmla="*/ 1 w 46"/>
                    <a:gd name="T23" fmla="*/ 3 h 46"/>
                    <a:gd name="T24" fmla="*/ 0 w 46"/>
                    <a:gd name="T25" fmla="*/ 6 h 46"/>
                    <a:gd name="T26" fmla="*/ 1 w 46"/>
                    <a:gd name="T27" fmla="*/ 9 h 46"/>
                    <a:gd name="T28" fmla="*/ 1 w 46"/>
                    <a:gd name="T29" fmla="*/ 10 h 46"/>
                    <a:gd name="T30" fmla="*/ 3 w 46"/>
                    <a:gd name="T31" fmla="*/ 11 h 46"/>
                    <a:gd name="T32" fmla="*/ 6 w 46"/>
                    <a:gd name="T33" fmla="*/ 12 h 4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46"/>
                    <a:gd name="T52" fmla="*/ 0 h 46"/>
                    <a:gd name="T53" fmla="*/ 46 w 46"/>
                    <a:gd name="T54" fmla="*/ 46 h 4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46" h="46">
                      <a:moveTo>
                        <a:pt x="23" y="46"/>
                      </a:moveTo>
                      <a:lnTo>
                        <a:pt x="32" y="44"/>
                      </a:lnTo>
                      <a:lnTo>
                        <a:pt x="40" y="39"/>
                      </a:lnTo>
                      <a:lnTo>
                        <a:pt x="45" y="33"/>
                      </a:lnTo>
                      <a:lnTo>
                        <a:pt x="46" y="24"/>
                      </a:lnTo>
                      <a:lnTo>
                        <a:pt x="45" y="14"/>
                      </a:lnTo>
                      <a:lnTo>
                        <a:pt x="40" y="6"/>
                      </a:lnTo>
                      <a:lnTo>
                        <a:pt x="32" y="1"/>
                      </a:lnTo>
                      <a:lnTo>
                        <a:pt x="23" y="0"/>
                      </a:lnTo>
                      <a:lnTo>
                        <a:pt x="13" y="1"/>
                      </a:lnTo>
                      <a:lnTo>
                        <a:pt x="7" y="6"/>
                      </a:lnTo>
                      <a:lnTo>
                        <a:pt x="2" y="14"/>
                      </a:lnTo>
                      <a:lnTo>
                        <a:pt x="0" y="24"/>
                      </a:lnTo>
                      <a:lnTo>
                        <a:pt x="2" y="33"/>
                      </a:lnTo>
                      <a:lnTo>
                        <a:pt x="7" y="39"/>
                      </a:lnTo>
                      <a:lnTo>
                        <a:pt x="13" y="44"/>
                      </a:lnTo>
                      <a:lnTo>
                        <a:pt x="23" y="4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8596" name="Freeform 136"/>
                <p:cNvSpPr>
                  <a:spLocks/>
                </p:cNvSpPr>
                <p:nvPr/>
              </p:nvSpPr>
              <p:spPr bwMode="auto">
                <a:xfrm>
                  <a:off x="7726" y="12072"/>
                  <a:ext cx="24" cy="23"/>
                </a:xfrm>
                <a:custGeom>
                  <a:avLst/>
                  <a:gdLst>
                    <a:gd name="T0" fmla="*/ 6 w 48"/>
                    <a:gd name="T1" fmla="*/ 12 h 46"/>
                    <a:gd name="T2" fmla="*/ 9 w 48"/>
                    <a:gd name="T3" fmla="*/ 11 h 46"/>
                    <a:gd name="T4" fmla="*/ 11 w 48"/>
                    <a:gd name="T5" fmla="*/ 10 h 46"/>
                    <a:gd name="T6" fmla="*/ 12 w 48"/>
                    <a:gd name="T7" fmla="*/ 9 h 46"/>
                    <a:gd name="T8" fmla="*/ 12 w 48"/>
                    <a:gd name="T9" fmla="*/ 6 h 46"/>
                    <a:gd name="T10" fmla="*/ 12 w 48"/>
                    <a:gd name="T11" fmla="*/ 3 h 46"/>
                    <a:gd name="T12" fmla="*/ 11 w 48"/>
                    <a:gd name="T13" fmla="*/ 1 h 46"/>
                    <a:gd name="T14" fmla="*/ 9 w 48"/>
                    <a:gd name="T15" fmla="*/ 1 h 46"/>
                    <a:gd name="T16" fmla="*/ 6 w 48"/>
                    <a:gd name="T17" fmla="*/ 0 h 46"/>
                    <a:gd name="T18" fmla="*/ 3 w 48"/>
                    <a:gd name="T19" fmla="*/ 1 h 46"/>
                    <a:gd name="T20" fmla="*/ 2 w 48"/>
                    <a:gd name="T21" fmla="*/ 1 h 46"/>
                    <a:gd name="T22" fmla="*/ 1 w 48"/>
                    <a:gd name="T23" fmla="*/ 3 h 46"/>
                    <a:gd name="T24" fmla="*/ 0 w 48"/>
                    <a:gd name="T25" fmla="*/ 6 h 46"/>
                    <a:gd name="T26" fmla="*/ 1 w 48"/>
                    <a:gd name="T27" fmla="*/ 9 h 46"/>
                    <a:gd name="T28" fmla="*/ 2 w 48"/>
                    <a:gd name="T29" fmla="*/ 10 h 46"/>
                    <a:gd name="T30" fmla="*/ 3 w 48"/>
                    <a:gd name="T31" fmla="*/ 11 h 46"/>
                    <a:gd name="T32" fmla="*/ 6 w 48"/>
                    <a:gd name="T33" fmla="*/ 12 h 4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48"/>
                    <a:gd name="T52" fmla="*/ 0 h 46"/>
                    <a:gd name="T53" fmla="*/ 48 w 48"/>
                    <a:gd name="T54" fmla="*/ 46 h 4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48" h="46">
                      <a:moveTo>
                        <a:pt x="24" y="46"/>
                      </a:moveTo>
                      <a:lnTo>
                        <a:pt x="33" y="44"/>
                      </a:lnTo>
                      <a:lnTo>
                        <a:pt x="41" y="39"/>
                      </a:lnTo>
                      <a:lnTo>
                        <a:pt x="46" y="33"/>
                      </a:lnTo>
                      <a:lnTo>
                        <a:pt x="48" y="24"/>
                      </a:lnTo>
                      <a:lnTo>
                        <a:pt x="46" y="14"/>
                      </a:lnTo>
                      <a:lnTo>
                        <a:pt x="41" y="6"/>
                      </a:lnTo>
                      <a:lnTo>
                        <a:pt x="33" y="1"/>
                      </a:lnTo>
                      <a:lnTo>
                        <a:pt x="24" y="0"/>
                      </a:lnTo>
                      <a:lnTo>
                        <a:pt x="14" y="1"/>
                      </a:lnTo>
                      <a:lnTo>
                        <a:pt x="8" y="6"/>
                      </a:lnTo>
                      <a:lnTo>
                        <a:pt x="1" y="14"/>
                      </a:lnTo>
                      <a:lnTo>
                        <a:pt x="0" y="24"/>
                      </a:lnTo>
                      <a:lnTo>
                        <a:pt x="1" y="33"/>
                      </a:lnTo>
                      <a:lnTo>
                        <a:pt x="8" y="39"/>
                      </a:lnTo>
                      <a:lnTo>
                        <a:pt x="14" y="44"/>
                      </a:lnTo>
                      <a:lnTo>
                        <a:pt x="24" y="4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</p:grpSp>
        <p:pic>
          <p:nvPicPr>
            <p:cNvPr id="108552" name="Picture 13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8" y="8514"/>
              <a:ext cx="1845" cy="17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8553" name="Picture 13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6" y="11874"/>
              <a:ext cx="1905" cy="1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8554" name="Picture 139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36" y="10254"/>
              <a:ext cx="1965" cy="1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8555" name="Picture 140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1" y="8514"/>
              <a:ext cx="1830" cy="1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8556" name="Line 141"/>
            <p:cNvSpPr>
              <a:spLocks noChangeShapeType="1"/>
            </p:cNvSpPr>
            <p:nvPr/>
          </p:nvSpPr>
          <p:spPr bwMode="auto">
            <a:xfrm flipH="1" flipV="1">
              <a:off x="7551" y="9774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8557" name="Line 142"/>
            <p:cNvSpPr>
              <a:spLocks noChangeShapeType="1"/>
            </p:cNvSpPr>
            <p:nvPr/>
          </p:nvSpPr>
          <p:spPr bwMode="auto">
            <a:xfrm>
              <a:off x="8901" y="10674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8558" name="Line 143"/>
            <p:cNvSpPr>
              <a:spLocks noChangeShapeType="1"/>
            </p:cNvSpPr>
            <p:nvPr/>
          </p:nvSpPr>
          <p:spPr bwMode="auto">
            <a:xfrm>
              <a:off x="8901" y="12294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8559" name="Line 144"/>
            <p:cNvSpPr>
              <a:spLocks noChangeShapeType="1"/>
            </p:cNvSpPr>
            <p:nvPr/>
          </p:nvSpPr>
          <p:spPr bwMode="auto">
            <a:xfrm flipH="1">
              <a:off x="5661" y="10674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8560" name="Line 145"/>
            <p:cNvSpPr>
              <a:spLocks noChangeShapeType="1"/>
            </p:cNvSpPr>
            <p:nvPr/>
          </p:nvSpPr>
          <p:spPr bwMode="auto">
            <a:xfrm flipH="1">
              <a:off x="5661" y="12294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8561" name="Line 146"/>
            <p:cNvSpPr>
              <a:spLocks noChangeShapeType="1"/>
            </p:cNvSpPr>
            <p:nvPr/>
          </p:nvSpPr>
          <p:spPr bwMode="auto">
            <a:xfrm>
              <a:off x="6381" y="9774"/>
              <a:ext cx="54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08562" name="Picture 147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6" y="11934"/>
              <a:ext cx="1875" cy="1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8563" name="Picture 148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1" y="10224"/>
              <a:ext cx="1875" cy="1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Um Caso de Estudo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Subsistema Unidade Controle Central com seus atores: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Vemos que UCC possui mais atores do que qualquer outro. Isso parece fazer sentido, se pensarmos que a UCC é o cérebro do HOLIS, e faz sentido pensar que ele tem muitas coisas a fazer e muitos atores a atender. 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graphicFrame>
        <p:nvGraphicFramePr>
          <p:cNvPr id="88" name="Group 20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5469293"/>
              </p:ext>
            </p:extLst>
          </p:nvPr>
        </p:nvGraphicFramePr>
        <p:xfrm>
          <a:off x="71438" y="1343869"/>
          <a:ext cx="9001124" cy="5397499"/>
        </p:xfrm>
        <a:graphic>
          <a:graphicData uri="http://schemas.openxmlformats.org/drawingml/2006/table">
            <a:tbl>
              <a:tblPr/>
              <a:tblGrid>
                <a:gridCol w="504996"/>
                <a:gridCol w="5325742"/>
                <a:gridCol w="3170386"/>
              </a:tblGrid>
              <a:tr h="30698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ID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0000" marR="90000" marT="46803" marB="4680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Restrições do sistema HOLIS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0000" marR="90000" marT="46803" marB="4680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Lógica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0000" marR="90000" marT="46803" marB="4680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1819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1</a:t>
                      </a: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A versão 1.0 deve ser liberada em 5 de Janeiro de 2000.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A única oportunidade de lançamento do produto neste ano.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9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2</a:t>
                      </a: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A equipe deve adotar a modelagem UML, métodos baseados em OO, e o Processo de Desenvolvimento Unificado.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Estas tecnologias elevam a produtividade e produzem sistemas robustos.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157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3</a:t>
                      </a: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O software para a Unidade de Controle Central e o Programador PC devem ser escritos em C++.  A linguagem </a:t>
                      </a:r>
                      <a:r>
                        <a:rPr kumimoji="0" lang="pt-B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Assembly</a:t>
                      </a: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 será usada na Chave de Controle.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Devido à consistência e, também, à </a:t>
                      </a:r>
                      <a:r>
                        <a:rPr kumimoji="0" lang="pt-B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manutenibilidade</a:t>
                      </a: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, pois a equipe conhece estas linguagens.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9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4</a:t>
                      </a: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Um protótipo do sistema deve ser apresentado numa exposição comercial de Automação Residencial em Dezembro.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Para obter pedidos de distribuidores do Q1 FY 2000.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9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5</a:t>
                      </a: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O subsistema de </a:t>
                      </a:r>
                      <a:r>
                        <a:rPr kumimoji="0" lang="pt-B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microprocessamento</a:t>
                      </a: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 da Unidade de Controle Central deve ser copiado da divisão de projetos de iluminação avança.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É um projeto existente e uma peça existente em estoque.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9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6</a:t>
                      </a: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Apenas o Programador PC deverá ser compatível com o Windows 98.</a:t>
                      </a: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Faz parte do escopo de gerenciamento para a liberação da versão 1.0.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157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7</a:t>
                      </a: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Contratar no máximo dois empregados, de tempo integral, somente após o término da fase de concepção, quando as habilidades necessárias ao projeto estarão determinadas.</a:t>
                      </a: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Contratação máxima permitida para expansão da equipe.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2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8</a:t>
                      </a: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O microprocessador KCH5444 deve ser usado na Chave de Controle.</a:t>
                      </a: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Já em uso pela companhia.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157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9</a:t>
                      </a: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Aquisições de componentes de software é possível, contanto que não exista nenhuma obrigação de pagamentos contínuos de royalty pela empresa.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Nenhum custo de longo prazo poderá causar impacto no custo de software. 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Um Caso de Estudo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Para a classe de aplicações de software a qual denominamos de sistemas embutidos, usamos o processo de engenharia de sistemas como uma técnica de análise de problemas que nos ajuda a decompor sistemas complexos em subsistemas. </a:t>
            </a:r>
          </a:p>
          <a:p>
            <a:r>
              <a:rPr lang="pt-BR" smtClean="0"/>
              <a:t>Este processo nos ajuda a entender onde as aplicações de software deverão estar e qual o seu principal propósito. </a:t>
            </a:r>
          </a:p>
          <a:p>
            <a:r>
              <a:rPr lang="pt-BR" smtClean="0"/>
              <a:t>Ao fazer isso, aprendemos que complicamos o assunto de requisitos devido o surgimento de novos subsistemas, os quais devemos entender e gerenciar.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Resumo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Para a classe de aplicações de software a qual denominamos de sistemas embutidos, usamos o processo de engenharia de sistemas como uma técnica de análise de problemas que nos ajuda a decompor sistemas complexos em subsistemas. </a:t>
            </a:r>
          </a:p>
          <a:p>
            <a:r>
              <a:rPr lang="pt-BR" smtClean="0"/>
              <a:t>Este processo nos ajuda a entender onde as aplicações de software deverão estar e qual o seu principal propósito. </a:t>
            </a:r>
          </a:p>
          <a:p>
            <a:r>
              <a:rPr lang="pt-BR" smtClean="0"/>
              <a:t>Ao fazer isso, aprendemos que complicamos o assunto de requisitos devido o surgimento de novos subsistemas, os quais devemos entender e gerenciar.</a:t>
            </a:r>
          </a:p>
          <a:p>
            <a:r>
              <a:rPr lang="pt-BR" smtClean="0"/>
              <a:t>Ao final, apresentamos um exemplo, o Sistema HOLIS, onde aplicamos os conhecimentos que aprendemos até agora.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/>
              <a:t>Obrigado!</a:t>
            </a:r>
            <a:endParaRPr lang="pt-BR" dirty="0"/>
          </a:p>
        </p:txBody>
      </p:sp>
      <p:sp>
        <p:nvSpPr>
          <p:cNvPr id="12" name="Subtítulo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Osvaldo </a:t>
            </a:r>
            <a:r>
              <a:rPr lang="pt-BR" dirty="0" err="1" smtClean="0"/>
              <a:t>Kotaro</a:t>
            </a:r>
            <a:r>
              <a:rPr lang="pt-BR" dirty="0" smtClean="0"/>
              <a:t> </a:t>
            </a:r>
            <a:r>
              <a:rPr lang="pt-BR" dirty="0" err="1" smtClean="0"/>
              <a:t>Takai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>
                <a:hlinkClick r:id="rId3"/>
              </a:rPr>
              <a:t>otakai@atech.com.br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Decomposição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Com este processo, um problema complexo, o sistema: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é decomposto em problemas menores – subsistemas: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Cada subsistema pode ser pensado, projetado e manufaturado e então integrado para produzir a solução sistêmica.</a:t>
            </a:r>
          </a:p>
        </p:txBody>
      </p:sp>
      <p:sp>
        <p:nvSpPr>
          <p:cNvPr id="24582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24583" name="AutoShape 4"/>
          <p:cNvSpPr>
            <a:spLocks noChangeArrowheads="1"/>
          </p:cNvSpPr>
          <p:nvPr/>
        </p:nvSpPr>
        <p:spPr bwMode="auto">
          <a:xfrm>
            <a:off x="3929063" y="1916832"/>
            <a:ext cx="914400" cy="571500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tIns="118800"/>
          <a:lstStyle/>
          <a:p>
            <a:pPr algn="ctr"/>
            <a:r>
              <a:rPr lang="pt-BR" sz="1200"/>
              <a:t>Sistema</a:t>
            </a:r>
            <a:endParaRPr lang="pt-BR"/>
          </a:p>
        </p:txBody>
      </p:sp>
      <p:grpSp>
        <p:nvGrpSpPr>
          <p:cNvPr id="24585" name="Grupo 59"/>
          <p:cNvGrpSpPr>
            <a:grpSpLocks/>
          </p:cNvGrpSpPr>
          <p:nvPr/>
        </p:nvGrpSpPr>
        <p:grpSpPr bwMode="auto">
          <a:xfrm>
            <a:off x="2897188" y="3368402"/>
            <a:ext cx="3175000" cy="1428750"/>
            <a:chOff x="2897186" y="3857628"/>
            <a:chExt cx="3175012" cy="1428760"/>
          </a:xfrm>
        </p:grpSpPr>
        <p:sp>
          <p:nvSpPr>
            <p:cNvPr id="24587" name="AutoShape 7"/>
            <p:cNvSpPr>
              <a:spLocks noChangeArrowheads="1"/>
            </p:cNvSpPr>
            <p:nvPr/>
          </p:nvSpPr>
          <p:spPr bwMode="auto">
            <a:xfrm>
              <a:off x="2897186" y="3857628"/>
              <a:ext cx="3175012" cy="1428760"/>
            </a:xfrm>
            <a:prstGeom prst="cube">
              <a:avLst>
                <a:gd name="adj" fmla="val 165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4588" name="AutoShape 8"/>
            <p:cNvSpPr>
              <a:spLocks noChangeArrowheads="1"/>
            </p:cNvSpPr>
            <p:nvPr/>
          </p:nvSpPr>
          <p:spPr bwMode="auto">
            <a:xfrm>
              <a:off x="3133499" y="4429132"/>
              <a:ext cx="1151980" cy="67945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72000"/>
            <a:lstStyle/>
            <a:p>
              <a:pPr algn="ctr"/>
              <a:r>
                <a:rPr lang="pt-BR" sz="1200"/>
                <a:t>Subsistema A</a:t>
              </a:r>
              <a:endParaRPr lang="pt-BR"/>
            </a:p>
          </p:txBody>
        </p:sp>
        <p:sp>
          <p:nvSpPr>
            <p:cNvPr id="24589" name="AutoShape 9"/>
            <p:cNvSpPr>
              <a:spLocks noChangeArrowheads="1"/>
            </p:cNvSpPr>
            <p:nvPr/>
          </p:nvSpPr>
          <p:spPr bwMode="auto">
            <a:xfrm>
              <a:off x="4429124" y="4429132"/>
              <a:ext cx="1152684" cy="67945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72000"/>
            <a:lstStyle/>
            <a:p>
              <a:pPr algn="ctr"/>
              <a:r>
                <a:rPr lang="pt-BR" sz="1200"/>
                <a:t>Subsistema B</a:t>
              </a:r>
              <a:endParaRPr lang="pt-BR"/>
            </a:p>
          </p:txBody>
        </p:sp>
        <p:sp>
          <p:nvSpPr>
            <p:cNvPr id="24590" name="Text Box 10"/>
            <p:cNvSpPr txBox="1">
              <a:spLocks noChangeArrowheads="1"/>
            </p:cNvSpPr>
            <p:nvPr/>
          </p:nvSpPr>
          <p:spPr bwMode="auto">
            <a:xfrm>
              <a:off x="3701053" y="4129094"/>
              <a:ext cx="1439975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pt-BR" sz="1200" b="1"/>
                <a:t>Sistema</a:t>
              </a:r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237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grpSp>
        <p:nvGrpSpPr>
          <p:cNvPr id="26628" name="Grupo 23"/>
          <p:cNvGrpSpPr>
            <a:grpSpLocks/>
          </p:cNvGrpSpPr>
          <p:nvPr/>
        </p:nvGrpSpPr>
        <p:grpSpPr bwMode="auto">
          <a:xfrm>
            <a:off x="2174875" y="2870622"/>
            <a:ext cx="4754563" cy="2214562"/>
            <a:chOff x="2174895" y="4000504"/>
            <a:chExt cx="4754559" cy="2214578"/>
          </a:xfrm>
        </p:grpSpPr>
        <p:sp>
          <p:nvSpPr>
            <p:cNvPr id="26629" name="AutoShape 10"/>
            <p:cNvSpPr>
              <a:spLocks noChangeArrowheads="1"/>
            </p:cNvSpPr>
            <p:nvPr/>
          </p:nvSpPr>
          <p:spPr bwMode="auto">
            <a:xfrm>
              <a:off x="2174895" y="4000504"/>
              <a:ext cx="4754559" cy="2214578"/>
            </a:xfrm>
            <a:prstGeom prst="cube">
              <a:avLst>
                <a:gd name="adj" fmla="val 128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6630" name="AutoShape 11"/>
            <p:cNvSpPr>
              <a:spLocks noChangeArrowheads="1"/>
            </p:cNvSpPr>
            <p:nvPr/>
          </p:nvSpPr>
          <p:spPr bwMode="auto">
            <a:xfrm>
              <a:off x="5354154" y="4913741"/>
              <a:ext cx="1133866" cy="624644"/>
            </a:xfrm>
            <a:prstGeom prst="cube">
              <a:avLst>
                <a:gd name="adj" fmla="val 1890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72000"/>
            <a:lstStyle/>
            <a:p>
              <a:pPr algn="ctr"/>
              <a:r>
                <a:rPr lang="pt-BR" sz="1200"/>
                <a:t>Subsistema B</a:t>
              </a:r>
              <a:endParaRPr lang="pt-BR"/>
            </a:p>
          </p:txBody>
        </p:sp>
        <p:sp>
          <p:nvSpPr>
            <p:cNvPr id="26631" name="Text Box 12"/>
            <p:cNvSpPr txBox="1">
              <a:spLocks noChangeArrowheads="1"/>
            </p:cNvSpPr>
            <p:nvPr/>
          </p:nvSpPr>
          <p:spPr bwMode="auto">
            <a:xfrm>
              <a:off x="3982709" y="4357694"/>
              <a:ext cx="1416467" cy="2498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pt-BR" sz="1200" b="1"/>
                <a:t>Sistema</a:t>
              </a:r>
              <a:endParaRPr lang="pt-BR"/>
            </a:p>
          </p:txBody>
        </p:sp>
        <p:sp>
          <p:nvSpPr>
            <p:cNvPr id="26632" name="AutoShape 14"/>
            <p:cNvSpPr>
              <a:spLocks noChangeArrowheads="1"/>
            </p:cNvSpPr>
            <p:nvPr/>
          </p:nvSpPr>
          <p:spPr bwMode="auto">
            <a:xfrm>
              <a:off x="2455418" y="4643446"/>
              <a:ext cx="2688086" cy="1311368"/>
            </a:xfrm>
            <a:prstGeom prst="cube">
              <a:avLst>
                <a:gd name="adj" fmla="val 18222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72000"/>
            <a:lstStyle/>
            <a:p>
              <a:endParaRPr lang="pt-BR"/>
            </a:p>
          </p:txBody>
        </p:sp>
        <p:sp>
          <p:nvSpPr>
            <p:cNvPr id="26633" name="AutoShape 15"/>
            <p:cNvSpPr>
              <a:spLocks noChangeArrowheads="1"/>
            </p:cNvSpPr>
            <p:nvPr/>
          </p:nvSpPr>
          <p:spPr bwMode="auto">
            <a:xfrm>
              <a:off x="2535063" y="5187441"/>
              <a:ext cx="1179581" cy="670451"/>
            </a:xfrm>
            <a:prstGeom prst="cube">
              <a:avLst>
                <a:gd name="adj" fmla="val 19315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72000"/>
            <a:lstStyle/>
            <a:p>
              <a:pPr algn="ctr"/>
              <a:r>
                <a:rPr lang="pt-BR" sz="1200"/>
                <a:t>Subsistema A-1</a:t>
              </a:r>
              <a:endParaRPr lang="pt-BR"/>
            </a:p>
          </p:txBody>
        </p:sp>
        <p:sp>
          <p:nvSpPr>
            <p:cNvPr id="26634" name="AutoShape 16"/>
            <p:cNvSpPr>
              <a:spLocks noChangeArrowheads="1"/>
            </p:cNvSpPr>
            <p:nvPr/>
          </p:nvSpPr>
          <p:spPr bwMode="auto">
            <a:xfrm>
              <a:off x="3696872" y="5187441"/>
              <a:ext cx="1160880" cy="670451"/>
            </a:xfrm>
            <a:prstGeom prst="cube">
              <a:avLst>
                <a:gd name="adj" fmla="val 19315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72000"/>
            <a:lstStyle/>
            <a:p>
              <a:pPr algn="ctr"/>
              <a:r>
                <a:rPr lang="pt-BR" sz="1200"/>
                <a:t>Subsistema A-2</a:t>
              </a:r>
              <a:endParaRPr lang="pt-BR"/>
            </a:p>
          </p:txBody>
        </p:sp>
        <p:sp>
          <p:nvSpPr>
            <p:cNvPr id="26635" name="Text Box 17"/>
            <p:cNvSpPr txBox="1">
              <a:spLocks noChangeArrowheads="1"/>
            </p:cNvSpPr>
            <p:nvPr/>
          </p:nvSpPr>
          <p:spPr bwMode="auto">
            <a:xfrm>
              <a:off x="3000364" y="4883160"/>
              <a:ext cx="1416467" cy="2498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pt-BR" sz="1200" b="1"/>
                <a:t>Subsistema A</a:t>
              </a:r>
              <a:endParaRPr lang="pt-BR"/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Decomposição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A decomposição, ou refinamento sucessivo, prossegue até que resultados corretos sejam atingidos, de acordo com as medidas quantitativas específicas do domínio da engenharia de sistemas:</a:t>
            </a:r>
          </a:p>
          <a:p>
            <a:endParaRPr lang="pt-BR" smtClean="0"/>
          </a:p>
          <a:p>
            <a:endParaRPr lang="pt-BR" smtClean="0"/>
          </a:p>
          <a:p>
            <a:endParaRPr lang="pt-BR" smtClean="0"/>
          </a:p>
          <a:p>
            <a:endParaRPr lang="pt-BR" smtClean="0"/>
          </a:p>
          <a:p>
            <a:endParaRPr lang="pt-BR" smtClean="0"/>
          </a:p>
          <a:p>
            <a:endParaRPr lang="pt-BR" smtClean="0"/>
          </a:p>
          <a:p>
            <a:endParaRPr lang="pt-BR" smtClean="0"/>
          </a:p>
          <a:p>
            <a:pPr lvl="1"/>
            <a:r>
              <a:rPr lang="pt-BR" smtClean="0"/>
              <a:t>Dizem que a aeronave F22, por exemplo, é composta de 152 subsistemas.</a:t>
            </a:r>
          </a:p>
          <a:p>
            <a:endParaRPr lang="pt-BR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Decomposição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decomposição estará finalizada quando:</a:t>
            </a:r>
          </a:p>
          <a:p>
            <a:pPr lvl="1"/>
            <a:r>
              <a:rPr lang="pt-BR" dirty="0" smtClean="0"/>
              <a:t>A distribuição e divisão das funcionalidades estiverem otimizadas para atingir a funcionalidade global do sistema com o mínimo de custo e máxima flexibilidade.</a:t>
            </a:r>
          </a:p>
          <a:p>
            <a:pPr lvl="2"/>
            <a:r>
              <a:rPr lang="pt-BR" dirty="0" smtClean="0"/>
              <a:t>Cada subsistema puder ser:</a:t>
            </a:r>
          </a:p>
          <a:p>
            <a:pPr lvl="3"/>
            <a:r>
              <a:rPr lang="pt-BR" dirty="0" smtClean="0"/>
              <a:t>Definido, projetado e construído por uma equipe de tamanho pequeno, ou ao menos modesto.</a:t>
            </a:r>
          </a:p>
          <a:p>
            <a:pPr lvl="4"/>
            <a:r>
              <a:rPr lang="pt-BR" dirty="0" smtClean="0"/>
              <a:t>Manufaturado dentro das restrições físicas e tecnológicas do processo de manufatura disponível.</a:t>
            </a:r>
          </a:p>
          <a:p>
            <a:pPr lvl="4"/>
            <a:r>
              <a:rPr lang="pt-BR" dirty="0" smtClean="0"/>
              <a:t>Testado como um subsistema, com disponibilidade de acessórios e peças apropriadas que simulem as interfaces com outros sistemas.</a:t>
            </a:r>
          </a:p>
          <a:p>
            <a:pPr lvl="2"/>
            <a:r>
              <a:rPr lang="pt-BR" dirty="0" smtClean="0"/>
              <a:t>Considerações apropriadas do domínio físico – o tamanho, peso, localização, e distribuição dos subsistemas – tiverem sido otimizados no contexto global do sistema.</a:t>
            </a:r>
          </a:p>
          <a:p>
            <a:pPr lvl="1"/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Alocação de 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Quais requisitos são impostos para cada subsistema? </a:t>
            </a:r>
          </a:p>
          <a:p>
            <a:pPr lvl="1"/>
            <a:r>
              <a:rPr lang="pt-BR" dirty="0" smtClean="0"/>
              <a:t>Em muitos casos, a resposta está em associar os requisitos do sistema aos subsistemas</a:t>
            </a:r>
          </a:p>
          <a:p>
            <a:r>
              <a:rPr lang="pt-BR" dirty="0" smtClean="0"/>
              <a:t>Este processo distribuir requisitos (</a:t>
            </a:r>
            <a:r>
              <a:rPr lang="pt-BR" i="1" dirty="0" err="1" smtClean="0"/>
              <a:t>flowdown</a:t>
            </a:r>
            <a:r>
              <a:rPr lang="pt-BR" dirty="0" smtClean="0"/>
              <a:t>) deve assegurar que todos os requisitos do sistema sejam atendidos pelos subsistemas em algum lugar ou por um conjunto de subsistemas que se colaboram.</a:t>
            </a:r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pic>
        <p:nvPicPr>
          <p:cNvPr id="32771" name="Picture 2" descr="C:\Users\Takai\AppData\Local\Microsoft\Windows\Temporary Internet Files\Content.IE5\ROD10OEU\MCj0287096000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88" y="5168900"/>
            <a:ext cx="1331912" cy="147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5"/>
          <p:cNvSpPr/>
          <p:nvPr/>
        </p:nvSpPr>
        <p:spPr>
          <a:xfrm>
            <a:off x="1071563" y="1357313"/>
            <a:ext cx="5000625" cy="39290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pt-BR" dirty="0"/>
              <a:t>Sistema</a:t>
            </a:r>
          </a:p>
        </p:txBody>
      </p:sp>
      <p:sp>
        <p:nvSpPr>
          <p:cNvPr id="7" name="Retângulo 6"/>
          <p:cNvSpPr/>
          <p:nvPr/>
        </p:nvSpPr>
        <p:spPr>
          <a:xfrm>
            <a:off x="4214813" y="1714500"/>
            <a:ext cx="1500187" cy="7143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Subsistema 1</a:t>
            </a:r>
          </a:p>
        </p:txBody>
      </p:sp>
      <p:sp>
        <p:nvSpPr>
          <p:cNvPr id="8" name="Retângulo 7"/>
          <p:cNvSpPr/>
          <p:nvPr/>
        </p:nvSpPr>
        <p:spPr>
          <a:xfrm>
            <a:off x="4214813" y="2571750"/>
            <a:ext cx="1500187" cy="7143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Subsistema 2</a:t>
            </a:r>
          </a:p>
        </p:txBody>
      </p:sp>
      <p:sp>
        <p:nvSpPr>
          <p:cNvPr id="9" name="Retângulo 8"/>
          <p:cNvSpPr/>
          <p:nvPr/>
        </p:nvSpPr>
        <p:spPr>
          <a:xfrm>
            <a:off x="4214813" y="3429000"/>
            <a:ext cx="1500187" cy="7143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Subsistema 3</a:t>
            </a:r>
          </a:p>
        </p:txBody>
      </p:sp>
      <p:sp>
        <p:nvSpPr>
          <p:cNvPr id="10" name="Retângulo 9"/>
          <p:cNvSpPr/>
          <p:nvPr/>
        </p:nvSpPr>
        <p:spPr>
          <a:xfrm>
            <a:off x="4214813" y="4286250"/>
            <a:ext cx="1500187" cy="7143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Subsistema 4</a:t>
            </a:r>
          </a:p>
        </p:txBody>
      </p:sp>
      <p:sp>
        <p:nvSpPr>
          <p:cNvPr id="32777" name="CaixaDeTexto 10"/>
          <p:cNvSpPr txBox="1">
            <a:spLocks noChangeArrowheads="1"/>
          </p:cNvSpPr>
          <p:nvPr/>
        </p:nvSpPr>
        <p:spPr bwMode="auto">
          <a:xfrm>
            <a:off x="1562100" y="4425950"/>
            <a:ext cx="13398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pt-BR"/>
              <a:t>Requisito </a:t>
            </a:r>
          </a:p>
          <a:p>
            <a:pPr algn="ctr"/>
            <a:r>
              <a:rPr lang="pt-BR"/>
              <a:t>do Sistema</a:t>
            </a:r>
          </a:p>
        </p:txBody>
      </p:sp>
      <p:sp>
        <p:nvSpPr>
          <p:cNvPr id="12" name="Nuvem 11"/>
          <p:cNvSpPr/>
          <p:nvPr/>
        </p:nvSpPr>
        <p:spPr>
          <a:xfrm>
            <a:off x="4286250" y="2143125"/>
            <a:ext cx="357188" cy="214313"/>
          </a:xfrm>
          <a:prstGeom prst="cloud">
            <a:avLst/>
          </a:prstGeom>
          <a:solidFill>
            <a:schemeClr val="accent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13" name="Nuvem 12"/>
          <p:cNvSpPr/>
          <p:nvPr/>
        </p:nvSpPr>
        <p:spPr>
          <a:xfrm>
            <a:off x="4286250" y="3000375"/>
            <a:ext cx="357188" cy="214313"/>
          </a:xfrm>
          <a:prstGeom prst="cloud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14" name="Nuvem 13"/>
          <p:cNvSpPr/>
          <p:nvPr/>
        </p:nvSpPr>
        <p:spPr>
          <a:xfrm>
            <a:off x="4286250" y="3857625"/>
            <a:ext cx="357188" cy="214313"/>
          </a:xfrm>
          <a:prstGeom prst="clou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15" name="Nuvem 14"/>
          <p:cNvSpPr/>
          <p:nvPr/>
        </p:nvSpPr>
        <p:spPr>
          <a:xfrm>
            <a:off x="4286250" y="4714875"/>
            <a:ext cx="357188" cy="214313"/>
          </a:xfrm>
          <a:prstGeom prst="cloud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16" name="Nuvem 15"/>
          <p:cNvSpPr/>
          <p:nvPr/>
        </p:nvSpPr>
        <p:spPr>
          <a:xfrm>
            <a:off x="1347788" y="2286000"/>
            <a:ext cx="1857375" cy="2143125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17" name="Seta para a direita listrada 16"/>
          <p:cNvSpPr/>
          <p:nvPr/>
        </p:nvSpPr>
        <p:spPr>
          <a:xfrm rot="-1200000">
            <a:off x="3403600" y="2166938"/>
            <a:ext cx="611188" cy="428625"/>
          </a:xfrm>
          <a:prstGeom prst="striped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18" name="Seta para a direita listrada 17"/>
          <p:cNvSpPr/>
          <p:nvPr/>
        </p:nvSpPr>
        <p:spPr>
          <a:xfrm rot="-1200000">
            <a:off x="3405188" y="2836863"/>
            <a:ext cx="611187" cy="428625"/>
          </a:xfrm>
          <a:prstGeom prst="striped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19" name="Seta para a direita listrada 18"/>
          <p:cNvSpPr/>
          <p:nvPr/>
        </p:nvSpPr>
        <p:spPr>
          <a:xfrm rot="1200000">
            <a:off x="3405188" y="3449638"/>
            <a:ext cx="611187" cy="428625"/>
          </a:xfrm>
          <a:prstGeom prst="striped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20" name="Seta para a direita listrada 19"/>
          <p:cNvSpPr/>
          <p:nvPr/>
        </p:nvSpPr>
        <p:spPr>
          <a:xfrm rot="1200000">
            <a:off x="3403600" y="4143375"/>
            <a:ext cx="611188" cy="428625"/>
          </a:xfrm>
          <a:prstGeom prst="striped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pic>
        <p:nvPicPr>
          <p:cNvPr id="32787" name="Picture 3" descr="C:\Users\Takai\AppData\Local\Microsoft\Windows\Temporary Internet Files\Content.IE5\K4XITESM\MPj04011380000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0" y="1143000"/>
            <a:ext cx="1209675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88" name="Picture 4" descr="C:\Users\Takai\AppData\Local\Microsoft\Windows\Temporary Internet Files\Content.IE5\7YYW460I\MPj04037290000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0" y="2928938"/>
            <a:ext cx="1233488" cy="154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89" name="Picture 8" descr="http://www.puc-campinas.edu.br/vestibular2008/imagens/mapa_thumb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4714875"/>
            <a:ext cx="1524000" cy="199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/>
              <a:t>Flowdown</a:t>
            </a:r>
            <a:r>
              <a:rPr lang="pt-BR" dirty="0"/>
              <a:t> de </a:t>
            </a:r>
            <a:r>
              <a:rPr lang="pt-BR" dirty="0" smtClean="0"/>
              <a:t>Requisitos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pactaNov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000" dirty="0" smtClean="0">
            <a:solidFill>
              <a:schemeClr val="tx2">
                <a:lumMod val="75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TemaPPTXFIT</Template>
  <TotalTime>3979</TotalTime>
  <Words>3843</Words>
  <Application>Microsoft Office PowerPoint</Application>
  <PresentationFormat>Apresentação na tela (4:3)</PresentationFormat>
  <Paragraphs>440</Paragraphs>
  <Slides>50</Slides>
  <Notes>48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50</vt:i4>
      </vt:variant>
    </vt:vector>
  </HeadingPairs>
  <TitlesOfParts>
    <vt:vector size="51" baseType="lpstr">
      <vt:lpstr>ImpactaNovo</vt:lpstr>
      <vt:lpstr>Engenharia de Requisitos</vt:lpstr>
      <vt:lpstr>Nosso Objetivo</vt:lpstr>
      <vt:lpstr>Princípios Pragmáticos</vt:lpstr>
      <vt:lpstr>Engenharia de Sistemas</vt:lpstr>
      <vt:lpstr>Decomposição</vt:lpstr>
      <vt:lpstr>Decomposição</vt:lpstr>
      <vt:lpstr>Decomposição</vt:lpstr>
      <vt:lpstr>Alocação de Requisitos</vt:lpstr>
      <vt:lpstr>Flowdown de Requisitos</vt:lpstr>
      <vt:lpstr>Requisitos Derivados</vt:lpstr>
      <vt:lpstr>Requisitos Derivados</vt:lpstr>
      <vt:lpstr>Uma Revolução Silenciosa</vt:lpstr>
      <vt:lpstr>Uma Revolução Silenciosa</vt:lpstr>
      <vt:lpstr>Uma Revolução Silenciosa</vt:lpstr>
      <vt:lpstr>Uma Revolução Silenciosa</vt:lpstr>
      <vt:lpstr>Uma Revolução Silenciosa</vt:lpstr>
      <vt:lpstr>Stovepipe System Problem</vt:lpstr>
      <vt:lpstr>Subsistemas X Subcontratos</vt:lpstr>
      <vt:lpstr>Recomendações</vt:lpstr>
      <vt:lpstr>Recomendações</vt:lpstr>
      <vt:lpstr>Recomendações</vt:lpstr>
      <vt:lpstr>Recomendações</vt:lpstr>
      <vt:lpstr>Uma Estória</vt:lpstr>
      <vt:lpstr>Uma Estória</vt:lpstr>
      <vt:lpstr>Uma Estória</vt:lpstr>
      <vt:lpstr>Uma Estória</vt:lpstr>
      <vt:lpstr>Uma Estória</vt:lpstr>
      <vt:lpstr>Um Caso de Estudo</vt:lpstr>
      <vt:lpstr>Um Caso de Estudo</vt:lpstr>
      <vt:lpstr>Um Caso de Estudo</vt:lpstr>
      <vt:lpstr>Um Caso de Estudo</vt:lpstr>
      <vt:lpstr>Um Caso de Estudo</vt:lpstr>
      <vt:lpstr>Um Caso de Estudo</vt:lpstr>
      <vt:lpstr>Um Caso de Estudo</vt:lpstr>
      <vt:lpstr>Um Caso de Estudo</vt:lpstr>
      <vt:lpstr>Um Caso de Estudo</vt:lpstr>
      <vt:lpstr>Um Caso de Estudo</vt:lpstr>
      <vt:lpstr>Um Caso de Estudo</vt:lpstr>
      <vt:lpstr>Um Caso de Estudo</vt:lpstr>
      <vt:lpstr>Um Caso de Estudo</vt:lpstr>
      <vt:lpstr>Um Caso de Estudo</vt:lpstr>
      <vt:lpstr>Um Caso de Estudo</vt:lpstr>
      <vt:lpstr>Um Caso de Estudo</vt:lpstr>
      <vt:lpstr>Um Caso de Estudo</vt:lpstr>
      <vt:lpstr>Um Caso de Estudo</vt:lpstr>
      <vt:lpstr>Um Caso de Estudo</vt:lpstr>
      <vt:lpstr>Resumo</vt:lpstr>
      <vt:lpstr>Resumo</vt:lpstr>
      <vt:lpstr>Obrigado!</vt:lpstr>
      <vt:lpstr>Apresentação do PowerPoint</vt:lpstr>
    </vt:vector>
  </TitlesOfParts>
  <Company>Unitri Digital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Institucional Atech</dc:title>
  <dc:creator>Osvaldo Kotaro Takai - Atech</dc:creator>
  <cp:keywords>ATECH_000_01_00039_I_Apres_Atech.ppt</cp:keywords>
  <cp:lastModifiedBy>Administrador</cp:lastModifiedBy>
  <cp:revision>391</cp:revision>
  <dcterms:created xsi:type="dcterms:W3CDTF">2005-11-09T16:57:41Z</dcterms:created>
  <dcterms:modified xsi:type="dcterms:W3CDTF">2014-02-03T21:25:21Z</dcterms:modified>
</cp:coreProperties>
</file>