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43"/>
  </p:notesMasterIdLst>
  <p:sldIdLst>
    <p:sldId id="256" r:id="rId2"/>
    <p:sldId id="299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300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8" r:id="rId39"/>
    <p:sldId id="301" r:id="rId40"/>
    <p:sldId id="302" r:id="rId41"/>
    <p:sldId id="303" r:id="rId4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1" autoAdjust="0"/>
    <p:restoredTop sz="94660"/>
  </p:normalViewPr>
  <p:slideViewPr>
    <p:cSldViewPr>
      <p:cViewPr>
        <p:scale>
          <a:sx n="66" d="100"/>
          <a:sy n="66" d="100"/>
        </p:scale>
        <p:origin x="-76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3AF03C6-11FC-4B67-AFF4-4E40CB4AD20E}" type="datetimeFigureOut">
              <a:rPr lang="pt-BR"/>
              <a:pPr>
                <a:defRPr/>
              </a:pPr>
              <a:t>03/02/2014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4C3EE7-AE83-421C-8E0C-4DD3120F86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951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093AE7-850C-4DC5-9340-4001A726452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4748CF-AB05-4CC4-97D8-0FD4469FA09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789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74FFBD-DAA7-486C-809D-7FA64CF5C60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993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C3EE95-9B61-4DEE-9968-E54B1D7FC57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198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9EE1BA-82A8-4D37-9340-3423A5DBA15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403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29868D-E98B-4902-A446-EEE3B80640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608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7ABC0F-DD43-46CF-AC1B-CDE6B96BE8E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813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3C7C5F5-0424-4AD8-B99A-2C2A46F8C79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017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B70964-959E-4C59-95CC-B30C1C75A8B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222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275762-BEBC-4659-B033-204B9E33B4B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427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A26483-4C96-4E6B-A2FE-DDFC98B080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2C624D-7046-40C6-9975-21EAC09B074D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632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455863-5045-48C3-92CB-D89E786BE1F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837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DE5E43-C2C5-4628-B1BE-43678992BA3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041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33617E-AB6F-4981-B493-43EFA1454C4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246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780FE1-3920-4ADD-82F4-7226264DD90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451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7A86F4-E54B-4275-BEEC-38535A3D19D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65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C1131D-0BDB-4E35-A561-6D00BFB32B4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861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51341F-1717-48CB-9E6D-3358B39FF33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065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B9A390-9C0E-4DF2-8437-EF13BD7A74C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270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8410CB2-621F-4ADB-B6C9-53B9851E893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475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BD0D00-8783-4ACD-949C-082AD8C80D7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37A642-09EF-46C4-8521-EDFAB190B94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680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FCB869-F4F5-46B1-8F24-322CC6EB2FE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885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B7FF9B-26BE-448C-B2BA-E8B7D7436B5A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089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1EB69A-21D1-4C5A-9311-67845AD7E8C9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29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68377E-C10E-4BDC-A765-9D3D0C2243A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499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732926-A5D7-43C7-B278-F6FF061CF5DD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704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F7C333-4C81-454F-A15A-F7316B104DD0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909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EF50ED-E280-4EAE-BAB6-E4AA99C9CB0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113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BC6EA4-01FE-440D-838C-7D45162EEA8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pt-B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318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1DB57D-78AE-4345-A318-0015F38F659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pt-B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523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CD5705-2261-4AD3-AB21-2B5A242EE108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13495C-80E8-42CB-AD76-C122541D117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E53567A-DE68-4176-A7A6-3E0DE5E2AE05}" type="slidenum">
              <a:rPr lang="pt-BR" smtClean="0"/>
              <a:pPr/>
              <a:t>40</a:t>
            </a:fld>
            <a:endParaRPr lang="pt-BR" smtClean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560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4A032C-5A0D-4CB7-B3CC-5C5871010BF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B684E9-8A23-4F8F-B489-1A0CBC2D2CA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41248E-E1ED-4767-B5CB-37C2786B2E1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D4254D-B102-4330-BB02-714792A297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F1EDB9-7EF4-4055-B58F-15A443A1FA3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1052736"/>
            <a:ext cx="9144000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916832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0" y="1844824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F92FD7-0C95-496E-A7A2-2620859630D5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573AB9-C40F-49E8-B7A9-3F93AEA399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F92FD7-0C95-496E-A7A2-2620859630D5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573AB9-C40F-49E8-B7A9-3F93AEA399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otakai@gmail.com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Engenharia de Requisitos</a:t>
            </a:r>
            <a:endParaRPr lang="pt-BR" dirty="0" smtClean="0"/>
          </a:p>
        </p:txBody>
      </p:sp>
      <p:sp>
        <p:nvSpPr>
          <p:cNvPr id="16386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Entrevistas e Questionários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Importância do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Contexto </a:t>
            </a:r>
            <a:r>
              <a:rPr lang="pt-BR" dirty="0" smtClean="0"/>
              <a:t>da Solução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Após respostas às questões livres de contexto, faça questões para explorar o domínio das soluções.</a:t>
            </a:r>
          </a:p>
          <a:p>
            <a:pPr lvl="1"/>
            <a:r>
              <a:rPr lang="pt-BR" smtClean="0"/>
              <a:t>Afinal, não nos satisfazemos em somente entender o problema, mas em fornecer soluções apropriadas.</a:t>
            </a:r>
          </a:p>
          <a:p>
            <a:r>
              <a:rPr lang="pt-BR" smtClean="0"/>
              <a:t>O contexto da solução permite que o usuário tenha novas percepções e talvez até uma visão diferente do problema.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Importância do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Contexto </a:t>
            </a:r>
            <a:r>
              <a:rPr lang="pt-BR" dirty="0" smtClean="0"/>
              <a:t>da Solução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Os usuários dependem de nós para ter o contexto da solução:</a:t>
            </a:r>
          </a:p>
          <a:p>
            <a:pPr lvl="1"/>
            <a:r>
              <a:rPr lang="pt-BR" smtClean="0"/>
              <a:t>Caso contrário, eles teriam que aprender todas as coisas que conhecemos sobre o assunto.</a:t>
            </a:r>
          </a:p>
          <a:p>
            <a:r>
              <a:rPr lang="pt-BR" smtClean="0"/>
              <a:t>Para elucidar solicitações de usuários, foi criado um modelo de entrevista que combina 2 técnicas:</a:t>
            </a:r>
          </a:p>
          <a:p>
            <a:pPr lvl="1"/>
            <a:r>
              <a:rPr lang="pt-BR" smtClean="0"/>
              <a:t>“entrevista livre de contexto genérica” com a </a:t>
            </a:r>
          </a:p>
          <a:p>
            <a:pPr lvl="1"/>
            <a:r>
              <a:rPr lang="pt-BR" smtClean="0"/>
              <a:t>“entrevista estruturada”.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Importância do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Contexto </a:t>
            </a:r>
            <a:r>
              <a:rPr lang="pt-BR" dirty="0" smtClean="0"/>
              <a:t>da Solução</a:t>
            </a:r>
          </a:p>
        </p:txBody>
      </p:sp>
      <p:sp>
        <p:nvSpPr>
          <p:cNvPr id="38914" name="Rectangle 4" descr="Horizontal clara"/>
          <p:cNvSpPr>
            <a:spLocks noChangeArrowheads="1"/>
          </p:cNvSpPr>
          <p:nvPr/>
        </p:nvSpPr>
        <p:spPr bwMode="auto">
          <a:xfrm>
            <a:off x="571500" y="1571625"/>
            <a:ext cx="8064500" cy="4857750"/>
          </a:xfrm>
          <a:prstGeom prst="rect">
            <a:avLst/>
          </a:prstGeom>
          <a:solidFill>
            <a:schemeClr val="accent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b="1"/>
              <a:t>Parte I: Estabelecendo o Perfil do Cliente ou Usuário</a:t>
            </a:r>
            <a:endParaRPr lang="pt-BR"/>
          </a:p>
          <a:p>
            <a:pPr>
              <a:spcBef>
                <a:spcPct val="40000"/>
              </a:spcBef>
            </a:pPr>
            <a:r>
              <a:rPr lang="pt-BR"/>
              <a:t>Nome:</a:t>
            </a:r>
          </a:p>
          <a:p>
            <a:pPr>
              <a:spcBef>
                <a:spcPct val="40000"/>
              </a:spcBef>
            </a:pPr>
            <a:r>
              <a:rPr lang="pt-BR"/>
              <a:t>Empresa:</a:t>
            </a:r>
          </a:p>
          <a:p>
            <a:pPr>
              <a:spcBef>
                <a:spcPct val="40000"/>
              </a:spcBef>
            </a:pPr>
            <a:r>
              <a:rPr lang="pt-BR"/>
              <a:t>Indústria:</a:t>
            </a:r>
          </a:p>
          <a:p>
            <a:pPr>
              <a:spcBef>
                <a:spcPct val="40000"/>
              </a:spcBef>
            </a:pPr>
            <a:r>
              <a:rPr lang="pt-BR"/>
              <a:t>Ocupação:</a:t>
            </a:r>
          </a:p>
          <a:p>
            <a:pPr>
              <a:spcBef>
                <a:spcPct val="40000"/>
              </a:spcBef>
            </a:pPr>
            <a:r>
              <a:rPr lang="pt-BR" sz="1600" i="1"/>
              <a:t>(As informações acima podem ser preenchidas antecipadamente).</a:t>
            </a:r>
          </a:p>
          <a:p>
            <a:pPr>
              <a:spcBef>
                <a:spcPct val="40000"/>
              </a:spcBef>
            </a:pPr>
            <a:r>
              <a:rPr lang="pt-BR"/>
              <a:t>Quais são as suas responsabilidades?</a:t>
            </a:r>
          </a:p>
          <a:p>
            <a:pPr>
              <a:spcBef>
                <a:spcPct val="40000"/>
              </a:spcBef>
            </a:pPr>
            <a:r>
              <a:rPr lang="pt-BR"/>
              <a:t>Quais são os produtos do seu trabalho?</a:t>
            </a:r>
          </a:p>
          <a:p>
            <a:pPr>
              <a:spcBef>
                <a:spcPct val="40000"/>
              </a:spcBef>
            </a:pPr>
            <a:r>
              <a:rPr lang="pt-BR"/>
              <a:t>Para quem você gera esses produtos?</a:t>
            </a:r>
          </a:p>
          <a:p>
            <a:pPr>
              <a:spcBef>
                <a:spcPct val="40000"/>
              </a:spcBef>
            </a:pPr>
            <a:r>
              <a:rPr lang="pt-BR"/>
              <a:t>Como é medido o seu sucesso?</a:t>
            </a:r>
          </a:p>
          <a:p>
            <a:pPr>
              <a:spcBef>
                <a:spcPct val="40000"/>
              </a:spcBef>
            </a:pPr>
            <a:r>
              <a:rPr lang="pt-BR"/>
              <a:t>Quais são os problemas que interferem para o sucesso de seu trabalho?</a:t>
            </a:r>
          </a:p>
          <a:p>
            <a:pPr>
              <a:spcBef>
                <a:spcPct val="40000"/>
              </a:spcBef>
            </a:pPr>
            <a:r>
              <a:rPr lang="pt-BR"/>
              <a:t>O que, se existe, facilita ou dificulta o seu trabalho?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Importância do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Contexto </a:t>
            </a:r>
            <a:r>
              <a:rPr lang="pt-BR" dirty="0" smtClean="0"/>
              <a:t>da Solução</a:t>
            </a:r>
          </a:p>
        </p:txBody>
      </p:sp>
      <p:sp>
        <p:nvSpPr>
          <p:cNvPr id="40962" name="Rectangle 3" descr="Horizontal clara"/>
          <p:cNvSpPr>
            <a:spLocks noChangeArrowheads="1"/>
          </p:cNvSpPr>
          <p:nvPr/>
        </p:nvSpPr>
        <p:spPr bwMode="auto">
          <a:xfrm>
            <a:off x="573088" y="1573213"/>
            <a:ext cx="8064500" cy="4537075"/>
          </a:xfrm>
          <a:prstGeom prst="rect">
            <a:avLst/>
          </a:prstGeom>
          <a:solidFill>
            <a:schemeClr val="accent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pt-BR" b="1"/>
              <a:t>Parte II: Avaliando o Problema</a:t>
            </a:r>
          </a:p>
          <a:p>
            <a:pPr>
              <a:spcBef>
                <a:spcPct val="40000"/>
              </a:spcBef>
            </a:pPr>
            <a:r>
              <a:rPr lang="pt-BR"/>
              <a:t>Para quais problemas faltam boas soluções ”(tipo de aplicação)”?</a:t>
            </a:r>
          </a:p>
          <a:p>
            <a:pPr>
              <a:spcBef>
                <a:spcPct val="40000"/>
              </a:spcBef>
            </a:pPr>
            <a:r>
              <a:rPr lang="pt-BR"/>
              <a:t>Quais são? </a:t>
            </a:r>
            <a:r>
              <a:rPr lang="pt-BR" sz="1600" i="1"/>
              <a:t>(Dica: Continue perguntando, “Mais algum?”).</a:t>
            </a:r>
            <a:endParaRPr lang="pt-BR" i="1"/>
          </a:p>
          <a:p>
            <a:pPr>
              <a:spcBef>
                <a:spcPct val="40000"/>
              </a:spcBef>
            </a:pPr>
            <a:r>
              <a:rPr lang="pt-BR"/>
              <a:t>Para cada problema, pergunte:</a:t>
            </a:r>
          </a:p>
          <a:p>
            <a:pPr marL="715963" lvl="1" indent="-358775">
              <a:spcBef>
                <a:spcPct val="40000"/>
              </a:spcBef>
              <a:buFontTx/>
              <a:buChar char="•"/>
            </a:pPr>
            <a:r>
              <a:rPr lang="pt-BR"/>
              <a:t>Por que esse problema existe?</a:t>
            </a:r>
          </a:p>
          <a:p>
            <a:pPr marL="715963" lvl="1" indent="-358775">
              <a:spcBef>
                <a:spcPct val="40000"/>
              </a:spcBef>
              <a:buFontTx/>
              <a:buChar char="•"/>
            </a:pPr>
            <a:r>
              <a:rPr lang="pt-BR"/>
              <a:t>Agora, como resolvê-lo?</a:t>
            </a:r>
          </a:p>
          <a:p>
            <a:pPr marL="715963" lvl="1" indent="-358775">
              <a:spcBef>
                <a:spcPct val="40000"/>
              </a:spcBef>
              <a:buFontTx/>
              <a:buChar char="•"/>
            </a:pPr>
            <a:r>
              <a:rPr lang="pt-BR"/>
              <a:t>Como você poderia resolvê-lo?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Importância do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Contexto </a:t>
            </a:r>
            <a:r>
              <a:rPr lang="pt-BR" dirty="0" smtClean="0"/>
              <a:t>da Solução</a:t>
            </a:r>
          </a:p>
        </p:txBody>
      </p:sp>
      <p:sp>
        <p:nvSpPr>
          <p:cNvPr id="43010" name="Rectangle 3" descr="Horizontal clara"/>
          <p:cNvSpPr>
            <a:spLocks noChangeArrowheads="1"/>
          </p:cNvSpPr>
          <p:nvPr/>
        </p:nvSpPr>
        <p:spPr bwMode="auto">
          <a:xfrm>
            <a:off x="573088" y="1573213"/>
            <a:ext cx="8064500" cy="4736107"/>
          </a:xfrm>
          <a:prstGeom prst="rect">
            <a:avLst/>
          </a:prstGeom>
          <a:solidFill>
            <a:schemeClr val="accent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b="1" dirty="0"/>
              <a:t>Parte III: Entendendo o Ambiente do Usuário</a:t>
            </a:r>
            <a:endParaRPr lang="pt-BR" dirty="0"/>
          </a:p>
          <a:p>
            <a:pPr>
              <a:spcBef>
                <a:spcPct val="40000"/>
              </a:spcBef>
            </a:pPr>
            <a:r>
              <a:rPr lang="pt-BR" dirty="0"/>
              <a:t>Quem são os usuários?</a:t>
            </a:r>
          </a:p>
          <a:p>
            <a:pPr>
              <a:spcBef>
                <a:spcPct val="40000"/>
              </a:spcBef>
            </a:pPr>
            <a:r>
              <a:rPr lang="pt-BR" dirty="0"/>
              <a:t>Qual é a sua formação?</a:t>
            </a:r>
          </a:p>
          <a:p>
            <a:pPr>
              <a:spcBef>
                <a:spcPct val="40000"/>
              </a:spcBef>
            </a:pPr>
            <a:r>
              <a:rPr lang="pt-BR" dirty="0"/>
              <a:t>Qual é a sua experiência em computação?</a:t>
            </a:r>
          </a:p>
          <a:p>
            <a:pPr>
              <a:spcBef>
                <a:spcPct val="40000"/>
              </a:spcBef>
            </a:pPr>
            <a:r>
              <a:rPr lang="pt-BR" dirty="0"/>
              <a:t>Os usuários são experientes nesse tipo de aplicação?</a:t>
            </a:r>
          </a:p>
          <a:p>
            <a:pPr>
              <a:spcBef>
                <a:spcPct val="40000"/>
              </a:spcBef>
            </a:pPr>
            <a:r>
              <a:rPr lang="pt-BR" dirty="0"/>
              <a:t>Quais plataformas são usadas?</a:t>
            </a:r>
          </a:p>
          <a:p>
            <a:pPr>
              <a:spcBef>
                <a:spcPct val="40000"/>
              </a:spcBef>
            </a:pPr>
            <a:r>
              <a:rPr lang="pt-BR" dirty="0"/>
              <a:t>Quais são os planos para a futura plataforma?</a:t>
            </a:r>
          </a:p>
          <a:p>
            <a:pPr>
              <a:spcBef>
                <a:spcPct val="40000"/>
              </a:spcBef>
            </a:pPr>
            <a:r>
              <a:rPr lang="pt-BR" dirty="0"/>
              <a:t>Outras aplicações usadas são relevantes para essa aplicação? Se sim, fale um pouco sobre elas.</a:t>
            </a:r>
          </a:p>
          <a:p>
            <a:pPr>
              <a:spcBef>
                <a:spcPct val="40000"/>
              </a:spcBef>
            </a:pPr>
            <a:r>
              <a:rPr lang="pt-BR" dirty="0"/>
              <a:t>Quais são as suas expectativas para a usabilidade do produto?</a:t>
            </a:r>
          </a:p>
          <a:p>
            <a:pPr>
              <a:spcBef>
                <a:spcPct val="40000"/>
              </a:spcBef>
            </a:pPr>
            <a:r>
              <a:rPr lang="pt-BR" dirty="0"/>
              <a:t>Quais são as suas expectativas para o tempo de treinamento?</a:t>
            </a:r>
          </a:p>
          <a:p>
            <a:pPr>
              <a:spcBef>
                <a:spcPct val="40000"/>
              </a:spcBef>
            </a:pPr>
            <a:r>
              <a:rPr lang="pt-BR" dirty="0"/>
              <a:t>Que tipo de auxílio ao usuário você precisa </a:t>
            </a:r>
            <a:r>
              <a:rPr lang="pt-BR" sz="1600" i="1" dirty="0"/>
              <a:t>(p.ex., cópia impressa ou documentos on-line). 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Importância do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Contexto </a:t>
            </a:r>
            <a:r>
              <a:rPr lang="pt-BR" dirty="0" smtClean="0"/>
              <a:t>da Solução</a:t>
            </a:r>
          </a:p>
        </p:txBody>
      </p:sp>
      <p:sp>
        <p:nvSpPr>
          <p:cNvPr id="45058" name="Rectangle 3" descr="Horizontal clara"/>
          <p:cNvSpPr>
            <a:spLocks noChangeArrowheads="1"/>
          </p:cNvSpPr>
          <p:nvPr/>
        </p:nvSpPr>
        <p:spPr bwMode="auto">
          <a:xfrm>
            <a:off x="573088" y="1573213"/>
            <a:ext cx="8064500" cy="4537075"/>
          </a:xfrm>
          <a:prstGeom prst="rect">
            <a:avLst/>
          </a:prstGeom>
          <a:solidFill>
            <a:schemeClr val="accent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b="1"/>
              <a:t>Parte IV: Recapturando para Entender</a:t>
            </a:r>
            <a:endParaRPr lang="pt-BR"/>
          </a:p>
          <a:p>
            <a:pPr>
              <a:spcBef>
                <a:spcPct val="40000"/>
              </a:spcBef>
            </a:pPr>
            <a:r>
              <a:rPr lang="pt-BR"/>
              <a:t>Você me disse que:</a:t>
            </a:r>
          </a:p>
          <a:p>
            <a:pPr>
              <a:spcBef>
                <a:spcPct val="40000"/>
              </a:spcBef>
            </a:pPr>
            <a:r>
              <a:rPr lang="pt-BR" sz="1600" i="1"/>
              <a:t>(Liste os problemas que o cliente descreveu com suas próprias palavras).</a:t>
            </a:r>
          </a:p>
          <a:p>
            <a:pPr>
              <a:spcBef>
                <a:spcPct val="40000"/>
              </a:spcBef>
            </a:pPr>
            <a:r>
              <a:rPr lang="pt-BR"/>
              <a:t>	</a:t>
            </a:r>
            <a:r>
              <a:rPr lang="pt-BR">
                <a:sym typeface="Wingdings" pitchFamily="2" charset="2"/>
              </a:rPr>
              <a:t></a:t>
            </a:r>
            <a:r>
              <a:rPr lang="pt-BR"/>
              <a:t> 	</a:t>
            </a:r>
          </a:p>
          <a:p>
            <a:pPr>
              <a:spcBef>
                <a:spcPct val="40000"/>
              </a:spcBef>
            </a:pPr>
            <a:r>
              <a:rPr lang="pt-BR"/>
              <a:t>	</a:t>
            </a:r>
            <a:r>
              <a:rPr lang="pt-BR">
                <a:sym typeface="Wingdings" pitchFamily="2" charset="2"/>
              </a:rPr>
              <a:t></a:t>
            </a:r>
            <a:r>
              <a:rPr lang="pt-BR"/>
              <a:t> 	</a:t>
            </a:r>
          </a:p>
          <a:p>
            <a:pPr>
              <a:spcBef>
                <a:spcPct val="40000"/>
              </a:spcBef>
            </a:pPr>
            <a:r>
              <a:rPr lang="pt-BR"/>
              <a:t>	</a:t>
            </a:r>
            <a:r>
              <a:rPr lang="pt-BR">
                <a:sym typeface="Wingdings" pitchFamily="2" charset="2"/>
              </a:rPr>
              <a:t></a:t>
            </a:r>
            <a:r>
              <a:rPr lang="pt-BR"/>
              <a:t> 	</a:t>
            </a:r>
          </a:p>
          <a:p>
            <a:pPr>
              <a:spcBef>
                <a:spcPct val="40000"/>
              </a:spcBef>
            </a:pPr>
            <a:r>
              <a:rPr lang="pt-BR"/>
              <a:t>Eles representam adequadamente os problemas que você está tendo com a solução existente?</a:t>
            </a:r>
          </a:p>
          <a:p>
            <a:pPr>
              <a:spcBef>
                <a:spcPct val="40000"/>
              </a:spcBef>
            </a:pPr>
            <a:r>
              <a:rPr lang="pt-BR"/>
              <a:t>Quais outros problemas, caso exista, você está enfrentando?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Importância do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Contexto </a:t>
            </a:r>
            <a:r>
              <a:rPr lang="pt-BR" dirty="0" smtClean="0"/>
              <a:t>da Solução</a:t>
            </a:r>
          </a:p>
        </p:txBody>
      </p:sp>
      <p:sp>
        <p:nvSpPr>
          <p:cNvPr id="47106" name="Rectangle 3" descr="Horizontal clara"/>
          <p:cNvSpPr>
            <a:spLocks noChangeArrowheads="1"/>
          </p:cNvSpPr>
          <p:nvPr/>
        </p:nvSpPr>
        <p:spPr bwMode="auto">
          <a:xfrm>
            <a:off x="573088" y="1573213"/>
            <a:ext cx="8064500" cy="4880123"/>
          </a:xfrm>
          <a:prstGeom prst="rect">
            <a:avLst/>
          </a:prstGeom>
          <a:solidFill>
            <a:schemeClr val="accent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b="1" dirty="0"/>
              <a:t>Parte V: Suposições do Analista sobre o Problema do Cliente</a:t>
            </a:r>
            <a:endParaRPr lang="pt-BR" dirty="0"/>
          </a:p>
          <a:p>
            <a:pPr>
              <a:spcBef>
                <a:spcPct val="40000"/>
              </a:spcBef>
            </a:pPr>
            <a:r>
              <a:rPr lang="pt-BR" sz="1600" i="1" dirty="0"/>
              <a:t>(Valide ou invalide suposições).</a:t>
            </a:r>
          </a:p>
          <a:p>
            <a:pPr>
              <a:spcBef>
                <a:spcPct val="40000"/>
              </a:spcBef>
            </a:pPr>
            <a:r>
              <a:rPr lang="pt-BR" sz="1600" i="1" dirty="0"/>
              <a:t>(Se não foi discutido) Quais problemas, se houver, estão associados: (Liste quaisquer necessidades (</a:t>
            </a:r>
            <a:r>
              <a:rPr lang="pt-BR" sz="1600" i="1" dirty="0" err="1"/>
              <a:t>needs</a:t>
            </a:r>
            <a:r>
              <a:rPr lang="pt-BR" sz="1600" i="1" dirty="0"/>
              <a:t>) ou problemas adicionais que você acha que está preocupando o cliente ou o usuário).</a:t>
            </a:r>
          </a:p>
          <a:p>
            <a:pPr>
              <a:spcBef>
                <a:spcPct val="40000"/>
              </a:spcBef>
            </a:pPr>
            <a:r>
              <a:rPr lang="pt-BR" dirty="0"/>
              <a:t>	</a:t>
            </a:r>
            <a:r>
              <a:rPr lang="pt-BR" dirty="0">
                <a:sym typeface="Wingdings" pitchFamily="2" charset="2"/>
              </a:rPr>
              <a:t></a:t>
            </a:r>
            <a:r>
              <a:rPr lang="pt-BR" dirty="0"/>
              <a:t> 	</a:t>
            </a:r>
          </a:p>
          <a:p>
            <a:pPr>
              <a:spcBef>
                <a:spcPct val="40000"/>
              </a:spcBef>
            </a:pPr>
            <a:r>
              <a:rPr lang="pt-BR" dirty="0"/>
              <a:t>	</a:t>
            </a:r>
            <a:r>
              <a:rPr lang="pt-BR" dirty="0">
                <a:sym typeface="Wingdings" pitchFamily="2" charset="2"/>
              </a:rPr>
              <a:t></a:t>
            </a:r>
            <a:r>
              <a:rPr lang="pt-BR" dirty="0"/>
              <a:t> 	</a:t>
            </a:r>
          </a:p>
          <a:p>
            <a:pPr>
              <a:spcBef>
                <a:spcPct val="40000"/>
              </a:spcBef>
            </a:pPr>
            <a:r>
              <a:rPr lang="pt-BR" dirty="0"/>
              <a:t>	</a:t>
            </a:r>
            <a:r>
              <a:rPr lang="pt-BR" dirty="0">
                <a:sym typeface="Wingdings" pitchFamily="2" charset="2"/>
              </a:rPr>
              <a:t></a:t>
            </a:r>
            <a:r>
              <a:rPr lang="pt-BR" dirty="0"/>
              <a:t> 	</a:t>
            </a:r>
          </a:p>
          <a:p>
            <a:pPr>
              <a:spcBef>
                <a:spcPct val="40000"/>
              </a:spcBef>
            </a:pPr>
            <a:r>
              <a:rPr lang="pt-BR" dirty="0"/>
              <a:t>Para cada problema sugerido, pergunte:</a:t>
            </a:r>
          </a:p>
          <a:p>
            <a:pPr>
              <a:spcBef>
                <a:spcPct val="40000"/>
              </a:spcBef>
            </a:pPr>
            <a:r>
              <a:rPr lang="pt-BR" dirty="0"/>
              <a:t>Esse é um problema real?</a:t>
            </a:r>
          </a:p>
          <a:p>
            <a:pPr marL="542925" lvl="1" indent="-277813">
              <a:spcBef>
                <a:spcPct val="40000"/>
              </a:spcBef>
              <a:buFontTx/>
              <a:buChar char="•"/>
            </a:pPr>
            <a:r>
              <a:rPr lang="pt-BR" dirty="0"/>
              <a:t>Quais são as razões deste problema?</a:t>
            </a:r>
          </a:p>
          <a:p>
            <a:pPr marL="542925" lvl="1" indent="-277813">
              <a:spcBef>
                <a:spcPct val="40000"/>
              </a:spcBef>
              <a:buFontTx/>
              <a:buChar char="•"/>
            </a:pPr>
            <a:r>
              <a:rPr lang="pt-BR" dirty="0"/>
              <a:t>Como você gostaria de resolvê-lo?</a:t>
            </a:r>
          </a:p>
          <a:p>
            <a:pPr marL="542925" lvl="1" indent="-277813">
              <a:spcBef>
                <a:spcPct val="40000"/>
              </a:spcBef>
              <a:buFontTx/>
              <a:buChar char="•"/>
            </a:pPr>
            <a:r>
              <a:rPr lang="pt-BR" dirty="0"/>
              <a:t>Qual é o peso da solução desse problema, comparado aos outros que você mencionou?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Importância do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Contexto </a:t>
            </a:r>
            <a:r>
              <a:rPr lang="pt-BR" dirty="0" smtClean="0"/>
              <a:t>da Solução</a:t>
            </a:r>
          </a:p>
        </p:txBody>
      </p:sp>
      <p:sp>
        <p:nvSpPr>
          <p:cNvPr id="49154" name="Rectangle 3" descr="Horizontal clara"/>
          <p:cNvSpPr>
            <a:spLocks noChangeArrowheads="1"/>
          </p:cNvSpPr>
          <p:nvPr/>
        </p:nvSpPr>
        <p:spPr bwMode="auto">
          <a:xfrm>
            <a:off x="573088" y="1573213"/>
            <a:ext cx="8064500" cy="4537075"/>
          </a:xfrm>
          <a:prstGeom prst="rect">
            <a:avLst/>
          </a:prstGeom>
          <a:solidFill>
            <a:schemeClr val="accent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b="1"/>
              <a:t>Parte VI: Avaliando a sua Solução (se aplicável)</a:t>
            </a:r>
            <a:endParaRPr lang="pt-BR"/>
          </a:p>
          <a:p>
            <a:pPr>
              <a:spcBef>
                <a:spcPct val="40000"/>
              </a:spcBef>
            </a:pPr>
            <a:r>
              <a:rPr lang="pt-BR" sz="1600" i="1"/>
              <a:t>(Resuma as principais capacidades da solução que você propôs).</a:t>
            </a:r>
          </a:p>
          <a:p>
            <a:pPr>
              <a:spcBef>
                <a:spcPct val="40000"/>
              </a:spcBef>
            </a:pPr>
            <a:r>
              <a:rPr lang="pt-BR"/>
              <a:t>O que aconteceria se você conseguisse:</a:t>
            </a:r>
          </a:p>
          <a:p>
            <a:pPr>
              <a:spcBef>
                <a:spcPct val="40000"/>
              </a:spcBef>
            </a:pPr>
            <a:r>
              <a:rPr lang="pt-BR"/>
              <a:t>	</a:t>
            </a:r>
            <a:r>
              <a:rPr lang="pt-BR">
                <a:sym typeface="Wingdings" pitchFamily="2" charset="2"/>
              </a:rPr>
              <a:t></a:t>
            </a:r>
            <a:r>
              <a:rPr lang="pt-BR"/>
              <a:t> 	</a:t>
            </a:r>
          </a:p>
          <a:p>
            <a:pPr>
              <a:spcBef>
                <a:spcPct val="40000"/>
              </a:spcBef>
            </a:pPr>
            <a:r>
              <a:rPr lang="pt-BR"/>
              <a:t>	</a:t>
            </a:r>
            <a:r>
              <a:rPr lang="pt-BR">
                <a:sym typeface="Wingdings" pitchFamily="2" charset="2"/>
              </a:rPr>
              <a:t></a:t>
            </a:r>
            <a:r>
              <a:rPr lang="pt-BR"/>
              <a:t> 	</a:t>
            </a:r>
          </a:p>
          <a:p>
            <a:pPr>
              <a:spcBef>
                <a:spcPct val="40000"/>
              </a:spcBef>
            </a:pPr>
            <a:r>
              <a:rPr lang="pt-BR"/>
              <a:t>Como você classificaria cada uma dessas capacidades, por ordem de sua importância?</a:t>
            </a:r>
          </a:p>
          <a:p>
            <a:pPr>
              <a:spcBef>
                <a:spcPct val="40000"/>
              </a:spcBef>
            </a:pPr>
            <a:endParaRPr lang="pt-BR"/>
          </a:p>
          <a:p>
            <a:r>
              <a:rPr lang="pt-BR" b="1"/>
              <a:t>Parte VII: Avaliando a Oportunidade</a:t>
            </a:r>
            <a:endParaRPr lang="pt-BR"/>
          </a:p>
          <a:p>
            <a:pPr>
              <a:spcBef>
                <a:spcPct val="40000"/>
              </a:spcBef>
            </a:pPr>
            <a:r>
              <a:rPr lang="pt-BR"/>
              <a:t>Quem na sua organização precisa dessa aplicação?</a:t>
            </a:r>
          </a:p>
          <a:p>
            <a:pPr>
              <a:spcBef>
                <a:spcPct val="40000"/>
              </a:spcBef>
            </a:pPr>
            <a:r>
              <a:rPr lang="pt-BR"/>
              <a:t>Quantos usuários desse tipo usariam a aplicação?</a:t>
            </a:r>
          </a:p>
          <a:p>
            <a:pPr>
              <a:spcBef>
                <a:spcPct val="40000"/>
              </a:spcBef>
            </a:pPr>
            <a:r>
              <a:rPr lang="pt-BR"/>
              <a:t>O que você considera que seja uma solução bem sucedida?</a:t>
            </a:r>
          </a:p>
          <a:p>
            <a:pPr>
              <a:spcBef>
                <a:spcPct val="40000"/>
              </a:spcBef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Importância do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Contexto </a:t>
            </a:r>
            <a:r>
              <a:rPr lang="pt-BR" dirty="0" smtClean="0"/>
              <a:t>da Solução</a:t>
            </a:r>
          </a:p>
        </p:txBody>
      </p:sp>
      <p:sp>
        <p:nvSpPr>
          <p:cNvPr id="51202" name="Rectangle 3" descr="Horizontal clara"/>
          <p:cNvSpPr>
            <a:spLocks noChangeArrowheads="1"/>
          </p:cNvSpPr>
          <p:nvPr/>
        </p:nvSpPr>
        <p:spPr bwMode="auto">
          <a:xfrm>
            <a:off x="573088" y="1573213"/>
            <a:ext cx="8064500" cy="4537075"/>
          </a:xfrm>
          <a:prstGeom prst="rect">
            <a:avLst/>
          </a:prstGeom>
          <a:solidFill>
            <a:schemeClr val="accent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b="1"/>
              <a:t>Parte VIII: Avaliando Necessidades (needs) de Segurança, Desempenho e Suportabilidade </a:t>
            </a:r>
            <a:endParaRPr lang="pt-BR"/>
          </a:p>
          <a:p>
            <a:pPr>
              <a:spcBef>
                <a:spcPct val="40000"/>
              </a:spcBef>
            </a:pPr>
            <a:r>
              <a:rPr lang="pt-BR"/>
              <a:t>Quais são suas expectativas sobre a segurança?</a:t>
            </a:r>
          </a:p>
          <a:p>
            <a:pPr>
              <a:spcBef>
                <a:spcPct val="40000"/>
              </a:spcBef>
            </a:pPr>
            <a:r>
              <a:rPr lang="pt-BR"/>
              <a:t>Quais são suas expectativas sobre o desempenho?</a:t>
            </a:r>
          </a:p>
          <a:p>
            <a:pPr>
              <a:spcBef>
                <a:spcPct val="40000"/>
              </a:spcBef>
            </a:pPr>
            <a:r>
              <a:rPr lang="pt-BR"/>
              <a:t>Você irá dar suporte ao produto ou serão outras pessoas que farão isso?</a:t>
            </a:r>
          </a:p>
          <a:p>
            <a:pPr>
              <a:spcBef>
                <a:spcPct val="40000"/>
              </a:spcBef>
            </a:pPr>
            <a:r>
              <a:rPr lang="pt-BR"/>
              <a:t>Você tem necessidades (needs) especiais de suporte?</a:t>
            </a:r>
          </a:p>
          <a:p>
            <a:pPr>
              <a:spcBef>
                <a:spcPct val="40000"/>
              </a:spcBef>
            </a:pPr>
            <a:r>
              <a:rPr lang="pt-BR"/>
              <a:t>O que você pensa sobre a manutenção e serviços de rede?</a:t>
            </a:r>
          </a:p>
          <a:p>
            <a:pPr>
              <a:spcBef>
                <a:spcPct val="40000"/>
              </a:spcBef>
            </a:pPr>
            <a:r>
              <a:rPr lang="pt-BR"/>
              <a:t>Quais são os requisitos de segurança?</a:t>
            </a:r>
          </a:p>
          <a:p>
            <a:pPr>
              <a:spcBef>
                <a:spcPct val="40000"/>
              </a:spcBef>
            </a:pPr>
            <a:r>
              <a:rPr lang="pt-BR"/>
              <a:t>Quais são os requisitos de instalação e configuração?</a:t>
            </a:r>
          </a:p>
          <a:p>
            <a:pPr>
              <a:spcBef>
                <a:spcPct val="40000"/>
              </a:spcBef>
            </a:pPr>
            <a:r>
              <a:rPr lang="pt-BR"/>
              <a:t>Existem requisitos especiais de licenciamento?</a:t>
            </a:r>
          </a:p>
          <a:p>
            <a:pPr>
              <a:spcBef>
                <a:spcPct val="40000"/>
              </a:spcBef>
            </a:pPr>
            <a:r>
              <a:rPr lang="pt-BR"/>
              <a:t>Como o software será distribuído?</a:t>
            </a:r>
          </a:p>
          <a:p>
            <a:pPr>
              <a:spcBef>
                <a:spcPct val="40000"/>
              </a:spcBef>
            </a:pPr>
            <a:r>
              <a:rPr lang="pt-BR"/>
              <a:t>Existem requisitos de etiquetagem ou de empacotamento?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Importância do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Contexto </a:t>
            </a:r>
            <a:r>
              <a:rPr lang="pt-BR" dirty="0" smtClean="0"/>
              <a:t>da Solução</a:t>
            </a:r>
          </a:p>
        </p:txBody>
      </p:sp>
      <p:sp>
        <p:nvSpPr>
          <p:cNvPr id="53250" name="Rectangle 3" descr="Horizontal clara"/>
          <p:cNvSpPr>
            <a:spLocks noChangeArrowheads="1"/>
          </p:cNvSpPr>
          <p:nvPr/>
        </p:nvSpPr>
        <p:spPr bwMode="auto">
          <a:xfrm>
            <a:off x="573088" y="1573213"/>
            <a:ext cx="8064500" cy="5024139"/>
          </a:xfrm>
          <a:prstGeom prst="rect">
            <a:avLst/>
          </a:prstGeom>
          <a:solidFill>
            <a:schemeClr val="accent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b="1" dirty="0"/>
              <a:t>Parte IX: Outros Requisitos</a:t>
            </a:r>
            <a:endParaRPr lang="pt-BR" dirty="0"/>
          </a:p>
          <a:p>
            <a:pPr>
              <a:spcBef>
                <a:spcPct val="40000"/>
              </a:spcBef>
            </a:pPr>
            <a:r>
              <a:rPr lang="pt-BR" dirty="0"/>
              <a:t>Existe algum requisito legal, de regulação, ambiental ou de padronização que deva ser atendido?</a:t>
            </a:r>
          </a:p>
          <a:p>
            <a:pPr>
              <a:spcBef>
                <a:spcPct val="40000"/>
              </a:spcBef>
            </a:pPr>
            <a:r>
              <a:rPr lang="pt-BR" dirty="0"/>
              <a:t>Você acha que existem outros requisitos que devemos conhecer?</a:t>
            </a:r>
          </a:p>
          <a:p>
            <a:endParaRPr lang="pt-BR" dirty="0"/>
          </a:p>
          <a:p>
            <a:r>
              <a:rPr lang="pt-BR" b="1" dirty="0"/>
              <a:t>Parte X: Fechamento</a:t>
            </a:r>
            <a:endParaRPr lang="pt-BR" dirty="0"/>
          </a:p>
          <a:p>
            <a:r>
              <a:rPr lang="pt-BR" dirty="0"/>
              <a:t>Existe alguma outra questão que eu deveria ter feito?</a:t>
            </a:r>
          </a:p>
          <a:p>
            <a:r>
              <a:rPr lang="pt-BR" dirty="0"/>
              <a:t>Se depois, eu tiver alguma dúvida, posso ligar para você? Você concorda em participar de uma revisão de requisitos?</a:t>
            </a:r>
          </a:p>
          <a:p>
            <a:endParaRPr lang="pt-BR" dirty="0"/>
          </a:p>
          <a:p>
            <a:r>
              <a:rPr lang="pt-BR" b="1" dirty="0"/>
              <a:t>Parte XI: Resumo do Analista</a:t>
            </a:r>
            <a:endParaRPr lang="pt-BR" dirty="0"/>
          </a:p>
          <a:p>
            <a:r>
              <a:rPr lang="pt-BR" dirty="0"/>
              <a:t>Depois da entrevista, e enquanto as informações estiverem frescas em sua mente, resuma as três necessidades (</a:t>
            </a:r>
            <a:r>
              <a:rPr lang="pt-BR" dirty="0" err="1"/>
              <a:t>needs</a:t>
            </a:r>
            <a:r>
              <a:rPr lang="pt-BR" dirty="0"/>
              <a:t>) ou problemas de maior prioridade identificados pelo usuário/cliente.</a:t>
            </a:r>
          </a:p>
          <a:p>
            <a:r>
              <a:rPr lang="pt-BR" dirty="0"/>
              <a:t>	1. 	</a:t>
            </a:r>
          </a:p>
          <a:p>
            <a:r>
              <a:rPr lang="pt-BR" dirty="0"/>
              <a:t>	2. 	</a:t>
            </a:r>
          </a:p>
          <a:p>
            <a:r>
              <a:rPr lang="pt-BR" dirty="0"/>
              <a:t>	3.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Entrevista</a:t>
            </a:r>
          </a:p>
        </p:txBody>
      </p:sp>
      <p:sp>
        <p:nvSpPr>
          <p:cNvPr id="18434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Objetivo</a:t>
            </a:r>
          </a:p>
          <a:p>
            <a:pPr lvl="1"/>
            <a:r>
              <a:rPr lang="pt-BR" smtClean="0"/>
              <a:t>Descrever o processo de entrevista e fornecer um modelo genérico para conduzir a entrevista de usuários e stakeholders.</a:t>
            </a:r>
          </a:p>
          <a:p>
            <a:r>
              <a:rPr lang="pt-BR" smtClean="0"/>
              <a:t>Principais tópicos</a:t>
            </a:r>
          </a:p>
          <a:p>
            <a:pPr lvl="1"/>
            <a:r>
              <a:rPr lang="pt-BR" smtClean="0"/>
              <a:t>Introdução</a:t>
            </a:r>
          </a:p>
          <a:p>
            <a:pPr lvl="1"/>
            <a:r>
              <a:rPr lang="pt-BR" smtClean="0"/>
              <a:t>Questões livres de contexto </a:t>
            </a:r>
          </a:p>
          <a:p>
            <a:pPr lvl="1"/>
            <a:r>
              <a:rPr lang="pt-BR" smtClean="0"/>
              <a:t>A Importância do Contexto da Solução</a:t>
            </a:r>
          </a:p>
          <a:p>
            <a:pPr lvl="1"/>
            <a:r>
              <a:rPr lang="pt-BR" smtClean="0"/>
              <a:t>O Momento da Verdade: </a:t>
            </a:r>
            <a:br>
              <a:rPr lang="pt-BR" smtClean="0"/>
            </a:br>
            <a:r>
              <a:rPr lang="pt-BR" smtClean="0"/>
              <a:t>A Entrevista </a:t>
            </a:r>
          </a:p>
          <a:p>
            <a:pPr lvl="1"/>
            <a:r>
              <a:rPr lang="pt-BR" smtClean="0"/>
              <a:t>Compilando os Dados de Necessidade (Needs)</a:t>
            </a:r>
          </a:p>
          <a:p>
            <a:pPr lvl="1"/>
            <a:r>
              <a:rPr lang="pt-BR" smtClean="0"/>
              <a:t>10 + 10 + 10 ≠ 30</a:t>
            </a:r>
          </a:p>
          <a:p>
            <a:pPr lvl="1"/>
            <a:r>
              <a:rPr lang="pt-BR" smtClean="0"/>
              <a:t>O Estudo de Caso</a:t>
            </a:r>
          </a:p>
          <a:p>
            <a:pPr lvl="1"/>
            <a:r>
              <a:rPr lang="pt-BR" smtClean="0"/>
              <a:t>Uma Nota sobre Questionários</a:t>
            </a:r>
          </a:p>
          <a:p>
            <a:pPr lvl="1"/>
            <a:r>
              <a:rPr lang="pt-BR" smtClean="0"/>
              <a:t>Resumo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Momento da Verdade: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 </a:t>
            </a:r>
            <a:r>
              <a:rPr lang="pt-BR" dirty="0" smtClean="0"/>
              <a:t>Entrevista 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Qualquer desenvolvedor pode fazer a entrevista:</a:t>
            </a:r>
          </a:p>
          <a:p>
            <a:pPr lvl="1"/>
            <a:r>
              <a:rPr lang="pt-BR" smtClean="0"/>
              <a:t>Com um pouco de preparação.</a:t>
            </a:r>
          </a:p>
          <a:p>
            <a:pPr lvl="1"/>
            <a:r>
              <a:rPr lang="pt-BR" smtClean="0"/>
              <a:t>Com a entrevista estruturada no bolso.</a:t>
            </a:r>
          </a:p>
          <a:p>
            <a:pPr lvl="1"/>
            <a:r>
              <a:rPr lang="pt-BR" smtClean="0"/>
              <a:t>Mas, seria melhor escolher aqueles mais extrovertidos. </a:t>
            </a:r>
          </a:p>
          <a:p>
            <a:r>
              <a:rPr lang="pt-BR" smtClean="0"/>
              <a:t>Algumas dicas para o sucesso da entrevista:</a:t>
            </a:r>
          </a:p>
          <a:p>
            <a:pPr lvl="1"/>
            <a:r>
              <a:rPr lang="pt-BR" smtClean="0"/>
              <a:t>Prepare uma entrevista livre de contexto apropriadamente</a:t>
            </a:r>
          </a:p>
          <a:p>
            <a:pPr lvl="1"/>
            <a:r>
              <a:rPr lang="pt-BR" smtClean="0"/>
              <a:t>Anote numa agenda para servir de referência durante a entrevista. </a:t>
            </a:r>
          </a:p>
          <a:p>
            <a:pPr lvl="1"/>
            <a:r>
              <a:rPr lang="pt-BR" smtClean="0"/>
              <a:t>Revise as questões um momento antes da entrevista.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Momento da Verdade: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 </a:t>
            </a:r>
            <a:r>
              <a:rPr lang="pt-BR" dirty="0" smtClean="0"/>
              <a:t>Entrevista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Antes da entrevista, pesquise o histórico dos stakeholders e da companhia a ser entrevistada. </a:t>
            </a:r>
          </a:p>
          <a:p>
            <a:pPr lvl="1"/>
            <a:r>
              <a:rPr lang="pt-BR" smtClean="0"/>
              <a:t>Não sonde as pessoas sendo entrevistadas com questões que você poderia ter respondido antecipadamente. </a:t>
            </a:r>
          </a:p>
          <a:p>
            <a:pPr lvl="1"/>
            <a:r>
              <a:rPr lang="pt-BR" smtClean="0"/>
              <a:t>Por outro lado, não será prejudicial fazer uma breve verificação dessas respostas com o entrevistado.</a:t>
            </a:r>
          </a:p>
          <a:p>
            <a:r>
              <a:rPr lang="pt-BR" smtClean="0"/>
              <a:t>Anote respostas numa agenda durante a entrevista.</a:t>
            </a:r>
          </a:p>
          <a:p>
            <a:pPr lvl="1"/>
            <a:r>
              <a:rPr lang="pt-BR" smtClean="0"/>
              <a:t>Não tente coletar os dados eletronicamente nesse momento!</a:t>
            </a:r>
          </a:p>
          <a:p>
            <a:r>
              <a:rPr lang="pt-BR" smtClean="0"/>
              <a:t>Consulte o modelo durante a entrevista:</a:t>
            </a:r>
          </a:p>
          <a:p>
            <a:pPr lvl="1"/>
            <a:r>
              <a:rPr lang="pt-BR" smtClean="0"/>
              <a:t>Garanta que questões corretas estão sendo realizadas.</a:t>
            </a:r>
          </a:p>
          <a:p>
            <a:pPr lvl="1"/>
            <a:r>
              <a:rPr lang="pt-BR" smtClean="0"/>
              <a:t>Mas não crie constrangimento ao entrevistado.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Momento da Verdade: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 </a:t>
            </a:r>
            <a:r>
              <a:rPr lang="pt-BR" dirty="0" smtClean="0"/>
              <a:t>Entrevista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Após sucesso da aproximação, a entrevista provavelmente seguirá o seu próprio curso. </a:t>
            </a:r>
          </a:p>
          <a:p>
            <a:r>
              <a:rPr lang="pt-BR" smtClean="0"/>
              <a:t>Clientes podem cair num diálogo de “fluxo de consciência”:</a:t>
            </a:r>
          </a:p>
          <a:p>
            <a:pPr lvl="1"/>
            <a:r>
              <a:rPr lang="pt-BR" smtClean="0"/>
              <a:t>Descrição em detalhes sangrentos do horror da situação atual. </a:t>
            </a:r>
          </a:p>
          <a:p>
            <a:pPr lvl="1"/>
            <a:r>
              <a:rPr lang="pt-BR" smtClean="0"/>
              <a:t>É exatamente esse o comportamento que você procura:</a:t>
            </a:r>
          </a:p>
          <a:p>
            <a:pPr lvl="2"/>
            <a:r>
              <a:rPr lang="pt-BR" smtClean="0"/>
              <a:t>Não  interrompa! Escreva tudo o que for possível. Deixe que ele descarregue esse fluxo de pensamento em particular!</a:t>
            </a:r>
          </a:p>
          <a:p>
            <a:r>
              <a:rPr lang="pt-BR" smtClean="0"/>
              <a:t>Depois, siga formulando questões sobre informações que acabaram de ser fornecidas. </a:t>
            </a:r>
          </a:p>
          <a:p>
            <a:r>
              <a:rPr lang="pt-BR" smtClean="0"/>
              <a:t>Quando o final lógico dessa linha de pensamento alcançar seu fim, retorne às outras questões.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Compilando os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Dados </a:t>
            </a:r>
            <a:r>
              <a:rPr lang="pt-BR" dirty="0" smtClean="0"/>
              <a:t>de Necessidade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Após algumas entrevistas desse tipo, o desenvolvedor terá:</a:t>
            </a:r>
          </a:p>
          <a:p>
            <a:pPr lvl="1"/>
            <a:r>
              <a:rPr lang="pt-BR" smtClean="0"/>
              <a:t>Obtido algum conhecimento do domínio do problema.</a:t>
            </a:r>
          </a:p>
          <a:p>
            <a:pPr lvl="1"/>
            <a:r>
              <a:rPr lang="pt-BR" smtClean="0"/>
              <a:t>Entendido tanto do problema a ser resolvido quanto as percepções do usuário sobre as características de uma solução efetiva. </a:t>
            </a:r>
          </a:p>
          <a:p>
            <a:r>
              <a:rPr lang="pt-BR" smtClean="0"/>
              <a:t>Resuma as principais necessidades do usuário e características do produto definidos na entrevista. </a:t>
            </a:r>
          </a:p>
          <a:p>
            <a:pPr lvl="1"/>
            <a:r>
              <a:rPr lang="pt-BR" smtClean="0"/>
              <a:t>Essas “necessidades do usuário” vivem no topo de nossa pirâmide de requisitos e servirão de guia para nos orientar em todas as tarefas seguintes.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Compilando os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Dados </a:t>
            </a:r>
            <a:r>
              <a:rPr lang="pt-BR" dirty="0" smtClean="0"/>
              <a:t>de Necessidade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Durante a análise do problema, você terá:</a:t>
            </a:r>
          </a:p>
          <a:p>
            <a:pPr lvl="1"/>
            <a:r>
              <a:rPr lang="pt-BR" smtClean="0"/>
              <a:t>Identificado os principais stakeholders e usuários que precisará entrevistar a fim de obter o entendimento de suas necessidades. </a:t>
            </a:r>
          </a:p>
          <a:p>
            <a:r>
              <a:rPr lang="pt-BR" smtClean="0"/>
              <a:t>Normalmente, não precisamos fazer muitas entrevistas para obter um bom e sólido entendimento sobre o assunto.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10 + 10 + 10 ≠ 30 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Na última seção do formulário, Resumo do Analista,  registre “3 necessidades ou problemas mais importantes” descobertas na entrevista. </a:t>
            </a:r>
          </a:p>
          <a:p>
            <a:r>
              <a:rPr lang="pt-BR" smtClean="0"/>
              <a:t>Após algumas entrevistas, as necessidades de alta prioridade começarão a se repetir. </a:t>
            </a:r>
          </a:p>
          <a:p>
            <a:pPr lvl="1"/>
            <a:r>
              <a:rPr lang="pt-BR" smtClean="0"/>
              <a:t>Isso significa que você começou a encontrar convergência sobre algumas necessidades comuns. </a:t>
            </a:r>
          </a:p>
        </p:txBody>
      </p:sp>
      <p:grpSp>
        <p:nvGrpSpPr>
          <p:cNvPr id="65539" name="Group 9"/>
          <p:cNvGrpSpPr>
            <a:grpSpLocks/>
          </p:cNvGrpSpPr>
          <p:nvPr/>
        </p:nvGrpSpPr>
        <p:grpSpPr bwMode="auto">
          <a:xfrm>
            <a:off x="3429000" y="4500563"/>
            <a:ext cx="2011363" cy="1857375"/>
            <a:chOff x="2426" y="3339"/>
            <a:chExt cx="772" cy="771"/>
          </a:xfrm>
        </p:grpSpPr>
        <p:grpSp>
          <p:nvGrpSpPr>
            <p:cNvPr id="65540" name="Group 5"/>
            <p:cNvGrpSpPr>
              <a:grpSpLocks/>
            </p:cNvGrpSpPr>
            <p:nvPr/>
          </p:nvGrpSpPr>
          <p:grpSpPr bwMode="auto">
            <a:xfrm>
              <a:off x="2426" y="3339"/>
              <a:ext cx="772" cy="771"/>
              <a:chOff x="1221" y="1779"/>
              <a:chExt cx="1383" cy="1335"/>
            </a:xfrm>
          </p:grpSpPr>
          <p:sp>
            <p:nvSpPr>
              <p:cNvPr id="65542" name="AutoShape 6"/>
              <p:cNvSpPr>
                <a:spLocks noChangeArrowheads="1"/>
              </p:cNvSpPr>
              <p:nvPr/>
            </p:nvSpPr>
            <p:spPr bwMode="auto">
              <a:xfrm>
                <a:off x="1344" y="1854"/>
                <a:ext cx="1260" cy="126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3600"/>
              </a:p>
            </p:txBody>
          </p:sp>
          <p:sp>
            <p:nvSpPr>
              <p:cNvPr id="65543" name="AutoShape 7"/>
              <p:cNvSpPr>
                <a:spLocks noChangeArrowheads="1"/>
              </p:cNvSpPr>
              <p:nvPr/>
            </p:nvSpPr>
            <p:spPr bwMode="auto">
              <a:xfrm>
                <a:off x="1221" y="1779"/>
                <a:ext cx="1260" cy="126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3600"/>
              </a:p>
            </p:txBody>
          </p:sp>
        </p:grpSp>
        <p:sp>
          <p:nvSpPr>
            <p:cNvPr id="65541" name="Text Box 8"/>
            <p:cNvSpPr txBox="1">
              <a:spLocks noChangeArrowheads="1"/>
            </p:cNvSpPr>
            <p:nvPr/>
          </p:nvSpPr>
          <p:spPr bwMode="auto">
            <a:xfrm>
              <a:off x="2563" y="3547"/>
              <a:ext cx="429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Font typeface="Symbol" pitchFamily="18" charset="2"/>
                <a:buChar char="·"/>
              </a:pPr>
              <a:r>
                <a:rPr lang="pt-BR" sz="1400"/>
                <a:t>1</a:t>
              </a:r>
            </a:p>
            <a:p>
              <a:pPr algn="ctr">
                <a:buFont typeface="Symbol" pitchFamily="18" charset="2"/>
                <a:buChar char="·"/>
              </a:pPr>
              <a:r>
                <a:rPr lang="pt-BR" sz="1400"/>
                <a:t>2</a:t>
              </a:r>
            </a:p>
            <a:p>
              <a:pPr algn="ctr">
                <a:buFont typeface="Symbol" pitchFamily="18" charset="2"/>
                <a:buChar char="·"/>
              </a:pPr>
              <a:r>
                <a:rPr lang="pt-BR" sz="1400"/>
                <a:t>3</a:t>
              </a:r>
            </a:p>
            <a:p>
              <a:pPr algn="ctr">
                <a:buFont typeface="Symbol" pitchFamily="18" charset="2"/>
                <a:buChar char="·"/>
              </a:pPr>
              <a:r>
                <a:rPr lang="pt-BR" sz="1400"/>
                <a:t>etc.</a:t>
              </a:r>
              <a:endParaRPr lang="pt-BR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10 + 10 + 10 ≠ 30 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Isso é esperado, pois usuários e stakeholders podem compartilhar das mesmas perspectivas. </a:t>
            </a:r>
          </a:p>
          <a:p>
            <a:r>
              <a:rPr lang="pt-BR" smtClean="0"/>
              <a:t>Assim, em dez entrevistas, normalmente, são criados apenas 10–15 necessidades diferentes. </a:t>
            </a:r>
          </a:p>
          <a:p>
            <a:r>
              <a:rPr lang="pt-BR" smtClean="0"/>
              <a:t>Este é o início do “repositório de requisitos”.</a:t>
            </a:r>
          </a:p>
          <a:p>
            <a:r>
              <a:rPr lang="pt-BR" smtClean="0"/>
              <a:t>Esses dados simples e inexpressivos, por si só, ajudarão você e a sua equipe a construir uma base mais sólida para dar início ao seu projeto.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Estudo de Caso 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equipe HOLIS decidiu que:</a:t>
            </a:r>
          </a:p>
          <a:p>
            <a:pPr lvl="1"/>
            <a:r>
              <a:rPr lang="pt-BR" smtClean="0"/>
              <a:t>A Eric e Cathy desenvolveria as questões para a entrevista. </a:t>
            </a:r>
          </a:p>
          <a:p>
            <a:pPr lvl="1"/>
            <a:r>
              <a:rPr lang="pt-BR" smtClean="0"/>
              <a:t>Cada desenvolvedor entrevistaria duas pessoas da lista de clientes e distribuidores.</a:t>
            </a:r>
          </a:p>
          <a:p>
            <a:r>
              <a:rPr lang="pt-BR" smtClean="0"/>
              <a:t>A equipe usou o Resumo do Analista para sumarizar as necessidades.</a:t>
            </a:r>
          </a:p>
          <a:p>
            <a:pPr lvl="1"/>
            <a:r>
              <a:rPr lang="pt-BR" smtClean="0"/>
              <a:t>Duplicidades foram extraídas.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Estudo de Caso 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Depois de 15 entrevistas, a equipe identificou 22 necessidades que preencherão o topo de nossa pirâmide de requisitos. </a:t>
            </a:r>
          </a:p>
        </p:txBody>
      </p:sp>
      <p:grpSp>
        <p:nvGrpSpPr>
          <p:cNvPr id="71683" name="Group 9"/>
          <p:cNvGrpSpPr>
            <a:grpSpLocks/>
          </p:cNvGrpSpPr>
          <p:nvPr/>
        </p:nvGrpSpPr>
        <p:grpSpPr bwMode="auto">
          <a:xfrm>
            <a:off x="3500438" y="3429000"/>
            <a:ext cx="2011362" cy="1857375"/>
            <a:chOff x="2426" y="3339"/>
            <a:chExt cx="772" cy="771"/>
          </a:xfrm>
        </p:grpSpPr>
        <p:grpSp>
          <p:nvGrpSpPr>
            <p:cNvPr id="71685" name="Group 5"/>
            <p:cNvGrpSpPr>
              <a:grpSpLocks/>
            </p:cNvGrpSpPr>
            <p:nvPr/>
          </p:nvGrpSpPr>
          <p:grpSpPr bwMode="auto">
            <a:xfrm>
              <a:off x="2426" y="3339"/>
              <a:ext cx="772" cy="771"/>
              <a:chOff x="1221" y="1779"/>
              <a:chExt cx="1383" cy="1335"/>
            </a:xfrm>
          </p:grpSpPr>
          <p:sp>
            <p:nvSpPr>
              <p:cNvPr id="71687" name="AutoShape 6"/>
              <p:cNvSpPr>
                <a:spLocks noChangeArrowheads="1"/>
              </p:cNvSpPr>
              <p:nvPr/>
            </p:nvSpPr>
            <p:spPr bwMode="auto">
              <a:xfrm>
                <a:off x="1344" y="1854"/>
                <a:ext cx="1260" cy="126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3600"/>
              </a:p>
            </p:txBody>
          </p:sp>
          <p:sp>
            <p:nvSpPr>
              <p:cNvPr id="71688" name="AutoShape 7"/>
              <p:cNvSpPr>
                <a:spLocks noChangeArrowheads="1"/>
              </p:cNvSpPr>
              <p:nvPr/>
            </p:nvSpPr>
            <p:spPr bwMode="auto">
              <a:xfrm>
                <a:off x="1221" y="1779"/>
                <a:ext cx="1260" cy="126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3600"/>
              </a:p>
            </p:txBody>
          </p:sp>
        </p:grpSp>
        <p:sp>
          <p:nvSpPr>
            <p:cNvPr id="71686" name="Text Box 8"/>
            <p:cNvSpPr txBox="1">
              <a:spLocks noChangeArrowheads="1"/>
            </p:cNvSpPr>
            <p:nvPr/>
          </p:nvSpPr>
          <p:spPr bwMode="auto">
            <a:xfrm>
              <a:off x="2563" y="3547"/>
              <a:ext cx="429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Font typeface="Symbol" pitchFamily="18" charset="2"/>
                <a:buChar char="·"/>
              </a:pPr>
              <a:r>
                <a:rPr lang="pt-BR" sz="1400"/>
                <a:t>1</a:t>
              </a:r>
            </a:p>
            <a:p>
              <a:pPr algn="ctr">
                <a:buFont typeface="Symbol" pitchFamily="18" charset="2"/>
                <a:buChar char="·"/>
              </a:pPr>
              <a:r>
                <a:rPr lang="pt-BR" sz="1400"/>
                <a:t>2</a:t>
              </a:r>
            </a:p>
            <a:p>
              <a:pPr algn="ctr">
                <a:buFont typeface="Symbol" pitchFamily="18" charset="2"/>
                <a:buChar char="·"/>
              </a:pPr>
              <a:r>
                <a:rPr lang="pt-BR" sz="1400"/>
                <a:t>3</a:t>
              </a:r>
            </a:p>
            <a:p>
              <a:pPr algn="ctr">
                <a:buFont typeface="Symbol" pitchFamily="18" charset="2"/>
                <a:buChar char="·"/>
              </a:pPr>
              <a:r>
                <a:rPr lang="pt-BR" sz="1400"/>
                <a:t>etc.</a:t>
              </a:r>
              <a:endParaRPr lang="pt-BR" sz="3600"/>
            </a:p>
          </p:txBody>
        </p:sp>
      </p:grpSp>
      <p:sp>
        <p:nvSpPr>
          <p:cNvPr id="71684" name="Retângulo 15"/>
          <p:cNvSpPr>
            <a:spLocks noChangeArrowheads="1"/>
          </p:cNvSpPr>
          <p:nvPr/>
        </p:nvSpPr>
        <p:spPr bwMode="auto">
          <a:xfrm>
            <a:off x="3000375" y="5286375"/>
            <a:ext cx="307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/>
              <a:t>Needs do usuário do HOLIS</a:t>
            </a:r>
            <a:endParaRPr lang="pt-BR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Estudo de Caso</a:t>
            </a:r>
          </a:p>
        </p:txBody>
      </p:sp>
      <p:sp useBgFill="1">
        <p:nvSpPr>
          <p:cNvPr id="737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Perspectiva dos Proprietários:</a:t>
            </a:r>
          </a:p>
          <a:p>
            <a:pPr lvl="1"/>
            <a:r>
              <a:rPr lang="pt-BR" smtClean="0"/>
              <a:t>Controle de iluminação residencial modificável e flexível.</a:t>
            </a:r>
          </a:p>
          <a:p>
            <a:pPr lvl="1"/>
            <a:r>
              <a:rPr lang="pt-BR" smtClean="0"/>
              <a:t>“à prova do futuro” (“Como as tecnologias mudam, eu gostaria que houvesse compatibilidade com novas tecnologias que possam emergir.”).</a:t>
            </a:r>
          </a:p>
          <a:p>
            <a:pPr lvl="1"/>
            <a:r>
              <a:rPr lang="pt-BR" smtClean="0"/>
              <a:t>Atrativo, discreto e ergonômico.</a:t>
            </a:r>
          </a:p>
          <a:p>
            <a:pPr lvl="1"/>
            <a:r>
              <a:rPr lang="pt-BR" smtClean="0"/>
              <a:t>Independência total e chaves programáveis ou reconfiguráveis para cada cômodo da residência.</a:t>
            </a:r>
          </a:p>
          <a:p>
            <a:pPr lvl="1"/>
            <a:r>
              <a:rPr lang="pt-BR" smtClean="0"/>
              <a:t> Mais segurança e despreocupação.</a:t>
            </a:r>
          </a:p>
          <a:p>
            <a:pPr lvl="1"/>
            <a:r>
              <a:rPr lang="pt-BR" smtClean="0"/>
              <a:t>Operação intuitiva (“Eu quero ensinar minha mãe tecnofóbica”).</a:t>
            </a:r>
          </a:p>
          <a:p>
            <a:pPr lvl="1"/>
            <a:r>
              <a:rPr lang="pt-BR" smtClean="0"/>
              <a:t>O sistema com custo razoável, com chaves de baixo custo.</a:t>
            </a:r>
          </a:p>
          <a:p>
            <a:pPr lvl="1"/>
            <a:r>
              <a:rPr lang="pt-BR" smtClean="0"/>
              <a:t>Correção fácil e barata.</a:t>
            </a:r>
          </a:p>
          <a:p>
            <a:pPr lvl="1"/>
            <a:r>
              <a:rPr lang="pt-BR" smtClean="0"/>
              <a:t>Configuração de chaves flexível (de um a sete botões por chave).</a:t>
            </a:r>
          </a:p>
          <a:p>
            <a:pPr lvl="1"/>
            <a:r>
              <a:rPr lang="pt-BR" smtClean="0"/>
              <a:t>Fora do alcance da visão e observação.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É uma das técnicas mais importantes e simples para obter requisitos.</a:t>
            </a:r>
          </a:p>
          <a:p>
            <a:pPr lvl="1"/>
            <a:r>
              <a:rPr lang="pt-BR" smtClean="0"/>
              <a:t>É uma técnica simples e direta e que pode ser usada em, virtualmente, qualquer situação. </a:t>
            </a:r>
          </a:p>
          <a:p>
            <a:r>
              <a:rPr lang="pt-BR" smtClean="0"/>
              <a:t>O processo de entrevista não é fácil:</a:t>
            </a:r>
          </a:p>
          <a:p>
            <a:pPr lvl="1"/>
            <a:r>
              <a:rPr lang="pt-BR" smtClean="0"/>
              <a:t>Pois força a uma convivência próxima e pessoal.</a:t>
            </a:r>
          </a:p>
          <a:p>
            <a:pPr lvl="1"/>
            <a:r>
              <a:rPr lang="pt-BR" smtClean="0"/>
              <a:t>Temos que enfrentar a síndrome “Usuário e o Desenvolvedor”.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O Estudo de Caso</a:t>
            </a:r>
          </a:p>
        </p:txBody>
      </p:sp>
      <p:sp>
        <p:nvSpPr>
          <p:cNvPr id="75779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pt-BR" sz="1800" dirty="0" smtClean="0"/>
              <a:t>100% confiável.</a:t>
            </a:r>
          </a:p>
          <a:p>
            <a:pPr lvl="1" eaLnBrk="1" hangingPunct="1"/>
            <a:r>
              <a:rPr lang="pt-BR" sz="1800" dirty="0" smtClean="0"/>
              <a:t>Configuração de segurança de férias.</a:t>
            </a:r>
          </a:p>
          <a:p>
            <a:pPr lvl="1" eaLnBrk="1" hangingPunct="1"/>
            <a:r>
              <a:rPr lang="pt-BR" sz="1800" dirty="0" smtClean="0"/>
              <a:t>Habilidade de criar cenas, como configuração de iluminação para festas.</a:t>
            </a:r>
          </a:p>
          <a:p>
            <a:pPr lvl="1" eaLnBrk="1" hangingPunct="1"/>
            <a:r>
              <a:rPr lang="pt-BR" sz="1800" dirty="0" smtClean="0"/>
              <a:t>Nenhum incremento elétrico ou de perigo de incêndio na casa.</a:t>
            </a:r>
          </a:p>
          <a:p>
            <a:pPr lvl="1" eaLnBrk="1" hangingPunct="1"/>
            <a:r>
              <a:rPr lang="pt-BR" sz="1800" dirty="0" smtClean="0"/>
              <a:t>Habilidade de após uma falta de energia elétrica, restaurar a iluminação.</a:t>
            </a:r>
          </a:p>
          <a:p>
            <a:pPr lvl="1" eaLnBrk="1" hangingPunct="1"/>
            <a:r>
              <a:rPr lang="pt-BR" sz="1800" dirty="0" smtClean="0"/>
              <a:t>Conseguir programar usando o meu PC.</a:t>
            </a:r>
          </a:p>
          <a:p>
            <a:pPr lvl="1"/>
            <a:r>
              <a:rPr lang="pt-BR" sz="1800" dirty="0"/>
              <a:t>Escurecer onde eu quiser.</a:t>
            </a:r>
          </a:p>
          <a:p>
            <a:pPr lvl="1"/>
            <a:r>
              <a:rPr lang="pt-BR" sz="1800" dirty="0"/>
              <a:t>Conseguir programar sem o meu PC.</a:t>
            </a:r>
          </a:p>
          <a:p>
            <a:pPr lvl="1"/>
            <a:r>
              <a:rPr lang="pt-BR" sz="1800" dirty="0"/>
              <a:t>Alguém mais irá programá-lo para mim.</a:t>
            </a:r>
          </a:p>
          <a:p>
            <a:pPr lvl="1"/>
            <a:r>
              <a:rPr lang="pt-BR" sz="1800" dirty="0"/>
              <a:t>Se o sistema falhar, eu ainda quero estar apto a ligar algumas luzes.</a:t>
            </a:r>
          </a:p>
          <a:p>
            <a:pPr lvl="1"/>
            <a:r>
              <a:rPr lang="pt-BR" sz="1800" dirty="0"/>
              <a:t>Interfaces para o meu sistema de segurança residencial.</a:t>
            </a:r>
          </a:p>
          <a:p>
            <a:pPr lvl="1"/>
            <a:r>
              <a:rPr lang="pt-BR" sz="1800" dirty="0"/>
              <a:t>Interface com outros aparelhos (HVAC, áudio/vídeo, entre outros</a:t>
            </a:r>
            <a:r>
              <a:rPr lang="pt-BR" sz="1800" dirty="0" smtClean="0"/>
              <a:t>).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O Estudo de Caso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Perspectiva dos Distribuidores:</a:t>
            </a:r>
          </a:p>
          <a:p>
            <a:pPr lvl="1" eaLnBrk="1" hangingPunct="1"/>
            <a:r>
              <a:rPr lang="pt-BR" sz="1800" smtClean="0"/>
              <a:t>Um produto que ofereça competitividade.</a:t>
            </a:r>
          </a:p>
          <a:p>
            <a:pPr lvl="1" eaLnBrk="1" hangingPunct="1"/>
            <a:r>
              <a:rPr lang="pt-BR" sz="1800" smtClean="0"/>
              <a:t>Alguma forte diferenciação do produto.</a:t>
            </a:r>
          </a:p>
          <a:p>
            <a:pPr lvl="1" eaLnBrk="1" hangingPunct="1"/>
            <a:r>
              <a:rPr lang="pt-BR" sz="1800" smtClean="0"/>
              <a:t>Facilidade de treinar o pessoal de vendas.</a:t>
            </a:r>
          </a:p>
          <a:p>
            <a:pPr lvl="1" eaLnBrk="1" hangingPunct="1"/>
            <a:r>
              <a:rPr lang="pt-BR" sz="1800" smtClean="0"/>
              <a:t>Poder ser demonstrado em minha loja.</a:t>
            </a:r>
          </a:p>
          <a:p>
            <a:pPr lvl="1" eaLnBrk="1" hangingPunct="1"/>
            <a:r>
              <a:rPr lang="pt-BR" sz="1800" smtClean="0"/>
              <a:t>Alta margem bruta.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Uma Nota sobre Questionários 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Alguém pode perguntar:</a:t>
            </a:r>
          </a:p>
          <a:p>
            <a:pPr lvl="1"/>
            <a:r>
              <a:rPr lang="pt-BR" smtClean="0"/>
              <a:t>A entrevista pode ser substituída por um questionário?</a:t>
            </a:r>
          </a:p>
          <a:p>
            <a:r>
              <a:rPr lang="pt-BR" smtClean="0"/>
              <a:t>Em alguns casos, isso expressa apenas um desejo de eficiência:</a:t>
            </a:r>
          </a:p>
          <a:p>
            <a:pPr lvl="1"/>
            <a:r>
              <a:rPr lang="pt-BR" smtClean="0"/>
              <a:t>“Eu poderia fazer 100 questionários no tempo em que se leva para fazer uma única entrevista”. </a:t>
            </a:r>
          </a:p>
          <a:p>
            <a:r>
              <a:rPr lang="pt-BR" smtClean="0"/>
              <a:t>Em outros casos, isso pode expressar algum desejo suspeito:</a:t>
            </a:r>
          </a:p>
          <a:p>
            <a:pPr lvl="1"/>
            <a:r>
              <a:rPr lang="pt-BR" smtClean="0"/>
              <a:t>“Eu tenho que realmente falar com essas pessoas? </a:t>
            </a:r>
          </a:p>
          <a:p>
            <a:pPr lvl="1"/>
            <a:r>
              <a:rPr lang="pt-BR" smtClean="0"/>
              <a:t>Eu não poderia apenas enviar uma carta?”.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Uma Nota sobre Questionários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Independentemente da motivação, a resposta é não. </a:t>
            </a:r>
          </a:p>
          <a:p>
            <a:pPr lvl="1"/>
            <a:r>
              <a:rPr lang="pt-BR" smtClean="0"/>
              <a:t>Nada substitui o contato pessoal.</a:t>
            </a:r>
          </a:p>
          <a:p>
            <a:pPr lvl="1"/>
            <a:r>
              <a:rPr lang="pt-BR" smtClean="0"/>
              <a:t>Essa forma de construir o entendimento.</a:t>
            </a:r>
          </a:p>
          <a:p>
            <a:pPr lvl="1"/>
            <a:r>
              <a:rPr lang="pt-BR" smtClean="0"/>
              <a:t> A interação em formato livre da técnica de entrevista. </a:t>
            </a:r>
          </a:p>
          <a:p>
            <a:r>
              <a:rPr lang="pt-BR" smtClean="0"/>
              <a:t>Após 1 ou 2 entrevistas:</a:t>
            </a:r>
          </a:p>
          <a:p>
            <a:pPr lvl="1"/>
            <a:r>
              <a:rPr lang="pt-BR" smtClean="0"/>
              <a:t>A visão do mundo terá mudado. </a:t>
            </a:r>
          </a:p>
          <a:p>
            <a:pPr lvl="1"/>
            <a:r>
              <a:rPr lang="pt-BR" smtClean="0"/>
              <a:t>E, mais importante, a visão da solução terá mudado!</a:t>
            </a:r>
          </a:p>
          <a:p>
            <a:r>
              <a:rPr lang="pt-BR" smtClean="0"/>
              <a:t>Primeiro, realize a entrevista. Realize-a, para cada nova classe de problemas! Realize-a, para cada novo projeto.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Uma Nota sobre Questionários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técnica do questionário quando usada apropriadamente pode exercer um papel legítimo na obtenção das necessidades do usuário. </a:t>
            </a:r>
          </a:p>
          <a:p>
            <a:r>
              <a:rPr lang="pt-BR" smtClean="0"/>
              <a:t>Embora a técnica do questionário seja freqüentemente usada e pareça científico por causa da oportunidade de se fazer análise estatística de resultados quantitativos, a técnica não substitui a entrevista.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Uma Nota sobre Questionários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Técnica do Questionário, quando aplicada na obtenção de requisitos, a apresenta alguns problemas: </a:t>
            </a:r>
          </a:p>
          <a:p>
            <a:pPr lvl="1"/>
            <a:r>
              <a:rPr lang="pt-BR" smtClean="0"/>
              <a:t>Questões relevantes podem não ser levada adiante.</a:t>
            </a:r>
          </a:p>
          <a:p>
            <a:pPr lvl="1"/>
            <a:r>
              <a:rPr lang="pt-BR" smtClean="0"/>
              <a:t>As suposições por detrás das questões influenciam as respostas.</a:t>
            </a:r>
          </a:p>
          <a:p>
            <a:pPr lvl="2"/>
            <a:r>
              <a:rPr lang="pt-BR" smtClean="0"/>
              <a:t>Exemplo: Esta classe atende a suas expectativas? Suposição: Que a pessoa possui expectativas.</a:t>
            </a:r>
          </a:p>
          <a:p>
            <a:pPr lvl="1"/>
            <a:r>
              <a:rPr lang="pt-BR" smtClean="0"/>
              <a:t>É difícil explorar novos domínios (O que você realmente deveria ter perguntado é ...), e não existe interação para explorar domínios que precisam ser explorados.</a:t>
            </a:r>
          </a:p>
          <a:p>
            <a:pPr lvl="1"/>
            <a:r>
              <a:rPr lang="pt-BR" smtClean="0"/>
              <a:t>Respostas não claras do usuário são difíceis de perseguir.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Uma Nota sobre Questionários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De fato, a técnica do questionário suprime quase todas as coisas boas da obtenção de requisitos:</a:t>
            </a:r>
          </a:p>
          <a:p>
            <a:pPr lvl="1"/>
            <a:r>
              <a:rPr lang="pt-BR" smtClean="0"/>
              <a:t>Assim, geralmente não a recomendamos para este propósito.</a:t>
            </a:r>
          </a:p>
          <a:p>
            <a:r>
              <a:rPr lang="pt-BR" smtClean="0"/>
              <a:t>No entanto, o questionário pode ser aplicado com bons resultados após a entrevista inicial e atividades de análise. </a:t>
            </a:r>
          </a:p>
          <a:p>
            <a:pPr lvl="1"/>
            <a:r>
              <a:rPr lang="pt-BR" smtClean="0"/>
              <a:t>Por exemplo, se a aplicação tiver vários usuários em potencial e se a meta é obter informações estatísticas das preferências de usuários ou clientes entre um conjunto limitado de escolhas, o questionário pode ser efetivo.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Uma Nota sobre Questionários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Para finalizar, a técnica do questionário, como toda técnica de elucidação, satisfaz a um conjunto de desafios de requisitos que uma organização pode enfrentar.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Resumo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entrevista é uma técnica simples e direta.</a:t>
            </a:r>
          </a:p>
          <a:p>
            <a:r>
              <a:rPr lang="pt-BR" smtClean="0"/>
              <a:t>Questões livres de contexto podem nos ajudar a conduzir com tranqüilidade as entrevistas.</a:t>
            </a:r>
          </a:p>
          <a:p>
            <a:r>
              <a:rPr lang="pt-BR" smtClean="0"/>
              <a:t>A entrevista pode ser apropriada para encontrar requisitos não descobertos, por explorar soluções.</a:t>
            </a:r>
          </a:p>
          <a:p>
            <a:r>
              <a:rPr lang="pt-BR" smtClean="0"/>
              <a:t>Convergências sobre algumas necessidades comuns irão iniciar um “repositório de requisitos” para ser utilizado durante o projeto.</a:t>
            </a:r>
          </a:p>
          <a:p>
            <a:r>
              <a:rPr lang="pt-BR" smtClean="0"/>
              <a:t>Um questionário não substitui uma entrevista.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Entrevistar o Cliente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Prepare o roteiro de entrevista.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Procure descobrir algumas informações sobre o entrevistado.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Defina quem do grupo participará da entrevista.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Realize a entrevista.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Preencha o Resumo do Analista.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Sintetize a lista de Características.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Elabore um questionário para dúvidas que tenham restado.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Envie o questionário ao entrevistado.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Compile os resultados.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Principal metas da entrevista:</a:t>
            </a:r>
          </a:p>
          <a:p>
            <a:pPr lvl="1"/>
            <a:r>
              <a:rPr lang="pt-BR" dirty="0" smtClean="0"/>
              <a:t>Garantir que o entrevistador não interfira nas informações obtidas. </a:t>
            </a:r>
          </a:p>
          <a:p>
            <a:r>
              <a:rPr lang="pt-BR" dirty="0" smtClean="0"/>
              <a:t>Este é um problema sutil e prejudicial. </a:t>
            </a:r>
          </a:p>
          <a:p>
            <a:pPr lvl="1"/>
            <a:r>
              <a:rPr lang="pt-BR" dirty="0" smtClean="0"/>
              <a:t>Os sociólogos ensinam que é impossível haver relacionamentos entre pessoas sem o filtro do mundo, que é o resultado de nosso próprio ambiente e experiências acumuladas.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Obrigado!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Osvaldo Kotaro Takai</a:t>
            </a:r>
          </a:p>
          <a:p>
            <a:r>
              <a:rPr lang="pt-BR" smtClean="0">
                <a:hlinkClick r:id="rId3"/>
              </a:rPr>
              <a:t>otakai@gmail.com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1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4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Como desenvolvedores, sempre temos idéias sobre as possíveis soluções para um problema.</a:t>
            </a:r>
          </a:p>
          <a:p>
            <a:r>
              <a:rPr lang="pt-BR" smtClean="0"/>
              <a:t>Quando o domínio ou contexto é recorrente, certos elementos da solução são ou nos parecem óbvios: </a:t>
            </a:r>
          </a:p>
          <a:p>
            <a:pPr lvl="1"/>
            <a:r>
              <a:rPr lang="pt-BR" smtClean="0"/>
              <a:t>Esperamos que a nossa experiência se aplique neste caso. </a:t>
            </a:r>
          </a:p>
          <a:p>
            <a:pPr lvl="1"/>
            <a:r>
              <a:rPr lang="pt-BR" smtClean="0"/>
              <a:t>Afinal construímos casas; martelos atendem a esse propósito.</a:t>
            </a:r>
          </a:p>
          <a:p>
            <a:r>
              <a:rPr lang="pt-BR" smtClean="0"/>
              <a:t>Isso não é ruim:</a:t>
            </a:r>
          </a:p>
          <a:p>
            <a:pPr lvl="1"/>
            <a:r>
              <a:rPr lang="pt-BR" smtClean="0"/>
              <a:t>O nosso contexto é parte do que temos de valor.</a:t>
            </a:r>
          </a:p>
          <a:p>
            <a:r>
              <a:rPr lang="pt-BR" smtClean="0"/>
              <a:t>Porém:</a:t>
            </a:r>
          </a:p>
          <a:p>
            <a:pPr lvl="1"/>
            <a:r>
              <a:rPr lang="pt-BR" smtClean="0"/>
              <a:t>Não devemos deixar que o contexto interfira no entendimento do verdadeiro problema a ser resolvido. </a:t>
            </a:r>
          </a:p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Questões livres de contexto 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Então, como evitar que nossas questões prejudiquem a resposta do usuário? </a:t>
            </a:r>
          </a:p>
          <a:p>
            <a:pPr lvl="1"/>
            <a:r>
              <a:rPr lang="pt-BR" smtClean="0"/>
              <a:t>Formulando questões sobre a natureza do problema do usuário, livre de qualquer contexto da potencial solução. </a:t>
            </a:r>
          </a:p>
          <a:p>
            <a:r>
              <a:rPr lang="pt-BR" smtClean="0"/>
              <a:t>Gause e Weinberg (1989) introduziram o conceito de “questões livres de contexto”.</a:t>
            </a:r>
          </a:p>
          <a:p>
            <a:r>
              <a:rPr lang="pt-BR" smtClean="0"/>
              <a:t>Uma questão livre de contexto nos ajuda a entender os reais problemas sem influenciar o usuário.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Questões livres de contexto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Exemplos de tais questões:</a:t>
            </a:r>
          </a:p>
          <a:p>
            <a:pPr lvl="1"/>
            <a:r>
              <a:rPr lang="pt-BR" smtClean="0"/>
              <a:t>Quem é o usuário?</a:t>
            </a:r>
          </a:p>
          <a:p>
            <a:pPr lvl="1"/>
            <a:r>
              <a:rPr lang="pt-BR" smtClean="0"/>
              <a:t>Quem é o cliente?</a:t>
            </a:r>
          </a:p>
          <a:p>
            <a:pPr lvl="1"/>
            <a:r>
              <a:rPr lang="pt-BR" smtClean="0"/>
              <a:t>As necessidades são diferentes?</a:t>
            </a:r>
          </a:p>
          <a:p>
            <a:pPr lvl="1"/>
            <a:r>
              <a:rPr lang="pt-BR" smtClean="0"/>
              <a:t>Onde mais podemos encontrar soluções para este problema?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Questões livres de contexto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Estas questões:</a:t>
            </a:r>
          </a:p>
          <a:p>
            <a:pPr lvl="1"/>
            <a:r>
              <a:rPr lang="pt-BR" smtClean="0"/>
              <a:t>Nos forçam a ouvir antes de tentar inventar ou descrever uma possível solução. </a:t>
            </a:r>
          </a:p>
          <a:p>
            <a:pPr lvl="1"/>
            <a:r>
              <a:rPr lang="pt-BR" smtClean="0"/>
              <a:t>Permitem entender melhor o problema do cliente, bem como quaisquer problemas por detrás dos problemas. </a:t>
            </a:r>
          </a:p>
          <a:p>
            <a:r>
              <a:rPr lang="pt-BR" smtClean="0"/>
              <a:t>Os problemas afetam a motivação e o comportamento do nosso cliente.</a:t>
            </a:r>
          </a:p>
          <a:p>
            <a:pPr lvl="1"/>
            <a:r>
              <a:rPr lang="pt-BR" smtClean="0"/>
              <a:t>Eles devem ser analisados antes de apresentarmos uma solução.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Questões livres de contexto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Questões livres de contexto têm um paralelo com a técnica chamada “soluções de venda”. </a:t>
            </a:r>
          </a:p>
          <a:p>
            <a:r>
              <a:rPr lang="pt-BR" smtClean="0"/>
              <a:t>Vendedores usam uma série de questões focalizadas para:</a:t>
            </a:r>
          </a:p>
          <a:p>
            <a:pPr lvl="1"/>
            <a:r>
              <a:rPr lang="pt-BR" smtClean="0"/>
              <a:t>Obter o entendimento inicial problema do cliente.</a:t>
            </a:r>
          </a:p>
          <a:p>
            <a:pPr lvl="1"/>
            <a:r>
              <a:rPr lang="pt-BR" smtClean="0"/>
              <a:t>Entender quais soluções o cliente já anteviu.</a:t>
            </a:r>
          </a:p>
          <a:p>
            <a:r>
              <a:rPr lang="pt-BR" smtClean="0"/>
              <a:t>A intenção do vendedor é entender totalmente o real problema do cliente, antes que soluções efetivas possam ser sugeridas e determinadas.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Nov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</Template>
  <TotalTime>200</TotalTime>
  <Words>2645</Words>
  <Application>Microsoft Office PowerPoint</Application>
  <PresentationFormat>Apresentação na tela (4:3)</PresentationFormat>
  <Paragraphs>347</Paragraphs>
  <Slides>41</Slides>
  <Notes>40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ImpactaNovo</vt:lpstr>
      <vt:lpstr>Engenharia de Requisitos</vt:lpstr>
      <vt:lpstr>Entrevista</vt:lpstr>
      <vt:lpstr>Introdução</vt:lpstr>
      <vt:lpstr>Introdução</vt:lpstr>
      <vt:lpstr>Introdução</vt:lpstr>
      <vt:lpstr>Questões livres de contexto </vt:lpstr>
      <vt:lpstr>Questões livres de contexto</vt:lpstr>
      <vt:lpstr>Questões livres de contexto</vt:lpstr>
      <vt:lpstr>Questões livres de contexto</vt:lpstr>
      <vt:lpstr>A Importância do  Contexto da Solução</vt:lpstr>
      <vt:lpstr>A Importância do  Contexto da Solução</vt:lpstr>
      <vt:lpstr>A Importância do  Contexto da Solução</vt:lpstr>
      <vt:lpstr>A Importância do  Contexto da Solução</vt:lpstr>
      <vt:lpstr>A Importância do  Contexto da Solução</vt:lpstr>
      <vt:lpstr>A Importância do  Contexto da Solução</vt:lpstr>
      <vt:lpstr>A Importância do  Contexto da Solução</vt:lpstr>
      <vt:lpstr>A Importância do  Contexto da Solução</vt:lpstr>
      <vt:lpstr>A Importância do  Contexto da Solução</vt:lpstr>
      <vt:lpstr>A Importância do  Contexto da Solução</vt:lpstr>
      <vt:lpstr>O Momento da Verdade:  A Entrevista </vt:lpstr>
      <vt:lpstr>O Momento da Verdade:  A Entrevista</vt:lpstr>
      <vt:lpstr>O Momento da Verdade:  A Entrevista</vt:lpstr>
      <vt:lpstr>Compilando os  Dados de Necessidade</vt:lpstr>
      <vt:lpstr>Compilando os  Dados de Necessidade</vt:lpstr>
      <vt:lpstr>10 + 10 + 10 ≠ 30 </vt:lpstr>
      <vt:lpstr>10 + 10 + 10 ≠ 30 </vt:lpstr>
      <vt:lpstr>O Estudo de Caso </vt:lpstr>
      <vt:lpstr>O Estudo de Caso </vt:lpstr>
      <vt:lpstr>O Estudo de Caso</vt:lpstr>
      <vt:lpstr>O Estudo de Caso</vt:lpstr>
      <vt:lpstr>O Estudo de Caso</vt:lpstr>
      <vt:lpstr>Uma Nota sobre Questionários </vt:lpstr>
      <vt:lpstr>Uma Nota sobre Questionários</vt:lpstr>
      <vt:lpstr>Uma Nota sobre Questionários</vt:lpstr>
      <vt:lpstr>Uma Nota sobre Questionários</vt:lpstr>
      <vt:lpstr>Uma Nota sobre Questionários</vt:lpstr>
      <vt:lpstr>Uma Nota sobre Questionários</vt:lpstr>
      <vt:lpstr>Resumo</vt:lpstr>
      <vt:lpstr>Entrevistar o Cliente do Projeto</vt:lpstr>
      <vt:lpstr>Obrigado!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Entrevista</dc:title>
  <dc:creator>Osvaldo Kotaro Takai - Atech</dc:creator>
  <cp:lastModifiedBy>Administrador</cp:lastModifiedBy>
  <cp:revision>102</cp:revision>
  <dcterms:created xsi:type="dcterms:W3CDTF">2008-07-13T01:03:57Z</dcterms:created>
  <dcterms:modified xsi:type="dcterms:W3CDTF">2014-02-03T21:28:12Z</dcterms:modified>
</cp:coreProperties>
</file>