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30" y="-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44A78548-FCC8-4929-ACED-0451735E7734}" type="datetimeFigureOut">
              <a:rPr lang="pt-BR"/>
              <a:pPr/>
              <a:t>16/02/2011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62EC02A7-CCDC-4671-8EAE-C03FD0E2677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522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6387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CE9EDB-6132-4BE4-839F-0B1F5C37E62B}" type="slidenum">
              <a:rPr lang="pt-BR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4819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E10122-7069-40D5-956F-43C724A01E11}" type="slidenum">
              <a:rPr lang="pt-BR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8435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75661E-EF02-4C1F-9FFE-3C7D4525AF84}" type="slidenum">
              <a:rPr lang="pt-BR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483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AF4B02-52D1-49EC-97EE-FB0FEB6EF456}" type="slidenum">
              <a:rPr lang="pt-BR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2531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491104-E913-4826-9B6B-B398299BC275}" type="slidenum">
              <a:rPr lang="pt-BR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4579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E187C-FC85-481E-AED7-DE6D272495E3}" type="slidenum">
              <a:rPr lang="pt-BR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7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701A1-A8C5-48FA-B751-E70DAB122876}" type="slidenum">
              <a:rPr lang="pt-BR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8675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652F6A-B5F8-40C3-83F3-5F186503F56E}" type="slidenum">
              <a:rPr lang="pt-BR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0723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ADABFB-8B37-4D00-BE63-F7BA1FFFCFB5}" type="slidenum">
              <a:rPr lang="pt-BR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2771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AC422-F2F1-45F2-A87D-2AC0262E8C46}" type="slidenum">
              <a:rPr lang="pt-BR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5" descr="tt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" y="0"/>
            <a:ext cx="91313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260350"/>
            <a:ext cx="8785225" cy="1470025"/>
          </a:xfrm>
        </p:spPr>
        <p:txBody>
          <a:bodyPr/>
          <a:lstStyle>
            <a:lvl1pPr>
              <a:defRPr i="1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278063"/>
            <a:ext cx="7272338" cy="6461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5925" y="260350"/>
            <a:ext cx="2198688" cy="5832475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6688" y="260350"/>
            <a:ext cx="6446837" cy="58324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612000" y="0"/>
            <a:ext cx="8229600" cy="547200"/>
          </a:xfrm>
          <a:prstGeom prst="rect">
            <a:avLst/>
          </a:prstGeom>
        </p:spPr>
        <p:txBody>
          <a:bodyPr/>
          <a:lstStyle>
            <a:lvl1pPr algn="l">
              <a:defRPr lang="pt-BR" sz="3600"/>
            </a:lvl1pPr>
          </a:lstStyle>
          <a:p>
            <a:pPr lvl="0" algn="l"/>
            <a:r>
              <a:rPr lang="pt-BR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911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316412" cy="475138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316413" cy="4751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Slide - intern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6688" y="260350"/>
            <a:ext cx="87979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o título mestre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785225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8316913" y="6276975"/>
            <a:ext cx="7191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863ED8E5-6DAC-442E-8FC1-B03353235B26}" type="slidenum">
              <a:rPr lang="pt-BR" sz="1500" b="1">
                <a:solidFill>
                  <a:srgbClr val="003399"/>
                </a:solidFill>
                <a:latin typeface="Arial" pitchFamily="34" charset="0"/>
              </a:rPr>
              <a:pPr algn="ctr">
                <a:spcBef>
                  <a:spcPct val="50000"/>
                </a:spcBef>
                <a:defRPr/>
              </a:pPr>
              <a:t>‹nº›</a:t>
            </a:fld>
            <a:endParaRPr lang="pt-BR" sz="1500" b="1">
              <a:solidFill>
                <a:srgbClr val="003399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otakai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/>
              <a:t>Introdução ao </a:t>
            </a:r>
            <a:r>
              <a:rPr lang="pt-BR" dirty="0" smtClean="0"/>
              <a:t>Walkthrough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Engenharia de Requisitos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Relatório de </a:t>
            </a:r>
            <a:r>
              <a:rPr lang="pt-BR" dirty="0" smtClean="0"/>
              <a:t>Walkthrough</a:t>
            </a:r>
            <a:endParaRPr lang="pt-BR" dirty="0"/>
          </a:p>
        </p:txBody>
      </p:sp>
      <p:graphicFrame>
        <p:nvGraphicFramePr>
          <p:cNvPr id="33837" name="Group 4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760700"/>
              </p:ext>
            </p:extLst>
          </p:nvPr>
        </p:nvGraphicFramePr>
        <p:xfrm>
          <a:off x="179388" y="1341438"/>
          <a:ext cx="8785224" cy="5318722"/>
        </p:xfrm>
        <a:graphic>
          <a:graphicData uri="http://schemas.openxmlformats.org/drawingml/2006/table">
            <a:tbl>
              <a:tblPr/>
              <a:tblGrid>
                <a:gridCol w="3213230"/>
                <a:gridCol w="1444938"/>
                <a:gridCol w="1458997"/>
                <a:gridCol w="2668059"/>
              </a:tblGrid>
              <a:tr h="552932">
                <a:tc gridSpan="2">
                  <a:txBody>
                    <a:bodyPr/>
                    <a:lstStyle/>
                    <a:p>
                      <a:pPr marL="469900" marR="0" lvl="0" indent="-469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1-Metodologia: </a:t>
                      </a:r>
                      <a:r>
                        <a:rPr kumimoji="0" lang="pt-B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________________________________________________</a:t>
                      </a:r>
                    </a:p>
                    <a:p>
                      <a:pPr marL="469900" marR="0" lvl="0" indent="-46990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Atividade:   _____________________________________________</a:t>
                      </a:r>
                    </a:p>
                  </a:txBody>
                  <a:tcPr marL="89976" marR="899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69900" marR="0" lvl="0" indent="-469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Produto:  _______________________________________________</a:t>
                      </a:r>
                    </a:p>
                    <a:p>
                      <a:pPr marL="469900" marR="0" lvl="0" indent="-46990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Código: ________________________________________________</a:t>
                      </a:r>
                    </a:p>
                  </a:txBody>
                  <a:tcPr marL="89976" marR="899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79125">
                <a:tc gridSpan="2">
                  <a:txBody>
                    <a:bodyPr/>
                    <a:lstStyle/>
                    <a:p>
                      <a:pPr marL="469900" marR="0" lvl="0" indent="-469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2 - Data:</a:t>
                      </a:r>
                      <a:r>
                        <a:rPr kumimoji="0" 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____/____/____                                   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76" marR="899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69900" marR="0" lvl="0" indent="-469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Hora:</a:t>
                      </a:r>
                      <a:r>
                        <a:rPr kumimoji="0" 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____:____	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76" marR="899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79125">
                <a:tc gridSpan="4">
                  <a:txBody>
                    <a:bodyPr/>
                    <a:lstStyle/>
                    <a:p>
                      <a:pPr marL="469900" marR="0" lvl="0" indent="-469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3 - Revisores: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76" marR="899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77647">
                <a:tc>
                  <a:txBody>
                    <a:bodyPr/>
                    <a:lstStyle/>
                    <a:p>
                      <a:pPr marL="469900" marR="0" lvl="0" indent="-469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76" marR="899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469900" marR="0" lvl="0" indent="-469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76" marR="899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9900" marR="0" lvl="0" indent="-469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76" marR="899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125">
                <a:tc>
                  <a:txBody>
                    <a:bodyPr/>
                    <a:lstStyle/>
                    <a:p>
                      <a:pPr marL="469900" marR="0" lvl="0" indent="-469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76" marR="899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469900" marR="0" lvl="0" indent="-469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76" marR="899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976" marR="899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125">
                <a:tc>
                  <a:txBody>
                    <a:bodyPr/>
                    <a:lstStyle/>
                    <a:p>
                      <a:pPr marL="469900" marR="0" lvl="0" indent="-469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76" marR="899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469900" marR="0" lvl="0" indent="-469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76" marR="899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976" marR="899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647">
                <a:tc gridSpan="2">
                  <a:txBody>
                    <a:bodyPr/>
                    <a:lstStyle/>
                    <a:p>
                      <a:pPr marL="469900" marR="0" lvl="0" indent="-469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4 - Moderador</a:t>
                      </a:r>
                      <a:r>
                        <a:rPr kumimoji="0" 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________________________________________________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76" marR="899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69900" marR="0" lvl="0" indent="-469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Apresentador:</a:t>
                      </a:r>
                      <a:r>
                        <a:rPr kumimoji="0" 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__________________________________________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76" marR="899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40952">
                <a:tc gridSpan="2">
                  <a:txBody>
                    <a:bodyPr/>
                    <a:lstStyle/>
                    <a:p>
                      <a:pPr marL="469900" marR="0" lvl="0" indent="-469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5 - Resultado do Walkthrough</a:t>
                      </a:r>
                      <a:r>
                        <a:rPr kumimoji="0" 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</a:p>
                    <a:p>
                      <a:pPr marL="469900" marR="0" lvl="0" indent="-46990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	⃞ </a:t>
                      </a:r>
                      <a:r>
                        <a:rPr kumimoji="0" 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Produto aceito.</a:t>
                      </a:r>
                    </a:p>
                    <a:p>
                      <a:pPr marL="469900" marR="0" lvl="0" indent="-46990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	⃞ </a:t>
                      </a:r>
                      <a:r>
                        <a:rPr kumimoji="0" 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Produto aceito com alterações</a:t>
                      </a:r>
                    </a:p>
                  </a:txBody>
                  <a:tcPr marL="89976" marR="899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69900" marR="0" lvl="0" indent="-469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Necessita revisões substanciais.</a:t>
                      </a:r>
                    </a:p>
                    <a:p>
                      <a:pPr marL="469900" marR="0" lvl="0" indent="-46990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Outro Walkthrough  em:____/____/____.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76" marR="899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453044">
                <a:tc gridSpan="4">
                  <a:txBody>
                    <a:bodyPr/>
                    <a:lstStyle/>
                    <a:p>
                      <a:pPr marL="469900" marR="0" lvl="0" indent="-469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6 - Ações a tomar</a:t>
                      </a:r>
                    </a:p>
                    <a:p>
                      <a:pPr marL="469900" marR="0" lvl="0" indent="-46990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_______________________________________________________________________________________________________________________</a:t>
                      </a:r>
                    </a:p>
                    <a:p>
                      <a:pPr marL="469900" marR="0" lvl="0" indent="-46990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_______________________________________________________________________________________________________________________</a:t>
                      </a:r>
                    </a:p>
                    <a:p>
                      <a:pPr marL="469900" marR="0" lvl="0" indent="-46990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_______________________________________________________________________________________________________________________</a:t>
                      </a:r>
                    </a:p>
                    <a:p>
                      <a:pPr marL="469900" marR="0" lvl="0" indent="-46990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_______________________________________________________________________________________________________________________</a:t>
                      </a:r>
                    </a:p>
                    <a:p>
                      <a:pPr marL="469900" marR="0" lvl="0" indent="-46990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_______________________________________________________________________________________________________________________</a:t>
                      </a:r>
                    </a:p>
                    <a:p>
                      <a:pPr marL="469900" marR="0" lvl="0" indent="-46990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_______________________________________________________________________________________________________________________</a:t>
                      </a:r>
                    </a:p>
                    <a:p>
                      <a:pPr marL="469900" marR="0" lvl="0" indent="-46990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_______________________________________________________________________________________________________________________</a:t>
                      </a:r>
                    </a:p>
                    <a:p>
                      <a:pPr marL="469900" marR="0" lvl="0" indent="-46990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_______________________________________________________________________________________________________________________</a:t>
                      </a:r>
                    </a:p>
                    <a:p>
                      <a:pPr marL="469900" marR="0" lvl="0" indent="-46990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_______________________________________________________________________________________________________________________</a:t>
                      </a:r>
                    </a:p>
                    <a:p>
                      <a:pPr marL="469900" marR="0" lvl="0" indent="-46990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_______________________________________________________________________________________________________________________</a:t>
                      </a:r>
                    </a:p>
                    <a:p>
                      <a:pPr marL="469900" marR="0" lvl="0" indent="-46990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_______________________________________________________________________________________________________________________</a:t>
                      </a:r>
                    </a:p>
                    <a:p>
                      <a:pPr marL="469900" marR="0" lvl="0" indent="-46990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976" marR="899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otakai@gmail.com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984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Reunião da Revisão de Software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Independentemente do formato de Revisão Técnica, toda Reunião de Revisão deve ter:</a:t>
            </a:r>
          </a:p>
          <a:p>
            <a:pPr lvl="1"/>
            <a:r>
              <a:rPr lang="pt-BR" dirty="0" smtClean="0"/>
              <a:t>1 Apresentador: Representante da equipe de projeto.</a:t>
            </a:r>
          </a:p>
          <a:p>
            <a:pPr lvl="1"/>
            <a:r>
              <a:rPr lang="pt-BR" dirty="0" smtClean="0"/>
              <a:t>1 Moderador: Coordena a sessão.</a:t>
            </a:r>
          </a:p>
          <a:p>
            <a:pPr lvl="1"/>
            <a:r>
              <a:rPr lang="pt-BR" dirty="0" smtClean="0"/>
              <a:t>3 a 7 Revisores: Avaliadores do produto.</a:t>
            </a:r>
          </a:p>
          <a:p>
            <a:pPr lvl="1"/>
            <a:r>
              <a:rPr lang="pt-BR" dirty="0" smtClean="0"/>
              <a:t>1 Redator: Secretaria a sessão.</a:t>
            </a:r>
          </a:p>
          <a:p>
            <a:pPr lvl="1"/>
            <a:r>
              <a:rPr lang="pt-BR" dirty="0" smtClean="0"/>
              <a:t>Uma duração: menos de 2 horas.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Atitudes</a:t>
            </a:r>
            <a:endParaRPr lang="pt-BR"/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produto é culpado até que se prove sua inocência (erros detectados são corrigidos após o Walkthrough).</a:t>
            </a:r>
          </a:p>
          <a:p>
            <a:r>
              <a:rPr lang="pt-BR" smtClean="0"/>
              <a:t>O projetista é sempre inocente, pois ele não está em questão.</a:t>
            </a:r>
          </a:p>
          <a:p>
            <a:r>
              <a:rPr lang="pt-BR" smtClean="0"/>
              <a:t>O Walkthrough  não tem o objetivo de avaliar o projetista.</a:t>
            </a:r>
          </a:p>
          <a:p>
            <a:r>
              <a:rPr lang="pt-BR" smtClean="0"/>
              <a:t>É interessante seguir uma lista-de-verificação previamente elaborada.</a:t>
            </a:r>
          </a:p>
          <a:p>
            <a:r>
              <a:rPr lang="pt-BR" smtClean="0"/>
              <a:t>O Moderador do Walkthrough  não deverá pertencer a equipe responsável pelo projeto.</a:t>
            </a:r>
          </a:p>
          <a:p>
            <a:r>
              <a:rPr lang="pt-BR" smtClean="0"/>
              <a:t>O tempo do Walkthrough  deve ser curto (Máximo uma hora).</a:t>
            </a:r>
          </a:p>
          <a:p>
            <a:r>
              <a:rPr lang="pt-BR" smtClean="0"/>
              <a:t>O Walkthrough  deve ser tão formal quanto necessário.</a:t>
            </a:r>
          </a:p>
          <a:p>
            <a:r>
              <a:rPr lang="pt-BR" smtClean="0"/>
              <a:t>Cada participante deverá fazer pelo menos um comentário positivo e um negativo a respeito do produto revisado.</a:t>
            </a:r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Responsabilidades Básicas </a:t>
            </a:r>
            <a:endParaRPr lang="pt-BR"/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Apresentador:</a:t>
            </a:r>
          </a:p>
          <a:p>
            <a:pPr lvl="1"/>
            <a:r>
              <a:rPr lang="pt-BR" smtClean="0"/>
              <a:t>Prepare o material a ser apresentado.</a:t>
            </a:r>
          </a:p>
          <a:p>
            <a:pPr lvl="1"/>
            <a:r>
              <a:rPr lang="pt-BR" smtClean="0"/>
              <a:t>Prepare-se para a apresentação.</a:t>
            </a:r>
          </a:p>
          <a:p>
            <a:pPr lvl="1"/>
            <a:r>
              <a:rPr lang="pt-BR" smtClean="0"/>
              <a:t>Durante a apresentação apenas apresente o produto.</a:t>
            </a:r>
          </a:p>
          <a:p>
            <a:pPr lvl="1"/>
            <a:r>
              <a:rPr lang="pt-BR" smtClean="0"/>
              <a:t>Quando possível apresente as alternativas consideradas e justifique tecnicamente a alternativa adotada durante a apresentação, não deixe para depois da apresentação.</a:t>
            </a:r>
          </a:p>
          <a:p>
            <a:pPr lvl="1"/>
            <a:r>
              <a:rPr lang="pt-BR" smtClean="0"/>
              <a:t>Considere os demais participantes como pessoas que querem ajudar a melhorar o produto.</a:t>
            </a:r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Responsabilidades Básicas 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Moderador:</a:t>
            </a:r>
          </a:p>
          <a:p>
            <a:pPr lvl="1"/>
            <a:r>
              <a:rPr lang="pt-BR" smtClean="0"/>
              <a:t>	Acertar a hora e o local da reunião.</a:t>
            </a:r>
          </a:p>
          <a:p>
            <a:pPr lvl="1"/>
            <a:r>
              <a:rPr lang="pt-BR" smtClean="0"/>
              <a:t>	Notificar participantes.</a:t>
            </a:r>
          </a:p>
          <a:p>
            <a:pPr lvl="1"/>
            <a:r>
              <a:rPr lang="pt-BR" smtClean="0"/>
              <a:t>	Designar responsabilidades.</a:t>
            </a:r>
          </a:p>
          <a:p>
            <a:pPr lvl="1"/>
            <a:r>
              <a:rPr lang="pt-BR" smtClean="0"/>
              <a:t>	Distribuir material.</a:t>
            </a:r>
          </a:p>
          <a:p>
            <a:pPr lvl="1"/>
            <a:r>
              <a:rPr lang="pt-BR" smtClean="0"/>
              <a:t>	Coordenar a sessão de revisão.</a:t>
            </a:r>
          </a:p>
          <a:p>
            <a:pPr lvl="1"/>
            <a:r>
              <a:rPr lang="pt-BR" smtClean="0"/>
              <a:t>	Distribuir cópias do relatório da reunião para os participantes.</a:t>
            </a:r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Responsabilidades Básicas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Revisores:</a:t>
            </a:r>
          </a:p>
          <a:p>
            <a:pPr lvl="1"/>
            <a:r>
              <a:rPr lang="pt-BR" smtClean="0"/>
              <a:t>	Ler o material distribuído e preparar-se.</a:t>
            </a:r>
          </a:p>
          <a:p>
            <a:pPr lvl="1"/>
            <a:r>
              <a:rPr lang="pt-BR" smtClean="0"/>
              <a:t>	Marcar pontos duvidosos ou não compreendidos.</a:t>
            </a:r>
          </a:p>
          <a:p>
            <a:pPr lvl="1"/>
            <a:r>
              <a:rPr lang="pt-BR" smtClean="0"/>
              <a:t>	Procurar erros.</a:t>
            </a:r>
          </a:p>
          <a:p>
            <a:pPr lvl="1"/>
            <a:r>
              <a:rPr lang="pt-BR" smtClean="0"/>
              <a:t>	Assumir responsabilidades pelo produto em caso de aceitação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Responsabilidades Básicas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Representante do Usuário (um dos Revisores):</a:t>
            </a:r>
          </a:p>
          <a:p>
            <a:pPr lvl="1"/>
            <a:r>
              <a:rPr lang="pt-BR" smtClean="0"/>
              <a:t>	Assegurar que todos os requisitos do usuário estão sendo atendidos.</a:t>
            </a:r>
          </a:p>
          <a:p>
            <a:r>
              <a:rPr lang="pt-BR" smtClean="0"/>
              <a:t>Auditor de Manutenção (um dos Revisores):</a:t>
            </a:r>
          </a:p>
          <a:p>
            <a:pPr lvl="1"/>
            <a:r>
              <a:rPr lang="pt-BR" smtClean="0"/>
              <a:t>	Predizer se o sistema será inteligível e modificável posteriormente.</a:t>
            </a:r>
          </a:p>
          <a:p>
            <a:pPr lvl="1"/>
            <a:r>
              <a:rPr lang="pt-BR" smtClean="0"/>
              <a:t>	Avaliar a documentação.</a:t>
            </a:r>
          </a:p>
          <a:p>
            <a:r>
              <a:rPr lang="pt-BR" smtClean="0"/>
              <a:t>Redator:</a:t>
            </a:r>
          </a:p>
          <a:p>
            <a:pPr lvl="1"/>
            <a:r>
              <a:rPr lang="pt-BR" smtClean="0"/>
              <a:t>	Manter uma lista dos itens levantados.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de </a:t>
            </a:r>
            <a:r>
              <a:rPr lang="pt-BR" dirty="0" smtClean="0"/>
              <a:t>Verificação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Para todos os participantes:</a:t>
            </a:r>
          </a:p>
          <a:p>
            <a:pPr lvl="1"/>
            <a:r>
              <a:rPr lang="pt-BR" smtClean="0"/>
              <a:t>	O produto apresentado está completo?</a:t>
            </a:r>
          </a:p>
          <a:p>
            <a:pPr lvl="1"/>
            <a:r>
              <a:rPr lang="pt-BR" smtClean="0"/>
              <a:t>	Todos os requisitos do produto são tratados corretamente ?</a:t>
            </a:r>
          </a:p>
          <a:p>
            <a:pPr lvl="1"/>
            <a:r>
              <a:rPr lang="pt-BR" smtClean="0"/>
              <a:t>	As documentações segundo o método adotado estão completas e corretas?</a:t>
            </a:r>
          </a:p>
          <a:p>
            <a:pPr lvl="1"/>
            <a:r>
              <a:rPr lang="pt-BR" smtClean="0"/>
              <a:t>	As ferramentas adotadas atendem as necessidades? </a:t>
            </a:r>
          </a:p>
          <a:p>
            <a:pPr lvl="1"/>
            <a:r>
              <a:rPr lang="pt-BR" smtClean="0"/>
              <a:t>	Um mínimo foi atingido?</a:t>
            </a:r>
          </a:p>
          <a:p>
            <a:pPr lvl="1"/>
            <a:r>
              <a:rPr lang="pt-BR" smtClean="0"/>
              <a:t>	Pode ser melhorado?</a:t>
            </a:r>
          </a:p>
          <a:p>
            <a:pPr lvl="1"/>
            <a:r>
              <a:rPr lang="pt-BR" smtClean="0"/>
              <a:t>	Definir o mínimo que deveria ser alcançado.</a:t>
            </a:r>
          </a:p>
          <a:p>
            <a:pPr lvl="1"/>
            <a:r>
              <a:rPr lang="pt-BR" smtClean="0"/>
              <a:t>	Qualidade da apresentação.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de </a:t>
            </a:r>
            <a:r>
              <a:rPr lang="pt-BR" dirty="0" smtClean="0"/>
              <a:t>Verificação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Quando lhe for oferecida a incumbência de atuar em alguma sessão de Walkthrough, verifique suas próprias qualificações antes de aceitá-la. </a:t>
            </a:r>
          </a:p>
          <a:p>
            <a:r>
              <a:rPr lang="pt-BR" smtClean="0"/>
              <a:t>Se acha que não se ajusta à Lista-de-Verificação ou não compreende alguma coisa, discuta o assunto.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IT">
  <a:themeElements>
    <a:clrScheme name="Design padrão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66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66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FIT</Template>
  <TotalTime>145</TotalTime>
  <Words>381</Words>
  <Application>Microsoft Office PowerPoint</Application>
  <PresentationFormat>Apresentação na tela (4:3)</PresentationFormat>
  <Paragraphs>106</Paragraphs>
  <Slides>11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FIT</vt:lpstr>
      <vt:lpstr>Introdução ao Walkthrough</vt:lpstr>
      <vt:lpstr>Reunião da Revisão de Software</vt:lpstr>
      <vt:lpstr>Atitudes</vt:lpstr>
      <vt:lpstr>Responsabilidades Básicas </vt:lpstr>
      <vt:lpstr>Responsabilidades Básicas </vt:lpstr>
      <vt:lpstr>Responsabilidades Básicas </vt:lpstr>
      <vt:lpstr>Responsabilidades Básicas </vt:lpstr>
      <vt:lpstr>Lista de Verificação</vt:lpstr>
      <vt:lpstr>Lista de Verificação</vt:lpstr>
      <vt:lpstr>Relatório de Walkthrough</vt:lpstr>
      <vt:lpstr>Obrigado!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walkthrough</dc:title>
  <dc:creator>Cliente</dc:creator>
  <cp:lastModifiedBy>Osvaldo Kotaro Takai - Fundação Atech</cp:lastModifiedBy>
  <cp:revision>12</cp:revision>
  <dcterms:created xsi:type="dcterms:W3CDTF">2006-04-06T22:23:08Z</dcterms:created>
  <dcterms:modified xsi:type="dcterms:W3CDTF">2011-02-16T13:42:37Z</dcterms:modified>
</cp:coreProperties>
</file>