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60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59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58"/>
            <p14:sldId id="265"/>
            <p14:sldId id="260"/>
            <p14:sldId id="266"/>
            <p14:sldId id="267"/>
            <p14:sldId id="269"/>
            <p14:sldId id="270"/>
            <p14:sldId id="271"/>
            <p14:sldId id="272"/>
            <p14:sldId id="273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3903" autoAdjust="0"/>
    <p:restoredTop sz="94624" autoAdjust="0"/>
  </p:normalViewPr>
  <p:slideViewPr>
    <p:cSldViewPr>
      <p:cViewPr>
        <p:scale>
          <a:sx n="77" d="100"/>
          <a:sy n="77" d="100"/>
        </p:scale>
        <p:origin x="1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t>17/03/2014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635374" y="620688"/>
            <a:ext cx="5329113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GCM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Apresentação da Disciplina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Critérios de Avaliação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400" dirty="0"/>
              <a:t>Atividades de classe (5.0)</a:t>
            </a:r>
          </a:p>
          <a:p>
            <a:pPr lvl="1"/>
            <a:r>
              <a:rPr lang="pt-BR" sz="2000" dirty="0"/>
              <a:t>Avaliação prática – Configuração e utilização de uma ferramenta de GCM (3.0).</a:t>
            </a:r>
          </a:p>
          <a:p>
            <a:pPr lvl="1"/>
            <a:r>
              <a:rPr lang="pt-BR" sz="2000" dirty="0"/>
              <a:t>Resolução de exercícios em sala (2.0).</a:t>
            </a:r>
          </a:p>
          <a:p>
            <a:r>
              <a:rPr lang="pt-BR" sz="2400" dirty="0"/>
              <a:t>Atividades extraclasse(5.0)</a:t>
            </a:r>
          </a:p>
          <a:p>
            <a:pPr lvl="1"/>
            <a:r>
              <a:rPr lang="pt-BR" sz="2000" dirty="0" smtClean="0"/>
              <a:t>GCM Aplicado ao TCC (1.0).</a:t>
            </a:r>
          </a:p>
          <a:p>
            <a:pPr lvl="1"/>
            <a:r>
              <a:rPr lang="pt-BR" sz="2000" dirty="0" smtClean="0"/>
              <a:t>Elaboração </a:t>
            </a:r>
            <a:r>
              <a:rPr lang="pt-BR" sz="2000" dirty="0"/>
              <a:t>de um plano de Gerenciamento de </a:t>
            </a:r>
            <a:r>
              <a:rPr lang="pt-BR" sz="2000"/>
              <a:t>Configuração </a:t>
            </a:r>
            <a:r>
              <a:rPr lang="pt-BR" sz="2000" smtClean="0"/>
              <a:t>(4.0</a:t>
            </a:r>
            <a:r>
              <a:rPr lang="pt-BR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Aiello, R.; Sachs, L. Configuration Management Best Practices: Practical Methods that Work in the Real World. </a:t>
            </a:r>
            <a:r>
              <a:rPr lang="pt-BR" sz="2400" dirty="0"/>
              <a:t>1st ed. New York: </a:t>
            </a:r>
            <a:r>
              <a:rPr lang="pt-BR" sz="2400" dirty="0" err="1"/>
              <a:t>Addison</a:t>
            </a:r>
            <a:r>
              <a:rPr lang="pt-BR" sz="2400" dirty="0"/>
              <a:t>-Wesley, 2010.</a:t>
            </a:r>
          </a:p>
          <a:p>
            <a:r>
              <a:rPr lang="pt-BR" sz="2400" dirty="0"/>
              <a:t>Molinari, L. Gerência de Configuração: Técnicas e Práticas no Desenvolvimento do Software. </a:t>
            </a:r>
            <a:r>
              <a:rPr lang="en-US" sz="2400" dirty="0"/>
              <a:t>1ed. São Paulo: Visual Books, 2007.</a:t>
            </a:r>
            <a:endParaRPr lang="pt-BR" sz="2400" dirty="0"/>
          </a:p>
          <a:p>
            <a:r>
              <a:rPr lang="en-US" sz="2400" dirty="0" err="1"/>
              <a:t>Berczuk</a:t>
            </a:r>
            <a:r>
              <a:rPr lang="en-US" sz="2400" dirty="0"/>
              <a:t>, S. P; Appleton, B.; Brown, K. Software Configuration Management Patterns: Effective Teamwork, Practical Integration. </a:t>
            </a:r>
            <a:r>
              <a:rPr lang="pt-BR" sz="2400" dirty="0"/>
              <a:t>1st ed. New York: </a:t>
            </a:r>
            <a:r>
              <a:rPr lang="pt-BR" sz="2400" dirty="0" err="1"/>
              <a:t>Addison</a:t>
            </a:r>
            <a:r>
              <a:rPr lang="pt-BR" sz="2400" dirty="0"/>
              <a:t>-Wesley, 2004.</a:t>
            </a:r>
          </a:p>
        </p:txBody>
      </p:sp>
    </p:spTree>
    <p:extLst>
      <p:ext uri="{BB962C8B-B14F-4D97-AF65-F5344CB8AC3E}">
        <p14:creationId xmlns:p14="http://schemas.microsoft.com/office/powerpoint/2010/main" val="272547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Planejamento da Disciplina</a:t>
            </a: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35250706"/>
              </p:ext>
            </p:extLst>
          </p:nvPr>
        </p:nvGraphicFramePr>
        <p:xfrm>
          <a:off x="467544" y="1484784"/>
          <a:ext cx="7704856" cy="28404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56191"/>
                <a:gridCol w="6848665"/>
              </a:tblGrid>
              <a:tr h="2591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>
                          <a:effectLst/>
                        </a:rPr>
                        <a:t>Data</a:t>
                      </a:r>
                      <a:endParaRPr lang="pt-BR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000" b="1" dirty="0">
                          <a:effectLst/>
                        </a:rPr>
                        <a:t>Conteúdo</a:t>
                      </a:r>
                      <a:endParaRPr lang="pt-BR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/>
                </a:tc>
              </a:tr>
              <a:tr h="8119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Arial"/>
                          <a:ea typeface="Arial Unicode MS"/>
                        </a:rPr>
                        <a:t>17/03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  <a:tab pos="449580" algn="l"/>
                        </a:tabLst>
                      </a:pPr>
                      <a:r>
                        <a:rPr lang="pt-BR" sz="1600" dirty="0">
                          <a:effectLst/>
                          <a:latin typeface="Arial"/>
                          <a:ea typeface="Arial Unicode MS"/>
                        </a:rPr>
                        <a:t>Apresentação da Disciplina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  <a:tab pos="449580" algn="l"/>
                        </a:tabLst>
                      </a:pPr>
                      <a:r>
                        <a:rPr lang="pt-BR" sz="1600" dirty="0">
                          <a:effectLst/>
                          <a:latin typeface="Arial"/>
                          <a:ea typeface="Arial Unicode MS"/>
                        </a:rPr>
                        <a:t>Introdução </a:t>
                      </a:r>
                      <a:r>
                        <a:rPr lang="pt-BR" sz="1600" dirty="0" smtClean="0">
                          <a:effectLst/>
                          <a:latin typeface="Arial"/>
                          <a:ea typeface="Arial Unicode MS"/>
                        </a:rPr>
                        <a:t>e</a:t>
                      </a:r>
                      <a:r>
                        <a:rPr lang="pt-BR" sz="1600" baseline="0" dirty="0" smtClean="0">
                          <a:effectLst/>
                          <a:latin typeface="Arial"/>
                          <a:ea typeface="Arial Unicode MS"/>
                        </a:rPr>
                        <a:t> Definições em </a:t>
                      </a:r>
                      <a:r>
                        <a:rPr lang="pt-BR" sz="1600" dirty="0" smtClean="0">
                          <a:effectLst/>
                          <a:latin typeface="Arial"/>
                          <a:ea typeface="Arial Unicode MS"/>
                        </a:rPr>
                        <a:t>GCM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  <a:tab pos="449580" algn="l"/>
                        </a:tabLst>
                      </a:pPr>
                      <a:r>
                        <a:rPr lang="pt-BR" sz="1600" dirty="0">
                          <a:effectLst/>
                          <a:latin typeface="Arial"/>
                          <a:ea typeface="Times New Roman"/>
                        </a:rPr>
                        <a:t>Atividade Extra Classe – </a:t>
                      </a:r>
                      <a:r>
                        <a:rPr lang="pt-BR" sz="1600" dirty="0">
                          <a:effectLst/>
                          <a:latin typeface="Arial"/>
                          <a:ea typeface="Arial Unicode MS"/>
                        </a:rPr>
                        <a:t>GCM aplicado ao TCC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349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Arial"/>
                          <a:ea typeface="Arial Unicode MS"/>
                        </a:rPr>
                        <a:t>26/03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/>
                          <a:ea typeface="Times New Roman"/>
                        </a:rPr>
                        <a:t>Controle de Versão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4099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Arial"/>
                          <a:ea typeface="Arial Unicode MS"/>
                        </a:rPr>
                        <a:t>31/03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Arial"/>
                          <a:ea typeface="Times New Roman"/>
                        </a:rPr>
                        <a:t>Controle de Mudança</a:t>
                      </a:r>
                      <a:endParaRPr lang="pt-BR" sz="16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Arial"/>
                          <a:ea typeface="Times New Roman"/>
                        </a:rPr>
                        <a:t>Atividade </a:t>
                      </a:r>
                      <a:r>
                        <a:rPr lang="pt-BR" sz="1600" dirty="0">
                          <a:effectLst/>
                          <a:latin typeface="Arial"/>
                          <a:ea typeface="Times New Roman"/>
                        </a:rPr>
                        <a:t>Extra Classe - Plano de Gerenciamento de Configurações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4099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Arial"/>
                          <a:ea typeface="Arial Unicode MS"/>
                        </a:rPr>
                        <a:t>07/04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Arial"/>
                          <a:ea typeface="Times New Roman"/>
                        </a:rPr>
                        <a:t>Controle de </a:t>
                      </a:r>
                      <a:r>
                        <a:rPr lang="pt-BR" sz="1600" dirty="0" smtClean="0">
                          <a:effectLst/>
                          <a:latin typeface="Arial"/>
                          <a:ea typeface="Times New Roman"/>
                        </a:rPr>
                        <a:t>Mudança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Arial"/>
                          <a:ea typeface="Arial Unicode MS"/>
                        </a:rPr>
                        <a:t>Integração Contínua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4663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smtClean="0">
                          <a:effectLst/>
                          <a:latin typeface="Arial"/>
                          <a:ea typeface="Arial Unicode MS"/>
                        </a:rPr>
                        <a:t>14/04</a:t>
                      </a:r>
                      <a:endParaRPr lang="pt-BR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Arial"/>
                          <a:ea typeface="Arial Unicode MS"/>
                        </a:rPr>
                        <a:t>Integração Contínua</a:t>
                      </a:r>
                      <a:endParaRPr lang="pt-BR" sz="1600" dirty="0" smtClean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7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pt-BR" sz="2400" dirty="0"/>
              <a:t>Motivar a utilização da gestão de configuração e mudanças e estabelecer uma relação entre a engenharia de software e a gestão de configuração e mudança.</a:t>
            </a:r>
          </a:p>
          <a:p>
            <a:pPr lvl="0"/>
            <a:r>
              <a:rPr lang="pt-BR" sz="2400" dirty="0"/>
              <a:t>Modelar </a:t>
            </a:r>
            <a:r>
              <a:rPr lang="pt-BR" sz="2400" dirty="0" err="1"/>
              <a:t>baselines</a:t>
            </a:r>
            <a:r>
              <a:rPr lang="pt-BR" sz="2400" dirty="0"/>
              <a:t>, aplicar </a:t>
            </a:r>
            <a:r>
              <a:rPr lang="pt-BR" sz="2400" dirty="0" err="1"/>
              <a:t>labels</a:t>
            </a:r>
            <a:r>
              <a:rPr lang="pt-BR" sz="2400" dirty="0"/>
              <a:t>, recuperar artefatos na gestão de configuração de modo a facilitar o gestão de mudanças. </a:t>
            </a:r>
          </a:p>
          <a:p>
            <a:pPr lvl="0"/>
            <a:r>
              <a:rPr lang="pt-BR" sz="2400" dirty="0"/>
              <a:t>Mostrar as ferramentas de apoio usadas na gestão de configuração e mudanças </a:t>
            </a:r>
          </a:p>
          <a:p>
            <a:pPr lvl="0"/>
            <a:r>
              <a:rPr lang="pt-BR" sz="2400" dirty="0"/>
              <a:t>Projetar soluções corporativas utilizando a gestão de configuração e mudanças.</a:t>
            </a:r>
          </a:p>
        </p:txBody>
      </p:sp>
    </p:spTree>
    <p:extLst>
      <p:ext uri="{BB962C8B-B14F-4D97-AF65-F5344CB8AC3E}">
        <p14:creationId xmlns:p14="http://schemas.microsoft.com/office/powerpoint/2010/main" val="317848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Conteúdo Programático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pt-BR" dirty="0"/>
              <a:t>Introdução</a:t>
            </a:r>
          </a:p>
          <a:p>
            <a:pPr lvl="0"/>
            <a:r>
              <a:rPr lang="pt-BR" dirty="0"/>
              <a:t>Gestão de </a:t>
            </a:r>
            <a:r>
              <a:rPr lang="pt-BR" dirty="0" smtClean="0"/>
              <a:t>Configuração</a:t>
            </a:r>
          </a:p>
          <a:p>
            <a:r>
              <a:rPr lang="pt-BR" dirty="0"/>
              <a:t>Gerência de Mudanças </a:t>
            </a:r>
          </a:p>
          <a:p>
            <a:r>
              <a:rPr lang="pt-BR" dirty="0"/>
              <a:t>Gerência de Configuração no Desenvolvimento </a:t>
            </a:r>
            <a:r>
              <a:rPr lang="pt-BR" dirty="0" smtClean="0"/>
              <a:t>Interativo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1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Conteúdo Programático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Definição </a:t>
            </a:r>
            <a:r>
              <a:rPr lang="pt-BR" sz="2800" dirty="0"/>
              <a:t>e objetivos da Gerência de Configuração</a:t>
            </a:r>
          </a:p>
          <a:p>
            <a:r>
              <a:rPr lang="pt-BR" sz="2800" dirty="0"/>
              <a:t>Padrões em Gerência de Configuração e Mudanças </a:t>
            </a:r>
          </a:p>
          <a:p>
            <a:r>
              <a:rPr lang="pt-BR" sz="2800" dirty="0"/>
              <a:t>Processos para Controle de Mudanças e para Gestão de Ambiente </a:t>
            </a:r>
          </a:p>
          <a:p>
            <a:r>
              <a:rPr lang="pt-BR" sz="2800" dirty="0"/>
              <a:t>Problemas enfrentados pela Gerência de Configuração</a:t>
            </a:r>
          </a:p>
          <a:p>
            <a:r>
              <a:rPr lang="pt-BR" sz="2800" dirty="0"/>
              <a:t>Benefícios 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4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Conteúdo Programático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Configuração, item de configuração e configuração de software </a:t>
            </a:r>
          </a:p>
          <a:p>
            <a:r>
              <a:rPr lang="pt-BR" sz="2800" dirty="0" err="1"/>
              <a:t>Baseline</a:t>
            </a:r>
            <a:r>
              <a:rPr lang="pt-BR" sz="2800" dirty="0"/>
              <a:t> e Repositório</a:t>
            </a:r>
          </a:p>
          <a:p>
            <a:r>
              <a:rPr lang="pt-BR" sz="2800" dirty="0" err="1"/>
              <a:t>Check</a:t>
            </a:r>
            <a:r>
              <a:rPr lang="pt-BR" sz="2800" dirty="0"/>
              <a:t>-out e check-in </a:t>
            </a:r>
          </a:p>
          <a:p>
            <a:r>
              <a:rPr lang="pt-BR" sz="2800" dirty="0"/>
              <a:t>Build e Release </a:t>
            </a:r>
          </a:p>
          <a:p>
            <a:r>
              <a:rPr lang="pt-BR" sz="2800" dirty="0" err="1"/>
              <a:t>Tags</a:t>
            </a:r>
            <a:r>
              <a:rPr lang="pt-BR" sz="2800" dirty="0"/>
              <a:t>, </a:t>
            </a:r>
            <a:r>
              <a:rPr lang="pt-BR" sz="2800" dirty="0" err="1"/>
              <a:t>lock</a:t>
            </a:r>
            <a:r>
              <a:rPr lang="pt-BR" sz="2800" dirty="0"/>
              <a:t>, </a:t>
            </a:r>
            <a:r>
              <a:rPr lang="pt-BR" sz="2800" dirty="0" err="1"/>
              <a:t>branchs</a:t>
            </a:r>
            <a:r>
              <a:rPr lang="pt-BR" sz="2800" dirty="0"/>
              <a:t> e merges</a:t>
            </a:r>
          </a:p>
          <a:p>
            <a:r>
              <a:rPr lang="pt-BR" sz="2800" dirty="0"/>
              <a:t>Ferramentas 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/>
            <a:r>
              <a:rPr lang="pt-BR" dirty="0"/>
              <a:t>Gestão de Configuração</a:t>
            </a:r>
          </a:p>
        </p:txBody>
      </p:sp>
    </p:spTree>
    <p:extLst>
      <p:ext uri="{BB962C8B-B14F-4D97-AF65-F5344CB8AC3E}">
        <p14:creationId xmlns:p14="http://schemas.microsoft.com/office/powerpoint/2010/main" val="39392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Conteúdo Programático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Introdução </a:t>
            </a:r>
          </a:p>
          <a:p>
            <a:r>
              <a:rPr lang="pt-BR" dirty="0"/>
              <a:t>Processo de Gerência de Mudanças</a:t>
            </a:r>
          </a:p>
          <a:p>
            <a:r>
              <a:rPr lang="pt-BR" dirty="0"/>
              <a:t>Ferramentas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/>
            <a:r>
              <a:rPr lang="pt-BR" dirty="0"/>
              <a:t>Gerência de </a:t>
            </a:r>
            <a:r>
              <a:rPr lang="pt-BR" dirty="0" smtClean="0"/>
              <a:t>Mudanças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92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Conteúdo Programático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Relação com as fases de desenvolvimento e com as outras disciplinas </a:t>
            </a:r>
          </a:p>
          <a:p>
            <a:r>
              <a:rPr lang="pt-BR" dirty="0"/>
              <a:t>Fluxo de Atividades</a:t>
            </a:r>
          </a:p>
          <a:p>
            <a:r>
              <a:rPr lang="pt-BR" dirty="0"/>
              <a:t>Artefatos </a:t>
            </a:r>
          </a:p>
          <a:p>
            <a:r>
              <a:rPr lang="pt-BR" dirty="0"/>
              <a:t>Responsabilidades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/>
            <a:r>
              <a:rPr lang="pt-BR" dirty="0" smtClean="0"/>
              <a:t>Desenvolvimento </a:t>
            </a:r>
            <a:r>
              <a:rPr lang="pt-BR" dirty="0"/>
              <a:t>Interativo </a:t>
            </a:r>
          </a:p>
        </p:txBody>
      </p:sp>
    </p:spTree>
    <p:extLst>
      <p:ext uri="{BB962C8B-B14F-4D97-AF65-F5344CB8AC3E}">
        <p14:creationId xmlns:p14="http://schemas.microsoft.com/office/powerpoint/2010/main" val="30414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pt-BR" sz="2400" dirty="0"/>
              <a:t>Aulas expositivas utilizando projetor e computador nas quais se apresenta e discute os tópicos da disciplina e aulas de exercícios.</a:t>
            </a:r>
          </a:p>
          <a:p>
            <a:pPr lvl="0"/>
            <a:r>
              <a:rPr lang="pt-BR" sz="2400" dirty="0"/>
              <a:t>Aulas práticas utilizando algumas ferramentas de apoio usadas na gestão de configuração e mudanças</a:t>
            </a:r>
          </a:p>
          <a:p>
            <a:pPr lvl="0"/>
            <a:r>
              <a:rPr lang="pt-BR" sz="2400" dirty="0"/>
              <a:t>Leitura e Síntese de Artigos Especializados</a:t>
            </a:r>
          </a:p>
        </p:txBody>
      </p:sp>
    </p:spTree>
    <p:extLst>
      <p:ext uri="{BB962C8B-B14F-4D97-AF65-F5344CB8AC3E}">
        <p14:creationId xmlns:p14="http://schemas.microsoft.com/office/powerpoint/2010/main" val="16575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modelo_powerpoint_fit</Template>
  <TotalTime>179</TotalTime>
  <Words>568</Words>
  <Application>Microsoft Office PowerPoint</Application>
  <PresentationFormat>Apresentação na tela (4:3)</PresentationFormat>
  <Paragraphs>103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modelo_powerpoint_fit</vt:lpstr>
      <vt:lpstr>GCM</vt:lpstr>
      <vt:lpstr>Apresentação do PowerPoint</vt:lpstr>
      <vt:lpstr>Objetivos</vt:lpstr>
      <vt:lpstr>Conteúdo Programático</vt:lpstr>
      <vt:lpstr>Conteúdo Programático</vt:lpstr>
      <vt:lpstr>Conteúdo Programático</vt:lpstr>
      <vt:lpstr>Conteúdo Programático</vt:lpstr>
      <vt:lpstr>Conteúdo Programático</vt:lpstr>
      <vt:lpstr>Metodologia</vt:lpstr>
      <vt:lpstr>Critérios de Avaliação</vt:lpstr>
      <vt:lpstr>Bibliografia</vt:lpstr>
      <vt:lpstr>Planejamento da Disciplina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Divisão de Controle de Licenças</cp:lastModifiedBy>
  <cp:revision>38</cp:revision>
  <dcterms:created xsi:type="dcterms:W3CDTF">2012-09-13T19:43:42Z</dcterms:created>
  <dcterms:modified xsi:type="dcterms:W3CDTF">2014-03-17T21:45:10Z</dcterms:modified>
</cp:coreProperties>
</file>