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1" r:id="rId19"/>
    <p:sldId id="259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258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61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3" autoAdjust="0"/>
    <p:restoredTop sz="93078" autoAdjust="0"/>
  </p:normalViewPr>
  <p:slideViewPr>
    <p:cSldViewPr>
      <p:cViewPr>
        <p:scale>
          <a:sx n="77" d="100"/>
          <a:sy n="77" d="100"/>
        </p:scale>
        <p:origin x="-72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t>26/08/2013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Gestão de Configuração e Mudança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GCM: Ferramenta de Controle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Integridade dos itens de configuração</a:t>
            </a:r>
          </a:p>
          <a:p>
            <a:r>
              <a:rPr lang="pt-BR" sz="2800" dirty="0" smtClean="0"/>
              <a:t>Avaliar e implementar mudança</a:t>
            </a:r>
          </a:p>
          <a:p>
            <a:r>
              <a:rPr lang="pt-BR" sz="2800" dirty="0"/>
              <a:t>Auditoria e acompanhamento</a:t>
            </a:r>
          </a:p>
          <a:p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327013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GCM: Ferramenta de Controle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/>
              <a:t>Mudanças em um item de configuração normalmente implica na mudança de outros.</a:t>
            </a:r>
          </a:p>
          <a:p>
            <a:pPr algn="just"/>
            <a:r>
              <a:rPr lang="pt-BR" sz="2800" dirty="0"/>
              <a:t>Mudanças em requisitos exige alterações em projeto, código e testes.</a:t>
            </a:r>
          </a:p>
          <a:p>
            <a:pPr algn="just"/>
            <a:r>
              <a:rPr lang="pt-BR" sz="2800" dirty="0"/>
              <a:t>O ambiente de desenvolvimento de software é um ambiente em constante </a:t>
            </a:r>
            <a:r>
              <a:rPr lang="pt-BR" sz="2800" dirty="0" smtClean="0"/>
              <a:t>mudança</a:t>
            </a:r>
            <a:endParaRPr lang="pt-BR" sz="28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>
          <a:xfrm>
            <a:off x="3275856" y="620688"/>
            <a:ext cx="5688631" cy="576064"/>
          </a:xfrm>
        </p:spPr>
        <p:txBody>
          <a:bodyPr/>
          <a:lstStyle/>
          <a:p>
            <a:r>
              <a:rPr lang="pt-BR" dirty="0"/>
              <a:t>Integridade dos itens de configuração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61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GCM: Ferramenta de Controle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/>
              <a:t>Planejamento da gestão de configuração.</a:t>
            </a:r>
          </a:p>
          <a:p>
            <a:pPr algn="just"/>
            <a:r>
              <a:rPr lang="pt-BR" sz="2800" dirty="0"/>
              <a:t>Definição de CCB (</a:t>
            </a:r>
            <a:r>
              <a:rPr lang="pt-BR" sz="2800" dirty="0" err="1"/>
              <a:t>Configuration</a:t>
            </a:r>
            <a:r>
              <a:rPr lang="pt-BR" sz="2800" dirty="0"/>
              <a:t> </a:t>
            </a:r>
            <a:r>
              <a:rPr lang="pt-BR" sz="2800" dirty="0" err="1"/>
              <a:t>Control</a:t>
            </a:r>
            <a:r>
              <a:rPr lang="pt-BR" sz="2800" dirty="0"/>
              <a:t> </a:t>
            </a:r>
            <a:r>
              <a:rPr lang="pt-BR" sz="2800" dirty="0" err="1"/>
              <a:t>Board</a:t>
            </a:r>
            <a:r>
              <a:rPr lang="pt-BR" sz="2800" dirty="0"/>
              <a:t>).</a:t>
            </a:r>
          </a:p>
          <a:p>
            <a:pPr algn="just"/>
            <a:r>
              <a:rPr lang="pt-BR" sz="2800" dirty="0"/>
              <a:t>CCB avalia mudanças propostas, </a:t>
            </a:r>
            <a:r>
              <a:rPr lang="pt-BR" sz="2800" dirty="0" smtClean="0"/>
              <a:t>relatório </a:t>
            </a:r>
            <a:r>
              <a:rPr lang="pt-BR" sz="2800" dirty="0"/>
              <a:t>de discrepâncias.</a:t>
            </a:r>
          </a:p>
          <a:p>
            <a:pPr algn="just"/>
            <a:r>
              <a:rPr lang="pt-BR" sz="2800" dirty="0"/>
              <a:t>CCB autoriza ou não as realizações das mudanças e acompanha a implementação da mudança aprovada.</a:t>
            </a:r>
          </a:p>
          <a:p>
            <a:endParaRPr lang="pt-BR" sz="2800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>
          <a:xfrm>
            <a:off x="3275856" y="620688"/>
            <a:ext cx="5688631" cy="576064"/>
          </a:xfrm>
        </p:spPr>
        <p:txBody>
          <a:bodyPr/>
          <a:lstStyle/>
          <a:p>
            <a:r>
              <a:rPr lang="pt-BR" dirty="0"/>
              <a:t>Avaliar e implementar mudança</a:t>
            </a:r>
          </a:p>
        </p:txBody>
      </p:sp>
    </p:spTree>
    <p:extLst>
      <p:ext uri="{BB962C8B-B14F-4D97-AF65-F5344CB8AC3E}">
        <p14:creationId xmlns:p14="http://schemas.microsoft.com/office/powerpoint/2010/main" val="415091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GCM: Ferramenta de Controle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/>
              <a:t>Definição de </a:t>
            </a:r>
            <a:r>
              <a:rPr lang="pt-BR" sz="2800" dirty="0" err="1"/>
              <a:t>baselines</a:t>
            </a:r>
            <a:r>
              <a:rPr lang="pt-BR" sz="2800" dirty="0"/>
              <a:t>.</a:t>
            </a:r>
          </a:p>
          <a:p>
            <a:pPr algn="just"/>
            <a:r>
              <a:rPr lang="pt-BR" sz="2800" dirty="0"/>
              <a:t>Inclusão de documentos e outros itens sob a gestão de configuração.</a:t>
            </a:r>
          </a:p>
          <a:p>
            <a:pPr algn="just"/>
            <a:r>
              <a:rPr lang="pt-BR" sz="2800" dirty="0" smtClean="0"/>
              <a:t>Permitir </a:t>
            </a:r>
            <a:r>
              <a:rPr lang="pt-BR" sz="2800" dirty="0"/>
              <a:t>o acompanhamento e auditoria de projetos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>
          <a:xfrm>
            <a:off x="3275856" y="620688"/>
            <a:ext cx="5688631" cy="576064"/>
          </a:xfrm>
        </p:spPr>
        <p:txBody>
          <a:bodyPr/>
          <a:lstStyle/>
          <a:p>
            <a:r>
              <a:rPr lang="pt-BR" dirty="0"/>
              <a:t>Auditoria e acompanhamento</a:t>
            </a:r>
          </a:p>
        </p:txBody>
      </p:sp>
    </p:spTree>
    <p:extLst>
      <p:ext uri="{BB962C8B-B14F-4D97-AF65-F5344CB8AC3E}">
        <p14:creationId xmlns:p14="http://schemas.microsoft.com/office/powerpoint/2010/main" val="415091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As 3 grandes áreas de GCM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Controle de Versão</a:t>
            </a:r>
            <a:endParaRPr lang="pt-BR" sz="2800" dirty="0"/>
          </a:p>
          <a:p>
            <a:pPr algn="just"/>
            <a:r>
              <a:rPr lang="pt-BR" sz="2800" dirty="0" smtClean="0"/>
              <a:t>Gerenciamento de Mudança</a:t>
            </a:r>
            <a:endParaRPr lang="pt-BR" sz="2800" dirty="0"/>
          </a:p>
          <a:p>
            <a:pPr algn="just"/>
            <a:r>
              <a:rPr lang="pt-BR" sz="2800" dirty="0" smtClean="0"/>
              <a:t>Integração Contínua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4314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As 3 grandes áreas de GCM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Identificação, armazenamento e gerenciamento de itens de configuração e suas versões</a:t>
            </a:r>
            <a:endParaRPr lang="pt-BR" sz="2800" dirty="0"/>
          </a:p>
          <a:p>
            <a:pPr algn="just"/>
            <a:r>
              <a:rPr lang="pt-BR" sz="2800" dirty="0" smtClean="0"/>
              <a:t>Histórico da alterações do </a:t>
            </a:r>
            <a:r>
              <a:rPr lang="pt-BR" sz="2800" dirty="0" err="1" smtClean="0"/>
              <a:t>ICs</a:t>
            </a:r>
            <a:endParaRPr lang="pt-BR" sz="2800" dirty="0"/>
          </a:p>
          <a:p>
            <a:pPr algn="just"/>
            <a:r>
              <a:rPr lang="pt-BR" sz="2800" dirty="0" smtClean="0"/>
              <a:t>Controle e recuperação dos rótulos e ramificações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Controle de Versão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199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As 3 grandes áreas de GCM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2800" dirty="0" smtClean="0"/>
              <a:t>Em uma mudança nos ICS:</a:t>
            </a:r>
          </a:p>
          <a:p>
            <a:pPr algn="just"/>
            <a:r>
              <a:rPr lang="pt-BR" sz="2800" dirty="0" smtClean="0"/>
              <a:t>Identificar</a:t>
            </a:r>
          </a:p>
          <a:p>
            <a:pPr algn="just"/>
            <a:r>
              <a:rPr lang="pt-BR" sz="2800" dirty="0" smtClean="0"/>
              <a:t>Rastrear</a:t>
            </a:r>
          </a:p>
          <a:p>
            <a:pPr algn="just"/>
            <a:r>
              <a:rPr lang="pt-BR" sz="2800" dirty="0" smtClean="0"/>
              <a:t>Analisar</a:t>
            </a:r>
          </a:p>
          <a:p>
            <a:pPr algn="just"/>
            <a:r>
              <a:rPr lang="pt-BR" sz="2800" dirty="0" smtClean="0"/>
              <a:t>Controlar</a:t>
            </a:r>
            <a:endParaRPr lang="pt-BR" sz="28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smtClean="0"/>
              <a:t>Gerenciamento de </a:t>
            </a:r>
            <a:r>
              <a:rPr lang="pt-BR" dirty="0" smtClean="0"/>
              <a:t>Mudança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199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As 3 grandes áreas de GCM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2800" dirty="0" smtClean="0"/>
              <a:t>A cada mudança:</a:t>
            </a:r>
          </a:p>
          <a:p>
            <a:pPr algn="just"/>
            <a:r>
              <a:rPr lang="pt-BR" sz="2800" dirty="0" smtClean="0"/>
              <a:t>Construção</a:t>
            </a:r>
          </a:p>
          <a:p>
            <a:pPr algn="just"/>
            <a:r>
              <a:rPr lang="pt-BR" sz="2800" dirty="0" smtClean="0"/>
              <a:t>Empacotamento</a:t>
            </a:r>
          </a:p>
          <a:p>
            <a:pPr algn="just"/>
            <a:r>
              <a:rPr lang="pt-BR" sz="2800" dirty="0" smtClean="0"/>
              <a:t>Testado Automaticamente</a:t>
            </a:r>
            <a:endParaRPr lang="pt-BR" sz="28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Integração Contínua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199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GCM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80381458"/>
              </p:ext>
            </p:extLst>
          </p:nvPr>
        </p:nvGraphicFramePr>
        <p:xfrm>
          <a:off x="395536" y="1412776"/>
          <a:ext cx="7704855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19"/>
                <a:gridCol w="1728192"/>
                <a:gridCol w="129614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Tema</a:t>
                      </a:r>
                      <a:endParaRPr lang="pt-BR" sz="2000" dirty="0"/>
                    </a:p>
                  </a:txBody>
                  <a:tcPr marL="122287" marR="122287"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Já ouviu falar</a:t>
                      </a:r>
                      <a:endParaRPr lang="pt-BR" sz="2000" dirty="0"/>
                    </a:p>
                  </a:txBody>
                  <a:tcPr marL="122287" marR="122287"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Utiliza</a:t>
                      </a:r>
                      <a:endParaRPr lang="pt-BR" sz="2000" dirty="0"/>
                    </a:p>
                  </a:txBody>
                  <a:tcPr marL="122287" marR="12228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Controle</a:t>
                      </a:r>
                      <a:r>
                        <a:rPr lang="pt-BR" sz="2000" baseline="0" dirty="0" smtClean="0"/>
                        <a:t> de Versão</a:t>
                      </a:r>
                      <a:endParaRPr lang="pt-BR" sz="2000" dirty="0" smtClean="0"/>
                    </a:p>
                  </a:txBody>
                  <a:tcPr marL="122287" marR="122287"/>
                </a:tc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 marL="122287" marR="122287"/>
                </a:tc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 marL="122287" marR="122287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smtClean="0"/>
                        <a:t>SVN / GIT / </a:t>
                      </a:r>
                      <a:r>
                        <a:rPr lang="pt-BR" sz="2000" dirty="0" err="1" smtClean="0"/>
                        <a:t>Source</a:t>
                      </a:r>
                      <a:r>
                        <a:rPr lang="pt-BR" sz="2000" dirty="0" smtClean="0"/>
                        <a:t> </a:t>
                      </a:r>
                      <a:r>
                        <a:rPr lang="pt-BR" sz="2000" dirty="0" err="1" smtClean="0"/>
                        <a:t>Control</a:t>
                      </a:r>
                      <a:r>
                        <a:rPr lang="pt-BR" sz="2000" dirty="0" smtClean="0"/>
                        <a:t> / </a:t>
                      </a:r>
                      <a:r>
                        <a:rPr lang="pt-BR" sz="2000" dirty="0" err="1" smtClean="0"/>
                        <a:t>Source</a:t>
                      </a:r>
                      <a:r>
                        <a:rPr lang="pt-BR" sz="2000" dirty="0" smtClean="0"/>
                        <a:t> Safe</a:t>
                      </a:r>
                    </a:p>
                  </a:txBody>
                  <a:tcPr marL="122287" marR="122287"/>
                </a:tc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 marL="122287" marR="122287"/>
                </a:tc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 marL="122287" marR="122287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smtClean="0"/>
                        <a:t>Gerenciamento/Controle</a:t>
                      </a:r>
                      <a:r>
                        <a:rPr lang="pt-BR" sz="2000" baseline="0" dirty="0" smtClean="0"/>
                        <a:t> de Mudança</a:t>
                      </a:r>
                      <a:endParaRPr lang="pt-BR" sz="2000" dirty="0" smtClean="0"/>
                    </a:p>
                  </a:txBody>
                  <a:tcPr marL="122287" marR="122287"/>
                </a:tc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 marL="122287" marR="122287"/>
                </a:tc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 marL="122287" marR="122287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smtClean="0"/>
                        <a:t>Team Foundation / </a:t>
                      </a:r>
                      <a:r>
                        <a:rPr lang="pt-BR" sz="2000" dirty="0" err="1" smtClean="0"/>
                        <a:t>Trac</a:t>
                      </a:r>
                      <a:endParaRPr lang="pt-BR" sz="2000" dirty="0" smtClean="0"/>
                    </a:p>
                  </a:txBody>
                  <a:tcPr marL="122287" marR="122287"/>
                </a:tc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 marL="122287" marR="122287"/>
                </a:tc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 marL="122287" marR="122287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smtClean="0"/>
                        <a:t>Integração Continua</a:t>
                      </a:r>
                    </a:p>
                  </a:txBody>
                  <a:tcPr marL="122287" marR="122287"/>
                </a:tc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 marL="122287" marR="122287"/>
                </a:tc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 marL="122287" marR="122287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smtClean="0"/>
                        <a:t>Build Contínuo e Integrado</a:t>
                      </a:r>
                    </a:p>
                  </a:txBody>
                  <a:tcPr marL="122287" marR="122287"/>
                </a:tc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 marL="122287" marR="122287"/>
                </a:tc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 marL="122287" marR="122287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smtClean="0"/>
                        <a:t>Hudson / </a:t>
                      </a:r>
                      <a:r>
                        <a:rPr lang="pt-BR" sz="2000" dirty="0" err="1" smtClean="0"/>
                        <a:t>Continuum</a:t>
                      </a:r>
                      <a:endParaRPr lang="pt-BR" sz="2000" dirty="0" smtClean="0"/>
                    </a:p>
                  </a:txBody>
                  <a:tcPr marL="122287" marR="122287"/>
                </a:tc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 marL="122287" marR="122287"/>
                </a:tc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 marL="122287" marR="122287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 smtClean="0"/>
                        <a:t>Selenium</a:t>
                      </a:r>
                      <a:endParaRPr lang="pt-BR" sz="2000" dirty="0" smtClean="0"/>
                    </a:p>
                  </a:txBody>
                  <a:tcPr marL="122287" marR="122287"/>
                </a:tc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 marL="122287" marR="122287"/>
                </a:tc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 marL="122287" marR="122287"/>
                </a:tc>
              </a:tr>
              <a:tr h="3413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 smtClean="0"/>
                        <a:t>Maven</a:t>
                      </a:r>
                      <a:r>
                        <a:rPr lang="pt-BR" sz="2000" dirty="0" smtClean="0"/>
                        <a:t> / </a:t>
                      </a:r>
                      <a:r>
                        <a:rPr lang="pt-BR" sz="2000" dirty="0" err="1" smtClean="0"/>
                        <a:t>MSBuild</a:t>
                      </a:r>
                      <a:r>
                        <a:rPr lang="pt-BR" sz="2000" dirty="0" smtClean="0"/>
                        <a:t> / </a:t>
                      </a:r>
                      <a:r>
                        <a:rPr lang="pt-BR" sz="2000" dirty="0" err="1" smtClean="0"/>
                        <a:t>Ant</a:t>
                      </a:r>
                      <a:endParaRPr lang="pt-BR" sz="2000" dirty="0" smtClean="0"/>
                    </a:p>
                  </a:txBody>
                  <a:tcPr marL="122287" marR="122287"/>
                </a:tc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 marL="122287" marR="122287"/>
                </a:tc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 marL="122287" marR="122287"/>
                </a:tc>
              </a:tr>
            </a:tbl>
          </a:graphicData>
        </a:graphic>
      </p:graphicFrame>
      <p:sp>
        <p:nvSpPr>
          <p:cNvPr id="8" name="Espaço Reservado para Conteúdo 7"/>
          <p:cNvSpPr>
            <a:spLocks noGrp="1"/>
          </p:cNvSpPr>
          <p:nvPr>
            <p:ph sz="quarter" idx="14"/>
          </p:nvPr>
        </p:nvSpPr>
        <p:spPr>
          <a:xfrm>
            <a:off x="3347864" y="620688"/>
            <a:ext cx="5616623" cy="576064"/>
          </a:xfrm>
        </p:spPr>
        <p:txBody>
          <a:bodyPr/>
          <a:lstStyle/>
          <a:p>
            <a:r>
              <a:rPr lang="pt-BR" dirty="0" smtClean="0"/>
              <a:t>Diagnóstico de Conhecimento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592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Trabalho Colaborativo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pt-BR" sz="2800" dirty="0" smtClean="0"/>
              <a:t>Poucos projetos na área de TI podem ser realizados por apenas uma pessoa</a:t>
            </a:r>
          </a:p>
          <a:p>
            <a:pPr lvl="1"/>
            <a:r>
              <a:rPr lang="pt-BR" sz="2400" dirty="0" smtClean="0"/>
              <a:t>Desenvolvimento de pequenos </a:t>
            </a:r>
            <a:r>
              <a:rPr lang="pt-BR" sz="2400" dirty="0" err="1" smtClean="0"/>
              <a:t>WEBSITEs</a:t>
            </a:r>
            <a:endParaRPr lang="pt-BR" sz="2400" dirty="0" smtClean="0"/>
          </a:p>
          <a:p>
            <a:pPr lvl="1"/>
            <a:r>
              <a:rPr lang="pt-BR" sz="2400" dirty="0" smtClean="0"/>
              <a:t>CMS para portais</a:t>
            </a:r>
          </a:p>
          <a:p>
            <a:pPr lvl="1"/>
            <a:r>
              <a:rPr lang="pt-BR" sz="2400" dirty="0" err="1" smtClean="0"/>
              <a:t>Apps</a:t>
            </a:r>
            <a:r>
              <a:rPr lang="pt-BR" sz="2400" dirty="0" smtClean="0"/>
              <a:t> para </a:t>
            </a:r>
            <a:r>
              <a:rPr lang="pt-BR" sz="2400" dirty="0" err="1" smtClean="0"/>
              <a:t>iphone</a:t>
            </a:r>
            <a:r>
              <a:rPr lang="pt-BR" sz="2400" dirty="0" smtClean="0"/>
              <a:t> ou </a:t>
            </a:r>
            <a:r>
              <a:rPr lang="pt-BR" sz="2400" dirty="0" err="1" smtClean="0"/>
              <a:t>android</a:t>
            </a:r>
            <a:endParaRPr lang="pt-BR" sz="2400" dirty="0" smtClean="0"/>
          </a:p>
          <a:p>
            <a:r>
              <a:rPr lang="pt-BR" sz="2800" dirty="0"/>
              <a:t>Geralmente os projetos contam </a:t>
            </a:r>
            <a:r>
              <a:rPr lang="pt-BR" sz="2800" dirty="0" smtClean="0"/>
              <a:t>com </a:t>
            </a:r>
            <a:r>
              <a:rPr lang="pt-BR" sz="2800" dirty="0"/>
              <a:t>equipes </a:t>
            </a:r>
            <a:r>
              <a:rPr lang="pt-BR" sz="2800" dirty="0" smtClean="0"/>
              <a:t>com diferentes perfis profissionais</a:t>
            </a:r>
          </a:p>
          <a:p>
            <a:pPr lvl="1"/>
            <a:r>
              <a:rPr lang="pt-BR" sz="2400" dirty="0" err="1" smtClean="0"/>
              <a:t>ERPs</a:t>
            </a:r>
            <a:endParaRPr lang="pt-BR" sz="2400" dirty="0" smtClean="0"/>
          </a:p>
          <a:p>
            <a:pPr lvl="1"/>
            <a:r>
              <a:rPr lang="pt-BR" sz="2400" dirty="0" smtClean="0"/>
              <a:t>Comércio eletrônico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7848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Trabalho Colaborativo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pt-BR" sz="2800" dirty="0" smtClean="0"/>
              <a:t>Os artefatos precisam estar disponíveis</a:t>
            </a:r>
          </a:p>
          <a:p>
            <a:pPr lvl="0"/>
            <a:r>
              <a:rPr lang="pt-BR" sz="2800" dirty="0" smtClean="0"/>
              <a:t>Alterações sempre na versão mais atual do arquivo</a:t>
            </a:r>
          </a:p>
          <a:p>
            <a:pPr lvl="0"/>
            <a:r>
              <a:rPr lang="pt-BR" sz="2800" dirty="0" smtClean="0"/>
              <a:t>Alterações concorrentes nos artefatos</a:t>
            </a:r>
          </a:p>
          <a:p>
            <a:pPr lvl="0"/>
            <a:r>
              <a:rPr lang="pt-BR" sz="2800" dirty="0" smtClean="0"/>
              <a:t>Verificar quem e quando fez determinada alteração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4"/>
          </p:nvPr>
        </p:nvSpPr>
        <p:spPr>
          <a:xfrm>
            <a:off x="3419872" y="620688"/>
            <a:ext cx="5544615" cy="576064"/>
          </a:xfrm>
        </p:spPr>
        <p:txBody>
          <a:bodyPr/>
          <a:lstStyle/>
          <a:p>
            <a:r>
              <a:rPr lang="pt-BR" dirty="0" smtClean="0"/>
              <a:t>Problemas...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583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Trabalho Colaborativo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pt-BR" sz="2800" dirty="0" smtClean="0"/>
              <a:t>Discuta com os membros do seu grupo de TCC como será feito o gerenciamento dos artefatos.</a:t>
            </a:r>
          </a:p>
          <a:p>
            <a:pPr lvl="1"/>
            <a:r>
              <a:rPr lang="pt-BR" sz="2400" dirty="0" smtClean="0"/>
              <a:t>Quais artefatos precisarão ser gerenciados?</a:t>
            </a:r>
          </a:p>
          <a:p>
            <a:pPr lvl="1"/>
            <a:r>
              <a:rPr lang="pt-BR" sz="2400" smtClean="0"/>
              <a:t>Como? Onde</a:t>
            </a:r>
            <a:r>
              <a:rPr lang="pt-BR" sz="2400" dirty="0" smtClean="0"/>
              <a:t>?</a:t>
            </a:r>
          </a:p>
          <a:p>
            <a:pPr lvl="1"/>
            <a:r>
              <a:rPr lang="pt-BR" sz="2400" dirty="0" smtClean="0"/>
              <a:t>Quais recursos tecnológicos?</a:t>
            </a:r>
          </a:p>
          <a:p>
            <a:pPr lvl="1"/>
            <a:r>
              <a:rPr lang="pt-BR" sz="2400" dirty="0" smtClean="0"/>
              <a:t>Quais os custos envolvidos?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4"/>
          </p:nvPr>
        </p:nvSpPr>
        <p:spPr>
          <a:xfrm>
            <a:off x="3419872" y="620688"/>
            <a:ext cx="5544615" cy="576064"/>
          </a:xfrm>
        </p:spPr>
        <p:txBody>
          <a:bodyPr/>
          <a:lstStyle/>
          <a:p>
            <a:r>
              <a:rPr lang="pt-BR" dirty="0" smtClean="0"/>
              <a:t>Atividade de classe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570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Introdução a GCM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90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GCM</a:t>
            </a:r>
            <a:endParaRPr lang="pt-BR" sz="32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pt-BR" dirty="0" smtClean="0"/>
              <a:t>Disciplinas </a:t>
            </a:r>
            <a:r>
              <a:rPr lang="pt-BR" dirty="0"/>
              <a:t>e técnicas para iniciar, avaliar e controlar mudanças em produtos de software durante e depois do processo de </a:t>
            </a:r>
            <a:r>
              <a:rPr lang="pt-BR" dirty="0" smtClean="0"/>
              <a:t>desenvolvimento de softwares</a:t>
            </a:r>
            <a:r>
              <a:rPr lang="pt-BR" i="1" dirty="0" smtClean="0"/>
              <a:t>.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>
          <a:xfrm>
            <a:off x="3347864" y="620688"/>
            <a:ext cx="5616623" cy="576064"/>
          </a:xfrm>
        </p:spPr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026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GCM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/>
              <a:t>A gestão de configuração tem uma relação visceral com todas as fases do ciclo de vida de um software.</a:t>
            </a:r>
          </a:p>
          <a:p>
            <a:pPr algn="just"/>
            <a:r>
              <a:rPr lang="pt-BR" sz="2800" dirty="0"/>
              <a:t>Permite que mudanças sejam realizadas em produtos e documentação de forma controlada </a:t>
            </a:r>
            <a:r>
              <a:rPr lang="pt-BR" sz="2800" dirty="0" smtClean="0"/>
              <a:t>“sem ferir” </a:t>
            </a:r>
            <a:r>
              <a:rPr lang="pt-BR" sz="2800" dirty="0"/>
              <a:t>a integridade do software.</a:t>
            </a:r>
          </a:p>
          <a:p>
            <a:pPr lvl="1" algn="just"/>
            <a:r>
              <a:rPr lang="pt-BR" dirty="0"/>
              <a:t>As alterações devem ser controladas para que não haja perdas ou sobreposições de informações</a:t>
            </a:r>
            <a:r>
              <a:rPr lang="pt-BR" i="1" dirty="0"/>
              <a:t>.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>
          <a:xfrm>
            <a:off x="3275856" y="620688"/>
            <a:ext cx="5688631" cy="576064"/>
          </a:xfrm>
        </p:spPr>
        <p:txBody>
          <a:bodyPr/>
          <a:lstStyle/>
          <a:p>
            <a:r>
              <a:rPr lang="pt-BR" dirty="0" smtClean="0"/>
              <a:t>Filosofia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55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GCM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Software evolui no tempo.</a:t>
            </a:r>
          </a:p>
          <a:p>
            <a:r>
              <a:rPr lang="pt-BR" sz="2800" dirty="0"/>
              <a:t>A evolução ocorre através de </a:t>
            </a:r>
            <a:r>
              <a:rPr lang="pt-BR" sz="2800" dirty="0" smtClean="0"/>
              <a:t>uma mudança</a:t>
            </a:r>
            <a:r>
              <a:rPr lang="pt-BR" sz="2800" dirty="0"/>
              <a:t>.</a:t>
            </a:r>
          </a:p>
          <a:p>
            <a:r>
              <a:rPr lang="pt-BR" sz="2800" dirty="0"/>
              <a:t>Cada mudança leva </a:t>
            </a:r>
            <a:r>
              <a:rPr lang="pt-BR" sz="2800" dirty="0" smtClean="0"/>
              <a:t>a </a:t>
            </a:r>
            <a:r>
              <a:rPr lang="pt-BR" sz="2800" dirty="0"/>
              <a:t>uma nova versão.</a:t>
            </a:r>
          </a:p>
          <a:p>
            <a:r>
              <a:rPr lang="pt-BR" sz="2800" dirty="0" smtClean="0"/>
              <a:t>Controlar a </a:t>
            </a:r>
            <a:r>
              <a:rPr lang="pt-BR" sz="2800" dirty="0"/>
              <a:t>inicialização, </a:t>
            </a:r>
            <a:r>
              <a:rPr lang="pt-BR" sz="2800" dirty="0" smtClean="0"/>
              <a:t> a avaliação </a:t>
            </a:r>
            <a:r>
              <a:rPr lang="pt-BR" sz="2800" dirty="0"/>
              <a:t>e </a:t>
            </a:r>
            <a:r>
              <a:rPr lang="pt-BR" sz="2800" dirty="0" smtClean="0"/>
              <a:t>a implementação </a:t>
            </a:r>
            <a:r>
              <a:rPr lang="pt-BR" sz="2800" dirty="0"/>
              <a:t>das mudanças para manter a integridade do produto.</a:t>
            </a:r>
          </a:p>
          <a:p>
            <a:r>
              <a:rPr lang="pt-BR" sz="2800" dirty="0"/>
              <a:t>As demandas do usuário </a:t>
            </a:r>
            <a:r>
              <a:rPr lang="pt-BR" sz="2800" dirty="0" smtClean="0"/>
              <a:t>e as restrições dos recursos não </a:t>
            </a:r>
            <a:r>
              <a:rPr lang="pt-BR" sz="2800" dirty="0"/>
              <a:t>são estruturadas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>
          <a:xfrm>
            <a:off x="3347864" y="620688"/>
            <a:ext cx="5616623" cy="576064"/>
          </a:xfrm>
        </p:spPr>
        <p:txBody>
          <a:bodyPr/>
          <a:lstStyle/>
          <a:p>
            <a:r>
              <a:rPr lang="pt-BR" dirty="0" smtClean="0"/>
              <a:t>Evolução de um software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957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modelo_powerpoint_fit</Template>
  <TotalTime>334</TotalTime>
  <Words>733</Words>
  <Application>Microsoft Office PowerPoint</Application>
  <PresentationFormat>Apresentação na tela (4:3)</PresentationFormat>
  <Paragraphs>142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modelo_powerpoint_fit</vt:lpstr>
      <vt:lpstr>Apresentação do PowerPoint</vt:lpstr>
      <vt:lpstr>Apresentação do PowerPoint</vt:lpstr>
      <vt:lpstr>Trabalho Colaborativo</vt:lpstr>
      <vt:lpstr>Trabalho Colaborativo</vt:lpstr>
      <vt:lpstr>Trabalho Colaborativo</vt:lpstr>
      <vt:lpstr>Apresentação do PowerPoint</vt:lpstr>
      <vt:lpstr>GCM</vt:lpstr>
      <vt:lpstr>GCM</vt:lpstr>
      <vt:lpstr>GCM</vt:lpstr>
      <vt:lpstr>GCM: Ferramenta de Controle</vt:lpstr>
      <vt:lpstr>GCM: Ferramenta de Controle</vt:lpstr>
      <vt:lpstr>GCM: Ferramenta de Controle</vt:lpstr>
      <vt:lpstr>GCM: Ferramenta de Controle</vt:lpstr>
      <vt:lpstr>As 3 grandes áreas de GCM</vt:lpstr>
      <vt:lpstr>As 3 grandes áreas de GCM</vt:lpstr>
      <vt:lpstr>As 3 grandes áreas de GCM</vt:lpstr>
      <vt:lpstr>As 3 grandes áreas de GCM</vt:lpstr>
      <vt:lpstr>GCM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 Diniz Hummel</cp:lastModifiedBy>
  <cp:revision>70</cp:revision>
  <dcterms:created xsi:type="dcterms:W3CDTF">2012-09-13T19:43:42Z</dcterms:created>
  <dcterms:modified xsi:type="dcterms:W3CDTF">2013-08-26T20:58:25Z</dcterms:modified>
</cp:coreProperties>
</file>