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6" r:id="rId6"/>
    <p:sldId id="274" r:id="rId7"/>
    <p:sldId id="297" r:id="rId8"/>
    <p:sldId id="296" r:id="rId9"/>
    <p:sldId id="292" r:id="rId10"/>
    <p:sldId id="293" r:id="rId11"/>
    <p:sldId id="294" r:id="rId12"/>
    <p:sldId id="295" r:id="rId13"/>
    <p:sldId id="282" r:id="rId14"/>
    <p:sldId id="283" r:id="rId15"/>
    <p:sldId id="284" r:id="rId16"/>
    <p:sldId id="285" r:id="rId17"/>
    <p:sldId id="286" r:id="rId18"/>
    <p:sldId id="290" r:id="rId19"/>
    <p:sldId id="291" r:id="rId20"/>
    <p:sldId id="25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2"/>
            <p14:sldId id="273"/>
            <p14:sldId id="276"/>
            <p14:sldId id="274"/>
            <p14:sldId id="297"/>
            <p14:sldId id="296"/>
            <p14:sldId id="292"/>
            <p14:sldId id="293"/>
            <p14:sldId id="294"/>
            <p14:sldId id="295"/>
            <p14:sldId id="282"/>
            <p14:sldId id="283"/>
            <p14:sldId id="284"/>
            <p14:sldId id="285"/>
            <p14:sldId id="286"/>
            <p14:sldId id="290"/>
            <p14:sldId id="29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4671" autoAdjust="0"/>
  </p:normalViewPr>
  <p:slideViewPr>
    <p:cSldViewPr>
      <p:cViewPr>
        <p:scale>
          <a:sx n="70" d="100"/>
          <a:sy n="70" d="100"/>
        </p:scale>
        <p:origin x="222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D328-98C5-4182-9EFD-7C06DAE79A0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77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Definições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Por que </a:t>
            </a:r>
            <a:r>
              <a:rPr lang="pt-BR" dirty="0" smtClean="0"/>
              <a:t>criar um </a:t>
            </a:r>
            <a:r>
              <a:rPr lang="pt-BR" dirty="0" err="1" smtClean="0"/>
              <a:t>Baseline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Reprodutibilidade</a:t>
            </a:r>
            <a:endParaRPr lang="pt-BR" sz="2800" dirty="0"/>
          </a:p>
          <a:p>
            <a:pPr lvl="1"/>
            <a:r>
              <a:rPr lang="pt-BR" sz="2400" dirty="0" smtClean="0"/>
              <a:t>Reproduzir uma versão do sistema</a:t>
            </a:r>
            <a:endParaRPr lang="pt-BR" sz="2400" dirty="0"/>
          </a:p>
          <a:p>
            <a:r>
              <a:rPr lang="pt-BR" sz="2800" dirty="0" smtClean="0"/>
              <a:t>Rastreabilidade</a:t>
            </a:r>
          </a:p>
          <a:p>
            <a:pPr lvl="1"/>
            <a:r>
              <a:rPr lang="pt-BR" sz="2400" dirty="0" smtClean="0"/>
              <a:t>Relação de predecessores e sucessores</a:t>
            </a:r>
            <a:endParaRPr lang="pt-BR" sz="2400" dirty="0"/>
          </a:p>
          <a:p>
            <a:r>
              <a:rPr lang="pt-BR" sz="2800" dirty="0" smtClean="0"/>
              <a:t>Geração de Relatórios</a:t>
            </a:r>
          </a:p>
          <a:p>
            <a:pPr lvl="1"/>
            <a:r>
              <a:rPr lang="pt-BR" sz="2400" dirty="0" smtClean="0"/>
              <a:t>Comparação e avaliação </a:t>
            </a:r>
          </a:p>
          <a:p>
            <a:r>
              <a:rPr lang="pt-BR" sz="2800" dirty="0" smtClean="0"/>
              <a:t>Controle de mudanças</a:t>
            </a:r>
            <a:endParaRPr lang="pt-BR" sz="2800" dirty="0"/>
          </a:p>
          <a:p>
            <a:pPr lvl="1"/>
            <a:r>
              <a:rPr lang="pt-BR" sz="2400" dirty="0" smtClean="0"/>
              <a:t>Comparação</a:t>
            </a:r>
          </a:p>
          <a:p>
            <a:pPr lvl="1"/>
            <a:r>
              <a:rPr lang="pt-BR" sz="2400" dirty="0" smtClean="0"/>
              <a:t>Negociações</a:t>
            </a:r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91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Classificações de </a:t>
            </a:r>
            <a:r>
              <a:rPr lang="pt-BR" dirty="0" err="1" smtClean="0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Funcional/Projeto</a:t>
            </a:r>
          </a:p>
          <a:p>
            <a:r>
              <a:rPr lang="pt-BR" sz="2800" dirty="0" smtClean="0"/>
              <a:t>Produto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0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Classificações de </a:t>
            </a:r>
            <a:r>
              <a:rPr lang="pt-BR" dirty="0" err="1" smtClean="0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Modelagem de Negócios</a:t>
            </a:r>
            <a:endParaRPr lang="en-US" sz="2800" dirty="0"/>
          </a:p>
          <a:p>
            <a:r>
              <a:rPr lang="pt-BR" sz="2800" dirty="0" smtClean="0"/>
              <a:t>Requisitos</a:t>
            </a:r>
            <a:endParaRPr lang="en-US" sz="2800" dirty="0"/>
          </a:p>
          <a:p>
            <a:r>
              <a:rPr lang="pt-BR" sz="2800" dirty="0" smtClean="0"/>
              <a:t>Analise e Design</a:t>
            </a:r>
            <a:endParaRPr lang="en-US" sz="2800" dirty="0"/>
          </a:p>
          <a:p>
            <a:r>
              <a:rPr lang="pt-BR" sz="2800" dirty="0" smtClean="0"/>
              <a:t>Implementação e Teste</a:t>
            </a:r>
            <a:endParaRPr lang="en-US" sz="2800" dirty="0"/>
          </a:p>
          <a:p>
            <a:r>
              <a:rPr lang="pt-BR" sz="2800" dirty="0" smtClean="0"/>
              <a:t>Implantação</a:t>
            </a:r>
            <a:endParaRPr lang="en-US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/>
              <a:t>Funcional/Projeto</a:t>
            </a:r>
          </a:p>
        </p:txBody>
      </p:sp>
    </p:spTree>
    <p:extLst>
      <p:ext uri="{BB962C8B-B14F-4D97-AF65-F5344CB8AC3E}">
        <p14:creationId xmlns:p14="http://schemas.microsoft.com/office/powerpoint/2010/main" val="13653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Classificações de </a:t>
            </a:r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Inicial: Fase </a:t>
            </a:r>
            <a:r>
              <a:rPr lang="pt-BR" sz="2800" dirty="0" smtClean="0"/>
              <a:t>inicial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pt-BR" sz="2800" dirty="0"/>
              <a:t>Build: Software compilado –build negro</a:t>
            </a:r>
            <a:r>
              <a:rPr lang="en-US" sz="2800" dirty="0"/>
              <a:t>.</a:t>
            </a:r>
          </a:p>
          <a:p>
            <a:r>
              <a:rPr lang="pt-BR" sz="2800" dirty="0"/>
              <a:t>Testado: Plano de testes executados sobre o produto</a:t>
            </a:r>
            <a:r>
              <a:rPr lang="en-US" sz="2800" dirty="0"/>
              <a:t>.</a:t>
            </a:r>
          </a:p>
          <a:p>
            <a:r>
              <a:rPr lang="pt-BR" sz="2800" dirty="0"/>
              <a:t>Release: Produto aprovado e disponibilizado para uso geral CCB</a:t>
            </a:r>
            <a:r>
              <a:rPr lang="en-US" sz="2800" dirty="0"/>
              <a:t>.</a:t>
            </a:r>
          </a:p>
          <a:p>
            <a:r>
              <a:rPr lang="pt-BR" sz="2800" dirty="0" smtClean="0"/>
              <a:t>Reprovado: Produto </a:t>
            </a:r>
            <a:r>
              <a:rPr lang="pt-BR" sz="2800" dirty="0"/>
              <a:t>reprovado e disponibilizado para reformas</a:t>
            </a:r>
            <a:r>
              <a:rPr lang="en-US" sz="2800" dirty="0"/>
              <a:t>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8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>
          <a:xfrm>
            <a:off x="3419872" y="620688"/>
            <a:ext cx="5544615" cy="576064"/>
          </a:xfrm>
        </p:spPr>
        <p:txBody>
          <a:bodyPr/>
          <a:lstStyle/>
          <a:p>
            <a:r>
              <a:rPr lang="pt-BR" dirty="0" smtClean="0"/>
              <a:t>Produto – Nomenclatura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SISTEMA –nome do sistema </a:t>
            </a:r>
          </a:p>
          <a:p>
            <a:r>
              <a:rPr lang="pt-BR" sz="2800" dirty="0" smtClean="0"/>
              <a:t>SUBSISTEMA </a:t>
            </a:r>
            <a:r>
              <a:rPr lang="pt-BR" sz="2800" dirty="0"/>
              <a:t>–nome do subsistema</a:t>
            </a:r>
          </a:p>
          <a:p>
            <a:r>
              <a:rPr lang="pt-BR" sz="2800" dirty="0"/>
              <a:t>[R|A|B] –R=release, A=alpha (testes) e B=beta (UAT=</a:t>
            </a:r>
            <a:r>
              <a:rPr lang="pt-BR" sz="2800" dirty="0" err="1"/>
              <a:t>user</a:t>
            </a:r>
            <a:r>
              <a:rPr lang="pt-BR" sz="2800" dirty="0"/>
              <a:t> </a:t>
            </a:r>
            <a:r>
              <a:rPr lang="pt-BR" sz="2800" dirty="0" err="1"/>
              <a:t>acceptance</a:t>
            </a:r>
            <a:r>
              <a:rPr lang="pt-BR" sz="2800" dirty="0"/>
              <a:t> </a:t>
            </a:r>
            <a:r>
              <a:rPr lang="pt-BR" sz="2800" dirty="0" err="1"/>
              <a:t>testing</a:t>
            </a:r>
            <a:r>
              <a:rPr lang="pt-BR" sz="2800" dirty="0"/>
              <a:t>)</a:t>
            </a:r>
          </a:p>
          <a:p>
            <a:r>
              <a:rPr lang="pt-BR" sz="2800" dirty="0"/>
              <a:t>x –major release (alterações grandes de implementações-redefinição de interfaces)</a:t>
            </a:r>
          </a:p>
          <a:p>
            <a:r>
              <a:rPr lang="pt-BR" sz="2800" dirty="0"/>
              <a:t>y –</a:t>
            </a:r>
            <a:r>
              <a:rPr lang="pt-BR" sz="2800" dirty="0" err="1"/>
              <a:t>minor</a:t>
            </a:r>
            <a:r>
              <a:rPr lang="pt-BR" sz="2800" dirty="0"/>
              <a:t> release (patches e manutenção)</a:t>
            </a:r>
          </a:p>
          <a:p>
            <a:r>
              <a:rPr lang="pt-BR" sz="2800" dirty="0"/>
              <a:t>z –build </a:t>
            </a:r>
            <a:r>
              <a:rPr lang="pt-BR" sz="2800" dirty="0" err="1"/>
              <a:t>or</a:t>
            </a:r>
            <a:r>
              <a:rPr lang="pt-BR" sz="2800" dirty="0"/>
              <a:t> </a:t>
            </a:r>
            <a:r>
              <a:rPr lang="pt-BR" sz="2800" dirty="0" err="1" smtClean="0"/>
              <a:t>baseline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896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Por que alterar um IC?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Discrepância</a:t>
            </a:r>
          </a:p>
          <a:p>
            <a:r>
              <a:rPr lang="pt-BR" sz="2800" dirty="0" smtClean="0"/>
              <a:t>Mudanças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220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Por que alterar um IC?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Discrepâncias podem ser reportadas por clientes, analistas desenvolvedores, gerentes, marketing</a:t>
            </a:r>
            <a:r>
              <a:rPr lang="en-US" sz="2800" dirty="0"/>
              <a:t>.</a:t>
            </a:r>
          </a:p>
          <a:p>
            <a:pPr algn="just"/>
            <a:r>
              <a:rPr lang="pt-BR" sz="2800" dirty="0"/>
              <a:t>Devem ser registradas e avaliadas pelo CCB.</a:t>
            </a:r>
          </a:p>
          <a:p>
            <a:pPr algn="just"/>
            <a:r>
              <a:rPr lang="pt-BR" sz="2800" dirty="0"/>
              <a:t>Podem ser resultado de requisitos errados.</a:t>
            </a:r>
          </a:p>
          <a:p>
            <a:pPr algn="just"/>
            <a:r>
              <a:rPr lang="pt-BR" sz="2800" dirty="0"/>
              <a:t>Podem ter origem no desenvolvimento, ou seja, requisitos corretos implementados com erros.</a:t>
            </a:r>
          </a:p>
          <a:p>
            <a:pPr algn="just"/>
            <a:r>
              <a:rPr lang="pt-BR" sz="2800" dirty="0"/>
              <a:t>Desrespeito a padrões adotados pelo cliente ou pelo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Discrepância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Por que alterar um IC?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Requisitos de difícil </a:t>
            </a:r>
            <a:r>
              <a:rPr lang="pt-BR" sz="2800" dirty="0" smtClean="0"/>
              <a:t>implementação</a:t>
            </a:r>
          </a:p>
          <a:p>
            <a:pPr lvl="1" algn="just"/>
            <a:r>
              <a:rPr lang="pt-BR" sz="2400" dirty="0" smtClean="0"/>
              <a:t>Requisitos </a:t>
            </a:r>
            <a:r>
              <a:rPr lang="pt-BR" sz="2400" dirty="0"/>
              <a:t>que deixam de fazer parte da especificação por restrições de recursos.</a:t>
            </a:r>
          </a:p>
          <a:p>
            <a:pPr algn="just"/>
            <a:r>
              <a:rPr lang="pt-BR" sz="2800" dirty="0" smtClean="0"/>
              <a:t>Extensões</a:t>
            </a:r>
          </a:p>
          <a:p>
            <a:pPr lvl="1" algn="just"/>
            <a:r>
              <a:rPr lang="pt-BR" sz="2400" dirty="0"/>
              <a:t>P</a:t>
            </a:r>
            <a:r>
              <a:rPr lang="pt-BR" sz="2400" dirty="0" smtClean="0"/>
              <a:t>edidos </a:t>
            </a:r>
            <a:r>
              <a:rPr lang="pt-BR" sz="2400" dirty="0"/>
              <a:t>de mudanças que envolvem novos requisitos (podem ser novas funcionalidades).</a:t>
            </a:r>
          </a:p>
          <a:p>
            <a:pPr algn="just"/>
            <a:r>
              <a:rPr lang="pt-BR" sz="2800" dirty="0" smtClean="0"/>
              <a:t>Melhorias</a:t>
            </a:r>
          </a:p>
          <a:p>
            <a:pPr lvl="1" algn="just"/>
            <a:r>
              <a:rPr lang="pt-BR" sz="2400" dirty="0" smtClean="0"/>
              <a:t>Melhoria </a:t>
            </a:r>
            <a:r>
              <a:rPr lang="pt-BR" sz="2400" dirty="0"/>
              <a:t>no produto, não gera novas funcionalidades ou melhor performance (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 err="1"/>
              <a:t>CheckStyle</a:t>
            </a:r>
            <a:r>
              <a:rPr lang="pt-BR" sz="2400" dirty="0"/>
              <a:t>, PMD, etc..)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Mudanças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Por que alterar um IC?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O cliente reporta um erro no calculo de dias úteis em anos bissextos. Essa alteração é considerada?</a:t>
            </a:r>
          </a:p>
          <a:p>
            <a:pPr marL="0" indent="0">
              <a:buNone/>
            </a:pPr>
            <a:r>
              <a:rPr lang="en-US" sz="2800" dirty="0"/>
              <a:t>(    ) </a:t>
            </a:r>
            <a:r>
              <a:rPr lang="en-US" sz="2800" dirty="0" err="1"/>
              <a:t>Discrepância</a:t>
            </a:r>
            <a:r>
              <a:rPr lang="en-US" sz="2800" dirty="0"/>
              <a:t>		 (    ) </a:t>
            </a:r>
            <a:r>
              <a:rPr lang="en-US" sz="2800" dirty="0" err="1"/>
              <a:t>Mudança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90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Por que alterar um IC?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O cliente reporta uma falha em um cenário que não está especificado no caso de uso e deseja sua correção. Essa alteração é considerada?</a:t>
            </a:r>
          </a:p>
          <a:p>
            <a:pPr marL="0" indent="0">
              <a:buNone/>
            </a:pPr>
            <a:r>
              <a:rPr lang="en-US" sz="2800" dirty="0"/>
              <a:t>(    ) </a:t>
            </a:r>
            <a:r>
              <a:rPr lang="en-US" sz="2800" dirty="0" err="1"/>
              <a:t>Discrepância</a:t>
            </a:r>
            <a:r>
              <a:rPr lang="en-US" sz="2800" dirty="0"/>
              <a:t>		 (    ) </a:t>
            </a:r>
            <a:r>
              <a:rPr lang="en-US" sz="2800" dirty="0" err="1"/>
              <a:t>Mudança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51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Definições em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Item de Configuração</a:t>
            </a:r>
            <a:endParaRPr lang="pt-BR" sz="2800" dirty="0"/>
          </a:p>
          <a:p>
            <a:pPr algn="just"/>
            <a:r>
              <a:rPr lang="pt-BR" sz="2800" dirty="0" err="1" smtClean="0"/>
              <a:t>Baseline</a:t>
            </a:r>
            <a:endParaRPr lang="pt-BR" sz="2800" dirty="0" smtClean="0"/>
          </a:p>
          <a:p>
            <a:pPr algn="just"/>
            <a:r>
              <a:rPr lang="pt-BR" sz="2800" dirty="0" smtClean="0"/>
              <a:t>Alteração: Discrepância e Mudança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Item de configuração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Documentos ou artefatos escolhidos para inclusão no controle de configuração.</a:t>
            </a:r>
          </a:p>
          <a:p>
            <a:pPr algn="just"/>
            <a:r>
              <a:rPr lang="pt-BR" sz="2800" dirty="0"/>
              <a:t>Item necessário para a manutenção e evolução do produto.</a:t>
            </a:r>
          </a:p>
          <a:p>
            <a:pPr algn="just"/>
            <a:r>
              <a:rPr lang="pt-BR" sz="2800" dirty="0"/>
              <a:t>Documentos de requisitos, especificação e projeto, código fonte, plano de testes, manuais, etc</a:t>
            </a:r>
            <a:r>
              <a:rPr lang="pt-BR" sz="2800" dirty="0" smtClean="0"/>
              <a:t>...</a:t>
            </a:r>
          </a:p>
          <a:p>
            <a:pPr algn="just"/>
            <a:r>
              <a:rPr lang="pt-BR" sz="2800" dirty="0" smtClean="0"/>
              <a:t>Pelo ITIL, hardware também é um item de configuração.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74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Anderson Diniz Hummel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Item de configuração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smtClean="0"/>
              <a:t>No dia a dia, como detectar se um artefato ou recurso é um item de configuração e portanto precisa ser gerenciado?</a:t>
            </a:r>
          </a:p>
          <a:p>
            <a:pPr lvl="1" algn="just"/>
            <a:r>
              <a:rPr lang="pt-BR" sz="2400" smtClean="0"/>
              <a:t>Vou precisar desta informação daqui a um mês?</a:t>
            </a:r>
          </a:p>
          <a:p>
            <a:pPr lvl="1" algn="just"/>
            <a:r>
              <a:rPr lang="pt-BR" sz="2400" smtClean="0"/>
              <a:t>Alguma implicação contratual?</a:t>
            </a:r>
          </a:p>
          <a:p>
            <a:pPr lvl="1" algn="just"/>
            <a:r>
              <a:rPr lang="pt-BR" sz="2400" smtClean="0"/>
              <a:t>Caso o autor do documento não esteja mais na empresa, este artefato é importante?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326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Item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 smtClean="0"/>
              <a:t>Discuta com os membros do seu grupo de TCC quais são os itens de configuração de seu TCC.</a:t>
            </a:r>
          </a:p>
        </p:txBody>
      </p:sp>
    </p:spTree>
    <p:extLst>
      <p:ext uri="{BB962C8B-B14F-4D97-AF65-F5344CB8AC3E}">
        <p14:creationId xmlns:p14="http://schemas.microsoft.com/office/powerpoint/2010/main" val="12761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Item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4248471" cy="4032349"/>
          </a:xfrm>
        </p:spPr>
        <p:txBody>
          <a:bodyPr/>
          <a:lstStyle/>
          <a:p>
            <a:r>
              <a:rPr lang="pt-BR" sz="1800" dirty="0"/>
              <a:t>Especificação do </a:t>
            </a:r>
            <a:r>
              <a:rPr lang="pt-BR" sz="1800" dirty="0" smtClean="0"/>
              <a:t>Sistema</a:t>
            </a:r>
            <a:endParaRPr lang="pt-BR" sz="1800" dirty="0"/>
          </a:p>
          <a:p>
            <a:r>
              <a:rPr lang="pt-BR" sz="1800" dirty="0"/>
              <a:t>Plano de Projeto do </a:t>
            </a:r>
            <a:r>
              <a:rPr lang="pt-BR" sz="1800" dirty="0" smtClean="0"/>
              <a:t>Software</a:t>
            </a:r>
            <a:endParaRPr lang="pt-BR" sz="1800" dirty="0"/>
          </a:p>
          <a:p>
            <a:r>
              <a:rPr lang="pt-BR" sz="1800" dirty="0"/>
              <a:t>Requisitos</a:t>
            </a:r>
          </a:p>
          <a:p>
            <a:r>
              <a:rPr lang="pt-BR" sz="1800" dirty="0" smtClean="0"/>
              <a:t>Especificação </a:t>
            </a:r>
            <a:r>
              <a:rPr lang="pt-BR" sz="1800" dirty="0"/>
              <a:t>de </a:t>
            </a:r>
            <a:r>
              <a:rPr lang="pt-BR" sz="1800" dirty="0" smtClean="0"/>
              <a:t>Projeto</a:t>
            </a:r>
            <a:endParaRPr lang="pt-BR" sz="1800" dirty="0"/>
          </a:p>
          <a:p>
            <a:pPr lvl="1"/>
            <a:r>
              <a:rPr lang="pt-BR" sz="1600" dirty="0"/>
              <a:t>Descrição do projeto de </a:t>
            </a:r>
            <a:r>
              <a:rPr lang="pt-BR" sz="1600" dirty="0" smtClean="0"/>
              <a:t>dados</a:t>
            </a:r>
            <a:endParaRPr lang="pt-BR" sz="1600" dirty="0"/>
          </a:p>
          <a:p>
            <a:pPr lvl="1"/>
            <a:r>
              <a:rPr lang="pt-BR" sz="1600" dirty="0"/>
              <a:t>Descrições do projeto </a:t>
            </a:r>
            <a:r>
              <a:rPr lang="pt-BR" sz="1600" dirty="0" smtClean="0"/>
              <a:t>arquitetural</a:t>
            </a:r>
            <a:endParaRPr lang="pt-BR" sz="1600" dirty="0"/>
          </a:p>
          <a:p>
            <a:pPr lvl="1"/>
            <a:r>
              <a:rPr lang="pt-BR" sz="1600" dirty="0"/>
              <a:t>Descrições do projeto </a:t>
            </a:r>
            <a:r>
              <a:rPr lang="pt-BR" sz="1600" dirty="0" smtClean="0"/>
              <a:t>modular</a:t>
            </a:r>
            <a:endParaRPr lang="pt-BR" sz="1600" dirty="0"/>
          </a:p>
          <a:p>
            <a:pPr lvl="1"/>
            <a:r>
              <a:rPr lang="pt-BR" sz="1600" dirty="0"/>
              <a:t>Descrições do projeto de </a:t>
            </a:r>
            <a:r>
              <a:rPr lang="pt-BR" sz="1600" dirty="0" smtClean="0"/>
              <a:t>interfaces</a:t>
            </a:r>
            <a:endParaRPr lang="pt-BR" sz="1600" dirty="0"/>
          </a:p>
          <a:p>
            <a:pPr lvl="1"/>
            <a:r>
              <a:rPr lang="pt-BR" sz="1600" dirty="0"/>
              <a:t>Descrições de </a:t>
            </a:r>
            <a:r>
              <a:rPr lang="pt-BR" sz="1600" dirty="0" smtClean="0"/>
              <a:t>objetos</a:t>
            </a:r>
          </a:p>
          <a:p>
            <a:r>
              <a:rPr lang="pt-BR" sz="1800" dirty="0" smtClean="0"/>
              <a:t>Código-fonte</a:t>
            </a:r>
          </a:p>
          <a:p>
            <a:r>
              <a:rPr lang="pt-BR" sz="1800" dirty="0" smtClean="0"/>
              <a:t>Teste </a:t>
            </a:r>
            <a:r>
              <a:rPr lang="pt-BR" sz="1800" dirty="0"/>
              <a:t>de </a:t>
            </a:r>
            <a:r>
              <a:rPr lang="pt-BR" sz="1800" dirty="0" smtClean="0"/>
              <a:t>Software/Sistema</a:t>
            </a:r>
          </a:p>
          <a:p>
            <a:pPr lvl="1"/>
            <a:r>
              <a:rPr lang="pt-BR" sz="1600" dirty="0" smtClean="0"/>
              <a:t>Plano e Procedimentos de Testes</a:t>
            </a:r>
          </a:p>
          <a:p>
            <a:pPr lvl="1"/>
            <a:r>
              <a:rPr lang="pt-BR" sz="1600" dirty="0" smtClean="0"/>
              <a:t>Casos de teste e resultados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Candidatos a IC pelo Pressman!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364360" y="1412776"/>
            <a:ext cx="4240088" cy="40323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Manuais Operacionais e de Instalação.</a:t>
            </a:r>
          </a:p>
          <a:p>
            <a:r>
              <a:rPr lang="pt-BR" sz="1800" dirty="0" smtClean="0"/>
              <a:t>Programa Executável</a:t>
            </a:r>
          </a:p>
          <a:p>
            <a:pPr lvl="1"/>
            <a:r>
              <a:rPr lang="pt-BR" sz="1600" dirty="0" smtClean="0"/>
              <a:t>Módulos</a:t>
            </a:r>
          </a:p>
          <a:p>
            <a:pPr lvl="1"/>
            <a:r>
              <a:rPr lang="pt-BR" sz="1600" dirty="0" smtClean="0"/>
              <a:t>Módulos interligados</a:t>
            </a:r>
          </a:p>
          <a:p>
            <a:r>
              <a:rPr lang="pt-BR" sz="1800" dirty="0" smtClean="0"/>
              <a:t>Descrição do Banco de Dados</a:t>
            </a:r>
          </a:p>
          <a:p>
            <a:pPr lvl="1"/>
            <a:r>
              <a:rPr lang="pt-BR" sz="1600" dirty="0" smtClean="0"/>
              <a:t>Esquema e estrutura de arquivo</a:t>
            </a:r>
          </a:p>
          <a:p>
            <a:pPr lvl="1"/>
            <a:r>
              <a:rPr lang="pt-BR" sz="1600" dirty="0" smtClean="0"/>
              <a:t>Carga inicial</a:t>
            </a:r>
          </a:p>
          <a:p>
            <a:r>
              <a:rPr lang="pt-BR" sz="1800" dirty="0" smtClean="0"/>
              <a:t>Manual do Usuário</a:t>
            </a:r>
          </a:p>
          <a:p>
            <a:r>
              <a:rPr lang="pt-BR" sz="1800" dirty="0" smtClean="0"/>
              <a:t>Documentos de Manutenção</a:t>
            </a:r>
          </a:p>
          <a:p>
            <a:pPr lvl="1"/>
            <a:r>
              <a:rPr lang="pt-BR" sz="1600" dirty="0" smtClean="0"/>
              <a:t>Relatórios de problemas de software</a:t>
            </a:r>
          </a:p>
          <a:p>
            <a:pPr lvl="1"/>
            <a:r>
              <a:rPr lang="pt-BR" sz="1600" dirty="0" smtClean="0"/>
              <a:t>Solicitações de manutenção</a:t>
            </a:r>
          </a:p>
          <a:p>
            <a:pPr lvl="1"/>
            <a:r>
              <a:rPr lang="pt-BR" sz="1600" dirty="0" smtClean="0"/>
              <a:t>Pedidos de mudança de engenharia</a:t>
            </a:r>
          </a:p>
          <a:p>
            <a:r>
              <a:rPr lang="pt-BR" sz="1800" dirty="0" smtClean="0"/>
              <a:t>Padrões e procedimentos para engenharia de software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177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Baselines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0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Baselines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Pontos no espaço de tempo em que se planeja o encerramento de uma fase.</a:t>
            </a:r>
          </a:p>
          <a:p>
            <a:r>
              <a:rPr lang="pt-BR" sz="2800" dirty="0"/>
              <a:t>Não é um evento administrativo apenas, é um rito de passagem que indica um novo nível de maturidade do produto.</a:t>
            </a:r>
          </a:p>
          <a:p>
            <a:r>
              <a:rPr lang="pt-BR" sz="2800" dirty="0"/>
              <a:t>Para o acompanhamento e auditoria de um projeto, estes marcos </a:t>
            </a:r>
            <a:r>
              <a:rPr lang="pt-BR" sz="2800" dirty="0" err="1"/>
              <a:t>discretizados</a:t>
            </a:r>
            <a:r>
              <a:rPr lang="pt-BR" sz="2800" dirty="0"/>
              <a:t> no tempo são muitas vezes as únicas referências concretas do andamento do projeto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290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359</TotalTime>
  <Words>869</Words>
  <Application>Microsoft Office PowerPoint</Application>
  <PresentationFormat>Apresentação na tela (4:3)</PresentationFormat>
  <Paragraphs>158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modelo_powerpoint_fit</vt:lpstr>
      <vt:lpstr>Apresentação do PowerPoint</vt:lpstr>
      <vt:lpstr>Apresentação do PowerPoint</vt:lpstr>
      <vt:lpstr>Definições em GCM</vt:lpstr>
      <vt:lpstr>Item de configuração</vt:lpstr>
      <vt:lpstr>Item de configuração</vt:lpstr>
      <vt:lpstr>Item de configuração</vt:lpstr>
      <vt:lpstr>Item de configuração</vt:lpstr>
      <vt:lpstr>Baselines</vt:lpstr>
      <vt:lpstr>Baselines</vt:lpstr>
      <vt:lpstr>Por que criar um Baseline?</vt:lpstr>
      <vt:lpstr>Classificações de Baselines</vt:lpstr>
      <vt:lpstr>Classificações de Baselines</vt:lpstr>
      <vt:lpstr>Classificações de Baselines</vt:lpstr>
      <vt:lpstr>Baseline</vt:lpstr>
      <vt:lpstr>Por que alterar um IC?</vt:lpstr>
      <vt:lpstr>Por que alterar um IC?</vt:lpstr>
      <vt:lpstr>Por que alterar um IC?</vt:lpstr>
      <vt:lpstr>Por que alterar um IC?</vt:lpstr>
      <vt:lpstr>Por que alterar um IC?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 Diniz Hummel</cp:lastModifiedBy>
  <cp:revision>78</cp:revision>
  <dcterms:created xsi:type="dcterms:W3CDTF">2012-09-13T19:43:42Z</dcterms:created>
  <dcterms:modified xsi:type="dcterms:W3CDTF">2013-08-26T20:57:23Z</dcterms:modified>
</cp:coreProperties>
</file>