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4" r:id="rId2"/>
    <p:sldId id="316" r:id="rId3"/>
    <p:sldId id="317" r:id="rId4"/>
    <p:sldId id="318" r:id="rId5"/>
    <p:sldId id="319" r:id="rId6"/>
    <p:sldId id="315" r:id="rId7"/>
    <p:sldId id="295" r:id="rId8"/>
    <p:sldId id="274" r:id="rId9"/>
    <p:sldId id="275" r:id="rId10"/>
    <p:sldId id="276" r:id="rId11"/>
    <p:sldId id="278" r:id="rId12"/>
    <p:sldId id="280" r:id="rId13"/>
    <p:sldId id="279" r:id="rId14"/>
    <p:sldId id="286" r:id="rId15"/>
    <p:sldId id="291" r:id="rId16"/>
    <p:sldId id="292" r:id="rId17"/>
    <p:sldId id="287" r:id="rId18"/>
    <p:sldId id="290" r:id="rId19"/>
    <p:sldId id="296" r:id="rId20"/>
    <p:sldId id="281" r:id="rId21"/>
    <p:sldId id="283" r:id="rId22"/>
    <p:sldId id="282" r:id="rId23"/>
    <p:sldId id="284" r:id="rId24"/>
    <p:sldId id="285" r:id="rId25"/>
    <p:sldId id="297" r:id="rId26"/>
    <p:sldId id="293" r:id="rId27"/>
    <p:sldId id="298" r:id="rId28"/>
    <p:sldId id="299" r:id="rId29"/>
    <p:sldId id="300" r:id="rId30"/>
    <p:sldId id="312" r:id="rId31"/>
    <p:sldId id="313" r:id="rId32"/>
    <p:sldId id="301" r:id="rId33"/>
    <p:sldId id="309" r:id="rId34"/>
    <p:sldId id="304" r:id="rId35"/>
    <p:sldId id="302" r:id="rId36"/>
    <p:sldId id="305" r:id="rId37"/>
    <p:sldId id="306" r:id="rId38"/>
    <p:sldId id="307" r:id="rId39"/>
    <p:sldId id="308" r:id="rId40"/>
    <p:sldId id="311" r:id="rId41"/>
    <p:sldId id="320" r:id="rId42"/>
    <p:sldId id="322" r:id="rId43"/>
    <p:sldId id="259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314"/>
            <p14:sldId id="316"/>
            <p14:sldId id="317"/>
            <p14:sldId id="318"/>
            <p14:sldId id="319"/>
            <p14:sldId id="315"/>
            <p14:sldId id="295"/>
            <p14:sldId id="274"/>
            <p14:sldId id="275"/>
            <p14:sldId id="276"/>
            <p14:sldId id="278"/>
            <p14:sldId id="280"/>
            <p14:sldId id="279"/>
            <p14:sldId id="286"/>
            <p14:sldId id="291"/>
            <p14:sldId id="292"/>
            <p14:sldId id="287"/>
            <p14:sldId id="290"/>
            <p14:sldId id="296"/>
            <p14:sldId id="281"/>
            <p14:sldId id="283"/>
            <p14:sldId id="282"/>
            <p14:sldId id="284"/>
            <p14:sldId id="285"/>
            <p14:sldId id="297"/>
            <p14:sldId id="293"/>
            <p14:sldId id="298"/>
            <p14:sldId id="299"/>
            <p14:sldId id="300"/>
            <p14:sldId id="312"/>
            <p14:sldId id="313"/>
            <p14:sldId id="301"/>
            <p14:sldId id="309"/>
            <p14:sldId id="304"/>
            <p14:sldId id="302"/>
            <p14:sldId id="305"/>
            <p14:sldId id="306"/>
            <p14:sldId id="307"/>
            <p14:sldId id="308"/>
            <p14:sldId id="311"/>
            <p14:sldId id="320"/>
            <p14:sldId id="32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71" autoAdjust="0"/>
  </p:normalViewPr>
  <p:slideViewPr>
    <p:cSldViewPr>
      <p:cViewPr>
        <p:scale>
          <a:sx n="80" d="100"/>
          <a:sy n="8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27/01/2013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Planejamento no </a:t>
            </a:r>
          </a:p>
          <a:p>
            <a:r>
              <a:rPr lang="pt-BR" dirty="0" smtClean="0"/>
              <a:t>Controle de Versão</a:t>
            </a:r>
          </a:p>
        </p:txBody>
      </p:sp>
    </p:spTree>
    <p:extLst>
      <p:ext uri="{BB962C8B-B14F-4D97-AF65-F5344CB8AC3E}">
        <p14:creationId xmlns:p14="http://schemas.microsoft.com/office/powerpoint/2010/main" val="3556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Deve ser definido:</a:t>
            </a:r>
          </a:p>
          <a:p>
            <a:pPr lvl="1" algn="just"/>
            <a:r>
              <a:rPr lang="pt-BR" sz="2400" dirty="0" smtClean="0"/>
              <a:t>Quais itens serão gerenciados.</a:t>
            </a:r>
          </a:p>
          <a:p>
            <a:pPr lvl="1" algn="just"/>
            <a:r>
              <a:rPr lang="pt-BR" sz="2400" dirty="0" smtClean="0"/>
              <a:t>Padrão de nomenclatura.</a:t>
            </a:r>
          </a:p>
          <a:p>
            <a:pPr lvl="1"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9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graphicFrame>
        <p:nvGraphicFramePr>
          <p:cNvPr id="14" name="Espaço Reservado para Conteúdo 1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3067581"/>
              </p:ext>
            </p:extLst>
          </p:nvPr>
        </p:nvGraphicFramePr>
        <p:xfrm>
          <a:off x="251520" y="1628800"/>
          <a:ext cx="7488832" cy="343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7"/>
                <a:gridCol w="3737745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Artefato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Padrão de Identificação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Casos de Uso</a:t>
                      </a:r>
                      <a:endParaRPr lang="pt-BR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</a:rPr>
                        <a:t>UCXX </a:t>
                      </a:r>
                      <a:r>
                        <a:rPr lang="pt-BR" sz="2800" dirty="0">
                          <a:effectLst/>
                        </a:rPr>
                        <a:t>- &lt;Título</a:t>
                      </a:r>
                      <a:r>
                        <a:rPr lang="pt-BR" sz="2800" dirty="0" smtClean="0">
                          <a:effectLst/>
                        </a:rPr>
                        <a:t>&gt;.</a:t>
                      </a:r>
                      <a:r>
                        <a:rPr lang="pt-BR" sz="2800" dirty="0" err="1" smtClean="0">
                          <a:effectLst/>
                        </a:rPr>
                        <a:t>docx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Casos</a:t>
                      </a:r>
                      <a:r>
                        <a:rPr lang="pt-BR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Teste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effectLst/>
                        </a:rPr>
                        <a:t>TCXX - &lt;Título&gt;.</a:t>
                      </a:r>
                      <a:r>
                        <a:rPr lang="pt-BR" sz="2800" dirty="0" err="1" smtClean="0">
                          <a:effectLst/>
                        </a:rPr>
                        <a:t>docx</a:t>
                      </a:r>
                      <a:endParaRPr lang="pt-B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</a:rPr>
                        <a:t>Telas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effectLst/>
                        </a:rPr>
                        <a:t>TXX.YY - &lt;Título&gt;.</a:t>
                      </a:r>
                      <a:r>
                        <a:rPr lang="pt-BR" sz="2800" dirty="0" err="1" smtClean="0">
                          <a:effectLst/>
                        </a:rPr>
                        <a:t>jpg</a:t>
                      </a:r>
                      <a:endParaRPr lang="pt-B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r>
                        <a:rPr lang="pt-BR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lógico de BD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aseline="0" dirty="0" smtClean="0">
                          <a:effectLst/>
                        </a:rPr>
                        <a:t>ML - &lt;subsistema&gt;</a:t>
                      </a:r>
                      <a:r>
                        <a:rPr lang="pt-BR" sz="2800" dirty="0" smtClean="0">
                          <a:effectLst/>
                        </a:rPr>
                        <a:t>.</a:t>
                      </a:r>
                      <a:r>
                        <a:rPr lang="pt-BR" sz="2800" dirty="0" err="1" smtClean="0">
                          <a:effectLst/>
                        </a:rPr>
                        <a:t>jpg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r>
                        <a:rPr lang="pt-BR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físico de BD</a:t>
                      </a:r>
                      <a:endParaRPr lang="pt-B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dirty="0" smtClean="0">
                          <a:effectLst/>
                        </a:rPr>
                        <a:t>MF - &lt;subsistema&gt;</a:t>
                      </a:r>
                      <a:r>
                        <a:rPr lang="pt-BR" sz="2800" dirty="0" smtClean="0">
                          <a:effectLst/>
                        </a:rPr>
                        <a:t>.</a:t>
                      </a:r>
                      <a:r>
                        <a:rPr lang="pt-BR" sz="2800" dirty="0" err="1" smtClean="0">
                          <a:effectLst/>
                        </a:rPr>
                        <a:t>jpg</a:t>
                      </a:r>
                      <a:endParaRPr lang="pt-B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effectLst/>
                        </a:rPr>
                        <a:t>Diagrama de Classes</a:t>
                      </a:r>
                      <a:endParaRPr lang="pt-B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aseline="0" dirty="0" smtClean="0">
                          <a:effectLst/>
                        </a:rPr>
                        <a:t>CD - &lt;subsistema&gt;</a:t>
                      </a:r>
                      <a:r>
                        <a:rPr lang="pt-BR" sz="2800" dirty="0" smtClean="0">
                          <a:effectLst/>
                        </a:rPr>
                        <a:t>.</a:t>
                      </a:r>
                      <a:r>
                        <a:rPr lang="pt-BR" sz="2800" dirty="0" err="1" smtClean="0">
                          <a:effectLst/>
                        </a:rPr>
                        <a:t>jpg</a:t>
                      </a: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0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Não adianta complicar!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Quando começar a colocar os artefatos sobre o controle de configuração</a:t>
            </a:r>
          </a:p>
          <a:p>
            <a:pPr lvl="1"/>
            <a:r>
              <a:rPr lang="pt-BR" dirty="0" smtClean="0"/>
              <a:t>Iniciar cedo irá introduzir muita burocracia</a:t>
            </a:r>
          </a:p>
          <a:p>
            <a:pPr lvl="1"/>
            <a:r>
              <a:rPr lang="pt-BR" dirty="0" smtClean="0"/>
              <a:t>Inicia o processo muito tarde introduzirá caos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dirty="0" smtClean="0"/>
              <a:t>No projeto definam os </a:t>
            </a:r>
            <a:r>
              <a:rPr lang="pt-BR" dirty="0" err="1" smtClean="0"/>
              <a:t>ICs</a:t>
            </a:r>
            <a:r>
              <a:rPr lang="pt-BR" dirty="0" smtClean="0"/>
              <a:t> que devem ser gerenciados e o padrão de nomenclatura de cada um desses itens.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4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</a:t>
            </a:r>
            <a:r>
              <a:rPr lang="pt-BR" dirty="0" err="1" smtClean="0"/>
              <a:t>ICs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É necessário definir o local em que os itens de configuração deverão ficar dentro do repositório.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</a:t>
            </a:r>
            <a:r>
              <a:rPr lang="pt-BR" dirty="0" err="1" smtClean="0"/>
              <a:t>ICs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pt-B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46906"/>
            <a:ext cx="5000870" cy="335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</a:t>
            </a:r>
            <a:r>
              <a:rPr lang="pt-BR" dirty="0" err="1" smtClean="0"/>
              <a:t>ICs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</a:t>
            </a:r>
            <a:r>
              <a:rPr lang="pt-BR" dirty="0" err="1" smtClean="0"/>
              <a:t>ICs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É necessário definir o local em que os itens de configuração deverão ficar dentro do repositório. </a:t>
            </a:r>
          </a:p>
          <a:p>
            <a:pPr lvl="0"/>
            <a:r>
              <a:rPr lang="pt-BR" sz="2800" dirty="0" smtClean="0"/>
              <a:t>Ter parcimônia na quantidade de níveis. </a:t>
            </a:r>
          </a:p>
          <a:p>
            <a:pPr lvl="1"/>
            <a:r>
              <a:rPr lang="pt-BR" sz="2400" dirty="0" smtClean="0"/>
              <a:t>Regra dos três níveis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8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dirty="0" smtClean="0"/>
              <a:t>No projeto definam a árvore de </a:t>
            </a:r>
            <a:r>
              <a:rPr lang="pt-BR" dirty="0" err="1" smtClean="0"/>
              <a:t>ICs</a:t>
            </a:r>
            <a:r>
              <a:rPr lang="pt-BR" dirty="0" smtClean="0"/>
              <a:t>. Vocês devem gerar uma figura e uma tabela para representar a árvore.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8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Itens de configuração</a:t>
            </a:r>
            <a:endParaRPr lang="pt-BR" sz="2800" dirty="0"/>
          </a:p>
          <a:p>
            <a:pPr algn="just"/>
            <a:r>
              <a:rPr lang="pt-BR" sz="2800" b="1" dirty="0"/>
              <a:t>Politicas </a:t>
            </a:r>
            <a:r>
              <a:rPr lang="pt-BR" sz="2800" b="1" dirty="0" smtClean="0"/>
              <a:t>e responsabilidades</a:t>
            </a:r>
            <a:endParaRPr lang="pt-BR" sz="2800" b="1" dirty="0"/>
          </a:p>
          <a:p>
            <a:pPr algn="just"/>
            <a:r>
              <a:rPr lang="pt-BR" sz="2800" dirty="0" err="1" smtClean="0"/>
              <a:t>Baseline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1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Políticas </a:t>
            </a:r>
            <a:r>
              <a:rPr lang="pt-BR" dirty="0"/>
              <a:t>e 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Papeis</a:t>
            </a:r>
          </a:p>
          <a:p>
            <a:pPr algn="just"/>
            <a:r>
              <a:rPr lang="pt-BR" sz="2800" dirty="0" smtClean="0"/>
              <a:t>Processos</a:t>
            </a:r>
          </a:p>
          <a:p>
            <a:pPr algn="just"/>
            <a:r>
              <a:rPr lang="pt-BR" sz="2800" dirty="0" smtClean="0"/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39869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Políticas e </a:t>
            </a:r>
            <a:r>
              <a:rPr lang="pt-BR" dirty="0"/>
              <a:t>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Definir o responsável pelo gerenciamento dos itens de configuração.</a:t>
            </a:r>
          </a:p>
          <a:p>
            <a:pPr algn="just"/>
            <a:r>
              <a:rPr lang="pt-BR" sz="2800" dirty="0" smtClean="0"/>
              <a:t>Definir os papeis de cada um dos envolvidos no projeto.</a:t>
            </a:r>
          </a:p>
          <a:p>
            <a:pPr algn="just"/>
            <a:r>
              <a:rPr lang="pt-BR" sz="2800" dirty="0" smtClean="0"/>
              <a:t>Ex.:</a:t>
            </a:r>
          </a:p>
          <a:p>
            <a:pPr lvl="1" algn="just"/>
            <a:r>
              <a:rPr lang="pt-BR" sz="2400" dirty="0" smtClean="0"/>
              <a:t>Clientes tem acesso de leitura a toda a documentação do projeto</a:t>
            </a:r>
          </a:p>
          <a:p>
            <a:pPr lvl="1" algn="just"/>
            <a:r>
              <a:rPr lang="pt-BR" sz="2400" dirty="0" smtClean="0"/>
              <a:t>Desenvolvedores não tem acesso de escrita as especificações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Papeis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Políticas e </a:t>
            </a:r>
            <a:r>
              <a:rPr lang="pt-BR" dirty="0"/>
              <a:t>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Todos </a:t>
            </a:r>
            <a:r>
              <a:rPr lang="pt-BR" sz="2800" dirty="0"/>
              <a:t>atualizam o repositório </a:t>
            </a:r>
            <a:r>
              <a:rPr lang="pt-BR" sz="2800" dirty="0" smtClean="0"/>
              <a:t>local as </a:t>
            </a:r>
            <a:r>
              <a:rPr lang="pt-BR" sz="2800" dirty="0"/>
              <a:t>9:30</a:t>
            </a:r>
          </a:p>
          <a:p>
            <a:pPr algn="just"/>
            <a:r>
              <a:rPr lang="pt-BR" sz="2800" dirty="0"/>
              <a:t>Todos </a:t>
            </a:r>
            <a:r>
              <a:rPr lang="pt-BR" sz="2800" dirty="0" smtClean="0"/>
              <a:t>atualizam o repositório central ao </a:t>
            </a:r>
            <a:r>
              <a:rPr lang="pt-BR" sz="2800" dirty="0"/>
              <a:t>resolverem uma </a:t>
            </a:r>
            <a:r>
              <a:rPr lang="pt-BR" sz="2800" dirty="0" smtClean="0"/>
              <a:t>ocorrência</a:t>
            </a:r>
          </a:p>
          <a:p>
            <a:pPr algn="just"/>
            <a:r>
              <a:rPr lang="pt-BR" sz="2800" dirty="0" smtClean="0"/>
              <a:t>Ao atualizar uma versão verificar se o ocorrem conflitos de versão</a:t>
            </a:r>
          </a:p>
          <a:p>
            <a:pPr algn="just"/>
            <a:r>
              <a:rPr lang="pt-BR" sz="2800" dirty="0" smtClean="0"/>
              <a:t>Comentar o motivo de uma atualização do repositório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Políticas e </a:t>
            </a:r>
            <a:r>
              <a:rPr lang="pt-BR" dirty="0"/>
              <a:t>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Definições de ferramenta</a:t>
            </a:r>
          </a:p>
          <a:p>
            <a:pPr lvl="1" algn="just"/>
            <a:r>
              <a:rPr lang="pt-BR" sz="2400" dirty="0" smtClean="0"/>
              <a:t>O repositório central será um TFS 2010</a:t>
            </a:r>
          </a:p>
          <a:p>
            <a:pPr lvl="1" algn="just"/>
            <a:r>
              <a:rPr lang="pt-BR" sz="2400" dirty="0" smtClean="0"/>
              <a:t>O cliente padrão será o Visual Studio 2010</a:t>
            </a:r>
          </a:p>
          <a:p>
            <a:pPr algn="just"/>
            <a:r>
              <a:rPr lang="pt-BR" sz="2800" dirty="0"/>
              <a:t>Definições das limitações ao seu uso</a:t>
            </a:r>
          </a:p>
          <a:p>
            <a:pPr lvl="1" algn="just"/>
            <a:r>
              <a:rPr lang="pt-BR" sz="2400" dirty="0"/>
              <a:t>Não usar para arquivos armazenar executáveis</a:t>
            </a:r>
          </a:p>
          <a:p>
            <a:pPr algn="just"/>
            <a:endParaRPr lang="pt-BR" sz="2800" dirty="0"/>
          </a:p>
          <a:p>
            <a:pPr lvl="1" algn="just"/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7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Políticas e </a:t>
            </a:r>
            <a:r>
              <a:rPr lang="pt-BR" dirty="0"/>
              <a:t>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/>
              <a:t>No projeto definam </a:t>
            </a:r>
            <a:r>
              <a:rPr lang="pt-BR" sz="2800" dirty="0" smtClean="0"/>
              <a:t>as responsabilidades dos envolvidos abaixo:</a:t>
            </a:r>
          </a:p>
          <a:p>
            <a:pPr lvl="1"/>
            <a:r>
              <a:rPr lang="pt-BR" sz="2400" dirty="0" smtClean="0"/>
              <a:t>Cliente</a:t>
            </a:r>
          </a:p>
          <a:p>
            <a:pPr lvl="1"/>
            <a:r>
              <a:rPr lang="pt-BR" sz="2400" dirty="0" smtClean="0"/>
              <a:t>Gerente de Projeto</a:t>
            </a:r>
          </a:p>
          <a:p>
            <a:pPr lvl="1"/>
            <a:r>
              <a:rPr lang="pt-BR" sz="2400" dirty="0" smtClean="0"/>
              <a:t>Analista de Sistemas</a:t>
            </a:r>
          </a:p>
          <a:p>
            <a:pPr lvl="1"/>
            <a:r>
              <a:rPr lang="pt-BR" sz="2400" dirty="0" smtClean="0"/>
              <a:t>Desenvolvedores de Sistemas</a:t>
            </a:r>
          </a:p>
          <a:p>
            <a:pPr lvl="1"/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7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Itens de configuração</a:t>
            </a:r>
            <a:endParaRPr lang="pt-BR" sz="2800" dirty="0"/>
          </a:p>
          <a:p>
            <a:pPr algn="just"/>
            <a:r>
              <a:rPr lang="pt-BR" sz="2800" dirty="0"/>
              <a:t>Politicas </a:t>
            </a:r>
            <a:r>
              <a:rPr lang="pt-BR" sz="2800" dirty="0" smtClean="0"/>
              <a:t>e responsabilidades</a:t>
            </a:r>
            <a:endParaRPr lang="pt-BR" sz="2800" dirty="0"/>
          </a:p>
          <a:p>
            <a:pPr algn="just"/>
            <a:r>
              <a:rPr lang="pt-BR" sz="2800" b="1" dirty="0" err="1" smtClean="0"/>
              <a:t>Baseline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545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Uma especificação ou produto que foi formalmente revisado e aceito.</a:t>
            </a:r>
          </a:p>
          <a:p>
            <a:pPr lvl="1"/>
            <a:r>
              <a:rPr lang="pt-BR" sz="2400" dirty="0"/>
              <a:t>Serve como base para os passos posteriores do </a:t>
            </a:r>
            <a:r>
              <a:rPr lang="pt-BR" sz="2400" dirty="0" smtClean="0"/>
              <a:t>desenvolvimento</a:t>
            </a:r>
            <a:endParaRPr lang="pt-BR" sz="2400" dirty="0"/>
          </a:p>
          <a:p>
            <a:r>
              <a:rPr lang="pt-BR" sz="2800" dirty="0" smtClean="0"/>
              <a:t>Um </a:t>
            </a:r>
            <a:r>
              <a:rPr lang="pt-BR" sz="2800" dirty="0" err="1" smtClean="0"/>
              <a:t>baseline</a:t>
            </a:r>
            <a:r>
              <a:rPr lang="pt-BR" sz="2800" dirty="0" smtClean="0"/>
              <a:t> é composto por todos </a:t>
            </a:r>
            <a:r>
              <a:rPr lang="pt-BR" sz="2800" dirty="0" err="1" smtClean="0"/>
              <a:t>ICs</a:t>
            </a:r>
            <a:r>
              <a:rPr lang="pt-BR" sz="2800" dirty="0" smtClean="0"/>
              <a:t> da linha de base</a:t>
            </a:r>
          </a:p>
          <a:p>
            <a:r>
              <a:rPr lang="pt-BR" sz="2800" dirty="0" smtClean="0"/>
              <a:t>Modificação </a:t>
            </a:r>
            <a:r>
              <a:rPr lang="pt-BR" sz="2800" dirty="0"/>
              <a:t>através de procedimentos formais </a:t>
            </a:r>
            <a:endParaRPr lang="pt-BR" sz="2800" dirty="0" smtClean="0"/>
          </a:p>
          <a:p>
            <a:pPr lvl="1"/>
            <a:r>
              <a:rPr lang="pt-BR" sz="2400" dirty="0" smtClean="0"/>
              <a:t>Aprovação da etapa</a:t>
            </a:r>
          </a:p>
          <a:p>
            <a:pPr lvl="1"/>
            <a:r>
              <a:rPr lang="pt-BR" sz="2400" dirty="0"/>
              <a:t>S</a:t>
            </a:r>
            <a:r>
              <a:rPr lang="pt-BR" sz="2400" dirty="0" smtClean="0"/>
              <a:t>olicitações </a:t>
            </a:r>
            <a:r>
              <a:rPr lang="pt-BR" sz="2400" dirty="0"/>
              <a:t>de </a:t>
            </a:r>
            <a:r>
              <a:rPr lang="pt-BR" sz="2400" dirty="0" smtClean="0"/>
              <a:t>mudança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201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2777"/>
            <a:ext cx="710959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Classificações de </a:t>
            </a:r>
            <a:r>
              <a:rPr lang="pt-BR" dirty="0" err="1" smtClean="0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Funcional/Projeto</a:t>
            </a:r>
          </a:p>
          <a:p>
            <a:r>
              <a:rPr lang="pt-BR" sz="2800" dirty="0" smtClean="0"/>
              <a:t>Produto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4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Classificações de </a:t>
            </a:r>
            <a:r>
              <a:rPr lang="pt-BR" dirty="0" err="1" smtClean="0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Modelagem de Negócios</a:t>
            </a:r>
            <a:endParaRPr lang="en-US" sz="2800" dirty="0"/>
          </a:p>
          <a:p>
            <a:r>
              <a:rPr lang="pt-BR" sz="2800" dirty="0" smtClean="0"/>
              <a:t>Requisitos</a:t>
            </a:r>
            <a:endParaRPr lang="en-US" sz="2800" dirty="0"/>
          </a:p>
          <a:p>
            <a:r>
              <a:rPr lang="pt-BR" sz="2800" dirty="0" smtClean="0"/>
              <a:t>Analise e Design</a:t>
            </a:r>
            <a:endParaRPr lang="en-US" sz="2800" dirty="0"/>
          </a:p>
          <a:p>
            <a:r>
              <a:rPr lang="pt-BR" sz="2800" dirty="0" smtClean="0"/>
              <a:t>Implementação e Teste</a:t>
            </a:r>
            <a:endParaRPr lang="en-US" sz="2800" dirty="0"/>
          </a:p>
          <a:p>
            <a:r>
              <a:rPr lang="pt-BR" sz="2800" dirty="0" smtClean="0"/>
              <a:t>Implantação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/>
              <a:t>Funcional/Projeto</a:t>
            </a:r>
          </a:p>
        </p:txBody>
      </p:sp>
    </p:spTree>
    <p:extLst>
      <p:ext uri="{BB962C8B-B14F-4D97-AF65-F5344CB8AC3E}">
        <p14:creationId xmlns:p14="http://schemas.microsoft.com/office/powerpoint/2010/main" val="37554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Um desenvolvedor de SP e um desenvolvedor de BH precisam editar HelloWord.java em conjunto.</a:t>
            </a:r>
          </a:p>
          <a:p>
            <a:pPr algn="just"/>
            <a:r>
              <a:rPr lang="pt-BR" sz="2800" dirty="0"/>
              <a:t>No último release, um sério bug foi encontrado e o gerente quer verificar quais mudanças causaram o bug, quem efetuou as mudanças e quando.</a:t>
            </a:r>
          </a:p>
          <a:p>
            <a:pPr algn="just"/>
            <a:r>
              <a:rPr lang="pt-BR" sz="2800"/>
              <a:t>O gerente precisa de um relatório do progresso atual do projeto para avaliar se é necessário contratar mais programadores e atrasar a entrega da versão alpha.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483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Classificações de </a:t>
            </a:r>
            <a:r>
              <a:rPr lang="pt-BR" dirty="0" err="1" smtClean="0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Modelagem de Negócios</a:t>
            </a:r>
            <a:endParaRPr lang="en-US" sz="2800" dirty="0"/>
          </a:p>
          <a:p>
            <a:r>
              <a:rPr lang="pt-BR" sz="2800" dirty="0" smtClean="0"/>
              <a:t>Requisitos</a:t>
            </a:r>
            <a:endParaRPr lang="en-US" sz="2800" dirty="0"/>
          </a:p>
          <a:p>
            <a:r>
              <a:rPr lang="pt-BR" sz="2800" b="1" dirty="0" smtClean="0"/>
              <a:t>Analise e </a:t>
            </a:r>
            <a:r>
              <a:rPr lang="pt-BR" sz="2800" b="1" dirty="0"/>
              <a:t>Design (Desenhar)</a:t>
            </a:r>
            <a:endParaRPr lang="en-US" sz="2800" b="1" dirty="0"/>
          </a:p>
          <a:p>
            <a:r>
              <a:rPr lang="pt-BR" sz="2800" dirty="0" smtClean="0"/>
              <a:t>Implementação e Teste</a:t>
            </a:r>
            <a:endParaRPr lang="en-US" sz="2800" dirty="0"/>
          </a:p>
          <a:p>
            <a:r>
              <a:rPr lang="pt-BR" sz="2800" dirty="0" smtClean="0"/>
              <a:t>Implantação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/>
              <a:t>Funcional/Projeto</a:t>
            </a:r>
          </a:p>
        </p:txBody>
      </p:sp>
    </p:spTree>
    <p:extLst>
      <p:ext uri="{BB962C8B-B14F-4D97-AF65-F5344CB8AC3E}">
        <p14:creationId xmlns:p14="http://schemas.microsoft.com/office/powerpoint/2010/main" val="2803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Inicial</a:t>
            </a:r>
          </a:p>
          <a:p>
            <a:r>
              <a:rPr lang="pt-BR" sz="2800" dirty="0" smtClean="0"/>
              <a:t>Build</a:t>
            </a:r>
            <a:endParaRPr lang="en-US" sz="2800" dirty="0"/>
          </a:p>
          <a:p>
            <a:r>
              <a:rPr lang="pt-BR" sz="2800" dirty="0" smtClean="0"/>
              <a:t>Testado</a:t>
            </a:r>
            <a:endParaRPr lang="en-US" sz="2800" dirty="0"/>
          </a:p>
          <a:p>
            <a:r>
              <a:rPr lang="pt-BR" sz="2800" dirty="0" smtClean="0"/>
              <a:t>Release</a:t>
            </a:r>
            <a:endParaRPr lang="en-US" sz="2800" dirty="0"/>
          </a:p>
          <a:p>
            <a:r>
              <a:rPr lang="pt-BR" sz="2800" dirty="0" smtClean="0"/>
              <a:t>Reprovado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5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Inicial</a:t>
            </a:r>
          </a:p>
          <a:p>
            <a:r>
              <a:rPr lang="pt-BR" sz="2800" b="1" dirty="0" smtClean="0"/>
              <a:t>Build (Desenhar)</a:t>
            </a:r>
            <a:endParaRPr lang="en-US" sz="2800" b="1" dirty="0"/>
          </a:p>
          <a:p>
            <a:r>
              <a:rPr lang="pt-BR" sz="2800" dirty="0" smtClean="0"/>
              <a:t>Testado</a:t>
            </a:r>
            <a:endParaRPr lang="en-US" sz="2800" dirty="0"/>
          </a:p>
          <a:p>
            <a:r>
              <a:rPr lang="pt-BR" sz="2800" dirty="0" smtClean="0"/>
              <a:t>Release</a:t>
            </a:r>
            <a:endParaRPr lang="en-US" sz="2800" dirty="0"/>
          </a:p>
          <a:p>
            <a:r>
              <a:rPr lang="pt-BR" sz="2800" dirty="0" smtClean="0"/>
              <a:t>Reprovado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5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dirty="0" smtClean="0"/>
              <a:t>No projeto de vocês definam os </a:t>
            </a:r>
            <a:r>
              <a:rPr lang="pt-BR" dirty="0" err="1" smtClean="0"/>
              <a:t>baselines</a:t>
            </a:r>
            <a:r>
              <a:rPr lang="pt-BR" dirty="0" smtClean="0"/>
              <a:t> dos projeto.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Inicial</a:t>
            </a:r>
          </a:p>
          <a:p>
            <a:r>
              <a:rPr lang="pt-BR" sz="2800" b="1" dirty="0" smtClean="0"/>
              <a:t>Build</a:t>
            </a:r>
            <a:endParaRPr lang="en-US" sz="2800" b="1" dirty="0"/>
          </a:p>
          <a:p>
            <a:r>
              <a:rPr lang="pt-BR" sz="2800" dirty="0" smtClean="0"/>
              <a:t>Testado</a:t>
            </a:r>
            <a:endParaRPr lang="en-US" sz="2800" dirty="0"/>
          </a:p>
          <a:p>
            <a:r>
              <a:rPr lang="pt-BR" sz="2800" dirty="0" smtClean="0"/>
              <a:t>Release</a:t>
            </a:r>
            <a:endParaRPr lang="en-US" sz="2800" dirty="0"/>
          </a:p>
          <a:p>
            <a:r>
              <a:rPr lang="pt-BR" sz="2800" dirty="0" smtClean="0"/>
              <a:t>Reprovado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Versão incompleta do sistema com certa estabilidade ou versão completa a ser testada</a:t>
            </a:r>
          </a:p>
          <a:p>
            <a:r>
              <a:rPr lang="pt-BR" sz="2800" dirty="0" smtClean="0"/>
              <a:t>As integrações ainda não foram validadas</a:t>
            </a:r>
          </a:p>
          <a:p>
            <a:r>
              <a:rPr lang="pt-BR" sz="2800" dirty="0" smtClean="0"/>
              <a:t>Política de geração de builds deve ser bem estabelecida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Build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Principal problema de um build é a integração</a:t>
            </a:r>
          </a:p>
          <a:p>
            <a:pPr lvl="1"/>
            <a:r>
              <a:rPr lang="pt-BR" sz="2400" dirty="0" smtClean="0"/>
              <a:t>Sistemas com vários módulos e cada um deles desenvolvidos por equipes diferentes</a:t>
            </a:r>
          </a:p>
          <a:p>
            <a:pPr lvl="1"/>
            <a:r>
              <a:rPr lang="pt-BR" sz="2400" dirty="0" smtClean="0"/>
              <a:t>Sistemas pode ter pedaços em diversos locais</a:t>
            </a:r>
          </a:p>
          <a:p>
            <a:pPr lvl="1"/>
            <a:r>
              <a:rPr lang="pt-BR" sz="2400" dirty="0" smtClean="0"/>
              <a:t>Artefatos esquecidos</a:t>
            </a:r>
          </a:p>
          <a:p>
            <a:pPr lvl="1"/>
            <a:r>
              <a:rPr lang="pt-BR" sz="2400" dirty="0" smtClean="0"/>
              <a:t>É difícil reproduzir os possíveis problemas no ambiente de homologação e produção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Build e as integrações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Para piorar...</a:t>
            </a:r>
          </a:p>
          <a:p>
            <a:pPr lvl="1"/>
            <a:r>
              <a:rPr lang="pt-BR" sz="2400" dirty="0" smtClean="0"/>
              <a:t>A integração das partes de um sistema em desenvolvimento é feita raramente e geralmente próxima a implantação.</a:t>
            </a:r>
          </a:p>
          <a:p>
            <a:pPr lvl="1"/>
            <a:r>
              <a:rPr lang="pt-BR" sz="2400" dirty="0" smtClean="0"/>
              <a:t>Quanto maior o sistema é mais trabalhoso integrar todas as partes de um sistema</a:t>
            </a:r>
          </a:p>
          <a:p>
            <a:pPr lvl="1"/>
            <a:r>
              <a:rPr lang="pt-BR" sz="2400" dirty="0" smtClean="0"/>
              <a:t>Erros nas integração são difíceis de serem rastreados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/>
              <a:t>Build e </a:t>
            </a:r>
            <a:r>
              <a:rPr lang="pt-BR" dirty="0" smtClean="0"/>
              <a:t>as integrações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Para corrigir...</a:t>
            </a:r>
          </a:p>
          <a:p>
            <a:pPr lvl="1"/>
            <a:r>
              <a:rPr lang="pt-BR" sz="2400" dirty="0" smtClean="0"/>
              <a:t>Geração frequente de builds, ao menos diária.</a:t>
            </a:r>
          </a:p>
          <a:p>
            <a:pPr lvl="1"/>
            <a:r>
              <a:rPr lang="pt-BR" sz="2400" dirty="0" smtClean="0"/>
              <a:t>A geração automatizada e frequente de builds é considerada uma das “boas práticas” no desenvolvimento de software 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/>
              <a:t>Build e </a:t>
            </a:r>
            <a:r>
              <a:rPr lang="pt-BR" dirty="0" smtClean="0"/>
              <a:t>as integrações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4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Inicial</a:t>
            </a:r>
          </a:p>
          <a:p>
            <a:r>
              <a:rPr lang="pt-BR" sz="2800" dirty="0" smtClean="0"/>
              <a:t>Build</a:t>
            </a:r>
            <a:endParaRPr lang="en-US" sz="2800" dirty="0"/>
          </a:p>
          <a:p>
            <a:r>
              <a:rPr lang="pt-BR" sz="2800" dirty="0" smtClean="0"/>
              <a:t>Testado</a:t>
            </a:r>
            <a:endParaRPr lang="en-US" sz="2800" dirty="0"/>
          </a:p>
          <a:p>
            <a:r>
              <a:rPr lang="pt-BR" sz="2800" b="1" dirty="0" smtClean="0"/>
              <a:t>Release</a:t>
            </a:r>
            <a:endParaRPr lang="en-US" sz="2800" b="1" dirty="0"/>
          </a:p>
          <a:p>
            <a:r>
              <a:rPr lang="pt-BR" sz="2800" dirty="0" smtClean="0"/>
              <a:t>Reprovado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/>
              <a:t>“[...] versões não são simplesmente dados que se modificam ao longo do tempo e a anexação de </a:t>
            </a:r>
            <a:r>
              <a:rPr lang="pt-BR" sz="2800" i="1" dirty="0" err="1"/>
              <a:t>timestamps</a:t>
            </a:r>
            <a:r>
              <a:rPr lang="pt-BR" sz="2800" i="1" dirty="0"/>
              <a:t> para mudanças não é capaz de modelar a riqueza semântica das versões.” (Katz, 1990)</a:t>
            </a:r>
          </a:p>
          <a:p>
            <a:pPr marL="0" indent="0" algn="just">
              <a:buNone/>
            </a:pPr>
            <a:r>
              <a:rPr lang="pt-BR" sz="2800" dirty="0"/>
              <a:t>“Uma versão representa uma mudança significativa, semanticamente expressiva, que deve estar correlacionada com mudanças em dados relacionados a outras representações de projeto.” (Katz, 1990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29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Identificação e empacotamento de artefatos entregues</a:t>
            </a:r>
          </a:p>
          <a:p>
            <a:r>
              <a:rPr lang="pt-BR" sz="2800" dirty="0"/>
              <a:t>Implica no estabelecimento de um novo </a:t>
            </a:r>
            <a:r>
              <a:rPr lang="pt-BR" sz="2800" dirty="0" err="1"/>
              <a:t>baseline</a:t>
            </a:r>
            <a:r>
              <a:rPr lang="pt-BR" sz="2800" dirty="0"/>
              <a:t> de </a:t>
            </a:r>
            <a:r>
              <a:rPr lang="pt-BR" sz="2800" dirty="0" smtClean="0"/>
              <a:t>produto</a:t>
            </a:r>
          </a:p>
          <a:p>
            <a:r>
              <a:rPr lang="pt-BR" sz="2800" dirty="0"/>
              <a:t>Produto de software supostamente sem </a:t>
            </a:r>
            <a:r>
              <a:rPr lang="pt-BR" sz="2800" dirty="0" smtClean="0"/>
              <a:t>erros</a:t>
            </a:r>
          </a:p>
          <a:p>
            <a:r>
              <a:rPr lang="pt-BR" sz="2800" dirty="0"/>
              <a:t>Normalmente, releases estão associados aos </a:t>
            </a:r>
            <a:r>
              <a:rPr lang="pt-BR" sz="2800" i="1" dirty="0" err="1"/>
              <a:t>milestones</a:t>
            </a:r>
            <a:r>
              <a:rPr lang="pt-BR" sz="2800" i="1" dirty="0"/>
              <a:t> </a:t>
            </a:r>
            <a:r>
              <a:rPr lang="pt-BR" sz="2800" dirty="0"/>
              <a:t>do plano de projeto</a:t>
            </a:r>
          </a:p>
          <a:p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Uma versão que passou por todos os testes e foi disponibilizada em produção. Essa versão é considerada?</a:t>
            </a:r>
          </a:p>
          <a:p>
            <a:pPr marL="0" indent="0">
              <a:buNone/>
            </a:pPr>
            <a:r>
              <a:rPr lang="en-US" sz="2800" dirty="0" smtClean="0"/>
              <a:t>(    </a:t>
            </a:r>
            <a:r>
              <a:rPr lang="en-US" sz="2800" dirty="0"/>
              <a:t>) </a:t>
            </a:r>
            <a:r>
              <a:rPr lang="en-US" sz="2800" dirty="0" err="1"/>
              <a:t>inicial</a:t>
            </a:r>
            <a:r>
              <a:rPr lang="en-US" sz="2800" dirty="0"/>
              <a:t>		</a:t>
            </a:r>
            <a:r>
              <a:rPr lang="en-US" sz="2800" dirty="0" smtClean="0"/>
              <a:t>(    </a:t>
            </a:r>
            <a:r>
              <a:rPr lang="en-US" sz="2800" dirty="0"/>
              <a:t>) build 		(    ) release 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(    ) </a:t>
            </a:r>
            <a:r>
              <a:rPr lang="en-US" sz="2800" dirty="0" err="1"/>
              <a:t>testado</a:t>
            </a:r>
            <a:r>
              <a:rPr lang="en-US" sz="2800" dirty="0"/>
              <a:t>	 </a:t>
            </a:r>
            <a:r>
              <a:rPr lang="en-US" sz="2800" dirty="0" smtClean="0"/>
              <a:t>	(    </a:t>
            </a:r>
            <a:r>
              <a:rPr lang="en-US" sz="2800" dirty="0"/>
              <a:t>) </a:t>
            </a:r>
            <a:r>
              <a:rPr lang="en-US" sz="2800" dirty="0" err="1" smtClean="0"/>
              <a:t>reprovado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433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Uma versão que apenas foi compilada. Essa versão é considerada?</a:t>
            </a:r>
          </a:p>
          <a:p>
            <a:pPr marL="0" indent="0">
              <a:buNone/>
            </a:pPr>
            <a:r>
              <a:rPr lang="en-US" sz="2800" dirty="0"/>
              <a:t>(    ) </a:t>
            </a:r>
            <a:r>
              <a:rPr lang="en-US" sz="2800" dirty="0" err="1"/>
              <a:t>inicial</a:t>
            </a:r>
            <a:r>
              <a:rPr lang="en-US" sz="2800" dirty="0"/>
              <a:t>		</a:t>
            </a:r>
            <a:r>
              <a:rPr lang="en-US" sz="2800" dirty="0" smtClean="0"/>
              <a:t>(    </a:t>
            </a:r>
            <a:r>
              <a:rPr lang="en-US" sz="2800" dirty="0"/>
              <a:t>) build 		(    ) release 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smtClean="0"/>
              <a:t>    </a:t>
            </a:r>
            <a:r>
              <a:rPr lang="en-US" sz="2800" dirty="0"/>
              <a:t>) </a:t>
            </a:r>
            <a:r>
              <a:rPr lang="en-US" sz="2800" dirty="0" err="1"/>
              <a:t>testado</a:t>
            </a:r>
            <a:r>
              <a:rPr lang="en-US" sz="2800" dirty="0"/>
              <a:t>	 </a:t>
            </a:r>
            <a:r>
              <a:rPr lang="en-US" sz="2800" dirty="0" smtClean="0"/>
              <a:t>	(    </a:t>
            </a:r>
            <a:r>
              <a:rPr lang="en-US" sz="2800" dirty="0"/>
              <a:t>) </a:t>
            </a:r>
            <a:r>
              <a:rPr lang="en-US" sz="2800" dirty="0" err="1"/>
              <a:t>reprovado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1367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Planejamento</a:t>
            </a:r>
          </a:p>
          <a:p>
            <a:pPr algn="just"/>
            <a:r>
              <a:rPr lang="pt-BR" sz="2800" dirty="0" smtClean="0"/>
              <a:t>Árvore </a:t>
            </a:r>
            <a:r>
              <a:rPr lang="pt-BR" sz="2800" dirty="0"/>
              <a:t>de </a:t>
            </a:r>
            <a:r>
              <a:rPr lang="pt-BR" sz="2800" dirty="0" smtClean="0"/>
              <a:t>Versão</a:t>
            </a:r>
            <a:endParaRPr lang="pt-BR" sz="2800" b="1" dirty="0" smtClean="0"/>
          </a:p>
          <a:p>
            <a:pPr algn="just"/>
            <a:r>
              <a:rPr lang="pt-BR" sz="2800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18194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b="1" dirty="0" smtClean="0"/>
              <a:t>Planejamento</a:t>
            </a:r>
            <a:endParaRPr lang="pt-BR" sz="2800" dirty="0" smtClean="0"/>
          </a:p>
          <a:p>
            <a:pPr algn="just"/>
            <a:r>
              <a:rPr lang="pt-BR" sz="2800" dirty="0" smtClean="0"/>
              <a:t>Árvore </a:t>
            </a:r>
            <a:r>
              <a:rPr lang="pt-BR" sz="2800" dirty="0"/>
              <a:t>de </a:t>
            </a:r>
            <a:r>
              <a:rPr lang="pt-BR" sz="2800" dirty="0" smtClean="0"/>
              <a:t>Versão</a:t>
            </a:r>
            <a:endParaRPr lang="pt-BR" sz="2800" b="1" dirty="0" smtClean="0"/>
          </a:p>
          <a:p>
            <a:pPr algn="just"/>
            <a:r>
              <a:rPr lang="pt-BR" sz="2800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8467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Itens de configuração</a:t>
            </a:r>
            <a:endParaRPr lang="pt-BR" sz="2800" dirty="0"/>
          </a:p>
          <a:p>
            <a:pPr algn="just"/>
            <a:r>
              <a:rPr lang="pt-BR" sz="2800" dirty="0"/>
              <a:t>Politicas </a:t>
            </a:r>
            <a:r>
              <a:rPr lang="pt-BR" sz="2800" dirty="0" smtClean="0"/>
              <a:t>e responsabilidades</a:t>
            </a:r>
            <a:endParaRPr lang="pt-BR" sz="2800" dirty="0"/>
          </a:p>
          <a:p>
            <a:pPr algn="just"/>
            <a:r>
              <a:rPr lang="pt-BR" sz="2800" dirty="0" err="1" smtClean="0"/>
              <a:t>Baseline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187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b="1" dirty="0" smtClean="0"/>
              <a:t>Itens de configuração</a:t>
            </a:r>
            <a:endParaRPr lang="pt-BR" sz="2800" b="1" dirty="0"/>
          </a:p>
          <a:p>
            <a:pPr algn="just"/>
            <a:r>
              <a:rPr lang="pt-BR" sz="2800" dirty="0"/>
              <a:t>Politicas </a:t>
            </a:r>
            <a:r>
              <a:rPr lang="pt-BR" sz="2800" dirty="0" smtClean="0"/>
              <a:t>e responsabilidades</a:t>
            </a:r>
            <a:endParaRPr lang="pt-BR" sz="2800" dirty="0"/>
          </a:p>
          <a:p>
            <a:pPr algn="just"/>
            <a:r>
              <a:rPr lang="pt-BR" sz="2800" dirty="0" err="1" smtClean="0"/>
              <a:t>Baseline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86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Itens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Devem ser definidos em fases inicias do projeto.</a:t>
            </a:r>
          </a:p>
          <a:p>
            <a:pPr algn="just"/>
            <a:r>
              <a:rPr lang="pt-BR" sz="2800" dirty="0" smtClean="0"/>
              <a:t>Os documentos precisam ser definidos no inicio do projeto pensando em todas as fases do projeto incluindo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3509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474</TotalTime>
  <Words>1493</Words>
  <Application>Microsoft Office PowerPoint</Application>
  <PresentationFormat>Apresentação na tela (4:3)</PresentationFormat>
  <Paragraphs>320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modelo_powerpoint_fit</vt:lpstr>
      <vt:lpstr>Apresentação do PowerPoint</vt:lpstr>
      <vt:lpstr>Apresentação do PowerPoint</vt:lpstr>
      <vt:lpstr>Cenários</vt:lpstr>
      <vt:lpstr>Cenários</vt:lpstr>
      <vt:lpstr>Controle de Versão</vt:lpstr>
      <vt:lpstr>Controle de Versão</vt:lpstr>
      <vt:lpstr>Planejamento</vt:lpstr>
      <vt:lpstr>Planejamento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Itens de Configuração</vt:lpstr>
      <vt:lpstr>Planejamento</vt:lpstr>
      <vt:lpstr>Políticas e Responsabilidades</vt:lpstr>
      <vt:lpstr>Políticas e Responsabilidades</vt:lpstr>
      <vt:lpstr>Políticas e Responsabilidades</vt:lpstr>
      <vt:lpstr>Políticas e Responsabilidades</vt:lpstr>
      <vt:lpstr>Políticas e Responsabilidades</vt:lpstr>
      <vt:lpstr>Planejamento</vt:lpstr>
      <vt:lpstr>Baseline</vt:lpstr>
      <vt:lpstr>Baseline</vt:lpstr>
      <vt:lpstr>Classificações de Baselines</vt:lpstr>
      <vt:lpstr>Classificações de Baselines</vt:lpstr>
      <vt:lpstr>Classificações de Baselines</vt:lpstr>
      <vt:lpstr>Classificações de Baselines</vt:lpstr>
      <vt:lpstr>Classificações de Baselines</vt:lpstr>
      <vt:lpstr>Itens de Configuração</vt:lpstr>
      <vt:lpstr>Classificações de Baselines</vt:lpstr>
      <vt:lpstr>Classificações de Baselines</vt:lpstr>
      <vt:lpstr>Classificações de Baselines</vt:lpstr>
      <vt:lpstr>Classificações de Baselines</vt:lpstr>
      <vt:lpstr>Classificações de Baselines</vt:lpstr>
      <vt:lpstr>Classificações de Baselines</vt:lpstr>
      <vt:lpstr>Classificações de Baselines</vt:lpstr>
      <vt:lpstr>Baseline de Produto</vt:lpstr>
      <vt:lpstr>Baseline de Produto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130</cp:revision>
  <dcterms:created xsi:type="dcterms:W3CDTF">2012-09-13T19:43:42Z</dcterms:created>
  <dcterms:modified xsi:type="dcterms:W3CDTF">2013-01-27T14:28:55Z</dcterms:modified>
</cp:coreProperties>
</file>