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4" r:id="rId4"/>
    <p:sldId id="273" r:id="rId5"/>
    <p:sldId id="275" r:id="rId6"/>
    <p:sldId id="277" r:id="rId7"/>
    <p:sldId id="276" r:id="rId8"/>
    <p:sldId id="278" r:id="rId9"/>
    <p:sldId id="279" r:id="rId10"/>
    <p:sldId id="283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9" r:id="rId24"/>
    <p:sldId id="295" r:id="rId25"/>
    <p:sldId id="296" r:id="rId26"/>
    <p:sldId id="297" r:id="rId27"/>
    <p:sldId id="298" r:id="rId28"/>
    <p:sldId id="301" r:id="rId29"/>
    <p:sldId id="300" r:id="rId30"/>
    <p:sldId id="259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74"/>
            <p14:sldId id="273"/>
            <p14:sldId id="275"/>
            <p14:sldId id="277"/>
            <p14:sldId id="276"/>
            <p14:sldId id="278"/>
            <p14:sldId id="279"/>
            <p14:sldId id="283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9"/>
            <p14:sldId id="295"/>
            <p14:sldId id="296"/>
            <p14:sldId id="297"/>
            <p14:sldId id="298"/>
            <p14:sldId id="301"/>
            <p14:sldId id="30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3967" autoAdjust="0"/>
  </p:normalViewPr>
  <p:slideViewPr>
    <p:cSldViewPr>
      <p:cViewPr varScale="1">
        <p:scale>
          <a:sx n="49" d="100"/>
          <a:sy n="49" d="100"/>
        </p:scale>
        <p:origin x="-102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27/01/2013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F969D9-D15E-4386-814E-517C12B9BF1F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F969D9-D15E-4386-814E-517C12B9BF1F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F969D9-D15E-4386-814E-517C12B9BF1F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F969D9-D15E-4386-814E-517C12B9BF1F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F969D9-D15E-4386-814E-517C12B9BF1F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3B883D-EDFF-4E1B-8F8B-923D65F16700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0BD97F-9442-4607-A408-11A677C018A9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Gerenciadores de Versão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Gerenciadores de Versão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Soluções Comerciais</a:t>
            </a:r>
          </a:p>
          <a:p>
            <a:r>
              <a:rPr lang="pt-BR" sz="2800" dirty="0" smtClean="0"/>
              <a:t>Soluções Gratuitas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Custo / Licença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25183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Gerenciadores de Versão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Microsoft </a:t>
            </a:r>
            <a:r>
              <a:rPr lang="pt-BR" sz="2800" dirty="0" err="1" smtClean="0"/>
              <a:t>Source</a:t>
            </a:r>
            <a:r>
              <a:rPr lang="pt-BR" sz="2800" dirty="0" smtClean="0"/>
              <a:t> </a:t>
            </a:r>
            <a:r>
              <a:rPr lang="pt-BR" sz="2800" dirty="0" err="1" smtClean="0"/>
              <a:t>Control</a:t>
            </a:r>
            <a:endParaRPr lang="pt-BR" sz="2800" dirty="0" smtClean="0"/>
          </a:p>
          <a:p>
            <a:r>
              <a:rPr lang="pt-BR" sz="2800" dirty="0" smtClean="0"/>
              <a:t>Microsoft Visual SourceSafe</a:t>
            </a:r>
          </a:p>
          <a:p>
            <a:r>
              <a:rPr lang="pt-BR" sz="2800" dirty="0" smtClean="0"/>
              <a:t>IBM </a:t>
            </a:r>
            <a:r>
              <a:rPr lang="pt-BR" sz="2800" dirty="0" err="1" smtClean="0"/>
              <a:t>Rational</a:t>
            </a:r>
            <a:r>
              <a:rPr lang="pt-BR" sz="2800" dirty="0" smtClean="0"/>
              <a:t> </a:t>
            </a:r>
            <a:r>
              <a:rPr lang="pt-BR" sz="2800" dirty="0" err="1" smtClean="0"/>
              <a:t>ClearCase</a:t>
            </a:r>
            <a:endParaRPr lang="pt-BR" sz="2800" dirty="0" smtClean="0"/>
          </a:p>
          <a:p>
            <a:r>
              <a:rPr lang="pt-BR" sz="2800" dirty="0" smtClean="0"/>
              <a:t>Borland </a:t>
            </a:r>
            <a:r>
              <a:rPr lang="pt-BR" sz="2800" dirty="0" err="1" smtClean="0"/>
              <a:t>StarTeam</a:t>
            </a:r>
            <a:endParaRPr lang="pt-BR" sz="2800" dirty="0"/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Soluções Comerciais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21989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Gerenciadores de Versão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err="1" smtClean="0"/>
              <a:t>Concurrent</a:t>
            </a:r>
            <a:r>
              <a:rPr lang="pt-BR" sz="2800" dirty="0" smtClean="0"/>
              <a:t> </a:t>
            </a:r>
            <a:r>
              <a:rPr lang="pt-BR" sz="2800" dirty="0" err="1" smtClean="0"/>
              <a:t>Version</a:t>
            </a:r>
            <a:r>
              <a:rPr lang="pt-BR" sz="2800" dirty="0" smtClean="0"/>
              <a:t> System</a:t>
            </a:r>
          </a:p>
          <a:p>
            <a:r>
              <a:rPr lang="pt-BR" sz="2800" dirty="0" err="1" smtClean="0"/>
              <a:t>Subversion</a:t>
            </a:r>
            <a:endParaRPr lang="pt-BR" sz="2800" dirty="0" smtClean="0"/>
          </a:p>
          <a:p>
            <a:r>
              <a:rPr lang="pt-BR" sz="2800" dirty="0" err="1" smtClean="0"/>
              <a:t>Git</a:t>
            </a:r>
            <a:endParaRPr lang="pt-BR" sz="28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Soluções Gratuitas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177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Gerenciadores de Versão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Gerenciamento de usuários</a:t>
            </a:r>
          </a:p>
          <a:p>
            <a:r>
              <a:rPr lang="pt-BR" sz="2800" dirty="0"/>
              <a:t>Gerenciamento de acesso</a:t>
            </a:r>
          </a:p>
          <a:p>
            <a:r>
              <a:rPr lang="pt-BR" sz="2800" dirty="0" err="1"/>
              <a:t>Commit</a:t>
            </a:r>
            <a:r>
              <a:rPr lang="pt-BR" sz="2800" dirty="0"/>
              <a:t> / Update</a:t>
            </a:r>
          </a:p>
          <a:p>
            <a:r>
              <a:rPr lang="pt-BR" sz="2800" dirty="0"/>
              <a:t>Merge</a:t>
            </a:r>
          </a:p>
          <a:p>
            <a:r>
              <a:rPr lang="pt-BR" sz="2800" dirty="0" err="1"/>
              <a:t>Lock</a:t>
            </a:r>
            <a:r>
              <a:rPr lang="pt-BR" sz="2800" dirty="0"/>
              <a:t> / </a:t>
            </a:r>
            <a:r>
              <a:rPr lang="pt-BR" sz="2800" dirty="0" err="1"/>
              <a:t>Unlock</a:t>
            </a:r>
            <a:endParaRPr lang="pt-BR" sz="2800" dirty="0"/>
          </a:p>
          <a:p>
            <a:r>
              <a:rPr lang="pt-BR" sz="2800" dirty="0" err="1"/>
              <a:t>Gerencimento</a:t>
            </a:r>
            <a:r>
              <a:rPr lang="pt-BR" sz="2800" dirty="0"/>
              <a:t> de </a:t>
            </a:r>
            <a:r>
              <a:rPr lang="pt-BR" sz="2800" dirty="0" err="1"/>
              <a:t>Tags</a:t>
            </a:r>
            <a:r>
              <a:rPr lang="pt-BR" sz="2800" dirty="0"/>
              <a:t> / </a:t>
            </a:r>
            <a:r>
              <a:rPr lang="pt-BR" sz="2800" dirty="0" err="1"/>
              <a:t>Branchs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Principais funcionalidades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37470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Principais funcionalidades</a:t>
            </a:r>
            <a:endParaRPr lang="pt-BR" dirty="0"/>
          </a:p>
        </p:txBody>
      </p:sp>
      <p:sp>
        <p:nvSpPr>
          <p:cNvPr id="2765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/ Update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7652" name="AutoShape 2" descr="Repositório acoplado com área de trabalho usado por sistemas de controle distribuído de vers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7653" name="Picture 3" descr="C:\Users\Myer\Desktop\Profissional\Aulas\Gestão e Configuração de Mudanças\TEMP\TEMP\Conceitos Básicos de Controle de Versão de Software — Centralizado e Distribuído   Pronus_files\area_trabalho_reposito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07" y="1395834"/>
            <a:ext cx="4000277" cy="405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4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Principais funcionalidades</a:t>
            </a:r>
            <a:endParaRPr lang="pt-BR" dirty="0"/>
          </a:p>
        </p:txBody>
      </p:sp>
      <p:sp>
        <p:nvSpPr>
          <p:cNvPr id="28674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/ </a:t>
            </a:r>
            <a:r>
              <a:rPr lang="pt-BR" dirty="0" smtClean="0"/>
              <a:t>Update</a:t>
            </a:r>
            <a:endParaRPr lang="pt-BR" dirty="0"/>
          </a:p>
        </p:txBody>
      </p:sp>
      <p:pic>
        <p:nvPicPr>
          <p:cNvPr id="28676" name="Picture 7" descr="C:\Users\Myer\Desktop\Profissional\Aulas\Gestão e Configuração de Mudanças\TEMP\TEMP\Conceitos Básicos de Controle de Versão de Software — Centralizado e Distribuído   Pronus_files\sincronizacao_centralizad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54" y="1412776"/>
            <a:ext cx="474759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38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Principais funcionalidades</a:t>
            </a:r>
            <a:endParaRPr lang="pt-BR" dirty="0"/>
          </a:p>
        </p:txBody>
      </p:sp>
      <p:sp>
        <p:nvSpPr>
          <p:cNvPr id="29698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/ </a:t>
            </a:r>
            <a:r>
              <a:rPr lang="pt-BR" dirty="0" smtClean="0"/>
              <a:t>Update</a:t>
            </a:r>
            <a:endParaRPr lang="pt-BR" dirty="0"/>
          </a:p>
        </p:txBody>
      </p:sp>
      <p:pic>
        <p:nvPicPr>
          <p:cNvPr id="29700" name="Picture 2" descr="C:\Users\Myer\Desktop\Profissional\Aulas\Gestão e Configuração de Mudanças\TEMP\TEMP\Conceitos Básicos de Controle de Versão de Software — Centralizado e Distribuído   Pronus_files\sincronizacao_centralizad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43" y="1412776"/>
            <a:ext cx="474759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34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Principais funcionalidades</a:t>
            </a:r>
            <a:endParaRPr lang="pt-BR" dirty="0"/>
          </a:p>
        </p:txBody>
      </p:sp>
      <p:sp>
        <p:nvSpPr>
          <p:cNvPr id="30722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/ Update</a:t>
            </a:r>
          </a:p>
        </p:txBody>
      </p:sp>
      <p:pic>
        <p:nvPicPr>
          <p:cNvPr id="30724" name="Picture 2" descr="C:\Users\Myer\Desktop\Profissional\Aulas\Gestão e Configuração de Mudanças\TEMP\TEMP\Conceitos Básicos de Controle de Versão de Software — Centralizado e Distribuído   Pronus_files\sincronizacao_centralizado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12776"/>
            <a:ext cx="4752627" cy="403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34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Principais funcionalidades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/ </a:t>
            </a:r>
            <a:r>
              <a:rPr lang="pt-BR" dirty="0" smtClean="0"/>
              <a:t>Update</a:t>
            </a:r>
            <a:endParaRPr lang="pt-BR" dirty="0"/>
          </a:p>
        </p:txBody>
      </p:sp>
      <p:pic>
        <p:nvPicPr>
          <p:cNvPr id="31748" name="Picture 2" descr="C:\Users\Myer\Desktop\Profissional\Aulas\Gestão e Configuração de Mudanças\TEMP\TEMP\Conceitos Básicos de Controle de Versão de Software — Centralizado e Distribuído   Pronus_files\sincronizacao_centralizado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5" y="1412777"/>
            <a:ext cx="4680495" cy="400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4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Principais funcionalidades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/ Update</a:t>
            </a:r>
          </a:p>
        </p:txBody>
      </p:sp>
      <p:pic>
        <p:nvPicPr>
          <p:cNvPr id="32772" name="Picture 2" descr="C:\Users\Myer\Desktop\Profissional\Aulas\Gestão e Configuração de Mudanças\TEMP\TEMP\Conceitos Básicos de Controle de Versão de Software — Centralizado e Distribuído   Pronus_files\sincronizacao_centralizado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707508" cy="39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1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85720" y="5558176"/>
            <a:ext cx="5000634" cy="357178"/>
          </a:xfrm>
        </p:spPr>
        <p:txBody>
          <a:bodyPr/>
          <a:lstStyle/>
          <a:p>
            <a:pPr marL="342900" lvl="1" indent="-342900"/>
            <a:r>
              <a:rPr lang="pt-BR" sz="1600" dirty="0"/>
              <a:t>Engenharia de </a:t>
            </a:r>
            <a:r>
              <a:rPr lang="pt-BR" sz="1600" dirty="0" smtClean="0"/>
              <a:t>Software</a:t>
            </a:r>
            <a:endParaRPr lang="pt-BR" sz="16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Principais funcionalidades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3796" name="CaixaDeTexto 2"/>
          <p:cNvSpPr txBox="1">
            <a:spLocks noChangeArrowheads="1"/>
          </p:cNvSpPr>
          <p:nvPr/>
        </p:nvSpPr>
        <p:spPr bwMode="auto">
          <a:xfrm>
            <a:off x="2555900" y="1499611"/>
            <a:ext cx="4824412" cy="175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public class ContaCorrente{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public void sacar(){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retirarContaA();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adicionarContaB();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4" name="Retângulo 3"/>
          <p:cNvSpPr/>
          <p:nvPr/>
        </p:nvSpPr>
        <p:spPr>
          <a:xfrm>
            <a:off x="900137" y="1490086"/>
            <a:ext cx="165576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Repositório</a:t>
            </a:r>
          </a:p>
        </p:txBody>
      </p:sp>
      <p:sp>
        <p:nvSpPr>
          <p:cNvPr id="33798" name="CaixaDeTexto 5"/>
          <p:cNvSpPr txBox="1">
            <a:spLocks noChangeArrowheads="1"/>
          </p:cNvSpPr>
          <p:nvPr/>
        </p:nvSpPr>
        <p:spPr bwMode="auto">
          <a:xfrm>
            <a:off x="2552725" y="3341216"/>
            <a:ext cx="4824412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public class ContaCorrente{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 	public void sacar(){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retirarContaA();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adicionarLog1();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adicionarContaB();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Retângulo 6"/>
          <p:cNvSpPr/>
          <p:nvPr/>
        </p:nvSpPr>
        <p:spPr>
          <a:xfrm>
            <a:off x="930300" y="3433186"/>
            <a:ext cx="16573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Desenv</a:t>
            </a:r>
            <a:r>
              <a:rPr lang="pt-BR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8417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/>
            <a:r>
              <a:rPr lang="pt-BR" sz="1600" dirty="0"/>
              <a:t>Engenharia de </a:t>
            </a:r>
            <a:r>
              <a:rPr lang="pt-BR" sz="1600" dirty="0" smtClean="0"/>
              <a:t>Software</a:t>
            </a:r>
            <a:endParaRPr lang="pt-BR" sz="1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Principais funcionalidades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4820" name="CaixaDeTexto 6"/>
          <p:cNvSpPr txBox="1">
            <a:spLocks noChangeArrowheads="1"/>
          </p:cNvSpPr>
          <p:nvPr/>
        </p:nvSpPr>
        <p:spPr bwMode="auto">
          <a:xfrm>
            <a:off x="2198688" y="1422301"/>
            <a:ext cx="4824412" cy="2030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public class ContaCorrente{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public void sacar(){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retirarContaA();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adicionarLog1();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adicionarContaB();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8" name="Retângulo 7"/>
          <p:cNvSpPr/>
          <p:nvPr/>
        </p:nvSpPr>
        <p:spPr>
          <a:xfrm>
            <a:off x="542925" y="1412776"/>
            <a:ext cx="165576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Repositório</a:t>
            </a:r>
          </a:p>
        </p:txBody>
      </p:sp>
    </p:spTree>
    <p:extLst>
      <p:ext uri="{BB962C8B-B14F-4D97-AF65-F5344CB8AC3E}">
        <p14:creationId xmlns:p14="http://schemas.microsoft.com/office/powerpoint/2010/main" val="252623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/>
            <a:r>
              <a:rPr lang="pt-BR" sz="1600" dirty="0"/>
              <a:t>Engenharia de </a:t>
            </a:r>
            <a:r>
              <a:rPr lang="pt-BR" sz="1600" dirty="0" smtClean="0"/>
              <a:t>Software</a:t>
            </a:r>
            <a:endParaRPr lang="pt-BR" sz="1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Principais funcionalidades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5844" name="CaixaDeTexto 2"/>
          <p:cNvSpPr txBox="1">
            <a:spLocks noChangeArrowheads="1"/>
          </p:cNvSpPr>
          <p:nvPr/>
        </p:nvSpPr>
        <p:spPr bwMode="auto">
          <a:xfrm>
            <a:off x="2195513" y="1397099"/>
            <a:ext cx="5472112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public class ContaCorrente{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public void sacar(){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retirarContaA();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adicionarLog1(variavel1);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adicionarContaB();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3088" y="1409799"/>
            <a:ext cx="1657350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Desenv</a:t>
            </a:r>
            <a:r>
              <a:rPr lang="pt-BR" b="1" dirty="0"/>
              <a:t> 1</a:t>
            </a:r>
          </a:p>
        </p:txBody>
      </p:sp>
      <p:sp>
        <p:nvSpPr>
          <p:cNvPr id="35846" name="CaixaDeTexto 5"/>
          <p:cNvSpPr txBox="1">
            <a:spLocks noChangeArrowheads="1"/>
          </p:cNvSpPr>
          <p:nvPr/>
        </p:nvSpPr>
        <p:spPr bwMode="auto">
          <a:xfrm>
            <a:off x="2195513" y="3413224"/>
            <a:ext cx="5472112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public class ContaCorrente{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 	public void sacar(){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retirarContaA();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adicionarLog1(variavel2);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adicionarContaB();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73088" y="3413224"/>
            <a:ext cx="16573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Desenv</a:t>
            </a:r>
            <a:r>
              <a:rPr lang="pt-BR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2441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/>
            <a:r>
              <a:rPr lang="pt-BR" sz="1600" dirty="0"/>
              <a:t>Engenharia de </a:t>
            </a:r>
            <a:r>
              <a:rPr lang="pt-BR" sz="1600" dirty="0" smtClean="0"/>
              <a:t>Software</a:t>
            </a:r>
            <a:endParaRPr lang="pt-BR" sz="1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Principais funcionalidades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5844" name="CaixaDeTexto 2"/>
          <p:cNvSpPr txBox="1">
            <a:spLocks noChangeArrowheads="1"/>
          </p:cNvSpPr>
          <p:nvPr/>
        </p:nvSpPr>
        <p:spPr bwMode="auto">
          <a:xfrm>
            <a:off x="2195513" y="1397099"/>
            <a:ext cx="5472112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public class ContaCorrente{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public void sacar(){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retirarContaA();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adicionarLog1(variavel1);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adicionarContaB();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3088" y="1409799"/>
            <a:ext cx="1657350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Desenv</a:t>
            </a:r>
            <a:r>
              <a:rPr lang="pt-BR" b="1" dirty="0"/>
              <a:t> 1</a:t>
            </a:r>
          </a:p>
        </p:txBody>
      </p:sp>
      <p:sp>
        <p:nvSpPr>
          <p:cNvPr id="35846" name="CaixaDeTexto 5"/>
          <p:cNvSpPr txBox="1">
            <a:spLocks noChangeArrowheads="1"/>
          </p:cNvSpPr>
          <p:nvPr/>
        </p:nvSpPr>
        <p:spPr bwMode="auto">
          <a:xfrm>
            <a:off x="2195513" y="3413224"/>
            <a:ext cx="5472112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public class ContaCorrente{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 	public void sacar(){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retirarContaA();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adicionarLog1(variavel2);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	adicionarContaB();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eaLnBrk="1" hangingPunct="1"/>
            <a:r>
              <a:rPr lang="pt-BR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73088" y="3413224"/>
            <a:ext cx="16573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Desenv</a:t>
            </a:r>
            <a:r>
              <a:rPr lang="pt-BR" b="1" dirty="0"/>
              <a:t> 2</a:t>
            </a:r>
          </a:p>
        </p:txBody>
      </p:sp>
      <p:sp>
        <p:nvSpPr>
          <p:cNvPr id="11" name="CaixaDeTexto 7"/>
          <p:cNvSpPr txBox="1">
            <a:spLocks noChangeArrowheads="1"/>
          </p:cNvSpPr>
          <p:nvPr/>
        </p:nvSpPr>
        <p:spPr bwMode="auto">
          <a:xfrm>
            <a:off x="3419475" y="1124744"/>
            <a:ext cx="223202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700" dirty="0">
                <a:solidFill>
                  <a:srgbClr val="FF0000"/>
                </a:solidFill>
              </a:rPr>
              <a:t>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8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/>
            <a:r>
              <a:rPr lang="pt-BR" sz="1600" dirty="0"/>
              <a:t>Engenharia de </a:t>
            </a:r>
            <a:r>
              <a:rPr lang="pt-BR" sz="1600" dirty="0" smtClean="0"/>
              <a:t>Software</a:t>
            </a:r>
            <a:endParaRPr lang="pt-BR" sz="1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Principais funcionalidades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Lock</a:t>
            </a:r>
            <a:r>
              <a:rPr lang="pt-BR" dirty="0" smtClean="0"/>
              <a:t> / </a:t>
            </a:r>
            <a:r>
              <a:rPr lang="pt-BR" dirty="0" err="1" smtClean="0"/>
              <a:t>Unlock</a:t>
            </a:r>
            <a:endParaRPr lang="pt-BR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6" y="1340768"/>
            <a:ext cx="3911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18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/>
            <a:r>
              <a:rPr lang="pt-BR" sz="1600" dirty="0"/>
              <a:t>Engenharia de </a:t>
            </a:r>
            <a:r>
              <a:rPr lang="pt-BR" sz="1600" dirty="0" smtClean="0"/>
              <a:t>Software</a:t>
            </a:r>
            <a:endParaRPr lang="pt-BR" sz="1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Principais funcionalidades</a:t>
            </a:r>
            <a:endParaRPr lang="pt-BR" dirty="0"/>
          </a:p>
        </p:txBody>
      </p:sp>
      <p:sp>
        <p:nvSpPr>
          <p:cNvPr id="389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err="1" smtClean="0"/>
              <a:t>Locks</a:t>
            </a:r>
            <a:r>
              <a:rPr lang="pt-BR" sz="2800" dirty="0" smtClean="0"/>
              <a:t> causa problemas administrativos</a:t>
            </a:r>
          </a:p>
          <a:p>
            <a:pPr lvl="1"/>
            <a:r>
              <a:rPr lang="pt-BR" sz="2400" dirty="0" smtClean="0"/>
              <a:t>Desenvolvedor trava arquivo e se esquece.</a:t>
            </a:r>
          </a:p>
          <a:p>
            <a:r>
              <a:rPr lang="pt-BR" sz="2800" dirty="0" err="1" smtClean="0"/>
              <a:t>Lock</a:t>
            </a:r>
            <a:r>
              <a:rPr lang="pt-BR" sz="2800" dirty="0" smtClean="0"/>
              <a:t> causa serialização </a:t>
            </a:r>
          </a:p>
          <a:p>
            <a:pPr lvl="1"/>
            <a:r>
              <a:rPr lang="pt-BR" sz="2400" dirty="0" err="1" smtClean="0"/>
              <a:t>Desenv</a:t>
            </a:r>
            <a:r>
              <a:rPr lang="pt-BR" sz="2400" dirty="0" smtClean="0"/>
              <a:t>. A está edita o começo do arquivo e </a:t>
            </a:r>
            <a:r>
              <a:rPr lang="pt-BR" sz="2400" dirty="0" err="1" smtClean="0"/>
              <a:t>desenv</a:t>
            </a:r>
            <a:r>
              <a:rPr lang="pt-BR" sz="2400" dirty="0" smtClean="0"/>
              <a:t>. B quer editar o final do mesmo arquivo. </a:t>
            </a:r>
          </a:p>
          <a:p>
            <a:r>
              <a:rPr lang="pt-BR" sz="2800" i="1" dirty="0" err="1" smtClean="0"/>
              <a:t>Lock</a:t>
            </a:r>
            <a:r>
              <a:rPr lang="pt-BR" sz="2800" i="1" dirty="0" smtClean="0"/>
              <a:t> cria falsa sensação de segurança.</a:t>
            </a:r>
          </a:p>
          <a:p>
            <a:pPr lvl="1"/>
            <a:r>
              <a:rPr lang="pt-BR" sz="2400" dirty="0" err="1" smtClean="0"/>
              <a:t>Desenv</a:t>
            </a:r>
            <a:r>
              <a:rPr lang="pt-BR" sz="2400" dirty="0" smtClean="0"/>
              <a:t>. A trava e edite o arquivo X. </a:t>
            </a:r>
            <a:r>
              <a:rPr lang="pt-BR" sz="2400" dirty="0" err="1" smtClean="0"/>
              <a:t>Desenv</a:t>
            </a:r>
            <a:r>
              <a:rPr lang="pt-BR" sz="2400" dirty="0" smtClean="0"/>
              <a:t>. B trava </a:t>
            </a:r>
            <a:r>
              <a:rPr lang="pt-BR" sz="2400" dirty="0"/>
              <a:t>e edite o arquivo </a:t>
            </a:r>
            <a:r>
              <a:rPr lang="pt-BR" sz="2400" dirty="0" smtClean="0"/>
              <a:t>Y.  Se X depende de Y...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Lock</a:t>
            </a:r>
            <a:r>
              <a:rPr lang="pt-BR" dirty="0" smtClean="0"/>
              <a:t> / </a:t>
            </a:r>
            <a:r>
              <a:rPr lang="pt-BR" dirty="0" err="1" smtClean="0"/>
              <a:t>Unlock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52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/>
            <a:r>
              <a:rPr lang="pt-BR" sz="1600" dirty="0"/>
              <a:t>Engenharia de Software</a:t>
            </a:r>
          </a:p>
          <a:p>
            <a:pPr lvl="1" eaLnBrk="1" hangingPunct="1"/>
            <a:endParaRPr lang="pt-BR" sz="2400" dirty="0" smtClean="0"/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spcBef>
                <a:spcPct val="70000"/>
              </a:spcBef>
            </a:pPr>
            <a:endParaRPr lang="pt-BR" sz="2400" dirty="0" smtClean="0"/>
          </a:p>
          <a:p>
            <a:pPr eaLnBrk="1" hangingPunct="1"/>
            <a:endParaRPr lang="pt-BR" sz="24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Problema da Atualização 1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O </a:t>
            </a:r>
            <a:r>
              <a:rPr lang="pt-BR" sz="2800" dirty="0" err="1" smtClean="0"/>
              <a:t>Desenv</a:t>
            </a:r>
            <a:r>
              <a:rPr lang="pt-BR" sz="2800" dirty="0" smtClean="0"/>
              <a:t>. </a:t>
            </a:r>
            <a:r>
              <a:rPr lang="pt-BR" sz="2800" dirty="0"/>
              <a:t>A encontra e corrige um defeito em sua versão do componente compartilhado</a:t>
            </a:r>
          </a:p>
          <a:p>
            <a:r>
              <a:rPr lang="pt-BR" sz="2800" dirty="0"/>
              <a:t>Uma vez corrigido, o componente modificado é copiado para a biblioteca central</a:t>
            </a:r>
          </a:p>
          <a:p>
            <a:r>
              <a:rPr lang="pt-BR" sz="2800" dirty="0"/>
              <a:t>O </a:t>
            </a:r>
            <a:r>
              <a:rPr lang="pt-BR" sz="2800" dirty="0" err="1"/>
              <a:t>Desenv</a:t>
            </a:r>
            <a:r>
              <a:rPr lang="pt-BR" sz="2800" dirty="0"/>
              <a:t>.</a:t>
            </a:r>
            <a:r>
              <a:rPr lang="pt-BR" sz="2800" dirty="0" smtClean="0"/>
              <a:t> </a:t>
            </a:r>
            <a:r>
              <a:rPr lang="pt-BR" sz="2800" dirty="0"/>
              <a:t>B encontra e corrige o mesmo defeito em sua versão do componente por não saber que </a:t>
            </a:r>
            <a:r>
              <a:rPr lang="pt-BR" sz="2800" dirty="0" err="1"/>
              <a:t>Desenv</a:t>
            </a:r>
            <a:r>
              <a:rPr lang="pt-BR" sz="2800" dirty="0"/>
              <a:t>. </a:t>
            </a:r>
            <a:r>
              <a:rPr lang="pt-BR" sz="2800" dirty="0" smtClean="0"/>
              <a:t>A </a:t>
            </a:r>
            <a:r>
              <a:rPr lang="pt-BR" sz="2800" dirty="0"/>
              <a:t>já tinha feito isso</a:t>
            </a:r>
          </a:p>
          <a:p>
            <a:r>
              <a:rPr lang="pt-BR" sz="2800" dirty="0"/>
              <a:t>O trabalho de A é desperdiçado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0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</a:t>
            </a:r>
            <a:r>
              <a:rPr lang="pt-BR" dirty="0" smtClean="0"/>
              <a:t>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Problema da Atualização 2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O </a:t>
            </a:r>
            <a:r>
              <a:rPr lang="pt-BR" sz="2800" dirty="0" err="1"/>
              <a:t>Desenv</a:t>
            </a:r>
            <a:r>
              <a:rPr lang="pt-BR" sz="2800" dirty="0"/>
              <a:t>.</a:t>
            </a:r>
            <a:r>
              <a:rPr lang="pt-BR" sz="2800" dirty="0" smtClean="0"/>
              <a:t> </a:t>
            </a:r>
            <a:r>
              <a:rPr lang="pt-BR" sz="2800" dirty="0"/>
              <a:t>A encontra e corrige um defeito em sua versão do componente </a:t>
            </a:r>
            <a:r>
              <a:rPr lang="pt-BR" sz="2800" dirty="0" smtClean="0"/>
              <a:t>compartilhado. </a:t>
            </a:r>
            <a:r>
              <a:rPr lang="pt-BR" sz="2800" dirty="0" err="1" smtClean="0"/>
              <a:t>Desenv</a:t>
            </a:r>
            <a:r>
              <a:rPr lang="pt-BR" sz="2800" dirty="0"/>
              <a:t>. </a:t>
            </a:r>
            <a:r>
              <a:rPr lang="pt-BR" sz="2800" dirty="0" smtClean="0"/>
              <a:t>A copia sua versão para o repositório.</a:t>
            </a:r>
            <a:endParaRPr lang="pt-BR" sz="2800" dirty="0"/>
          </a:p>
          <a:p>
            <a:r>
              <a:rPr lang="pt-BR" sz="2800" dirty="0" err="1"/>
              <a:t>Desenv</a:t>
            </a:r>
            <a:r>
              <a:rPr lang="pt-BR" sz="2800" dirty="0"/>
              <a:t>. </a:t>
            </a:r>
            <a:r>
              <a:rPr lang="pt-BR" sz="2800" dirty="0" smtClean="0"/>
              <a:t>B não sabe da correção do </a:t>
            </a:r>
            <a:r>
              <a:rPr lang="pt-BR" sz="2800" dirty="0" err="1" smtClean="0"/>
              <a:t>Desenv</a:t>
            </a:r>
            <a:r>
              <a:rPr lang="pt-BR" sz="2800" dirty="0" smtClean="0"/>
              <a:t>. A.</a:t>
            </a:r>
          </a:p>
          <a:p>
            <a:r>
              <a:rPr lang="pt-BR" sz="2800" dirty="0" err="1" smtClean="0"/>
              <a:t>Desenv</a:t>
            </a:r>
            <a:r>
              <a:rPr lang="pt-BR" sz="2800" dirty="0"/>
              <a:t>.</a:t>
            </a:r>
            <a:r>
              <a:rPr lang="pt-BR" sz="2800" dirty="0" smtClean="0"/>
              <a:t> </a:t>
            </a:r>
            <a:r>
              <a:rPr lang="pt-BR" sz="2800" dirty="0"/>
              <a:t>B encontra e corrige um outro defeito em sua versão do </a:t>
            </a:r>
            <a:r>
              <a:rPr lang="pt-BR" sz="2800" dirty="0" smtClean="0"/>
              <a:t>componente, </a:t>
            </a:r>
            <a:r>
              <a:rPr lang="pt-BR" sz="2800" dirty="0" err="1" smtClean="0"/>
              <a:t>Desenv</a:t>
            </a:r>
            <a:r>
              <a:rPr lang="pt-BR" sz="2800" dirty="0" smtClean="0"/>
              <a:t> B. </a:t>
            </a:r>
            <a:r>
              <a:rPr lang="pt-BR" sz="2800" dirty="0" err="1" smtClean="0"/>
              <a:t>Desenv</a:t>
            </a:r>
            <a:r>
              <a:rPr lang="pt-BR" sz="2800" dirty="0"/>
              <a:t>. </a:t>
            </a:r>
            <a:r>
              <a:rPr lang="pt-BR" sz="2800" dirty="0" smtClean="0"/>
              <a:t>B </a:t>
            </a:r>
            <a:r>
              <a:rPr lang="pt-BR" sz="2800" dirty="0"/>
              <a:t>copia sua versão para o </a:t>
            </a:r>
            <a:r>
              <a:rPr lang="pt-BR" sz="2800" dirty="0" smtClean="0"/>
              <a:t>repositório.</a:t>
            </a:r>
          </a:p>
          <a:p>
            <a:r>
              <a:rPr lang="pt-BR" sz="2800" dirty="0" smtClean="0"/>
              <a:t>Trabalho de A perdido, erro corrigido por A perdido, e A acredita que 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764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r>
              <a:rPr lang="pt-BR" dirty="0" smtClean="0"/>
              <a:t> de Produto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2800" dirty="0"/>
              <a:t>Como um </a:t>
            </a:r>
            <a:r>
              <a:rPr lang="pt-BR" sz="2800" b="1" dirty="0" err="1"/>
              <a:t>update</a:t>
            </a:r>
            <a:r>
              <a:rPr lang="pt-BR" sz="2800" dirty="0"/>
              <a:t> no SVN pode ser descrito?</a:t>
            </a:r>
          </a:p>
          <a:p>
            <a:pPr marL="0" indent="0">
              <a:buNone/>
            </a:pPr>
            <a:r>
              <a:rPr lang="pt-BR" sz="2800" dirty="0"/>
              <a:t>(    ) Atualização da copia local	</a:t>
            </a:r>
          </a:p>
          <a:p>
            <a:pPr marL="0" indent="0">
              <a:buNone/>
            </a:pPr>
            <a:r>
              <a:rPr lang="pt-BR" sz="2800" dirty="0"/>
              <a:t>(    ) Atualização do repositório remoto	</a:t>
            </a:r>
          </a:p>
          <a:p>
            <a:pPr marL="0" indent="0">
              <a:buNone/>
            </a:pPr>
            <a:r>
              <a:rPr lang="pt-BR" sz="2800" dirty="0"/>
              <a:t>(    ) Envia alterações da cópia local para o repositório</a:t>
            </a:r>
          </a:p>
          <a:p>
            <a:pPr marL="0" indent="0">
              <a:buNone/>
            </a:pPr>
            <a:r>
              <a:rPr lang="pt-BR" sz="2800" dirty="0"/>
              <a:t>(    ) Exibe a diferença entre duas revisões </a:t>
            </a:r>
          </a:p>
          <a:p>
            <a:pPr marL="0" indent="0">
              <a:buNone/>
            </a:pPr>
            <a:r>
              <a:rPr lang="pt-BR" sz="2800" dirty="0"/>
              <a:t>(    ) Mescla duas versões</a:t>
            </a:r>
          </a:p>
        </p:txBody>
      </p:sp>
    </p:spTree>
    <p:extLst>
      <p:ext uri="{BB962C8B-B14F-4D97-AF65-F5344CB8AC3E}">
        <p14:creationId xmlns:p14="http://schemas.microsoft.com/office/powerpoint/2010/main" val="119099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r>
              <a:rPr lang="pt-BR" dirty="0" smtClean="0"/>
              <a:t> de Produto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2800" dirty="0"/>
              <a:t>Como um </a:t>
            </a:r>
            <a:r>
              <a:rPr lang="pt-BR" sz="2800" b="1" dirty="0"/>
              <a:t>merge</a:t>
            </a:r>
            <a:r>
              <a:rPr lang="pt-BR" sz="2800" dirty="0"/>
              <a:t> no SVN pode ser descrito?</a:t>
            </a:r>
          </a:p>
          <a:p>
            <a:pPr marL="0" indent="0">
              <a:buNone/>
            </a:pPr>
            <a:r>
              <a:rPr lang="pt-BR" sz="2800" dirty="0"/>
              <a:t>(    ) Atualização da copia local	</a:t>
            </a:r>
          </a:p>
          <a:p>
            <a:pPr marL="0" indent="0">
              <a:buNone/>
            </a:pPr>
            <a:r>
              <a:rPr lang="pt-BR" sz="2800" dirty="0"/>
              <a:t>(    ) Atualização do repositório remoto	</a:t>
            </a:r>
          </a:p>
          <a:p>
            <a:pPr marL="0" indent="0">
              <a:buNone/>
            </a:pPr>
            <a:r>
              <a:rPr lang="pt-BR" sz="2800" dirty="0"/>
              <a:t>(    ) Envia alterações da cópia local para o repositório</a:t>
            </a:r>
          </a:p>
          <a:p>
            <a:pPr marL="0" indent="0">
              <a:buNone/>
            </a:pPr>
            <a:r>
              <a:rPr lang="pt-BR" sz="2800" dirty="0"/>
              <a:t>(    ) Exibe a diferença entre duas revisões </a:t>
            </a:r>
          </a:p>
          <a:p>
            <a:pPr marL="0" indent="0">
              <a:buNone/>
            </a:pPr>
            <a:r>
              <a:rPr lang="pt-BR" sz="2800" dirty="0"/>
              <a:t>(    ) Mescla duas versões </a:t>
            </a:r>
          </a:p>
        </p:txBody>
      </p:sp>
    </p:spTree>
    <p:extLst>
      <p:ext uri="{BB962C8B-B14F-4D97-AF65-F5344CB8AC3E}">
        <p14:creationId xmlns:p14="http://schemas.microsoft.com/office/powerpoint/2010/main" val="27239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Planejamento</a:t>
            </a:r>
          </a:p>
          <a:p>
            <a:pPr algn="just"/>
            <a:r>
              <a:rPr lang="pt-BR" sz="2800" dirty="0" smtClean="0"/>
              <a:t>Árvore </a:t>
            </a:r>
            <a:r>
              <a:rPr lang="pt-BR" sz="2800" dirty="0"/>
              <a:t>de </a:t>
            </a:r>
            <a:r>
              <a:rPr lang="pt-BR" sz="2800" dirty="0" smtClean="0"/>
              <a:t>Versão</a:t>
            </a:r>
          </a:p>
          <a:p>
            <a:pPr algn="just"/>
            <a:r>
              <a:rPr lang="pt-BR" sz="2800" dirty="0" smtClean="0"/>
              <a:t>Gerenciadores de versão</a:t>
            </a:r>
          </a:p>
        </p:txBody>
      </p:sp>
    </p:spTree>
    <p:extLst>
      <p:ext uri="{BB962C8B-B14F-4D97-AF65-F5344CB8AC3E}">
        <p14:creationId xmlns:p14="http://schemas.microsoft.com/office/powerpoint/2010/main" val="28027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smtClean="0"/>
              <a:t>Planejamento</a:t>
            </a:r>
          </a:p>
          <a:p>
            <a:pPr algn="just"/>
            <a:r>
              <a:rPr lang="pt-BR" sz="2800" dirty="0" smtClean="0"/>
              <a:t>Árvore </a:t>
            </a:r>
            <a:r>
              <a:rPr lang="pt-BR" sz="2800" dirty="0"/>
              <a:t>de </a:t>
            </a:r>
            <a:r>
              <a:rPr lang="pt-BR" sz="2800" dirty="0" smtClean="0"/>
              <a:t>Versão</a:t>
            </a:r>
          </a:p>
          <a:p>
            <a:pPr algn="just"/>
            <a:r>
              <a:rPr lang="pt-BR" sz="2800" b="1" dirty="0" smtClean="0"/>
              <a:t>Gerenciadores de versão</a:t>
            </a:r>
          </a:p>
        </p:txBody>
      </p:sp>
    </p:spTree>
    <p:extLst>
      <p:ext uri="{BB962C8B-B14F-4D97-AF65-F5344CB8AC3E}">
        <p14:creationId xmlns:p14="http://schemas.microsoft.com/office/powerpoint/2010/main" val="9495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Gerenciadores de Versão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Arquitetura Centralizada</a:t>
            </a:r>
          </a:p>
          <a:p>
            <a:pPr algn="just"/>
            <a:r>
              <a:rPr lang="pt-BR" sz="2800" dirty="0" smtClean="0"/>
              <a:t>Arquitetura</a:t>
            </a:r>
            <a:r>
              <a:rPr lang="pt-BR" sz="2800" dirty="0"/>
              <a:t> </a:t>
            </a:r>
            <a:r>
              <a:rPr lang="pt-BR" sz="2800" dirty="0" smtClean="0"/>
              <a:t>Distribuída</a:t>
            </a:r>
          </a:p>
        </p:txBody>
      </p:sp>
    </p:spTree>
    <p:extLst>
      <p:ext uri="{BB962C8B-B14F-4D97-AF65-F5344CB8AC3E}">
        <p14:creationId xmlns:p14="http://schemas.microsoft.com/office/powerpoint/2010/main" val="21245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Gerenciadores de Versão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sz="27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smtClean="0"/>
              <a:t>Centralizada</a:t>
            </a:r>
            <a:endParaRPr lang="pt-B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5903887" cy="404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Gerenciadores de Versão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CVS (Concurrent versions system)</a:t>
            </a:r>
          </a:p>
          <a:p>
            <a:pPr lvl="1"/>
            <a:r>
              <a:rPr lang="pt-BR" sz="2400" dirty="0" smtClean="0"/>
              <a:t>Registra </a:t>
            </a:r>
            <a:r>
              <a:rPr lang="pt-BR" sz="2400" dirty="0"/>
              <a:t>o histórico de modificações de arquivos e documentos de um projeto</a:t>
            </a:r>
          </a:p>
          <a:p>
            <a:r>
              <a:rPr lang="en-US" sz="2700" dirty="0"/>
              <a:t>SVN (Subversion)</a:t>
            </a:r>
          </a:p>
          <a:p>
            <a:pPr lvl="1"/>
            <a:r>
              <a:rPr lang="pt-BR" sz="2400" dirty="0" smtClean="0"/>
              <a:t>Evolução </a:t>
            </a:r>
            <a:r>
              <a:rPr lang="pt-BR" sz="2400" dirty="0"/>
              <a:t>do CVS</a:t>
            </a:r>
          </a:p>
          <a:p>
            <a:pPr lvl="1"/>
            <a:r>
              <a:rPr lang="pt-BR" sz="2400" dirty="0"/>
              <a:t>Controla versão de </a:t>
            </a:r>
            <a:r>
              <a:rPr lang="pt-BR" sz="2400" dirty="0" smtClean="0"/>
              <a:t>diretórios, </a:t>
            </a:r>
            <a:r>
              <a:rPr lang="pt-BR" sz="2400" dirty="0"/>
              <a:t>cópias e mudanças de nome</a:t>
            </a:r>
          </a:p>
          <a:p>
            <a:pPr lvl="1"/>
            <a:r>
              <a:rPr lang="pt-BR" sz="2400" dirty="0" smtClean="0"/>
              <a:t>Associação </a:t>
            </a:r>
            <a:r>
              <a:rPr lang="pt-BR" sz="2400" dirty="0"/>
              <a:t>e versionamento de </a:t>
            </a:r>
            <a:r>
              <a:rPr lang="pt-BR" sz="2400" dirty="0" err="1" smtClean="0"/>
              <a:t>metadados</a:t>
            </a:r>
            <a:endParaRPr lang="pt-BR" sz="2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smtClean="0"/>
              <a:t>Centralizada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5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Gerenciadores de Versão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sz="27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smtClean="0"/>
              <a:t>Descentralizada</a:t>
            </a:r>
            <a:endParaRPr lang="pt-B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28710"/>
            <a:ext cx="503688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4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Gerenciadores de Versão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err="1"/>
              <a:t>GitHub</a:t>
            </a:r>
            <a:endParaRPr lang="en-US" sz="2800" dirty="0"/>
          </a:p>
          <a:p>
            <a:pPr lvl="1"/>
            <a:r>
              <a:rPr lang="pt-BR" sz="2400" dirty="0"/>
              <a:t>cada diretório é um repositório e não é dependente de acesso à rede ou de um servidor central</a:t>
            </a:r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pt-BR" dirty="0"/>
              <a:t>Descentralizada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18494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485</TotalTime>
  <Words>879</Words>
  <Application>Microsoft Office PowerPoint</Application>
  <PresentationFormat>Apresentação na tela (4:3)</PresentationFormat>
  <Paragraphs>254</Paragraphs>
  <Slides>30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modelo_powerpoint_fit</vt:lpstr>
      <vt:lpstr>Apresentação do PowerPoint</vt:lpstr>
      <vt:lpstr>Apresentação do PowerPoint</vt:lpstr>
      <vt:lpstr>Controle de Versão</vt:lpstr>
      <vt:lpstr>Controle de Versão</vt:lpstr>
      <vt:lpstr>Gerenciadores de Versão</vt:lpstr>
      <vt:lpstr>Gerenciadores de Versão</vt:lpstr>
      <vt:lpstr>Gerenciadores de Versão</vt:lpstr>
      <vt:lpstr>Gerenciadores de Versão</vt:lpstr>
      <vt:lpstr>Gerenciadores de Versão</vt:lpstr>
      <vt:lpstr>Gerenciadores de Versão</vt:lpstr>
      <vt:lpstr>Gerenciadores de Versão</vt:lpstr>
      <vt:lpstr>Gerenciadores de Versão</vt:lpstr>
      <vt:lpstr>Gerenciadores de Versão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Problema da Atualização 1</vt:lpstr>
      <vt:lpstr>Problema da Atualização 2</vt:lpstr>
      <vt:lpstr>Baseline de Produto</vt:lpstr>
      <vt:lpstr>Baseline de Produto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107</cp:revision>
  <dcterms:created xsi:type="dcterms:W3CDTF">2012-09-13T19:43:42Z</dcterms:created>
  <dcterms:modified xsi:type="dcterms:W3CDTF">2013-01-27T14:59:32Z</dcterms:modified>
</cp:coreProperties>
</file>