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9" r:id="rId4"/>
    <p:sldId id="310" r:id="rId5"/>
    <p:sldId id="293" r:id="rId6"/>
    <p:sldId id="294" r:id="rId7"/>
    <p:sldId id="295" r:id="rId8"/>
    <p:sldId id="296" r:id="rId9"/>
    <p:sldId id="298" r:id="rId10"/>
    <p:sldId id="301" r:id="rId11"/>
    <p:sldId id="299" r:id="rId12"/>
    <p:sldId id="300" r:id="rId13"/>
    <p:sldId id="302" r:id="rId14"/>
    <p:sldId id="314" r:id="rId15"/>
    <p:sldId id="319" r:id="rId16"/>
    <p:sldId id="311" r:id="rId17"/>
    <p:sldId id="313" r:id="rId18"/>
    <p:sldId id="320" r:id="rId19"/>
    <p:sldId id="303" r:id="rId20"/>
    <p:sldId id="304" r:id="rId21"/>
    <p:sldId id="315" r:id="rId22"/>
    <p:sldId id="324" r:id="rId23"/>
    <p:sldId id="321" r:id="rId24"/>
    <p:sldId id="322" r:id="rId25"/>
    <p:sldId id="306" r:id="rId26"/>
    <p:sldId id="323" r:id="rId27"/>
    <p:sldId id="318" r:id="rId28"/>
    <p:sldId id="259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309"/>
            <p14:sldId id="310"/>
            <p14:sldId id="293"/>
            <p14:sldId id="294"/>
            <p14:sldId id="295"/>
            <p14:sldId id="296"/>
            <p14:sldId id="298"/>
            <p14:sldId id="301"/>
            <p14:sldId id="299"/>
            <p14:sldId id="300"/>
            <p14:sldId id="302"/>
            <p14:sldId id="314"/>
            <p14:sldId id="319"/>
            <p14:sldId id="311"/>
            <p14:sldId id="313"/>
            <p14:sldId id="320"/>
            <p14:sldId id="303"/>
            <p14:sldId id="304"/>
            <p14:sldId id="315"/>
            <p14:sldId id="324"/>
            <p14:sldId id="321"/>
            <p14:sldId id="322"/>
            <p14:sldId id="306"/>
            <p14:sldId id="323"/>
            <p14:sldId id="31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313" autoAdjust="0"/>
    <p:restoredTop sz="94671" autoAdjust="0"/>
  </p:normalViewPr>
  <p:slideViewPr>
    <p:cSldViewPr>
      <p:cViewPr>
        <p:scale>
          <a:sx n="77" d="100"/>
          <a:sy n="77" d="100"/>
        </p:scale>
        <p:origin x="12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03/02/2013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5FABAE-2705-457A-AE15-0C1AB25994D7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D153B-EF35-4E31-B145-FB9C72FF1BBE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D153B-EF35-4E31-B145-FB9C72FF1BBE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D153B-EF35-4E31-B145-FB9C72FF1BBE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F3CF13-5143-435F-A041-C315DF666BEA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F53263-411C-4397-AB0F-90B50BA04BA3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D153B-EF35-4E31-B145-FB9C72FF1BBE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938C4-4642-4DF8-A196-46E44FFA2850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790B79-26EC-438B-BB87-8BC4FA3CA4DF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D153B-EF35-4E31-B145-FB9C72FF1BBE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D153B-EF35-4E31-B145-FB9C72FF1BBE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433AA5-DFE7-4AAC-BA8E-6F8A5C07DF63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D153B-EF35-4E31-B145-FB9C72FF1BBE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3EDC62-4823-4FAD-A293-18179E39FBF3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BF0FCA-D9FD-428F-BDF6-59D973CDB595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D45715-D2C6-4295-BC5C-2A853A7B7227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8E6014-21C3-4BD4-A9A0-6234847E28E2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E67C12-22BC-4154-9D1A-9F17D76FE88A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8A3BE1-A517-494A-BF85-7F76551966F6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Gerenciamento </a:t>
            </a:r>
            <a:r>
              <a:rPr lang="pt-BR" dirty="0" smtClean="0"/>
              <a:t>de Mudança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</a:t>
            </a:r>
            <a:r>
              <a:rPr lang="pt-BR" dirty="0"/>
              <a:t>Mudanças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Registrar mudanças</a:t>
            </a:r>
          </a:p>
          <a:p>
            <a:pPr lvl="1"/>
            <a:r>
              <a:rPr lang="pt-BR" sz="2400" dirty="0" smtClean="0"/>
              <a:t>Nos </a:t>
            </a:r>
            <a:r>
              <a:rPr lang="pt-BR" sz="2400" dirty="0" err="1" smtClean="0"/>
              <a:t>ICs</a:t>
            </a:r>
            <a:endParaRPr lang="pt-BR" sz="2400" dirty="0"/>
          </a:p>
          <a:p>
            <a:r>
              <a:rPr lang="pt-BR" sz="2800" dirty="0" smtClean="0"/>
              <a:t>Avaliar</a:t>
            </a:r>
            <a:r>
              <a:rPr lang="pt-BR" sz="2800" dirty="0"/>
              <a:t> </a:t>
            </a:r>
            <a:r>
              <a:rPr lang="pt-BR" sz="2800" dirty="0" smtClean="0"/>
              <a:t>mudanças</a:t>
            </a:r>
          </a:p>
          <a:p>
            <a:pPr lvl="1"/>
            <a:r>
              <a:rPr lang="pt-BR" sz="2400" dirty="0" smtClean="0"/>
              <a:t>Procedimentos de aprovação</a:t>
            </a:r>
          </a:p>
          <a:p>
            <a:r>
              <a:rPr lang="pt-BR" sz="2800" dirty="0" smtClean="0"/>
              <a:t>Rastrear </a:t>
            </a:r>
            <a:r>
              <a:rPr lang="pt-BR" sz="2800" dirty="0"/>
              <a:t>mudanças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8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Mudanças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Garantir que os artefatos do sistema tenham e mantenham uma estrutura definida através do seu ciclo de </a:t>
            </a:r>
            <a:r>
              <a:rPr lang="pt-BR" sz="2800" dirty="0" smtClean="0"/>
              <a:t>vida</a:t>
            </a:r>
            <a:endParaRPr lang="pt-BR" sz="2800" dirty="0"/>
          </a:p>
          <a:p>
            <a:r>
              <a:rPr lang="pt-BR" sz="2800" dirty="0"/>
              <a:t>Definir procedimentos e documentação necessários para realizar </a:t>
            </a:r>
            <a:r>
              <a:rPr lang="pt-BR" sz="2800" dirty="0" smtClean="0"/>
              <a:t>modificações</a:t>
            </a:r>
            <a:endParaRPr lang="pt-BR" sz="2800" dirty="0"/>
          </a:p>
          <a:p>
            <a:r>
              <a:rPr lang="pt-BR" sz="2800" dirty="0"/>
              <a:t>Prover os mecanismos necessários para conduzir mudanças de uma maneira </a:t>
            </a:r>
            <a:r>
              <a:rPr lang="pt-BR" sz="2800" dirty="0" smtClean="0"/>
              <a:t>controlada</a:t>
            </a:r>
            <a:endParaRPr lang="pt-BR" sz="2800" dirty="0"/>
          </a:p>
          <a:p>
            <a:r>
              <a:rPr lang="pt-BR" sz="2800" dirty="0"/>
              <a:t>Define o mecanismo de aprovação de mudanças no </a:t>
            </a:r>
            <a:r>
              <a:rPr lang="pt-BR" sz="2800" dirty="0" smtClean="0"/>
              <a:t>sistema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397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/>
              <a:t>Identificar os componentes </a:t>
            </a:r>
            <a:r>
              <a:rPr lang="pt-BR" sz="2800" dirty="0" smtClean="0"/>
              <a:t>afetados</a:t>
            </a:r>
            <a:endParaRPr lang="pt-BR" sz="2800" dirty="0"/>
          </a:p>
          <a:p>
            <a:pPr>
              <a:defRPr/>
            </a:pPr>
            <a:r>
              <a:rPr lang="pt-BR" sz="2800" dirty="0"/>
              <a:t>Alocar o pessoal para a </a:t>
            </a:r>
            <a:r>
              <a:rPr lang="pt-BR" sz="2800" dirty="0" smtClean="0"/>
              <a:t>mudança</a:t>
            </a:r>
            <a:endParaRPr lang="pt-BR" sz="2800" dirty="0"/>
          </a:p>
          <a:p>
            <a:pPr>
              <a:defRPr/>
            </a:pPr>
            <a:r>
              <a:rPr lang="pt-BR" sz="2800" dirty="0"/>
              <a:t>Definir a data da </a:t>
            </a:r>
            <a:r>
              <a:rPr lang="pt-BR" sz="2800" dirty="0" smtClean="0"/>
              <a:t>mudança</a:t>
            </a:r>
            <a:endParaRPr lang="pt-BR" sz="2800" dirty="0"/>
          </a:p>
          <a:p>
            <a:pPr>
              <a:defRPr/>
            </a:pPr>
            <a:r>
              <a:rPr lang="pt-BR" sz="2800" dirty="0"/>
              <a:t>Estimar os </a:t>
            </a:r>
            <a:r>
              <a:rPr lang="pt-BR" sz="2800" dirty="0" smtClean="0"/>
              <a:t>custos</a:t>
            </a:r>
            <a:endParaRPr lang="pt-BR" sz="2800" dirty="0"/>
          </a:p>
          <a:p>
            <a:pPr>
              <a:defRPr/>
            </a:pPr>
            <a:r>
              <a:rPr lang="pt-BR" sz="2800" dirty="0"/>
              <a:t>Registra as mudanças de </a:t>
            </a:r>
            <a:r>
              <a:rPr lang="pt-BR" sz="2800" dirty="0" smtClean="0"/>
              <a:t>configuração</a:t>
            </a:r>
            <a:endParaRPr lang="pt-BR" sz="280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Temos que...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9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>
          <a:xfrm>
            <a:off x="323528" y="1412776"/>
            <a:ext cx="8281293" cy="4032349"/>
          </a:xfrm>
        </p:spPr>
        <p:txBody>
          <a:bodyPr/>
          <a:lstStyle/>
          <a:p>
            <a:r>
              <a:rPr lang="pt-BR" sz="2800" dirty="0"/>
              <a:t>Controle sobre o escopo do projeto</a:t>
            </a:r>
          </a:p>
          <a:p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produtividade</a:t>
            </a:r>
            <a:endParaRPr lang="en-US" sz="2800" dirty="0"/>
          </a:p>
          <a:p>
            <a:pPr lvl="1"/>
            <a:r>
              <a:rPr lang="pt-BR" dirty="0"/>
              <a:t>Cada solicitação será tratada de forma </a:t>
            </a:r>
            <a:r>
              <a:rPr lang="pt-BR" dirty="0" smtClean="0"/>
              <a:t>coordenada</a:t>
            </a:r>
            <a:endParaRPr lang="pt-BR" dirty="0"/>
          </a:p>
          <a:p>
            <a:pPr lvl="1"/>
            <a:r>
              <a:rPr lang="pt-BR" dirty="0"/>
              <a:t>Redução dos problemas de comunicação entre membros da </a:t>
            </a:r>
            <a:r>
              <a:rPr lang="pt-BR" dirty="0" smtClean="0"/>
              <a:t>equipe</a:t>
            </a:r>
            <a:endParaRPr lang="pt-BR" dirty="0"/>
          </a:p>
          <a:p>
            <a:r>
              <a:rPr lang="pt-BR" sz="2800" dirty="0"/>
              <a:t>Mais qualidade, uma vez que cada mudança, antes de ser realizada, tem seu impacto </a:t>
            </a:r>
            <a:r>
              <a:rPr lang="pt-BR" sz="2800" dirty="0" smtClean="0"/>
              <a:t>avaliado</a:t>
            </a:r>
            <a:endParaRPr lang="pt-BR" sz="28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Benefícios</a:t>
            </a:r>
            <a:endParaRPr lang="pt-BR" dirty="0"/>
          </a:p>
        </p:txBody>
      </p:sp>
      <p:sp>
        <p:nvSpPr>
          <p:cNvPr id="11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36387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Etapas</a:t>
            </a:r>
          </a:p>
          <a:p>
            <a:r>
              <a:rPr lang="pt-BR" sz="2800" dirty="0" smtClean="0"/>
              <a:t>Controle da Mudança</a:t>
            </a:r>
          </a:p>
          <a:p>
            <a:r>
              <a:rPr lang="pt-BR" sz="2800" dirty="0"/>
              <a:t>Administração</a:t>
            </a:r>
          </a:p>
          <a:p>
            <a:r>
              <a:rPr lang="pt-BR" sz="2800" dirty="0" smtClean="0"/>
              <a:t>Ferramentas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329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1" dirty="0" smtClean="0"/>
              <a:t>Etapas</a:t>
            </a:r>
          </a:p>
          <a:p>
            <a:r>
              <a:rPr lang="pt-BR" sz="2800" dirty="0" smtClean="0"/>
              <a:t>Controle da Mudança</a:t>
            </a:r>
          </a:p>
          <a:p>
            <a:r>
              <a:rPr lang="pt-BR" sz="2800" dirty="0" smtClean="0"/>
              <a:t>Administração</a:t>
            </a:r>
          </a:p>
          <a:p>
            <a:r>
              <a:rPr lang="pt-BR" sz="2800" dirty="0" smtClean="0"/>
              <a:t>Ferramentas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03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457200">
              <a:buFontTx/>
              <a:buAutoNum type="arabicPeriod"/>
            </a:pPr>
            <a:r>
              <a:rPr lang="en-US" sz="2800" dirty="0" err="1" smtClean="0"/>
              <a:t>Pedido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 smtClean="0"/>
              <a:t>mudança</a:t>
            </a:r>
            <a:endParaRPr lang="en-US" sz="2800" dirty="0" smtClean="0"/>
          </a:p>
          <a:p>
            <a:pPr marL="914400" lvl="1" indent="-457200">
              <a:buFontTx/>
              <a:buAutoNum type="arabicPeriod"/>
            </a:pPr>
            <a:r>
              <a:rPr lang="en-US" sz="2400" dirty="0" err="1" smtClean="0"/>
              <a:t>Descrição</a:t>
            </a:r>
            <a:r>
              <a:rPr lang="en-US" sz="2400" dirty="0" smtClean="0"/>
              <a:t> da </a:t>
            </a:r>
            <a:r>
              <a:rPr lang="en-US" sz="2400" dirty="0" err="1" smtClean="0"/>
              <a:t>Mudança</a:t>
            </a:r>
            <a:endParaRPr lang="en-US" sz="2400" dirty="0" smtClean="0"/>
          </a:p>
          <a:p>
            <a:pPr marL="914400" lvl="1" indent="-457200">
              <a:buFontTx/>
              <a:buAutoNum type="arabicPeriod"/>
            </a:pPr>
            <a:r>
              <a:rPr lang="en-US" sz="2400" dirty="0" err="1" smtClean="0"/>
              <a:t>Priorização</a:t>
            </a:r>
            <a:endParaRPr lang="en-US" sz="2400" dirty="0"/>
          </a:p>
          <a:p>
            <a:pPr marL="514350" indent="-457200">
              <a:buFontTx/>
              <a:buAutoNum type="arabicPeriod"/>
            </a:pPr>
            <a:r>
              <a:rPr lang="en-US" sz="2800" dirty="0" err="1" smtClean="0"/>
              <a:t>Aprovação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mudança</a:t>
            </a:r>
            <a:endParaRPr lang="en-US" sz="2800" dirty="0"/>
          </a:p>
          <a:p>
            <a:pPr marL="514350" indent="-457200">
              <a:buFontTx/>
              <a:buAutoNum type="arabicPeriod"/>
            </a:pPr>
            <a:r>
              <a:rPr lang="en-US" sz="2800" dirty="0" err="1" smtClean="0"/>
              <a:t>Atribuição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tarefas</a:t>
            </a:r>
            <a:endParaRPr lang="en-US" sz="2800" dirty="0"/>
          </a:p>
          <a:p>
            <a:pPr marL="514350" indent="-457200">
              <a:buFontTx/>
              <a:buAutoNum type="arabicPeriod"/>
            </a:pPr>
            <a:r>
              <a:rPr lang="en-US" sz="2800" dirty="0" err="1"/>
              <a:t>Realização</a:t>
            </a:r>
            <a:r>
              <a:rPr lang="en-US" sz="2800" dirty="0"/>
              <a:t> de </a:t>
            </a:r>
            <a:r>
              <a:rPr lang="en-US" sz="2800" dirty="0" err="1"/>
              <a:t>mudança</a:t>
            </a:r>
            <a:endParaRPr lang="en-US" sz="2800" dirty="0"/>
          </a:p>
          <a:p>
            <a:pPr marL="514350" indent="-457200">
              <a:buFontTx/>
              <a:buAutoNum type="arabicPeriod"/>
            </a:pPr>
            <a:r>
              <a:rPr lang="en-US" sz="2800" dirty="0" err="1" smtClean="0"/>
              <a:t>Finalização</a:t>
            </a:r>
            <a:r>
              <a:rPr lang="en-US" sz="2800" dirty="0" smtClean="0"/>
              <a:t> da </a:t>
            </a:r>
            <a:r>
              <a:rPr lang="en-US" sz="2800" dirty="0" err="1" smtClean="0"/>
              <a:t>mudança</a:t>
            </a:r>
            <a:endParaRPr lang="en-US" sz="28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Etapas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</a:t>
            </a:r>
            <a:r>
              <a:rPr lang="pt-BR" dirty="0"/>
              <a:t>Mudanças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err="1" smtClean="0"/>
              <a:t>Descrição</a:t>
            </a:r>
            <a:endParaRPr lang="en-US" sz="2800" dirty="0"/>
          </a:p>
          <a:p>
            <a:r>
              <a:rPr lang="en-US" sz="2800" dirty="0" err="1" smtClean="0"/>
              <a:t>Cronograma</a:t>
            </a:r>
            <a:endParaRPr lang="en-US" sz="2800" dirty="0"/>
          </a:p>
          <a:p>
            <a:r>
              <a:rPr lang="en-US" sz="2800" dirty="0" err="1"/>
              <a:t>Custo</a:t>
            </a:r>
            <a:endParaRPr lang="en-US" sz="2800" dirty="0" smtClean="0"/>
          </a:p>
          <a:p>
            <a:r>
              <a:rPr lang="en-US" sz="2800" dirty="0" err="1" smtClean="0"/>
              <a:t>Impacto</a:t>
            </a:r>
            <a:endParaRPr lang="en-US" sz="2800" dirty="0"/>
          </a:p>
          <a:p>
            <a:r>
              <a:rPr lang="en-US" sz="2800" dirty="0" err="1" smtClean="0"/>
              <a:t>Complexidade</a:t>
            </a:r>
            <a:endParaRPr lang="en-US" sz="2800" dirty="0" smtClean="0"/>
          </a:p>
          <a:p>
            <a:r>
              <a:rPr lang="en-US" sz="2800" dirty="0" err="1" smtClean="0"/>
              <a:t>Descrição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Técnica</a:t>
            </a:r>
            <a:endParaRPr lang="en-US" sz="2800" dirty="0"/>
          </a:p>
          <a:p>
            <a:r>
              <a:rPr lang="en-US" sz="2800" dirty="0" smtClean="0"/>
              <a:t>Testes</a:t>
            </a:r>
            <a:endParaRPr lang="en-US" sz="28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Descrição da </a:t>
            </a:r>
            <a:r>
              <a:rPr lang="pt-BR" dirty="0"/>
              <a:t>Mudança</a:t>
            </a:r>
          </a:p>
        </p:txBody>
      </p:sp>
    </p:spTree>
    <p:extLst>
      <p:ext uri="{BB962C8B-B14F-4D97-AF65-F5344CB8AC3E}">
        <p14:creationId xmlns:p14="http://schemas.microsoft.com/office/powerpoint/2010/main" val="36225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Etapas</a:t>
            </a:r>
          </a:p>
          <a:p>
            <a:r>
              <a:rPr lang="pt-BR" sz="2800" b="1" dirty="0" smtClean="0"/>
              <a:t>Controle da Mudança</a:t>
            </a:r>
          </a:p>
          <a:p>
            <a:r>
              <a:rPr lang="pt-BR" sz="2800" dirty="0" smtClean="0"/>
              <a:t>Administração</a:t>
            </a:r>
          </a:p>
          <a:p>
            <a:r>
              <a:rPr lang="pt-BR" sz="2800" dirty="0" smtClean="0"/>
              <a:t>Ferramentas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037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Gerenciamento de </a:t>
            </a:r>
            <a:r>
              <a:rPr lang="pt-BR" dirty="0"/>
              <a:t>Mudanças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Acompanhamento do ciclo de vida do pedido de </a:t>
            </a:r>
            <a:r>
              <a:rPr lang="pt-BR" sz="2800" dirty="0" smtClean="0"/>
              <a:t>mudança</a:t>
            </a:r>
            <a:endParaRPr lang="pt-BR" sz="2800" dirty="0"/>
          </a:p>
          <a:p>
            <a:r>
              <a:rPr lang="en-US" sz="2800" dirty="0" err="1" smtClean="0"/>
              <a:t>Rastreamento</a:t>
            </a:r>
            <a:r>
              <a:rPr lang="en-US" sz="2800" dirty="0" smtClean="0"/>
              <a:t> </a:t>
            </a:r>
            <a:r>
              <a:rPr lang="en-US" sz="2800" dirty="0"/>
              <a:t>da </a:t>
            </a:r>
            <a:r>
              <a:rPr lang="en-US" sz="2800" dirty="0" err="1" smtClean="0"/>
              <a:t>mudança</a:t>
            </a:r>
            <a:endParaRPr lang="en-US" sz="2800" dirty="0"/>
          </a:p>
          <a:p>
            <a:pPr lvl="1"/>
            <a:r>
              <a:rPr lang="en-US" sz="2400" dirty="0" err="1"/>
              <a:t>Amarração</a:t>
            </a:r>
            <a:r>
              <a:rPr lang="en-US" sz="2400" dirty="0"/>
              <a:t> da </a:t>
            </a:r>
            <a:r>
              <a:rPr lang="en-US" sz="2400" dirty="0" err="1"/>
              <a:t>mudança</a:t>
            </a:r>
            <a:r>
              <a:rPr lang="en-US" sz="2400" dirty="0"/>
              <a:t> e do </a:t>
            </a:r>
            <a:r>
              <a:rPr lang="en-US" sz="2400" dirty="0" err="1" smtClean="0"/>
              <a:t>pedido</a:t>
            </a:r>
            <a:endParaRPr lang="en-US" sz="2400" dirty="0"/>
          </a:p>
          <a:p>
            <a:pPr lvl="1"/>
            <a:r>
              <a:rPr lang="en-US" sz="2400" dirty="0" err="1"/>
              <a:t>Integração</a:t>
            </a:r>
            <a:r>
              <a:rPr lang="en-US" sz="2400" dirty="0"/>
              <a:t> com </a:t>
            </a:r>
            <a:r>
              <a:rPr lang="en-US" sz="2400" dirty="0" err="1"/>
              <a:t>controle</a:t>
            </a:r>
            <a:r>
              <a:rPr lang="en-US" sz="2400" dirty="0"/>
              <a:t> de </a:t>
            </a:r>
            <a:r>
              <a:rPr lang="en-US" sz="2400" dirty="0" err="1" smtClean="0"/>
              <a:t>versão</a:t>
            </a:r>
            <a:endParaRPr lang="en-US" sz="2400" dirty="0"/>
          </a:p>
          <a:p>
            <a:r>
              <a:rPr lang="pt-BR" sz="2800" dirty="0" smtClean="0"/>
              <a:t>Anexar </a:t>
            </a:r>
            <a:r>
              <a:rPr lang="pt-BR" sz="2800" dirty="0"/>
              <a:t>de arquivos ao </a:t>
            </a:r>
            <a:r>
              <a:rPr lang="pt-BR" sz="2800" dirty="0" smtClean="0"/>
              <a:t>pedido</a:t>
            </a:r>
          </a:p>
          <a:p>
            <a:pPr lvl="1"/>
            <a:r>
              <a:rPr lang="pt-BR" sz="2400" dirty="0" smtClean="0"/>
              <a:t>Descrição técnica das alterações</a:t>
            </a:r>
          </a:p>
          <a:p>
            <a:pPr lvl="1"/>
            <a:endParaRPr lang="pt-BR" sz="24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8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Gerenciamento de </a:t>
            </a:r>
            <a:r>
              <a:rPr lang="pt-BR" dirty="0" smtClean="0"/>
              <a:t>Mudanças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Configuração do fluxo de trabalho</a:t>
            </a:r>
          </a:p>
          <a:p>
            <a:pPr lvl="1"/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estados</a:t>
            </a:r>
            <a:r>
              <a:rPr lang="en-US" sz="2400" dirty="0"/>
              <a:t> </a:t>
            </a:r>
            <a:r>
              <a:rPr lang="en-US" sz="2400" dirty="0" smtClean="0"/>
              <a:t>de um </a:t>
            </a:r>
            <a:r>
              <a:rPr lang="en-US" sz="2400" dirty="0" err="1" smtClean="0"/>
              <a:t>pedido</a:t>
            </a:r>
            <a:endParaRPr lang="en-US" sz="2400" dirty="0" smtClean="0"/>
          </a:p>
          <a:p>
            <a:pPr lvl="1"/>
            <a:r>
              <a:rPr lang="en-US" sz="2400" dirty="0" err="1" smtClean="0"/>
              <a:t>Depende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desenvolvimento</a:t>
            </a:r>
            <a:r>
              <a:rPr lang="en-US" sz="2400" dirty="0"/>
              <a:t> </a:t>
            </a:r>
            <a:r>
              <a:rPr lang="en-US" sz="2400" dirty="0" err="1"/>
              <a:t>utilizado</a:t>
            </a:r>
            <a:r>
              <a:rPr lang="en-US" sz="2400" dirty="0"/>
              <a:t> no </a:t>
            </a:r>
            <a:r>
              <a:rPr lang="en-US" sz="2400" dirty="0" err="1" smtClean="0"/>
              <a:t>projeto</a:t>
            </a:r>
            <a:endParaRPr lang="en-US" sz="2400" dirty="0"/>
          </a:p>
          <a:p>
            <a:r>
              <a:rPr lang="pt-BR" sz="2800" dirty="0"/>
              <a:t>Notificações para acompanhamento da evolução do pedido</a:t>
            </a:r>
          </a:p>
          <a:p>
            <a:pPr lvl="1"/>
            <a:r>
              <a:rPr lang="pt-BR" sz="2400" dirty="0"/>
              <a:t>Manter informado </a:t>
            </a:r>
            <a:r>
              <a:rPr lang="pt-BR" sz="2400" dirty="0" smtClean="0"/>
              <a:t>todos os envolvidos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Relatórios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 err="1" smtClean="0"/>
              <a:t>ersonalizados</a:t>
            </a:r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Mudanças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800" dirty="0"/>
              <a:t>No projeto definam </a:t>
            </a:r>
            <a:r>
              <a:rPr lang="pt-BR" sz="2800" dirty="0" smtClean="0"/>
              <a:t>os possíveis status de um pedido de mudança.</a:t>
            </a:r>
          </a:p>
          <a:p>
            <a:pPr lvl="0"/>
            <a:r>
              <a:rPr lang="pt-BR" sz="2800" dirty="0" smtClean="0"/>
              <a:t>Defina a estrutura de um pedido de mudança.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6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Mudanças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Definia uma mudança </a:t>
            </a:r>
            <a:r>
              <a:rPr lang="pt-BR" sz="2800" smtClean="0"/>
              <a:t>no projeto</a:t>
            </a:r>
            <a:endParaRPr lang="pt-BR" sz="2800" dirty="0" smtClean="0"/>
          </a:p>
          <a:p>
            <a:r>
              <a:rPr lang="pt-BR" sz="2800" dirty="0" smtClean="0"/>
              <a:t>Após aprovação, submetam a </a:t>
            </a:r>
            <a:r>
              <a:rPr lang="pt-BR" sz="2800" dirty="0"/>
              <a:t>mudança </a:t>
            </a:r>
            <a:r>
              <a:rPr lang="pt-BR" sz="2800" dirty="0" smtClean="0"/>
              <a:t>a avaliação do professor</a:t>
            </a:r>
            <a:endParaRPr lang="pt-BR" sz="2800" dirty="0"/>
          </a:p>
          <a:p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Etapas</a:t>
            </a:r>
          </a:p>
          <a:p>
            <a:r>
              <a:rPr lang="pt-BR" sz="2800" dirty="0" smtClean="0"/>
              <a:t>Controle da Mudança</a:t>
            </a:r>
          </a:p>
          <a:p>
            <a:r>
              <a:rPr lang="pt-BR" sz="2800" dirty="0" smtClean="0"/>
              <a:t>Administração</a:t>
            </a:r>
          </a:p>
          <a:p>
            <a:r>
              <a:rPr lang="pt-BR" sz="2800" dirty="0" smtClean="0"/>
              <a:t>Ferramentas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719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Etapas</a:t>
            </a:r>
          </a:p>
          <a:p>
            <a:r>
              <a:rPr lang="pt-BR" sz="2800" dirty="0" smtClean="0"/>
              <a:t>Controle da Mudança</a:t>
            </a:r>
          </a:p>
          <a:p>
            <a:r>
              <a:rPr lang="pt-BR" sz="2800" b="1" dirty="0" smtClean="0"/>
              <a:t>Administração</a:t>
            </a:r>
          </a:p>
          <a:p>
            <a:r>
              <a:rPr lang="pt-BR" sz="2800" dirty="0" smtClean="0"/>
              <a:t>Ferramentas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197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Gerenciamento de </a:t>
            </a:r>
            <a:r>
              <a:rPr lang="pt-BR" dirty="0" smtClean="0"/>
              <a:t>Mudanças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err="1"/>
              <a:t>Avalia</a:t>
            </a:r>
            <a:endParaRPr lang="en-US" sz="2800" dirty="0"/>
          </a:p>
          <a:p>
            <a:pPr lvl="1"/>
            <a:r>
              <a:rPr lang="pt-BR" dirty="0"/>
              <a:t>o impacto na funcionalidade do produto.</a:t>
            </a:r>
          </a:p>
          <a:p>
            <a:pPr lvl="1"/>
            <a:r>
              <a:rPr lang="en-US" dirty="0" err="1"/>
              <a:t>validade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da </a:t>
            </a:r>
            <a:r>
              <a:rPr lang="en-US" dirty="0" err="1" smtClean="0"/>
              <a:t>mudança</a:t>
            </a:r>
            <a:endParaRPr lang="en-US" dirty="0" smtClean="0"/>
          </a:p>
          <a:p>
            <a:pPr lvl="1"/>
            <a:r>
              <a:rPr lang="en-US" sz="2800" dirty="0" err="1" smtClean="0"/>
              <a:t>consistência</a:t>
            </a:r>
            <a:r>
              <a:rPr lang="en-US" sz="2800" dirty="0" smtClean="0"/>
              <a:t>, </a:t>
            </a:r>
            <a:r>
              <a:rPr lang="en-US" sz="2800" dirty="0" err="1" smtClean="0"/>
              <a:t>uniformidade</a:t>
            </a:r>
            <a:endParaRPr lang="en-US" sz="2800" dirty="0"/>
          </a:p>
          <a:p>
            <a:r>
              <a:rPr lang="pt-BR" sz="2800" dirty="0"/>
              <a:t>Aprova, rejeita, ou </a:t>
            </a:r>
            <a:r>
              <a:rPr lang="pt-BR" sz="2800" dirty="0" smtClean="0"/>
              <a:t>coloca em </a:t>
            </a:r>
            <a:r>
              <a:rPr lang="pt-BR" sz="2800" dirty="0"/>
              <a:t>espera</a:t>
            </a:r>
          </a:p>
          <a:p>
            <a:r>
              <a:rPr lang="en-US" sz="2800" dirty="0"/>
              <a:t>Segue um </a:t>
            </a:r>
            <a:r>
              <a:rPr lang="en-US" sz="2800" dirty="0" err="1" smtClean="0"/>
              <a:t>Cronograma</a:t>
            </a:r>
            <a:endParaRPr lang="en-US" sz="28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Grupo de </a:t>
            </a:r>
            <a:r>
              <a:rPr lang="pt-BR" dirty="0" smtClean="0"/>
              <a:t>Controle de Mudança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0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Gerenciamento de Mudanças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Etapas</a:t>
            </a:r>
          </a:p>
          <a:p>
            <a:r>
              <a:rPr lang="pt-BR" sz="2800" dirty="0" smtClean="0"/>
              <a:t>Controle da Mudança</a:t>
            </a:r>
          </a:p>
          <a:p>
            <a:r>
              <a:rPr lang="pt-BR" sz="2800" dirty="0" smtClean="0"/>
              <a:t>Administração</a:t>
            </a:r>
          </a:p>
          <a:p>
            <a:r>
              <a:rPr lang="pt-BR" sz="2800" b="1" dirty="0" smtClean="0"/>
              <a:t>Ferramentas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0214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Redmine</a:t>
            </a:r>
            <a:endParaRPr lang="en-US" dirty="0"/>
          </a:p>
          <a:p>
            <a:r>
              <a:rPr lang="en-US" dirty="0" err="1"/>
              <a:t>Bugzilla</a:t>
            </a:r>
            <a:endParaRPr lang="en-US" dirty="0"/>
          </a:p>
          <a:p>
            <a:r>
              <a:rPr lang="en-US" dirty="0" err="1"/>
              <a:t>Jira</a:t>
            </a:r>
            <a:endParaRPr lang="en-US" dirty="0"/>
          </a:p>
          <a:p>
            <a:r>
              <a:rPr lang="en-US" dirty="0" err="1"/>
              <a:t>Trac</a:t>
            </a:r>
            <a:endParaRPr lang="en-US" dirty="0"/>
          </a:p>
          <a:p>
            <a:r>
              <a:rPr lang="en-US" dirty="0"/>
              <a:t>IBM Rational </a:t>
            </a:r>
            <a:r>
              <a:rPr lang="en-US" dirty="0" err="1" smtClean="0"/>
              <a:t>ClearQuest</a:t>
            </a:r>
            <a:endParaRPr lang="en-US" dirty="0" smtClean="0"/>
          </a:p>
          <a:p>
            <a:r>
              <a:rPr lang="en-US" dirty="0" smtClean="0"/>
              <a:t>Microsoft Team Foundation</a:t>
            </a:r>
            <a:endParaRPr lang="en-US" dirty="0"/>
          </a:p>
          <a:p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088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Mudanças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Avaliem no projeto o que pode mudar durante a execução do projeto.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4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Gerenciamento de Mudanças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smtClean="0"/>
              <a:t>O que pode mudar em um sistema?</a:t>
            </a:r>
          </a:p>
          <a:p>
            <a:pPr marL="0" indent="0">
              <a:buNone/>
            </a:pPr>
            <a:r>
              <a:rPr lang="en-US" sz="2800" smtClean="0"/>
              <a:t>(    ) Requisitos	 	(    ) Fonte</a:t>
            </a:r>
            <a:endParaRPr lang="pt-BR" sz="2800" smtClean="0"/>
          </a:p>
          <a:p>
            <a:pPr marL="0" indent="0">
              <a:buNone/>
            </a:pPr>
            <a:r>
              <a:rPr lang="en-US" sz="2800" smtClean="0"/>
              <a:t>(    ) Regras de Negócio	(    ) Infraestrutura</a:t>
            </a:r>
          </a:p>
          <a:p>
            <a:pPr marL="0" indent="0">
              <a:buNone/>
            </a:pPr>
            <a:r>
              <a:rPr lang="en-US" sz="2800" smtClean="0"/>
              <a:t>(    ) Casos de Uso		(    ) Casos de Teste</a:t>
            </a:r>
          </a:p>
          <a:p>
            <a:pPr marL="0" indent="0">
              <a:buNone/>
            </a:pPr>
            <a:r>
              <a:rPr lang="en-US" sz="2800" smtClean="0"/>
              <a:t>(    ) MER			(    ) Processos de Negócio</a:t>
            </a:r>
          </a:p>
          <a:p>
            <a:pPr marL="0" indent="0">
              <a:buNone/>
            </a:pPr>
            <a:endParaRPr lang="pt-BR" sz="2800" smtClean="0"/>
          </a:p>
          <a:p>
            <a:endParaRPr lang="pt-BR" sz="2800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6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Área de Atuação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192688" cy="406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Área de Atuação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875"/>
            <a:ext cx="6135734" cy="403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8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lvl="1" eaLnBrk="1" hangingPunct="1"/>
            <a:endParaRPr lang="pt-BR" sz="2000" dirty="0" smtClean="0"/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endParaRPr lang="pt-BR" sz="2200" dirty="0" smtClean="0"/>
          </a:p>
          <a:p>
            <a:pPr eaLnBrk="1" hangingPunct="1">
              <a:spcBef>
                <a:spcPct val="70000"/>
              </a:spcBef>
            </a:pPr>
            <a:endParaRPr lang="pt-BR" sz="2200" dirty="0" smtClean="0"/>
          </a:p>
          <a:p>
            <a:pPr eaLnBrk="1" hangingPunct="1"/>
            <a:endParaRPr lang="pt-BR" sz="22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Problemas...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75% do custo total do ciclo de vida do software é com </a:t>
            </a:r>
            <a:r>
              <a:rPr lang="pt-BR" sz="2800" dirty="0" smtClean="0"/>
              <a:t>manutenção</a:t>
            </a:r>
            <a:endParaRPr lang="pt-BR" sz="2800" dirty="0"/>
          </a:p>
          <a:p>
            <a:r>
              <a:rPr lang="pt-BR" sz="2800" dirty="0"/>
              <a:t>20% do tempo é usado para consertar </a:t>
            </a:r>
            <a:r>
              <a:rPr lang="pt-BR" sz="2800" dirty="0" smtClean="0"/>
              <a:t>erros</a:t>
            </a:r>
            <a:endParaRPr lang="pt-BR" sz="2800" dirty="0"/>
          </a:p>
          <a:p>
            <a:r>
              <a:rPr lang="pt-BR" sz="2800" dirty="0"/>
              <a:t>80% do tempo é usado para modificações nos </a:t>
            </a:r>
            <a:r>
              <a:rPr lang="pt-BR" sz="2800" dirty="0" smtClean="0"/>
              <a:t>requisitos</a:t>
            </a:r>
            <a:endParaRPr lang="pt-BR" sz="2800" dirty="0"/>
          </a:p>
        </p:txBody>
      </p:sp>
      <p:sp>
        <p:nvSpPr>
          <p:cNvPr id="7" name="Espaço Reservado para Texto 1"/>
          <p:cNvSpPr txBox="1">
            <a:spLocks/>
          </p:cNvSpPr>
          <p:nvPr/>
        </p:nvSpPr>
        <p:spPr>
          <a:xfrm>
            <a:off x="288591" y="5579745"/>
            <a:ext cx="5000634" cy="3571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5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Problemas</a:t>
            </a:r>
            <a:r>
              <a:rPr lang="en-US" dirty="0" smtClean="0"/>
              <a:t>…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err="1"/>
              <a:t>Ampliação</a:t>
            </a:r>
            <a:r>
              <a:rPr lang="en-US" sz="2800" dirty="0"/>
              <a:t> de </a:t>
            </a:r>
            <a:r>
              <a:rPr lang="en-US" sz="2800" dirty="0" err="1"/>
              <a:t>funcionalidades</a:t>
            </a:r>
            <a:r>
              <a:rPr lang="en-US" sz="2800" dirty="0"/>
              <a:t> e </a:t>
            </a:r>
            <a:r>
              <a:rPr lang="en-US" sz="2800" dirty="0" err="1"/>
              <a:t>aumento</a:t>
            </a:r>
            <a:r>
              <a:rPr lang="en-US" sz="2800" dirty="0"/>
              <a:t> </a:t>
            </a:r>
            <a:r>
              <a:rPr lang="en-US" sz="2800" dirty="0" err="1"/>
              <a:t>significativo</a:t>
            </a:r>
            <a:r>
              <a:rPr lang="en-US" sz="2800" dirty="0"/>
              <a:t> do </a:t>
            </a:r>
            <a:r>
              <a:rPr lang="en-US" sz="2800" dirty="0" err="1"/>
              <a:t>custo</a:t>
            </a:r>
            <a:r>
              <a:rPr lang="en-US" sz="2800" dirty="0"/>
              <a:t> do </a:t>
            </a:r>
            <a:r>
              <a:rPr lang="en-US" sz="2800" dirty="0" err="1" smtClean="0"/>
              <a:t>projet</a:t>
            </a:r>
            <a:endParaRPr lang="en-US" sz="2800" dirty="0"/>
          </a:p>
          <a:p>
            <a:r>
              <a:rPr lang="en-US" sz="2800" dirty="0" err="1"/>
              <a:t>Análise</a:t>
            </a:r>
            <a:r>
              <a:rPr lang="en-US" sz="2800" dirty="0"/>
              <a:t> de </a:t>
            </a:r>
            <a:r>
              <a:rPr lang="en-US" sz="2800" dirty="0" err="1"/>
              <a:t>i</a:t>
            </a:r>
            <a:r>
              <a:rPr lang="en-US" sz="2800" dirty="0" err="1" smtClean="0"/>
              <a:t>mpacto</a:t>
            </a:r>
            <a:r>
              <a:rPr lang="en-US" sz="2800" dirty="0" smtClean="0"/>
              <a:t> </a:t>
            </a:r>
            <a:r>
              <a:rPr lang="en-US" sz="2800" dirty="0" err="1" smtClean="0"/>
              <a:t>viabiliza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 err="1" smtClean="0"/>
              <a:t>Comunicação</a:t>
            </a:r>
            <a:r>
              <a:rPr lang="en-US" sz="2400" dirty="0" smtClean="0"/>
              <a:t> a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interessados</a:t>
            </a:r>
            <a:endParaRPr lang="en-US" sz="2400" dirty="0"/>
          </a:p>
          <a:p>
            <a:pPr lvl="1"/>
            <a:r>
              <a:rPr lang="en-US" sz="2400" dirty="0" err="1"/>
              <a:t>Análises</a:t>
            </a:r>
            <a:r>
              <a:rPr lang="en-US" sz="2400" dirty="0"/>
              <a:t> de </a:t>
            </a:r>
            <a:r>
              <a:rPr lang="en-US" sz="2400" dirty="0" err="1"/>
              <a:t>C</a:t>
            </a:r>
            <a:r>
              <a:rPr lang="en-US" sz="2400" dirty="0" err="1" smtClean="0"/>
              <a:t>usto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Benefício</a:t>
            </a:r>
            <a:endParaRPr lang="en-US" sz="2400" dirty="0"/>
          </a:p>
          <a:p>
            <a:pPr lvl="1"/>
            <a:r>
              <a:rPr lang="en-US" sz="2400" dirty="0" err="1"/>
              <a:t>E</a:t>
            </a:r>
            <a:r>
              <a:rPr lang="en-US" sz="2400" dirty="0" err="1" smtClean="0"/>
              <a:t>ntregas</a:t>
            </a:r>
            <a:r>
              <a:rPr lang="en-US" sz="2400" dirty="0" smtClean="0"/>
              <a:t> </a:t>
            </a:r>
            <a:r>
              <a:rPr lang="en-US" sz="2400" dirty="0" err="1" smtClean="0"/>
              <a:t>planejadas</a:t>
            </a:r>
            <a:endParaRPr lang="en-US" sz="2400" dirty="0"/>
          </a:p>
          <a:p>
            <a:pPr lvl="1"/>
            <a:r>
              <a:rPr lang="en-US" sz="2400" dirty="0" err="1"/>
              <a:t>Priorização</a:t>
            </a:r>
            <a:r>
              <a:rPr lang="en-US" sz="2400" dirty="0"/>
              <a:t> de </a:t>
            </a:r>
            <a:r>
              <a:rPr lang="en-US" sz="2400" dirty="0" err="1" smtClean="0"/>
              <a:t>mudanças</a:t>
            </a:r>
            <a:endParaRPr lang="en-US" sz="2400" dirty="0"/>
          </a:p>
          <a:p>
            <a:pPr lvl="1"/>
            <a:r>
              <a:rPr lang="en-US" sz="2400" dirty="0" err="1"/>
              <a:t>Mudança</a:t>
            </a:r>
            <a:r>
              <a:rPr lang="en-US" sz="2400" dirty="0"/>
              <a:t> </a:t>
            </a:r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rejeitadas</a:t>
            </a:r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</a:t>
            </a:r>
            <a:r>
              <a:rPr lang="pt-BR" dirty="0" smtClean="0"/>
              <a:t>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3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 dirty="0" smtClean="0"/>
              <a:t>	</a:t>
            </a:r>
            <a:endParaRPr lang="pt-BR" sz="2200" dirty="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Definição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 err="1" smtClean="0"/>
              <a:t>Gerenciamento</a:t>
            </a:r>
            <a:r>
              <a:rPr lang="en-US" i="1" dirty="0" smtClean="0"/>
              <a:t> de </a:t>
            </a:r>
            <a:r>
              <a:rPr lang="en-US" i="1" dirty="0" err="1" smtClean="0"/>
              <a:t>mudança</a:t>
            </a:r>
            <a:r>
              <a:rPr lang="en-US" i="1" dirty="0" smtClean="0"/>
              <a:t> (GM) é </a:t>
            </a:r>
            <a:r>
              <a:rPr lang="en-US" i="1" dirty="0"/>
              <a:t>o </a:t>
            </a:r>
            <a:r>
              <a:rPr lang="en-US" i="1" dirty="0" err="1"/>
              <a:t>controle</a:t>
            </a:r>
            <a:r>
              <a:rPr lang="en-US" i="1" dirty="0"/>
              <a:t> do </a:t>
            </a:r>
            <a:r>
              <a:rPr lang="en-US" i="1" dirty="0" err="1"/>
              <a:t>processo</a:t>
            </a:r>
            <a:r>
              <a:rPr lang="en-US" i="1" dirty="0"/>
              <a:t> de </a:t>
            </a:r>
            <a:r>
              <a:rPr lang="en-US" i="1" dirty="0" err="1"/>
              <a:t>solicitação</a:t>
            </a:r>
            <a:r>
              <a:rPr lang="en-US" i="1" dirty="0"/>
              <a:t> de </a:t>
            </a:r>
            <a:r>
              <a:rPr lang="en-US" i="1" dirty="0" err="1"/>
              <a:t>mudanças</a:t>
            </a:r>
            <a:r>
              <a:rPr lang="en-US" i="1" dirty="0"/>
              <a:t>, </a:t>
            </a:r>
            <a:r>
              <a:rPr lang="en-US" i="1" dirty="0" err="1"/>
              <a:t>análise</a:t>
            </a:r>
            <a:r>
              <a:rPr lang="en-US" i="1" dirty="0"/>
              <a:t> de </a:t>
            </a:r>
            <a:r>
              <a:rPr lang="en-US" i="1" dirty="0" err="1"/>
              <a:t>custo</a:t>
            </a:r>
            <a:r>
              <a:rPr lang="en-US" i="1" dirty="0"/>
              <a:t> e </a:t>
            </a:r>
            <a:r>
              <a:rPr lang="en-US" i="1" dirty="0" err="1"/>
              <a:t>benefício</a:t>
            </a:r>
            <a:r>
              <a:rPr lang="en-US" i="1" dirty="0"/>
              <a:t> das </a:t>
            </a:r>
            <a:r>
              <a:rPr lang="en-US" i="1" dirty="0" err="1"/>
              <a:t>mudanças</a:t>
            </a:r>
            <a:r>
              <a:rPr lang="en-US" i="1" dirty="0"/>
              <a:t>, </a:t>
            </a:r>
            <a:r>
              <a:rPr lang="en-US" i="1" dirty="0" err="1"/>
              <a:t>aprovação</a:t>
            </a:r>
            <a:r>
              <a:rPr lang="en-US" i="1" dirty="0"/>
              <a:t> e </a:t>
            </a:r>
            <a:r>
              <a:rPr lang="en-US" i="1" dirty="0" err="1"/>
              <a:t>rastreabilidade</a:t>
            </a:r>
            <a:r>
              <a:rPr lang="en-US" i="1" dirty="0"/>
              <a:t> de </a:t>
            </a:r>
            <a:r>
              <a:rPr lang="en-US" i="1" dirty="0" err="1"/>
              <a:t>quais</a:t>
            </a:r>
            <a:r>
              <a:rPr lang="en-US" i="1" dirty="0"/>
              <a:t> </a:t>
            </a:r>
            <a:r>
              <a:rPr lang="en-US" i="1" dirty="0" err="1"/>
              <a:t>componentes</a:t>
            </a:r>
            <a:r>
              <a:rPr lang="en-US" i="1" dirty="0"/>
              <a:t> </a:t>
            </a:r>
            <a:r>
              <a:rPr lang="en-US" i="1" dirty="0" err="1"/>
              <a:t>foram</a:t>
            </a:r>
            <a:r>
              <a:rPr lang="en-US" i="1" dirty="0"/>
              <a:t> </a:t>
            </a:r>
            <a:r>
              <a:rPr lang="en-US" i="1" dirty="0" err="1"/>
              <a:t>alterados</a:t>
            </a:r>
            <a:r>
              <a:rPr lang="en-US" i="1" dirty="0"/>
              <a:t>.</a:t>
            </a:r>
            <a:endParaRPr lang="pt-BR" dirty="0"/>
          </a:p>
          <a:p>
            <a:pPr>
              <a:spcBef>
                <a:spcPct val="70000"/>
              </a:spcBef>
              <a:buNone/>
            </a:pPr>
            <a:endParaRPr lang="pt-BR" sz="2200" dirty="0"/>
          </a:p>
          <a:p>
            <a:pPr>
              <a:spcBef>
                <a:spcPct val="70000"/>
              </a:spcBef>
              <a:buNone/>
            </a:pPr>
            <a:endParaRPr lang="pt-BR" sz="2200" dirty="0"/>
          </a:p>
          <a:p>
            <a:endParaRPr lang="pt-BR" dirty="0"/>
          </a:p>
        </p:txBody>
      </p:sp>
      <p:sp>
        <p:nvSpPr>
          <p:cNvPr id="8" name="Espaço Reservado para Texto 4"/>
          <p:cNvSpPr txBox="1">
            <a:spLocks/>
          </p:cNvSpPr>
          <p:nvPr/>
        </p:nvSpPr>
        <p:spPr>
          <a:xfrm>
            <a:off x="291446" y="5579017"/>
            <a:ext cx="5000634" cy="3571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0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2074</TotalTime>
  <Words>942</Words>
  <Application>Microsoft Office PowerPoint</Application>
  <PresentationFormat>Apresentação na tela (4:3)</PresentationFormat>
  <Paragraphs>244</Paragraphs>
  <Slides>28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modelo_powerpoint_fit</vt:lpstr>
      <vt:lpstr>Apresentação do PowerPoint</vt:lpstr>
      <vt:lpstr>Apresentação do PowerPoint</vt:lpstr>
      <vt:lpstr>Gerenciamento de Mudanças</vt:lpstr>
      <vt:lpstr>Gerenciamento de Mudanças</vt:lpstr>
      <vt:lpstr>Área de Atuação</vt:lpstr>
      <vt:lpstr>Área de Atuação</vt:lpstr>
      <vt:lpstr>Problemas...</vt:lpstr>
      <vt:lpstr>Problemas…</vt:lpstr>
      <vt:lpstr>Definição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Gerenciamento de Mudanças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96</cp:revision>
  <dcterms:created xsi:type="dcterms:W3CDTF">2012-09-13T19:43:42Z</dcterms:created>
  <dcterms:modified xsi:type="dcterms:W3CDTF">2013-02-04T01:59:03Z</dcterms:modified>
</cp:coreProperties>
</file>