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315" r:id="rId4"/>
    <p:sldId id="316" r:id="rId5"/>
    <p:sldId id="344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45" r:id="rId21"/>
    <p:sldId id="332" r:id="rId22"/>
    <p:sldId id="346" r:id="rId23"/>
    <p:sldId id="333" r:id="rId24"/>
    <p:sldId id="347" r:id="rId25"/>
    <p:sldId id="334" r:id="rId26"/>
    <p:sldId id="335" r:id="rId27"/>
    <p:sldId id="336" r:id="rId28"/>
    <p:sldId id="337" r:id="rId29"/>
    <p:sldId id="338" r:id="rId30"/>
    <p:sldId id="339" r:id="rId31"/>
    <p:sldId id="340" r:id="rId32"/>
    <p:sldId id="341" r:id="rId33"/>
    <p:sldId id="342" r:id="rId34"/>
    <p:sldId id="343" r:id="rId35"/>
    <p:sldId id="259" r:id="rId3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291470AC-48F4-475F-99FA-3785E366C0C6}">
          <p14:sldIdLst>
            <p14:sldId id="256"/>
            <p14:sldId id="257"/>
            <p14:sldId id="315"/>
            <p14:sldId id="316"/>
            <p14:sldId id="344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45"/>
            <p14:sldId id="332"/>
            <p14:sldId id="346"/>
            <p14:sldId id="333"/>
            <p14:sldId id="347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1313" autoAdjust="0"/>
    <p:restoredTop sz="94671" autoAdjust="0"/>
  </p:normalViewPr>
  <p:slideViewPr>
    <p:cSldViewPr>
      <p:cViewPr>
        <p:scale>
          <a:sx n="77" d="100"/>
          <a:sy n="77" d="100"/>
        </p:scale>
        <p:origin x="-7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C154D-C58F-4AEE-BEAB-BD6A662026C8}" type="datetimeFigureOut">
              <a:rPr lang="pt-BR" smtClean="0"/>
              <a:t>03/02/2013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4D328-98C5-4182-9EFD-7C06DAE79A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321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24D153B-EF35-4E31-B145-FB9C72FF1BBE}" type="slidenum">
              <a:rPr lang="en-US" smtClean="0"/>
              <a:pPr eaLnBrk="1" hangingPunct="1"/>
              <a:t>3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B7B18EC-0708-4172-9E76-0382B7FAECB7}" type="slidenum">
              <a:rPr lang="en-US" smtClean="0"/>
              <a:pPr eaLnBrk="1" hangingPunct="1"/>
              <a:t>12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BE35750-EE8D-4B3A-BCBD-444E4EF7EBC6}" type="slidenum">
              <a:rPr lang="en-US" smtClean="0"/>
              <a:pPr eaLnBrk="1" hangingPunct="1"/>
              <a:t>13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410D78-E09F-42B6-A6ED-CF160037F547}" type="slidenum">
              <a:rPr lang="en-US" smtClean="0"/>
              <a:pPr eaLnBrk="1" hangingPunct="1"/>
              <a:t>14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7459E2F-451D-4A9D-ACAE-C6EC9C2AB7E5}" type="slidenum">
              <a:rPr lang="en-US" smtClean="0"/>
              <a:pPr eaLnBrk="1" hangingPunct="1"/>
              <a:t>15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D6B0BFA-70B7-44B7-8919-E4C56903C567}" type="slidenum">
              <a:rPr lang="en-US" smtClean="0"/>
              <a:pPr eaLnBrk="1" hangingPunct="1"/>
              <a:t>16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ED4B545-650C-4803-886C-79E3443374D2}" type="slidenum">
              <a:rPr lang="en-US" smtClean="0"/>
              <a:pPr eaLnBrk="1" hangingPunct="1"/>
              <a:t>17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3CA2749-F256-44BD-A431-C7DE9230D5EA}" type="slidenum">
              <a:rPr lang="en-US" smtClean="0"/>
              <a:pPr eaLnBrk="1" hangingPunct="1"/>
              <a:t>18</a:t>
            </a:fld>
            <a:endParaRPr 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D3F815D-BBE8-42A5-9227-7E7DE19EEFCD}" type="slidenum">
              <a:rPr lang="en-US" smtClean="0"/>
              <a:pPr eaLnBrk="1" hangingPunct="1"/>
              <a:t>19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7F9619B-0E60-46AB-968E-3DD24717D96F}" type="slidenum">
              <a:rPr lang="en-US" smtClean="0"/>
              <a:pPr eaLnBrk="1" hangingPunct="1"/>
              <a:t>4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7F9619B-0E60-46AB-968E-3DD24717D96F}" type="slidenum">
              <a:rPr lang="en-US" smtClean="0"/>
              <a:pPr eaLnBrk="1" hangingPunct="1"/>
              <a:t>5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20FB139-9E8F-4694-8FAD-18155E529269}" type="slidenum">
              <a:rPr lang="en-US" smtClean="0"/>
              <a:pPr eaLnBrk="1" hangingPunct="1"/>
              <a:t>6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05C0C62-9658-4E30-B134-FE310AAD896F}" type="slidenum">
              <a:rPr lang="en-US" smtClean="0"/>
              <a:pPr eaLnBrk="1" hangingPunct="1"/>
              <a:t>7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38B936E-DEDE-456B-8AAE-2A26B105ADC5}" type="slidenum">
              <a:rPr lang="en-US" smtClean="0"/>
              <a:pPr eaLnBrk="1" hangingPunct="1"/>
              <a:t>8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47024F7-BB78-46A3-A4E8-2D472C233F1D}" type="slidenum">
              <a:rPr lang="en-US" smtClean="0"/>
              <a:pPr eaLnBrk="1" hangingPunct="1"/>
              <a:t>9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C75BC86-F8EC-400B-B0D7-094D0464A1AB}" type="slidenum">
              <a:rPr lang="en-US" smtClean="0"/>
              <a:pPr eaLnBrk="1" hangingPunct="1"/>
              <a:t>10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DD6C0CF-98D3-495E-8421-3EC1E19D2EB1}" type="slidenum">
              <a:rPr lang="en-US" smtClean="0"/>
              <a:pPr eaLnBrk="1" hangingPunct="1"/>
              <a:t>11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smtClean="0"/>
              <a:t>Conteúdo</a:t>
            </a:r>
          </a:p>
        </p:txBody>
      </p:sp>
      <p:sp>
        <p:nvSpPr>
          <p:cNvPr id="3" name="Retângulo 2"/>
          <p:cNvSpPr/>
          <p:nvPr userDrawn="1"/>
        </p:nvSpPr>
        <p:spPr>
          <a:xfrm>
            <a:off x="-24594" y="1484784"/>
            <a:ext cx="91685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kern="1200" baseline="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Gestão de Configuração e Mudança</a:t>
            </a:r>
            <a:endParaRPr lang="pt-BR" sz="3200" b="1" kern="1200" baseline="0" dirty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 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dirty="0" smtClean="0"/>
              <a:t>Disciplina: Gestão de Configuração e Mudança</a:t>
            </a:r>
          </a:p>
          <a:p>
            <a:pPr lvl="0"/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404664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116632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12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5" name="Espaço Reservado para Conteúdo 14"/>
          <p:cNvSpPr>
            <a:spLocks noGrp="1"/>
          </p:cNvSpPr>
          <p:nvPr>
            <p:ph sz="quarter" idx="14" hasCustomPrompt="1"/>
          </p:nvPr>
        </p:nvSpPr>
        <p:spPr>
          <a:xfrm>
            <a:off x="3419872" y="620688"/>
            <a:ext cx="5544615" cy="57606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pt-BR" sz="2000" b="1" kern="1200" baseline="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err="1" smtClean="0"/>
              <a:t>Sub-título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5598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aculdade-Impacta-Tecnologia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43240" y="1643050"/>
            <a:ext cx="2971800" cy="2971800"/>
          </a:xfrm>
          <a:prstGeom prst="rect">
            <a:avLst/>
          </a:prstGeom>
        </p:spPr>
      </p:pic>
      <p:cxnSp>
        <p:nvCxnSpPr>
          <p:cNvPr id="4" name="Conector reto 3"/>
          <p:cNvCxnSpPr/>
          <p:nvPr userDrawn="1"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1341438"/>
            <a:ext cx="8785225" cy="475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6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lide - cap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79388" y="260350"/>
            <a:ext cx="8785225" cy="1470025"/>
          </a:xfrm>
          <a:prstGeom prst="rect">
            <a:avLst/>
          </a:prstGeom>
        </p:spPr>
        <p:txBody>
          <a:bodyPr/>
          <a:lstStyle>
            <a:lvl1pPr>
              <a:defRPr i="1">
                <a:effectLst/>
              </a:defRPr>
            </a:lvl1pPr>
          </a:lstStyle>
          <a:p>
            <a:pPr lvl="0"/>
            <a:r>
              <a:rPr lang="pt-BR" noProof="0" smtClean="0"/>
              <a:t>Clique para editar o estilo do título mestre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39750" y="2278063"/>
            <a:ext cx="7272338" cy="646112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pt-BR" noProof="0" smtClean="0"/>
              <a:t>Clique para editar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79600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aculdade-Impacta-Tecnologia_horizontal.png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214282" y="214291"/>
            <a:ext cx="2576065" cy="785818"/>
          </a:xfrm>
          <a:prstGeom prst="rect">
            <a:avLst/>
          </a:prstGeom>
        </p:spPr>
      </p:pic>
      <p:cxnSp>
        <p:nvCxnSpPr>
          <p:cNvPr id="9" name="Conector reto 8"/>
          <p:cNvCxnSpPr/>
          <p:nvPr userDrawn="1"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logo_impacta.png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353300" y="4800600"/>
            <a:ext cx="1790700" cy="2057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9" r:id="rId3"/>
    <p:sldLayoutId id="2147483660" r:id="rId4"/>
    <p:sldLayoutId id="2147483655" r:id="rId5"/>
    <p:sldLayoutId id="2147483658" r:id="rId6"/>
    <p:sldLayoutId id="2147483661" r:id="rId7"/>
    <p:sldLayoutId id="2147483662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file:///C:\repositorio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err="1" smtClean="0"/>
              <a:t>Trac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</a:t>
            </a:r>
            <a:r>
              <a:rPr lang="pt-BR" dirty="0" smtClean="0"/>
              <a:t>Software</a:t>
            </a:r>
            <a:endParaRPr lang="pt-BR" dirty="0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</a:t>
            </a:r>
            <a:r>
              <a:rPr lang="pt-BR" dirty="0" smtClean="0"/>
              <a:t>Mudança</a:t>
            </a:r>
            <a:endParaRPr lang="pt-BR" dirty="0"/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</a:t>
            </a:r>
            <a:r>
              <a:rPr lang="pt-BR" dirty="0" err="1"/>
              <a:t>MSc</a:t>
            </a:r>
            <a:r>
              <a:rPr lang="pt-BR" dirty="0"/>
              <a:t>. Anderson Diniz </a:t>
            </a:r>
            <a:r>
              <a:rPr lang="pt-BR" dirty="0" err="1"/>
              <a:t>Hummel</a:t>
            </a:r>
            <a:endParaRPr lang="pt-BR" dirty="0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Wiki para </a:t>
            </a:r>
            <a:r>
              <a:rPr lang="pt-BR" dirty="0" smtClean="0"/>
              <a:t>Documentação</a:t>
            </a:r>
            <a:endParaRPr lang="pt-BR" dirty="0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Wiki </a:t>
            </a:r>
            <a:r>
              <a:rPr lang="pt-BR" sz="2800" dirty="0"/>
              <a:t>para documentação colaborativa do projeto e também para a referência cruzada entre todos os elementos mantidos pelo </a:t>
            </a:r>
            <a:r>
              <a:rPr lang="pt-BR" sz="2800" dirty="0" err="1"/>
              <a:t>Trac</a:t>
            </a:r>
            <a:r>
              <a:rPr lang="pt-BR" sz="2800" dirty="0"/>
              <a:t>;</a:t>
            </a:r>
          </a:p>
          <a:p>
            <a:r>
              <a:rPr lang="pt-BR" sz="2800" dirty="0"/>
              <a:t>Disponível a qualquer momento através de um navegador web;</a:t>
            </a:r>
          </a:p>
          <a:p>
            <a:r>
              <a:rPr lang="pt-BR" sz="2800" dirty="0"/>
              <a:t>Encoraja as pessoas a anotarem e contribuírem para o conteúdo dos textos</a:t>
            </a:r>
            <a:r>
              <a:rPr lang="pt-BR" sz="2800" dirty="0" smtClean="0"/>
              <a:t>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72190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algn="just"/>
            <a:r>
              <a:rPr lang="pt-BR" dirty="0"/>
              <a:t>Engenharia de Software</a:t>
            </a:r>
            <a:endParaRPr lang="pt-BR" dirty="0" smtClean="0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</a:t>
            </a:r>
            <a:r>
              <a:rPr lang="pt-BR" dirty="0" smtClean="0"/>
              <a:t>Mudança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</a:t>
            </a:r>
            <a:r>
              <a:rPr lang="pt-BR" dirty="0" err="1"/>
              <a:t>MSc</a:t>
            </a:r>
            <a:r>
              <a:rPr lang="pt-BR" dirty="0"/>
              <a:t>. Anderson Diniz </a:t>
            </a:r>
            <a:r>
              <a:rPr lang="pt-BR" dirty="0" err="1"/>
              <a:t>Hummel</a:t>
            </a:r>
            <a:endParaRPr lang="pt-BR" dirty="0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Integração</a:t>
            </a:r>
            <a:r>
              <a:rPr lang="en-US" dirty="0"/>
              <a:t> com o Subversion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/>
              <a:t>O </a:t>
            </a:r>
            <a:r>
              <a:rPr lang="pt-BR" sz="2800" dirty="0" err="1"/>
              <a:t>Trac</a:t>
            </a:r>
            <a:r>
              <a:rPr lang="pt-BR" sz="2800" dirty="0"/>
              <a:t> também funciona como um browser do repositório do </a:t>
            </a:r>
            <a:r>
              <a:rPr lang="pt-BR" sz="2800" dirty="0" err="1"/>
              <a:t>Subversion</a:t>
            </a:r>
            <a:r>
              <a:rPr lang="pt-BR" sz="2800" dirty="0"/>
              <a:t>, permitindo a visualização de diretórios e dos arquivos armazenados.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291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</a:t>
            </a:r>
            <a:r>
              <a:rPr lang="pt-BR" dirty="0" smtClean="0"/>
              <a:t>Mudança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</a:t>
            </a:r>
            <a:r>
              <a:rPr lang="pt-BR" dirty="0" err="1"/>
              <a:t>MSc</a:t>
            </a:r>
            <a:r>
              <a:rPr lang="pt-BR" dirty="0"/>
              <a:t>. Anderson Diniz </a:t>
            </a:r>
            <a:r>
              <a:rPr lang="pt-BR" dirty="0" err="1"/>
              <a:t>Hummel</a:t>
            </a:r>
            <a:endParaRPr lang="pt-BR" dirty="0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Integração</a:t>
            </a:r>
            <a:r>
              <a:rPr lang="en-US" dirty="0"/>
              <a:t> com o Subversion</a:t>
            </a:r>
          </a:p>
        </p:txBody>
      </p:sp>
      <p:sp>
        <p:nvSpPr>
          <p:cNvPr id="10" name="Espaço Reservado para Conteúdo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277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16989"/>
            <a:ext cx="5967709" cy="4028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712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algn="just"/>
            <a:r>
              <a:rPr lang="pt-BR" dirty="0"/>
              <a:t>Engenharia de Software</a:t>
            </a:r>
            <a:endParaRPr lang="pt-BR" dirty="0" smtClean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</a:t>
            </a:r>
            <a:r>
              <a:rPr lang="pt-BR" dirty="0" err="1"/>
              <a:t>MSc</a:t>
            </a:r>
            <a:r>
              <a:rPr lang="pt-BR" dirty="0"/>
              <a:t>. Anderson Diniz </a:t>
            </a:r>
            <a:r>
              <a:rPr lang="pt-BR" dirty="0" err="1"/>
              <a:t>Hummel</a:t>
            </a:r>
            <a:endParaRPr lang="pt-BR" dirty="0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Acompanhamento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/>
              <a:t>Informação é obtida </a:t>
            </a:r>
            <a:r>
              <a:rPr lang="pt-BR" sz="2800" dirty="0" smtClean="0"/>
              <a:t>através </a:t>
            </a:r>
            <a:r>
              <a:rPr lang="pt-BR" sz="2800" dirty="0"/>
              <a:t>da análise dos tickets </a:t>
            </a:r>
            <a:endParaRPr lang="pt-BR" sz="2800" dirty="0" smtClean="0"/>
          </a:p>
          <a:p>
            <a:pPr lvl="1"/>
            <a:r>
              <a:rPr lang="pt-BR" sz="2400" dirty="0" smtClean="0"/>
              <a:t>Número</a:t>
            </a:r>
          </a:p>
          <a:p>
            <a:pPr lvl="1"/>
            <a:r>
              <a:rPr lang="pt-BR" sz="2400" dirty="0" smtClean="0"/>
              <a:t>Estado</a:t>
            </a:r>
          </a:p>
          <a:p>
            <a:pPr lvl="1"/>
            <a:r>
              <a:rPr lang="pt-BR" sz="2400" dirty="0" smtClean="0"/>
              <a:t>Associação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62289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85720" y="5544027"/>
            <a:ext cx="5000634" cy="392896"/>
          </a:xfrm>
        </p:spPr>
        <p:txBody>
          <a:bodyPr/>
          <a:lstStyle/>
          <a:p>
            <a:r>
              <a:rPr lang="pt-BR" dirty="0"/>
              <a:t>Engenharia de Software</a:t>
            </a:r>
            <a:endParaRPr lang="pt-BR" dirty="0" smtClean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1"/>
          </p:nvPr>
        </p:nvSpPr>
        <p:spPr>
          <a:xfrm>
            <a:off x="285720" y="5855408"/>
            <a:ext cx="5000660" cy="357190"/>
          </a:xfrm>
        </p:spPr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>
          <a:xfrm>
            <a:off x="285720" y="6228040"/>
            <a:ext cx="5000660" cy="471491"/>
          </a:xfrm>
        </p:spPr>
        <p:txBody>
          <a:bodyPr/>
          <a:lstStyle/>
          <a:p>
            <a:r>
              <a:rPr lang="pt-BR" dirty="0"/>
              <a:t>Prof. </a:t>
            </a:r>
            <a:r>
              <a:rPr lang="pt-BR" dirty="0" err="1"/>
              <a:t>MSc</a:t>
            </a:r>
            <a:r>
              <a:rPr lang="pt-BR" dirty="0"/>
              <a:t>. Anderson Diniz </a:t>
            </a:r>
            <a:r>
              <a:rPr lang="pt-BR" dirty="0" err="1"/>
              <a:t>Hummel</a:t>
            </a:r>
            <a:endParaRPr lang="pt-BR" dirty="0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Acompanhamento</a:t>
            </a:r>
            <a:r>
              <a:rPr lang="en-US" dirty="0"/>
              <a:t> do </a:t>
            </a:r>
            <a:r>
              <a:rPr lang="en-US" dirty="0" err="1"/>
              <a:t>Projeto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/>
              <a:t>Barra de progresso para cada marco do projeto (</a:t>
            </a:r>
            <a:r>
              <a:rPr lang="pt-BR" sz="2800" dirty="0" err="1"/>
              <a:t>milestones</a:t>
            </a:r>
            <a:r>
              <a:rPr lang="pt-BR" sz="2800" dirty="0"/>
              <a:t>) indicando a relação entre os tickets ativos e resolvidos do marco</a:t>
            </a:r>
            <a:r>
              <a:rPr lang="pt-BR" sz="2800" dirty="0" smtClean="0"/>
              <a:t>.</a:t>
            </a:r>
            <a:endParaRPr lang="pt-BR" sz="2800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err="1" smtClean="0"/>
              <a:t>Roadmap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551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</a:t>
            </a:r>
            <a:r>
              <a:rPr lang="pt-BR" dirty="0" err="1"/>
              <a:t>MSc</a:t>
            </a:r>
            <a:r>
              <a:rPr lang="pt-BR" dirty="0"/>
              <a:t>. Anderson Diniz </a:t>
            </a:r>
            <a:r>
              <a:rPr lang="pt-BR" dirty="0" err="1"/>
              <a:t>Hummel</a:t>
            </a:r>
            <a:endParaRPr lang="pt-BR" dirty="0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Acompanhamento</a:t>
            </a:r>
            <a:r>
              <a:rPr lang="en-US" dirty="0"/>
              <a:t> do </a:t>
            </a:r>
            <a:r>
              <a:rPr lang="en-US" dirty="0" err="1"/>
              <a:t>Projeto</a:t>
            </a:r>
            <a:endParaRPr lang="pt-BR" dirty="0" smtClean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err="1" smtClean="0"/>
              <a:t>Roadmap</a:t>
            </a:r>
            <a:endParaRPr lang="pt-BR" dirty="0"/>
          </a:p>
        </p:txBody>
      </p:sp>
      <p:pic>
        <p:nvPicPr>
          <p:cNvPr id="358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268413"/>
            <a:ext cx="7867913" cy="4176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172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  <a:endParaRPr lang="pt-BR" dirty="0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</a:t>
            </a:r>
            <a:r>
              <a:rPr lang="pt-BR" dirty="0" smtClean="0"/>
              <a:t>Mudança</a:t>
            </a:r>
            <a:endParaRPr lang="pt-BR" dirty="0"/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</a:t>
            </a:r>
            <a:r>
              <a:rPr lang="pt-BR" dirty="0" err="1"/>
              <a:t>MSc</a:t>
            </a:r>
            <a:r>
              <a:rPr lang="pt-BR" dirty="0"/>
              <a:t>. Anderson Diniz </a:t>
            </a:r>
            <a:r>
              <a:rPr lang="pt-BR" dirty="0" err="1"/>
              <a:t>Hummel</a:t>
            </a:r>
            <a:endParaRPr lang="pt-BR" dirty="0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Acompanhamento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endParaRPr lang="pt-BR" dirty="0" smtClean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/>
              <a:t>Apresenta uma lista de eventos (relacionados a páginas </a:t>
            </a:r>
            <a:r>
              <a:rPr lang="pt-BR" sz="2800" dirty="0" err="1"/>
              <a:t>wiki</a:t>
            </a:r>
            <a:r>
              <a:rPr lang="pt-BR" sz="2800" dirty="0"/>
              <a:t>, tickets, mudanças no repositório e marcos de projeto) em ordem cronológica, uma breve descrição de cada evento e a pessoa responsável. Cada evento possui um link para uma descrição mais detalhada do evento específico</a:t>
            </a:r>
            <a:r>
              <a:rPr lang="pt-BR" sz="2800" dirty="0" smtClean="0"/>
              <a:t>.</a:t>
            </a:r>
            <a:endParaRPr lang="pt-BR" sz="2800" dirty="0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err="1" smtClean="0"/>
              <a:t>Timeline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139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</a:t>
            </a:r>
            <a:r>
              <a:rPr lang="pt-BR" dirty="0" smtClean="0"/>
              <a:t>Mudança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</a:t>
            </a:r>
            <a:r>
              <a:rPr lang="pt-BR" dirty="0" err="1"/>
              <a:t>MSc</a:t>
            </a:r>
            <a:r>
              <a:rPr lang="pt-BR" dirty="0"/>
              <a:t>. Anderson Diniz </a:t>
            </a:r>
            <a:r>
              <a:rPr lang="pt-BR" dirty="0" err="1"/>
              <a:t>Hummel</a:t>
            </a:r>
            <a:endParaRPr lang="pt-BR" dirty="0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Acompanhamento</a:t>
            </a:r>
            <a:r>
              <a:rPr lang="en-US" dirty="0"/>
              <a:t> do </a:t>
            </a:r>
            <a:r>
              <a:rPr lang="en-US" dirty="0" err="1"/>
              <a:t>Projeto</a:t>
            </a:r>
            <a:endParaRPr lang="pt-BR" dirty="0" smtClean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err="1" smtClean="0"/>
              <a:t>Timeline</a:t>
            </a:r>
            <a:endParaRPr lang="pt-BR" dirty="0"/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85" y="1404748"/>
            <a:ext cx="7020791" cy="404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907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  <a:endParaRPr lang="pt-BR" dirty="0" smtClean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</a:t>
            </a:r>
            <a:r>
              <a:rPr lang="pt-BR" dirty="0" smtClean="0"/>
              <a:t>Mudança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</a:t>
            </a:r>
            <a:r>
              <a:rPr lang="pt-BR" dirty="0" err="1"/>
              <a:t>MSc</a:t>
            </a:r>
            <a:r>
              <a:rPr lang="pt-BR" dirty="0"/>
              <a:t>. Anderson Diniz </a:t>
            </a:r>
            <a:r>
              <a:rPr lang="pt-BR" dirty="0" err="1"/>
              <a:t>Hummel</a:t>
            </a:r>
            <a:endParaRPr lang="pt-BR" dirty="0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Acompanhamento</a:t>
            </a:r>
            <a:r>
              <a:rPr lang="en-US" dirty="0"/>
              <a:t> do </a:t>
            </a:r>
            <a:r>
              <a:rPr lang="en-US" dirty="0" err="1"/>
              <a:t>Projeto</a:t>
            </a:r>
            <a:endParaRPr lang="pt-BR" dirty="0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/>
              <a:t>Informações sobre Tickets do projeto;</a:t>
            </a:r>
          </a:p>
          <a:p>
            <a:r>
              <a:rPr lang="pt-BR" sz="2800" dirty="0"/>
              <a:t>Baseados em SQL SELECT e algumas convenções de nome;</a:t>
            </a:r>
          </a:p>
          <a:p>
            <a:r>
              <a:rPr lang="pt-BR" sz="2800" dirty="0"/>
              <a:t>Permite flexibilidade e formatações (ex.: cores e quebras de linha);</a:t>
            </a:r>
          </a:p>
          <a:p>
            <a:r>
              <a:rPr lang="pt-BR" sz="2800" dirty="0"/>
              <a:t>Relatórios customizados podem ser criados e mantidos na relação de relatórios disponíveis</a:t>
            </a:r>
            <a:r>
              <a:rPr lang="pt-BR" sz="2800" dirty="0" smtClean="0"/>
              <a:t>.</a:t>
            </a:r>
            <a:endParaRPr lang="pt-BR" sz="28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Relatórios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592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</a:t>
            </a:r>
            <a:r>
              <a:rPr lang="pt-BR" dirty="0" smtClean="0"/>
              <a:t>Mudança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</a:t>
            </a:r>
            <a:r>
              <a:rPr lang="pt-BR" dirty="0" err="1"/>
              <a:t>MSc</a:t>
            </a:r>
            <a:r>
              <a:rPr lang="pt-BR" dirty="0"/>
              <a:t>. Anderson Diniz </a:t>
            </a:r>
            <a:r>
              <a:rPr lang="pt-BR" dirty="0" err="1"/>
              <a:t>Hummel</a:t>
            </a:r>
            <a:endParaRPr lang="pt-BR" dirty="0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Acompanhamento</a:t>
            </a:r>
            <a:r>
              <a:rPr lang="en-US" dirty="0"/>
              <a:t> do </a:t>
            </a:r>
            <a:r>
              <a:rPr lang="en-US" dirty="0" err="1"/>
              <a:t>Projeto</a:t>
            </a:r>
            <a:endParaRPr lang="pt-BR" dirty="0" smtClean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Relatórios</a:t>
            </a:r>
            <a:endParaRPr lang="pt-BR" dirty="0"/>
          </a:p>
        </p:txBody>
      </p:sp>
      <p:pic>
        <p:nvPicPr>
          <p:cNvPr id="399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03533"/>
            <a:ext cx="7273503" cy="4282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99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Gestão de Configuração e Mudança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098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Instalando o </a:t>
            </a:r>
            <a:r>
              <a:rPr lang="pt-BR" dirty="0" err="1" smtClean="0"/>
              <a:t>Trac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206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</a:t>
            </a:r>
            <a:r>
              <a:rPr lang="pt-BR" dirty="0" err="1"/>
              <a:t>MSc</a:t>
            </a:r>
            <a:r>
              <a:rPr lang="pt-BR" dirty="0"/>
              <a:t>. Anderson Diniz </a:t>
            </a:r>
            <a:r>
              <a:rPr lang="pt-BR" dirty="0" err="1"/>
              <a:t>Hummel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Configurando </a:t>
            </a:r>
            <a:r>
              <a:rPr lang="pt-BR" dirty="0" err="1" smtClean="0"/>
              <a:t>Trac</a:t>
            </a:r>
            <a:endParaRPr lang="pt-BR" dirty="0"/>
          </a:p>
        </p:txBody>
      </p:sp>
      <p:sp>
        <p:nvSpPr>
          <p:cNvPr id="41987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Instalação</a:t>
            </a:r>
          </a:p>
          <a:p>
            <a:r>
              <a:rPr lang="pt-BR" sz="2800" dirty="0" smtClean="0"/>
              <a:t>Criação de Ambiente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858148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</a:t>
            </a:r>
            <a:r>
              <a:rPr lang="pt-BR" dirty="0" smtClean="0"/>
              <a:t>Mudança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</a:t>
            </a:r>
            <a:r>
              <a:rPr lang="pt-BR" dirty="0" err="1"/>
              <a:t>MSc</a:t>
            </a:r>
            <a:r>
              <a:rPr lang="pt-BR" dirty="0"/>
              <a:t>. Anderson Diniz </a:t>
            </a:r>
            <a:r>
              <a:rPr lang="pt-BR" dirty="0" err="1"/>
              <a:t>Hummel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Configurando </a:t>
            </a:r>
            <a:r>
              <a:rPr lang="pt-BR" dirty="0" err="1" smtClean="0"/>
              <a:t>Trac</a:t>
            </a:r>
            <a:endParaRPr lang="pt-BR" dirty="0"/>
          </a:p>
        </p:txBody>
      </p:sp>
      <p:sp>
        <p:nvSpPr>
          <p:cNvPr id="41987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b="1" dirty="0" smtClean="0"/>
              <a:t>Instalação</a:t>
            </a:r>
          </a:p>
          <a:p>
            <a:r>
              <a:rPr lang="pt-BR" sz="2800" dirty="0" smtClean="0"/>
              <a:t>Criação de Ambiente</a:t>
            </a:r>
          </a:p>
          <a:p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1200942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</a:t>
            </a:r>
            <a:r>
              <a:rPr lang="pt-BR" dirty="0" smtClean="0"/>
              <a:t>Mudança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</a:t>
            </a:r>
            <a:r>
              <a:rPr lang="pt-BR" dirty="0" err="1"/>
              <a:t>MSc</a:t>
            </a:r>
            <a:r>
              <a:rPr lang="pt-BR" dirty="0"/>
              <a:t>. Anderson Diniz </a:t>
            </a:r>
            <a:r>
              <a:rPr lang="pt-BR" dirty="0" err="1"/>
              <a:t>Hummel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Instalação</a:t>
            </a:r>
            <a:endParaRPr lang="pt-BR" dirty="0"/>
          </a:p>
        </p:txBody>
      </p:sp>
      <p:sp>
        <p:nvSpPr>
          <p:cNvPr id="43011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Instalar python-2.7.3.</a:t>
            </a:r>
          </a:p>
          <a:p>
            <a:r>
              <a:rPr lang="pt-BR" sz="2800" dirty="0" smtClean="0"/>
              <a:t>Instalar setuptools-0.6c11.win32-py2.7.</a:t>
            </a:r>
          </a:p>
          <a:p>
            <a:r>
              <a:rPr lang="pt-BR" sz="2800" dirty="0" smtClean="0"/>
              <a:t>Instalar Genshi-0.6.win32. </a:t>
            </a:r>
          </a:p>
          <a:p>
            <a:r>
              <a:rPr lang="pt-BR" sz="2800" dirty="0" smtClean="0"/>
              <a:t>Instalar pywin32-218.win32-py2.7</a:t>
            </a:r>
          </a:p>
          <a:p>
            <a:r>
              <a:rPr lang="pt-BR" sz="2800" dirty="0" smtClean="0"/>
              <a:t>Instalar Trac-1.0.win32</a:t>
            </a:r>
          </a:p>
        </p:txBody>
      </p:sp>
    </p:spTree>
    <p:extLst>
      <p:ext uri="{BB962C8B-B14F-4D97-AF65-F5344CB8AC3E}">
        <p14:creationId xmlns:p14="http://schemas.microsoft.com/office/powerpoint/2010/main" val="2179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</a:t>
            </a:r>
            <a:r>
              <a:rPr lang="pt-BR" dirty="0" smtClean="0"/>
              <a:t>Mudança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</a:t>
            </a:r>
            <a:r>
              <a:rPr lang="pt-BR" dirty="0" err="1"/>
              <a:t>MSc</a:t>
            </a:r>
            <a:r>
              <a:rPr lang="pt-BR" dirty="0"/>
              <a:t>. Anderson Diniz </a:t>
            </a:r>
            <a:r>
              <a:rPr lang="pt-BR" dirty="0" err="1"/>
              <a:t>Hummel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Configurando </a:t>
            </a:r>
            <a:r>
              <a:rPr lang="pt-BR" dirty="0" err="1" smtClean="0"/>
              <a:t>Trac</a:t>
            </a:r>
            <a:endParaRPr lang="pt-BR" dirty="0"/>
          </a:p>
        </p:txBody>
      </p:sp>
      <p:sp>
        <p:nvSpPr>
          <p:cNvPr id="41987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Instalação</a:t>
            </a:r>
          </a:p>
          <a:p>
            <a:r>
              <a:rPr lang="pt-BR" sz="2800" b="1" dirty="0" smtClean="0"/>
              <a:t>Criação de Ambiente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576707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</a:t>
            </a:r>
            <a:r>
              <a:rPr lang="pt-BR" dirty="0" smtClean="0"/>
              <a:t>Mudança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</a:t>
            </a:r>
            <a:r>
              <a:rPr lang="pt-BR" dirty="0" err="1"/>
              <a:t>MSc</a:t>
            </a:r>
            <a:r>
              <a:rPr lang="pt-BR" dirty="0"/>
              <a:t>. Anderson Diniz </a:t>
            </a:r>
            <a:r>
              <a:rPr lang="pt-BR" dirty="0" err="1"/>
              <a:t>Hummel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pt-BR" dirty="0" smtClean="0"/>
              <a:t>Criação de Ambiente</a:t>
            </a:r>
            <a:endParaRPr lang="pt-BR" dirty="0"/>
          </a:p>
        </p:txBody>
      </p:sp>
      <p:sp>
        <p:nvSpPr>
          <p:cNvPr id="44035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Abra um </a:t>
            </a:r>
            <a:r>
              <a:rPr lang="pt-BR" sz="2800" dirty="0" err="1" smtClean="0"/>
              <a:t>prompt</a:t>
            </a:r>
            <a:r>
              <a:rPr lang="pt-BR" sz="2800" dirty="0" smtClean="0"/>
              <a:t> de comando.</a:t>
            </a:r>
          </a:p>
          <a:p>
            <a:r>
              <a:rPr lang="pt-BR" sz="2800" dirty="0" smtClean="0"/>
              <a:t>Acesse o diretório de instalação do Python.</a:t>
            </a:r>
          </a:p>
          <a:p>
            <a:r>
              <a:rPr lang="pt-BR" sz="2800" dirty="0" smtClean="0"/>
              <a:t>Acesse o diretório Scripts.</a:t>
            </a:r>
          </a:p>
          <a:p>
            <a:r>
              <a:rPr lang="pt-BR" sz="2800" dirty="0" smtClean="0"/>
              <a:t>Execute a linha de comando.</a:t>
            </a:r>
          </a:p>
          <a:p>
            <a:pPr>
              <a:buFont typeface="Wingdings" pitchFamily="2" charset="2"/>
              <a:buNone/>
            </a:pP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trac-admin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&lt;projeto&gt;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initenv</a:t>
            </a:r>
            <a:endParaRPr lang="pt-BR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800" dirty="0"/>
              <a:t>Defina o nome do projeto.</a:t>
            </a:r>
          </a:p>
          <a:p>
            <a:r>
              <a:rPr lang="pt-BR" sz="2800" dirty="0"/>
              <a:t>Apenas digite </a:t>
            </a:r>
            <a:r>
              <a:rPr lang="pt-BR" sz="2800" dirty="0" err="1"/>
              <a:t>enter</a:t>
            </a:r>
            <a:r>
              <a:rPr lang="pt-BR" sz="2800" dirty="0"/>
              <a:t> ao ser questionado sobre o banco de dados a ser utilizado</a:t>
            </a:r>
            <a:r>
              <a:rPr lang="pt-BR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323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</a:t>
            </a:r>
            <a:r>
              <a:rPr lang="pt-BR" dirty="0" smtClean="0"/>
              <a:t>Mudança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</a:t>
            </a:r>
            <a:r>
              <a:rPr lang="pt-BR" dirty="0" err="1"/>
              <a:t>MSc</a:t>
            </a:r>
            <a:r>
              <a:rPr lang="pt-BR" dirty="0"/>
              <a:t>. Anderson Diniz </a:t>
            </a:r>
            <a:r>
              <a:rPr lang="pt-BR" dirty="0" err="1"/>
              <a:t>Hummel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pt-BR" dirty="0" smtClean="0"/>
              <a:t>Criação de Ambiente</a:t>
            </a:r>
            <a:endParaRPr lang="pt-BR" dirty="0"/>
          </a:p>
        </p:txBody>
      </p:sp>
      <p:sp>
        <p:nvSpPr>
          <p:cNvPr id="45059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Para inicializar o servidor do projeto execute a linha de comando abaixo.</a:t>
            </a:r>
          </a:p>
          <a:p>
            <a:pPr>
              <a:buFont typeface="Wingdings" pitchFamily="2" charset="2"/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tracd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-s --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port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8000 &lt;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caminho_projeto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794242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</a:t>
            </a:r>
            <a:r>
              <a:rPr lang="pt-BR" dirty="0" smtClean="0"/>
              <a:t>Mudança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</a:t>
            </a:r>
            <a:r>
              <a:rPr lang="pt-BR" dirty="0" err="1"/>
              <a:t>MSc</a:t>
            </a:r>
            <a:r>
              <a:rPr lang="pt-BR" dirty="0"/>
              <a:t>. Anderson Diniz </a:t>
            </a:r>
            <a:r>
              <a:rPr lang="pt-BR" dirty="0" err="1"/>
              <a:t>Hummel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pt-BR" dirty="0" smtClean="0"/>
              <a:t>Conhecendo o Ambiente</a:t>
            </a:r>
            <a:endParaRPr lang="pt-BR" dirty="0"/>
          </a:p>
        </p:txBody>
      </p:sp>
      <p:sp>
        <p:nvSpPr>
          <p:cNvPr id="4608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Servidor </a:t>
            </a:r>
            <a:r>
              <a:rPr lang="pt-BR" sz="2800" dirty="0" err="1" smtClean="0"/>
              <a:t>standalone</a:t>
            </a:r>
            <a:r>
              <a:rPr lang="pt-BR" sz="2800" dirty="0" smtClean="0"/>
              <a:t> para teste e desenvolvimento</a:t>
            </a:r>
          </a:p>
          <a:p>
            <a:r>
              <a:rPr lang="pt-BR" sz="2800" dirty="0" smtClean="0"/>
              <a:t>Prós</a:t>
            </a:r>
          </a:p>
          <a:p>
            <a:pPr lvl="1"/>
            <a:r>
              <a:rPr lang="pt-BR" sz="2400" dirty="0" smtClean="0"/>
              <a:t>Poucas dependências</a:t>
            </a:r>
          </a:p>
          <a:p>
            <a:pPr lvl="1"/>
            <a:r>
              <a:rPr lang="pt-BR" sz="2400" dirty="0" smtClean="0"/>
              <a:t>Rápido</a:t>
            </a:r>
          </a:p>
          <a:p>
            <a:r>
              <a:rPr lang="pt-BR" sz="2800" dirty="0" smtClean="0"/>
              <a:t>Contras</a:t>
            </a:r>
          </a:p>
          <a:p>
            <a:pPr lvl="1"/>
            <a:r>
              <a:rPr lang="pt-BR" sz="2400" dirty="0" smtClean="0"/>
              <a:t>Poucas extensões</a:t>
            </a:r>
          </a:p>
          <a:p>
            <a:pPr lvl="1"/>
            <a:r>
              <a:rPr lang="pt-BR" sz="2400" dirty="0" smtClean="0"/>
              <a:t>Não tem suporte HTTPS</a:t>
            </a:r>
          </a:p>
          <a:p>
            <a:pPr lvl="1"/>
            <a:endParaRPr lang="pt-BR" sz="2400" dirty="0" smtClean="0"/>
          </a:p>
          <a:p>
            <a:pPr marL="342900" lvl="2" indent="-342900">
              <a:buFontTx/>
              <a:buNone/>
            </a:pPr>
            <a:r>
              <a:rPr lang="pt-BR" sz="1800" dirty="0" smtClean="0"/>
              <a:t>Mais Info: http://</a:t>
            </a:r>
            <a:r>
              <a:rPr lang="pt-BR" sz="1800" dirty="0" smtClean="0"/>
              <a:t>localhost:8000/wiki/TracStandalone</a:t>
            </a:r>
            <a:endParaRPr lang="pt-BR" sz="1800" dirty="0" smtClean="0"/>
          </a:p>
        </p:txBody>
      </p:sp>
    </p:spTree>
    <p:extLst>
      <p:ext uri="{BB962C8B-B14F-4D97-AF65-F5344CB8AC3E}">
        <p14:creationId xmlns:p14="http://schemas.microsoft.com/office/powerpoint/2010/main" val="38331337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</a:t>
            </a:r>
            <a:r>
              <a:rPr lang="pt-BR" dirty="0" smtClean="0"/>
              <a:t>Mudança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</a:t>
            </a:r>
            <a:r>
              <a:rPr lang="pt-BR" dirty="0" err="1"/>
              <a:t>MSc</a:t>
            </a:r>
            <a:r>
              <a:rPr lang="pt-BR" dirty="0"/>
              <a:t>. Anderson Diniz </a:t>
            </a:r>
            <a:r>
              <a:rPr lang="pt-BR" dirty="0" err="1"/>
              <a:t>Hummel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pt-BR" dirty="0" smtClean="0"/>
              <a:t>Conhecendo o Ambiente</a:t>
            </a:r>
            <a:endParaRPr lang="pt-BR" dirty="0"/>
          </a:p>
        </p:txBody>
      </p:sp>
      <p:sp>
        <p:nvSpPr>
          <p:cNvPr id="47107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Pelo navegador acesse http://localhost:8000</a:t>
            </a:r>
          </a:p>
          <a:p>
            <a:r>
              <a:rPr lang="pt-BR" sz="2800" dirty="0" smtClean="0"/>
              <a:t>Pelo navegador acesse:</a:t>
            </a:r>
          </a:p>
          <a:p>
            <a:pPr lvl="1"/>
            <a:r>
              <a:rPr lang="pt-BR" sz="2400" dirty="0" smtClean="0"/>
              <a:t>Wiki do projeto</a:t>
            </a:r>
          </a:p>
          <a:p>
            <a:pPr lvl="1"/>
            <a:r>
              <a:rPr lang="pt-BR" sz="2400" dirty="0" err="1" smtClean="0"/>
              <a:t>TracGuide</a:t>
            </a:r>
            <a:endParaRPr lang="pt-BR" sz="2400" dirty="0" smtClean="0"/>
          </a:p>
          <a:p>
            <a:pPr lvl="1"/>
            <a:r>
              <a:rPr lang="pt-BR" sz="2400" dirty="0" err="1" smtClean="0"/>
              <a:t>Timeline</a:t>
            </a:r>
            <a:endParaRPr lang="pt-BR" sz="2400" dirty="0" smtClean="0"/>
          </a:p>
          <a:p>
            <a:pPr lvl="1"/>
            <a:r>
              <a:rPr lang="pt-BR" sz="2400" dirty="0" err="1" smtClean="0"/>
              <a:t>Roadmap</a:t>
            </a:r>
            <a:endParaRPr lang="pt-BR" sz="2400" dirty="0" smtClean="0"/>
          </a:p>
          <a:p>
            <a:pPr lvl="1"/>
            <a:r>
              <a:rPr lang="pt-BR" sz="2400" dirty="0" smtClean="0"/>
              <a:t>Tickets</a:t>
            </a:r>
          </a:p>
          <a:p>
            <a:pPr lvl="1"/>
            <a:r>
              <a:rPr lang="pt-BR" sz="2400" dirty="0" smtClean="0"/>
              <a:t>Informações do servidor</a:t>
            </a:r>
          </a:p>
        </p:txBody>
      </p:sp>
    </p:spTree>
    <p:extLst>
      <p:ext uri="{BB962C8B-B14F-4D97-AF65-F5344CB8AC3E}">
        <p14:creationId xmlns:p14="http://schemas.microsoft.com/office/powerpoint/2010/main" val="16535899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</a:t>
            </a:r>
            <a:r>
              <a:rPr lang="pt-BR" dirty="0" smtClean="0"/>
              <a:t>Mudança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</a:t>
            </a:r>
            <a:r>
              <a:rPr lang="pt-BR" dirty="0" err="1"/>
              <a:t>MSc</a:t>
            </a:r>
            <a:r>
              <a:rPr lang="pt-BR" dirty="0"/>
              <a:t>. Anderson Diniz </a:t>
            </a:r>
            <a:r>
              <a:rPr lang="pt-BR" dirty="0" err="1"/>
              <a:t>Hummel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Configurando Usuários</a:t>
            </a:r>
            <a:endParaRPr lang="pt-BR" dirty="0"/>
          </a:p>
        </p:txBody>
      </p:sp>
      <p:sp>
        <p:nvSpPr>
          <p:cNvPr id="48131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Copie o script trac-digest.py para a pasta C:\Python27\Scripts</a:t>
            </a:r>
          </a:p>
          <a:p>
            <a:r>
              <a:rPr lang="pt-BR" sz="2800" dirty="0" smtClean="0"/>
              <a:t>Execute a linha de comando abaixo para cada usuário que deseje adicionar.</a:t>
            </a:r>
          </a:p>
          <a:p>
            <a:pPr algn="ctr">
              <a:buFont typeface="Wingdings" pitchFamily="2" charset="2"/>
              <a:buNone/>
            </a:pPr>
            <a:r>
              <a:rPr lang="pt-BR" sz="1800" dirty="0" smtClean="0"/>
              <a:t>trac-digest.py -u &lt;</a:t>
            </a:r>
            <a:r>
              <a:rPr lang="pt-BR" sz="1800" dirty="0" err="1" smtClean="0"/>
              <a:t>usr</a:t>
            </a:r>
            <a:r>
              <a:rPr lang="pt-BR" sz="1800" dirty="0" smtClean="0"/>
              <a:t>&gt; -p &lt;</a:t>
            </a:r>
            <a:r>
              <a:rPr lang="pt-BR" sz="1800" dirty="0" err="1" smtClean="0"/>
              <a:t>pwd</a:t>
            </a:r>
            <a:r>
              <a:rPr lang="pt-BR" sz="1800" dirty="0" smtClean="0"/>
              <a:t>&gt; &gt;&gt; &lt;</a:t>
            </a:r>
            <a:r>
              <a:rPr lang="pt-BR" sz="1800" dirty="0" err="1" smtClean="0"/>
              <a:t>arquivo_password</a:t>
            </a:r>
            <a:r>
              <a:rPr lang="pt-BR" sz="1800" dirty="0" smtClean="0"/>
              <a:t>&gt;</a:t>
            </a:r>
          </a:p>
          <a:p>
            <a:r>
              <a:rPr lang="pt-BR" sz="2800" dirty="0" smtClean="0"/>
              <a:t>Para inicializar com autenticação </a:t>
            </a:r>
            <a:r>
              <a:rPr lang="pt-BR" sz="2800" dirty="0" err="1" smtClean="0"/>
              <a:t>digest</a:t>
            </a:r>
            <a:r>
              <a:rPr lang="pt-BR" sz="2800" dirty="0" smtClean="0"/>
              <a:t> utilize a opção --</a:t>
            </a:r>
            <a:r>
              <a:rPr lang="pt-BR" sz="2800" dirty="0" err="1" smtClean="0"/>
              <a:t>auth</a:t>
            </a:r>
            <a:endParaRPr lang="pt-BR" sz="2800" dirty="0" smtClean="0"/>
          </a:p>
          <a:p>
            <a:pPr>
              <a:buFont typeface="Wingdings" pitchFamily="2" charset="2"/>
              <a:buNone/>
            </a:pPr>
            <a:r>
              <a:rPr lang="pt-BR" sz="1800" dirty="0" smtClean="0"/>
              <a:t>	</a:t>
            </a:r>
            <a:r>
              <a:rPr lang="pt-BR" sz="1800" dirty="0" err="1" smtClean="0"/>
              <a:t>tracd</a:t>
            </a:r>
            <a:r>
              <a:rPr lang="pt-BR" sz="1800" dirty="0" smtClean="0"/>
              <a:t> -s -a &lt;projeto&gt;,&lt;</a:t>
            </a:r>
            <a:r>
              <a:rPr lang="pt-BR" sz="1800" dirty="0" err="1" smtClean="0"/>
              <a:t>arquivo_password</a:t>
            </a:r>
            <a:r>
              <a:rPr lang="pt-BR" sz="1800" dirty="0" smtClean="0"/>
              <a:t>&gt;,</a:t>
            </a:r>
            <a:r>
              <a:rPr lang="pt-BR" sz="1800" dirty="0" err="1" smtClean="0"/>
              <a:t>trac</a:t>
            </a:r>
            <a:r>
              <a:rPr lang="pt-BR" sz="1800" dirty="0" smtClean="0"/>
              <a:t> --</a:t>
            </a:r>
            <a:r>
              <a:rPr lang="pt-BR" sz="1800" dirty="0" err="1" smtClean="0"/>
              <a:t>port</a:t>
            </a:r>
            <a:r>
              <a:rPr lang="pt-BR" sz="1800" dirty="0" smtClean="0"/>
              <a:t> 8000 &lt;</a:t>
            </a:r>
            <a:r>
              <a:rPr lang="pt-BR" sz="1800" dirty="0" err="1" smtClean="0"/>
              <a:t>caminho_projeto</a:t>
            </a:r>
            <a:r>
              <a:rPr lang="pt-BR" sz="1800" dirty="0" smtClean="0"/>
              <a:t>&gt;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479034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</a:t>
            </a:r>
            <a:r>
              <a:rPr lang="pt-BR" dirty="0" err="1"/>
              <a:t>MSc</a:t>
            </a:r>
            <a:r>
              <a:rPr lang="pt-BR" dirty="0"/>
              <a:t>. Anderson Diniz </a:t>
            </a:r>
            <a:r>
              <a:rPr lang="pt-BR" dirty="0" err="1"/>
              <a:t>Hummel</a:t>
            </a:r>
            <a:endParaRPr lang="pt-BR" dirty="0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Gerenciamento de Mudanças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Etapas</a:t>
            </a:r>
          </a:p>
          <a:p>
            <a:r>
              <a:rPr lang="pt-BR" sz="2800" dirty="0" smtClean="0"/>
              <a:t>Controle da Mudança</a:t>
            </a:r>
          </a:p>
          <a:p>
            <a:r>
              <a:rPr lang="pt-BR" sz="2800" dirty="0" smtClean="0"/>
              <a:t>Administração</a:t>
            </a:r>
          </a:p>
          <a:p>
            <a:r>
              <a:rPr lang="pt-BR" sz="2800" b="1" dirty="0" smtClean="0"/>
              <a:t>Ferramentas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261793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</a:t>
            </a:r>
            <a:r>
              <a:rPr lang="pt-BR" dirty="0" smtClean="0"/>
              <a:t>Mudança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</a:t>
            </a:r>
            <a:r>
              <a:rPr lang="pt-BR" dirty="0" err="1"/>
              <a:t>MSc</a:t>
            </a:r>
            <a:r>
              <a:rPr lang="pt-BR" dirty="0"/>
              <a:t>. Anderson Diniz </a:t>
            </a:r>
            <a:r>
              <a:rPr lang="pt-BR" dirty="0" err="1"/>
              <a:t>Hummel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Configurando Usuários</a:t>
            </a:r>
            <a:endParaRPr lang="pt-BR" dirty="0"/>
          </a:p>
        </p:txBody>
      </p:sp>
      <p:sp>
        <p:nvSpPr>
          <p:cNvPr id="49155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Os usuários possuem permissões especificas para cada ação.</a:t>
            </a:r>
          </a:p>
          <a:p>
            <a:r>
              <a:rPr lang="pt-BR" sz="2800" dirty="0" smtClean="0"/>
              <a:t>Ex.: TRAC_ADMIN -&gt; ROOT</a:t>
            </a:r>
          </a:p>
          <a:p>
            <a:pPr algn="ctr">
              <a:buFont typeface="Wingdings" pitchFamily="2" charset="2"/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trac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-admin &lt;</a:t>
            </a:r>
            <a:r>
              <a:rPr lang="pt-BR" sz="1800" dirty="0" err="1" smtClean="0"/>
              <a:t>caminho_projeto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permission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add &lt;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&lt;perm&gt;</a:t>
            </a:r>
          </a:p>
          <a:p>
            <a:pPr algn="ctr">
              <a:buFont typeface="Wingdings" pitchFamily="2" charset="2"/>
              <a:buNone/>
            </a:pP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125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</a:t>
            </a:r>
            <a:r>
              <a:rPr lang="pt-BR" dirty="0" smtClean="0"/>
              <a:t>Mudança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</a:t>
            </a:r>
            <a:r>
              <a:rPr lang="pt-BR" dirty="0" err="1"/>
              <a:t>MSc</a:t>
            </a:r>
            <a:r>
              <a:rPr lang="pt-BR" dirty="0"/>
              <a:t>. Anderson Diniz </a:t>
            </a:r>
            <a:r>
              <a:rPr lang="pt-BR" dirty="0" err="1"/>
              <a:t>Hummel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Atividades</a:t>
            </a:r>
            <a:endParaRPr lang="pt-BR" dirty="0"/>
          </a:p>
        </p:txBody>
      </p:sp>
      <p:sp>
        <p:nvSpPr>
          <p:cNvPr id="50179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Adicione um usuário para cada membro do grupo</a:t>
            </a:r>
          </a:p>
          <a:p>
            <a:r>
              <a:rPr lang="pt-BR" sz="2800" dirty="0" smtClean="0"/>
              <a:t>Altere a página inicial para que ela contenha o escopo da sua OPE.</a:t>
            </a:r>
          </a:p>
          <a:p>
            <a:r>
              <a:rPr lang="pt-BR" sz="2800" dirty="0" smtClean="0"/>
              <a:t>Crie um </a:t>
            </a:r>
            <a:r>
              <a:rPr lang="pt-BR" sz="2800" dirty="0" err="1" smtClean="0"/>
              <a:t>milestone</a:t>
            </a:r>
            <a:r>
              <a:rPr lang="pt-BR" sz="2800" dirty="0" smtClean="0"/>
              <a:t> chamado “Semestre 1 - OPE” e adicione cada um dos entregáveis. </a:t>
            </a:r>
          </a:p>
          <a:p>
            <a:r>
              <a:rPr lang="pt-BR" sz="2800" dirty="0" smtClean="0"/>
              <a:t>Crie um </a:t>
            </a:r>
            <a:r>
              <a:rPr lang="pt-BR" sz="2800" dirty="0" err="1" smtClean="0"/>
              <a:t>milestone</a:t>
            </a:r>
            <a:r>
              <a:rPr lang="pt-BR" sz="2800" dirty="0" smtClean="0"/>
              <a:t> chamado “Semestre 2 - OPE” e adicione cada um dos entregáveis.</a:t>
            </a:r>
          </a:p>
        </p:txBody>
      </p:sp>
    </p:spTree>
    <p:extLst>
      <p:ext uri="{BB962C8B-B14F-4D97-AF65-F5344CB8AC3E}">
        <p14:creationId xmlns:p14="http://schemas.microsoft.com/office/powerpoint/2010/main" val="36186435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</a:t>
            </a:r>
            <a:r>
              <a:rPr lang="pt-BR" dirty="0" smtClean="0"/>
              <a:t>Mudança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</a:t>
            </a:r>
            <a:r>
              <a:rPr lang="pt-BR" dirty="0" err="1"/>
              <a:t>MSc</a:t>
            </a:r>
            <a:r>
              <a:rPr lang="pt-BR" dirty="0"/>
              <a:t>. Anderson Diniz </a:t>
            </a:r>
            <a:r>
              <a:rPr lang="pt-BR" dirty="0" err="1"/>
              <a:t>Hummel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Atividades</a:t>
            </a:r>
            <a:endParaRPr lang="pt-BR" dirty="0"/>
          </a:p>
        </p:txBody>
      </p:sp>
      <p:sp>
        <p:nvSpPr>
          <p:cNvPr id="5120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/>
              <a:t>Crie um </a:t>
            </a:r>
            <a:r>
              <a:rPr lang="pt-BR" sz="2800" dirty="0" err="1"/>
              <a:t>milestone</a:t>
            </a:r>
            <a:r>
              <a:rPr lang="pt-BR" sz="2800" dirty="0"/>
              <a:t> chamado “Semestre 3 - OPE” e adicione cada um dos entregáveis.</a:t>
            </a:r>
          </a:p>
          <a:p>
            <a:r>
              <a:rPr lang="pt-BR" sz="2800" dirty="0"/>
              <a:t>Crie um ticket para cada um dos entregáveis deste semestre da OPE</a:t>
            </a:r>
            <a:r>
              <a:rPr lang="pt-BR" sz="2800" dirty="0" smtClean="0"/>
              <a:t>.</a:t>
            </a:r>
          </a:p>
          <a:p>
            <a:r>
              <a:rPr lang="pt-BR" sz="2800" dirty="0" smtClean="0"/>
              <a:t>Crie um ticket para cada um dos casos de uso de seu projeto.</a:t>
            </a:r>
          </a:p>
          <a:p>
            <a:r>
              <a:rPr lang="pt-BR" sz="2800" dirty="0" smtClean="0"/>
              <a:t>Crie um ticket para cada um dos entregáveis da documentação</a:t>
            </a:r>
          </a:p>
        </p:txBody>
      </p:sp>
    </p:spTree>
    <p:extLst>
      <p:ext uri="{BB962C8B-B14F-4D97-AF65-F5344CB8AC3E}">
        <p14:creationId xmlns:p14="http://schemas.microsoft.com/office/powerpoint/2010/main" val="11067139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</a:t>
            </a:r>
            <a:r>
              <a:rPr lang="pt-BR" dirty="0" smtClean="0"/>
              <a:t>Mudança</a:t>
            </a:r>
            <a:endParaRPr lang="pt-BR" dirty="0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</a:t>
            </a:r>
            <a:r>
              <a:rPr lang="pt-BR" dirty="0" err="1"/>
              <a:t>MSc</a:t>
            </a:r>
            <a:r>
              <a:rPr lang="pt-BR" dirty="0"/>
              <a:t>. Anderson Diniz </a:t>
            </a:r>
            <a:r>
              <a:rPr lang="pt-BR" dirty="0" err="1"/>
              <a:t>Hummel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err="1" smtClean="0"/>
              <a:t>Trac</a:t>
            </a:r>
            <a:r>
              <a:rPr lang="pt-BR" dirty="0" smtClean="0"/>
              <a:t> e SVN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/>
            </a:pPr>
            <a:r>
              <a:rPr lang="pt-BR" sz="2800" dirty="0" smtClean="0"/>
              <a:t>Para habilitar a integração, no arquivo trac.ini </a:t>
            </a:r>
            <a:r>
              <a:rPr lang="pt-BR" sz="2800" dirty="0" err="1" smtClean="0"/>
              <a:t>acidionar</a:t>
            </a:r>
            <a:r>
              <a:rPr lang="pt-BR" sz="2800" dirty="0" smtClean="0"/>
              <a:t>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components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] </a:t>
            </a:r>
            <a:endParaRPr lang="pt-BR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tracopt.versioncontrol.svn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.* =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enabled</a:t>
            </a:r>
            <a:endParaRPr lang="pt-BR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BR" sz="2800" dirty="0" smtClean="0"/>
              <a:t>Iniciar o servidor</a:t>
            </a:r>
          </a:p>
          <a:p>
            <a:pPr>
              <a:defRPr/>
            </a:pPr>
            <a:r>
              <a:rPr lang="pt-BR" sz="2800" dirty="0" err="1" smtClean="0"/>
              <a:t>Logar</a:t>
            </a:r>
            <a:r>
              <a:rPr lang="pt-BR" sz="2800" dirty="0" smtClean="0"/>
              <a:t> no servidor com usuário TRAC_ADMIN</a:t>
            </a:r>
          </a:p>
          <a:p>
            <a:pPr>
              <a:defRPr/>
            </a:pPr>
            <a:r>
              <a:rPr lang="pt-BR" sz="2800" dirty="0" smtClean="0"/>
              <a:t>Acessar o item </a:t>
            </a:r>
            <a:r>
              <a:rPr lang="pt-BR" sz="2800" dirty="0" err="1" smtClean="0"/>
              <a:t>Admin</a:t>
            </a:r>
            <a:r>
              <a:rPr lang="pt-BR" sz="2800" dirty="0" smtClean="0"/>
              <a:t>&gt;</a:t>
            </a:r>
            <a:r>
              <a:rPr lang="pt-BR" sz="2800" dirty="0" err="1" smtClean="0"/>
              <a:t>Version</a:t>
            </a:r>
            <a:r>
              <a:rPr lang="pt-BR" sz="2800" dirty="0" smtClean="0"/>
              <a:t> </a:t>
            </a:r>
            <a:r>
              <a:rPr lang="pt-BR" sz="2800" dirty="0" err="1" smtClean="0"/>
              <a:t>Control</a:t>
            </a:r>
            <a:r>
              <a:rPr lang="pt-BR" sz="2800" dirty="0" smtClean="0"/>
              <a:t>&gt; </a:t>
            </a:r>
            <a:r>
              <a:rPr lang="pt-BR" sz="2800" dirty="0" err="1" smtClean="0"/>
              <a:t>Repositories</a:t>
            </a:r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42110484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</a:t>
            </a:r>
            <a:r>
              <a:rPr lang="pt-BR" dirty="0" err="1"/>
              <a:t>MSc</a:t>
            </a:r>
            <a:r>
              <a:rPr lang="pt-BR" dirty="0"/>
              <a:t>. Anderson Diniz </a:t>
            </a:r>
            <a:r>
              <a:rPr lang="pt-BR" dirty="0" err="1"/>
              <a:t>Hummel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err="1" smtClean="0"/>
              <a:t>Trac</a:t>
            </a:r>
            <a:r>
              <a:rPr lang="pt-BR" dirty="0" smtClean="0"/>
              <a:t> e SVN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/>
            </a:pPr>
            <a:r>
              <a:rPr lang="pt-BR" sz="2800" dirty="0" smtClean="0"/>
              <a:t>Para adicionar um repositório , no arquivo trac.ini </a:t>
            </a:r>
            <a:r>
              <a:rPr lang="pt-BR" sz="2800" dirty="0" err="1" smtClean="0"/>
              <a:t>acidionar</a:t>
            </a:r>
            <a:r>
              <a:rPr lang="pt-BR" sz="2800" dirty="0" smtClean="0"/>
              <a:t>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repositories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project.dir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= C:\repositorio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\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project.description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Repositorio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de 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teste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project.type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svn</a:t>
            </a:r>
            <a:endParaRPr lang="pt-BR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project.url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pt-BR" sz="1800" dirty="0">
                <a:latin typeface="Courier New" pitchFamily="49" charset="0"/>
                <a:cs typeface="Courier New" pitchFamily="49" charset="0"/>
                <a:hlinkClick r:id="rId2" action="ppaction://hlinkfile"/>
              </a:rPr>
              <a:t>file:///C:/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  <a:hlinkClick r:id="rId2" action="ppaction://hlinkfile"/>
              </a:rPr>
              <a:t>repositorio</a:t>
            </a:r>
            <a:endParaRPr lang="pt-BR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project.hidden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true</a:t>
            </a: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pt-BR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9748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97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</a:t>
            </a:r>
            <a:r>
              <a:rPr lang="pt-BR" dirty="0" smtClean="0"/>
              <a:t>Mudança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</a:t>
            </a:r>
            <a:r>
              <a:rPr lang="pt-BR" dirty="0" err="1"/>
              <a:t>MSc</a:t>
            </a:r>
            <a:r>
              <a:rPr lang="pt-BR" dirty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err="1" smtClean="0"/>
              <a:t>Trac</a:t>
            </a:r>
            <a:endParaRPr lang="pt-BR" dirty="0" smtClean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None/>
            </a:pPr>
            <a:r>
              <a:rPr lang="pt-BR" sz="2800" i="1" dirty="0" err="1"/>
              <a:t>Trac</a:t>
            </a:r>
            <a:r>
              <a:rPr lang="pt-BR" sz="2800" i="1" dirty="0"/>
              <a:t> é uma ferramenta open </a:t>
            </a:r>
            <a:r>
              <a:rPr lang="pt-BR" sz="2800" i="1" dirty="0" err="1"/>
              <a:t>source</a:t>
            </a:r>
            <a:r>
              <a:rPr lang="pt-BR" sz="2800" i="1" dirty="0"/>
              <a:t> para rastreamento de mudanças em projetos de desenvolvimento de software</a:t>
            </a:r>
            <a:r>
              <a:rPr lang="pt-BR" sz="2800" i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511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  <a:endParaRPr lang="pt-BR" dirty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</a:t>
            </a:r>
            <a:r>
              <a:rPr lang="pt-BR" dirty="0" err="1"/>
              <a:t>MSc</a:t>
            </a:r>
            <a:r>
              <a:rPr lang="pt-BR" dirty="0"/>
              <a:t>. Anderson Diniz </a:t>
            </a:r>
            <a:r>
              <a:rPr lang="pt-BR" dirty="0" err="1"/>
              <a:t>Hummel</a:t>
            </a:r>
            <a:endParaRPr lang="pt-BR" dirty="0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err="1" smtClean="0"/>
              <a:t>Trac</a:t>
            </a:r>
            <a:endParaRPr lang="pt-BR" dirty="0" smtClean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Ticket</a:t>
            </a:r>
            <a:endParaRPr lang="pt-BR" sz="2800" dirty="0"/>
          </a:p>
          <a:p>
            <a:r>
              <a:rPr lang="pt-BR" sz="2800" dirty="0" smtClean="0"/>
              <a:t>Wiki </a:t>
            </a:r>
            <a:r>
              <a:rPr lang="pt-BR" sz="2800" dirty="0"/>
              <a:t>para </a:t>
            </a:r>
            <a:r>
              <a:rPr lang="pt-BR" sz="2800" dirty="0" smtClean="0"/>
              <a:t>documentação</a:t>
            </a:r>
          </a:p>
          <a:p>
            <a:r>
              <a:rPr lang="en-US" sz="2800" dirty="0" err="1" smtClean="0"/>
              <a:t>Integração</a:t>
            </a:r>
            <a:r>
              <a:rPr lang="en-US" sz="2800" dirty="0" smtClean="0"/>
              <a:t> </a:t>
            </a:r>
            <a:r>
              <a:rPr lang="en-US" sz="2800" dirty="0"/>
              <a:t>com o Subversion</a:t>
            </a:r>
          </a:p>
          <a:p>
            <a:r>
              <a:rPr lang="pt-BR" sz="2800" dirty="0"/>
              <a:t>Acompanhamento </a:t>
            </a:r>
            <a:r>
              <a:rPr lang="pt-BR" sz="2800" dirty="0" smtClean="0"/>
              <a:t>do </a:t>
            </a:r>
            <a:r>
              <a:rPr lang="pt-BR" sz="2800" dirty="0"/>
              <a:t>projeto</a:t>
            </a:r>
          </a:p>
          <a:p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Serviços providos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047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</a:t>
            </a:r>
            <a:r>
              <a:rPr lang="pt-BR" dirty="0" smtClean="0"/>
              <a:t>Software</a:t>
            </a:r>
            <a:endParaRPr lang="pt-BR" b="0" dirty="0" smtClean="0"/>
          </a:p>
          <a:p>
            <a:pPr lvl="1" eaLnBrk="1" hangingPunct="1"/>
            <a:endParaRPr lang="pt-BR" sz="2000" dirty="0" smtClean="0"/>
          </a:p>
          <a:p>
            <a:pPr eaLnBrk="1" hangingPunct="1">
              <a:spcBef>
                <a:spcPct val="70000"/>
              </a:spcBef>
              <a:buFont typeface="Wingdings" pitchFamily="2" charset="2"/>
              <a:buNone/>
            </a:pPr>
            <a:endParaRPr lang="pt-BR" sz="2200" dirty="0" smtClean="0"/>
          </a:p>
          <a:p>
            <a:pPr eaLnBrk="1" hangingPunct="1">
              <a:spcBef>
                <a:spcPct val="70000"/>
              </a:spcBef>
            </a:pPr>
            <a:endParaRPr lang="pt-BR" sz="2200" dirty="0" smtClean="0"/>
          </a:p>
          <a:p>
            <a:pPr eaLnBrk="1" hangingPunct="1"/>
            <a:endParaRPr lang="pt-BR" sz="2200" dirty="0" smtClean="0"/>
          </a:p>
        </p:txBody>
      </p:sp>
      <p:sp>
        <p:nvSpPr>
          <p:cNvPr id="9" name="Espaço Reservado para Conteúdo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  <a:endParaRPr lang="pt-BR" dirty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</a:t>
            </a:r>
            <a:r>
              <a:rPr lang="pt-BR" dirty="0" err="1"/>
              <a:t>MSc</a:t>
            </a:r>
            <a:r>
              <a:rPr lang="pt-BR" dirty="0"/>
              <a:t>. Anderson Diniz </a:t>
            </a:r>
            <a:r>
              <a:rPr lang="pt-BR" dirty="0" err="1"/>
              <a:t>Hummel</a:t>
            </a:r>
            <a:endParaRPr lang="pt-BR" dirty="0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Ticket</a:t>
            </a:r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pt-BR" sz="2800" dirty="0"/>
              <a:t>No </a:t>
            </a:r>
            <a:r>
              <a:rPr lang="pt-BR" sz="2800" dirty="0" err="1"/>
              <a:t>Trac</a:t>
            </a:r>
            <a:r>
              <a:rPr lang="pt-BR" sz="2800" dirty="0"/>
              <a:t>, o elemento central do controle de mudança é o ticket.</a:t>
            </a:r>
          </a:p>
          <a:p>
            <a:pPr algn="just"/>
            <a:r>
              <a:rPr lang="pt-BR" sz="2800" dirty="0"/>
              <a:t>É usado para:</a:t>
            </a:r>
          </a:p>
          <a:p>
            <a:pPr lvl="1" algn="just"/>
            <a:r>
              <a:rPr lang="pt-BR" sz="2400" dirty="0"/>
              <a:t>registrar defeitos</a:t>
            </a:r>
          </a:p>
          <a:p>
            <a:pPr lvl="1" algn="just"/>
            <a:r>
              <a:rPr lang="pt-BR" sz="2400" dirty="0"/>
              <a:t>pedidos de melhoria</a:t>
            </a:r>
          </a:p>
          <a:p>
            <a:pPr lvl="1" algn="just"/>
            <a:r>
              <a:rPr lang="pt-BR" sz="2400" dirty="0"/>
              <a:t>tarefas de </a:t>
            </a:r>
            <a:r>
              <a:rPr lang="pt-BR" sz="2400" dirty="0" smtClean="0"/>
              <a:t>projeto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90358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</a:t>
            </a:r>
            <a:r>
              <a:rPr lang="pt-BR" dirty="0" smtClean="0"/>
              <a:t>Software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</a:t>
            </a:r>
            <a:r>
              <a:rPr lang="pt-BR" dirty="0" smtClean="0"/>
              <a:t>Mudança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</a:t>
            </a:r>
            <a:r>
              <a:rPr lang="pt-BR" dirty="0" err="1"/>
              <a:t>MSc</a:t>
            </a:r>
            <a:r>
              <a:rPr lang="pt-BR" dirty="0"/>
              <a:t>. Anderson Diniz </a:t>
            </a:r>
            <a:r>
              <a:rPr lang="pt-BR" dirty="0" err="1"/>
              <a:t>Hummel</a:t>
            </a:r>
            <a:endParaRPr lang="pt-BR" dirty="0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Ticket</a:t>
            </a:r>
            <a:endParaRPr lang="pt-BR" dirty="0" smtClean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Exemplo</a:t>
            </a:r>
            <a:endParaRPr lang="pt-BR" dirty="0"/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12776"/>
            <a:ext cx="5544616" cy="3997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114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algn="just"/>
            <a:r>
              <a:rPr lang="pt-BR" dirty="0"/>
              <a:t>Engenharia de Software</a:t>
            </a:r>
            <a:endParaRPr lang="pt-BR" b="0" dirty="0" smtClean="0"/>
          </a:p>
          <a:p>
            <a:pPr algn="just">
              <a:buFont typeface="Wingdings" pitchFamily="2" charset="2"/>
              <a:buNone/>
            </a:pPr>
            <a:endParaRPr lang="pt-BR" sz="3200" b="0" dirty="0" smtClean="0"/>
          </a:p>
          <a:p>
            <a:endParaRPr lang="pt-BR" sz="3200" b="0" dirty="0" smtClean="0"/>
          </a:p>
          <a:p>
            <a:pPr>
              <a:buFont typeface="Wingdings" pitchFamily="2" charset="2"/>
              <a:buNone/>
            </a:pPr>
            <a:endParaRPr lang="pt-BR" sz="3200" b="0" dirty="0" smtClean="0"/>
          </a:p>
          <a:p>
            <a:pPr lvl="1" eaLnBrk="1" hangingPunct="1"/>
            <a:endParaRPr lang="pt-BR" sz="2000" dirty="0" smtClean="0"/>
          </a:p>
          <a:p>
            <a:pPr eaLnBrk="1" hangingPunct="1">
              <a:spcBef>
                <a:spcPct val="70000"/>
              </a:spcBef>
              <a:buFont typeface="Wingdings" pitchFamily="2" charset="2"/>
              <a:buNone/>
            </a:pPr>
            <a:endParaRPr lang="pt-BR" sz="2200" dirty="0" smtClean="0"/>
          </a:p>
          <a:p>
            <a:pPr eaLnBrk="1" hangingPunct="1">
              <a:spcBef>
                <a:spcPct val="70000"/>
              </a:spcBef>
            </a:pPr>
            <a:endParaRPr lang="pt-BR" sz="2200" dirty="0" smtClean="0"/>
          </a:p>
          <a:p>
            <a:pPr eaLnBrk="1" hangingPunct="1"/>
            <a:endParaRPr lang="pt-BR" sz="2200" dirty="0" smtClean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</a:t>
            </a:r>
            <a:r>
              <a:rPr lang="pt-BR" dirty="0" err="1"/>
              <a:t>MSc</a:t>
            </a:r>
            <a:r>
              <a:rPr lang="pt-BR" dirty="0"/>
              <a:t>. Anderson Diniz </a:t>
            </a:r>
            <a:r>
              <a:rPr lang="pt-BR" dirty="0" err="1"/>
              <a:t>Hummel</a:t>
            </a:r>
            <a:endParaRPr lang="pt-BR" dirty="0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Ticket</a:t>
            </a:r>
            <a:endParaRPr lang="pt-BR" dirty="0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/>
              <a:t>Após a criação do ticket, ele passa a receber anotações complementares e sofrer diversas mudanças de estado estados:</a:t>
            </a:r>
          </a:p>
          <a:p>
            <a:pPr lvl="1"/>
            <a:r>
              <a:rPr lang="pt-BR" sz="2400" dirty="0"/>
              <a:t>New (novo)</a:t>
            </a:r>
          </a:p>
          <a:p>
            <a:pPr lvl="1"/>
            <a:r>
              <a:rPr lang="pt-BR" sz="2400" dirty="0" err="1"/>
              <a:t>Assigned</a:t>
            </a:r>
            <a:r>
              <a:rPr lang="pt-BR" sz="2400" dirty="0"/>
              <a:t> (</a:t>
            </a:r>
            <a:r>
              <a:rPr lang="pt-BR" sz="2400" dirty="0" err="1"/>
              <a:t>atribuido</a:t>
            </a:r>
            <a:r>
              <a:rPr lang="pt-BR" sz="2400" dirty="0"/>
              <a:t>)</a:t>
            </a:r>
          </a:p>
          <a:p>
            <a:pPr lvl="1"/>
            <a:r>
              <a:rPr lang="pt-BR" sz="2400" dirty="0" err="1"/>
              <a:t>Closed</a:t>
            </a:r>
            <a:r>
              <a:rPr lang="pt-BR" sz="2400" dirty="0"/>
              <a:t> (fechado)</a:t>
            </a:r>
          </a:p>
          <a:p>
            <a:r>
              <a:rPr lang="pt-BR" sz="2800" dirty="0"/>
              <a:t>Anotações e mudanças são mantidas, formando um histórico da evolução do ticket</a:t>
            </a:r>
            <a:r>
              <a:rPr lang="pt-BR" sz="2800" dirty="0" smtClean="0"/>
              <a:t>.</a:t>
            </a:r>
            <a:endParaRPr lang="pt-BR" sz="2800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Evolução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906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</a:t>
            </a:r>
            <a:r>
              <a:rPr lang="pt-BR" dirty="0" err="1"/>
              <a:t>MSc</a:t>
            </a:r>
            <a:r>
              <a:rPr lang="pt-BR" dirty="0"/>
              <a:t>. Anderson Diniz </a:t>
            </a:r>
            <a:r>
              <a:rPr lang="pt-BR" dirty="0" err="1"/>
              <a:t>Hummel</a:t>
            </a:r>
            <a:endParaRPr lang="pt-BR" dirty="0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Ticket</a:t>
            </a:r>
            <a:endParaRPr lang="pt-BR" dirty="0" smtClean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Histórico</a:t>
            </a:r>
            <a:endParaRPr lang="pt-BR" dirty="0"/>
          </a:p>
        </p:txBody>
      </p:sp>
      <p:pic>
        <p:nvPicPr>
          <p:cNvPr id="2969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084" y="1496321"/>
            <a:ext cx="4969172" cy="395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954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_powerpoint_fit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2096</TotalTime>
  <Words>1241</Words>
  <Application>Microsoft Office PowerPoint</Application>
  <PresentationFormat>Apresentação na tela (4:3)</PresentationFormat>
  <Paragraphs>262</Paragraphs>
  <Slides>35</Slides>
  <Notes>17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6" baseType="lpstr">
      <vt:lpstr>modelo_powerpoint_fit</vt:lpstr>
      <vt:lpstr>Apresentação do PowerPoint</vt:lpstr>
      <vt:lpstr>Apresentação do PowerPoint</vt:lpstr>
      <vt:lpstr>Gerenciamento de Mudanças</vt:lpstr>
      <vt:lpstr>Trac</vt:lpstr>
      <vt:lpstr>Trac</vt:lpstr>
      <vt:lpstr>Ticket</vt:lpstr>
      <vt:lpstr>Ticket</vt:lpstr>
      <vt:lpstr>Ticket</vt:lpstr>
      <vt:lpstr>Ticket</vt:lpstr>
      <vt:lpstr>Wiki para Documentação</vt:lpstr>
      <vt:lpstr>Integração com o Subversion</vt:lpstr>
      <vt:lpstr>Integração com o Subversion</vt:lpstr>
      <vt:lpstr>Acompanhamento do Projeto</vt:lpstr>
      <vt:lpstr>Acompanhamento do Projeto</vt:lpstr>
      <vt:lpstr>Acompanhamento do Projeto</vt:lpstr>
      <vt:lpstr>Acompanhamento do Projeto</vt:lpstr>
      <vt:lpstr>Acompanhamento do Projeto</vt:lpstr>
      <vt:lpstr>Acompanhamento do Projeto</vt:lpstr>
      <vt:lpstr>Acompanhamento do Projeto</vt:lpstr>
      <vt:lpstr>Apresentação do PowerPoint</vt:lpstr>
      <vt:lpstr>Configurando Trac</vt:lpstr>
      <vt:lpstr>Configurando Trac</vt:lpstr>
      <vt:lpstr>Instalação</vt:lpstr>
      <vt:lpstr>Configurando Trac</vt:lpstr>
      <vt:lpstr>Criação de Ambiente</vt:lpstr>
      <vt:lpstr>Criação de Ambiente</vt:lpstr>
      <vt:lpstr>Conhecendo o Ambiente</vt:lpstr>
      <vt:lpstr>Conhecendo o Ambiente</vt:lpstr>
      <vt:lpstr>Configurando Usuários</vt:lpstr>
      <vt:lpstr>Configurando Usuários</vt:lpstr>
      <vt:lpstr>Atividades</vt:lpstr>
      <vt:lpstr>Atividades</vt:lpstr>
      <vt:lpstr>Trac e SVN</vt:lpstr>
      <vt:lpstr>Trac e SVN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da Apresentação</dc:title>
  <dc:creator>web</dc:creator>
  <cp:lastModifiedBy>Anderson</cp:lastModifiedBy>
  <cp:revision>114</cp:revision>
  <dcterms:created xsi:type="dcterms:W3CDTF">2012-09-13T19:43:42Z</dcterms:created>
  <dcterms:modified xsi:type="dcterms:W3CDTF">2013-02-04T01:58:53Z</dcterms:modified>
</cp:coreProperties>
</file>