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75" r:id="rId4"/>
    <p:sldId id="272" r:id="rId5"/>
    <p:sldId id="282" r:id="rId6"/>
    <p:sldId id="284" r:id="rId7"/>
    <p:sldId id="285" r:id="rId8"/>
    <p:sldId id="286" r:id="rId9"/>
    <p:sldId id="288" r:id="rId10"/>
    <p:sldId id="287" r:id="rId11"/>
    <p:sldId id="283" r:id="rId12"/>
    <p:sldId id="279" r:id="rId13"/>
    <p:sldId id="280" r:id="rId14"/>
    <p:sldId id="281" r:id="rId15"/>
    <p:sldId id="292" r:id="rId16"/>
    <p:sldId id="291" r:id="rId17"/>
    <p:sldId id="289" r:id="rId18"/>
    <p:sldId id="259" r:id="rId1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291470AC-48F4-475F-99FA-3785E366C0C6}">
          <p14:sldIdLst>
            <p14:sldId id="256"/>
            <p14:sldId id="257"/>
            <p14:sldId id="275"/>
            <p14:sldId id="272"/>
            <p14:sldId id="282"/>
            <p14:sldId id="284"/>
            <p14:sldId id="285"/>
            <p14:sldId id="286"/>
            <p14:sldId id="288"/>
            <p14:sldId id="287"/>
            <p14:sldId id="283"/>
            <p14:sldId id="279"/>
            <p14:sldId id="280"/>
            <p14:sldId id="281"/>
            <p14:sldId id="292"/>
            <p14:sldId id="291"/>
            <p14:sldId id="289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13" autoAdjust="0"/>
    <p:restoredTop sz="94671" autoAdjust="0"/>
  </p:normalViewPr>
  <p:slideViewPr>
    <p:cSldViewPr>
      <p:cViewPr>
        <p:scale>
          <a:sx n="50" d="100"/>
          <a:sy n="50" d="100"/>
        </p:scale>
        <p:origin x="-1710" y="-5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7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1C154D-C58F-4AEE-BEAB-BD6A662026C8}" type="datetimeFigureOut">
              <a:rPr lang="pt-BR" smtClean="0"/>
              <a:pPr/>
              <a:t>06/02/2013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84D328-98C5-4182-9EFD-7C06DAE79A0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3321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Texto 8"/>
          <p:cNvSpPr>
            <a:spLocks noGrp="1"/>
          </p:cNvSpPr>
          <p:nvPr>
            <p:ph type="body" sz="quarter" idx="10" hasCustomPrompt="1"/>
          </p:nvPr>
        </p:nvSpPr>
        <p:spPr>
          <a:xfrm>
            <a:off x="714349" y="2500306"/>
            <a:ext cx="7786742" cy="3143272"/>
          </a:xfrm>
          <a:prstGeom prst="rect">
            <a:avLst/>
          </a:prstGeom>
        </p:spPr>
        <p:txBody>
          <a:bodyPr/>
          <a:lstStyle>
            <a:lvl1pPr algn="ctr">
              <a:buNone/>
              <a:defRPr sz="400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pt-BR" dirty="0" smtClean="0"/>
              <a:t>Conteúdo</a:t>
            </a:r>
          </a:p>
        </p:txBody>
      </p:sp>
      <p:sp>
        <p:nvSpPr>
          <p:cNvPr id="3" name="Retângulo 2"/>
          <p:cNvSpPr/>
          <p:nvPr userDrawn="1"/>
        </p:nvSpPr>
        <p:spPr>
          <a:xfrm>
            <a:off x="-24594" y="1484784"/>
            <a:ext cx="916859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1" kern="1200" baseline="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Gestão de Configuração e Mudança</a:t>
            </a:r>
            <a:endParaRPr lang="pt-BR" sz="3200" b="1" kern="1200" baseline="0" dirty="0">
              <a:solidFill>
                <a:schemeClr val="tx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1071538" y="1714488"/>
            <a:ext cx="7429552" cy="1214446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Curso: Engenharia de Software </a:t>
            </a:r>
            <a:endParaRPr lang="pt-BR" dirty="0"/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 hasCustomPrompt="1"/>
          </p:nvPr>
        </p:nvSpPr>
        <p:spPr>
          <a:xfrm>
            <a:off x="1071538" y="3000372"/>
            <a:ext cx="7429552" cy="1071570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pt-BR" dirty="0" smtClean="0"/>
              <a:t>Disciplina: Gestão de Configuração e Mudança</a:t>
            </a:r>
          </a:p>
          <a:p>
            <a:pPr lvl="0"/>
            <a:endParaRPr lang="pt-BR" dirty="0"/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 hasCustomPrompt="1"/>
          </p:nvPr>
        </p:nvSpPr>
        <p:spPr>
          <a:xfrm>
            <a:off x="1071538" y="4143380"/>
            <a:ext cx="7429552" cy="1285884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Professor: Prof. </a:t>
            </a:r>
            <a:r>
              <a:rPr lang="pt-BR" dirty="0" err="1" smtClean="0"/>
              <a:t>Msc</a:t>
            </a:r>
            <a:r>
              <a:rPr lang="pt-BR" dirty="0" smtClean="0"/>
              <a:t>. Anderson Diniz </a:t>
            </a:r>
            <a:r>
              <a:rPr lang="pt-BR" dirty="0" err="1" smtClean="0"/>
              <a:t>Hummel</a:t>
            </a:r>
            <a:endParaRPr lang="pt-BR" dirty="0"/>
          </a:p>
        </p:txBody>
      </p:sp>
      <p:sp>
        <p:nvSpPr>
          <p:cNvPr id="5" name="CaixaDeTexto 4"/>
          <p:cNvSpPr txBox="1"/>
          <p:nvPr userDrawn="1"/>
        </p:nvSpPr>
        <p:spPr>
          <a:xfrm>
            <a:off x="5929322" y="6357958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Slide</a:t>
            </a:r>
            <a:r>
              <a:rPr lang="pt-BR" sz="1400" b="1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fld id="{A5ADF039-53B1-4658-9CD2-00DE97FC5093}" type="slidenum">
              <a:rPr lang="pt-BR" sz="1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‹nº›</a:t>
            </a:fld>
            <a:endParaRPr lang="pt-BR" sz="1400" b="1" dirty="0">
              <a:solidFill>
                <a:schemeClr val="tx2">
                  <a:lumMod val="60000"/>
                  <a:lumOff val="4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285720" y="5572140"/>
            <a:ext cx="5000634" cy="35717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Curso: Engenharia de Software</a:t>
            </a:r>
            <a:endParaRPr lang="pt-BR" dirty="0"/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 hasCustomPrompt="1"/>
          </p:nvPr>
        </p:nvSpPr>
        <p:spPr>
          <a:xfrm>
            <a:off x="285720" y="5929330"/>
            <a:ext cx="5000660" cy="357190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Disciplina: Gestão de Configuração e Mudança</a:t>
            </a:r>
            <a:endParaRPr lang="pt-BR" dirty="0"/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 hasCustomPrompt="1"/>
          </p:nvPr>
        </p:nvSpPr>
        <p:spPr>
          <a:xfrm>
            <a:off x="285720" y="6286520"/>
            <a:ext cx="5000660" cy="42862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Professor: Prof. </a:t>
            </a:r>
            <a:r>
              <a:rPr lang="pt-BR" dirty="0" err="1" smtClean="0"/>
              <a:t>Msc</a:t>
            </a:r>
            <a:r>
              <a:rPr lang="pt-BR" dirty="0" smtClean="0"/>
              <a:t>. Anderson Diniz </a:t>
            </a:r>
            <a:r>
              <a:rPr lang="pt-BR" dirty="0" err="1" smtClean="0"/>
              <a:t>Hummel</a:t>
            </a:r>
            <a:endParaRPr lang="pt-BR" dirty="0"/>
          </a:p>
        </p:txBody>
      </p:sp>
      <p:sp>
        <p:nvSpPr>
          <p:cNvPr id="5" name="CaixaDeTexto 4"/>
          <p:cNvSpPr txBox="1"/>
          <p:nvPr userDrawn="1"/>
        </p:nvSpPr>
        <p:spPr>
          <a:xfrm>
            <a:off x="5929322" y="6357958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Slide</a:t>
            </a:r>
            <a:r>
              <a:rPr lang="pt-BR" sz="1400" b="1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fld id="{A5ADF039-53B1-4658-9CD2-00DE97FC5093}" type="slidenum">
              <a:rPr lang="pt-BR" sz="1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‹nº›</a:t>
            </a:fld>
            <a:endParaRPr lang="pt-BR" sz="1400" b="1" dirty="0">
              <a:solidFill>
                <a:schemeClr val="tx2">
                  <a:lumMod val="60000"/>
                  <a:lumOff val="4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Título 1"/>
          <p:cNvSpPr>
            <a:spLocks noGrp="1"/>
          </p:cNvSpPr>
          <p:nvPr>
            <p:ph type="ctrTitle" hasCustomPrompt="1"/>
          </p:nvPr>
        </p:nvSpPr>
        <p:spPr>
          <a:xfrm>
            <a:off x="2915816" y="404664"/>
            <a:ext cx="6120680" cy="504056"/>
          </a:xfrm>
          <a:prstGeom prst="rect">
            <a:avLst/>
          </a:prstGeom>
        </p:spPr>
        <p:txBody>
          <a:bodyPr/>
          <a:lstStyle>
            <a:lvl1pPr algn="l">
              <a:defRPr sz="2800" b="1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Título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251520" y="1412776"/>
            <a:ext cx="8281293" cy="403234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285720" y="5572140"/>
            <a:ext cx="5000634" cy="35717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Curso: Engenharia de Software</a:t>
            </a:r>
            <a:endParaRPr lang="pt-BR" dirty="0"/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 hasCustomPrompt="1"/>
          </p:nvPr>
        </p:nvSpPr>
        <p:spPr>
          <a:xfrm>
            <a:off x="285720" y="5929330"/>
            <a:ext cx="5000660" cy="357190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Disciplina: Gestão de Configuração e Mudança</a:t>
            </a:r>
            <a:endParaRPr lang="pt-BR" dirty="0"/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 hasCustomPrompt="1"/>
          </p:nvPr>
        </p:nvSpPr>
        <p:spPr>
          <a:xfrm>
            <a:off x="285720" y="6286520"/>
            <a:ext cx="5000660" cy="42862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Professor: Prof. </a:t>
            </a:r>
            <a:r>
              <a:rPr lang="pt-BR" dirty="0" err="1" smtClean="0"/>
              <a:t>Msc</a:t>
            </a:r>
            <a:r>
              <a:rPr lang="pt-BR" dirty="0" smtClean="0"/>
              <a:t>. Anderson Diniz </a:t>
            </a:r>
            <a:r>
              <a:rPr lang="pt-BR" dirty="0" err="1" smtClean="0"/>
              <a:t>Hummel</a:t>
            </a:r>
            <a:endParaRPr lang="pt-BR" dirty="0"/>
          </a:p>
        </p:txBody>
      </p:sp>
      <p:sp>
        <p:nvSpPr>
          <p:cNvPr id="5" name="CaixaDeTexto 4"/>
          <p:cNvSpPr txBox="1"/>
          <p:nvPr userDrawn="1"/>
        </p:nvSpPr>
        <p:spPr>
          <a:xfrm>
            <a:off x="5929322" y="6357958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Slide</a:t>
            </a:r>
            <a:r>
              <a:rPr lang="pt-BR" sz="1400" b="1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fld id="{A5ADF039-53B1-4658-9CD2-00DE97FC5093}" type="slidenum">
              <a:rPr lang="pt-BR" sz="1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‹nº›</a:t>
            </a:fld>
            <a:endParaRPr lang="pt-BR" sz="1400" b="1" dirty="0">
              <a:solidFill>
                <a:schemeClr val="tx2">
                  <a:lumMod val="60000"/>
                  <a:lumOff val="4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Título 1"/>
          <p:cNvSpPr>
            <a:spLocks noGrp="1"/>
          </p:cNvSpPr>
          <p:nvPr>
            <p:ph type="ctrTitle" hasCustomPrompt="1"/>
          </p:nvPr>
        </p:nvSpPr>
        <p:spPr>
          <a:xfrm>
            <a:off x="2915816" y="116632"/>
            <a:ext cx="6120680" cy="504056"/>
          </a:xfrm>
          <a:prstGeom prst="rect">
            <a:avLst/>
          </a:prstGeom>
        </p:spPr>
        <p:txBody>
          <a:bodyPr/>
          <a:lstStyle>
            <a:lvl1pPr algn="l">
              <a:defRPr sz="2800" b="1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Título</a:t>
            </a:r>
            <a:endParaRPr lang="pt-BR" dirty="0"/>
          </a:p>
        </p:txBody>
      </p:sp>
      <p:sp>
        <p:nvSpPr>
          <p:cNvPr id="12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251520" y="1412776"/>
            <a:ext cx="8281293" cy="403234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15" name="Espaço Reservado para Conteúdo 14"/>
          <p:cNvSpPr>
            <a:spLocks noGrp="1"/>
          </p:cNvSpPr>
          <p:nvPr>
            <p:ph sz="quarter" idx="14" hasCustomPrompt="1"/>
          </p:nvPr>
        </p:nvSpPr>
        <p:spPr>
          <a:xfrm>
            <a:off x="3419872" y="620688"/>
            <a:ext cx="5544615" cy="57606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pt-BR" sz="2000" b="1" kern="1200" baseline="0" dirty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pt-BR" dirty="0" err="1" smtClean="0"/>
              <a:t>Sub-título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05598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_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_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 descr="Faculdade-Impacta-Tecnologia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143240" y="1643050"/>
            <a:ext cx="2971800" cy="2971800"/>
          </a:xfrm>
          <a:prstGeom prst="rect">
            <a:avLst/>
          </a:prstGeom>
        </p:spPr>
      </p:pic>
      <p:cxnSp>
        <p:nvCxnSpPr>
          <p:cNvPr id="4" name="Conector reto 3"/>
          <p:cNvCxnSpPr/>
          <p:nvPr userDrawn="1"/>
        </p:nvCxnSpPr>
        <p:spPr>
          <a:xfrm>
            <a:off x="1214414" y="4572008"/>
            <a:ext cx="6929486" cy="1588"/>
          </a:xfrm>
          <a:prstGeom prst="line">
            <a:avLst/>
          </a:prstGeom>
          <a:ln>
            <a:gradFill>
              <a:gsLst>
                <a:gs pos="0">
                  <a:srgbClr val="0070C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rgbClr val="0070C0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Faculdade-Impacta-Tecnologia_horizontal.png"/>
          <p:cNvPicPr>
            <a:picLocks noChangeAspect="1"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214282" y="214291"/>
            <a:ext cx="2576065" cy="785818"/>
          </a:xfrm>
          <a:prstGeom prst="rect">
            <a:avLst/>
          </a:prstGeom>
        </p:spPr>
      </p:pic>
      <p:cxnSp>
        <p:nvCxnSpPr>
          <p:cNvPr id="9" name="Conector reto 8"/>
          <p:cNvCxnSpPr/>
          <p:nvPr userDrawn="1"/>
        </p:nvCxnSpPr>
        <p:spPr>
          <a:xfrm>
            <a:off x="0" y="1214422"/>
            <a:ext cx="6858016" cy="1588"/>
          </a:xfrm>
          <a:prstGeom prst="line">
            <a:avLst/>
          </a:prstGeom>
          <a:ln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m 10" descr="logo_impacta.png"/>
          <p:cNvPicPr>
            <a:picLocks noChangeAspect="1"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>
            <a:off x="7353300" y="4800600"/>
            <a:ext cx="1790700" cy="2057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9" r:id="rId3"/>
    <p:sldLayoutId id="2147483660" r:id="rId4"/>
    <p:sldLayoutId id="2147483655" r:id="rId5"/>
    <p:sldLayoutId id="2147483658" r:id="rId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ITIL: Gestão de Configuração e Gestão de Mudanças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Introdução e Definições</a:t>
            </a:r>
            <a:endParaRPr lang="pt-BR" dirty="0"/>
          </a:p>
        </p:txBody>
      </p:sp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Gestão de Configuração e Mudança</a:t>
            </a:r>
          </a:p>
          <a:p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/>
              <a:t>Prof. Anderson Diniz </a:t>
            </a:r>
            <a:r>
              <a:rPr lang="pt-BR" dirty="0" err="1"/>
              <a:t>Hummel</a:t>
            </a:r>
            <a:endParaRPr lang="pt-BR" dirty="0"/>
          </a:p>
          <a:p>
            <a:endParaRPr lang="pt-BR" dirty="0"/>
          </a:p>
        </p:txBody>
      </p:sp>
      <p:sp>
        <p:nvSpPr>
          <p:cNvPr id="7" name="Título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ITIL: Gestão de Configuração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just"/>
            <a:r>
              <a:rPr lang="pt-BR" sz="2800" dirty="0" smtClean="0"/>
              <a:t>Base de dados que contêm as informações dos itens de configuração e seus relacionamentos.</a:t>
            </a:r>
          </a:p>
          <a:p>
            <a:pPr algn="just"/>
            <a:r>
              <a:rPr lang="pt-BR" sz="2800" dirty="0" smtClean="0"/>
              <a:t>Atributos principais dos </a:t>
            </a:r>
            <a:r>
              <a:rPr lang="pt-BR" sz="2800" dirty="0" err="1" smtClean="0"/>
              <a:t>ICs</a:t>
            </a:r>
            <a:r>
              <a:rPr lang="pt-BR" sz="2800" dirty="0" smtClean="0"/>
              <a:t>:</a:t>
            </a:r>
          </a:p>
          <a:p>
            <a:pPr lvl="1"/>
            <a:r>
              <a:rPr lang="pt-BR" dirty="0" smtClean="0"/>
              <a:t>Descrição</a:t>
            </a:r>
          </a:p>
          <a:p>
            <a:pPr lvl="1"/>
            <a:r>
              <a:rPr lang="pt-BR" dirty="0" smtClean="0"/>
              <a:t>Dono</a:t>
            </a:r>
          </a:p>
          <a:p>
            <a:pPr lvl="1"/>
            <a:r>
              <a:rPr lang="pt-BR" dirty="0" smtClean="0"/>
              <a:t>Relacionamentos</a:t>
            </a:r>
          </a:p>
          <a:p>
            <a:pPr lvl="1" algn="just"/>
            <a:endParaRPr lang="pt-BR" sz="2400" dirty="0" smtClean="0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t-BR" dirty="0" err="1" smtClean="0"/>
              <a:t>C</a:t>
            </a:r>
            <a:r>
              <a:rPr lang="pt-BR" b="0" dirty="0" err="1" smtClean="0"/>
              <a:t>onfiguration</a:t>
            </a:r>
            <a:r>
              <a:rPr lang="pt-BR" b="0" dirty="0" smtClean="0"/>
              <a:t> </a:t>
            </a:r>
            <a:r>
              <a:rPr lang="pt-BR" dirty="0" smtClean="0"/>
              <a:t>M</a:t>
            </a:r>
            <a:r>
              <a:rPr lang="pt-BR" b="0" dirty="0" smtClean="0"/>
              <a:t>anagement </a:t>
            </a:r>
            <a:r>
              <a:rPr lang="pt-BR" dirty="0" err="1" smtClean="0"/>
              <a:t>D</a:t>
            </a:r>
            <a:r>
              <a:rPr lang="pt-BR" b="0" dirty="0" err="1" smtClean="0"/>
              <a:t>ata</a:t>
            </a:r>
            <a:r>
              <a:rPr lang="pt-BR" dirty="0" err="1" smtClean="0"/>
              <a:t>B</a:t>
            </a:r>
            <a:r>
              <a:rPr lang="pt-BR" b="0" dirty="0" err="1" smtClean="0"/>
              <a:t>ase</a:t>
            </a:r>
            <a:endParaRPr lang="pt-BR" b="0" dirty="0"/>
          </a:p>
        </p:txBody>
      </p:sp>
    </p:spTree>
    <p:extLst>
      <p:ext uri="{BB962C8B-B14F-4D97-AF65-F5344CB8AC3E}">
        <p14:creationId xmlns:p14="http://schemas.microsoft.com/office/powerpoint/2010/main" val="380922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Engenharia de Software</a:t>
            </a:r>
            <a:endParaRPr lang="pt-BR" dirty="0"/>
          </a:p>
        </p:txBody>
      </p:sp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Gestão de Configuração e Mudança</a:t>
            </a:r>
          </a:p>
          <a:p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/>
              <a:t>Prof. Anderson Diniz </a:t>
            </a:r>
            <a:r>
              <a:rPr lang="pt-BR" dirty="0" err="1"/>
              <a:t>Hummel</a:t>
            </a:r>
            <a:endParaRPr lang="pt-BR" dirty="0"/>
          </a:p>
          <a:p>
            <a:endParaRPr lang="pt-BR" dirty="0"/>
          </a:p>
        </p:txBody>
      </p:sp>
      <p:sp>
        <p:nvSpPr>
          <p:cNvPr id="7" name="Título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ITIL: GCM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just"/>
            <a:r>
              <a:rPr lang="pt-BR" sz="2800" dirty="0" smtClean="0"/>
              <a:t>Suporte a Serviços </a:t>
            </a:r>
          </a:p>
          <a:p>
            <a:pPr lvl="1" algn="just"/>
            <a:r>
              <a:rPr lang="pt-BR" sz="2400" dirty="0" smtClean="0"/>
              <a:t>Gestão de Configuração</a:t>
            </a:r>
          </a:p>
          <a:p>
            <a:pPr lvl="1" algn="just"/>
            <a:r>
              <a:rPr lang="pt-BR" sz="2400" b="1" dirty="0" smtClean="0"/>
              <a:t>Gestão de Mudanças</a:t>
            </a:r>
          </a:p>
          <a:p>
            <a:pPr marL="0" indent="0" algn="just">
              <a:buNone/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80922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Introdução e Definições</a:t>
            </a:r>
            <a:endParaRPr lang="pt-BR" dirty="0"/>
          </a:p>
        </p:txBody>
      </p:sp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Gestão de Configuração e Mudança</a:t>
            </a:r>
          </a:p>
          <a:p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/>
              <a:t>Prof. Anderson Diniz </a:t>
            </a:r>
            <a:r>
              <a:rPr lang="pt-BR" dirty="0" err="1"/>
              <a:t>Hummel</a:t>
            </a:r>
            <a:endParaRPr lang="pt-BR" dirty="0"/>
          </a:p>
          <a:p>
            <a:endParaRPr lang="pt-BR" dirty="0"/>
          </a:p>
        </p:txBody>
      </p:sp>
      <p:sp>
        <p:nvSpPr>
          <p:cNvPr id="7" name="Título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ITIL: Gestão de Mudanças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just"/>
            <a:r>
              <a:rPr lang="pt-BR" sz="2800" dirty="0" smtClean="0"/>
              <a:t>Garantir a utilização de métodos e procedimentos padrões para o manuseio rápido e eficiente de todas as mudanças, de forma a minimizar o impacto das alterações na qualidade dos serviços, na continuidade dos negócios, o próprio impacto da mudança, as necessidades de recursos e a aprovação da mudança.</a:t>
            </a:r>
          </a:p>
        </p:txBody>
      </p:sp>
    </p:spTree>
    <p:extLst>
      <p:ext uri="{BB962C8B-B14F-4D97-AF65-F5344CB8AC3E}">
        <p14:creationId xmlns:p14="http://schemas.microsoft.com/office/powerpoint/2010/main" val="380922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Introdução e Definições</a:t>
            </a:r>
            <a:endParaRPr lang="pt-BR" dirty="0"/>
          </a:p>
        </p:txBody>
      </p:sp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Gestão de Configuração e Mudança</a:t>
            </a:r>
          </a:p>
          <a:p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/>
              <a:t>Prof. Anderson Diniz </a:t>
            </a:r>
            <a:r>
              <a:rPr lang="pt-BR" dirty="0" err="1"/>
              <a:t>Hummel</a:t>
            </a:r>
            <a:endParaRPr lang="pt-BR" dirty="0"/>
          </a:p>
          <a:p>
            <a:endParaRPr lang="pt-BR" dirty="0"/>
          </a:p>
        </p:txBody>
      </p:sp>
      <p:sp>
        <p:nvSpPr>
          <p:cNvPr id="7" name="Título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ITIL: Gestão de Mudanças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just"/>
            <a:r>
              <a:rPr lang="pt-BR" sz="2800" dirty="0" smtClean="0"/>
              <a:t>Apenas Mudanças aprovadas, com custos calculados efetivos, executadas dentro de um risco aceitável.</a:t>
            </a:r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t-BR" dirty="0" smtClean="0"/>
              <a:t>Objetivo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0922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Introdução e Definições</a:t>
            </a:r>
            <a:endParaRPr lang="pt-BR" dirty="0"/>
          </a:p>
        </p:txBody>
      </p:sp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Gestão de Configuração e Mudança</a:t>
            </a:r>
          </a:p>
          <a:p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/>
              <a:t>Prof. Anderson Diniz </a:t>
            </a:r>
            <a:r>
              <a:rPr lang="pt-BR" dirty="0" err="1"/>
              <a:t>Hummel</a:t>
            </a:r>
            <a:endParaRPr lang="pt-BR" dirty="0"/>
          </a:p>
          <a:p>
            <a:endParaRPr lang="pt-BR" dirty="0"/>
          </a:p>
        </p:txBody>
      </p:sp>
      <p:sp>
        <p:nvSpPr>
          <p:cNvPr id="7" name="Título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ITIL: Gestão de Mudanças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just"/>
            <a:r>
              <a:rPr lang="pt-BR" sz="2800" dirty="0" smtClean="0"/>
              <a:t>Receber, filtrar e registrar </a:t>
            </a:r>
            <a:r>
              <a:rPr lang="pt-BR" sz="2800" dirty="0" err="1" smtClean="0"/>
              <a:t>RDM’s</a:t>
            </a:r>
            <a:r>
              <a:rPr lang="pt-BR" sz="2800" dirty="0" smtClean="0"/>
              <a:t>; </a:t>
            </a:r>
          </a:p>
          <a:p>
            <a:pPr algn="just"/>
            <a:r>
              <a:rPr lang="pt-BR" sz="2800" dirty="0" smtClean="0"/>
              <a:t>Estabelecer  o impacto, custo, benefício e risco; Justificação e aprovação; </a:t>
            </a:r>
          </a:p>
          <a:p>
            <a:pPr algn="just"/>
            <a:r>
              <a:rPr lang="pt-BR" sz="2800" dirty="0" smtClean="0"/>
              <a:t>Gerenciar e coordenar a implementação; </a:t>
            </a:r>
          </a:p>
          <a:p>
            <a:pPr algn="just"/>
            <a:r>
              <a:rPr lang="pt-BR" sz="2800" smtClean="0"/>
              <a:t>Monitoração </a:t>
            </a:r>
            <a:r>
              <a:rPr lang="pt-BR" sz="2800" dirty="0" smtClean="0"/>
              <a:t>e documentação; </a:t>
            </a:r>
          </a:p>
          <a:p>
            <a:pPr algn="just"/>
            <a:r>
              <a:rPr lang="pt-BR" sz="2800" dirty="0" smtClean="0"/>
              <a:t>Revisão e fechamento.</a:t>
            </a:r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t-BR" dirty="0" smtClean="0"/>
              <a:t>Responsabilidades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0922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Introdução e Definições</a:t>
            </a:r>
            <a:endParaRPr lang="pt-BR" dirty="0"/>
          </a:p>
        </p:txBody>
      </p:sp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Gestão de Configuração e Mudança</a:t>
            </a:r>
          </a:p>
          <a:p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/>
              <a:t>Prof. Anderson Diniz </a:t>
            </a:r>
            <a:r>
              <a:rPr lang="pt-BR" dirty="0" err="1"/>
              <a:t>Hummel</a:t>
            </a:r>
            <a:endParaRPr lang="pt-BR" dirty="0"/>
          </a:p>
          <a:p>
            <a:endParaRPr lang="pt-BR" dirty="0"/>
          </a:p>
        </p:txBody>
      </p:sp>
      <p:sp>
        <p:nvSpPr>
          <p:cNvPr id="7" name="Título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ITIL: Gestão de Mudanças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just"/>
            <a:r>
              <a:rPr lang="pt-BR" sz="2800" dirty="0" smtClean="0"/>
              <a:t>Identificação</a:t>
            </a:r>
          </a:p>
          <a:p>
            <a:pPr algn="just"/>
            <a:r>
              <a:rPr lang="pt-BR" sz="2800" dirty="0" smtClean="0"/>
              <a:t>Identificação do problema ou erro conhecido</a:t>
            </a:r>
          </a:p>
          <a:p>
            <a:pPr algn="just"/>
            <a:r>
              <a:rPr lang="pt-BR" sz="2800" dirty="0" smtClean="0"/>
              <a:t>Descrição e identificação dos </a:t>
            </a:r>
            <a:r>
              <a:rPr lang="pt-BR" sz="2800" dirty="0" err="1" smtClean="0"/>
              <a:t>ICs</a:t>
            </a:r>
            <a:endParaRPr lang="pt-BR" sz="2800" dirty="0" smtClean="0"/>
          </a:p>
          <a:p>
            <a:pPr algn="just"/>
            <a:r>
              <a:rPr lang="pt-BR" sz="2800" dirty="0" smtClean="0"/>
              <a:t>Razão da mudança (justificativa e benefícios) </a:t>
            </a:r>
          </a:p>
          <a:p>
            <a:pPr algn="just"/>
            <a:r>
              <a:rPr lang="pt-BR" sz="2800" dirty="0" smtClean="0"/>
              <a:t>Versão e atual e nova versão dos </a:t>
            </a:r>
            <a:r>
              <a:rPr lang="pt-BR" sz="2800" dirty="0" err="1" smtClean="0"/>
              <a:t>Ics</a:t>
            </a:r>
            <a:endParaRPr lang="pt-BR" sz="2800" dirty="0" smtClean="0"/>
          </a:p>
          <a:p>
            <a:pPr algn="just"/>
            <a:r>
              <a:rPr lang="pt-BR" sz="2800" dirty="0" smtClean="0"/>
              <a:t>Nome, localização, telefone do solicitante</a:t>
            </a:r>
          </a:p>
          <a:p>
            <a:pPr algn="just"/>
            <a:r>
              <a:rPr lang="pt-BR" sz="2800" dirty="0" smtClean="0"/>
              <a:t>Data de submissão</a:t>
            </a:r>
          </a:p>
          <a:p>
            <a:pPr algn="just"/>
            <a:r>
              <a:rPr lang="pt-BR" sz="2800" dirty="0" smtClean="0"/>
              <a:t>Recursos e prazos estimados</a:t>
            </a:r>
            <a:endParaRPr lang="pt-BR" sz="2800" dirty="0" smtClean="0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t-BR" dirty="0" smtClean="0"/>
              <a:t>Requisição de Mudança (RDM)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6981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Introdução e Definições</a:t>
            </a:r>
            <a:endParaRPr lang="pt-BR" dirty="0"/>
          </a:p>
        </p:txBody>
      </p:sp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Gestão de Configuração e Mudança</a:t>
            </a:r>
          </a:p>
          <a:p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/>
              <a:t>Prof. Anderson Diniz </a:t>
            </a:r>
            <a:r>
              <a:rPr lang="pt-BR" dirty="0" err="1"/>
              <a:t>Hummel</a:t>
            </a:r>
            <a:endParaRPr lang="pt-BR" dirty="0"/>
          </a:p>
          <a:p>
            <a:endParaRPr lang="pt-BR" dirty="0"/>
          </a:p>
        </p:txBody>
      </p:sp>
      <p:sp>
        <p:nvSpPr>
          <p:cNvPr id="7" name="Título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ITIL: Gestão de Mudanças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400" dirty="0" smtClean="0"/>
              <a:t>Qual é a </a:t>
            </a:r>
            <a:r>
              <a:rPr lang="pt-BR" sz="2400" b="1" dirty="0" smtClean="0"/>
              <a:t>Razão</a:t>
            </a:r>
            <a:r>
              <a:rPr lang="pt-BR" sz="2400" dirty="0" smtClean="0"/>
              <a:t> para a mudança?</a:t>
            </a:r>
          </a:p>
          <a:p>
            <a:r>
              <a:rPr lang="pt-BR" sz="2400" dirty="0" smtClean="0"/>
              <a:t>Qual é o </a:t>
            </a:r>
            <a:r>
              <a:rPr lang="pt-BR" sz="2400" b="1" dirty="0" smtClean="0"/>
              <a:t>Retorno</a:t>
            </a:r>
            <a:r>
              <a:rPr lang="pt-BR" sz="2400" dirty="0" smtClean="0"/>
              <a:t> esperado pela Mudança?</a:t>
            </a:r>
          </a:p>
          <a:p>
            <a:r>
              <a:rPr lang="pt-BR" sz="2400" dirty="0" smtClean="0"/>
              <a:t>Quais são os </a:t>
            </a:r>
            <a:r>
              <a:rPr lang="pt-BR" sz="2400" b="1" dirty="0" smtClean="0"/>
              <a:t>Riscos</a:t>
            </a:r>
            <a:r>
              <a:rPr lang="pt-BR" sz="2400" dirty="0" smtClean="0"/>
              <a:t> envolvidos na Mudança?</a:t>
            </a:r>
          </a:p>
          <a:p>
            <a:r>
              <a:rPr lang="pt-BR" sz="2400" dirty="0" smtClean="0"/>
              <a:t>Quais são os </a:t>
            </a:r>
            <a:r>
              <a:rPr lang="pt-BR" sz="2400" b="1" dirty="0" smtClean="0"/>
              <a:t>Recursos</a:t>
            </a:r>
            <a:r>
              <a:rPr lang="pt-BR" sz="2400" dirty="0" smtClean="0"/>
              <a:t> necessários para fazer a Mudança?</a:t>
            </a:r>
          </a:p>
          <a:p>
            <a:r>
              <a:rPr lang="pt-BR" sz="2400" dirty="0" smtClean="0"/>
              <a:t>Quem é o </a:t>
            </a:r>
            <a:r>
              <a:rPr lang="pt-BR" sz="2400" b="1" dirty="0" smtClean="0"/>
              <a:t>Responsável</a:t>
            </a:r>
            <a:r>
              <a:rPr lang="pt-BR" sz="2400" dirty="0" smtClean="0"/>
              <a:t> ?</a:t>
            </a:r>
          </a:p>
          <a:p>
            <a:r>
              <a:rPr lang="pt-BR" sz="2400" dirty="0" smtClean="0"/>
              <a:t>Há </a:t>
            </a:r>
            <a:r>
              <a:rPr lang="pt-BR" sz="2400" b="1" dirty="0" smtClean="0"/>
              <a:t>Relacionamento</a:t>
            </a:r>
            <a:r>
              <a:rPr lang="pt-BR" sz="2400" dirty="0" smtClean="0"/>
              <a:t> entre está RDM e outras RDM?</a:t>
            </a:r>
          </a:p>
          <a:p>
            <a:r>
              <a:rPr lang="pt-BR" sz="2400" dirty="0" smtClean="0"/>
              <a:t>Há estratégia de </a:t>
            </a:r>
            <a:r>
              <a:rPr lang="pt-BR" sz="2400" b="1" i="1" dirty="0" err="1" smtClean="0"/>
              <a:t>Rollback</a:t>
            </a:r>
            <a:r>
              <a:rPr lang="pt-BR" sz="2400" dirty="0" smtClean="0"/>
              <a:t> (desfazer as modificações)?</a:t>
            </a:r>
          </a:p>
          <a:p>
            <a:r>
              <a:rPr lang="pt-BR" sz="2400" dirty="0" smtClean="0"/>
              <a:t>Dentro do </a:t>
            </a:r>
            <a:r>
              <a:rPr lang="pt-BR" sz="2400" b="1" dirty="0" smtClean="0"/>
              <a:t>orçamento</a:t>
            </a:r>
            <a:r>
              <a:rPr lang="pt-BR" sz="2400" dirty="0" smtClean="0"/>
              <a:t>?</a:t>
            </a:r>
          </a:p>
          <a:p>
            <a:r>
              <a:rPr lang="pt-BR" sz="2400" b="1" dirty="0" smtClean="0"/>
              <a:t>Documentação</a:t>
            </a:r>
            <a:r>
              <a:rPr lang="pt-BR" sz="2400" dirty="0" smtClean="0"/>
              <a:t> </a:t>
            </a:r>
            <a:r>
              <a:rPr lang="pt-BR" sz="2400" dirty="0" smtClean="0"/>
              <a:t>está em conformidade?</a:t>
            </a:r>
            <a:endParaRPr lang="pt-BR" sz="2400" dirty="0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t-BR" dirty="0" smtClean="0"/>
              <a:t>O que avaliar em uma mudança?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0922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Introdução e Definições</a:t>
            </a:r>
            <a:endParaRPr lang="pt-BR" dirty="0"/>
          </a:p>
        </p:txBody>
      </p:sp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Gestão de Configuração e Mudança</a:t>
            </a:r>
          </a:p>
          <a:p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/>
              <a:t>Prof. Anderson Diniz </a:t>
            </a:r>
            <a:r>
              <a:rPr lang="pt-BR" dirty="0" err="1"/>
              <a:t>Hummel</a:t>
            </a:r>
            <a:endParaRPr lang="pt-BR" dirty="0"/>
          </a:p>
          <a:p>
            <a:endParaRPr lang="pt-BR" dirty="0"/>
          </a:p>
        </p:txBody>
      </p:sp>
      <p:sp>
        <p:nvSpPr>
          <p:cNvPr id="7" name="Título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ITIL: Gestão de Mudanças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just"/>
            <a:endParaRPr lang="pt-BR" sz="2800" dirty="0" smtClean="0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t-BR" dirty="0" smtClean="0"/>
              <a:t>Fluxo</a:t>
            </a:r>
            <a:endParaRPr lang="pt-BR" dirty="0"/>
          </a:p>
        </p:txBody>
      </p:sp>
      <p:pic>
        <p:nvPicPr>
          <p:cNvPr id="1026" name="Picture 2" descr="http://www.teamproject.com.br/trial2/attachments/48/gestao-mudunca_v1.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0"/>
            <a:ext cx="4544785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0922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097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Engenharia de Software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 smtClean="0"/>
              <a:t>Gestão de Configuração e Mudança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 smtClean="0"/>
              <a:t>Prof. </a:t>
            </a:r>
            <a:r>
              <a:rPr lang="pt-BR" dirty="0" err="1" smtClean="0"/>
              <a:t>Msc</a:t>
            </a:r>
            <a:r>
              <a:rPr lang="pt-BR" dirty="0" smtClean="0"/>
              <a:t>. Anderson Diniz </a:t>
            </a:r>
            <a:r>
              <a:rPr lang="pt-BR" dirty="0" err="1" smtClean="0"/>
              <a:t>Hummel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4098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Engenharia de Software</a:t>
            </a:r>
            <a:endParaRPr lang="pt-BR" dirty="0"/>
          </a:p>
        </p:txBody>
      </p:sp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Gestão de Configuração e Mudança</a:t>
            </a:r>
          </a:p>
          <a:p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/>
              <a:t>Prof. Anderson Diniz </a:t>
            </a:r>
            <a:r>
              <a:rPr lang="pt-BR" dirty="0" err="1"/>
              <a:t>Hummel</a:t>
            </a:r>
            <a:endParaRPr lang="pt-BR" dirty="0"/>
          </a:p>
          <a:p>
            <a:endParaRPr lang="pt-BR" dirty="0"/>
          </a:p>
        </p:txBody>
      </p:sp>
      <p:sp>
        <p:nvSpPr>
          <p:cNvPr id="7" name="Título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ITIL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just"/>
            <a:r>
              <a:rPr lang="pt-BR" sz="2800" dirty="0" smtClean="0"/>
              <a:t>IT </a:t>
            </a:r>
            <a:r>
              <a:rPr lang="pt-BR" sz="2800" dirty="0" err="1" smtClean="0"/>
              <a:t>Infrastructure</a:t>
            </a:r>
            <a:r>
              <a:rPr lang="pt-BR" sz="2800" dirty="0" smtClean="0"/>
              <a:t> </a:t>
            </a:r>
            <a:r>
              <a:rPr lang="pt-BR" sz="2800" dirty="0" err="1" smtClean="0"/>
              <a:t>Library</a:t>
            </a:r>
            <a:endParaRPr lang="pt-BR" sz="2800" dirty="0" smtClean="0"/>
          </a:p>
          <a:p>
            <a:pPr algn="just"/>
            <a:r>
              <a:rPr lang="pt-BR" sz="2800" dirty="0" smtClean="0"/>
              <a:t>Guia de melhores práticas em TI</a:t>
            </a:r>
          </a:p>
          <a:p>
            <a:pPr algn="just"/>
            <a:r>
              <a:rPr lang="pt-BR" sz="2800" dirty="0" smtClean="0"/>
              <a:t>Suporte a Serviços </a:t>
            </a:r>
          </a:p>
          <a:p>
            <a:pPr lvl="1" algn="just"/>
            <a:r>
              <a:rPr lang="pt-BR" sz="2400" dirty="0" smtClean="0"/>
              <a:t>Gerenciamento de Configuração</a:t>
            </a:r>
          </a:p>
          <a:p>
            <a:pPr lvl="1" algn="just"/>
            <a:r>
              <a:rPr lang="pt-BR" sz="2400" dirty="0" smtClean="0"/>
              <a:t>Gerenciamento de Mudanças</a:t>
            </a:r>
          </a:p>
          <a:p>
            <a:pPr algn="just"/>
            <a:r>
              <a:rPr lang="pt-BR" sz="2800" dirty="0" smtClean="0"/>
              <a:t>Entrega de Serviços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80922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Engenharia de Software</a:t>
            </a:r>
            <a:endParaRPr lang="pt-BR" dirty="0"/>
          </a:p>
        </p:txBody>
      </p:sp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Gestão de Configuração e Mudança</a:t>
            </a:r>
          </a:p>
          <a:p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/>
              <a:t>Prof. Anderson Diniz </a:t>
            </a:r>
            <a:r>
              <a:rPr lang="pt-BR" dirty="0" err="1"/>
              <a:t>Hummel</a:t>
            </a:r>
            <a:endParaRPr lang="pt-BR" dirty="0"/>
          </a:p>
          <a:p>
            <a:endParaRPr lang="pt-BR" dirty="0"/>
          </a:p>
        </p:txBody>
      </p:sp>
      <p:sp>
        <p:nvSpPr>
          <p:cNvPr id="7" name="Título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ITIL: GCM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just"/>
            <a:r>
              <a:rPr lang="pt-BR" sz="2800" dirty="0" smtClean="0"/>
              <a:t>Suporte a Serviços </a:t>
            </a:r>
          </a:p>
          <a:p>
            <a:pPr lvl="1" algn="just"/>
            <a:r>
              <a:rPr lang="pt-BR" sz="2400" dirty="0" smtClean="0"/>
              <a:t>Gestão de Configuração</a:t>
            </a:r>
          </a:p>
          <a:p>
            <a:pPr lvl="1" algn="just"/>
            <a:r>
              <a:rPr lang="pt-BR" sz="2400" dirty="0" smtClean="0"/>
              <a:t>Gestão de Mudanças</a:t>
            </a:r>
          </a:p>
          <a:p>
            <a:pPr marL="0" indent="0" algn="just">
              <a:buNone/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80922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Engenharia de Software</a:t>
            </a:r>
            <a:endParaRPr lang="pt-BR" dirty="0"/>
          </a:p>
        </p:txBody>
      </p:sp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Gestão de Configuração e Mudança</a:t>
            </a:r>
          </a:p>
          <a:p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/>
              <a:t>Prof. Anderson Diniz </a:t>
            </a:r>
            <a:r>
              <a:rPr lang="pt-BR" dirty="0" err="1"/>
              <a:t>Hummel</a:t>
            </a:r>
            <a:endParaRPr lang="pt-BR" dirty="0"/>
          </a:p>
          <a:p>
            <a:endParaRPr lang="pt-BR" dirty="0"/>
          </a:p>
        </p:txBody>
      </p:sp>
      <p:sp>
        <p:nvSpPr>
          <p:cNvPr id="7" name="Título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ITIL: GCM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just"/>
            <a:r>
              <a:rPr lang="pt-BR" sz="2800" dirty="0" smtClean="0"/>
              <a:t>Suporte a Serviços </a:t>
            </a:r>
          </a:p>
          <a:p>
            <a:pPr lvl="1" algn="just"/>
            <a:r>
              <a:rPr lang="pt-BR" sz="2400" b="1" dirty="0" smtClean="0"/>
              <a:t>Gestão de Configuração</a:t>
            </a:r>
          </a:p>
          <a:p>
            <a:pPr lvl="1" algn="just"/>
            <a:r>
              <a:rPr lang="pt-BR" sz="2400" dirty="0" smtClean="0"/>
              <a:t>Gestão </a:t>
            </a:r>
            <a:r>
              <a:rPr lang="pt-BR" sz="2400" smtClean="0"/>
              <a:t>de Mudanças</a:t>
            </a:r>
            <a:endParaRPr lang="pt-BR" sz="2400" dirty="0" smtClean="0"/>
          </a:p>
          <a:p>
            <a:pPr marL="0" indent="0" algn="just">
              <a:buNone/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80922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Introdução e Definições</a:t>
            </a:r>
            <a:endParaRPr lang="pt-BR" dirty="0"/>
          </a:p>
        </p:txBody>
      </p:sp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Gestão de Configuração e Mudança</a:t>
            </a:r>
          </a:p>
          <a:p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/>
              <a:t>Prof. Anderson Diniz </a:t>
            </a:r>
            <a:r>
              <a:rPr lang="pt-BR" dirty="0" err="1"/>
              <a:t>Hummel</a:t>
            </a:r>
            <a:endParaRPr lang="pt-BR" dirty="0"/>
          </a:p>
          <a:p>
            <a:endParaRPr lang="pt-BR" dirty="0"/>
          </a:p>
        </p:txBody>
      </p:sp>
      <p:sp>
        <p:nvSpPr>
          <p:cNvPr id="7" name="Título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ITIL: Gestão de Configuração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just"/>
            <a:r>
              <a:rPr lang="pt-BR" sz="2800" dirty="0" smtClean="0"/>
              <a:t>Permite à gerência de TI um controle rígido sobre os ativos da TI como equipamentos de hardware, programas de computador, documentação, serviços terceirizados, plantas, descrição de cargos, documentação de processos e quaisquer outros itens, chamados IC (itens de configuração), relacionados com a </a:t>
            </a:r>
            <a:r>
              <a:rPr lang="pt-BR" sz="2800" dirty="0" err="1" smtClean="0"/>
              <a:t>infra-estrutura</a:t>
            </a:r>
            <a:r>
              <a:rPr lang="pt-BR" sz="2800" dirty="0" smtClean="0"/>
              <a:t> de TI.</a:t>
            </a:r>
          </a:p>
        </p:txBody>
      </p:sp>
    </p:spTree>
    <p:extLst>
      <p:ext uri="{BB962C8B-B14F-4D97-AF65-F5344CB8AC3E}">
        <p14:creationId xmlns:p14="http://schemas.microsoft.com/office/powerpoint/2010/main" val="380922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Introdução e Definições</a:t>
            </a:r>
            <a:endParaRPr lang="pt-BR" dirty="0"/>
          </a:p>
        </p:txBody>
      </p:sp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Gestão de Configuração e Mudança</a:t>
            </a:r>
          </a:p>
          <a:p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/>
              <a:t>Prof. Anderson Diniz </a:t>
            </a:r>
            <a:r>
              <a:rPr lang="pt-BR" dirty="0" err="1"/>
              <a:t>Hummel</a:t>
            </a:r>
            <a:endParaRPr lang="pt-BR" dirty="0"/>
          </a:p>
          <a:p>
            <a:endParaRPr lang="pt-BR" dirty="0"/>
          </a:p>
        </p:txBody>
      </p:sp>
      <p:sp>
        <p:nvSpPr>
          <p:cNvPr id="7" name="Título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ITIL: Gestão de Configuração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just"/>
            <a:r>
              <a:rPr lang="pt-BR" sz="2800" dirty="0" smtClean="0"/>
              <a:t>Prover informações sobre a </a:t>
            </a:r>
            <a:r>
              <a:rPr lang="pt-BR" sz="2800" dirty="0" err="1" smtClean="0"/>
              <a:t>infra-estrutura</a:t>
            </a:r>
            <a:r>
              <a:rPr lang="pt-BR" sz="2800" dirty="0" smtClean="0"/>
              <a:t> de TI;</a:t>
            </a:r>
          </a:p>
          <a:p>
            <a:pPr algn="just"/>
            <a:r>
              <a:rPr lang="pt-BR" sz="2800" dirty="0" smtClean="0"/>
              <a:t>Monitorar e controlar a </a:t>
            </a:r>
            <a:r>
              <a:rPr lang="pt-BR" sz="2800" dirty="0" err="1" smtClean="0"/>
              <a:t>infra-estrutura</a:t>
            </a:r>
            <a:r>
              <a:rPr lang="pt-BR" sz="2800" dirty="0" smtClean="0"/>
              <a:t> de TI.</a:t>
            </a:r>
          </a:p>
          <a:p>
            <a:pPr algn="just"/>
            <a:r>
              <a:rPr lang="pt-BR" sz="2800" dirty="0" smtClean="0"/>
              <a:t>IC relacionado a software e hardware</a:t>
            </a:r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t-BR" dirty="0" smtClean="0"/>
              <a:t>Objetivo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0922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Introdução e Definições</a:t>
            </a:r>
            <a:endParaRPr lang="pt-BR" dirty="0"/>
          </a:p>
        </p:txBody>
      </p:sp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Gestão de Configuração e Mudança</a:t>
            </a:r>
          </a:p>
          <a:p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/>
              <a:t>Prof. Anderson Diniz </a:t>
            </a:r>
            <a:r>
              <a:rPr lang="pt-BR" dirty="0" err="1"/>
              <a:t>Hummel</a:t>
            </a:r>
            <a:endParaRPr lang="pt-BR" dirty="0"/>
          </a:p>
          <a:p>
            <a:endParaRPr lang="pt-BR" dirty="0"/>
          </a:p>
        </p:txBody>
      </p:sp>
      <p:sp>
        <p:nvSpPr>
          <p:cNvPr id="7" name="Título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ITIL: Gestão de Configuração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just"/>
            <a:r>
              <a:rPr lang="pt-BR" sz="2800" dirty="0" smtClean="0"/>
              <a:t>Planejamento</a:t>
            </a:r>
          </a:p>
          <a:p>
            <a:pPr lvl="1" algn="just"/>
            <a:r>
              <a:rPr lang="pt-BR" sz="2400" dirty="0" smtClean="0"/>
              <a:t>Detalhe dos próximos 3 meses</a:t>
            </a:r>
          </a:p>
          <a:p>
            <a:pPr lvl="1" algn="just"/>
            <a:r>
              <a:rPr lang="pt-BR" sz="2400" dirty="0" smtClean="0"/>
              <a:t>Rascunho dos próximos 12 meses</a:t>
            </a:r>
          </a:p>
          <a:p>
            <a:pPr algn="just"/>
            <a:r>
              <a:rPr lang="pt-BR" sz="2800" dirty="0" smtClean="0"/>
              <a:t>Identificação</a:t>
            </a:r>
          </a:p>
          <a:p>
            <a:pPr lvl="1" algn="just"/>
            <a:r>
              <a:rPr lang="pt-BR" sz="2400" dirty="0" smtClean="0"/>
              <a:t>Todos os itens devem estar identificados</a:t>
            </a:r>
          </a:p>
          <a:p>
            <a:pPr lvl="1" algn="just"/>
            <a:r>
              <a:rPr lang="pt-BR" sz="2400" dirty="0" smtClean="0"/>
              <a:t>Hardware e Softwares</a:t>
            </a:r>
          </a:p>
          <a:p>
            <a:pPr lvl="1" algn="just"/>
            <a:r>
              <a:rPr lang="pt-BR" sz="2400" dirty="0" smtClean="0"/>
              <a:t>Cada IC precisa estar atrelado a uma justificativa de negócio</a:t>
            </a:r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t-BR" dirty="0" smtClean="0"/>
              <a:t>Responsabilidades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0922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Introdução e Definições</a:t>
            </a:r>
            <a:endParaRPr lang="pt-BR" dirty="0"/>
          </a:p>
        </p:txBody>
      </p:sp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Gestão de Configuração e Mudança</a:t>
            </a:r>
          </a:p>
          <a:p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/>
              <a:t>Prof. Anderson Diniz </a:t>
            </a:r>
            <a:r>
              <a:rPr lang="pt-BR" dirty="0" err="1"/>
              <a:t>Hummel</a:t>
            </a:r>
            <a:endParaRPr lang="pt-BR" dirty="0"/>
          </a:p>
          <a:p>
            <a:endParaRPr lang="pt-BR" dirty="0"/>
          </a:p>
        </p:txBody>
      </p:sp>
      <p:sp>
        <p:nvSpPr>
          <p:cNvPr id="7" name="Título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ITIL: Gestão de Configuração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just"/>
            <a:r>
              <a:rPr lang="pt-BR" sz="2800" dirty="0" smtClean="0"/>
              <a:t>Controle</a:t>
            </a:r>
          </a:p>
          <a:p>
            <a:pPr lvl="1" algn="just"/>
            <a:r>
              <a:rPr lang="pt-BR" sz="2400" dirty="0" smtClean="0"/>
              <a:t>Todas as modificações nos </a:t>
            </a:r>
            <a:r>
              <a:rPr lang="pt-BR" sz="2400" dirty="0" err="1" smtClean="0"/>
              <a:t>ICs</a:t>
            </a:r>
            <a:r>
              <a:rPr lang="pt-BR" sz="2400" dirty="0" smtClean="0"/>
              <a:t> são aprovadas por uma “Requisição de Mudança do IC”</a:t>
            </a:r>
          </a:p>
          <a:p>
            <a:pPr algn="just"/>
            <a:r>
              <a:rPr lang="pt-BR" sz="2800" dirty="0" smtClean="0"/>
              <a:t>Verificação e auditoria</a:t>
            </a:r>
          </a:p>
          <a:p>
            <a:pPr lvl="1" algn="just"/>
            <a:r>
              <a:rPr lang="pt-BR" sz="2400" dirty="0" smtClean="0"/>
              <a:t>Verificações físicas dos IC</a:t>
            </a:r>
          </a:p>
          <a:p>
            <a:pPr algn="just"/>
            <a:r>
              <a:rPr lang="pt-BR" sz="2800" dirty="0" smtClean="0"/>
              <a:t>Registro e histórico da situação</a:t>
            </a:r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t-BR" dirty="0" smtClean="0"/>
              <a:t>Responsabilidades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0922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elo_powerpoint_fit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4000" dirty="0" smtClean="0">
            <a:solidFill>
              <a:schemeClr val="tx2">
                <a:lumMod val="75000"/>
              </a:schemeClr>
            </a:solidFill>
            <a:latin typeface="Verdana" pitchFamily="34" charset="0"/>
            <a:ea typeface="Verdana" pitchFamily="34" charset="0"/>
            <a:cs typeface="Verdan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modelo_powerpoint_fit</Template>
  <TotalTime>382</TotalTime>
  <Words>726</Words>
  <Application>Microsoft Office PowerPoint</Application>
  <PresentationFormat>Apresentação na tela (4:3)</PresentationFormat>
  <Paragraphs>133</Paragraphs>
  <Slides>18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19" baseType="lpstr">
      <vt:lpstr>modelo_powerpoint_fit</vt:lpstr>
      <vt:lpstr>Apresentação do PowerPoint</vt:lpstr>
      <vt:lpstr>Apresentação do PowerPoint</vt:lpstr>
      <vt:lpstr>ITIL</vt:lpstr>
      <vt:lpstr>ITIL: GCM</vt:lpstr>
      <vt:lpstr>ITIL: GCM</vt:lpstr>
      <vt:lpstr>ITIL: Gestão de Configuração</vt:lpstr>
      <vt:lpstr>ITIL: Gestão de Configuração</vt:lpstr>
      <vt:lpstr>ITIL: Gestão de Configuração</vt:lpstr>
      <vt:lpstr>ITIL: Gestão de Configuração</vt:lpstr>
      <vt:lpstr>ITIL: Gestão de Configuração</vt:lpstr>
      <vt:lpstr>ITIL: GCM</vt:lpstr>
      <vt:lpstr>ITIL: Gestão de Mudanças</vt:lpstr>
      <vt:lpstr>ITIL: Gestão de Mudanças</vt:lpstr>
      <vt:lpstr>ITIL: Gestão de Mudanças</vt:lpstr>
      <vt:lpstr>ITIL: Gestão de Mudanças</vt:lpstr>
      <vt:lpstr>ITIL: Gestão de Mudanças</vt:lpstr>
      <vt:lpstr>ITIL: Gestão de Mudanças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da Apresentação</dc:title>
  <dc:creator>web</dc:creator>
  <cp:lastModifiedBy>Anderson</cp:lastModifiedBy>
  <cp:revision>83</cp:revision>
  <dcterms:created xsi:type="dcterms:W3CDTF">2012-09-13T19:43:42Z</dcterms:created>
  <dcterms:modified xsi:type="dcterms:W3CDTF">2013-02-06T21:01:25Z</dcterms:modified>
</cp:coreProperties>
</file>