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3"/>
  </p:notesMasterIdLst>
  <p:sldIdLst>
    <p:sldId id="279" r:id="rId2"/>
    <p:sldId id="280" r:id="rId3"/>
    <p:sldId id="278" r:id="rId4"/>
    <p:sldId id="262" r:id="rId5"/>
    <p:sldId id="281" r:id="rId6"/>
    <p:sldId id="263" r:id="rId7"/>
    <p:sldId id="274" r:id="rId8"/>
    <p:sldId id="275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61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C01"/>
    <a:srgbClr val="4A1702"/>
    <a:srgbClr val="336699"/>
    <a:srgbClr val="3333FF"/>
    <a:srgbClr val="0066CC"/>
    <a:srgbClr val="0000CC"/>
    <a:srgbClr val="1A1400"/>
    <a:srgbClr val="644C00"/>
    <a:srgbClr val="926F00"/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571" y="-1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1DD92DE-46E2-4869-9495-3754B37A8A57}" type="datetimeFigureOut">
              <a:rPr lang="pt-BR"/>
              <a:pPr>
                <a:defRPr/>
              </a:pPr>
              <a:t>15/07/2013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BADADE9-25ED-4BA8-AA24-BE9A2D18FF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964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2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80227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541365-5292-4961-A416-026CCF505162}" type="slidenum">
              <a:rPr lang="pt-BR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E31A1F-8B65-47E8-BA7F-FBA513DF412A}" type="slidenum">
              <a:rPr lang="pt-BR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ADADE9-25ED-4BA8-AA24-BE9A2D18FF4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C5DF4C-8395-4B22-8233-DD0202EA398A}" type="datetimeFigureOut">
              <a:rPr lang="pt-BR" smtClean="0"/>
              <a:t>15/07/2013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C68C40-1C48-420E-946B-0333016AE1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C5DF4C-8395-4B22-8233-DD0202EA398A}" type="datetimeFigureOut">
              <a:rPr lang="pt-BR" smtClean="0"/>
              <a:t>15/07/2013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C68C40-1C48-420E-946B-0333016AE1D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takai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pt-BR" dirty="0" smtClean="0"/>
              <a:t>Pós-Graduação em Engenharia de Software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Metodologia da Pesquisa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mtClean="0"/>
              <a:t>Prof. MSc. Osvaldo Kotaro Takai</a:t>
            </a:r>
          </a:p>
          <a:p>
            <a:r>
              <a:rPr lang="pt-BR" smtClean="0">
                <a:hlinkClick r:id="rId2"/>
              </a:rPr>
              <a:t>otakai@gmail.com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1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do TCC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Elementos pré-textuais</a:t>
            </a:r>
          </a:p>
          <a:p>
            <a:r>
              <a:rPr lang="pt-BR" smtClean="0"/>
              <a:t>Elementos textuais</a:t>
            </a:r>
          </a:p>
          <a:p>
            <a:r>
              <a:rPr lang="pt-BR" smtClean="0"/>
              <a:t>Elementos pós-textuais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Elementos pré-textuais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Capa (obrigatório)</a:t>
            </a:r>
          </a:p>
          <a:p>
            <a:r>
              <a:rPr lang="pt-BR" smtClean="0"/>
              <a:t>Folha de rosto (obrigatório)</a:t>
            </a:r>
          </a:p>
          <a:p>
            <a:r>
              <a:rPr lang="pt-BR" smtClean="0"/>
              <a:t>Ficha Catalográfica (obrigatório)</a:t>
            </a:r>
          </a:p>
          <a:p>
            <a:r>
              <a:rPr lang="pt-BR" smtClean="0"/>
              <a:t>Folha de Aprovação (obrigatório)</a:t>
            </a:r>
          </a:p>
          <a:p>
            <a:r>
              <a:rPr lang="pt-BR" smtClean="0"/>
              <a:t>Dedicatória (opcional)</a:t>
            </a:r>
          </a:p>
          <a:p>
            <a:r>
              <a:rPr lang="pt-BR" smtClean="0"/>
              <a:t>Agradecimentos (opcional)</a:t>
            </a:r>
          </a:p>
          <a:p>
            <a:r>
              <a:rPr lang="pt-BR" smtClean="0"/>
              <a:t>Resumo (obrigatório)</a:t>
            </a:r>
          </a:p>
          <a:p>
            <a:r>
              <a:rPr lang="pt-BR" smtClean="0"/>
              <a:t>Abstract (obrigatório)</a:t>
            </a:r>
          </a:p>
          <a:p>
            <a:r>
              <a:rPr lang="pt-BR" smtClean="0"/>
              <a:t>Listas de tabelas, figuras e quadros (opcionais)</a:t>
            </a:r>
          </a:p>
          <a:p>
            <a:r>
              <a:rPr lang="pt-BR" smtClean="0"/>
              <a:t>Sumário (obrigatório)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Elementos 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1	INTRODUÇÃO</a:t>
            </a:r>
          </a:p>
          <a:p>
            <a:r>
              <a:rPr lang="pt-BR" smtClean="0"/>
              <a:t>1.1	Objetivos</a:t>
            </a:r>
          </a:p>
          <a:p>
            <a:r>
              <a:rPr lang="pt-BR" smtClean="0"/>
              <a:t>1.1.1.	Objetivo Geral</a:t>
            </a:r>
          </a:p>
          <a:p>
            <a:r>
              <a:rPr lang="pt-BR" smtClean="0"/>
              <a:t>1.1.2.	Objetivos Específicos</a:t>
            </a:r>
          </a:p>
          <a:p>
            <a:r>
              <a:rPr lang="pt-BR" smtClean="0"/>
              <a:t>1.2	Justificativa</a:t>
            </a:r>
          </a:p>
          <a:p>
            <a:r>
              <a:rPr lang="pt-BR" smtClean="0"/>
              <a:t>1.3	Metodologia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Elementos 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2	ANÁLISE DO PROBLEMA</a:t>
            </a:r>
          </a:p>
          <a:p>
            <a:r>
              <a:rPr lang="pt-BR" smtClean="0"/>
              <a:t>2.1	Declaração do Problema</a:t>
            </a:r>
          </a:p>
          <a:p>
            <a:r>
              <a:rPr lang="pt-BR" smtClean="0"/>
              <a:t>2.2	Análise das Causas Raízes</a:t>
            </a:r>
          </a:p>
          <a:p>
            <a:r>
              <a:rPr lang="pt-BR" smtClean="0"/>
              <a:t>2.3	Usuários e outros Stakeholders</a:t>
            </a:r>
          </a:p>
          <a:p>
            <a:r>
              <a:rPr lang="pt-BR" smtClean="0"/>
              <a:t>2.4	Delimitação da Fronteira Sistêmica</a:t>
            </a:r>
          </a:p>
          <a:p>
            <a:r>
              <a:rPr lang="pt-BR" smtClean="0"/>
              <a:t>2.5	Restrições e Limitações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Elementos 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3	CARACTERÍSTICAS DE SOLUÇÃO</a:t>
            </a:r>
          </a:p>
          <a:p>
            <a:r>
              <a:rPr lang="pt-BR" smtClean="0"/>
              <a:t>3.1	Lista de Características</a:t>
            </a:r>
          </a:p>
          <a:p>
            <a:r>
              <a:rPr lang="pt-BR" smtClean="0"/>
              <a:t>3.2	Descrição das Características</a:t>
            </a:r>
          </a:p>
          <a:p>
            <a:r>
              <a:rPr lang="pt-BR" smtClean="0"/>
              <a:t>3.3	Priorização x Complexidade x Risco</a:t>
            </a:r>
          </a:p>
          <a:p>
            <a:r>
              <a:rPr lang="pt-BR" smtClean="0"/>
              <a:t>3.4	Definição de Baselines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Elementos 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4	MODELAGEM DE NEGÓCIOS</a:t>
            </a:r>
          </a:p>
          <a:p>
            <a:r>
              <a:rPr lang="pt-BR" smtClean="0"/>
              <a:t>4.1	Lista de Eventos</a:t>
            </a:r>
          </a:p>
          <a:p>
            <a:r>
              <a:rPr lang="pt-BR" smtClean="0"/>
              <a:t>4.2	Descrição dos Eventos</a:t>
            </a:r>
          </a:p>
          <a:p>
            <a:r>
              <a:rPr lang="pt-BR" smtClean="0"/>
              <a:t>4.3	DFD Essencial de Negócio</a:t>
            </a:r>
          </a:p>
          <a:p>
            <a:r>
              <a:rPr lang="pt-BR" smtClean="0"/>
              <a:t>4.4	Detalhes dos Processos de Negócio</a:t>
            </a:r>
          </a:p>
          <a:p>
            <a:r>
              <a:rPr lang="pt-BR" smtClean="0"/>
              <a:t>4.5	Modelo Conceitual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Elementos 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5	REQUISITOS DO SISTEMA</a:t>
            </a:r>
          </a:p>
          <a:p>
            <a:r>
              <a:rPr lang="pt-BR" smtClean="0"/>
              <a:t>5.1	Atividade x Requisitos do Sistema</a:t>
            </a:r>
          </a:p>
          <a:p>
            <a:r>
              <a:rPr lang="pt-BR" smtClean="0"/>
              <a:t>5.2	Detalhes dos Requisitos do Sistema</a:t>
            </a:r>
          </a:p>
          <a:p>
            <a:r>
              <a:rPr lang="pt-BR" smtClean="0"/>
              <a:t>5.3	Requisitos do Sistema x Características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Elementos 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6	ARQUITETURA DO SISTEMA</a:t>
            </a:r>
          </a:p>
          <a:p>
            <a:r>
              <a:rPr lang="pt-BR" smtClean="0"/>
              <a:t>6.1	Subsistemas / COTS</a:t>
            </a:r>
          </a:p>
          <a:p>
            <a:r>
              <a:rPr lang="pt-BR" smtClean="0"/>
              <a:t>6.2	Flowdown de Requisitos do Sistemas</a:t>
            </a:r>
          </a:p>
          <a:p>
            <a:r>
              <a:rPr lang="pt-BR" smtClean="0"/>
              <a:t>6.3	Definição das Interfaces Externas</a:t>
            </a:r>
          </a:p>
          <a:p>
            <a:r>
              <a:rPr lang="pt-BR" smtClean="0"/>
              <a:t>6.4	Definição das Interfaces Internas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Elementos 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7	MODELAGEM DE CASOS DE USO DO SUBSISTEMA &lt;NOME DO SUBSISTEMA&gt;</a:t>
            </a:r>
          </a:p>
          <a:p>
            <a:r>
              <a:rPr lang="pt-BR" smtClean="0"/>
              <a:t>7.1	Diagrama de Casos de Uso do Subsistema &lt;Nome do Subsistema&gt;</a:t>
            </a:r>
          </a:p>
          <a:p>
            <a:r>
              <a:rPr lang="pt-BR" smtClean="0"/>
              <a:t>7.2	Realização dos casos de uso do Subsistema &lt;Nome do Subsistema&gt;</a:t>
            </a:r>
          </a:p>
          <a:p>
            <a:r>
              <a:rPr lang="pt-BR" smtClean="0"/>
              <a:t>7.3	Requisitos de Software x Requisitos de Sistema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Elementos 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8	PROJETO DO SUBSISTEMA &lt;NOME DO SUBSISTEMA&gt;</a:t>
            </a:r>
          </a:p>
          <a:p>
            <a:r>
              <a:rPr lang="pt-BR" smtClean="0"/>
              <a:t>8.1	Interface Homem-Máquina</a:t>
            </a:r>
          </a:p>
          <a:p>
            <a:r>
              <a:rPr lang="pt-BR" smtClean="0"/>
              <a:t>8.2	Projeto de Software</a:t>
            </a:r>
          </a:p>
          <a:p>
            <a:r>
              <a:rPr lang="pt-BR" smtClean="0"/>
              <a:t>8.3	Banco de Dados</a:t>
            </a:r>
          </a:p>
          <a:p>
            <a:r>
              <a:rPr lang="pt-BR" smtClean="0"/>
              <a:t>8.3.1 Projeto Conceitual</a:t>
            </a:r>
          </a:p>
          <a:p>
            <a:r>
              <a:rPr lang="pt-BR" smtClean="0"/>
              <a:t>8.3.2 Projeto Lógico</a:t>
            </a:r>
          </a:p>
          <a:p>
            <a:r>
              <a:rPr lang="pt-BR" smtClean="0"/>
              <a:t>8.3.3 Projeto Físico</a:t>
            </a:r>
          </a:p>
          <a:p>
            <a:r>
              <a:rPr lang="pt-BR" smtClean="0"/>
              <a:t>9	CONSIDERAÇÕES FINAIS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Metodologia da </a:t>
            </a:r>
            <a:r>
              <a:rPr lang="pt-BR" dirty="0" smtClean="0"/>
              <a:t>Pesquisa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Apresentação do TCC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9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Elementos pós-textuais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REFERÊNCIAS</a:t>
            </a:r>
          </a:p>
          <a:p>
            <a:r>
              <a:rPr lang="pt-BR" smtClean="0"/>
              <a:t>APÊNDICES</a:t>
            </a:r>
          </a:p>
          <a:p>
            <a:pPr lvl="1"/>
            <a:r>
              <a:rPr lang="pt-BR" smtClean="0"/>
              <a:t>A.	Algoritmos</a:t>
            </a:r>
          </a:p>
          <a:p>
            <a:pPr lvl="1"/>
            <a:r>
              <a:rPr lang="pt-BR" smtClean="0"/>
              <a:t>B.	Storyboard do Subsistema &lt;Nome do Subsistema&gt;</a:t>
            </a:r>
          </a:p>
          <a:p>
            <a:pPr lvl="1"/>
            <a:r>
              <a:rPr lang="pt-BR" smtClean="0"/>
              <a:t>C.	Dicionário de Dados</a:t>
            </a:r>
          </a:p>
          <a:p>
            <a:pPr lvl="1"/>
            <a:r>
              <a:rPr lang="pt-BR" smtClean="0"/>
              <a:t>D.	Glossário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60350"/>
            <a:ext cx="8785225" cy="1470025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Pós-Graduação</a:t>
            </a:r>
            <a:br>
              <a:rPr lang="pt-BR" dirty="0" smtClean="0"/>
            </a:br>
            <a:r>
              <a:rPr lang="pt-BR" dirty="0" smtClean="0"/>
              <a:t>Engenharia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Osvaldo Kotaro Takai</a:t>
            </a:r>
            <a:endParaRPr lang="pt-BR" dirty="0"/>
          </a:p>
        </p:txBody>
      </p:sp>
      <p:sp>
        <p:nvSpPr>
          <p:cNvPr id="249858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Formação Acadêmica</a:t>
            </a:r>
          </a:p>
          <a:p>
            <a:pPr lvl="1"/>
            <a:r>
              <a:rPr lang="pt-BR" dirty="0" smtClean="0"/>
              <a:t>Graduado em Bacharelado em Ciências de Computação pelo ICMC-USP São Carlos</a:t>
            </a:r>
          </a:p>
          <a:p>
            <a:pPr lvl="1"/>
            <a:r>
              <a:rPr lang="pt-BR" dirty="0" smtClean="0"/>
              <a:t>Mestre em Ciências de Computação e Matemática Computacional pelo ICMC-USP São Carlos</a:t>
            </a:r>
          </a:p>
          <a:p>
            <a:pPr lvl="1"/>
            <a:r>
              <a:rPr lang="pt-BR" dirty="0" smtClean="0"/>
              <a:t>Desenvolvendo projeto de doutorado no IME-USP</a:t>
            </a:r>
          </a:p>
          <a:p>
            <a:r>
              <a:rPr lang="pt-BR" dirty="0" smtClean="0"/>
              <a:t>Experiência Profissional</a:t>
            </a:r>
          </a:p>
          <a:p>
            <a:pPr lvl="1"/>
            <a:r>
              <a:rPr lang="pt-BR" dirty="0" smtClean="0"/>
              <a:t>Professor universitário há 20 anos (10 em pós-graduação)</a:t>
            </a:r>
          </a:p>
          <a:p>
            <a:pPr lvl="1"/>
            <a:r>
              <a:rPr lang="pt-BR" dirty="0" smtClean="0"/>
              <a:t>Foi Analista / Desenvolvedor da </a:t>
            </a:r>
            <a:r>
              <a:rPr lang="pt-BR" dirty="0" err="1" smtClean="0"/>
              <a:t>Promocat</a:t>
            </a:r>
            <a:r>
              <a:rPr lang="pt-BR" dirty="0" smtClean="0"/>
              <a:t> / </a:t>
            </a:r>
            <a:r>
              <a:rPr lang="pt-BR" dirty="0" err="1" smtClean="0"/>
              <a:t>Sefaz</a:t>
            </a:r>
            <a:r>
              <a:rPr lang="pt-BR" dirty="0" smtClean="0"/>
              <a:t>-SP</a:t>
            </a:r>
          </a:p>
          <a:p>
            <a:pPr lvl="1"/>
            <a:r>
              <a:rPr lang="pt-BR" dirty="0" smtClean="0"/>
              <a:t>Foi Análise e Especificação do Cartão Nacional de Saúde</a:t>
            </a:r>
          </a:p>
          <a:p>
            <a:pPr lvl="1"/>
            <a:r>
              <a:rPr lang="pt-BR" dirty="0" smtClean="0"/>
              <a:t>Foi Membro do </a:t>
            </a:r>
            <a:r>
              <a:rPr lang="pt-BR" dirty="0" err="1" smtClean="0"/>
              <a:t>Read</a:t>
            </a:r>
            <a:r>
              <a:rPr lang="pt-BR" dirty="0" smtClean="0"/>
              <a:t> Team da </a:t>
            </a:r>
            <a:r>
              <a:rPr lang="pt-BR" dirty="0" err="1" smtClean="0"/>
              <a:t>Atech</a:t>
            </a:r>
            <a:r>
              <a:rPr lang="pt-BR" dirty="0" smtClean="0"/>
              <a:t>-EMBRAER</a:t>
            </a:r>
          </a:p>
          <a:p>
            <a:pPr lvl="1"/>
            <a:r>
              <a:rPr lang="pt-BR" dirty="0" smtClean="0"/>
              <a:t>Consultor em Modelagem de Negócio</a:t>
            </a:r>
          </a:p>
          <a:p>
            <a:pPr lvl="1"/>
            <a:r>
              <a:rPr lang="pt-BR" dirty="0" smtClean="0"/>
              <a:t>Consultor Interno da VAGAS Tecnologia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Objetivos do TCC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 de Desenvolvimento de Sistemas (PDS):</a:t>
            </a:r>
          </a:p>
          <a:p>
            <a:pPr lvl="1"/>
            <a:r>
              <a:rPr lang="pt-BR" dirty="0" smtClean="0"/>
              <a:t>Solucionar algum problema real através da Engenharia de Software</a:t>
            </a:r>
          </a:p>
          <a:p>
            <a:pPr lvl="1"/>
            <a:r>
              <a:rPr lang="pt-BR" dirty="0" smtClean="0"/>
              <a:t>Colocar em prática os conhecimentos trabalhados nas disciplinas</a:t>
            </a:r>
          </a:p>
          <a:p>
            <a:pPr lvl="1"/>
            <a:r>
              <a:rPr lang="pt-BR" dirty="0" smtClean="0"/>
              <a:t>Fornecer uma visão integrada e organizada dos conhecimentos trabalhados nas disciplinas</a:t>
            </a:r>
          </a:p>
          <a:p>
            <a:pPr lvl="1"/>
            <a:r>
              <a:rPr lang="pt-BR" dirty="0" smtClean="0"/>
              <a:t>Identificar e sanar problemas de aprendizagem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do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Escolha um cliente que:</a:t>
            </a:r>
          </a:p>
          <a:p>
            <a:pPr lvl="1"/>
            <a:r>
              <a:rPr lang="pt-BR" dirty="0" smtClean="0"/>
              <a:t>Acessível</a:t>
            </a:r>
          </a:p>
          <a:p>
            <a:pPr lvl="1"/>
            <a:r>
              <a:rPr lang="pt-BR" dirty="0" smtClean="0"/>
              <a:t>Possa participar de alguns encontros durante as aulas</a:t>
            </a:r>
          </a:p>
          <a:p>
            <a:pPr lvl="1"/>
            <a:r>
              <a:rPr lang="pt-BR" dirty="0" smtClean="0"/>
              <a:t>Possa participar de reuniões aos sábados</a:t>
            </a:r>
          </a:p>
          <a:p>
            <a:pPr lvl="1"/>
            <a:r>
              <a:rPr lang="pt-BR" dirty="0" smtClean="0"/>
              <a:t>Conheça muito bem o seu negócio</a:t>
            </a:r>
          </a:p>
          <a:p>
            <a:pPr lvl="1"/>
            <a:r>
              <a:rPr lang="pt-BR" dirty="0" smtClean="0"/>
              <a:t>Deseja como solução um </a:t>
            </a:r>
            <a:r>
              <a:rPr lang="pt-BR" dirty="0"/>
              <a:t>novo </a:t>
            </a:r>
            <a:r>
              <a:rPr lang="pt-BR" dirty="0" smtClean="0"/>
              <a:t>Sistema de Informação</a:t>
            </a:r>
          </a:p>
          <a:p>
            <a:r>
              <a:rPr lang="pt-BR" dirty="0" smtClean="0"/>
              <a:t>Não escolha clientes que:</a:t>
            </a:r>
          </a:p>
          <a:p>
            <a:pPr lvl="1"/>
            <a:r>
              <a:rPr lang="pt-BR" dirty="0" smtClean="0"/>
              <a:t>Desejam apenas um módulo ou melhoramento num sistema existente</a:t>
            </a:r>
          </a:p>
          <a:p>
            <a:pPr lvl="1"/>
            <a:r>
              <a:rPr lang="pt-BR" dirty="0" smtClean="0"/>
              <a:t>Deseja apenas uma programa aplicativo como, por exemplo, aplicativos móveis.</a:t>
            </a:r>
          </a:p>
          <a:p>
            <a:pPr lvl="1"/>
            <a:r>
              <a:rPr lang="pt-BR" dirty="0" smtClean="0"/>
              <a:t>Desejam uma solução que não seja um Sistema de Informação; por exemplo:</a:t>
            </a:r>
          </a:p>
          <a:p>
            <a:pPr lvl="2"/>
            <a:r>
              <a:rPr lang="pt-BR" dirty="0" smtClean="0"/>
              <a:t>Solução de BI</a:t>
            </a:r>
          </a:p>
          <a:p>
            <a:pPr lvl="2"/>
            <a:r>
              <a:rPr lang="pt-BR" dirty="0" smtClean="0"/>
              <a:t>Soluções de IA</a:t>
            </a:r>
          </a:p>
        </p:txBody>
      </p:sp>
    </p:spTree>
    <p:extLst>
      <p:ext uri="{BB962C8B-B14F-4D97-AF65-F5344CB8AC3E}">
        <p14:creationId xmlns:p14="http://schemas.microsoft.com/office/powerpoint/2010/main" val="7040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PDS pode ser desenvolvido em grupo, porém, a monografia deve ser desenvolvida e apresentada individualmente:</a:t>
            </a:r>
          </a:p>
          <a:p>
            <a:pPr lvl="1"/>
            <a:r>
              <a:rPr lang="pt-BR" smtClean="0"/>
              <a:t>Para tanto, o PDS deve ser subdividido em módulos / subsistemas, onde cada aluno é responsável por um desses módulos / subsistemas</a:t>
            </a:r>
          </a:p>
          <a:p>
            <a:r>
              <a:rPr lang="pt-BR" smtClean="0"/>
              <a:t>As monografias de um mesmo PDS, embora possam se referenciar, devem ser autocontidas e independentes uma das outras</a:t>
            </a:r>
          </a:p>
          <a:p>
            <a:r>
              <a:rPr lang="pt-BR" smtClean="0"/>
              <a:t>Cada monografia deve conter no mínimo 60 páginas</a:t>
            </a:r>
          </a:p>
          <a:p>
            <a:endParaRPr lang="pt-BR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Formem grupos de no máximo 5 pessoas e:</a:t>
            </a:r>
          </a:p>
          <a:p>
            <a:pPr lvl="1"/>
            <a:r>
              <a:rPr lang="pt-BR" smtClean="0"/>
              <a:t>Defina o PDS</a:t>
            </a:r>
          </a:p>
          <a:p>
            <a:pPr lvl="1"/>
            <a:r>
              <a:rPr lang="pt-BR" smtClean="0"/>
              <a:t>Durante todas as disciplinas, formem sempre o mesmo grupo para desenvolver o CASE II</a:t>
            </a:r>
          </a:p>
          <a:p>
            <a:pPr lvl="1"/>
            <a:r>
              <a:rPr lang="pt-BR" smtClean="0"/>
              <a:t>Aplique as práticas realizadas no CASE II para o PDS</a:t>
            </a:r>
          </a:p>
          <a:p>
            <a:pPr lvl="1"/>
            <a:r>
              <a:rPr lang="pt-BR" smtClean="0"/>
              <a:t>Em algumas práticas é possível substituir o CASE II pelo PDS</a:t>
            </a:r>
          </a:p>
          <a:p>
            <a:r>
              <a:rPr lang="pt-BR" smtClean="0"/>
              <a:t>Alternativamente ao PDS, o aluno pode desenvolver um Trabalho de Pesquisa (TP):</a:t>
            </a:r>
          </a:p>
          <a:p>
            <a:pPr lvl="1"/>
            <a:r>
              <a:rPr lang="pt-BR" smtClean="0"/>
              <a:t>Desenvolver um trabalho investigativo</a:t>
            </a:r>
          </a:p>
          <a:p>
            <a:pPr lvl="1"/>
            <a:r>
              <a:rPr lang="pt-BR" smtClean="0"/>
              <a:t>Deve ser realizado individualmente</a:t>
            </a:r>
          </a:p>
          <a:p>
            <a:pPr lvl="1"/>
            <a:r>
              <a:rPr lang="pt-BR" smtClean="0"/>
              <a:t>Da mesma forma que em PDS, a monografia deve ser desenvolvida e apresentada individualmente</a:t>
            </a:r>
          </a:p>
          <a:p>
            <a:endParaRPr lang="pt-BR" smtClean="0"/>
          </a:p>
          <a:p>
            <a:endParaRPr lang="pt-BR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Orientações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Para PDS:</a:t>
            </a:r>
          </a:p>
          <a:p>
            <a:pPr lvl="1"/>
            <a:r>
              <a:rPr lang="pt-BR" smtClean="0"/>
              <a:t>Orientações serão realizadas pelos professores durante as suas aulas</a:t>
            </a:r>
          </a:p>
          <a:p>
            <a:pPr lvl="1"/>
            <a:r>
              <a:rPr lang="pt-BR" smtClean="0"/>
              <a:t>Em encontros oficialmente agendadas com horários de monitorias de professores do curso</a:t>
            </a:r>
          </a:p>
          <a:p>
            <a:r>
              <a:rPr lang="pt-BR" smtClean="0"/>
              <a:t>Para TP:</a:t>
            </a:r>
          </a:p>
          <a:p>
            <a:pPr lvl="1"/>
            <a:r>
              <a:rPr lang="pt-BR" smtClean="0"/>
              <a:t>Orientado por um professor do curso</a:t>
            </a:r>
          </a:p>
          <a:p>
            <a:pPr lvl="1"/>
            <a:r>
              <a:rPr lang="pt-BR" smtClean="0"/>
              <a:t>Opcionalmente por um outro professor co-orientador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</p:spPr>
        <p:txBody>
          <a:bodyPr/>
          <a:lstStyle/>
          <a:p>
            <a:r>
              <a:rPr lang="pt-BR" smtClean="0"/>
              <a:t>Dê a devida importância à linguagem formal e ao formalismo metodológico</a:t>
            </a:r>
          </a:p>
          <a:p>
            <a:r>
              <a:rPr lang="pt-BR" smtClean="0"/>
              <a:t>Antes de enviar a monografia para avaliação de qualquer professor, faça a revisão pelos pares</a:t>
            </a:r>
          </a:p>
          <a:p>
            <a:r>
              <a:rPr lang="pt-BR" smtClean="0"/>
              <a:t>Antes de enviar para a banca examinadora, submeta a monografia a um revisor profissional em Língua Portuguesa, caso necessário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</TotalTime>
  <Words>590</Words>
  <Application>Microsoft Office PowerPoint</Application>
  <PresentationFormat>Apresentação na tela (4:3)</PresentationFormat>
  <Paragraphs>157</Paragraphs>
  <Slides>21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ImpactaNovo</vt:lpstr>
      <vt:lpstr>Apresentação do PowerPoint</vt:lpstr>
      <vt:lpstr>Metodologia da Pesquisa </vt:lpstr>
      <vt:lpstr>Osvaldo Kotaro Takai</vt:lpstr>
      <vt:lpstr>Objetivos do TCC</vt:lpstr>
      <vt:lpstr>Escolha do Cliente</vt:lpstr>
      <vt:lpstr>Regras</vt:lpstr>
      <vt:lpstr>Regras</vt:lpstr>
      <vt:lpstr>Orientações</vt:lpstr>
      <vt:lpstr>Dicas</vt:lpstr>
      <vt:lpstr>Estrutura do TCC</vt:lpstr>
      <vt:lpstr>Elementos pré-textuais</vt:lpstr>
      <vt:lpstr>Elementos textuais</vt:lpstr>
      <vt:lpstr>Elementos textuais</vt:lpstr>
      <vt:lpstr>Elementos textuais</vt:lpstr>
      <vt:lpstr>Elementos textuais</vt:lpstr>
      <vt:lpstr>Elementos textuais</vt:lpstr>
      <vt:lpstr>Elementos textuais</vt:lpstr>
      <vt:lpstr>Elementos textuais</vt:lpstr>
      <vt:lpstr>Elementos textuais</vt:lpstr>
      <vt:lpstr>Elementos pós-textuais</vt:lpstr>
      <vt:lpstr>Pós-Graduação Engenharia de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Pós-Graduação Engenharia de Software Business</dc:title>
  <dc:creator>Takai</dc:creator>
  <cp:lastModifiedBy>Osvaldo Kotaro Takai - FIT</cp:lastModifiedBy>
  <cp:revision>245</cp:revision>
  <dcterms:created xsi:type="dcterms:W3CDTF">2010-01-23T14:48:55Z</dcterms:created>
  <dcterms:modified xsi:type="dcterms:W3CDTF">2013-07-15T22:02:48Z</dcterms:modified>
</cp:coreProperties>
</file>