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8" r:id="rId2"/>
    <p:sldId id="259" r:id="rId3"/>
    <p:sldId id="313" r:id="rId4"/>
    <p:sldId id="260" r:id="rId5"/>
    <p:sldId id="377" r:id="rId6"/>
    <p:sldId id="378" r:id="rId7"/>
    <p:sldId id="316" r:id="rId8"/>
    <p:sldId id="317" r:id="rId9"/>
    <p:sldId id="318" r:id="rId10"/>
    <p:sldId id="264" r:id="rId11"/>
    <p:sldId id="319" r:id="rId12"/>
    <p:sldId id="320" r:id="rId13"/>
    <p:sldId id="321" r:id="rId14"/>
    <p:sldId id="322" r:id="rId15"/>
    <p:sldId id="323" r:id="rId16"/>
    <p:sldId id="380" r:id="rId17"/>
    <p:sldId id="324" r:id="rId18"/>
    <p:sldId id="325" r:id="rId19"/>
    <p:sldId id="379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3" r:id="rId34"/>
    <p:sldId id="344" r:id="rId35"/>
    <p:sldId id="345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</p:sldIdLst>
  <p:sldSz cx="9144000" cy="6858000" type="screen4x3"/>
  <p:notesSz cx="7102475" cy="10233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3" Type="http://schemas.openxmlformats.org/officeDocument/2006/relationships/slide" Target="slides/slide24.xml"/><Relationship Id="rId7" Type="http://schemas.openxmlformats.org/officeDocument/2006/relationships/slide" Target="slides/slide57.xml"/><Relationship Id="rId2" Type="http://schemas.openxmlformats.org/officeDocument/2006/relationships/slide" Target="slides/slide22.xml"/><Relationship Id="rId1" Type="http://schemas.openxmlformats.org/officeDocument/2006/relationships/slide" Target="slides/slide13.xml"/><Relationship Id="rId6" Type="http://schemas.openxmlformats.org/officeDocument/2006/relationships/slide" Target="slides/slide56.xml"/><Relationship Id="rId5" Type="http://schemas.openxmlformats.org/officeDocument/2006/relationships/slide" Target="slides/slide26.xml"/><Relationship Id="rId10" Type="http://schemas.openxmlformats.org/officeDocument/2006/relationships/slide" Target="slides/slide61.xml"/><Relationship Id="rId4" Type="http://schemas.openxmlformats.org/officeDocument/2006/relationships/slide" Target="slides/slide25.xml"/><Relationship Id="rId9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D79E8C5-ADC4-45A1-B6CD-EB3D68DFD10D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89CD7C5-27CD-41F2-AC14-D7DA44E41B7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3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1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8E5F38-C15D-4D46-A876-6688E0B9D7C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110597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AC632FD6-C5B1-460C-AE7A-A6255C6CBABB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10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6A0C0-A3E4-4D99-BC61-8DF9194A4936}" type="slidenum">
              <a:rPr lang="pt-BR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9AD5D-0FD1-41E2-8CF5-55EA11FEB40F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625188D8-DA9F-4781-93F8-8A773868C904}" type="slidenum">
              <a:rPr lang="pt-BR" sz="1300"/>
              <a:pPr algn="r" defTabSz="998532"/>
              <a:t>15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35778" y="866965"/>
            <a:ext cx="5280822" cy="427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7" tIns="49524" rIns="99047" bIns="49524" anchor="ctr"/>
          <a:lstStyle/>
          <a:p>
            <a:endParaRPr lang="pt-B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/>
          </p:nvPr>
        </p:nvSpPr>
        <p:spPr>
          <a:xfrm>
            <a:off x="710249" y="4860687"/>
            <a:ext cx="5680336" cy="4604861"/>
          </a:xfrm>
          <a:noFill/>
          <a:ln/>
        </p:spPr>
        <p:txBody>
          <a:bodyPr wrap="none" lIns="99037" tIns="49520" rIns="99037" bIns="49520" anchor="ctr"/>
          <a:lstStyle/>
          <a:p>
            <a:pPr defTabSz="486639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A079C549-B860-4AA8-9B04-E9D3C7F87C5B}" type="slidenum">
              <a:rPr lang="pt-BR" sz="1300"/>
              <a:pPr algn="r" defTabSz="998532"/>
              <a:t>20</a:t>
            </a:fld>
            <a:endParaRPr lang="pt-BR" sz="1300" dirty="0"/>
          </a:p>
        </p:txBody>
      </p:sp>
      <p:sp>
        <p:nvSpPr>
          <p:cNvPr id="190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E0B55-BBBA-4911-AA86-ED109BD1BD34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61316-E3B5-416B-A170-F2EC3731997A}" type="slidenum">
              <a:rPr lang="pt-BR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2243F-DE04-4B0B-B334-7568A7D6570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2516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2CE1903A-E3C5-47DB-A9DF-DDAA0A76E7B3}" type="slidenum">
              <a:rPr lang="en-US" sz="1300"/>
              <a:pPr algn="r" defTabSz="998532"/>
              <a:t>25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7FE025-17EF-440F-B960-D148357BE44D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E8AE6-DA89-4769-9908-ED3F81950E1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7CF96-B1BA-43F2-A618-8EC760BF4AB9}" type="slidenum">
              <a:rPr lang="pt-BR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0CA64-982D-433A-A69C-399FFD8982DF}" type="slidenum">
              <a:rPr lang="pt-BR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199ED-9343-4559-B52B-50E9031B92E1}" type="slidenum">
              <a:rPr lang="pt-BR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1119BE93-5DF7-41C2-8A6F-1B6BEEA0294D}" type="slidenum">
              <a:rPr lang="pt-BR" sz="1300"/>
              <a:pPr algn="r" defTabSz="998532"/>
              <a:t>31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9190B-F286-4266-B433-03DB9D500DA8}" type="slidenum">
              <a:rPr lang="pt-BR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549A5-74C4-4666-8C89-EC5D8F98693E}" type="slidenum">
              <a:rPr lang="pt-BR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F2D3E-3A53-4320-98D3-9E341FA1DFA4}" type="slidenum">
              <a:rPr lang="pt-BR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A3048-090F-4186-B8FD-524F27E55D93}" type="slidenum">
              <a:rPr lang="pt-BR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1861E-16E6-43F9-B938-F37A432501F3}" type="slidenum">
              <a:rPr lang="pt-BR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7FE025-17EF-440F-B960-D148357BE44D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E1AD7-7596-40A7-B2C3-361E509A9048}" type="slidenum">
              <a:rPr lang="pt-BR"/>
              <a:pPr/>
              <a:t>37</a:t>
            </a:fld>
            <a:endParaRPr lang="pt-B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6F576-C76C-4318-8DD1-3E4B14642B13}" type="slidenum">
              <a:rPr lang="pt-BR"/>
              <a:pPr/>
              <a:t>38</a:t>
            </a:fld>
            <a:endParaRPr lang="pt-B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9D741-2E06-4B54-893D-85C340B2E8BC}" type="slidenum">
              <a:rPr lang="pt-BR"/>
              <a:pPr/>
              <a:t>39</a:t>
            </a:fld>
            <a:endParaRPr lang="pt-B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C0F89-993A-4C20-8DDB-E169FAB45775}" type="slidenum">
              <a:rPr lang="pt-BR"/>
              <a:pPr/>
              <a:t>40</a:t>
            </a:fld>
            <a:endParaRPr lang="pt-BR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08A2-7EFD-4467-A103-5B8AC1E53CC0}" type="slidenum">
              <a:rPr lang="pt-BR"/>
              <a:pPr/>
              <a:t>41</a:t>
            </a:fld>
            <a:endParaRPr lang="pt-B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1DFAB-EC02-4B63-AA4F-67A4D2DAA6DA}" type="slidenum">
              <a:rPr lang="pt-BR"/>
              <a:pPr/>
              <a:t>42</a:t>
            </a:fld>
            <a:endParaRPr lang="pt-BR"/>
          </a:p>
        </p:txBody>
      </p:sp>
      <p:sp>
        <p:nvSpPr>
          <p:cNvPr id="1259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7ECB0-ADE9-4884-BD47-269F9C5F7F3E}" type="slidenum">
              <a:rPr lang="pt-BR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D2387-9B1A-4AA3-91EB-AF792483B890}" type="slidenum">
              <a:rPr lang="pt-BR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27610-AA96-4188-B432-89EDA7E80640}" type="slidenum">
              <a:rPr lang="pt-BR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1B6DF-7672-479E-BECB-771F69DF79F7}" type="slidenum">
              <a:rPr lang="pt-BR"/>
              <a:pPr/>
              <a:t>46</a:t>
            </a:fld>
            <a:endParaRPr lang="pt-BR"/>
          </a:p>
        </p:txBody>
      </p:sp>
      <p:sp>
        <p:nvSpPr>
          <p:cNvPr id="1310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CC609-9111-4DDF-913A-54B89D9F7F1F}" type="slidenum">
              <a:rPr lang="pt-BR"/>
              <a:pPr/>
              <a:t>47</a:t>
            </a:fld>
            <a:endParaRPr lang="pt-BR"/>
          </a:p>
        </p:txBody>
      </p:sp>
      <p:sp>
        <p:nvSpPr>
          <p:cNvPr id="1320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F8F04-0506-4DA0-9FA7-3C69DF203472}" type="slidenum">
              <a:rPr lang="pt-BR"/>
              <a:pPr/>
              <a:t>48</a:t>
            </a:fld>
            <a:endParaRPr lang="pt-BR"/>
          </a:p>
        </p:txBody>
      </p:sp>
      <p:sp>
        <p:nvSpPr>
          <p:cNvPr id="134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D4B6C-7253-49FA-9721-DF6971DB557F}" type="slidenum">
              <a:rPr lang="pt-BR"/>
              <a:pPr/>
              <a:t>49</a:t>
            </a:fld>
            <a:endParaRPr lang="pt-BR"/>
          </a:p>
        </p:txBody>
      </p:sp>
      <p:sp>
        <p:nvSpPr>
          <p:cNvPr id="1351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73681-8E19-40A7-B15D-416D7B659782}" type="slidenum">
              <a:rPr lang="pt-BR"/>
              <a:pPr/>
              <a:t>50</a:t>
            </a:fld>
            <a:endParaRPr lang="pt-BR"/>
          </a:p>
        </p:txBody>
      </p:sp>
      <p:sp>
        <p:nvSpPr>
          <p:cNvPr id="136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438F0-75E9-40AF-BFDB-001D371BC82B}" type="slidenum">
              <a:rPr lang="pt-BR"/>
              <a:pPr/>
              <a:t>51</a:t>
            </a:fld>
            <a:endParaRPr lang="pt-BR"/>
          </a:p>
        </p:txBody>
      </p:sp>
      <p:sp>
        <p:nvSpPr>
          <p:cNvPr id="1372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737BE-C8AE-4A98-8648-715234385133}" type="slidenum">
              <a:rPr lang="pt-BR"/>
              <a:pPr/>
              <a:t>52</a:t>
            </a:fld>
            <a:endParaRPr lang="pt-BR"/>
          </a:p>
        </p:txBody>
      </p:sp>
      <p:sp>
        <p:nvSpPr>
          <p:cNvPr id="138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21C3F-2B9E-4DEA-BE8B-E7380B3EC07D}" type="slidenum">
              <a:rPr lang="pt-BR"/>
              <a:pPr/>
              <a:t>53</a:t>
            </a:fld>
            <a:endParaRPr lang="pt-BR"/>
          </a:p>
        </p:txBody>
      </p:sp>
      <p:sp>
        <p:nvSpPr>
          <p:cNvPr id="139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9B53-513E-4075-B809-74412518AE37}" type="slidenum">
              <a:rPr lang="pt-BR"/>
              <a:pPr/>
              <a:t>54</a:t>
            </a:fld>
            <a:endParaRPr lang="pt-BR"/>
          </a:p>
        </p:txBody>
      </p:sp>
      <p:sp>
        <p:nvSpPr>
          <p:cNvPr id="140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D5A53-9D29-4C9E-87D6-7C84442D9246}" type="slidenum">
              <a:rPr lang="pt-BR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7FA9A-0C75-4F1B-90E0-895D4B53F058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5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62B5A-A07D-4F7E-93AA-9E3C54CB64BC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1CF27-9326-4858-B7CB-78D3C37FF7D3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B2D27-2908-4D0C-9EB3-5C96FFF66358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E7687-ADAA-425B-BB69-7A5DB685B9DE}" type="slidenum">
              <a:rPr lang="pt-BR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4505A-B2ED-4C71-930B-9A0BE5BD1933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C9B09-4A89-43AA-AB55-94FBD6FDC104}" type="slidenum">
              <a:rPr lang="pt-BR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8D53E-F567-43CB-A545-382729AD7F45}" type="slidenum">
              <a:rPr lang="pt-BR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6612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2FB575A6-EE70-4F4E-B450-5DFF560A3D94}" type="slidenum">
              <a:rPr lang="pt-BR" sz="1300"/>
              <a:pPr algn="r" defTabSz="998532"/>
              <a:t>64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C5EB0-8629-4846-BDF4-A296D7020576}" type="slidenum">
              <a:rPr lang="pt-BR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6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057-369A-474A-8C70-8A5DC6AA01A2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EBFB5-6658-43B8-BF18-65C0ADD30F72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15214-49F0-458C-A321-4D9B3DBECF44}" type="slidenum">
              <a:rPr lang="pt-BR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4763"/>
            <a:ext cx="879475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2050" cy="4748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9" y="260351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2278063"/>
            <a:ext cx="7272339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wrap="square" rIns="0" bIns="0" rtlCol="0">
            <a:spAutoFit/>
          </a:bodyPr>
          <a:lstStyle/>
          <a:p>
            <a:pPr algn="r"/>
            <a:endParaRPr lang="pt-BR" sz="800" b="0" dirty="0" smtClean="0">
              <a:solidFill>
                <a:schemeClr val="tx2">
                  <a:lumMod val="75000"/>
                </a:schemeClr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0" r:id="rId6"/>
    <p:sldLayoutId id="2147483661" r:id="rId7"/>
    <p:sldLayoutId id="214748366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ei.cmu.edu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Pós-graduação em Engenharia de Software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Disciplina: Qualidade do Processo de Software</a:t>
            </a:r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Professor: Luís Ruivo</a:t>
            </a:r>
          </a:p>
          <a:p>
            <a:endParaRPr lang="pt-BR" b="1" dirty="0" smtClean="0"/>
          </a:p>
          <a:p>
            <a:r>
              <a:rPr lang="pt-BR" dirty="0" smtClean="0"/>
              <a:t>Aula 1 (Visão Geral e Conceitos)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07950" y="1135063"/>
            <a:ext cx="4319588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5F5F5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 b="1" dirty="0">
                <a:solidFill>
                  <a:schemeClr val="tx2"/>
                </a:solidFill>
              </a:rPr>
              <a:t>“Se eu tivesse seis horas para derrubar uma árvore, eu passaria as primeiras quatro horas afiando o machado”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98650" y="5876925"/>
            <a:ext cx="231298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000" dirty="0">
                <a:solidFill>
                  <a:schemeClr val="tx2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ABRAHAM LINCOLN</a:t>
            </a:r>
          </a:p>
        </p:txBody>
      </p:sp>
      <p:pic>
        <p:nvPicPr>
          <p:cNvPr id="44036" name="Picture 5" descr="http://alessandrosimoes.files.wordpress.com/2011/08/20100225021114ferdinand_hodler_-_o_lenhador_19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1341438"/>
            <a:ext cx="4319587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5750" y="1268760"/>
            <a:ext cx="8501063" cy="5160615"/>
          </a:xfrm>
        </p:spPr>
        <p:txBody>
          <a:bodyPr/>
          <a:lstStyle/>
          <a:p>
            <a:pPr marL="342900" lvl="2" indent="-342900" eaLnBrk="0" hangingPunct="0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 smtClean="0">
                <a:solidFill>
                  <a:schemeClr val="tx2"/>
                </a:solidFill>
              </a:rPr>
              <a:t>Definições</a:t>
            </a:r>
          </a:p>
          <a:p>
            <a:pPr marL="342900" lvl="2" indent="-3429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dirty="0" smtClean="0">
                <a:solidFill>
                  <a:schemeClr val="tx2"/>
                </a:solidFill>
              </a:rPr>
              <a:t>“A Qualidade de um Software é definida pelo numero de requisitos que foram adequadamente testados e estão em conformidade com o especificado”  	</a:t>
            </a:r>
          </a:p>
          <a:p>
            <a:pPr marL="342900" lvl="2" indent="-342900" eaLnBrk="0" hangingPunct="0">
              <a:lnSpc>
                <a:spcPct val="80000"/>
              </a:lnSpc>
              <a:buFontTx/>
              <a:buNone/>
            </a:pPr>
            <a:r>
              <a:rPr lang="pt-BR" dirty="0" smtClean="0">
                <a:solidFill>
                  <a:schemeClr val="tx2"/>
                </a:solidFill>
              </a:rPr>
              <a:t>	</a:t>
            </a:r>
          </a:p>
          <a:p>
            <a:pPr marL="342900" lvl="2" indent="-3429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dirty="0" smtClean="0">
                <a:solidFill>
                  <a:schemeClr val="tx2"/>
                </a:solidFill>
              </a:rPr>
              <a:t>“A Qualidade de Software trabalha com o conceito de </a:t>
            </a:r>
            <a:r>
              <a:rPr lang="pt-BR" dirty="0" err="1" smtClean="0">
                <a:solidFill>
                  <a:schemeClr val="tx2"/>
                </a:solidFill>
              </a:rPr>
              <a:t>Zero-Defeito</a:t>
            </a:r>
            <a:r>
              <a:rPr lang="pt-BR" dirty="0" smtClean="0">
                <a:solidFill>
                  <a:schemeClr val="tx2"/>
                </a:solidFill>
              </a:rPr>
              <a:t>”</a:t>
            </a:r>
          </a:p>
          <a:p>
            <a:pPr marL="342900" lvl="2" indent="-342900" eaLnBrk="0" hangingPunct="0">
              <a:lnSpc>
                <a:spcPct val="80000"/>
              </a:lnSpc>
              <a:buFontTx/>
              <a:buNone/>
            </a:pPr>
            <a:endParaRPr lang="pt-BR" dirty="0" smtClean="0">
              <a:solidFill>
                <a:schemeClr val="tx2"/>
              </a:solidFill>
            </a:endParaRPr>
          </a:p>
          <a:p>
            <a:pPr marL="342900" lvl="2" indent="-3429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dirty="0" smtClean="0">
                <a:solidFill>
                  <a:schemeClr val="tx2"/>
                </a:solidFill>
              </a:rPr>
              <a:t>“A Qualidade não é uma fase do ciclo de desenvolvimento de software........... É parte de todas as fases”	</a:t>
            </a:r>
          </a:p>
          <a:p>
            <a:pPr marL="342900" lvl="2" indent="-342900" eaLnBrk="0" hangingPunct="0">
              <a:lnSpc>
                <a:spcPct val="80000"/>
              </a:lnSpc>
              <a:buFontTx/>
              <a:buNone/>
            </a:pPr>
            <a:r>
              <a:rPr lang="pt-BR" dirty="0" smtClean="0">
                <a:solidFill>
                  <a:schemeClr val="tx2"/>
                </a:solidFill>
              </a:rPr>
              <a:t>					Alexandre </a:t>
            </a:r>
            <a:r>
              <a:rPr lang="pt-BR" dirty="0" err="1" smtClean="0">
                <a:solidFill>
                  <a:schemeClr val="tx2"/>
                </a:solidFill>
              </a:rPr>
              <a:t>Bartie</a:t>
            </a:r>
            <a:r>
              <a:rPr lang="pt-BR" dirty="0" smtClean="0">
                <a:solidFill>
                  <a:schemeClr val="tx2"/>
                </a:solidFill>
              </a:rPr>
              <a:t>, Garantia de Qualidade de Software, Ed Campus</a:t>
            </a:r>
          </a:p>
          <a:p>
            <a:pPr marL="800100" lvl="3" indent="-342900" eaLnBrk="0" hangingPunct="0">
              <a:lnSpc>
                <a:spcPct val="80000"/>
              </a:lnSpc>
              <a:buFontTx/>
              <a:buNone/>
            </a:pPr>
            <a:endParaRPr lang="pt-BR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607425" cy="4751387"/>
          </a:xfrm>
        </p:spPr>
        <p:txBody>
          <a:bodyPr/>
          <a:lstStyle/>
          <a:p>
            <a:r>
              <a:rPr lang="pt-BR" smtClean="0"/>
              <a:t>Definição ISO9001-00</a:t>
            </a:r>
          </a:p>
          <a:p>
            <a:pPr lvl="2">
              <a:lnSpc>
                <a:spcPct val="100000"/>
              </a:lnSpc>
            </a:pPr>
            <a:r>
              <a:rPr lang="pt-BR" smtClean="0"/>
              <a:t>O grau no qual um sistema, componente ou processo atende aos requisitos especificados e as necessidades do cliente.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8207375" cy="2808287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i="1" smtClean="0">
                <a:cs typeface="Arial" charset="0"/>
              </a:rPr>
              <a:t>Aurélio</a:t>
            </a:r>
          </a:p>
          <a:p>
            <a:pPr lvl="1" eaLnBrk="1" hangingPunct="1"/>
            <a:r>
              <a:rPr lang="pt-BR" smtClean="0">
                <a:cs typeface="Arial" charset="0"/>
              </a:rPr>
              <a:t>Requisito</a:t>
            </a:r>
          </a:p>
          <a:p>
            <a:pPr lvl="2" eaLnBrk="1" hangingPunct="1"/>
            <a:r>
              <a:rPr lang="pt-BR" sz="1600" smtClean="0">
                <a:cs typeface="Arial" charset="0"/>
              </a:rPr>
              <a:t>Condição que se deve satisfazer para que uma coisa fique legal e regular;</a:t>
            </a:r>
          </a:p>
          <a:p>
            <a:pPr lvl="2" eaLnBrk="1" hangingPunct="1"/>
            <a:r>
              <a:rPr lang="pt-BR" sz="1600" smtClean="0">
                <a:cs typeface="Arial" charset="0"/>
              </a:rPr>
              <a:t>Exigência imprescindível para a consecução de certo fim;</a:t>
            </a:r>
          </a:p>
          <a:p>
            <a:pPr lvl="2" eaLnBrk="1" hangingPunct="1"/>
            <a:r>
              <a:rPr lang="pt-BR" sz="1600" smtClean="0">
                <a:cs typeface="Arial" charset="0"/>
              </a:rPr>
              <a:t>Qualidade, dotes, predicados exigidos para um produto;</a:t>
            </a:r>
          </a:p>
          <a:p>
            <a:pPr lvl="1" eaLnBrk="1" hangingPunct="1"/>
            <a:r>
              <a:rPr lang="pt-BR" smtClean="0">
                <a:cs typeface="Arial" charset="0"/>
              </a:rPr>
              <a:t>Requerimento</a:t>
            </a:r>
          </a:p>
          <a:p>
            <a:pPr lvl="2" eaLnBrk="1" hangingPunct="1"/>
            <a:r>
              <a:rPr lang="pt-BR" sz="1600" smtClean="0">
                <a:cs typeface="Arial" charset="0"/>
              </a:rPr>
              <a:t>Ato ou efeito de requerer (pedir /solicitar).</a:t>
            </a:r>
          </a:p>
        </p:txBody>
      </p:sp>
      <p:sp>
        <p:nvSpPr>
          <p:cNvPr id="1947652" name="Rectangle 4"/>
          <p:cNvSpPr>
            <a:spLocks noChangeArrowheads="1"/>
          </p:cNvSpPr>
          <p:nvPr/>
        </p:nvSpPr>
        <p:spPr bwMode="auto">
          <a:xfrm>
            <a:off x="0" y="4171950"/>
            <a:ext cx="9144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pt-BR" sz="1400" b="1" i="1">
                <a:cs typeface="Arial" charset="0"/>
              </a:rPr>
              <a:t>Para um Analista</a:t>
            </a:r>
          </a:p>
          <a:p>
            <a:pPr marL="447675" lvl="1" indent="-333375" algn="ctr" eaLnBrk="0" hangingPunct="0">
              <a:spcBef>
                <a:spcPct val="20000"/>
              </a:spcBef>
              <a:buClr>
                <a:schemeClr val="tx1"/>
              </a:buClr>
              <a:buSzPct val="85000"/>
              <a:buFontTx/>
              <a:buChar char="•"/>
            </a:pPr>
            <a:r>
              <a:rPr lang="pt-BR" sz="1400" b="1" i="1">
                <a:solidFill>
                  <a:srgbClr val="008000"/>
                </a:solidFill>
                <a:cs typeface="Arial" charset="0"/>
              </a:rPr>
              <a:t>“Um requisito é algo que o produto deve fazer ou alguma qualidade que deve apresentar</a:t>
            </a:r>
            <a:r>
              <a:rPr lang="pt-BR" sz="1400" i="1">
                <a:solidFill>
                  <a:srgbClr val="008000"/>
                </a:solidFill>
                <a:cs typeface="Arial" charset="0"/>
              </a:rPr>
              <a:t>.”</a:t>
            </a:r>
          </a:p>
          <a:p>
            <a:pPr marL="447675" lvl="1" indent="-333375" algn="ctr" eaLnBrk="0" hangingPunct="0">
              <a:spcBef>
                <a:spcPct val="20000"/>
              </a:spcBef>
              <a:buClr>
                <a:schemeClr val="tx1"/>
              </a:buClr>
              <a:buSzPct val="85000"/>
              <a:buFontTx/>
              <a:buChar char="•"/>
            </a:pPr>
            <a:endParaRPr lang="pt-BR" sz="1400" i="1">
              <a:solidFill>
                <a:srgbClr val="008000"/>
              </a:solidFill>
              <a:cs typeface="Arial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pt-BR" sz="1400" b="1" i="1">
                <a:cs typeface="Arial" charset="0"/>
              </a:rPr>
              <a:t>Para um Testador:</a:t>
            </a:r>
          </a:p>
          <a:p>
            <a:pPr marL="447675" lvl="1" indent="-333375" algn="ctr" eaLnBrk="0" hangingPunct="0">
              <a:spcBef>
                <a:spcPct val="20000"/>
              </a:spcBef>
              <a:buClr>
                <a:schemeClr val="tx1"/>
              </a:buClr>
              <a:buSzPct val="85000"/>
              <a:buFontTx/>
              <a:buChar char="•"/>
            </a:pPr>
            <a:r>
              <a:rPr lang="pt-BR" sz="1400" b="1" i="1">
                <a:cs typeface="Arial" charset="0"/>
              </a:rPr>
              <a:t>“Um requisito é algo </a:t>
            </a:r>
            <a:r>
              <a:rPr lang="pt-BR" sz="1400" i="1">
                <a:cs typeface="Arial" charset="0"/>
              </a:rPr>
              <a:t>(</a:t>
            </a:r>
            <a:r>
              <a:rPr lang="pt-BR" sz="1400" b="1" u="sng">
                <a:solidFill>
                  <a:srgbClr val="008000"/>
                </a:solidFill>
                <a:cs typeface="Arial" charset="0"/>
              </a:rPr>
              <a:t>verificável</a:t>
            </a:r>
            <a:r>
              <a:rPr lang="pt-BR" sz="1400" i="1">
                <a:cs typeface="Arial" charset="0"/>
              </a:rPr>
              <a:t>) </a:t>
            </a:r>
            <a:r>
              <a:rPr lang="pt-BR" sz="1400" b="1" i="1">
                <a:cs typeface="Arial" charset="0"/>
              </a:rPr>
              <a:t>que o produto deve fazer ou alguma qualidade (</a:t>
            </a:r>
            <a:r>
              <a:rPr lang="pt-BR" sz="1400" b="1" u="sng">
                <a:solidFill>
                  <a:srgbClr val="008000"/>
                </a:solidFill>
                <a:cs typeface="Arial" charset="0"/>
              </a:rPr>
              <a:t>mensurável</a:t>
            </a:r>
            <a:r>
              <a:rPr lang="pt-BR" sz="1400" b="1" i="1">
                <a:cs typeface="Arial" charset="0"/>
              </a:rPr>
              <a:t>)</a:t>
            </a:r>
            <a:r>
              <a:rPr lang="pt-BR" sz="1400" i="1">
                <a:cs typeface="Arial" charset="0"/>
              </a:rPr>
              <a:t> </a:t>
            </a:r>
            <a:r>
              <a:rPr lang="pt-BR" sz="1400" b="1" i="1">
                <a:cs typeface="Arial" charset="0"/>
              </a:rPr>
              <a:t>que deve apresentar e que</a:t>
            </a:r>
            <a:r>
              <a:rPr lang="pt-BR" sz="1400" i="1">
                <a:cs typeface="Arial" charset="0"/>
              </a:rPr>
              <a:t> (</a:t>
            </a:r>
            <a:r>
              <a:rPr lang="pt-BR" sz="1400" b="1" u="sng">
                <a:solidFill>
                  <a:srgbClr val="008000"/>
                </a:solidFill>
                <a:cs typeface="Arial" charset="0"/>
              </a:rPr>
              <a:t>pelo seu risco de comprometer o sucesso do projeto</a:t>
            </a:r>
            <a:r>
              <a:rPr lang="pt-BR" sz="1400" b="1" i="1" u="sng">
                <a:cs typeface="Arial" charset="0"/>
              </a:rPr>
              <a:t>)</a:t>
            </a:r>
            <a:r>
              <a:rPr lang="pt-BR" sz="1400" b="1" i="1">
                <a:cs typeface="Arial" charset="0"/>
              </a:rPr>
              <a:t> deve ser testado”.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52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549" name="Group 37"/>
          <p:cNvGraphicFramePr>
            <a:graphicFrameLocks noGrp="1"/>
          </p:cNvGraphicFramePr>
          <p:nvPr/>
        </p:nvGraphicFramePr>
        <p:xfrm>
          <a:off x="323850" y="2781300"/>
          <a:ext cx="8548688" cy="3090863"/>
        </p:xfrm>
        <a:graphic>
          <a:graphicData uri="http://schemas.openxmlformats.org/drawingml/2006/table">
            <a:tbl>
              <a:tblPr/>
              <a:tblGrid>
                <a:gridCol w="2084388"/>
                <a:gridCol w="2293937"/>
                <a:gridCol w="2293938"/>
                <a:gridCol w="18764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Usuário</a:t>
                      </a:r>
                      <a:endParaRPr kumimoji="0" lang="pt-BR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Implementador</a:t>
                      </a:r>
                      <a:endParaRPr kumimoji="0" lang="pt-BR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Testador</a:t>
                      </a:r>
                      <a:endParaRPr kumimoji="0" lang="pt-BR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Organização</a:t>
                      </a:r>
                      <a:endParaRPr kumimoji="0" lang="pt-BR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Facilidade de uso, desempenho, confiabilidade dos resultados,  etc.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Facilidade de manutenção e conformidade em relação aos requisitos de usuários, etc.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Software com boa qualidade é aquele que cumpre com os requisitos negociais com o mínimo de falhas possível.</a:t>
                      </a:r>
                      <a:endParaRPr kumimoji="0" lang="pt-BR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Cumprimento de prazo, boa previsão de custo, boa produtividade  e rentabilidade.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2292" name="Text Box 19"/>
          <p:cNvSpPr txBox="1">
            <a:spLocks noChangeArrowheads="1"/>
          </p:cNvSpPr>
          <p:nvPr/>
        </p:nvSpPr>
        <p:spPr bwMode="auto">
          <a:xfrm>
            <a:off x="1331913" y="1700213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>
                <a:cs typeface="Arial" charset="0"/>
              </a:rPr>
              <a:t>Visões sobre a qualidade de um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412875"/>
            <a:ext cx="74580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513" y="1197074"/>
            <a:ext cx="8604250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b"/>
          <a:lstStyle/>
          <a:p>
            <a:pPr defTabSz="449263">
              <a:buClr>
                <a:srgbClr val="003399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 dirty="0" err="1">
                <a:solidFill>
                  <a:srgbClr val="000000"/>
                </a:solidFill>
                <a:cs typeface="Arial" pitchFamily="34" charset="0"/>
              </a:rPr>
              <a:t>Qualidade</a:t>
            </a:r>
            <a:r>
              <a:rPr lang="en-GB" sz="3600" b="1" dirty="0">
                <a:solidFill>
                  <a:srgbClr val="000000"/>
                </a:solidFill>
                <a:cs typeface="Arial" pitchFamily="34" charset="0"/>
              </a:rPr>
              <a:t> do </a:t>
            </a:r>
            <a:r>
              <a:rPr lang="en-GB" sz="3600" b="1" dirty="0" err="1">
                <a:solidFill>
                  <a:srgbClr val="000000"/>
                </a:solidFill>
                <a:cs typeface="Arial" pitchFamily="34" charset="0"/>
              </a:rPr>
              <a:t>Produto</a:t>
            </a:r>
            <a:endParaRPr lang="en-GB" sz="36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0338" y="1873349"/>
            <a:ext cx="8659812" cy="170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39725" indent="-339725" defTabSz="449263">
              <a:spcBef>
                <a:spcPts val="1000"/>
              </a:spcBef>
              <a:buClr>
                <a:srgbClr val="00FFFF"/>
              </a:buClr>
              <a:buSzPct val="75000"/>
              <a:buFont typeface="Monotype Sort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600">
                <a:solidFill>
                  <a:srgbClr val="000000"/>
                </a:solidFill>
                <a:cs typeface="Arial" pitchFamily="34" charset="0"/>
              </a:rPr>
              <a:t>Modernamente considera-se que a qualidade do</a:t>
            </a:r>
          </a:p>
          <a:p>
            <a:pPr marL="339725" indent="-339725" defTabSz="449263">
              <a:spcBef>
                <a:spcPts val="1000"/>
              </a:spcBef>
              <a:buClr>
                <a:srgbClr val="00FFFF"/>
              </a:buClr>
              <a:buSzPct val="75000"/>
              <a:buFont typeface="Monotype Sort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600">
                <a:solidFill>
                  <a:srgbClr val="000000"/>
                </a:solidFill>
                <a:cs typeface="Arial" pitchFamily="34" charset="0"/>
              </a:rPr>
              <a:t>produto é conseguida de forma consistente, a longo</a:t>
            </a:r>
          </a:p>
          <a:p>
            <a:pPr marL="339725" indent="-339725" defTabSz="449263">
              <a:spcBef>
                <a:spcPts val="1000"/>
              </a:spcBef>
              <a:buClr>
                <a:srgbClr val="00FFFF"/>
              </a:buClr>
              <a:buSzPct val="75000"/>
              <a:buFont typeface="Monotype Sort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600">
                <a:solidFill>
                  <a:srgbClr val="000000"/>
                </a:solidFill>
                <a:cs typeface="Arial" pitchFamily="34" charset="0"/>
              </a:rPr>
              <a:t>prazo, a partir da qualidade do processo.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33350" y="3627537"/>
            <a:ext cx="4826000" cy="1625600"/>
          </a:xfrm>
          <a:prstGeom prst="rect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</p:spPr>
        <p:txBody>
          <a:bodyPr lIns="92160" tIns="46080" rIns="92160" bIns="46080" anchor="ctr"/>
          <a:lstStyle/>
          <a:p>
            <a:pPr algn="ctr" defTabSz="449263">
              <a:buClr>
                <a:srgbClr val="00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0080"/>
                </a:solidFill>
                <a:cs typeface="Arial" pitchFamily="34" charset="0"/>
              </a:rPr>
              <a:t>DETECÇÃO DE DEFEITOS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214813" y="4953000"/>
            <a:ext cx="4800600" cy="1600200"/>
          </a:xfrm>
          <a:prstGeom prst="rect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lIns="92160" tIns="46080" rIns="92160" bIns="46080" anchor="ctr"/>
          <a:lstStyle/>
          <a:p>
            <a:pPr algn="ctr" defTabSz="449263">
              <a:buClr>
                <a:srgbClr val="00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1">
                <a:solidFill>
                  <a:srgbClr val="000080"/>
                </a:solidFill>
                <a:cs typeface="Arial" pitchFamily="34" charset="0"/>
              </a:rPr>
              <a:t>PREVENÇÃO DE DEFEITOS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1471613" y="3610074"/>
            <a:ext cx="2166937" cy="1800225"/>
          </a:xfrm>
          <a:prstGeom prst="line">
            <a:avLst/>
          </a:prstGeom>
          <a:noFill/>
          <a:ln w="1440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1471613" y="3610074"/>
            <a:ext cx="2166937" cy="1800225"/>
          </a:xfrm>
          <a:prstGeom prst="line">
            <a:avLst/>
          </a:prstGeom>
          <a:noFill/>
          <a:ln w="1440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476375" y="3644999"/>
            <a:ext cx="2339975" cy="1800225"/>
          </a:xfrm>
          <a:prstGeom prst="line">
            <a:avLst/>
          </a:prstGeom>
          <a:noFill/>
          <a:ln w="1440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576263" y="2819400"/>
            <a:ext cx="795813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lvl="1" indent="-285750"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cs typeface="Arial" charset="0"/>
              </a:rPr>
              <a:t>Existe defeito quando um software ou parte dele: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</a:pPr>
            <a:r>
              <a:rPr lang="pt-BR">
                <a:cs typeface="Arial" charset="0"/>
              </a:rPr>
              <a:t>			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Não funciona, mas os requisitos ou os artefatos indicam que funciona;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Faz algo na aplicação em que os requisitos ou os artefatos indicam que não deveria fazer;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Faz algo que os requisitos ou os artefatos não indicam;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Faz algo que os requisitos ou os artefatos não indicam, porém deveriam indicar;</a:t>
            </a:r>
          </a:p>
          <a:p>
            <a:pPr marL="4762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Não funciona adequadamente aos olhos do testador, pois é difícil de entender, de usar ou é lento.</a:t>
            </a:r>
          </a:p>
        </p:txBody>
      </p:sp>
      <p:sp>
        <p:nvSpPr>
          <p:cNvPr id="183301" name="Text Box 19"/>
          <p:cNvSpPr txBox="1">
            <a:spLocks noChangeArrowheads="1"/>
          </p:cNvSpPr>
          <p:nvPr/>
        </p:nvSpPr>
        <p:spPr bwMode="auto">
          <a:xfrm>
            <a:off x="1143000" y="192881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cs typeface="Arial" charset="0"/>
              </a:rPr>
              <a:t>Defeito=Falha=Anomalia=Bug=Ocorrência</a:t>
            </a:r>
          </a:p>
        </p:txBody>
      </p:sp>
      <p:pic>
        <p:nvPicPr>
          <p:cNvPr id="13" name="Picture 6" descr="j03464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809625"/>
            <a:ext cx="1866900" cy="1905000"/>
          </a:xfrm>
          <a:prstGeom prst="rect">
            <a:avLst/>
          </a:prstGeom>
          <a:noFill/>
          <a:effectLst>
            <a:outerShdw dist="107763" dir="189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1" name="Rectangle 3"/>
          <p:cNvSpPr>
            <a:spLocks noChangeArrowheads="1"/>
          </p:cNvSpPr>
          <p:nvPr/>
        </p:nvSpPr>
        <p:spPr bwMode="auto">
          <a:xfrm flipH="1">
            <a:off x="683568" y="2423120"/>
            <a:ext cx="6019800" cy="38862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TopRight">
              <a:rot lat="21299994" lon="300000" rev="0"/>
            </a:camera>
            <a:lightRig rig="legacyFlat3" dir="r"/>
          </a:scene3d>
          <a:sp3d extrusionH="380730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18938" name="Text Box 90"/>
          <p:cNvSpPr txBox="1">
            <a:spLocks noChangeArrowheads="1"/>
          </p:cNvSpPr>
          <p:nvPr/>
        </p:nvSpPr>
        <p:spPr bwMode="auto">
          <a:xfrm rot="206505">
            <a:off x="1199910" y="2688538"/>
            <a:ext cx="5181600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>
                <a:latin typeface="Times New Roman" pitchFamily="18" charset="0"/>
              </a:rPr>
              <a:t>Caso 1 -  </a:t>
            </a:r>
            <a:r>
              <a:rPr lang="pt-BR" sz="1400" b="1" dirty="0" err="1">
                <a:latin typeface="Times New Roman" pitchFamily="18" charset="0"/>
              </a:rPr>
              <a:t>Disney´s</a:t>
            </a:r>
            <a:r>
              <a:rPr lang="pt-BR" sz="1400" b="1" dirty="0">
                <a:latin typeface="Times New Roman" pitchFamily="18" charset="0"/>
              </a:rPr>
              <a:t> Lion King ( 1994-1995)</a:t>
            </a:r>
            <a:r>
              <a:rPr lang="pt-BR" sz="1400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pt-BR" sz="1400" dirty="0">
                <a:latin typeface="Times New Roman" pitchFamily="18" charset="0"/>
              </a:rPr>
              <a:t>-A Disney , em 1994 lançou seu primeiro jogo de multimedia para crianças “ Lion King </a:t>
            </a:r>
            <a:r>
              <a:rPr lang="pt-BR" sz="1400" dirty="0" err="1">
                <a:latin typeface="Times New Roman" pitchFamily="18" charset="0"/>
              </a:rPr>
              <a:t>Animated</a:t>
            </a:r>
            <a:r>
              <a:rPr lang="pt-BR" sz="1400" dirty="0">
                <a:latin typeface="Times New Roman" pitchFamily="18" charset="0"/>
              </a:rPr>
              <a:t>  </a:t>
            </a:r>
            <a:r>
              <a:rPr lang="pt-BR" sz="1400" dirty="0" err="1">
                <a:latin typeface="Times New Roman" pitchFamily="18" charset="0"/>
              </a:rPr>
              <a:t>stories</a:t>
            </a:r>
            <a:r>
              <a:rPr lang="pt-BR" sz="1400" dirty="0">
                <a:latin typeface="Times New Roman" pitchFamily="18" charset="0"/>
              </a:rPr>
              <a:t>”.  Era a primeira da Disney , e renomada,  fez uma enorme campanha de marketing por todo  os EUA . Vendas foram absurdamente fantásticas  (vendas de natal).</a:t>
            </a:r>
            <a:endParaRPr lang="pt-BR" sz="1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t-BR" sz="1400" dirty="0">
                <a:latin typeface="Times New Roman" pitchFamily="18" charset="0"/>
              </a:rPr>
              <a:t>Porém , no dia seguinte , 26 de dezembro de 1994 o departamento de  atendimento ao cliente da Disney  recebeu uma enxurrada de ligações de clientes indignados e nervosos. O CD não funcionava  em muitas das plataformas  de PC existentes no mercado. Razão :  O software foi desenvolvido em uma única plataforma (que não refletia as mais comuns do mercado!).</a:t>
            </a:r>
            <a:endParaRPr lang="pt-BR" sz="1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t-BR" sz="1400" b="1" dirty="0">
                <a:latin typeface="Times New Roman" pitchFamily="18" charset="0"/>
              </a:rPr>
              <a:t>Faltou um simples  teste de multiplataforma....</a:t>
            </a:r>
            <a:r>
              <a:rPr lang="pt-BR" sz="1400" dirty="0">
                <a:latin typeface="Times New Roman" pitchFamily="18" charset="0"/>
              </a:rPr>
              <a:t> </a:t>
            </a:r>
          </a:p>
        </p:txBody>
      </p:sp>
      <p:pic>
        <p:nvPicPr>
          <p:cNvPr id="718940" name="Picture 92" descr="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093" y="3286125"/>
            <a:ext cx="2365375" cy="2868613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23528" y="1268760"/>
            <a:ext cx="734536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pt-BR" sz="4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Bugs Arrasadores</a:t>
            </a:r>
            <a:endParaRPr lang="pt-BR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1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animBg="1"/>
      <p:bldP spid="7189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1" name="Rectangle 3"/>
          <p:cNvSpPr>
            <a:spLocks noChangeArrowheads="1"/>
          </p:cNvSpPr>
          <p:nvPr/>
        </p:nvSpPr>
        <p:spPr bwMode="auto">
          <a:xfrm flipH="1">
            <a:off x="683568" y="2423120"/>
            <a:ext cx="6019800" cy="38862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TopRight">
              <a:rot lat="21299994" lon="300000" rev="0"/>
            </a:camera>
            <a:lightRig rig="legacyFlat3" dir="r"/>
          </a:scene3d>
          <a:sp3d extrusionH="380730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18938" name="Text Box 90"/>
          <p:cNvSpPr txBox="1">
            <a:spLocks noChangeArrowheads="1"/>
          </p:cNvSpPr>
          <p:nvPr/>
        </p:nvSpPr>
        <p:spPr bwMode="auto">
          <a:xfrm rot="206505">
            <a:off x="1199910" y="2831641"/>
            <a:ext cx="5181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latin typeface="Times New Roman" pitchFamily="18" charset="0"/>
              </a:rPr>
              <a:t>Caso 2 – </a:t>
            </a:r>
            <a:r>
              <a:rPr lang="pt-BR" sz="1400" b="1" dirty="0" err="1" smtClean="0">
                <a:latin typeface="Times New Roman" pitchFamily="18" charset="0"/>
              </a:rPr>
              <a:t>Patriot</a:t>
            </a:r>
            <a:r>
              <a:rPr lang="pt-BR" sz="1400" b="1" dirty="0" smtClean="0">
                <a:latin typeface="Times New Roman" pitchFamily="18" charset="0"/>
              </a:rPr>
              <a:t> </a:t>
            </a:r>
            <a:r>
              <a:rPr lang="pt-BR" sz="1400" b="1" dirty="0" err="1" smtClean="0">
                <a:latin typeface="Times New Roman" pitchFamily="18" charset="0"/>
              </a:rPr>
              <a:t>Missile</a:t>
            </a:r>
            <a:r>
              <a:rPr lang="pt-BR" sz="1400" b="1" dirty="0" smtClean="0">
                <a:latin typeface="Times New Roman" pitchFamily="18" charset="0"/>
              </a:rPr>
              <a:t> </a:t>
            </a:r>
            <a:r>
              <a:rPr lang="pt-BR" sz="1400" b="1" dirty="0" err="1" smtClean="0">
                <a:latin typeface="Times New Roman" pitchFamily="18" charset="0"/>
              </a:rPr>
              <a:t>Defense</a:t>
            </a:r>
            <a:r>
              <a:rPr lang="pt-BR" sz="1400" b="1" dirty="0" smtClean="0">
                <a:latin typeface="Times New Roman" pitchFamily="18" charset="0"/>
              </a:rPr>
              <a:t> System , 1991</a:t>
            </a:r>
            <a:r>
              <a:rPr lang="pt-BR" sz="1400" dirty="0" smtClean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pt-BR" sz="1400" dirty="0" smtClean="0">
                <a:latin typeface="Times New Roman" pitchFamily="18" charset="0"/>
              </a:rPr>
              <a:t>Um programa de defesa americano chamado de “ star </a:t>
            </a:r>
            <a:r>
              <a:rPr lang="pt-BR" sz="1400" dirty="0" err="1" smtClean="0">
                <a:latin typeface="Times New Roman" pitchFamily="18" charset="0"/>
              </a:rPr>
              <a:t>wars</a:t>
            </a:r>
            <a:r>
              <a:rPr lang="pt-BR" sz="1400" dirty="0" smtClean="0">
                <a:latin typeface="Times New Roman" pitchFamily="18" charset="0"/>
              </a:rPr>
              <a:t>” incluía o chamado “</a:t>
            </a:r>
            <a:r>
              <a:rPr lang="pt-BR" sz="1400" dirty="0" err="1" smtClean="0">
                <a:latin typeface="Times New Roman" pitchFamily="18" charset="0"/>
              </a:rPr>
              <a:t>U.S.</a:t>
            </a:r>
            <a:r>
              <a:rPr lang="pt-BR" sz="1400" dirty="0" smtClean="0">
                <a:latin typeface="Times New Roman" pitchFamily="18" charset="0"/>
              </a:rPr>
              <a:t> </a:t>
            </a:r>
            <a:r>
              <a:rPr lang="pt-BR" sz="1400" dirty="0" err="1" smtClean="0">
                <a:latin typeface="Times New Roman" pitchFamily="18" charset="0"/>
              </a:rPr>
              <a:t>Patriot</a:t>
            </a:r>
            <a:r>
              <a:rPr lang="pt-BR" sz="1400" dirty="0" smtClean="0">
                <a:latin typeface="Times New Roman" pitchFamily="18" charset="0"/>
              </a:rPr>
              <a:t> </a:t>
            </a:r>
            <a:r>
              <a:rPr lang="pt-BR" sz="1400" dirty="0" err="1" smtClean="0">
                <a:latin typeface="Times New Roman" pitchFamily="18" charset="0"/>
              </a:rPr>
              <a:t>missile</a:t>
            </a:r>
            <a:r>
              <a:rPr lang="pt-BR" sz="1400" dirty="0" smtClean="0">
                <a:latin typeface="Times New Roman" pitchFamily="18" charset="0"/>
              </a:rPr>
              <a:t>”. O primeiro uso foi na guerra do golfo em 1991 para defender dos </a:t>
            </a:r>
            <a:r>
              <a:rPr lang="pt-BR" sz="1400" dirty="0" err="1" smtClean="0">
                <a:latin typeface="Times New Roman" pitchFamily="18" charset="0"/>
              </a:rPr>
              <a:t>misseis</a:t>
            </a:r>
            <a:r>
              <a:rPr lang="pt-BR" sz="1400" dirty="0" smtClean="0">
                <a:latin typeface="Times New Roman" pitchFamily="18" charset="0"/>
              </a:rPr>
              <a:t> </a:t>
            </a:r>
            <a:r>
              <a:rPr lang="pt-BR" sz="1400" dirty="0" err="1" smtClean="0">
                <a:latin typeface="Times New Roman" pitchFamily="18" charset="0"/>
              </a:rPr>
              <a:t>Scuds</a:t>
            </a:r>
            <a:r>
              <a:rPr lang="pt-BR" sz="1400" dirty="0" smtClean="0">
                <a:latin typeface="Times New Roman" pitchFamily="18" charset="0"/>
              </a:rPr>
              <a:t>  do Iraque. Porem , este sistema falhou inúmeras vezes contra vários </a:t>
            </a:r>
            <a:r>
              <a:rPr lang="pt-BR" sz="1400" dirty="0" err="1" smtClean="0">
                <a:latin typeface="Times New Roman" pitchFamily="18" charset="0"/>
              </a:rPr>
              <a:t>misseis</a:t>
            </a:r>
            <a:r>
              <a:rPr lang="pt-BR" sz="1400" dirty="0" smtClean="0">
                <a:latin typeface="Times New Roman" pitchFamily="18" charset="0"/>
              </a:rPr>
              <a:t> , incluindo um míssil iraquiano que matou 28 soldados americanos em </a:t>
            </a:r>
            <a:r>
              <a:rPr lang="pt-BR" sz="1400" dirty="0" err="1" smtClean="0">
                <a:latin typeface="Times New Roman" pitchFamily="18" charset="0"/>
              </a:rPr>
              <a:t>Dhahran</a:t>
            </a:r>
            <a:r>
              <a:rPr lang="pt-BR" sz="1400" dirty="0" smtClean="0">
                <a:latin typeface="Times New Roman" pitchFamily="18" charset="0"/>
              </a:rPr>
              <a:t> , na  Arábia  Saudita.  Numa analise , encontraram a causa : um </a:t>
            </a:r>
            <a:r>
              <a:rPr lang="pt-BR" sz="1400" dirty="0" err="1" smtClean="0">
                <a:latin typeface="Times New Roman" pitchFamily="18" charset="0"/>
              </a:rPr>
              <a:t>bug</a:t>
            </a:r>
            <a:r>
              <a:rPr lang="pt-BR" sz="1400" dirty="0" smtClean="0">
                <a:latin typeface="Times New Roman" pitchFamily="18" charset="0"/>
              </a:rPr>
              <a:t> no  sistema de contagem ( pequeno timing </a:t>
            </a:r>
            <a:r>
              <a:rPr lang="pt-BR" sz="1400" dirty="0" err="1" smtClean="0">
                <a:latin typeface="Times New Roman" pitchFamily="18" charset="0"/>
              </a:rPr>
              <a:t>error</a:t>
            </a:r>
            <a:r>
              <a:rPr lang="pt-BR" sz="1400" dirty="0" smtClean="0">
                <a:latin typeface="Times New Roman" pitchFamily="18" charset="0"/>
              </a:rPr>
              <a:t> )  culminando num erro de 14 horas de diferença entre os relógios, deixando o sistema de contagem defasado. </a:t>
            </a:r>
          </a:p>
          <a:p>
            <a:pPr>
              <a:spcBef>
                <a:spcPct val="50000"/>
              </a:spcBef>
            </a:pPr>
            <a:r>
              <a:rPr lang="pt-BR" sz="1400" dirty="0" smtClean="0">
                <a:latin typeface="Times New Roman" pitchFamily="18" charset="0"/>
              </a:rPr>
              <a:t>Custo :  No mínimo, 28 vidas. </a:t>
            </a:r>
            <a:endParaRPr lang="pt-BR" sz="1400" dirty="0">
              <a:latin typeface="Times New Roman" pitchFamily="18" charset="0"/>
            </a:endParaRPr>
          </a:p>
        </p:txBody>
      </p:sp>
      <p:pic>
        <p:nvPicPr>
          <p:cNvPr id="718940" name="Picture 92" descr="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093" y="3286125"/>
            <a:ext cx="2365375" cy="2868613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23528" y="1268760"/>
            <a:ext cx="734536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pt-BR" sz="4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Bugs Arrasadores</a:t>
            </a:r>
            <a:endParaRPr lang="pt-BR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1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animBg="1"/>
      <p:bldP spid="7189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Aft>
                <a:spcPts val="1200"/>
              </a:spcAft>
              <a:buNone/>
            </a:pPr>
            <a:r>
              <a:rPr lang="pt-BR" b="1" dirty="0" smtClean="0">
                <a:solidFill>
                  <a:schemeClr val="tx2"/>
                </a:solidFill>
              </a:rPr>
              <a:t>Luís Ruivo</a:t>
            </a:r>
          </a:p>
          <a:p>
            <a:pPr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Formação Acadêmica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PUC-Rio</a:t>
            </a:r>
            <a:r>
              <a:rPr lang="pt-BR" sz="2000" dirty="0" smtClean="0">
                <a:solidFill>
                  <a:schemeClr val="tx2"/>
                </a:solidFill>
              </a:rPr>
              <a:t> – Processamento de Dados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IBMEC – MBA em Administração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Experiência Profissional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19 anos em TI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Implementações de Sistemas, ERP, BI e BPM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Certificações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PMI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IBM </a:t>
            </a:r>
            <a:r>
              <a:rPr lang="pt-BR" sz="2000" dirty="0" err="1" smtClean="0">
                <a:solidFill>
                  <a:schemeClr val="tx2"/>
                </a:solidFill>
              </a:rPr>
              <a:t>Senior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Consultant</a:t>
            </a:r>
            <a:endParaRPr lang="pt-BR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pt-BR" sz="2400" b="1" dirty="0" err="1" smtClean="0">
                <a:solidFill>
                  <a:schemeClr val="tx2"/>
                </a:solidFill>
              </a:rPr>
              <a:t>PriceWaterhouseCoopers</a:t>
            </a:r>
            <a:endParaRPr lang="pt-BR" sz="2400" b="1" dirty="0" smtClean="0">
              <a:solidFill>
                <a:schemeClr val="tx2"/>
              </a:solidFill>
            </a:endParaRPr>
          </a:p>
          <a:p>
            <a:pPr lvl="1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</a:rPr>
              <a:t>Diretor de Consultoria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785938"/>
            <a:ext cx="69151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4" name="TextBox 4"/>
          <p:cNvSpPr txBox="1">
            <a:spLocks noChangeArrowheads="1"/>
          </p:cNvSpPr>
          <p:nvPr/>
        </p:nvSpPr>
        <p:spPr bwMode="auto">
          <a:xfrm>
            <a:off x="1071563" y="1357313"/>
            <a:ext cx="4718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http://www.cs.tau.ac.il/~nachumd/horror.html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um produto é bom o suficiente?</a:t>
            </a:r>
          </a:p>
          <a:p>
            <a:pPr>
              <a:buFont typeface="Wingdings" pitchFamily="2" charset="2"/>
              <a:buNone/>
            </a:pPr>
            <a:endParaRPr lang="pt-BR" smtClean="0"/>
          </a:p>
          <a:p>
            <a:r>
              <a:rPr lang="pt-BR" smtClean="0"/>
              <a:t>4 critérios</a:t>
            </a:r>
          </a:p>
          <a:p>
            <a:pPr lvl="1"/>
            <a:r>
              <a:rPr lang="pt-BR" smtClean="0"/>
              <a:t>Os benefícios são suficientes;</a:t>
            </a:r>
          </a:p>
          <a:p>
            <a:pPr lvl="1"/>
            <a:r>
              <a:rPr lang="pt-BR" smtClean="0"/>
              <a:t>Não existem problemas críticos;</a:t>
            </a:r>
          </a:p>
          <a:p>
            <a:pPr lvl="1"/>
            <a:r>
              <a:rPr lang="pt-BR" smtClean="0"/>
              <a:t>Os benefícios superem os problemas;</a:t>
            </a:r>
          </a:p>
          <a:p>
            <a:pPr lvl="1"/>
            <a:r>
              <a:rPr lang="pt-BR" smtClean="0"/>
              <a:t>Na presente situação, qualquer melhoria custa mais do que ajuda.</a:t>
            </a:r>
          </a:p>
          <a:p>
            <a:pPr lvl="2">
              <a:buFontTx/>
              <a:buNone/>
            </a:pPr>
            <a:endParaRPr lang="pt-BR" smtClean="0"/>
          </a:p>
          <a:p>
            <a:pPr lvl="2"/>
            <a:endParaRPr 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Slide Number Placeholder 3"/>
          <p:cNvSpPr txBox="1">
            <a:spLocks noGrp="1"/>
          </p:cNvSpPr>
          <p:nvPr/>
        </p:nvSpPr>
        <p:spPr bwMode="auto">
          <a:xfrm>
            <a:off x="8305800" y="76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pt-BR" sz="1000">
                <a:solidFill>
                  <a:srgbClr val="CCFFFF"/>
                </a:solidFill>
                <a:latin typeface="Tahoma" pitchFamily="34" charset="0"/>
                <a:cs typeface="Times New Roman" pitchFamily="18" charset="0"/>
              </a:rPr>
              <a:t>Slide: </a:t>
            </a:r>
            <a:fld id="{9E949DA3-E188-4B29-B955-D574E228B57A}" type="slidenum">
              <a:rPr lang="pt-BR" sz="1000">
                <a:solidFill>
                  <a:srgbClr val="CCFFFF"/>
                </a:solidFill>
                <a:latin typeface="Tahoma" pitchFamily="34" charset="0"/>
                <a:cs typeface="Times New Roman" pitchFamily="18" charset="0"/>
              </a:rPr>
              <a:pPr algn="r" eaLnBrk="0" hangingPunct="0"/>
              <a:t>22</a:t>
            </a:fld>
            <a:endParaRPr lang="pt-BR" sz="1000">
              <a:solidFill>
                <a:srgbClr val="CCFFFF"/>
              </a:solidFill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03775" y="2060575"/>
            <a:ext cx="4232275" cy="3338513"/>
            <a:chOff x="2352" y="1056"/>
            <a:chExt cx="3149" cy="2484"/>
          </a:xfrm>
        </p:grpSpPr>
        <p:pic>
          <p:nvPicPr>
            <p:cNvPr id="676878" name="Picture 14" descr="templo_grego_bas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" y="3231"/>
              <a:ext cx="3053" cy="309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/>
              </a:outerShdw>
            </a:effectLst>
          </p:spPr>
        </p:pic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4368" y="1742"/>
              <a:ext cx="576" cy="1562"/>
              <a:chOff x="3168" y="1920"/>
              <a:chExt cx="576" cy="1562"/>
            </a:xfrm>
          </p:grpSpPr>
          <p:pic>
            <p:nvPicPr>
              <p:cNvPr id="676876" name="Picture 12" descr="pilastr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8" y="1920"/>
                <a:ext cx="575" cy="1562"/>
              </a:xfrm>
              <a:prstGeom prst="rect">
                <a:avLst/>
              </a:prstGeom>
              <a:noFill/>
              <a:effectLst>
                <a:outerShdw dist="107763" dir="18900000" algn="ctr" rotWithShape="0">
                  <a:schemeClr val="tx1"/>
                </a:outerShdw>
              </a:effectLst>
            </p:spPr>
          </p:pic>
          <p:sp>
            <p:nvSpPr>
              <p:cNvPr id="676877" name="Text Box 13"/>
              <p:cNvSpPr txBox="1">
                <a:spLocks noChangeArrowheads="1"/>
              </p:cNvSpPr>
              <p:nvPr/>
            </p:nvSpPr>
            <p:spPr bwMode="auto">
              <a:xfrm rot="-5400000">
                <a:off x="2911" y="2555"/>
                <a:ext cx="1077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75000"/>
                  </a:spcBef>
                </a:pPr>
                <a:r>
                  <a:rPr lang="pt-BR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Ferramentas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934" y="1742"/>
              <a:ext cx="576" cy="1562"/>
              <a:chOff x="2448" y="1920"/>
              <a:chExt cx="576" cy="1562"/>
            </a:xfrm>
          </p:grpSpPr>
          <p:pic>
            <p:nvPicPr>
              <p:cNvPr id="676873" name="Picture 9" descr="pilastr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1920"/>
                <a:ext cx="575" cy="1562"/>
              </a:xfrm>
              <a:prstGeom prst="rect">
                <a:avLst/>
              </a:prstGeom>
              <a:noFill/>
              <a:effectLst>
                <a:outerShdw dist="107763" dir="18900000" algn="ctr" rotWithShape="0">
                  <a:schemeClr val="tx1"/>
                </a:outerShdw>
              </a:effectLst>
            </p:spPr>
          </p:pic>
          <p:sp>
            <p:nvSpPr>
              <p:cNvPr id="676874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2277" y="2524"/>
                <a:ext cx="87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75000"/>
                  </a:spcBef>
                </a:pPr>
                <a:r>
                  <a:rPr lang="pt-BR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Processos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54" y="1742"/>
              <a:ext cx="576" cy="1562"/>
              <a:chOff x="1728" y="1920"/>
              <a:chExt cx="576" cy="1562"/>
            </a:xfrm>
          </p:grpSpPr>
          <p:pic>
            <p:nvPicPr>
              <p:cNvPr id="676870" name="Picture 6" descr="pilastr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28" y="1920"/>
                <a:ext cx="576" cy="1562"/>
              </a:xfrm>
              <a:prstGeom prst="rect">
                <a:avLst/>
              </a:prstGeom>
              <a:noFill/>
              <a:effectLst>
                <a:outerShdw dist="107763" dir="18900000" algn="ctr" rotWithShape="0">
                  <a:schemeClr val="tx1"/>
                </a:outerShdw>
              </a:effectLst>
            </p:spPr>
          </p:pic>
          <p:sp>
            <p:nvSpPr>
              <p:cNvPr id="676871" name="Text Box 7"/>
              <p:cNvSpPr txBox="1">
                <a:spLocks noChangeArrowheads="1"/>
              </p:cNvSpPr>
              <p:nvPr/>
            </p:nvSpPr>
            <p:spPr bwMode="auto">
              <a:xfrm rot="-5400000">
                <a:off x="1643" y="2529"/>
                <a:ext cx="729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75000"/>
                  </a:spcBef>
                </a:pPr>
                <a:r>
                  <a:rPr lang="pt-BR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Pessoas</a:t>
                </a:r>
              </a:p>
            </p:txBody>
          </p:sp>
        </p:grpSp>
        <p:pic>
          <p:nvPicPr>
            <p:cNvPr id="676868" name="Picture 4" descr="templo_grego_tet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2" y="1056"/>
              <a:ext cx="3140" cy="734"/>
            </a:xfrm>
            <a:prstGeom prst="rect">
              <a:avLst/>
            </a:prstGeom>
            <a:noFill/>
            <a:effectLst>
              <a:outerShdw dist="117088" dir="19163922" algn="ctr" rotWithShape="0">
                <a:schemeClr val="tx1"/>
              </a:outerShdw>
            </a:effectLst>
          </p:spPr>
        </p:pic>
      </p:grpSp>
      <p:sp>
        <p:nvSpPr>
          <p:cNvPr id="67688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68413"/>
            <a:ext cx="4464050" cy="5040312"/>
          </a:xfrm>
          <a:prstGeom prst="rect">
            <a:avLst/>
          </a:prstGeom>
          <a:ln/>
        </p:spPr>
        <p:txBody>
          <a:bodyPr/>
          <a:lstStyle/>
          <a:p>
            <a:pPr eaLnBrk="1" hangingPunct="1"/>
            <a:r>
              <a:rPr lang="pt-BR" sz="2000" smtClean="0">
                <a:cs typeface="Arial" charset="0"/>
              </a:rPr>
              <a:t>Qualquer ciclo de produção em TI é sustentado por 3 pilares:</a:t>
            </a:r>
          </a:p>
          <a:p>
            <a:pPr lvl="1" eaLnBrk="1" hangingPunct="1"/>
            <a:r>
              <a:rPr lang="pt-BR" sz="1800" b="1" smtClean="0">
                <a:cs typeface="Arial" charset="0"/>
              </a:rPr>
              <a:t>Processos:</a:t>
            </a:r>
            <a:r>
              <a:rPr lang="pt-BR" sz="1800" smtClean="0">
                <a:cs typeface="Arial" charset="0"/>
              </a:rPr>
              <a:t> o melhor método  é simples de usar e cabe no bolso de quem o usa.</a:t>
            </a:r>
          </a:p>
          <a:p>
            <a:pPr lvl="1" eaLnBrk="1" hangingPunct="1"/>
            <a:r>
              <a:rPr lang="pt-BR" sz="1800" b="1" smtClean="0">
                <a:cs typeface="Arial" charset="0"/>
              </a:rPr>
              <a:t>Pessoas:</a:t>
            </a:r>
            <a:r>
              <a:rPr lang="pt-BR" sz="1800" smtClean="0">
                <a:cs typeface="Arial" charset="0"/>
              </a:rPr>
              <a:t> devem atuar em suas competências nivelada ao seu perfil pessoal;</a:t>
            </a:r>
          </a:p>
          <a:p>
            <a:pPr lvl="1" eaLnBrk="1" hangingPunct="1"/>
            <a:r>
              <a:rPr lang="pt-BR" sz="1800" b="1" smtClean="0">
                <a:cs typeface="Arial" charset="0"/>
              </a:rPr>
              <a:t>Ferramentas:</a:t>
            </a:r>
            <a:r>
              <a:rPr lang="pt-BR" sz="1800" smtClean="0">
                <a:cs typeface="Arial" charset="0"/>
              </a:rPr>
              <a:t> são componentes facilitadores  e não complicadores.</a:t>
            </a:r>
          </a:p>
          <a:p>
            <a:pPr eaLnBrk="1" hangingPunct="1"/>
            <a:endParaRPr lang="pt-BR" sz="2000" smtClean="0">
              <a:cs typeface="Arial" charset="0"/>
            </a:endParaRPr>
          </a:p>
          <a:p>
            <a:pPr eaLnBrk="1" hangingPunct="1"/>
            <a:r>
              <a:rPr lang="pt-BR" sz="2000" smtClean="0">
                <a:cs typeface="Arial" charset="0"/>
              </a:rPr>
              <a:t>… e ele é amparado pela</a:t>
            </a:r>
            <a:br>
              <a:rPr lang="pt-BR" sz="2000" smtClean="0">
                <a:cs typeface="Arial" charset="0"/>
              </a:rPr>
            </a:br>
            <a:r>
              <a:rPr lang="pt-BR" sz="2000" smtClean="0">
                <a:cs typeface="Arial" charset="0"/>
              </a:rPr>
              <a:t>quadra “Escopo, Prazo, Custo &amp; Qualidade”, mandamento de qualquer  bom gerente de área.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6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6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68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8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88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9388" y="1341438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b="1"/>
              <a:t>Quality Cost Time Triangle</a:t>
            </a:r>
          </a:p>
        </p:txBody>
      </p:sp>
      <p:pic>
        <p:nvPicPr>
          <p:cNvPr id="30729" name="Picture 9" descr="triple_constra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663" y="2589213"/>
            <a:ext cx="3781425" cy="30527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0338" y="1341438"/>
            <a:ext cx="8483600" cy="52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tabLst>
                <a:tab pos="8431213" algn="r"/>
              </a:tabLst>
            </a:pPr>
            <a:r>
              <a:rPr lang="pt-BR" sz="2400" b="1" dirty="0" smtClean="0"/>
              <a:t>Cenário Atual - Mercado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dirty="0" smtClean="0"/>
              <a:t>Alto </a:t>
            </a:r>
            <a:r>
              <a:rPr lang="pt-BR" sz="2400" dirty="0"/>
              <a:t>índice de </a:t>
            </a:r>
            <a:r>
              <a:rPr lang="pt-BR" sz="2400" dirty="0" err="1"/>
              <a:t>não-atendimento</a:t>
            </a:r>
            <a:r>
              <a:rPr lang="pt-BR" sz="2400" dirty="0"/>
              <a:t> aos requisitos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dirty="0"/>
              <a:t>Aumento da Complexidade das Tecnologias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dirty="0"/>
              <a:t>Carência de ambientes estruturados para desenvolvimento e execução dos testes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dirty="0"/>
              <a:t>Cobertura de testes insuficientes em relação a funcionalidade e adequação aos requisitos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5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 dirty="0"/>
              <a:t>Instabilidade no ambiente de produção, gerada pela implementação de novos sistemas ou versões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0338" y="1341438"/>
            <a:ext cx="8483600" cy="52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>
                <a:cs typeface="Times New Roman" pitchFamily="18" charset="0"/>
              </a:rPr>
              <a:t>Já existe carreira profissional de teste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Pode ser um Analista de Qualidade/Teste ou Tester;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Já existem algumas publicações e obras em português;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Os salários dos testadores são geralmente iguais aos de desenvolvedores;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Já existe um mercado de “usados e experientes”.</a:t>
            </a:r>
          </a:p>
          <a:p>
            <a:pPr marL="342900" indent="-342900" eaLnBrk="0" hangingPunct="0">
              <a:spcBef>
                <a:spcPct val="45000"/>
              </a:spcBef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>
                <a:cs typeface="Times New Roman" pitchFamily="18" charset="0"/>
              </a:rPr>
              <a:t>Em muitas corporações, ainda é novidade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O RH ainda não sabe recrutar profissionais em testes.</a:t>
            </a:r>
          </a:p>
          <a:p>
            <a:pPr marL="342900" indent="-342900" eaLnBrk="0" hangingPunct="0">
              <a:spcBef>
                <a:spcPct val="45000"/>
              </a:spcBef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400">
                <a:cs typeface="Times New Roman" pitchFamily="18" charset="0"/>
              </a:rPr>
              <a:t>Falta mão de obra especializada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  <a:tabLst>
                <a:tab pos="8431213" algn="r"/>
              </a:tabLst>
            </a:pPr>
            <a:r>
              <a:rPr lang="pt-BR" sz="2000">
                <a:cs typeface="Times New Roman" pitchFamily="18" charset="0"/>
              </a:rPr>
              <a:t>Os bons profissionais estão alocados.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52613"/>
            <a:ext cx="86677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0338" y="1214438"/>
            <a:ext cx="84836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1950" indent="-361950" defTabSz="933450" eaLnBrk="0" hangingPunct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  <a:tabLst>
                <a:tab pos="2190750" algn="l"/>
              </a:tabLst>
            </a:pPr>
            <a:r>
              <a:rPr lang="pt-BR" sz="2000" b="1"/>
              <a:t>O desafio de garantir a qualidade na terceirização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79388" y="1214438"/>
            <a:ext cx="8785225" cy="4878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mtClean="0"/>
              <a:t>Qualidade do Serviço Prestado x Qualidade do Produto Associado</a:t>
            </a:r>
          </a:p>
          <a:p>
            <a:pPr>
              <a:buFont typeface="Wingdings" pitchFamily="2" charset="2"/>
              <a:buNone/>
            </a:pPr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4" name="Rectangle 3"/>
          <p:cNvSpPr/>
          <p:nvPr/>
        </p:nvSpPr>
        <p:spPr>
          <a:xfrm>
            <a:off x="2714625" y="3071813"/>
            <a:ext cx="2214563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Cliente pode acreditar em Melhoria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9188" y="3071813"/>
            <a:ext cx="2214562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Cliente Plenamente Satisfeito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25" y="4214813"/>
            <a:ext cx="2214563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Cliente Perdido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9188" y="4214813"/>
            <a:ext cx="2214562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Cliente Pode e se Sente Enganado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4625" y="5357813"/>
            <a:ext cx="2214563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rgbClr val="0033CC"/>
                </a:solidFill>
              </a:rPr>
              <a:t>Ruim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57375" y="3071813"/>
            <a:ext cx="857250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rgbClr val="0033CC"/>
                </a:solidFill>
              </a:rPr>
              <a:t>Boa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57375" y="4214813"/>
            <a:ext cx="857250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rgbClr val="0033CC"/>
                </a:solidFill>
              </a:rPr>
              <a:t>Ruim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29188" y="5357813"/>
            <a:ext cx="2214562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rgbClr val="0033CC"/>
                </a:solidFill>
              </a:rPr>
              <a:t>Boa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250" y="2300288"/>
            <a:ext cx="1285875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rgbClr val="0033CC"/>
                </a:solidFill>
              </a:rPr>
              <a:t>Qualidade do Produto Associado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15188" y="4214813"/>
            <a:ext cx="1214437" cy="112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rgbClr val="0033CC"/>
                </a:solidFill>
              </a:rPr>
              <a:t>Qualidade do Serviço Prestado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393031" y="4036219"/>
            <a:ext cx="2643188" cy="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4625" y="5357813"/>
            <a:ext cx="4857750" cy="1587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576263" y="2819400"/>
            <a:ext cx="795813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pt-BR">
                <a:cs typeface="Arial" charset="0"/>
              </a:rPr>
              <a:t>	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São disciplinas distintas, mas convergentes: meta é a qualidade;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u="sng">
                <a:cs typeface="Arial" charset="0"/>
              </a:rPr>
              <a:t>Testar significa verificar e validar um ou mais artefatos;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u="sng">
                <a:cs typeface="Arial" charset="0"/>
              </a:rPr>
              <a:t>Garantir a qualidade significa disciplinar a verificação e validação deles nos ciclos de produção e testes de software</a:t>
            </a:r>
            <a:r>
              <a:rPr lang="pt-BR">
                <a:cs typeface="Arial" charset="0"/>
              </a:rPr>
              <a:t>;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Missão do time de teste: achar anomalias;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Missão do time de QA: não deixar que elas se repitam;</a:t>
            </a:r>
          </a:p>
          <a:p>
            <a:pPr marL="4762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>
                <a:cs typeface="Arial" charset="0"/>
              </a:rPr>
              <a:t>Nas tratativas legais, o Analista de QA é quem responde pela qualidade do software, baseando-se nas métricas do time de testadores.</a:t>
            </a:r>
          </a:p>
        </p:txBody>
      </p:sp>
      <p:sp>
        <p:nvSpPr>
          <p:cNvPr id="188421" name="Text Box 19"/>
          <p:cNvSpPr txBox="1">
            <a:spLocks noChangeArrowheads="1"/>
          </p:cNvSpPr>
          <p:nvPr/>
        </p:nvSpPr>
        <p:spPr bwMode="auto">
          <a:xfrm>
            <a:off x="428625" y="1928813"/>
            <a:ext cx="848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>
                <a:cs typeface="Arial" charset="0"/>
              </a:rPr>
              <a:t>Testes de Software  ≠ Garantia da Qualidade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Garantia de Qualidade </a:t>
            </a:r>
          </a:p>
          <a:p>
            <a:pPr lvl="1"/>
            <a:r>
              <a:rPr lang="pt-BR" smtClean="0"/>
              <a:t>Métodos Preventivos</a:t>
            </a:r>
          </a:p>
          <a:p>
            <a:pPr lvl="2">
              <a:lnSpc>
                <a:spcPct val="115000"/>
              </a:lnSpc>
            </a:pPr>
            <a:r>
              <a:rPr lang="pt-BR" sz="2000" smtClean="0"/>
              <a:t>Conjunto de atividades planejadas e sistemáticas necessárias para se atingir os requisitos e necessidades especificadas pelo cliente.</a:t>
            </a:r>
          </a:p>
          <a:p>
            <a:r>
              <a:rPr lang="pt-BR" smtClean="0"/>
              <a:t>Controle de Qualidade</a:t>
            </a:r>
          </a:p>
          <a:p>
            <a:pPr lvl="1"/>
            <a:r>
              <a:rPr lang="pt-BR" smtClean="0"/>
              <a:t>Métodos Detectivos</a:t>
            </a:r>
          </a:p>
          <a:p>
            <a:pPr lvl="2">
              <a:lnSpc>
                <a:spcPct val="115000"/>
              </a:lnSpc>
            </a:pPr>
            <a:r>
              <a:rPr lang="pt-BR" sz="2000" smtClean="0"/>
              <a:t>Conjunto de atividades que comparam o produto com padrões e tomam as ações de correção quando não conformidades ou defeitos são detectados.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Aft>
                <a:spcPts val="1200"/>
              </a:spcAft>
              <a:buNone/>
            </a:pPr>
            <a:r>
              <a:rPr lang="pt-BR" b="1" dirty="0" smtClean="0">
                <a:solidFill>
                  <a:schemeClr val="tx2"/>
                </a:solidFill>
              </a:rPr>
              <a:t>Qualidade de Processo de Software</a:t>
            </a:r>
          </a:p>
          <a:p>
            <a:pPr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tx2"/>
                </a:solidFill>
              </a:rPr>
              <a:t>5 aulas (20 horas)</a:t>
            </a:r>
            <a:endParaRPr lang="pt-BR" sz="1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23663"/>
              </p:ext>
            </p:extLst>
          </p:nvPr>
        </p:nvGraphicFramePr>
        <p:xfrm>
          <a:off x="179512" y="2564904"/>
          <a:ext cx="4316413" cy="2882902"/>
        </p:xfrm>
        <a:graphic>
          <a:graphicData uri="http://schemas.openxmlformats.org/drawingml/2006/table">
            <a:tbl>
              <a:tblPr/>
              <a:tblGrid>
                <a:gridCol w="619125"/>
                <a:gridCol w="612775"/>
                <a:gridCol w="619125"/>
                <a:gridCol w="614363"/>
                <a:gridCol w="619125"/>
                <a:gridCol w="612775"/>
                <a:gridCol w="619125"/>
              </a:tblGrid>
              <a:tr h="412750">
                <a:tc gridSpan="7"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Fevereiro 2014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26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27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34921"/>
              </p:ext>
            </p:extLst>
          </p:nvPr>
        </p:nvGraphicFramePr>
        <p:xfrm>
          <a:off x="4644008" y="2564904"/>
          <a:ext cx="4316413" cy="3294065"/>
        </p:xfrm>
        <a:graphic>
          <a:graphicData uri="http://schemas.openxmlformats.org/drawingml/2006/table">
            <a:tbl>
              <a:tblPr/>
              <a:tblGrid>
                <a:gridCol w="619125"/>
                <a:gridCol w="612775"/>
                <a:gridCol w="619125"/>
                <a:gridCol w="614363"/>
                <a:gridCol w="619125"/>
                <a:gridCol w="612775"/>
                <a:gridCol w="619125"/>
              </a:tblGrid>
              <a:tr h="412750">
                <a:tc gridSpan="7"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Março 2014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23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26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27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29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31</a:t>
                      </a: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Garantia de Qualidade </a:t>
            </a:r>
          </a:p>
          <a:p>
            <a:pPr lvl="1"/>
            <a:r>
              <a:rPr lang="pt-BR" smtClean="0"/>
              <a:t>Métodos Preventivos</a:t>
            </a:r>
          </a:p>
          <a:p>
            <a:pPr lvl="2" algn="just"/>
            <a:r>
              <a:rPr lang="pt-BR" sz="1800" smtClean="0"/>
              <a:t>Auditoria de Qualidade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Ferramentas para avaliar o gerenciamento da Qualidade no ciclo de vida;</a:t>
            </a:r>
          </a:p>
          <a:p>
            <a:pPr lvl="2" algn="just"/>
            <a:r>
              <a:rPr lang="pt-BR" sz="1800" smtClean="0"/>
              <a:t>Projetos de Melhoria da Qualidade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Efetividade e Eficiência do Processo de Qualidade</a:t>
            </a:r>
          </a:p>
          <a:p>
            <a:pPr lvl="2" algn="just"/>
            <a:r>
              <a:rPr lang="pt-BR" sz="1800" smtClean="0"/>
              <a:t>Definição de Responsabilidade pela Qualidade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Cada um é responsável pelas suas atividades;</a:t>
            </a:r>
          </a:p>
          <a:p>
            <a:pPr lvl="2" algn="just"/>
            <a:r>
              <a:rPr lang="pt-BR" sz="1800" smtClean="0"/>
              <a:t>Auto-Inspeção 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Revisões constantes de cada atividade executada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Garantia de Qualidade </a:t>
            </a:r>
          </a:p>
          <a:p>
            <a:pPr lvl="1"/>
            <a:r>
              <a:rPr lang="pt-BR" smtClean="0"/>
              <a:t>Métodos Preventivos</a:t>
            </a:r>
          </a:p>
        </p:txBody>
      </p:sp>
      <p:pic>
        <p:nvPicPr>
          <p:cNvPr id="171217" name="Picture 1233"/>
          <p:cNvPicPr>
            <a:picLocks noChangeAspect="1" noChangeArrowheads="1"/>
          </p:cNvPicPr>
          <p:nvPr/>
        </p:nvPicPr>
        <p:blipFill>
          <a:blip r:embed="rId3" cstate="print"/>
          <a:srcRect b="40742"/>
          <a:stretch>
            <a:fillRect/>
          </a:stretch>
        </p:blipFill>
        <p:spPr bwMode="auto">
          <a:xfrm>
            <a:off x="468313" y="2357438"/>
            <a:ext cx="81375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Controle de Qualidade</a:t>
            </a:r>
          </a:p>
          <a:p>
            <a:pPr lvl="1"/>
            <a:r>
              <a:rPr lang="pt-BR" smtClean="0"/>
              <a:t>Métodos Detectivos</a:t>
            </a:r>
          </a:p>
          <a:p>
            <a:pPr lvl="2" algn="just"/>
            <a:r>
              <a:rPr lang="pt-BR" sz="1800" smtClean="0"/>
              <a:t>Variáveis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Desvios </a:t>
            </a:r>
          </a:p>
          <a:p>
            <a:pPr lvl="2" algn="just"/>
            <a:r>
              <a:rPr lang="pt-BR" sz="1800" smtClean="0"/>
              <a:t>Atributos 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Conformidade e Não-Conformidades de Especificações e Requisitos</a:t>
            </a:r>
          </a:p>
          <a:p>
            <a:pPr lvl="2" algn="just"/>
            <a:r>
              <a:rPr lang="pt-BR" sz="1800" smtClean="0"/>
              <a:t>Probabilidade</a:t>
            </a:r>
          </a:p>
          <a:p>
            <a:pPr lvl="3" algn="just">
              <a:spcBef>
                <a:spcPct val="5000"/>
              </a:spcBef>
              <a:spcAft>
                <a:spcPct val="20000"/>
              </a:spcAft>
            </a:pPr>
            <a:r>
              <a:rPr lang="pt-BR" smtClean="0"/>
              <a:t>Relacionado a probabilidade de acontecer algo, como defeitos.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pilares da Qualidade  (PMI-PMBOK) </a:t>
            </a:r>
          </a:p>
          <a:p>
            <a:pPr lvl="2">
              <a:buFontTx/>
              <a:buNone/>
            </a:pPr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4" name="Rectangle 3"/>
          <p:cNvSpPr/>
          <p:nvPr/>
        </p:nvSpPr>
        <p:spPr>
          <a:xfrm>
            <a:off x="3500438" y="2071688"/>
            <a:ext cx="21431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Processo de  Garantia de Qualidade de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5063" y="3214688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Controle da 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75" y="3214688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Garantia da Qualidade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88" y="3214688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Planejamento da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88" y="4214813"/>
            <a:ext cx="2000250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Atividades de Planejamento da Qualidade e os esforços na prevenção de defeitos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5063" y="4214813"/>
            <a:ext cx="2000250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Atividades técnicas e procedimentos relacionados a medir e monitorar a qualidade do processo e do produto de </a:t>
            </a:r>
            <a:r>
              <a:rPr lang="pt-BR" sz="1400" dirty="0" err="1">
                <a:solidFill>
                  <a:schemeClr val="bg1"/>
                </a:solidFill>
              </a:rPr>
              <a:t>softtware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875" y="4214813"/>
            <a:ext cx="2000250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Atividades técnicas e procedimentos realizados com o objetivo de identificar erros em artefatos de software</a:t>
            </a:r>
          </a:p>
        </p:txBody>
      </p: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 rot="5400000">
            <a:off x="4357688" y="2998788"/>
            <a:ext cx="428625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rot="5400000">
            <a:off x="3036094" y="1678782"/>
            <a:ext cx="428625" cy="2643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rot="16200000" flipH="1">
            <a:off x="5679281" y="1678782"/>
            <a:ext cx="428625" cy="2643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 rot="5400000">
            <a:off x="1713706" y="4001294"/>
            <a:ext cx="42862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0" idx="0"/>
          </p:cNvCxnSpPr>
          <p:nvPr/>
        </p:nvCxnSpPr>
        <p:spPr>
          <a:xfrm rot="5400000">
            <a:off x="4357688" y="4000500"/>
            <a:ext cx="428625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9" idx="0"/>
          </p:cNvCxnSpPr>
          <p:nvPr/>
        </p:nvCxnSpPr>
        <p:spPr>
          <a:xfrm rot="5400000">
            <a:off x="7001669" y="4001294"/>
            <a:ext cx="4286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5750" y="1214438"/>
            <a:ext cx="8501063" cy="1928812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§"/>
            </a:pPr>
            <a:r>
              <a:rPr lang="pt-BR" sz="2600" b="1" smtClean="0"/>
              <a:t>FURPS</a:t>
            </a:r>
          </a:p>
          <a:p>
            <a:pPr lvl="1"/>
            <a:r>
              <a:rPr lang="pt-BR" smtClean="0"/>
              <a:t>Acrônimo que representa um modelo para classificar os </a:t>
            </a:r>
            <a:r>
              <a:rPr lang="pt-BR" b="1" smtClean="0"/>
              <a:t>fatores de qualidade</a:t>
            </a:r>
            <a:r>
              <a:rPr lang="pt-BR" smtClean="0"/>
              <a:t> do software. </a:t>
            </a:r>
          </a:p>
          <a:p>
            <a:pPr marL="342900" lvl="2" indent="-342900" algn="just"/>
            <a:r>
              <a:rPr lang="en-US" sz="1600" smtClean="0"/>
              <a:t>Ref: R.B. Grady, Practical SW Metrics,PH</a:t>
            </a:r>
            <a:endParaRPr lang="pt-BR" sz="1600" smtClean="0"/>
          </a:p>
        </p:txBody>
      </p:sp>
      <p:sp>
        <p:nvSpPr>
          <p:cNvPr id="4" name="Oval 3"/>
          <p:cNvSpPr/>
          <p:nvPr/>
        </p:nvSpPr>
        <p:spPr>
          <a:xfrm>
            <a:off x="1525588" y="3282950"/>
            <a:ext cx="2224087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bg1"/>
                </a:solidFill>
              </a:rPr>
              <a:t>Funcionabilidade</a:t>
            </a:r>
          </a:p>
        </p:txBody>
      </p:sp>
      <p:sp>
        <p:nvSpPr>
          <p:cNvPr id="5" name="Oval 4"/>
          <p:cNvSpPr/>
          <p:nvPr/>
        </p:nvSpPr>
        <p:spPr>
          <a:xfrm>
            <a:off x="3762375" y="4283075"/>
            <a:ext cx="1246188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bg1"/>
                </a:solidFill>
              </a:rPr>
              <a:t>FURPS</a:t>
            </a:r>
          </a:p>
        </p:txBody>
      </p:sp>
      <p:sp>
        <p:nvSpPr>
          <p:cNvPr id="6" name="Oval 5"/>
          <p:cNvSpPr/>
          <p:nvPr/>
        </p:nvSpPr>
        <p:spPr>
          <a:xfrm>
            <a:off x="4533900" y="3068638"/>
            <a:ext cx="213518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bg1"/>
                </a:solidFill>
              </a:rPr>
              <a:t>Usabilidade</a:t>
            </a:r>
          </a:p>
        </p:txBody>
      </p:sp>
      <p:sp>
        <p:nvSpPr>
          <p:cNvPr id="7" name="Oval 6"/>
          <p:cNvSpPr/>
          <p:nvPr/>
        </p:nvSpPr>
        <p:spPr>
          <a:xfrm>
            <a:off x="1533525" y="5354638"/>
            <a:ext cx="213518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bg1"/>
                </a:solidFill>
              </a:rPr>
              <a:t>Suportabilidade</a:t>
            </a:r>
          </a:p>
        </p:txBody>
      </p:sp>
      <p:sp>
        <p:nvSpPr>
          <p:cNvPr id="8" name="Oval 7"/>
          <p:cNvSpPr/>
          <p:nvPr/>
        </p:nvSpPr>
        <p:spPr>
          <a:xfrm>
            <a:off x="5676900" y="4283075"/>
            <a:ext cx="213518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5568950"/>
            <a:ext cx="2135187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200" b="1">
                <a:solidFill>
                  <a:schemeClr val="bg1"/>
                </a:solidFill>
              </a:rPr>
              <a:t>Desempenho</a:t>
            </a:r>
          </a:p>
        </p:txBody>
      </p:sp>
      <p:cxnSp>
        <p:nvCxnSpPr>
          <p:cNvPr id="11" name="Curved Connector 10"/>
          <p:cNvCxnSpPr>
            <a:stCxn id="5" idx="1"/>
            <a:endCxn id="4" idx="4"/>
          </p:cNvCxnSpPr>
          <p:nvPr/>
        </p:nvCxnSpPr>
        <p:spPr>
          <a:xfrm rot="16200000" flipV="1">
            <a:off x="3020219" y="3471069"/>
            <a:ext cx="541338" cy="130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7"/>
            <a:endCxn id="6" idx="4"/>
          </p:cNvCxnSpPr>
          <p:nvPr/>
        </p:nvCxnSpPr>
        <p:spPr>
          <a:xfrm rot="5400000" flipH="1" flipV="1">
            <a:off x="4836319" y="3629819"/>
            <a:ext cx="755650" cy="7762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6"/>
            <a:endCxn id="8" idx="2"/>
          </p:cNvCxnSpPr>
          <p:nvPr/>
        </p:nvCxnSpPr>
        <p:spPr>
          <a:xfrm flipV="1">
            <a:off x="5008563" y="4568825"/>
            <a:ext cx="668337" cy="1000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5"/>
            <a:endCxn id="9" idx="1"/>
          </p:cNvCxnSpPr>
          <p:nvPr/>
        </p:nvCxnSpPr>
        <p:spPr>
          <a:xfrm rot="16200000" flipH="1">
            <a:off x="4659313" y="5108575"/>
            <a:ext cx="711200" cy="3778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3"/>
            <a:endCxn id="7" idx="0"/>
          </p:cNvCxnSpPr>
          <p:nvPr/>
        </p:nvCxnSpPr>
        <p:spPr>
          <a:xfrm rot="5400000">
            <a:off x="3067051" y="4476750"/>
            <a:ext cx="412750" cy="13430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85750" y="1196975"/>
            <a:ext cx="8572500" cy="5375275"/>
          </a:xfrm>
        </p:spPr>
        <p:txBody>
          <a:bodyPr/>
          <a:lstStyle/>
          <a:p>
            <a:pPr marL="342900" lvl="2" indent="-342900">
              <a:lnSpc>
                <a:spcPct val="110000"/>
              </a:lnSpc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>
                <a:solidFill>
                  <a:srgbClr val="FF0000"/>
                </a:solidFill>
              </a:rPr>
              <a:t>F</a:t>
            </a:r>
            <a:r>
              <a:rPr lang="pt-BR" sz="1800" dirty="0" err="1" smtClean="0"/>
              <a:t>uncionability</a:t>
            </a:r>
            <a:r>
              <a:rPr lang="pt-BR" sz="1800" dirty="0" smtClean="0"/>
              <a:t> (</a:t>
            </a:r>
            <a:r>
              <a:rPr lang="pt-BR" sz="1800" dirty="0" err="1" smtClean="0"/>
              <a:t>Funcionabilidade</a:t>
            </a:r>
            <a:r>
              <a:rPr lang="pt-BR" sz="1800" dirty="0" smtClean="0"/>
              <a:t>) é aferida avaliando o conjunto de </a:t>
            </a:r>
            <a:r>
              <a:rPr lang="pt-BR" sz="1800" dirty="0" err="1" smtClean="0"/>
              <a:t>caracteristicas</a:t>
            </a:r>
            <a:r>
              <a:rPr lang="pt-BR" sz="1800" dirty="0" smtClean="0"/>
              <a:t> e as capacidades do programa, as funções que são entregues e a segurança do sistema global</a:t>
            </a:r>
          </a:p>
          <a:p>
            <a:pPr marL="342900" lvl="2" indent="-342900">
              <a:lnSpc>
                <a:spcPct val="110000"/>
              </a:lnSpc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>
                <a:solidFill>
                  <a:srgbClr val="FF0000"/>
                </a:solidFill>
              </a:rPr>
              <a:t>U</a:t>
            </a:r>
            <a:r>
              <a:rPr lang="pt-BR" sz="1800" dirty="0" err="1" smtClean="0"/>
              <a:t>sability</a:t>
            </a:r>
            <a:r>
              <a:rPr lang="pt-BR" sz="1800" dirty="0" smtClean="0"/>
              <a:t> (Usabilidade) é avaliada considerando-se os fatores humanos, a </a:t>
            </a:r>
            <a:r>
              <a:rPr lang="pt-BR" sz="1800" dirty="0" err="1" smtClean="0"/>
              <a:t>estetica</a:t>
            </a:r>
            <a:r>
              <a:rPr lang="pt-BR" sz="1800" dirty="0" smtClean="0"/>
              <a:t>, </a:t>
            </a:r>
            <a:r>
              <a:rPr lang="pt-BR" sz="1800" dirty="0" err="1" smtClean="0"/>
              <a:t>consistencia</a:t>
            </a:r>
            <a:r>
              <a:rPr lang="pt-BR" sz="1800" dirty="0" smtClean="0"/>
              <a:t> e a documentação</a:t>
            </a:r>
          </a:p>
          <a:p>
            <a:pPr marL="342900" lvl="2" indent="-342900">
              <a:lnSpc>
                <a:spcPct val="110000"/>
              </a:lnSpc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>
                <a:solidFill>
                  <a:srgbClr val="FF0000"/>
                </a:solidFill>
              </a:rPr>
              <a:t>R</a:t>
            </a:r>
            <a:r>
              <a:rPr lang="pt-BR" sz="1800" dirty="0" err="1" smtClean="0"/>
              <a:t>eliability</a:t>
            </a:r>
            <a:r>
              <a:rPr lang="pt-BR" sz="1800" dirty="0" smtClean="0"/>
              <a:t> (Confiabilidade) é avaliada medindo-se a </a:t>
            </a:r>
            <a:r>
              <a:rPr lang="pt-BR" sz="1800" dirty="0" err="1" smtClean="0"/>
              <a:t>frequencia</a:t>
            </a:r>
            <a:r>
              <a:rPr lang="pt-BR" sz="1800" dirty="0" smtClean="0"/>
              <a:t> e a gravidade das falhas, </a:t>
            </a:r>
            <a:r>
              <a:rPr lang="pt-BR" sz="1800" dirty="0" err="1" smtClean="0"/>
              <a:t>acuracidade</a:t>
            </a:r>
            <a:r>
              <a:rPr lang="pt-BR" sz="1800" dirty="0" smtClean="0"/>
              <a:t> dos resultados de </a:t>
            </a:r>
            <a:r>
              <a:rPr lang="pt-BR" sz="1800" dirty="0" err="1" smtClean="0"/>
              <a:t>saida</a:t>
            </a:r>
            <a:r>
              <a:rPr lang="pt-BR" sz="1800" dirty="0" smtClean="0"/>
              <a:t>, o tempo </a:t>
            </a:r>
            <a:r>
              <a:rPr lang="pt-BR" sz="1800" dirty="0" err="1" smtClean="0"/>
              <a:t>medio</a:t>
            </a:r>
            <a:r>
              <a:rPr lang="pt-BR" sz="1800" dirty="0" smtClean="0"/>
              <a:t> entre falhas, a capacidade de se recuperar e a previsibilidade do programa</a:t>
            </a:r>
          </a:p>
          <a:p>
            <a:pPr marL="342900" lvl="2" indent="-342900">
              <a:lnSpc>
                <a:spcPct val="110000"/>
              </a:lnSpc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FF0000"/>
                </a:solidFill>
              </a:rPr>
              <a:t>P</a:t>
            </a:r>
            <a:r>
              <a:rPr lang="pt-BR" sz="1800" dirty="0" smtClean="0"/>
              <a:t>erformance (Desempenho) é medido avaliando-se a velocidade de processamento, tempo de resposta, consumo de recursos e </a:t>
            </a:r>
            <a:r>
              <a:rPr lang="pt-BR" sz="1800" dirty="0" err="1" smtClean="0"/>
              <a:t>eficiencia</a:t>
            </a:r>
            <a:endParaRPr lang="pt-BR" sz="1800" dirty="0" smtClean="0"/>
          </a:p>
          <a:p>
            <a:pPr marL="342900" lvl="2" indent="-342900">
              <a:lnSpc>
                <a:spcPct val="110000"/>
              </a:lnSpc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>
                <a:solidFill>
                  <a:srgbClr val="FF0000"/>
                </a:solidFill>
              </a:rPr>
              <a:t>S</a:t>
            </a:r>
            <a:r>
              <a:rPr lang="pt-BR" sz="1800" dirty="0" err="1" smtClean="0"/>
              <a:t>uportability</a:t>
            </a:r>
            <a:r>
              <a:rPr lang="pt-BR" sz="1800" dirty="0" smtClean="0"/>
              <a:t> (</a:t>
            </a:r>
            <a:r>
              <a:rPr lang="pt-BR" sz="1800" dirty="0" err="1" smtClean="0"/>
              <a:t>Suportabilidade</a:t>
            </a:r>
            <a:r>
              <a:rPr lang="pt-BR" sz="1800" dirty="0" smtClean="0"/>
              <a:t>) á a capacidade de ampliar o software, facilidade de adaptação, manutenção, configuração e instalação. A capacidade de teste e detecção de erros e  compatibilidade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 rot="-2512672">
            <a:off x="1795008" y="2672128"/>
            <a:ext cx="6000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0" dirty="0">
                <a:solidFill>
                  <a:srgbClr val="FF0000"/>
                </a:solidFill>
              </a:rPr>
              <a:t>EQUILÍBRIO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85750" y="1412776"/>
            <a:ext cx="8572500" cy="5159474"/>
          </a:xfrm>
        </p:spPr>
        <p:txBody>
          <a:bodyPr/>
          <a:lstStyle/>
          <a:p>
            <a:pPr marL="342900" lvl="2" indent="-342900">
              <a:buFontTx/>
              <a:buNone/>
            </a:pPr>
            <a:r>
              <a:rPr lang="pt-BR" sz="2000" b="1" dirty="0" smtClean="0"/>
              <a:t>SMART</a:t>
            </a:r>
          </a:p>
          <a:p>
            <a:pPr marL="342900" lvl="2" indent="-342900">
              <a:buFontTx/>
              <a:buNone/>
            </a:pPr>
            <a:r>
              <a:rPr lang="pt-BR" sz="2000" dirty="0" smtClean="0"/>
              <a:t>Acrônimo para ajudar a verificar se os </a:t>
            </a:r>
            <a:r>
              <a:rPr lang="pt-BR" sz="2000" b="1" dirty="0" smtClean="0"/>
              <a:t>Requisitos Funcionais estão bem descritos:</a:t>
            </a: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pecific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podem</a:t>
            </a:r>
            <a:r>
              <a:rPr lang="en-US" sz="2000" dirty="0" smtClean="0"/>
              <a:t> </a:t>
            </a:r>
            <a:r>
              <a:rPr lang="en-US" sz="2000" dirty="0" err="1" smtClean="0"/>
              <a:t>existir</a:t>
            </a:r>
            <a:r>
              <a:rPr lang="en-US" sz="2000" dirty="0" smtClean="0"/>
              <a:t> </a:t>
            </a:r>
            <a:r>
              <a:rPr lang="en-US" sz="2000" dirty="0" err="1" smtClean="0"/>
              <a:t>dúvidas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interpretações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duvidosas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o </a:t>
            </a:r>
            <a:r>
              <a:rPr lang="en-US" sz="2000" dirty="0" err="1" smtClean="0"/>
              <a:t>requisito</a:t>
            </a:r>
            <a:r>
              <a:rPr lang="en-US" sz="2000" dirty="0" smtClean="0"/>
              <a:t>;</a:t>
            </a: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M</a:t>
            </a:r>
            <a:r>
              <a:rPr lang="en-US" sz="2000" dirty="0" smtClean="0"/>
              <a:t>easurable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requisito</a:t>
            </a:r>
            <a:r>
              <a:rPr lang="en-US" sz="2000" dirty="0" smtClean="0"/>
              <a:t> é </a:t>
            </a:r>
            <a:r>
              <a:rPr lang="en-US" sz="2000" dirty="0" err="1" smtClean="0"/>
              <a:t>testável</a:t>
            </a:r>
            <a:r>
              <a:rPr lang="en-US" sz="2000" dirty="0" smtClean="0"/>
              <a:t>; é </a:t>
            </a:r>
            <a:r>
              <a:rPr lang="en-US" sz="2000" dirty="0" err="1" smtClean="0"/>
              <a:t>possivel</a:t>
            </a:r>
            <a:r>
              <a:rPr lang="en-US" sz="2000" dirty="0" smtClean="0"/>
              <a:t> ser </a:t>
            </a:r>
            <a:r>
              <a:rPr lang="en-US" sz="2000" dirty="0" err="1" smtClean="0"/>
              <a:t>verificado</a:t>
            </a:r>
            <a:r>
              <a:rPr lang="en-US" sz="2000" dirty="0" smtClean="0"/>
              <a:t> e </a:t>
            </a:r>
            <a:r>
              <a:rPr lang="en-US" sz="2000" dirty="0" err="1" smtClean="0"/>
              <a:t>validado</a:t>
            </a:r>
            <a:r>
              <a:rPr lang="en-US" sz="2000" dirty="0" smtClean="0"/>
              <a:t>;</a:t>
            </a: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ttainable;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requisito</a:t>
            </a:r>
            <a:r>
              <a:rPr lang="en-US" sz="2000" dirty="0" smtClean="0"/>
              <a:t> é </a:t>
            </a:r>
            <a:r>
              <a:rPr lang="en-US" sz="2000" dirty="0" err="1" smtClean="0"/>
              <a:t>coerente</a:t>
            </a:r>
            <a:r>
              <a:rPr lang="en-US" sz="2000" dirty="0" smtClean="0"/>
              <a:t>;</a:t>
            </a: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/>
              <a:t>ealizable;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requisito</a:t>
            </a:r>
            <a:r>
              <a:rPr lang="en-US" sz="2000" dirty="0" smtClean="0"/>
              <a:t> é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de ser </a:t>
            </a:r>
            <a:r>
              <a:rPr lang="en-US" sz="2000" dirty="0" err="1" smtClean="0"/>
              <a:t>atendido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implementado</a:t>
            </a:r>
            <a:r>
              <a:rPr lang="en-US" sz="2000" dirty="0" smtClean="0"/>
              <a:t>;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/>
              <a:t>raceable;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requisito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ser </a:t>
            </a:r>
            <a:r>
              <a:rPr lang="en-US" sz="2000" dirty="0" err="1" smtClean="0"/>
              <a:t>rastreado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</a:t>
            </a:r>
            <a:r>
              <a:rPr lang="en-US" sz="2000" dirty="0" err="1" smtClean="0"/>
              <a:t>até</a:t>
            </a:r>
            <a:r>
              <a:rPr lang="en-US" sz="2000" dirty="0" smtClean="0"/>
              <a:t> a </a:t>
            </a:r>
            <a:r>
              <a:rPr lang="en-US" sz="2000" dirty="0" err="1" smtClean="0"/>
              <a:t>sua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implementação</a:t>
            </a:r>
            <a:r>
              <a:rPr lang="en-US" sz="2000" dirty="0" smtClean="0"/>
              <a:t> final;</a:t>
            </a:r>
          </a:p>
          <a:p>
            <a:pPr marL="342900" lvl="2" indent="-342900">
              <a:buFont typeface="Wingdings" pitchFamily="2" charset="2"/>
              <a:buChar char="§"/>
            </a:pPr>
            <a:endParaRPr lang="pt-BR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177213" cy="3762375"/>
          </a:xfrm>
        </p:spPr>
        <p:txBody>
          <a:bodyPr/>
          <a:lstStyle/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None/>
              <a:tabLst>
                <a:tab pos="2190750" algn="l"/>
              </a:tabLst>
              <a:defRPr/>
            </a:pPr>
            <a:r>
              <a:rPr lang="en-US" b="1" kern="1200" dirty="0" err="1" smtClean="0">
                <a:ea typeface="+mn-ea"/>
                <a:cs typeface="+mn-cs"/>
              </a:rPr>
              <a:t>Custo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b="1" kern="1200" dirty="0" err="1" smtClean="0">
                <a:ea typeface="+mn-ea"/>
                <a:cs typeface="+mn-cs"/>
              </a:rPr>
              <a:t>da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b="1" kern="1200" dirty="0" err="1" smtClean="0">
                <a:ea typeface="+mn-ea"/>
                <a:cs typeface="+mn-cs"/>
              </a:rPr>
              <a:t>Qualidade</a:t>
            </a:r>
            <a:endParaRPr lang="en-US" b="1" kern="1200" dirty="0" smtClean="0">
              <a:ea typeface="+mn-ea"/>
              <a:cs typeface="+mn-cs"/>
            </a:endParaRP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 typeface="Wingdings" pitchFamily="2" charset="2"/>
              <a:buChar char="ü"/>
              <a:tabLst>
                <a:tab pos="2190750" algn="l"/>
              </a:tabLst>
              <a:defRPr/>
            </a:pPr>
            <a:r>
              <a:rPr lang="en-US" sz="2400" kern="1200" dirty="0" smtClean="0">
                <a:ea typeface="+mn-ea"/>
                <a:cs typeface="+mn-cs"/>
              </a:rPr>
              <a:t>São </a:t>
            </a:r>
            <a:r>
              <a:rPr lang="en-US" sz="2400" kern="1200" dirty="0" err="1">
                <a:ea typeface="+mn-ea"/>
                <a:cs typeface="+mn-cs"/>
              </a:rPr>
              <a:t>os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custos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associados</a:t>
            </a:r>
            <a:r>
              <a:rPr lang="en-US" sz="2400" kern="1200" dirty="0">
                <a:ea typeface="+mn-ea"/>
                <a:cs typeface="+mn-cs"/>
              </a:rPr>
              <a:t> a </a:t>
            </a:r>
            <a:r>
              <a:rPr lang="en-US" sz="2400" kern="1200" dirty="0" err="1">
                <a:ea typeface="+mn-ea"/>
                <a:cs typeface="+mn-cs"/>
              </a:rPr>
              <a:t>prevenção</a:t>
            </a:r>
            <a:r>
              <a:rPr lang="en-US" sz="2400" kern="1200" dirty="0">
                <a:ea typeface="+mn-ea"/>
                <a:cs typeface="+mn-cs"/>
              </a:rPr>
              <a:t>, </a:t>
            </a:r>
            <a:r>
              <a:rPr lang="en-US" sz="2400" kern="1200" dirty="0" err="1">
                <a:ea typeface="+mn-ea"/>
                <a:cs typeface="+mn-cs"/>
              </a:rPr>
              <a:t>detecção</a:t>
            </a:r>
            <a:r>
              <a:rPr lang="en-US" sz="2400" kern="1200" dirty="0">
                <a:ea typeface="+mn-ea"/>
                <a:cs typeface="+mn-cs"/>
              </a:rPr>
              <a:t> e </a:t>
            </a:r>
            <a:r>
              <a:rPr lang="en-US" sz="2400" kern="1200" dirty="0" err="1">
                <a:ea typeface="+mn-ea"/>
                <a:cs typeface="+mn-cs"/>
              </a:rPr>
              <a:t>correção</a:t>
            </a:r>
            <a:r>
              <a:rPr lang="en-US" sz="2400" kern="1200" dirty="0">
                <a:ea typeface="+mn-ea"/>
                <a:cs typeface="+mn-cs"/>
              </a:rPr>
              <a:t> de </a:t>
            </a:r>
            <a:r>
              <a:rPr lang="en-US" sz="2400" kern="1200" dirty="0" err="1">
                <a:ea typeface="+mn-ea"/>
                <a:cs typeface="+mn-cs"/>
              </a:rPr>
              <a:t>defeitos</a:t>
            </a:r>
            <a:r>
              <a:rPr lang="en-US" sz="2400" kern="1200" dirty="0" smtClean="0">
                <a:ea typeface="+mn-ea"/>
                <a:cs typeface="+mn-cs"/>
              </a:rPr>
              <a:t>.</a:t>
            </a: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Tx/>
              <a:buNone/>
              <a:tabLst>
                <a:tab pos="2190750" algn="l"/>
              </a:tabLst>
              <a:defRPr/>
            </a:pPr>
            <a:endParaRPr lang="en-US" sz="2400" kern="1200" dirty="0">
              <a:ea typeface="+mn-ea"/>
              <a:cs typeface="+mn-cs"/>
            </a:endParaRP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 typeface="Wingdings" pitchFamily="2" charset="2"/>
              <a:buChar char="ü"/>
              <a:tabLst>
                <a:tab pos="2190750" algn="l"/>
              </a:tabLst>
              <a:defRPr/>
            </a:pP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Informações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obtidas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através</a:t>
            </a:r>
            <a:r>
              <a:rPr lang="en-US" sz="2400" kern="1200" dirty="0">
                <a:ea typeface="+mn-ea"/>
                <a:cs typeface="+mn-cs"/>
              </a:rPr>
              <a:t> do </a:t>
            </a:r>
            <a:r>
              <a:rPr lang="en-US" sz="2400" kern="1200" dirty="0" err="1">
                <a:ea typeface="+mn-ea"/>
                <a:cs typeface="+mn-cs"/>
              </a:rPr>
              <a:t>controle</a:t>
            </a:r>
            <a:r>
              <a:rPr lang="en-US" sz="2400" kern="1200" dirty="0">
                <a:ea typeface="+mn-ea"/>
                <a:cs typeface="+mn-cs"/>
              </a:rPr>
              <a:t> de </a:t>
            </a:r>
            <a:r>
              <a:rPr lang="en-US" sz="2400" kern="1200" dirty="0" err="1">
                <a:ea typeface="+mn-ea"/>
                <a:cs typeface="+mn-cs"/>
              </a:rPr>
              <a:t>custo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da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qualidade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são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importantes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ferramentas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para</a:t>
            </a:r>
            <a:r>
              <a:rPr lang="en-US" sz="2400" kern="1200" dirty="0">
                <a:ea typeface="+mn-ea"/>
                <a:cs typeface="+mn-cs"/>
              </a:rPr>
              <a:t> a </a:t>
            </a:r>
            <a:r>
              <a:rPr lang="en-US" sz="2400" kern="1200" dirty="0" err="1">
                <a:ea typeface="+mn-ea"/>
                <a:cs typeface="+mn-cs"/>
              </a:rPr>
              <a:t>tomada</a:t>
            </a:r>
            <a:r>
              <a:rPr lang="en-US" sz="2400" kern="1200" dirty="0">
                <a:ea typeface="+mn-ea"/>
                <a:cs typeface="+mn-cs"/>
              </a:rPr>
              <a:t> de </a:t>
            </a:r>
            <a:r>
              <a:rPr lang="en-US" sz="2400" kern="1200" dirty="0" err="1">
                <a:ea typeface="+mn-ea"/>
                <a:cs typeface="+mn-cs"/>
              </a:rPr>
              <a:t>decisão</a:t>
            </a:r>
            <a:r>
              <a:rPr lang="en-US" sz="2400" kern="1200" dirty="0">
                <a:ea typeface="+mn-ea"/>
                <a:cs typeface="+mn-cs"/>
              </a:rPr>
              <a:t>, </a:t>
            </a:r>
            <a:r>
              <a:rPr lang="en-US" sz="2400" kern="1200" dirty="0" err="1">
                <a:ea typeface="+mn-ea"/>
                <a:cs typeface="+mn-cs"/>
              </a:rPr>
              <a:t>pois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estas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permitem</a:t>
            </a:r>
            <a:r>
              <a:rPr lang="en-US" sz="2400" kern="1200" dirty="0">
                <a:ea typeface="+mn-ea"/>
                <a:cs typeface="+mn-cs"/>
              </a:rPr>
              <a:t> a </a:t>
            </a:r>
            <a:r>
              <a:rPr lang="en-US" sz="2400" kern="1200" dirty="0" err="1">
                <a:ea typeface="+mn-ea"/>
                <a:cs typeface="+mn-cs"/>
              </a:rPr>
              <a:t>otimização</a:t>
            </a:r>
            <a:r>
              <a:rPr lang="en-US" sz="2400" kern="1200" dirty="0">
                <a:ea typeface="+mn-ea"/>
                <a:cs typeface="+mn-cs"/>
              </a:rPr>
              <a:t> do </a:t>
            </a:r>
            <a:r>
              <a:rPr lang="en-US" sz="2400" kern="1200" dirty="0" err="1">
                <a:ea typeface="+mn-ea"/>
                <a:cs typeface="+mn-cs"/>
              </a:rPr>
              <a:t>investimento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em</a:t>
            </a:r>
            <a:r>
              <a:rPr lang="en-US" sz="2400" kern="1200" dirty="0">
                <a:ea typeface="+mn-ea"/>
                <a:cs typeface="+mn-cs"/>
              </a:rPr>
              <a:t> </a:t>
            </a:r>
            <a:r>
              <a:rPr lang="en-US" sz="2400" kern="1200" dirty="0" err="1">
                <a:ea typeface="+mn-ea"/>
                <a:cs typeface="+mn-cs"/>
              </a:rPr>
              <a:t>qualidade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177213" cy="3762375"/>
          </a:xfrm>
        </p:spPr>
        <p:txBody>
          <a:bodyPr/>
          <a:lstStyle/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 typeface="Wingdings" pitchFamily="2" charset="2"/>
              <a:buChar char="§"/>
              <a:tabLst>
                <a:tab pos="2190750" algn="l"/>
              </a:tabLst>
              <a:defRPr/>
            </a:pPr>
            <a:r>
              <a:rPr lang="en-US" sz="2400" kern="1200" dirty="0" err="1" smtClean="0">
                <a:ea typeface="+mn-ea"/>
                <a:cs typeface="+mn-cs"/>
              </a:rPr>
              <a:t>Discussão</a:t>
            </a:r>
            <a:r>
              <a:rPr lang="en-US" sz="2400" kern="1200" dirty="0" smtClean="0">
                <a:ea typeface="+mn-ea"/>
                <a:cs typeface="+mn-cs"/>
              </a:rPr>
              <a:t>:</a:t>
            </a: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Tx/>
              <a:buNone/>
              <a:tabLst>
                <a:tab pos="2190750" algn="l"/>
              </a:tabLst>
              <a:defRPr/>
            </a:pPr>
            <a:endParaRPr lang="en-US" sz="2400" kern="1200" dirty="0">
              <a:ea typeface="+mn-ea"/>
              <a:cs typeface="+mn-cs"/>
            </a:endParaRP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 typeface="Wingdings" pitchFamily="2" charset="2"/>
              <a:buChar char="ü"/>
              <a:tabLst>
                <a:tab pos="2190750" algn="l"/>
              </a:tabLst>
              <a:defRPr/>
            </a:pPr>
            <a:r>
              <a:rPr lang="en-US" sz="2400" kern="1200" dirty="0" err="1" smtClean="0">
                <a:ea typeface="+mn-ea"/>
                <a:cs typeface="+mn-cs"/>
              </a:rPr>
              <a:t>Gastos</a:t>
            </a:r>
            <a:r>
              <a:rPr lang="en-US" sz="2400" kern="1200" dirty="0" smtClean="0">
                <a:ea typeface="+mn-ea"/>
                <a:cs typeface="+mn-cs"/>
              </a:rPr>
              <a:t> com Testes?</a:t>
            </a:r>
          </a:p>
          <a:p>
            <a:pPr marL="685800" lvl="1" indent="-228600" algn="just" defTabSz="933450">
              <a:lnSpc>
                <a:spcPct val="130000"/>
              </a:lnSpc>
              <a:buClr>
                <a:schemeClr val="tx1"/>
              </a:buClr>
              <a:buSzPct val="110000"/>
              <a:buFont typeface="Wingdings" pitchFamily="2" charset="2"/>
              <a:buChar char="ü"/>
              <a:tabLst>
                <a:tab pos="2190750" algn="l"/>
              </a:tabLst>
              <a:defRPr/>
            </a:pPr>
            <a:r>
              <a:rPr lang="en-US" sz="2400" kern="1200" dirty="0" err="1" smtClean="0">
                <a:ea typeface="+mn-ea"/>
                <a:cs typeface="+mn-cs"/>
              </a:rPr>
              <a:t>Gastos</a:t>
            </a:r>
            <a:r>
              <a:rPr lang="en-US" sz="2400" kern="1200" dirty="0" smtClean="0">
                <a:ea typeface="+mn-ea"/>
                <a:cs typeface="+mn-cs"/>
              </a:rPr>
              <a:t> com </a:t>
            </a:r>
            <a:r>
              <a:rPr lang="en-US" sz="2400" kern="1200" dirty="0" err="1" smtClean="0">
                <a:ea typeface="+mn-ea"/>
                <a:cs typeface="+mn-cs"/>
              </a:rPr>
              <a:t>Correção</a:t>
            </a:r>
            <a:r>
              <a:rPr lang="en-US" sz="2400" kern="1200" dirty="0" smtClean="0"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ea typeface="+mn-ea"/>
                <a:cs typeface="+mn-cs"/>
              </a:rPr>
              <a:t>Defeitos</a:t>
            </a:r>
            <a:r>
              <a:rPr lang="en-US" sz="2400" kern="1200" dirty="0" smtClean="0">
                <a:ea typeface="+mn-ea"/>
                <a:cs typeface="+mn-cs"/>
              </a:rPr>
              <a:t>?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945188" y="1916113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Prevenção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945188" y="2601913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Revisão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945188" y="3287713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Falha Interna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945188" y="3973513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Falha Externa</a:t>
            </a:r>
          </a:p>
        </p:txBody>
      </p: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3138488" y="2297113"/>
            <a:ext cx="22098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Controle de</a:t>
            </a:r>
          </a:p>
          <a:p>
            <a:pPr algn="ctr"/>
            <a:r>
              <a:rPr lang="pt-BR" sz="2000"/>
              <a:t>Custo</a:t>
            </a:r>
          </a:p>
        </p:txBody>
      </p:sp>
      <p:sp>
        <p:nvSpPr>
          <p:cNvPr id="56328" name="Rectangle 11"/>
          <p:cNvSpPr>
            <a:spLocks noChangeArrowheads="1"/>
          </p:cNvSpPr>
          <p:nvPr/>
        </p:nvSpPr>
        <p:spPr bwMode="auto">
          <a:xfrm>
            <a:off x="3138488" y="3516313"/>
            <a:ext cx="22098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Falha de </a:t>
            </a:r>
          </a:p>
          <a:p>
            <a:pPr algn="ctr"/>
            <a:r>
              <a:rPr lang="pt-BR" sz="2000"/>
              <a:t>Controle de Custo</a:t>
            </a:r>
          </a:p>
        </p:txBody>
      </p:sp>
      <p:sp>
        <p:nvSpPr>
          <p:cNvPr id="46089" name="Rectangle 15"/>
          <p:cNvSpPr>
            <a:spLocks noChangeArrowheads="1"/>
          </p:cNvSpPr>
          <p:nvPr/>
        </p:nvSpPr>
        <p:spPr bwMode="auto">
          <a:xfrm>
            <a:off x="547688" y="2601913"/>
            <a:ext cx="19812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/>
              <a:t>Custo da</a:t>
            </a:r>
          </a:p>
          <a:p>
            <a:pPr algn="ctr"/>
            <a:r>
              <a:rPr lang="pt-BR" sz="2000"/>
              <a:t>Qualidade de</a:t>
            </a:r>
          </a:p>
          <a:p>
            <a:pPr algn="ctr"/>
            <a:r>
              <a:rPr lang="pt-BR" sz="2000"/>
              <a:t>Software</a:t>
            </a:r>
          </a:p>
        </p:txBody>
      </p:sp>
      <p:sp>
        <p:nvSpPr>
          <p:cNvPr id="56330" name="Line 19"/>
          <p:cNvSpPr>
            <a:spLocks noChangeShapeType="1"/>
          </p:cNvSpPr>
          <p:nvPr/>
        </p:nvSpPr>
        <p:spPr bwMode="auto">
          <a:xfrm flipV="1">
            <a:off x="2528888" y="2601913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6331" name="Line 20"/>
          <p:cNvSpPr>
            <a:spLocks noChangeShapeType="1"/>
          </p:cNvSpPr>
          <p:nvPr/>
        </p:nvSpPr>
        <p:spPr bwMode="auto">
          <a:xfrm>
            <a:off x="2528888" y="3211513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6332" name="Line 23"/>
          <p:cNvSpPr>
            <a:spLocks noChangeShapeType="1"/>
          </p:cNvSpPr>
          <p:nvPr/>
        </p:nvSpPr>
        <p:spPr bwMode="auto">
          <a:xfrm flipV="1">
            <a:off x="5360988" y="35163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6333" name="Line 24"/>
          <p:cNvSpPr>
            <a:spLocks noChangeShapeType="1"/>
          </p:cNvSpPr>
          <p:nvPr/>
        </p:nvSpPr>
        <p:spPr bwMode="auto">
          <a:xfrm>
            <a:off x="5360988" y="38973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6334" name="Line 25"/>
          <p:cNvSpPr>
            <a:spLocks noChangeShapeType="1"/>
          </p:cNvSpPr>
          <p:nvPr/>
        </p:nvSpPr>
        <p:spPr bwMode="auto">
          <a:xfrm flipV="1">
            <a:off x="5360988" y="22971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6335" name="Line 26"/>
          <p:cNvSpPr>
            <a:spLocks noChangeShapeType="1"/>
          </p:cNvSpPr>
          <p:nvPr/>
        </p:nvSpPr>
        <p:spPr bwMode="auto">
          <a:xfrm>
            <a:off x="5360988" y="26781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  <p:bldP spid="56324" grpId="0" animBg="1"/>
      <p:bldP spid="56325" grpId="0" animBg="1"/>
      <p:bldP spid="56326" grpId="0" animBg="1"/>
      <p:bldP spid="56327" grpId="0" animBg="1"/>
      <p:bldP spid="56328" grpId="0" animBg="1"/>
      <p:bldP spid="56330" grpId="0" animBg="1"/>
      <p:bldP spid="56331" grpId="0" animBg="1"/>
      <p:bldP spid="56332" grpId="0" animBg="1"/>
      <p:bldP spid="56333" grpId="0" animBg="1"/>
      <p:bldP spid="56334" grpId="0" animBg="1"/>
      <p:bldP spid="563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eaLnBrk="0" hangingPunct="0">
              <a:lnSpc>
                <a:spcPct val="80000"/>
              </a:lnSpc>
              <a:spcAft>
                <a:spcPts val="1200"/>
              </a:spcAft>
              <a:buNone/>
              <a:defRPr/>
            </a:pPr>
            <a:r>
              <a:rPr lang="pt-BR" b="1" dirty="0" smtClean="0">
                <a:solidFill>
                  <a:schemeClr val="tx2"/>
                </a:solidFill>
              </a:rPr>
              <a:t>Objetivos da Disciplina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Apresentar os conceitos que fundamentam a Qualidade do Processo de Software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Conscientizar sobre a importância do tema Qualidade do Processo de Software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Analisar as diferenças entre garantia da Qualidade do Processo de Software X Qualidade do Produto de Software 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Conhecer de forma abrangente os Modelos de Maturidade em Processo de desenvolvimento de Software existentes no mercado.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Incentivar o aluno a desenvolver uma visão crítica de cada um dos Modelos de Maturidade, sendo capaz de extrair de cada um deles aquilo que melhor se adapta à necessidade do processo em que está atuando.</a:t>
            </a:r>
          </a:p>
          <a:p>
            <a:pPr eaLnBrk="0" hangingPunct="0">
              <a:lnSpc>
                <a:spcPct val="80000"/>
              </a:lnSpc>
            </a:pPr>
            <a:endParaRPr lang="pt-BR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3063"/>
            <a:ext cx="8382000" cy="4757737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Custo de Prevenção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Treinamento da equipe de desenvolvimento;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 smtClean="0"/>
              <a:t>Revisões </a:t>
            </a:r>
            <a:r>
              <a:rPr lang="pt-BR" sz="2000" dirty="0"/>
              <a:t>de projeto;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Análise de usabilidade;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Projetos de melhoria da qualidade, ...</a:t>
            </a:r>
          </a:p>
          <a:p>
            <a:pPr marL="609600" indent="-609600">
              <a:buFont typeface="Wingdings" pitchFamily="2" charset="2"/>
              <a:buChar char="ü"/>
              <a:defRPr/>
            </a:pPr>
            <a:endParaRPr lang="pt-BR" sz="1000" dirty="0"/>
          </a:p>
          <a:p>
            <a:pPr>
              <a:defRPr/>
            </a:pPr>
            <a:r>
              <a:rPr lang="pt-BR" dirty="0" smtClean="0"/>
              <a:t>Custo de Revisão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Walkthroughs,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Testes, 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Revisões de especificação, 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Inspeções de código,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0063" y="1643063"/>
            <a:ext cx="8286750" cy="4767262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Custo de Falha Interna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Correção de Defeitos;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Re-trabalho de especificação (Design);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Atrasos de cronograma;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Impacto (atraso) em outros projetos.</a:t>
            </a:r>
          </a:p>
          <a:p>
            <a:pPr marL="609600" indent="-609600">
              <a:buFont typeface="Wingdings" pitchFamily="2" charset="2"/>
              <a:buNone/>
              <a:defRPr/>
            </a:pPr>
            <a:endParaRPr lang="pt-BR" sz="1000" dirty="0"/>
          </a:p>
          <a:p>
            <a:pPr>
              <a:defRPr/>
            </a:pPr>
            <a:r>
              <a:rPr lang="pt-BR" dirty="0" smtClean="0"/>
              <a:t>Custo de Falha Externa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Custo de Correção de Defeitos detectados pelo Cliente;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Perda de vendas (receitas);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Custo disponibilização de novas versões;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pt-BR" sz="2000" dirty="0"/>
              <a:t>Perda de Negócios, Clientes, Mercado,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026"/>
          <p:cNvSpPr>
            <a:spLocks noChangeArrowheads="1"/>
          </p:cNvSpPr>
          <p:nvPr/>
        </p:nvSpPr>
        <p:spPr bwMode="auto">
          <a:xfrm>
            <a:off x="533400" y="1571625"/>
            <a:ext cx="811053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pt-BR" sz="2400" b="1"/>
              <a:t>Custo da Conformidade </a:t>
            </a:r>
            <a:r>
              <a:rPr lang="pt-BR" sz="2400"/>
              <a:t>=</a:t>
            </a:r>
          </a:p>
          <a:p>
            <a:pPr marL="990600" lvl="1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pt-BR" sz="2000"/>
              <a:t>Custo de Prevenção (CusPrev) + Custo de Revisão (CusRev)</a:t>
            </a:r>
          </a:p>
          <a:p>
            <a:pPr marL="990600" lvl="1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pt-BR" sz="2000"/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pt-BR" sz="2400" b="1"/>
              <a:t>Custo da Não-Conformidade </a:t>
            </a:r>
            <a:r>
              <a:rPr lang="pt-BR" sz="2400"/>
              <a:t>=</a:t>
            </a:r>
          </a:p>
          <a:p>
            <a:pPr marL="990600" lvl="1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pt-BR" sz="2000"/>
              <a:t>Custo de Falha Interna (CusFI) + Custo de Falha Externa (CusFE)</a:t>
            </a:r>
          </a:p>
          <a:p>
            <a:pPr marL="990600" lvl="1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pt-BR" sz="2000"/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pt-BR" sz="2400" b="1"/>
              <a:t>Custo da Qualidade </a:t>
            </a:r>
            <a:r>
              <a:rPr lang="pt-BR" sz="2400"/>
              <a:t>=</a:t>
            </a:r>
          </a:p>
          <a:p>
            <a:pPr marL="990600" lvl="1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pt-BR" sz="2000"/>
              <a:t>Custo da Conformidade + Custo da Não-Conformidade</a:t>
            </a:r>
            <a:r>
              <a:rPr lang="pt-BR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928813"/>
            <a:ext cx="4786312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5715000" y="2143125"/>
            <a:ext cx="317817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PDCA  or  Deming Circle</a:t>
            </a:r>
          </a:p>
          <a:p>
            <a:endParaRPr lang="pt-BR" b="1"/>
          </a:p>
          <a:p>
            <a:r>
              <a:rPr lang="pt-BR"/>
              <a:t>O objetivo é checar se o que foi feito estava de acordo com o planejado repetidamente e tomar ações para eliminar ou mitigar defeitos no produto ou na execução.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715000" y="2143125"/>
            <a:ext cx="2724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FishBone ou </a:t>
            </a:r>
          </a:p>
          <a:p>
            <a:r>
              <a:rPr lang="pt-BR" b="1"/>
              <a:t>Diagrama de Ishikawa </a:t>
            </a:r>
          </a:p>
          <a:p>
            <a:endParaRPr lang="pt-BR" b="1"/>
          </a:p>
          <a:p>
            <a:r>
              <a:rPr lang="pt-BR"/>
              <a:t>Análise de Causa e Efeito, dado um problema</a:t>
            </a:r>
          </a:p>
        </p:txBody>
      </p:sp>
      <p:pic>
        <p:nvPicPr>
          <p:cNvPr id="52228" name="Picture 2" descr="Fishb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071688"/>
            <a:ext cx="48577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5715000" y="2143125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Princípio de Pareto</a:t>
            </a:r>
          </a:p>
          <a:p>
            <a:endParaRPr lang="pt-BR" b="1"/>
          </a:p>
          <a:p>
            <a:r>
              <a:rPr lang="pt-BR"/>
              <a:t>20% de tudo o que se faz, é responsável por 80% do resultado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2214563"/>
            <a:ext cx="4857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68313" y="1484313"/>
            <a:ext cx="585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Orçamento Limitado – Como Priorizar?</a:t>
            </a:r>
            <a:endParaRPr lang="en-US" sz="2400" b="1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1476375" y="2852738"/>
            <a:ext cx="1439863" cy="1584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105000"/>
              </a:lnSpc>
              <a:spcBef>
                <a:spcPct val="30000"/>
              </a:spcBef>
              <a:spcAft>
                <a:spcPct val="35000"/>
              </a:spcAft>
            </a:pPr>
            <a:r>
              <a:rPr lang="pt-BR" sz="2400" b="1" dirty="0" smtClean="0"/>
              <a:t>IEEE - </a:t>
            </a:r>
            <a:r>
              <a:rPr lang="pt-BR" sz="2400" b="1" dirty="0" err="1" smtClean="0"/>
              <a:t>Swebok</a:t>
            </a:r>
            <a:endParaRPr lang="pt-BR" sz="2400" b="1" dirty="0" smtClean="0"/>
          </a:p>
          <a:p>
            <a:pPr marL="228600" indent="-228600" eaLnBrk="0" hangingPunct="0">
              <a:lnSpc>
                <a:spcPct val="105000"/>
              </a:lnSpc>
              <a:spcBef>
                <a:spcPct val="30000"/>
              </a:spcBef>
              <a:spcAft>
                <a:spcPct val="35000"/>
              </a:spcAft>
              <a:buFontTx/>
              <a:buChar char="•"/>
            </a:pPr>
            <a:r>
              <a:rPr lang="pt-BR" sz="2400" dirty="0" smtClean="0"/>
              <a:t>Estudo </a:t>
            </a:r>
            <a:r>
              <a:rPr lang="pt-BR" sz="2400" dirty="0"/>
              <a:t>de uma comissão internacional sobre Engenharia de Software, conduzido pelo IEEE (I-3-E, Instituto de Engenheiros Eletricistas e Eletrônicos) resultou no SWEBOK (Software </a:t>
            </a:r>
            <a:r>
              <a:rPr lang="pt-BR" sz="2400" dirty="0" err="1"/>
              <a:t>Engineering</a:t>
            </a:r>
            <a:r>
              <a:rPr lang="pt-BR" sz="2400" dirty="0"/>
              <a:t> </a:t>
            </a:r>
            <a:r>
              <a:rPr lang="pt-BR" sz="2400" dirty="0" err="1"/>
              <a:t>Body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Knowledge</a:t>
            </a:r>
            <a:r>
              <a:rPr lang="pt-BR" sz="2400" dirty="0"/>
              <a:t> – ou Corpo de Conhecimento de Engenharia de Software ) 2004.</a:t>
            </a:r>
          </a:p>
          <a:p>
            <a:pPr marL="228600" indent="-228600" eaLnBrk="0" hangingPunct="0">
              <a:lnSpc>
                <a:spcPct val="105000"/>
              </a:lnSpc>
              <a:spcBef>
                <a:spcPct val="30000"/>
              </a:spcBef>
              <a:spcAft>
                <a:spcPct val="35000"/>
              </a:spcAft>
              <a:buFontTx/>
              <a:buChar char="•"/>
            </a:pPr>
            <a:r>
              <a:rPr lang="pt-BR" sz="2400" dirty="0"/>
              <a:t>Dividido em 11 áreas de conhecimento: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0000"/>
              </a:spcBef>
              <a:spcAft>
                <a:spcPct val="35000"/>
              </a:spcAft>
              <a:buFontTx/>
              <a:buChar char="•"/>
            </a:pPr>
            <a:r>
              <a:rPr lang="pt-BR" sz="2400" dirty="0"/>
              <a:t>Requisitos, Gerência de Engenharia, Projeto, Métodos e Ferramentas, Construção, Processo, </a:t>
            </a:r>
            <a:r>
              <a:rPr lang="pt-BR" sz="2400" dirty="0">
                <a:solidFill>
                  <a:srgbClr val="FF0000"/>
                </a:solidFill>
              </a:rPr>
              <a:t>Teste, Qualidade</a:t>
            </a:r>
            <a:r>
              <a:rPr lang="pt-BR" sz="2400" dirty="0"/>
              <a:t>, Manutenção, disciplinas relacionadas e Configuração.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188" y="1341438"/>
            <a:ext cx="8358187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b="1" dirty="0" smtClean="0"/>
              <a:t>IEEE - </a:t>
            </a:r>
            <a:r>
              <a:rPr lang="pt-BR" sz="2400" b="1" dirty="0" err="1" smtClean="0"/>
              <a:t>Swebok</a:t>
            </a:r>
            <a:endParaRPr lang="pt-BR" sz="2400" b="1" dirty="0" smtClean="0"/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dirty="0" smtClean="0"/>
              <a:t>Qualidade</a:t>
            </a:r>
            <a:r>
              <a:rPr lang="pt-BR" sz="2400" dirty="0"/>
              <a:t>: </a:t>
            </a:r>
          </a:p>
          <a:p>
            <a:pPr marL="685800" lvl="1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pt-BR" sz="2400" dirty="0"/>
              <a:t> Técnicas Estáticas (não exigem a execução do software para avaliá-lo):</a:t>
            </a: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dirty="0"/>
              <a:t>	Relacionadas a Área de Conhecimento: Qualidade</a:t>
            </a: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endParaRPr lang="pt-BR" sz="2400" dirty="0"/>
          </a:p>
          <a:p>
            <a:pPr marL="685800" lvl="1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pt-BR" sz="2400" dirty="0"/>
              <a:t> Técnicas Dinâmicas:</a:t>
            </a: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dirty="0"/>
              <a:t>	Relacionadas a Área de Conhecimento: Testes </a:t>
            </a: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</a:pP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13787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b="1"/>
              <a:t>Norma SQuaRE, ISO/IEC 25000</a:t>
            </a:r>
          </a:p>
          <a:p>
            <a:pPr marL="452438" lvl="1" indent="47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 sz="2400" b="1"/>
              <a:t>SQuaRE</a:t>
            </a:r>
            <a:r>
              <a:rPr lang="pt-BR" sz="2400"/>
              <a:t> = </a:t>
            </a:r>
            <a:r>
              <a:rPr lang="pt-BR" sz="2400" b="1"/>
              <a:t>Software</a:t>
            </a:r>
            <a:r>
              <a:rPr lang="pt-BR" sz="2400"/>
              <a:t> product </a:t>
            </a:r>
            <a:r>
              <a:rPr lang="pt-BR" sz="2400" b="1"/>
              <a:t>Quality Requirements and Evaluation</a:t>
            </a:r>
            <a:r>
              <a:rPr lang="pt-BR" sz="2400"/>
              <a:t> (Requisitos de Qualidade e Avaliação de Produtos de Software)</a:t>
            </a:r>
          </a:p>
          <a:p>
            <a:pPr marL="452438" lvl="1" indent="4763" eaLnBrk="0" hangingPunct="0">
              <a:lnSpc>
                <a:spcPct val="130000"/>
              </a:lnSpc>
              <a:spcBef>
                <a:spcPct val="20000"/>
              </a:spcBef>
            </a:pPr>
            <a:endParaRPr lang="pt-BR"/>
          </a:p>
          <a:p>
            <a:pPr marL="452438" lvl="1" indent="47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pt-BR"/>
              <a:t>(Evolução das normas das séries ISO/IEC 9126 e ISO/IEC 14598)</a:t>
            </a:r>
          </a:p>
          <a:p>
            <a:pPr marL="893763" lvl="2" indent="-180975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pt-BR" sz="2000"/>
              <a:t>ISO/IEC 9126 – aferir qualitativa e quantitativamente a “presença da Qualidade”</a:t>
            </a:r>
          </a:p>
          <a:p>
            <a:pPr marL="893763" lvl="2" indent="-180975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pt-BR" sz="2000"/>
              <a:t>ISO/IEC 14598 – aspectos gerenciais e processo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2428875"/>
            <a:ext cx="1643062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2428875"/>
            <a:ext cx="1643062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2428875"/>
            <a:ext cx="1643062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3143250"/>
            <a:ext cx="16430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929063"/>
            <a:ext cx="164306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59401" name="TextBox 9"/>
          <p:cNvSpPr txBox="1">
            <a:spLocks noChangeArrowheads="1"/>
          </p:cNvSpPr>
          <p:nvPr/>
        </p:nvSpPr>
        <p:spPr bwMode="auto">
          <a:xfrm>
            <a:off x="323850" y="1628775"/>
            <a:ext cx="584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/>
              <a:t>Partes componentes da Norma SQuare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eaLnBrk="0" hangingPunct="0">
              <a:lnSpc>
                <a:spcPct val="80000"/>
              </a:lnSpc>
              <a:spcAft>
                <a:spcPts val="1200"/>
              </a:spcAft>
              <a:buNone/>
              <a:defRPr/>
            </a:pPr>
            <a:r>
              <a:rPr lang="pt-BR" b="1" dirty="0" smtClean="0">
                <a:solidFill>
                  <a:schemeClr val="tx2"/>
                </a:solidFill>
              </a:rPr>
              <a:t>Critérios de Avaliação</a:t>
            </a:r>
          </a:p>
          <a:p>
            <a:pPr lvl="0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400" b="1" dirty="0" smtClean="0">
                <a:solidFill>
                  <a:schemeClr val="tx2"/>
                </a:solidFill>
              </a:rPr>
              <a:t>10 pontos, distribuídos da seguinte forma:</a:t>
            </a:r>
          </a:p>
          <a:p>
            <a:pPr lvl="1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60% - Participação em sala</a:t>
            </a:r>
          </a:p>
          <a:p>
            <a:pPr lvl="1" eaLnBrk="0" hangingPunct="0"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>
                <a:solidFill>
                  <a:schemeClr val="tx2"/>
                </a:solidFill>
              </a:rPr>
              <a:t>40% - Avaliação</a:t>
            </a:r>
          </a:p>
          <a:p>
            <a:pPr eaLnBrk="0" hangingPunct="0">
              <a:lnSpc>
                <a:spcPct val="80000"/>
              </a:lnSpc>
            </a:pPr>
            <a:endParaRPr lang="pt-BR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1571625"/>
            <a:ext cx="1643062" cy="64293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2286000"/>
            <a:ext cx="16430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071813"/>
            <a:ext cx="1643062" cy="64293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60425" name="TextBox 11"/>
          <p:cNvSpPr txBox="1">
            <a:spLocks noChangeArrowheads="1"/>
          </p:cNvSpPr>
          <p:nvPr/>
        </p:nvSpPr>
        <p:spPr bwMode="auto">
          <a:xfrm>
            <a:off x="500063" y="4429125"/>
            <a:ext cx="8429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u="sng"/>
              <a:t>Gerenciamento de Qualidade</a:t>
            </a:r>
            <a:endParaRPr lang="pt-BR"/>
          </a:p>
          <a:p>
            <a:r>
              <a:rPr lang="pt-BR"/>
              <a:t>Documentos voltados a todos os usuários. São definidos os </a:t>
            </a:r>
            <a:r>
              <a:rPr lang="pt-BR" b="1"/>
              <a:t>termos utilizados em todos os demais documentos</a:t>
            </a:r>
            <a:r>
              <a:rPr lang="pt-BR"/>
              <a:t> e são feitas as </a:t>
            </a:r>
            <a:r>
              <a:rPr lang="pt-BR" b="1"/>
              <a:t>recomendações e sugestões</a:t>
            </a:r>
            <a:r>
              <a:rPr lang="pt-BR"/>
              <a:t> de como usar o SQuaRE. </a:t>
            </a:r>
            <a:r>
              <a:rPr lang="pt-BR" b="1"/>
              <a:t>Uma introdução da norma SQuaRE</a:t>
            </a:r>
            <a:r>
              <a:rPr lang="pt-BR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1571625"/>
            <a:ext cx="1643062" cy="6429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2286000"/>
            <a:ext cx="1643062" cy="71437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071813"/>
            <a:ext cx="1643062" cy="64293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61449" name="TextBox 11"/>
          <p:cNvSpPr txBox="1">
            <a:spLocks noChangeArrowheads="1"/>
          </p:cNvSpPr>
          <p:nvPr/>
        </p:nvSpPr>
        <p:spPr bwMode="auto">
          <a:xfrm>
            <a:off x="500063" y="4429125"/>
            <a:ext cx="8429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u="sng"/>
              <a:t>Modelo de Qualidade</a:t>
            </a:r>
          </a:p>
          <a:p>
            <a:r>
              <a:rPr lang="pt-BR"/>
              <a:t>Definidos </a:t>
            </a:r>
            <a:r>
              <a:rPr lang="pt-BR" b="1"/>
              <a:t>conceitos de qualidade externa, interna e em uso, para diferentes perspectivas de avaliação</a:t>
            </a:r>
            <a:r>
              <a:rPr lang="pt-BR"/>
              <a:t>. Desenvolvedores e clientes tem visões diferentes.</a:t>
            </a:r>
          </a:p>
          <a:p>
            <a:r>
              <a:rPr lang="pt-BR"/>
              <a:t>É definido um modelo hierárquico de características de qualidade, para descrever a visão de cada um.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1571625"/>
            <a:ext cx="1643062" cy="64293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2286000"/>
            <a:ext cx="1643062" cy="71437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071813"/>
            <a:ext cx="1643062" cy="642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62473" name="TextBox 11"/>
          <p:cNvSpPr txBox="1">
            <a:spLocks noChangeArrowheads="1"/>
          </p:cNvSpPr>
          <p:nvPr/>
        </p:nvSpPr>
        <p:spPr bwMode="auto">
          <a:xfrm>
            <a:off x="500063" y="4429125"/>
            <a:ext cx="8429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u="sng"/>
              <a:t>Medições</a:t>
            </a:r>
          </a:p>
          <a:p>
            <a:r>
              <a:rPr lang="pt-BR"/>
              <a:t>Definir o que é uma medição e descrever os diversos aspectos relacionados a realização dessa tarefa.</a:t>
            </a:r>
          </a:p>
          <a:p>
            <a:r>
              <a:rPr lang="pt-BR" b="1"/>
              <a:t>Propor uma série de métricas</a:t>
            </a:r>
            <a:r>
              <a:rPr lang="pt-BR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1571625"/>
            <a:ext cx="1643062" cy="2143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1571625"/>
            <a:ext cx="1643062" cy="64293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2286000"/>
            <a:ext cx="1643062" cy="71437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071813"/>
            <a:ext cx="1643062" cy="64293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63497" name="TextBox 11"/>
          <p:cNvSpPr txBox="1">
            <a:spLocks noChangeArrowheads="1"/>
          </p:cNvSpPr>
          <p:nvPr/>
        </p:nvSpPr>
        <p:spPr bwMode="auto">
          <a:xfrm>
            <a:off x="500063" y="4429125"/>
            <a:ext cx="8429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u="sng"/>
              <a:t>Requisitos</a:t>
            </a:r>
          </a:p>
          <a:p>
            <a:r>
              <a:rPr lang="pt-BR"/>
              <a:t>Estabelecer </a:t>
            </a:r>
            <a:r>
              <a:rPr lang="pt-BR" b="1"/>
              <a:t>objetivos de qualidade</a:t>
            </a:r>
            <a:r>
              <a:rPr lang="pt-BR"/>
              <a:t> de um produto. (ex: COS Card)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  <a:p>
            <a:pPr marL="1143000" lvl="2" indent="-2286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pt-BR" sz="2400" kern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88" y="1571625"/>
            <a:ext cx="1643062" cy="214312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Requisitos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 de</a:t>
            </a:r>
          </a:p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Qualidade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88" y="1571625"/>
            <a:ext cx="1643062" cy="2143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188" y="1571625"/>
            <a:ext cx="1643062" cy="64293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Modelo de Qualidade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2286000"/>
            <a:ext cx="1643062" cy="71437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Gerenciamento de Qualidade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071813"/>
            <a:ext cx="1643062" cy="64293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bg1"/>
                </a:solidFill>
              </a:rPr>
              <a:t>Medições</a:t>
            </a:r>
          </a:p>
        </p:txBody>
      </p:sp>
      <p:sp>
        <p:nvSpPr>
          <p:cNvPr id="64521" name="TextBox 11"/>
          <p:cNvSpPr txBox="1">
            <a:spLocks noChangeArrowheads="1"/>
          </p:cNvSpPr>
          <p:nvPr/>
        </p:nvSpPr>
        <p:spPr bwMode="auto">
          <a:xfrm>
            <a:off x="500063" y="4429125"/>
            <a:ext cx="8429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u="sng"/>
              <a:t>Avaliação</a:t>
            </a:r>
          </a:p>
          <a:p>
            <a:r>
              <a:rPr lang="pt-BR"/>
              <a:t>Realizar uma </a:t>
            </a:r>
            <a:r>
              <a:rPr lang="pt-BR" b="1"/>
              <a:t>avaliação de qualidade a partir de medições</a:t>
            </a:r>
            <a:r>
              <a:rPr lang="pt-BR"/>
              <a:t> cujos resultados devem ser confrontados contra um modelo definido pelo usuário.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79388" y="1143000"/>
            <a:ext cx="8785225" cy="51435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5750" y="1340768"/>
            <a:ext cx="8643938" cy="53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/>
            <a:r>
              <a:rPr lang="pt-BR" sz="2400" b="1" dirty="0" smtClean="0"/>
              <a:t>CMMi</a:t>
            </a:r>
          </a:p>
          <a:p>
            <a:pPr marL="271463" indent="-271463"/>
            <a:endParaRPr lang="pt-BR" sz="2400" dirty="0" smtClean="0"/>
          </a:p>
          <a:p>
            <a:pPr marL="271463" indent="-271463"/>
            <a:r>
              <a:rPr lang="pt-BR" sz="2400" dirty="0" smtClean="0"/>
              <a:t>Ações </a:t>
            </a:r>
            <a:r>
              <a:rPr lang="pt-BR" sz="2400" dirty="0"/>
              <a:t>requeridas para atender aos padrões mínimos de Qualidade:</a:t>
            </a:r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planejamento do projeto e o acompanhamento de resultados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uso dos métodos e ferramentas padronizadas na organização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adoção de Revisões Técnicas Formais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estabelecimento e a monitoração de estratégias de testes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revisão dos artefatos produzidos pelo processo de desenvolvimento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1268759"/>
            <a:ext cx="8286750" cy="516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/>
            <a:r>
              <a:rPr lang="pt-BR" sz="2400" b="1" dirty="0" smtClean="0"/>
              <a:t>CMMi</a:t>
            </a:r>
          </a:p>
          <a:p>
            <a:pPr marL="271463" indent="-271463"/>
            <a:endParaRPr lang="pt-BR" sz="2400" dirty="0" smtClean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 smtClean="0"/>
              <a:t>a </a:t>
            </a:r>
            <a:r>
              <a:rPr lang="pt-BR" sz="2400" dirty="0"/>
              <a:t>implantação de medições associadas a projeto, processo e produto</a:t>
            </a:r>
          </a:p>
          <a:p>
            <a:pPr marL="271463" indent="-271463">
              <a:buFont typeface="Wingdings" pitchFamily="2" charset="2"/>
              <a:buChar char="ü"/>
            </a:pPr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utilização de mecanismos adequados de armazenamento e recuperação</a:t>
            </a:r>
          </a:p>
          <a:p>
            <a:pPr marL="271463" indent="-271463">
              <a:buFont typeface="Wingdings" pitchFamily="2" charset="2"/>
              <a:buChar char="ü"/>
            </a:pPr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busca de conformidade com os padrões de desenvolvimento de software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ação de dados relativos a projetos, processos e produtos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busca de uma melhoria contínua no processo de desenvolvimento de software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1500188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lvl="1" indent="-190500"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</a:pPr>
            <a:r>
              <a:rPr lang="pt-BR" sz="2800" b="1" dirty="0" smtClean="0"/>
              <a:t>Verificação e Validação</a:t>
            </a:r>
            <a:endParaRPr lang="pt-BR" sz="2800" b="1" dirty="0"/>
          </a:p>
          <a:p>
            <a:pPr marL="381000" lvl="1" indent="-19050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400" dirty="0">
                <a:latin typeface="Tahoma" pitchFamily="34" charset="0"/>
              </a:rPr>
              <a:t>A definição de </a:t>
            </a:r>
            <a:r>
              <a:rPr lang="pt-BR" sz="2400" dirty="0" err="1">
                <a:latin typeface="Tahoma" pitchFamily="34" charset="0"/>
              </a:rPr>
              <a:t>V&amp;V</a:t>
            </a:r>
            <a:r>
              <a:rPr lang="pt-BR" sz="2400" dirty="0">
                <a:latin typeface="Tahoma" pitchFamily="34" charset="0"/>
              </a:rPr>
              <a:t> abrange muitas das atividades às quais nos referimos como Garantia da Qualidade de Software (SQA).</a:t>
            </a:r>
          </a:p>
          <a:p>
            <a:pPr marL="381000" lvl="1" indent="-19050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</a:pPr>
            <a:endParaRPr lang="pt-BR" sz="2400" dirty="0">
              <a:latin typeface="Tahoma" pitchFamily="34" charset="0"/>
            </a:endParaRPr>
          </a:p>
          <a:p>
            <a:pPr marL="381000" lvl="1" indent="-19050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400" dirty="0">
                <a:latin typeface="Tahoma" pitchFamily="34" charset="0"/>
              </a:rPr>
              <a:t> Verificação e Validação são duas áreas de processos tratadas no CMMi.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1285875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lvl="1" indent="-190500"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</a:pPr>
            <a:r>
              <a:rPr lang="pt-BR" sz="2800" b="1" dirty="0" smtClean="0"/>
              <a:t>Verificação</a:t>
            </a:r>
            <a:endParaRPr lang="pt-BR" sz="2800" b="1" dirty="0"/>
          </a:p>
          <a:p>
            <a:pPr marL="800100" lvl="3" indent="-342900" algn="just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pt-BR" sz="2200" dirty="0"/>
              <a:t>Refere-se ao conjunto de atividades que garantem que o </a:t>
            </a:r>
            <a:r>
              <a:rPr lang="pt-BR" sz="2200" dirty="0">
                <a:solidFill>
                  <a:srgbClr val="0033CC"/>
                </a:solidFill>
              </a:rPr>
              <a:t>processo de software</a:t>
            </a:r>
            <a:r>
              <a:rPr lang="pt-BR" sz="2200" dirty="0"/>
              <a:t> implemente corretamente uma função específica;</a:t>
            </a:r>
          </a:p>
          <a:p>
            <a:pPr marL="800100" lvl="3" indent="-3429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pt-BR" sz="2200" dirty="0"/>
              <a:t>É averiguar se o software está de acordo com as especificações pré-estabelecidas;</a:t>
            </a:r>
          </a:p>
          <a:p>
            <a:pPr marL="381000" lvl="1" indent="-190500" algn="just"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pt-BR" sz="2400" i="1" dirty="0"/>
              <a:t>		“Estamos construindo certo o produto?” 	</a:t>
            </a:r>
          </a:p>
        </p:txBody>
      </p:sp>
      <p:sp>
        <p:nvSpPr>
          <p:cNvPr id="67588" name="AutoShape 6"/>
          <p:cNvSpPr>
            <a:spLocks noChangeArrowheads="1"/>
          </p:cNvSpPr>
          <p:nvPr/>
        </p:nvSpPr>
        <p:spPr bwMode="auto">
          <a:xfrm>
            <a:off x="5429250" y="4572000"/>
            <a:ext cx="3194050" cy="2254250"/>
          </a:xfrm>
          <a:prstGeom prst="irregularSeal1">
            <a:avLst/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42900" indent="-342900" defTabSz="195263"/>
            <a:r>
              <a:rPr lang="en-US" sz="2000"/>
              <a:t>Nós construímos </a:t>
            </a:r>
          </a:p>
          <a:p>
            <a:pPr marL="342900" indent="-342900" defTabSz="195263"/>
            <a:r>
              <a:rPr lang="en-US" sz="2000"/>
              <a:t>de forma correta?</a:t>
            </a:r>
            <a:endParaRPr lang="pt-BR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Referências Bibliográficas</a:t>
            </a: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Testing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Computer</a:t>
            </a:r>
            <a:r>
              <a:rPr lang="pt-BR" sz="2000" dirty="0" smtClean="0">
                <a:solidFill>
                  <a:schemeClr val="tx2"/>
                </a:solidFill>
              </a:rPr>
              <a:t> Software – 2nd </a:t>
            </a:r>
            <a:r>
              <a:rPr lang="pt-BR" sz="2000" dirty="0" err="1" smtClean="0">
                <a:solidFill>
                  <a:schemeClr val="tx2"/>
                </a:solidFill>
              </a:rPr>
              <a:t>edition</a:t>
            </a:r>
            <a:r>
              <a:rPr lang="pt-BR" sz="2000" dirty="0" smtClean="0">
                <a:solidFill>
                  <a:schemeClr val="tx2"/>
                </a:solidFill>
              </a:rPr>
              <a:t> Cem </a:t>
            </a:r>
            <a:r>
              <a:rPr lang="pt-BR" sz="2000" dirty="0" err="1" smtClean="0">
                <a:solidFill>
                  <a:schemeClr val="tx2"/>
                </a:solidFill>
              </a:rPr>
              <a:t>Kaner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Handbook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of</a:t>
            </a:r>
            <a:r>
              <a:rPr lang="pt-BR" sz="2000" dirty="0" smtClean="0">
                <a:solidFill>
                  <a:schemeClr val="tx2"/>
                </a:solidFill>
              </a:rPr>
              <a:t> Software </a:t>
            </a:r>
            <a:r>
              <a:rPr lang="pt-BR" sz="2000" dirty="0" err="1" smtClean="0">
                <a:solidFill>
                  <a:schemeClr val="tx2"/>
                </a:solidFill>
              </a:rPr>
              <a:t>Quality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Assurance</a:t>
            </a:r>
            <a:r>
              <a:rPr lang="pt-BR" sz="2000" dirty="0" smtClean="0">
                <a:solidFill>
                  <a:schemeClr val="tx2"/>
                </a:solidFill>
              </a:rPr>
              <a:t> - 3rd </a:t>
            </a:r>
            <a:r>
              <a:rPr lang="pt-BR" sz="2000" dirty="0" err="1" smtClean="0">
                <a:solidFill>
                  <a:schemeClr val="tx2"/>
                </a:solidFill>
              </a:rPr>
              <a:t>Edtion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G.</a:t>
            </a:r>
            <a:r>
              <a:rPr lang="pt-BR" sz="2000" dirty="0" smtClean="0">
                <a:solidFill>
                  <a:schemeClr val="tx2"/>
                </a:solidFill>
              </a:rPr>
              <a:t>Gordon </a:t>
            </a:r>
            <a:r>
              <a:rPr lang="pt-BR" sz="2000" dirty="0" err="1" smtClean="0">
                <a:solidFill>
                  <a:schemeClr val="tx2"/>
                </a:solidFill>
              </a:rPr>
              <a:t>Schulmeyer</a:t>
            </a:r>
            <a:r>
              <a:rPr lang="pt-BR" sz="2000" dirty="0" smtClean="0">
                <a:solidFill>
                  <a:schemeClr val="tx2"/>
                </a:solidFill>
              </a:rPr>
              <a:t>; James I. </a:t>
            </a:r>
            <a:r>
              <a:rPr lang="pt-BR" sz="2000" dirty="0" err="1" smtClean="0">
                <a:solidFill>
                  <a:schemeClr val="tx2"/>
                </a:solidFill>
              </a:rPr>
              <a:t>McManus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Guide</a:t>
            </a:r>
            <a:r>
              <a:rPr lang="pt-BR" sz="2000" dirty="0" smtClean="0">
                <a:solidFill>
                  <a:schemeClr val="tx2"/>
                </a:solidFill>
              </a:rPr>
              <a:t> to </a:t>
            </a:r>
            <a:r>
              <a:rPr lang="pt-BR" sz="2000" dirty="0" err="1" smtClean="0">
                <a:solidFill>
                  <a:schemeClr val="tx2"/>
                </a:solidFill>
              </a:rPr>
              <a:t>the</a:t>
            </a:r>
            <a:r>
              <a:rPr lang="pt-BR" sz="2000" dirty="0" smtClean="0">
                <a:solidFill>
                  <a:schemeClr val="tx2"/>
                </a:solidFill>
              </a:rPr>
              <a:t> CSTE </a:t>
            </a:r>
            <a:r>
              <a:rPr lang="pt-BR" sz="2000" dirty="0" err="1" smtClean="0">
                <a:solidFill>
                  <a:schemeClr val="tx2"/>
                </a:solidFill>
              </a:rPr>
              <a:t>Common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Body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of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Knowlegde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Rational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Unified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err="1" smtClean="0">
                <a:solidFill>
                  <a:schemeClr val="tx2"/>
                </a:solidFill>
              </a:rPr>
              <a:t>Process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495300" indent="-4953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Referências Web</a:t>
            </a: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  <a:hlinkClick r:id="rId3"/>
              </a:rPr>
              <a:t>http://www.sqe.com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1600" dirty="0" smtClean="0">
                <a:solidFill>
                  <a:schemeClr val="tx2"/>
                </a:solidFill>
              </a:rPr>
              <a:t>(Software </a:t>
            </a:r>
            <a:r>
              <a:rPr lang="pt-BR" sz="1600" dirty="0" err="1" smtClean="0">
                <a:solidFill>
                  <a:schemeClr val="tx2"/>
                </a:solidFill>
              </a:rPr>
              <a:t>Quality</a:t>
            </a:r>
            <a:r>
              <a:rPr lang="pt-BR" sz="1600" dirty="0" smtClean="0">
                <a:solidFill>
                  <a:schemeClr val="tx2"/>
                </a:solidFill>
              </a:rPr>
              <a:t> </a:t>
            </a:r>
            <a:r>
              <a:rPr lang="pt-BR" sz="1600" dirty="0" err="1" smtClean="0">
                <a:solidFill>
                  <a:schemeClr val="tx2"/>
                </a:solidFill>
              </a:rPr>
              <a:t>Engineering</a:t>
            </a:r>
            <a:r>
              <a:rPr lang="pt-BR" sz="1600" dirty="0" smtClean="0">
                <a:solidFill>
                  <a:schemeClr val="tx2"/>
                </a:solidFill>
              </a:rPr>
              <a:t>: conferências, cursos, treinamentos, publicações)</a:t>
            </a:r>
            <a:endParaRPr lang="pt-BR" sz="1600" dirty="0" smtClean="0">
              <a:solidFill>
                <a:schemeClr val="tx2"/>
              </a:solidFill>
              <a:hlinkClick r:id="rId3"/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  <a:hlinkClick r:id="rId3"/>
              </a:rPr>
              <a:t>http://www.stickyminds.com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1600" dirty="0" smtClean="0">
                <a:solidFill>
                  <a:schemeClr val="tx2"/>
                </a:solidFill>
              </a:rPr>
              <a:t>(artigos, notícias, </a:t>
            </a:r>
            <a:r>
              <a:rPr lang="pt-BR" sz="1600" dirty="0" err="1" smtClean="0">
                <a:solidFill>
                  <a:schemeClr val="tx2"/>
                </a:solidFill>
              </a:rPr>
              <a:t>forum</a:t>
            </a:r>
            <a:r>
              <a:rPr lang="pt-BR" sz="1600" dirty="0" smtClean="0">
                <a:solidFill>
                  <a:schemeClr val="tx2"/>
                </a:solidFill>
              </a:rPr>
              <a:t>, venda de livros)</a:t>
            </a:r>
            <a:endParaRPr lang="pt-BR" sz="2000" dirty="0" smtClean="0">
              <a:solidFill>
                <a:schemeClr val="tx2"/>
              </a:solidFill>
              <a:hlinkClick r:id="rId3"/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  <a:hlinkClick r:id="rId3"/>
              </a:rPr>
              <a:t>http://www.kaner.com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1600" dirty="0" smtClean="0">
                <a:solidFill>
                  <a:schemeClr val="tx2"/>
                </a:solidFill>
              </a:rPr>
              <a:t>(página do Prof. </a:t>
            </a:r>
            <a:r>
              <a:rPr lang="pt-BR" sz="1600" dirty="0" err="1" smtClean="0">
                <a:solidFill>
                  <a:schemeClr val="tx2"/>
                </a:solidFill>
              </a:rPr>
              <a:t>Kaner</a:t>
            </a:r>
            <a:r>
              <a:rPr lang="pt-BR" sz="1600" dirty="0" smtClean="0">
                <a:solidFill>
                  <a:schemeClr val="tx2"/>
                </a:solidFill>
              </a:rPr>
              <a:t>)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smtClean="0">
                <a:solidFill>
                  <a:schemeClr val="tx2"/>
                </a:solidFill>
                <a:hlinkClick r:id="rId4"/>
              </a:rPr>
              <a:t>http://www.sei.cmu.edu/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1600" dirty="0" smtClean="0">
                <a:solidFill>
                  <a:schemeClr val="tx2"/>
                </a:solidFill>
              </a:rPr>
              <a:t>(Software </a:t>
            </a:r>
            <a:r>
              <a:rPr lang="pt-BR" sz="1600" dirty="0" err="1" smtClean="0">
                <a:solidFill>
                  <a:schemeClr val="tx2"/>
                </a:solidFill>
              </a:rPr>
              <a:t>Engineering</a:t>
            </a:r>
            <a:r>
              <a:rPr lang="pt-BR" sz="1600" dirty="0" smtClean="0">
                <a:solidFill>
                  <a:schemeClr val="tx2"/>
                </a:solidFill>
              </a:rPr>
              <a:t> </a:t>
            </a:r>
            <a:r>
              <a:rPr lang="pt-BR" sz="1600" dirty="0" err="1" smtClean="0">
                <a:solidFill>
                  <a:schemeClr val="tx2"/>
                </a:solidFill>
              </a:rPr>
              <a:t>Institute</a:t>
            </a:r>
            <a:r>
              <a:rPr lang="pt-BR" sz="1600" dirty="0" smtClean="0">
                <a:solidFill>
                  <a:schemeClr val="tx2"/>
                </a:solidFill>
              </a:rPr>
              <a:t>)</a:t>
            </a:r>
            <a:endParaRPr lang="pt-BR" sz="1600" dirty="0" smtClean="0">
              <a:solidFill>
                <a:schemeClr val="tx2"/>
              </a:solidFill>
              <a:hlinkClick r:id="rId4"/>
            </a:endParaRP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endParaRPr lang="pt-BR" sz="2000" dirty="0" smtClean="0">
              <a:solidFill>
                <a:schemeClr val="tx2"/>
              </a:solidFill>
              <a:hlinkClick r:id="rId4"/>
            </a:endParaRPr>
          </a:p>
          <a:p>
            <a:pPr marL="495300" indent="-495300" eaLnBrk="0" hangingPunct="0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400" b="1" dirty="0" smtClean="0">
                <a:solidFill>
                  <a:schemeClr val="tx2"/>
                </a:solidFill>
              </a:rPr>
              <a:t>Eventos</a:t>
            </a:r>
          </a:p>
          <a:p>
            <a:pPr marL="876300" lvl="1" indent="-419100" eaLnBrk="0" hangingPunct="0">
              <a:lnSpc>
                <a:spcPct val="80000"/>
              </a:lnSpc>
              <a:buFontTx/>
              <a:buChar char="–"/>
            </a:pPr>
            <a:r>
              <a:rPr lang="pt-BR" sz="2000" dirty="0" err="1" smtClean="0">
                <a:solidFill>
                  <a:schemeClr val="tx2"/>
                </a:solidFill>
              </a:rPr>
              <a:t>Stareast</a:t>
            </a:r>
            <a:r>
              <a:rPr lang="pt-BR" sz="2000" dirty="0" smtClean="0">
                <a:solidFill>
                  <a:schemeClr val="tx2"/>
                </a:solidFill>
              </a:rPr>
              <a:t>, </a:t>
            </a:r>
            <a:r>
              <a:rPr lang="pt-BR" sz="2000" dirty="0" err="1" smtClean="0">
                <a:solidFill>
                  <a:schemeClr val="tx2"/>
                </a:solidFill>
              </a:rPr>
              <a:t>Starwest</a:t>
            </a:r>
            <a:r>
              <a:rPr lang="pt-BR" sz="2000" dirty="0" smtClean="0">
                <a:solidFill>
                  <a:schemeClr val="tx2"/>
                </a:solidFill>
              </a:rPr>
              <a:t>, </a:t>
            </a:r>
            <a:r>
              <a:rPr lang="pt-BR" sz="2000" dirty="0" err="1" smtClean="0">
                <a:solidFill>
                  <a:schemeClr val="tx2"/>
                </a:solidFill>
              </a:rPr>
              <a:t>EuroStar</a:t>
            </a:r>
            <a:endParaRPr lang="pt-BR" sz="2000" dirty="0" smtClean="0">
              <a:solidFill>
                <a:schemeClr val="tx2"/>
              </a:solidFill>
            </a:endParaRPr>
          </a:p>
          <a:p>
            <a:pPr eaLnBrk="0" hangingPunct="0">
              <a:lnSpc>
                <a:spcPct val="80000"/>
              </a:lnSpc>
            </a:pPr>
            <a:endParaRPr lang="pt-BR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85750" y="1268759"/>
            <a:ext cx="864393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1463" indent="-271463"/>
            <a:r>
              <a:rPr lang="pt-BR" sz="2000" b="1" dirty="0" smtClean="0"/>
              <a:t>CMMi – VER (Área de Processo – Verificação)</a:t>
            </a:r>
            <a:endParaRPr lang="pt-BR" sz="2000" b="1" dirty="0"/>
          </a:p>
          <a:p>
            <a:pPr marL="271463" indent="-271463" algn="just">
              <a:buFont typeface="Wingdings" pitchFamily="2" charset="2"/>
              <a:buChar char="ü"/>
            </a:pPr>
            <a:endParaRPr lang="pt-BR" sz="2000" dirty="0" smtClean="0"/>
          </a:p>
          <a:p>
            <a:pPr marL="271463" indent="-271463" algn="just">
              <a:buFont typeface="Wingdings" pitchFamily="2" charset="2"/>
              <a:buChar char="ü"/>
            </a:pPr>
            <a:r>
              <a:rPr lang="pt-BR" sz="2000" dirty="0" smtClean="0"/>
              <a:t>Assegurar </a:t>
            </a:r>
            <a:r>
              <a:rPr lang="pt-BR" sz="2000" dirty="0"/>
              <a:t>que os produtos de trabalho selecionados atenderão seus requisitos específicos.</a:t>
            </a:r>
          </a:p>
          <a:p>
            <a:pPr marL="271463" indent="-271463" algn="just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Envolve a preparação e a execução da verificação e a identificação das ações corretivas. Inclui a verificação do produto final e dos produtos de trabalho intermediários contra todos os requisitos selecionados. </a:t>
            </a:r>
          </a:p>
          <a:p>
            <a:pPr marL="271463" indent="-271463" algn="just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Ocorre durante todo o desenvolvimento do produto e dos produtos de trabalho, começando com a verificação dos requisitos, em seguida passando para a verificação dos produtos de trabalho em desenvolvimento e culminando na verificação do produto completo.</a:t>
            </a:r>
          </a:p>
          <a:p>
            <a:pPr marL="271463" indent="-271463" algn="just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As atividades de verificação utilizam abordagens de testes, análises, inspeções, demonstrações ou simulações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4375" y="1643063"/>
            <a:ext cx="79295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lvl="1" algn="just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800" b="1" dirty="0" smtClean="0"/>
              <a:t>Validação</a:t>
            </a:r>
          </a:p>
          <a:p>
            <a:pPr marL="190500" lvl="1" algn="just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  <a:defRPr/>
            </a:pPr>
            <a:r>
              <a:rPr lang="pt-BR" sz="2800" b="1" dirty="0" smtClean="0"/>
              <a:t>  </a:t>
            </a:r>
            <a:r>
              <a:rPr lang="pt-BR" sz="2200" dirty="0">
                <a:latin typeface="+mn-lt"/>
              </a:rPr>
              <a:t>Refere-se ao conjunto de atividades que garantem que o </a:t>
            </a:r>
            <a:r>
              <a:rPr lang="pt-BR" sz="2200" dirty="0">
                <a:solidFill>
                  <a:srgbClr val="0033CC"/>
                </a:solidFill>
                <a:latin typeface="+mn-lt"/>
              </a:rPr>
              <a:t>produto de software </a:t>
            </a:r>
            <a:r>
              <a:rPr lang="pt-BR" sz="2200" dirty="0">
                <a:latin typeface="+mn-lt"/>
              </a:rPr>
              <a:t>que foi construído é “rastreável” às exigências do cliente;</a:t>
            </a:r>
          </a:p>
          <a:p>
            <a:pPr marL="190500" lvl="1" algn="just"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pt-BR" sz="2200" dirty="0">
                <a:latin typeface="+mn-lt"/>
              </a:rPr>
              <a:t> É a confirmação de que a especificação de uma fase ou do sistema completo é apropriada e consistente com os requisitos dos clientes;</a:t>
            </a:r>
          </a:p>
          <a:p>
            <a:pPr marL="190500" lvl="1" algn="just"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pt-BR" sz="2400" i="1" dirty="0"/>
              <a:t>   Estamos construindo o produto certo?”</a:t>
            </a:r>
            <a:endParaRPr lang="pt-BR" sz="2800" dirty="0"/>
          </a:p>
        </p:txBody>
      </p:sp>
      <p:sp>
        <p:nvSpPr>
          <p:cNvPr id="68612" name="AutoShape 7"/>
          <p:cNvSpPr>
            <a:spLocks noChangeArrowheads="1"/>
          </p:cNvSpPr>
          <p:nvPr/>
        </p:nvSpPr>
        <p:spPr bwMode="auto">
          <a:xfrm>
            <a:off x="5500688" y="4475163"/>
            <a:ext cx="3128962" cy="2311400"/>
          </a:xfrm>
          <a:prstGeom prst="irregularSeal1">
            <a:avLst/>
          </a:prstGeom>
          <a:solidFill>
            <a:srgbClr val="FFCC99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42900" indent="-342900" defTabSz="195263"/>
            <a:r>
              <a:rPr lang="en-US" sz="2000"/>
              <a:t>Nós construímos </a:t>
            </a:r>
          </a:p>
          <a:p>
            <a:pPr marL="342900" indent="-342900" defTabSz="195263"/>
            <a:r>
              <a:rPr lang="pt-BR" sz="2000"/>
              <a:t>a coisa certa?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57188" y="1268760"/>
            <a:ext cx="8143875" cy="500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1463" indent="-271463"/>
            <a:r>
              <a:rPr lang="pt-BR" sz="2000" b="1" dirty="0" smtClean="0"/>
              <a:t>CMMi – VAL (Área de Processo – Validação)</a:t>
            </a:r>
          </a:p>
          <a:p>
            <a:pPr marL="271463" indent="-271463"/>
            <a:endParaRPr lang="pt-BR" sz="2000" b="1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Demonstrar que o produto ou componente do produto atende plenamente seu uso pretendido, quando colocado no seu ambiente pretendido.</a:t>
            </a:r>
          </a:p>
          <a:p>
            <a:pPr marL="271463" indent="-271463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A verificação assegura a você “construir certo”; enquanto a validação garante que você  “construiu a coisa certa”.</a:t>
            </a:r>
          </a:p>
          <a:p>
            <a:pPr marL="271463" indent="-271463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/>
              <a:t>As atividades de validação utilizam abordagens semelhantes às de verificação (isto é, testes, análises, inspeções, demonstrações ou simulações). </a:t>
            </a:r>
          </a:p>
          <a:p>
            <a:pPr marL="271463" indent="-271463"/>
            <a:endParaRPr lang="pt-BR" sz="20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000" dirty="0" err="1"/>
              <a:t>Freqüentemente</a:t>
            </a:r>
            <a:r>
              <a:rPr lang="pt-BR" sz="2000" dirty="0"/>
              <a:t>, os usuários finais são envolvidos nas atividades de validação. As atividades de validação e as de verificação, </a:t>
            </a:r>
            <a:r>
              <a:rPr lang="pt-BR" sz="2000" dirty="0" err="1"/>
              <a:t>freqüentemente</a:t>
            </a:r>
            <a:r>
              <a:rPr lang="pt-BR" sz="2000" dirty="0"/>
              <a:t>, ocorrem em paralelo e podem utilizar partes do mesmo ambiente.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57188" y="1268760"/>
            <a:ext cx="82867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Área de Processo – Garantia da Qualidade do Processo e do Produto (PPQA)</a:t>
            </a:r>
          </a:p>
          <a:p>
            <a:endParaRPr lang="pt-BR" sz="2000" b="1" dirty="0"/>
          </a:p>
          <a:p>
            <a:r>
              <a:rPr lang="pt-BR" sz="2000" dirty="0"/>
              <a:t>O objetivo é fornecer à equipe e à gerência um entendimento objetivo dos processos e seus produtos de trabalho associados, envolvendo:</a:t>
            </a:r>
          </a:p>
          <a:p>
            <a:pPr lvl="1">
              <a:buFont typeface="Wingdings" pitchFamily="2" charset="2"/>
              <a:buChar char="ü"/>
            </a:pPr>
            <a:r>
              <a:rPr lang="pt-BR" sz="2000" dirty="0"/>
              <a:t> Avaliar objetivamente os processos, produtos de trabalho e serviços executados contra as descrições de processo, padrões e procedimentos aplicáveis.</a:t>
            </a:r>
          </a:p>
          <a:p>
            <a:pPr lvl="1"/>
            <a:endParaRPr lang="pt-BR" sz="2000" dirty="0"/>
          </a:p>
          <a:p>
            <a:pPr lvl="1">
              <a:buFont typeface="Wingdings" pitchFamily="2" charset="2"/>
              <a:buChar char="ü"/>
            </a:pPr>
            <a:r>
              <a:rPr lang="pt-BR" sz="2000" dirty="0"/>
              <a:t> Identificar e documentar questões de não conformidades.</a:t>
            </a:r>
          </a:p>
          <a:p>
            <a:pPr lvl="1"/>
            <a:endParaRPr lang="pt-BR" sz="2000" dirty="0"/>
          </a:p>
          <a:p>
            <a:pPr lvl="1">
              <a:buFont typeface="Wingdings" pitchFamily="2" charset="2"/>
              <a:buChar char="ü"/>
            </a:pPr>
            <a:r>
              <a:rPr lang="pt-BR" sz="2000" dirty="0"/>
              <a:t> Fornecer feedback para a equipe do projeto e gerentes sobre os resultados das atividades de garantia da qualidade</a:t>
            </a:r>
          </a:p>
          <a:p>
            <a:pPr lvl="1"/>
            <a:endParaRPr lang="pt-BR" sz="2000" dirty="0"/>
          </a:p>
          <a:p>
            <a:pPr lvl="1">
              <a:buFont typeface="Wingdings" pitchFamily="2" charset="2"/>
              <a:buChar char="ü"/>
            </a:pPr>
            <a:r>
              <a:rPr lang="pt-BR" sz="2000" dirty="0"/>
              <a:t> Assegurar que as questões de não conformidades sejam tratadas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195587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785225" cy="51435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195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4463" y="2420938"/>
            <a:ext cx="8785225" cy="172878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sz="7200" b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Expectativas 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1989138"/>
            <a:ext cx="8797925" cy="2447925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Introdução a Qualidade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9388" y="1143000"/>
            <a:ext cx="8785225" cy="51435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pt-BR" dirty="0" smtClean="0"/>
          </a:p>
          <a:p>
            <a:pPr algn="ctr">
              <a:buFont typeface="Wingdings" pitchFamily="2" charset="2"/>
              <a:buNone/>
              <a:defRPr/>
            </a:pPr>
            <a:endParaRPr lang="pt-BR" sz="4000" b="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pt-BR" sz="44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que é Qualidade ?</a:t>
            </a:r>
          </a:p>
          <a:p>
            <a:pPr>
              <a:buFont typeface="Wingdings" pitchFamily="2" charset="2"/>
              <a:buNone/>
              <a:defRPr/>
            </a:pPr>
            <a:endParaRPr lang="pt-BR" dirty="0" smtClean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419872" y="4077072"/>
            <a:ext cx="53285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pt-BR" i="1" dirty="0"/>
              <a:t>A qualidade é relativa. O que é qualidade para uma pessoa pode ser falta de qualidade para outra.</a:t>
            </a:r>
          </a:p>
          <a:p>
            <a:pPr algn="r"/>
            <a:r>
              <a:rPr lang="pt-BR" i="1" dirty="0"/>
              <a:t>– G. Weinberg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363</TotalTime>
  <Words>2986</Words>
  <Application>Microsoft Office PowerPoint</Application>
  <PresentationFormat>On-screen Show (4:3)</PresentationFormat>
  <Paragraphs>556</Paragraphs>
  <Slides>65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modelo_powerpoint_fit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Introdução a Qualidade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Dúvidas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Dúvidas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Windows User</cp:lastModifiedBy>
  <cp:revision>42</cp:revision>
  <dcterms:created xsi:type="dcterms:W3CDTF">2012-09-13T19:43:42Z</dcterms:created>
  <dcterms:modified xsi:type="dcterms:W3CDTF">2014-02-05T11:17:45Z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05/02/2014 09:17:43</vt:lpwstr>
  </property>
  <property fmtid="{D5CDD505-2E9C-101B-9397-08002B2CF9AE}" pid="5" name="SSDCxCLASSFICATION_GUID">
    <vt:lpwstr>3A944511689AFDCFB1863B441059CC73</vt:lpwstr>
  </property>
</Properties>
</file>