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8" r:id="rId2"/>
    <p:sldId id="378" r:id="rId3"/>
    <p:sldId id="383" r:id="rId4"/>
    <p:sldId id="44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1" r:id="rId16"/>
    <p:sldId id="402" r:id="rId17"/>
    <p:sldId id="406" r:id="rId18"/>
    <p:sldId id="408" r:id="rId19"/>
    <p:sldId id="403" r:id="rId20"/>
    <p:sldId id="404" r:id="rId21"/>
    <p:sldId id="405" r:id="rId22"/>
    <p:sldId id="445" r:id="rId23"/>
    <p:sldId id="407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6" r:id="rId59"/>
    <p:sldId id="375" r:id="rId60"/>
    <p:sldId id="376" r:id="rId61"/>
  </p:sldIdLst>
  <p:sldSz cx="9144000" cy="6858000" type="screen4x3"/>
  <p:notesSz cx="7102475" cy="10233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D79E8C5-ADC4-45A1-B6CD-EB3D68DFD10D}" type="datetimeFigureOut">
              <a:rPr lang="pt-BR" smtClean="0"/>
              <a:pPr/>
              <a:t>12/02/2014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689CD7C5-27CD-41F2-AC14-D7DA44E41B7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55BEF-5DC9-455B-9A0A-49919F0A4B0A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83218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9" tIns="45720" rIns="91439" bIns="45720" anchor="ctr"/>
          <a:lstStyle/>
          <a:p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1" y="4860171"/>
            <a:ext cx="5681026" cy="4604623"/>
          </a:xfrm>
          <a:noFill/>
          <a:ln/>
        </p:spPr>
        <p:txBody>
          <a:bodyPr wrap="none" lIns="99047" tIns="49524" rIns="99047" bIns="49524" anchor="ctr"/>
          <a:lstStyle/>
          <a:p>
            <a:endParaRPr 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7" tIns="50694" rIns="97487" bIns="50694" anchor="b"/>
          <a:lstStyle/>
          <a:p>
            <a:pPr algn="r" defTabSz="487360">
              <a:tabLst>
                <a:tab pos="0" algn="l"/>
                <a:tab pos="484185" algn="l"/>
                <a:tab pos="971545" algn="l"/>
                <a:tab pos="1458905" algn="l"/>
                <a:tab pos="1944676" algn="l"/>
                <a:tab pos="2432036" algn="l"/>
                <a:tab pos="2917808" algn="l"/>
                <a:tab pos="3405168" algn="l"/>
                <a:tab pos="3890941" algn="l"/>
                <a:tab pos="4378300" algn="l"/>
                <a:tab pos="4864072" algn="l"/>
                <a:tab pos="5351432" algn="l"/>
                <a:tab pos="5837204" algn="l"/>
                <a:tab pos="6324563" algn="l"/>
                <a:tab pos="6811924" algn="l"/>
                <a:tab pos="7297696" algn="l"/>
                <a:tab pos="7785055" algn="l"/>
                <a:tab pos="8270828" algn="l"/>
                <a:tab pos="8758187" algn="l"/>
                <a:tab pos="9243959" algn="l"/>
                <a:tab pos="9731319" algn="l"/>
              </a:tabLst>
            </a:pPr>
            <a:fld id="{5CEF6DF5-FA0C-43F5-9C73-E2F2A5C7D806}" type="slidenum">
              <a:rPr lang="en-GB" sz="1300">
                <a:solidFill>
                  <a:srgbClr val="000000"/>
                </a:solidFill>
              </a:rPr>
              <a:pPr algn="r" defTabSz="487360">
                <a:tabLst>
                  <a:tab pos="0" algn="l"/>
                  <a:tab pos="484185" algn="l"/>
                  <a:tab pos="971545" algn="l"/>
                  <a:tab pos="1458905" algn="l"/>
                  <a:tab pos="1944676" algn="l"/>
                  <a:tab pos="2432036" algn="l"/>
                  <a:tab pos="2917808" algn="l"/>
                  <a:tab pos="3405168" algn="l"/>
                  <a:tab pos="3890941" algn="l"/>
                  <a:tab pos="4378300" algn="l"/>
                  <a:tab pos="4864072" algn="l"/>
                  <a:tab pos="5351432" algn="l"/>
                  <a:tab pos="5837204" algn="l"/>
                  <a:tab pos="6324563" algn="l"/>
                  <a:tab pos="6811924" algn="l"/>
                  <a:tab pos="7297696" algn="l"/>
                  <a:tab pos="7785055" algn="l"/>
                  <a:tab pos="8270828" algn="l"/>
                  <a:tab pos="8758187" algn="l"/>
                  <a:tab pos="9243959" algn="l"/>
                  <a:tab pos="9731319" algn="l"/>
                </a:tabLst>
              </a:pPr>
              <a:t>1</a:t>
            </a:fld>
            <a:endParaRPr lang="en-GB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44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2C5697AA-A38B-45E8-B15F-8A2849403B9A}" type="slidenum">
              <a:rPr lang="pt-BR" sz="1300"/>
              <a:pPr algn="r" defTabSz="998532"/>
              <a:t>11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Notes Placeholder 2"/>
          <p:cNvSpPr>
            <a:spLocks noGrp="1"/>
          </p:cNvSpPr>
          <p:nvPr>
            <p:ph type="body" idx="1"/>
          </p:nvPr>
        </p:nvSpPr>
        <p:spPr>
          <a:xfrm>
            <a:off x="709931" y="4861758"/>
            <a:ext cx="5682615" cy="4603036"/>
          </a:xfrm>
        </p:spPr>
        <p:txBody>
          <a:bodyPr lIns="96661" tIns="48330" rIns="96661" bIns="48330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484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0" rIns="96661" bIns="48330" anchor="b"/>
          <a:lstStyle/>
          <a:p>
            <a:pPr algn="r" defTabSz="966782"/>
            <a:fld id="{04B077A1-32A2-4A38-9029-52696FE62D63}" type="slidenum">
              <a:rPr lang="pt-BR" sz="1300"/>
              <a:pPr algn="r" defTabSz="966782"/>
              <a:t>24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4980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5B6711E4-6A24-4547-9DF5-ECDA0ADC69B3}" type="slidenum">
              <a:rPr lang="pt-BR" sz="1300"/>
              <a:pPr algn="r" defTabSz="998532"/>
              <a:t>26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0100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59349D61-C022-46F5-B512-7CFC78B3CADB}" type="slidenum">
              <a:rPr lang="pt-BR" sz="1300"/>
              <a:pPr algn="r" defTabSz="998532"/>
              <a:t>38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xfrm>
            <a:off x="709931" y="4861758"/>
            <a:ext cx="5682615" cy="4603036"/>
          </a:xfrm>
        </p:spPr>
        <p:txBody>
          <a:bodyPr lIns="96661" tIns="48330" rIns="96661" bIns="48330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8532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0" rIns="96661" bIns="48330" anchor="b"/>
          <a:lstStyle/>
          <a:p>
            <a:pPr algn="r" defTabSz="966782"/>
            <a:fld id="{1E15292A-C27B-400A-9570-A05951C8B80C}" type="slidenum">
              <a:rPr lang="pt-BR" sz="1300"/>
              <a:pPr algn="r" defTabSz="966782"/>
              <a:t>42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6612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2FB575A6-EE70-4F4E-B450-5DFF560A3D94}" type="slidenum">
              <a:rPr lang="pt-BR" sz="1300"/>
              <a:pPr algn="r" defTabSz="998532"/>
              <a:t>59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C5EB0-8629-4846-BDF4-A296D7020576}" type="slidenum">
              <a:rPr lang="pt-BR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2996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AD515039-ED71-43F9-B8AF-81D930AEC932}" type="slidenum">
              <a:rPr lang="pt-BR" sz="1300"/>
              <a:pPr algn="r" defTabSz="998532"/>
              <a:t>2</a:t>
            </a:fld>
            <a:endParaRPr lang="pt-BR"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B089F-DF5B-4DBD-B510-281115A49864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B089F-DF5B-4DBD-B510-281115A49864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0B3F0-89F3-4BDE-9127-A700E60D83D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D8B56-756F-4C1C-BEB8-6BA07E005BA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8660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93" tIns="49897" rIns="99793" bIns="49897" anchor="b"/>
          <a:lstStyle/>
          <a:p>
            <a:pPr algn="r" defTabSz="998532"/>
            <a:fld id="{DA666F24-F9A4-4C1B-9E86-ACFDEEB5FE7E}" type="slidenum">
              <a:rPr lang="en-US" sz="1300"/>
              <a:pPr algn="r" defTabSz="998532"/>
              <a:t>7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7735E-6D75-4436-B6DD-312273DC8CA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Notes Placeholder 2"/>
          <p:cNvSpPr>
            <a:spLocks noGrp="1"/>
          </p:cNvSpPr>
          <p:nvPr>
            <p:ph type="body" idx="1"/>
          </p:nvPr>
        </p:nvSpPr>
        <p:spPr>
          <a:xfrm>
            <a:off x="709931" y="4861758"/>
            <a:ext cx="5682615" cy="4603036"/>
          </a:xfrm>
        </p:spPr>
        <p:txBody>
          <a:bodyPr lIns="96661" tIns="48330" rIns="96661" bIns="48330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4436" name="Slide Number Placeholder 3"/>
          <p:cNvSpPr txBox="1">
            <a:spLocks noGrp="1"/>
          </p:cNvSpPr>
          <p:nvPr/>
        </p:nvSpPr>
        <p:spPr bwMode="auto">
          <a:xfrm>
            <a:off x="4022937" y="9720342"/>
            <a:ext cx="3077950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0" rIns="96661" bIns="48330" anchor="b"/>
          <a:lstStyle/>
          <a:p>
            <a:pPr algn="r" defTabSz="966782"/>
            <a:fld id="{43627FC2-B38C-4D6B-8A39-9A2E0F9626F2}" type="slidenum">
              <a:rPr lang="pt-BR" sz="1300"/>
              <a:pPr algn="r" defTabSz="966782"/>
              <a:t>10</a:t>
            </a:fld>
            <a:endParaRPr lang="pt-B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4763"/>
            <a:ext cx="879475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2050" cy="4748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9" y="260351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49" y="2278063"/>
            <a:ext cx="7272339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489075"/>
            <a:ext cx="8785225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489075"/>
            <a:ext cx="4316412" cy="4603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316413" cy="4603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0" r:id="rId6"/>
    <p:sldLayoutId id="2147483662" r:id="rId7"/>
    <p:sldLayoutId id="2147483664" r:id="rId8"/>
    <p:sldLayoutId id="214748366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1.xls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ibas.com/products/cmmi/cmmi_v12_browser/index_en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Pós-graduação em Engenharia de Software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Disciplina: Qualidade do Processo de Software</a:t>
            </a:r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Professor: Luís Ruivo</a:t>
            </a:r>
          </a:p>
          <a:p>
            <a:endParaRPr lang="pt-BR" b="1" dirty="0" smtClean="0"/>
          </a:p>
          <a:p>
            <a:r>
              <a:rPr lang="pt-BR" dirty="0" smtClean="0"/>
              <a:t>Aula 2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Dúvidas</a:t>
            </a:r>
          </a:p>
        </p:txBody>
      </p:sp>
      <p:sp>
        <p:nvSpPr>
          <p:cNvPr id="273411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43000"/>
            <a:ext cx="8785225" cy="51435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pic>
        <p:nvPicPr>
          <p:cNvPr id="273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2125663"/>
            <a:ext cx="132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34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55900"/>
            <a:ext cx="2032000" cy="3403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1860550"/>
            <a:ext cx="9144000" cy="23574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72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Aula 2</a:t>
            </a:r>
            <a:br>
              <a:rPr lang="pt-BR" sz="72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pt-BR" sz="54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Processo de Garantia de Qualidade de Software</a:t>
            </a:r>
            <a:endParaRPr lang="pt-BR" sz="7200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Problemas do Ciclo em Cascata</a:t>
            </a:r>
          </a:p>
          <a:p>
            <a:r>
              <a:rPr lang="pt-BR" sz="2800" b="0" dirty="0" smtClean="0"/>
              <a:t>A abordagem em cascata pode se deparar com problemas quando a etapa de implementação encerra-se e a etapa de testes é iniciada</a:t>
            </a:r>
          </a:p>
          <a:p>
            <a:r>
              <a:rPr lang="pt-BR" sz="2800" b="0" dirty="0" smtClean="0"/>
              <a:t>Nesse momento, as inconsistências de levantamento de requisitos, deficiências de modelagem e erros na implementação estão concentradas</a:t>
            </a:r>
          </a:p>
          <a:p>
            <a:r>
              <a:rPr lang="pt-BR" sz="2800" b="0" dirty="0" smtClean="0"/>
              <a:t>Essa concentração de problemas torna o processo de correção complexo</a:t>
            </a:r>
            <a:endParaRPr lang="en-US" sz="2800" b="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Problemas do Ciclo em Cascata</a:t>
            </a:r>
          </a:p>
          <a:p>
            <a:r>
              <a:rPr lang="pt-BR" sz="2800" b="0" dirty="0" smtClean="0"/>
              <a:t>Mudanças maciças produzem uma nova onda de defeitos</a:t>
            </a:r>
          </a:p>
          <a:p>
            <a:r>
              <a:rPr lang="pt-BR" sz="2800" b="0" dirty="0" smtClean="0"/>
              <a:t>São necessárias várias revisões de documentos e eventualmente uma reestruturação completa</a:t>
            </a:r>
          </a:p>
          <a:p>
            <a:r>
              <a:rPr lang="pt-BR" sz="2800" b="0" dirty="0" smtClean="0"/>
              <a:t>O fracasso dos projetos começa a acontecer neste ponto</a:t>
            </a:r>
          </a:p>
          <a:p>
            <a:r>
              <a:rPr lang="pt-BR" sz="2800" b="0" dirty="0" smtClean="0"/>
              <a:t>O Gerente do projeto perde muitas vezes o controle das três variáveis: custos, recursos e prazos</a:t>
            </a:r>
            <a:endParaRPr lang="en-US" sz="2800" b="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Problemas do Ciclo em Cascata</a:t>
            </a:r>
          </a:p>
          <a:p>
            <a:r>
              <a:rPr lang="pt-BR" sz="2800" b="0" dirty="0" smtClean="0"/>
              <a:t>Os </a:t>
            </a:r>
            <a:r>
              <a:rPr lang="pt-BR" sz="2800" dirty="0" smtClean="0"/>
              <a:t>custos</a:t>
            </a:r>
            <a:r>
              <a:rPr lang="pt-BR" sz="2800" b="0" dirty="0" smtClean="0"/>
              <a:t> começam a crescer, pois nada de novo é desenvolvido e todos os esforços concentram-se em fazer funcionar o </a:t>
            </a:r>
            <a:r>
              <a:rPr lang="pt-BR" sz="2800" b="0" i="1" dirty="0" smtClean="0"/>
              <a:t>que teoricamente já deveria estar funcionando</a:t>
            </a:r>
          </a:p>
          <a:p>
            <a:r>
              <a:rPr lang="pt-BR" sz="2800" b="0" dirty="0" smtClean="0"/>
              <a:t>Os </a:t>
            </a:r>
            <a:r>
              <a:rPr lang="pt-BR" sz="2800" dirty="0" smtClean="0"/>
              <a:t>recursos</a:t>
            </a:r>
            <a:r>
              <a:rPr lang="pt-BR" sz="2800" b="0" dirty="0" smtClean="0"/>
              <a:t> têm dificuldades de se posicionar em relação às suas atividades, pois estão basicamente “fechando os buracos”.</a:t>
            </a:r>
          </a:p>
          <a:p>
            <a:r>
              <a:rPr lang="pt-BR" sz="2800" b="0" dirty="0" smtClean="0"/>
              <a:t>Os </a:t>
            </a:r>
            <a:r>
              <a:rPr lang="pt-BR" sz="2800" dirty="0" smtClean="0"/>
              <a:t>prazos</a:t>
            </a:r>
            <a:r>
              <a:rPr lang="pt-BR" sz="2800" b="0" dirty="0" smtClean="0"/>
              <a:t> são ampliados em função dos retrabalhos</a:t>
            </a:r>
          </a:p>
          <a:p>
            <a:r>
              <a:rPr lang="pt-BR" sz="2800" dirty="0" smtClean="0"/>
              <a:t>É o puro Caos Organizacional!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b="1" dirty="0" smtClean="0"/>
              <a:t>Entendendo o Processo de Qualidade de Software</a:t>
            </a:r>
          </a:p>
          <a:p>
            <a:r>
              <a:rPr lang="pt-BR" b="0" dirty="0" smtClean="0"/>
              <a:t>O Processo de Qualidade do Software deve garantir todo o ciclo de desenvolvimento de sistemas</a:t>
            </a:r>
          </a:p>
          <a:p>
            <a:r>
              <a:rPr lang="pt-BR" b="0" dirty="0" smtClean="0"/>
              <a:t>O planejamento da Qualidade deve começar junto com o planejamento do software, ou seja desde o início do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Garantia da Qualidade de Software</a:t>
            </a:r>
          </a:p>
          <a:p>
            <a:r>
              <a:rPr lang="pt-BR" sz="2800" b="0" dirty="0" smtClean="0"/>
              <a:t>Um bom processo de qualidade é aquele que cria a relação </a:t>
            </a:r>
            <a:r>
              <a:rPr lang="pt-BR" sz="2800" b="0" dirty="0" err="1" smtClean="0"/>
              <a:t>um-para-um</a:t>
            </a:r>
            <a:r>
              <a:rPr lang="pt-BR" sz="2800" b="0" dirty="0" smtClean="0"/>
              <a:t> entre as fases de desenvolvimento e as atividades da equipe de qualidade.</a:t>
            </a:r>
          </a:p>
          <a:p>
            <a:r>
              <a:rPr lang="pt-BR" sz="2800" b="0" dirty="0" smtClean="0"/>
              <a:t>Essa relação promove a colaboração entre as áreas e reforça a </a:t>
            </a:r>
            <a:r>
              <a:rPr lang="pt-BR" sz="2800" b="0" dirty="0" err="1" smtClean="0"/>
              <a:t>idéia</a:t>
            </a:r>
            <a:r>
              <a:rPr lang="pt-BR" sz="2800" b="0" dirty="0" smtClean="0"/>
              <a:t> do objetivo comum.</a:t>
            </a:r>
          </a:p>
          <a:p>
            <a:r>
              <a:rPr lang="pt-BR" sz="2800" b="0" dirty="0" smtClean="0"/>
              <a:t>A modelagem e a execução das atividades de garantia da qualidade do software são tão árduas e complexas quanto a construção do software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b="1" dirty="0" smtClean="0"/>
              <a:t>Benefícios de um Processo de Qualidade de Software</a:t>
            </a:r>
          </a:p>
          <a:p>
            <a:pPr marL="0" indent="0">
              <a:buFont typeface="Wingdings" pitchFamily="2" charset="2"/>
              <a:buNone/>
            </a:pPr>
            <a:endParaRPr lang="pt-BR" sz="1600" b="1" dirty="0" smtClean="0"/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800" b="0" dirty="0" smtClean="0"/>
              <a:t>Torna o ciclo de desenvolvimento confiável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800" b="0" dirty="0" smtClean="0"/>
              <a:t>Garante ações corretivas no ciclo de desenvolvimento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800" b="0" dirty="0" smtClean="0"/>
              <a:t>Evita a perda de controle do projeto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800" b="0" dirty="0" smtClean="0"/>
              <a:t>Amplia as chances de sucesso do projeto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800" b="0" dirty="0" smtClean="0"/>
              <a:t>Amplia a produtividade do desenvolvimento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800" b="0" dirty="0" smtClean="0"/>
              <a:t>Evita a propagação de erros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760"/>
            <a:ext cx="8785225" cy="510346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b="1" dirty="0" smtClean="0"/>
              <a:t>Por que os Processos de Qualidade de SW Fracassam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Ausência de gerência de qualidade independente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Qualidade é sempre aplicada tardiamente no desenvolvimento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Ausência de profissionais capacitados em Qualidade de Software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Deficiência no planejamento dos testes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Sob pressão, os testes são sacrificados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Ausência de um ambiente de testes isolado</a:t>
            </a:r>
          </a:p>
          <a:p>
            <a:pPr marL="495300" indent="-4953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rabicPeriod"/>
            </a:pPr>
            <a:r>
              <a:rPr lang="pt-BR" sz="2600" b="0" dirty="0" smtClean="0"/>
              <a:t>Transferir o Planejamento ao Analista de Sistemas</a:t>
            </a:r>
            <a:endParaRPr lang="en-US" sz="2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b="1" dirty="0" smtClean="0"/>
              <a:t>Critérios de Finalização</a:t>
            </a:r>
          </a:p>
          <a:p>
            <a:r>
              <a:rPr lang="pt-BR" sz="2800" b="0" dirty="0" smtClean="0"/>
              <a:t>É importante definir quais são os indicadores que determinarão se um documento, atividade ou software alcançou o nível de qualidade desejado</a:t>
            </a:r>
          </a:p>
          <a:p>
            <a:r>
              <a:rPr lang="pt-BR" sz="2800" b="0" dirty="0" smtClean="0"/>
              <a:t>Eles servirão para que os grupos de qualidade saibam quando uma atividade pode ser dada como encerrada</a:t>
            </a:r>
          </a:p>
          <a:p>
            <a:r>
              <a:rPr lang="pt-BR" sz="2800" dirty="0" smtClean="0"/>
              <a:t>Todas as atividades de qualidade devem ter ao menos um critério de finalização definido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51520" y="2132856"/>
            <a:ext cx="8280920" cy="208513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72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Revisão Aula 1</a:t>
            </a:r>
            <a:br>
              <a:rPr lang="pt-BR" sz="72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pt-BR" sz="54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Conceitos de Qualidade</a:t>
            </a:r>
            <a:endParaRPr lang="pt-BR" sz="7200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b="1" dirty="0" smtClean="0"/>
              <a:t>Exemplos de Critérios de Finalização</a:t>
            </a:r>
          </a:p>
        </p:txBody>
      </p:sp>
      <p:graphicFrame>
        <p:nvGraphicFramePr>
          <p:cNvPr id="250923" name="Group 43"/>
          <p:cNvGraphicFramePr>
            <a:graphicFrameLocks noGrp="1"/>
          </p:cNvGraphicFramePr>
          <p:nvPr/>
        </p:nvGraphicFramePr>
        <p:xfrm>
          <a:off x="711200" y="2489200"/>
          <a:ext cx="7861300" cy="2804160"/>
        </p:xfrm>
        <a:graphic>
          <a:graphicData uri="http://schemas.openxmlformats.org/drawingml/2006/table">
            <a:tbl>
              <a:tblPr/>
              <a:tblGrid>
                <a:gridCol w="78613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Modelo de casos de uso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419100" marR="0" lvl="0" indent="-419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Todos os casos de uso estão descritos adequadamente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Todos os atores possuem nome e descrição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Todos os casos de uso devem estar rastreados com as necessidades do cliente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No caso de existir abreviações nas descrições, todas devem estar presentes no glossário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b="1" dirty="0" smtClean="0"/>
              <a:t>Exemplos de Critérios de Finalização</a:t>
            </a:r>
          </a:p>
        </p:txBody>
      </p:sp>
      <p:graphicFrame>
        <p:nvGraphicFramePr>
          <p:cNvPr id="252953" name="Group 25"/>
          <p:cNvGraphicFramePr>
            <a:graphicFrameLocks noGrp="1"/>
          </p:cNvGraphicFramePr>
          <p:nvPr/>
        </p:nvGraphicFramePr>
        <p:xfrm>
          <a:off x="711200" y="2489200"/>
          <a:ext cx="7861300" cy="2987040"/>
        </p:xfrm>
        <a:graphic>
          <a:graphicData uri="http://schemas.openxmlformats.org/drawingml/2006/table">
            <a:tbl>
              <a:tblPr/>
              <a:tblGrid>
                <a:gridCol w="78613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Especificações de requisitos funcionais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419100" marR="0" lvl="0" indent="-419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1.Todos os casos de uso possuem especificação funcional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Foi identificado o cenário de pré-condição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Foi realizado o detalhamento do fluxo básico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Foi realizado o detalhamento dos cenários alternativos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Foi realizado o detalhamento dos cenários de exceção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Foi identificado o cenário de pós-condição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9" y="1831975"/>
            <a:ext cx="8569076" cy="4260850"/>
          </a:xfrm>
        </p:spPr>
        <p:txBody>
          <a:bodyPr/>
          <a:lstStyle/>
          <a:p>
            <a:r>
              <a:rPr lang="pt-BR" sz="2800" dirty="0" smtClean="0"/>
              <a:t>U</a:t>
            </a:r>
            <a:r>
              <a:rPr lang="pt-BR" sz="2800" b="0" dirty="0" smtClean="0"/>
              <a:t>ma </a:t>
            </a:r>
            <a:r>
              <a:rPr lang="pt-BR" sz="2800" b="0" dirty="0" smtClean="0"/>
              <a:t>vez encerrada a fase de Especificação de Requisitos, o projeto deve possuir:</a:t>
            </a:r>
          </a:p>
          <a:p>
            <a:pPr lvl="1">
              <a:spcBef>
                <a:spcPct val="5000"/>
              </a:spcBef>
            </a:pPr>
            <a:r>
              <a:rPr lang="pt-BR" dirty="0" smtClean="0"/>
              <a:t>Especificações funcionais criadas e revisadas</a:t>
            </a:r>
          </a:p>
          <a:p>
            <a:pPr lvl="1">
              <a:spcBef>
                <a:spcPct val="5000"/>
              </a:spcBef>
            </a:pPr>
            <a:r>
              <a:rPr lang="pt-BR" dirty="0" smtClean="0"/>
              <a:t>Especificações não funcionais criadas e revisadas</a:t>
            </a:r>
          </a:p>
          <a:p>
            <a:pPr lvl="1">
              <a:spcBef>
                <a:spcPct val="5000"/>
              </a:spcBef>
            </a:pPr>
            <a:r>
              <a:rPr lang="pt-BR" dirty="0" smtClean="0"/>
              <a:t>Rastreabilidade entre requisitos e necessidades</a:t>
            </a:r>
          </a:p>
          <a:p>
            <a:pPr>
              <a:spcBef>
                <a:spcPct val="50000"/>
              </a:spcBef>
            </a:pPr>
            <a:r>
              <a:rPr lang="pt-BR" sz="2800" dirty="0" smtClean="0"/>
              <a:t>Os requisitos funcionarão como uma espécie de contrato de serviço</a:t>
            </a:r>
            <a:endParaRPr lang="en-US" sz="28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388" y="1341438"/>
            <a:ext cx="8782050" cy="79141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b="1" dirty="0" smtClean="0"/>
              <a:t>Critérios de Finalização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6706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Atividade em Grupo: </a:t>
            </a:r>
          </a:p>
          <a:p>
            <a:pPr marL="0" indent="0">
              <a:buNone/>
            </a:pPr>
            <a:r>
              <a:rPr lang="pt-BR" sz="2800" b="1" dirty="0" smtClean="0"/>
              <a:t>Vocês receberam a missão de definir critérios de finalização de um projeto de desenvolvimento de software. O escopo abrange todas as fases do ciclo de vida do projeto.</a:t>
            </a:r>
          </a:p>
          <a:p>
            <a:pPr lvl="1">
              <a:spcAft>
                <a:spcPct val="15000"/>
              </a:spcAft>
            </a:pPr>
            <a:r>
              <a:rPr lang="pt-BR" dirty="0" smtClean="0"/>
              <a:t>Discutir o assunto em grupo </a:t>
            </a:r>
          </a:p>
          <a:p>
            <a:pPr lvl="1">
              <a:spcAft>
                <a:spcPct val="15000"/>
              </a:spcAft>
            </a:pPr>
            <a:r>
              <a:rPr lang="pt-BR" dirty="0" smtClean="0"/>
              <a:t>Elaborar uma lista de critérios de finalização por fase</a:t>
            </a:r>
          </a:p>
          <a:p>
            <a:pPr lvl="1">
              <a:spcAft>
                <a:spcPct val="15000"/>
              </a:spcAft>
            </a:pPr>
            <a:r>
              <a:rPr lang="pt-BR" dirty="0" smtClean="0"/>
              <a:t>Apresentar para a turma</a:t>
            </a:r>
          </a:p>
          <a:p>
            <a:pPr lvl="1">
              <a:spcAft>
                <a:spcPct val="15000"/>
              </a:spcAft>
            </a:pPr>
            <a:r>
              <a:rPr lang="pt-BR" dirty="0" smtClean="0"/>
              <a:t>Tempo: 15 minutos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Dúvidas</a:t>
            </a:r>
          </a:p>
        </p:txBody>
      </p:sp>
      <p:sp>
        <p:nvSpPr>
          <p:cNvPr id="275459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43000"/>
            <a:ext cx="8785225" cy="51435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pic>
        <p:nvPicPr>
          <p:cNvPr id="275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2125663"/>
            <a:ext cx="132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54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55900"/>
            <a:ext cx="2032000" cy="3403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z="3800" smtClean="0"/>
          </a:p>
          <a:p>
            <a:endParaRPr lang="pt-BR" sz="3800" smtClean="0"/>
          </a:p>
          <a:p>
            <a:pPr>
              <a:buFont typeface="Wingdings" pitchFamily="2" charset="2"/>
              <a:buNone/>
            </a:pPr>
            <a:r>
              <a:rPr lang="pt-BR" sz="3800" smtClean="0"/>
              <a:t>Coffee-Break</a:t>
            </a:r>
          </a:p>
          <a:p>
            <a:pPr>
              <a:buFont typeface="Wingdings" pitchFamily="2" charset="2"/>
              <a:buNone/>
            </a:pPr>
            <a:r>
              <a:rPr lang="pt-BR" sz="3800" smtClean="0"/>
              <a:t>(15’)</a:t>
            </a:r>
            <a:endParaRPr lang="en-US" sz="3800" smtClean="0"/>
          </a:p>
        </p:txBody>
      </p:sp>
      <p:pic>
        <p:nvPicPr>
          <p:cNvPr id="258052" name="Picture 4" descr="cafe_140_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063" y="1525588"/>
            <a:ext cx="3559175" cy="432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244600" y="1860550"/>
            <a:ext cx="6613525" cy="23574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72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Modelo de Qualidade de Software em “V”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59"/>
            <a:ext cx="8280920" cy="540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1073150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smtClean="0"/>
              <a:t>Formas Básicas de um Teste: </a:t>
            </a:r>
            <a:r>
              <a:rPr lang="pt-BR" sz="2400" dirty="0" smtClean="0"/>
              <a:t>O processo de desenvolvimento de software pressupõe dois momentos bem definidos</a:t>
            </a:r>
          </a:p>
          <a:p>
            <a:endParaRPr lang="en-US" sz="2400" dirty="0" smtClean="0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79388" y="2632075"/>
            <a:ext cx="87852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AutoNum type="arabicPeriod"/>
            </a:pPr>
            <a:r>
              <a:rPr lang="pt-BR" sz="2400" dirty="0"/>
              <a:t>A fase de coleta de informações de negócios e planejamento da arquitetura de software</a:t>
            </a:r>
          </a:p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AutoNum type="arabicPeriod"/>
            </a:pPr>
            <a:endParaRPr lang="pt-BR" sz="3200" dirty="0"/>
          </a:p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AutoNum type="arabicPeriod"/>
            </a:pPr>
            <a:r>
              <a:rPr lang="pt-BR" sz="2400" dirty="0"/>
              <a:t>A fase de quando da existência de um componente computacional (seja parte ou um todo de uma solução)</a:t>
            </a:r>
          </a:p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AutoNum type="arabicPeriod"/>
            </a:pPr>
            <a:endParaRPr lang="en-US" sz="2400" dirty="0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788988" y="3559175"/>
            <a:ext cx="8048625" cy="8191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BR" sz="2200" b="1"/>
              <a:t>Aqui existem os documentos de especificação. Destacam-se portanto os Testes de Verificação.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788988" y="5565775"/>
            <a:ext cx="8048625" cy="8191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BR" sz="2200" b="1"/>
              <a:t>Destacam-se, aqui, os Testes de Validação.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Historicamente as empresas empregam o Teste de Validação</a:t>
            </a:r>
            <a:endParaRPr lang="en-US" smtClean="0"/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>
            <a:off x="508000" y="2946400"/>
            <a:ext cx="47371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889000" y="26670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2159000" y="26670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3429000" y="26670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4699000" y="26670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1193" name="AutoShape 9"/>
          <p:cNvSpPr>
            <a:spLocks noChangeArrowheads="1"/>
          </p:cNvSpPr>
          <p:nvPr/>
        </p:nvSpPr>
        <p:spPr bwMode="auto">
          <a:xfrm>
            <a:off x="5461000" y="2565400"/>
            <a:ext cx="1054100" cy="762000"/>
          </a:xfrm>
          <a:prstGeom prst="rightArrow">
            <a:avLst>
              <a:gd name="adj1" fmla="val 50000"/>
              <a:gd name="adj2" fmla="val 44580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1194" name="Oval 10"/>
          <p:cNvSpPr>
            <a:spLocks noChangeArrowheads="1"/>
          </p:cNvSpPr>
          <p:nvPr/>
        </p:nvSpPr>
        <p:spPr bwMode="auto">
          <a:xfrm>
            <a:off x="6629400" y="2425700"/>
            <a:ext cx="2070100" cy="10287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800"/>
              <a:t>Produto</a:t>
            </a:r>
            <a:endParaRPr lang="en-US" sz="2800"/>
          </a:p>
        </p:txBody>
      </p:sp>
      <p:sp>
        <p:nvSpPr>
          <p:cNvPr id="221195" name="AutoShape 11"/>
          <p:cNvSpPr>
            <a:spLocks noChangeArrowheads="1"/>
          </p:cNvSpPr>
          <p:nvPr/>
        </p:nvSpPr>
        <p:spPr bwMode="auto">
          <a:xfrm>
            <a:off x="5105400" y="3263900"/>
            <a:ext cx="1866900" cy="571500"/>
          </a:xfrm>
          <a:prstGeom prst="curvedUpArrow">
            <a:avLst>
              <a:gd name="adj1" fmla="val 65333"/>
              <a:gd name="adj2" fmla="val 130667"/>
              <a:gd name="adj3" fmla="val 33333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5432425" y="3871913"/>
            <a:ext cx="971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TESTES</a:t>
            </a:r>
            <a:endParaRPr lang="en-US" sz="1600"/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179388" y="4257675"/>
            <a:ext cx="878522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pt-BR" sz="2400"/>
              <a:t>Entretanto, já vimos que os principais erros se aplicam nas fases iniciais do desenvolvimento</a:t>
            </a:r>
          </a:p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pt-BR" sz="2400"/>
              <a:t>O que torna os custos de não conformidade mais caros</a:t>
            </a:r>
          </a:p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pt-BR" sz="2400"/>
              <a:t>Crescem exponencialmente quando migram de uma fase à outra</a:t>
            </a:r>
            <a:endParaRPr lang="en-US" sz="2400"/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923925" y="3235325"/>
            <a:ext cx="3757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PROCESSO DE DESENVOLVIMENTO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85750" y="1196975"/>
            <a:ext cx="8572500" cy="5375275"/>
          </a:xfrm>
        </p:spPr>
        <p:txBody>
          <a:bodyPr/>
          <a:lstStyle/>
          <a:p>
            <a:pPr marL="342900" lvl="2" indent="-342900">
              <a:lnSpc>
                <a:spcPct val="110000"/>
              </a:lnSpc>
              <a:spcAft>
                <a:spcPct val="25000"/>
              </a:spcAft>
              <a:buNone/>
            </a:pPr>
            <a:r>
              <a:rPr lang="pt-BR" b="1" dirty="0" smtClean="0"/>
              <a:t>FURPS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/>
              <a:t>F</a:t>
            </a:r>
            <a:r>
              <a:rPr lang="pt-BR" sz="1800" dirty="0" err="1" smtClean="0"/>
              <a:t>uncionability</a:t>
            </a:r>
            <a:r>
              <a:rPr lang="pt-BR" sz="1800" dirty="0" smtClean="0"/>
              <a:t> (</a:t>
            </a:r>
            <a:r>
              <a:rPr lang="pt-BR" sz="1800" dirty="0" err="1" smtClean="0"/>
              <a:t>Funcionabilidade</a:t>
            </a:r>
            <a:r>
              <a:rPr lang="pt-BR" sz="1800" dirty="0" smtClean="0"/>
              <a:t>) é aferida avaliando o conjunto de </a:t>
            </a:r>
            <a:r>
              <a:rPr lang="pt-BR" sz="1800" dirty="0" err="1" smtClean="0"/>
              <a:t>caracteristicas</a:t>
            </a:r>
            <a:r>
              <a:rPr lang="pt-BR" sz="1800" dirty="0" smtClean="0"/>
              <a:t> e as capacidades do programa, as funções que são entregues e a segurança do sistema global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/>
              <a:t>U</a:t>
            </a:r>
            <a:r>
              <a:rPr lang="pt-BR" sz="1800" dirty="0" err="1" smtClean="0"/>
              <a:t>sability</a:t>
            </a:r>
            <a:r>
              <a:rPr lang="pt-BR" sz="1800" dirty="0" smtClean="0"/>
              <a:t> (Usabilidade) é avaliada considerando-se os fatores humanos, a </a:t>
            </a:r>
            <a:r>
              <a:rPr lang="pt-BR" sz="1800" dirty="0" err="1" smtClean="0"/>
              <a:t>estetica</a:t>
            </a:r>
            <a:r>
              <a:rPr lang="pt-BR" sz="1800" dirty="0" smtClean="0"/>
              <a:t>, </a:t>
            </a:r>
            <a:r>
              <a:rPr lang="pt-BR" sz="1800" dirty="0" err="1" smtClean="0"/>
              <a:t>consistencia</a:t>
            </a:r>
            <a:r>
              <a:rPr lang="pt-BR" sz="1800" dirty="0" smtClean="0"/>
              <a:t> e a documentação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/>
              <a:t>R</a:t>
            </a:r>
            <a:r>
              <a:rPr lang="pt-BR" sz="1800" dirty="0" err="1" smtClean="0"/>
              <a:t>eliability</a:t>
            </a:r>
            <a:r>
              <a:rPr lang="pt-BR" sz="1800" dirty="0" smtClean="0"/>
              <a:t> (Confiabilidade) é avaliada medindo-se a </a:t>
            </a:r>
            <a:r>
              <a:rPr lang="pt-BR" sz="1800" dirty="0" err="1" smtClean="0"/>
              <a:t>frequencia</a:t>
            </a:r>
            <a:r>
              <a:rPr lang="pt-BR" sz="1800" dirty="0" smtClean="0"/>
              <a:t> e a gravidade das falhas, </a:t>
            </a:r>
            <a:r>
              <a:rPr lang="pt-BR" sz="1800" dirty="0" err="1" smtClean="0"/>
              <a:t>acuracidade</a:t>
            </a:r>
            <a:r>
              <a:rPr lang="pt-BR" sz="1800" dirty="0" smtClean="0"/>
              <a:t> dos resultados de </a:t>
            </a:r>
            <a:r>
              <a:rPr lang="pt-BR" sz="1800" dirty="0" err="1" smtClean="0"/>
              <a:t>saida</a:t>
            </a:r>
            <a:r>
              <a:rPr lang="pt-BR" sz="1800" dirty="0" smtClean="0"/>
              <a:t>, o tempo </a:t>
            </a:r>
            <a:r>
              <a:rPr lang="pt-BR" sz="1800" dirty="0" err="1" smtClean="0"/>
              <a:t>medio</a:t>
            </a:r>
            <a:r>
              <a:rPr lang="pt-BR" sz="1800" dirty="0" smtClean="0"/>
              <a:t> entre falhas, a capacidade de se recuperar e a previsibilidade do programa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smtClean="0"/>
              <a:t>P</a:t>
            </a:r>
            <a:r>
              <a:rPr lang="pt-BR" sz="1800" dirty="0" smtClean="0"/>
              <a:t>erformance (Desempenho) é medido avaliando-se a velocidade de processamento, tempo de resposta, consumo de recursos e </a:t>
            </a:r>
            <a:r>
              <a:rPr lang="pt-BR" sz="1800" dirty="0" err="1" smtClean="0"/>
              <a:t>eficiencia</a:t>
            </a:r>
            <a:endParaRPr lang="pt-BR" sz="1800" dirty="0" smtClean="0"/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b="1" dirty="0" err="1" smtClean="0"/>
              <a:t>S</a:t>
            </a:r>
            <a:r>
              <a:rPr lang="pt-BR" sz="1800" dirty="0" err="1" smtClean="0"/>
              <a:t>uportability</a:t>
            </a:r>
            <a:r>
              <a:rPr lang="pt-BR" sz="1800" dirty="0" smtClean="0"/>
              <a:t> (</a:t>
            </a:r>
            <a:r>
              <a:rPr lang="pt-BR" sz="1800" dirty="0" err="1" smtClean="0"/>
              <a:t>Suportabilidade</a:t>
            </a:r>
            <a:r>
              <a:rPr lang="pt-BR" sz="1800" dirty="0" smtClean="0"/>
              <a:t>) á a capacidade de ampliar o software, facilidade de adaptação, manutenção, configuração e instalação. A capacidade de teste e detecção de erros e  compatibilidade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 rot="-2512672">
            <a:off x="2284921" y="2810062"/>
            <a:ext cx="50209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8000" dirty="0" smtClean="0">
                <a:solidFill>
                  <a:srgbClr val="FF0000"/>
                </a:solidFill>
              </a:rPr>
              <a:t>EQUILÍBRIO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114300" y="2755900"/>
            <a:ext cx="5295900" cy="1320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Isso porque não estão dirigindo seus esforços para as fases iniciais do processo de desenvolvimento</a:t>
            </a:r>
            <a:endParaRPr lang="en-US" smtClean="0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508000" y="3302000"/>
            <a:ext cx="47371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2213" name="Line 5"/>
          <p:cNvSpPr>
            <a:spLocks noChangeShapeType="1"/>
          </p:cNvSpPr>
          <p:nvPr/>
        </p:nvSpPr>
        <p:spPr bwMode="auto">
          <a:xfrm>
            <a:off x="88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>
            <a:off x="215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342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>
            <a:off x="469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2217" name="AutoShape 9"/>
          <p:cNvSpPr>
            <a:spLocks noChangeArrowheads="1"/>
          </p:cNvSpPr>
          <p:nvPr/>
        </p:nvSpPr>
        <p:spPr bwMode="auto">
          <a:xfrm>
            <a:off x="5461000" y="2921000"/>
            <a:ext cx="1054100" cy="762000"/>
          </a:xfrm>
          <a:prstGeom prst="rightArrow">
            <a:avLst>
              <a:gd name="adj1" fmla="val 50000"/>
              <a:gd name="adj2" fmla="val 44580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6629400" y="2781300"/>
            <a:ext cx="2070100" cy="10287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800"/>
              <a:t>Produto</a:t>
            </a:r>
            <a:endParaRPr lang="en-US" sz="2800"/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179388" y="4791075"/>
            <a:ext cx="87852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pt-BR" sz="2400"/>
              <a:t>Portanto, se deduz que a incidência de erros nos Testes de Validação é altíssima</a:t>
            </a:r>
            <a:endParaRPr lang="en-US" sz="2400"/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923925" y="3590925"/>
            <a:ext cx="3757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PROCESSO DE DESENVOLVIMENTO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Oval 2"/>
          <p:cNvSpPr>
            <a:spLocks noChangeArrowheads="1"/>
          </p:cNvSpPr>
          <p:nvPr/>
        </p:nvSpPr>
        <p:spPr bwMode="auto">
          <a:xfrm>
            <a:off x="114300" y="2755900"/>
            <a:ext cx="5295900" cy="1320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Testes de Verificação e Validação são complementares</a:t>
            </a:r>
            <a:endParaRPr lang="en-US" smtClean="0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508000" y="3302000"/>
            <a:ext cx="47371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88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215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>
            <a:off x="342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>
            <a:off x="4699000" y="3022600"/>
            <a:ext cx="0" cy="54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42" name="AutoShape 10"/>
          <p:cNvSpPr>
            <a:spLocks noChangeArrowheads="1"/>
          </p:cNvSpPr>
          <p:nvPr/>
        </p:nvSpPr>
        <p:spPr bwMode="auto">
          <a:xfrm>
            <a:off x="5461000" y="2921000"/>
            <a:ext cx="1054100" cy="762000"/>
          </a:xfrm>
          <a:prstGeom prst="rightArrow">
            <a:avLst>
              <a:gd name="adj1" fmla="val 50000"/>
              <a:gd name="adj2" fmla="val 44580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6629400" y="2781300"/>
            <a:ext cx="2070100" cy="10287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800"/>
              <a:t>Produto</a:t>
            </a:r>
            <a:endParaRPr lang="en-US" sz="2800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9388" y="5045075"/>
            <a:ext cx="87852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pt-BR" sz="2400"/>
              <a:t>Não devem ser encarados como atividades redundantes</a:t>
            </a:r>
          </a:p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pt-BR" sz="2400"/>
              <a:t>Possuem naturezas e objetivos bem distintos</a:t>
            </a:r>
            <a:endParaRPr lang="en-US" sz="2400"/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923925" y="3590925"/>
            <a:ext cx="3757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PROCESSO DE DESENVOLVIMENTO</a:t>
            </a:r>
            <a:endParaRPr lang="en-US" sz="1600"/>
          </a:p>
        </p:txBody>
      </p:sp>
      <p:sp>
        <p:nvSpPr>
          <p:cNvPr id="223246" name="AutoShape 14"/>
          <p:cNvSpPr>
            <a:spLocks noChangeArrowheads="1"/>
          </p:cNvSpPr>
          <p:nvPr/>
        </p:nvSpPr>
        <p:spPr bwMode="auto">
          <a:xfrm>
            <a:off x="3441700" y="3905250"/>
            <a:ext cx="774700" cy="787400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3247" name="AutoShape 15"/>
          <p:cNvSpPr>
            <a:spLocks noChangeArrowheads="1"/>
          </p:cNvSpPr>
          <p:nvPr/>
        </p:nvSpPr>
        <p:spPr bwMode="auto">
          <a:xfrm rot="5400000">
            <a:off x="5245100" y="3898900"/>
            <a:ext cx="774700" cy="787400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3248" name="Rectangle 16"/>
          <p:cNvSpPr>
            <a:spLocks noChangeArrowheads="1"/>
          </p:cNvSpPr>
          <p:nvPr/>
        </p:nvSpPr>
        <p:spPr bwMode="auto">
          <a:xfrm>
            <a:off x="177800" y="4219575"/>
            <a:ext cx="3387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BR" sz="2400" b="1"/>
              <a:t>Testes de Verificação</a:t>
            </a:r>
            <a:endParaRPr lang="en-US" sz="2400" b="1"/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5969000" y="4219575"/>
            <a:ext cx="3175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BR" sz="2400" b="1"/>
              <a:t>Testes de Validação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5010150"/>
          </a:xfrm>
        </p:spPr>
        <p:txBody>
          <a:bodyPr/>
          <a:lstStyle/>
          <a:p>
            <a:r>
              <a:rPr lang="pt-BR" sz="2800" b="0" dirty="0" smtClean="0"/>
              <a:t>Podem ser encarados como um processo de auditoria de atividades e avaliação de documentos gerados durante todas as fases do processo</a:t>
            </a:r>
          </a:p>
          <a:p>
            <a:pPr>
              <a:spcAft>
                <a:spcPct val="0"/>
              </a:spcAft>
            </a:pPr>
            <a:r>
              <a:rPr lang="pt-BR" sz="2800" b="0" dirty="0" smtClean="0"/>
              <a:t>São aplicados a todos os produtos que são produzidos em cada etapa do processo: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pt-BR" sz="2400" dirty="0" smtClean="0"/>
              <a:t>Documentos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pt-BR" sz="2400" dirty="0" smtClean="0"/>
              <a:t>Manuais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pt-BR" sz="2400" dirty="0" smtClean="0"/>
              <a:t>Códigos-fonte</a:t>
            </a:r>
          </a:p>
          <a:p>
            <a:r>
              <a:rPr lang="pt-BR" sz="2800" b="0" dirty="0" smtClean="0"/>
              <a:t>A sua principal característica é que não envolve o processamento de software. Antecede a criação do aplicativo.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Verificação</a:t>
            </a:r>
            <a:endParaRPr lang="en-US" sz="3200" dirty="0" smtClean="0">
              <a:effectLst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5368925"/>
          </a:xfrm>
        </p:spPr>
        <p:txBody>
          <a:bodyPr/>
          <a:lstStyle/>
          <a:p>
            <a:pPr>
              <a:spcAft>
                <a:spcPct val="0"/>
              </a:spcAft>
            </a:pPr>
            <a:endParaRPr lang="pt-BR" sz="2800" dirty="0" smtClean="0"/>
          </a:p>
          <a:p>
            <a:pPr>
              <a:spcAft>
                <a:spcPct val="0"/>
              </a:spcAft>
            </a:pPr>
            <a:endParaRPr lang="pt-BR" sz="2800" dirty="0" smtClean="0"/>
          </a:p>
          <a:p>
            <a:pPr>
              <a:spcAft>
                <a:spcPct val="0"/>
              </a:spcAft>
            </a:pPr>
            <a:endParaRPr lang="pt-BR" sz="2800" dirty="0" smtClean="0"/>
          </a:p>
          <a:p>
            <a:pPr>
              <a:spcAft>
                <a:spcPct val="0"/>
              </a:spcAft>
            </a:pPr>
            <a:r>
              <a:rPr lang="pt-BR" sz="2800" b="0" dirty="0" smtClean="0"/>
              <a:t>Serão aplicados respeitando os estágios de desenvolvimento:</a:t>
            </a:r>
          </a:p>
          <a:p>
            <a:pPr lvl="1">
              <a:spcAft>
                <a:spcPct val="0"/>
              </a:spcAft>
            </a:pPr>
            <a:r>
              <a:rPr lang="pt-BR" sz="2000" dirty="0" smtClean="0"/>
              <a:t>Testes na etapa de definição das necessidades e característica de negócios a serem atendidas pela solução</a:t>
            </a:r>
          </a:p>
          <a:p>
            <a:pPr lvl="1">
              <a:spcAft>
                <a:spcPct val="0"/>
              </a:spcAft>
            </a:pPr>
            <a:r>
              <a:rPr lang="pt-BR" sz="2000" dirty="0" smtClean="0"/>
              <a:t>Testes na etapa de identificação dos requisitos funcionais e não funcionais que a solução tecnológica deverá contemplar</a:t>
            </a:r>
          </a:p>
          <a:p>
            <a:pPr lvl="1">
              <a:spcAft>
                <a:spcPct val="0"/>
              </a:spcAft>
            </a:pPr>
            <a:r>
              <a:rPr lang="pt-BR" sz="2000" dirty="0" smtClean="0"/>
              <a:t>Testes na etapa de definição do modelo de arquitetura</a:t>
            </a:r>
          </a:p>
          <a:p>
            <a:pPr lvl="1">
              <a:spcAft>
                <a:spcPct val="0"/>
              </a:spcAft>
            </a:pPr>
            <a:r>
              <a:rPr lang="pt-BR" sz="2000" dirty="0" smtClean="0"/>
              <a:t>Testes na etapa de construção dos softwares que atenderão as definições da arquitetura estabelecida</a:t>
            </a:r>
            <a:endParaRPr lang="en-US" sz="2000" dirty="0" smtClean="0"/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236663"/>
            <a:ext cx="887412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3" y="1354138"/>
            <a:ext cx="8482012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Verificação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pt-BR" u="sng" smtClean="0"/>
              <a:t>Os Testes de Verificação devem:</a:t>
            </a:r>
          </a:p>
          <a:p>
            <a:pPr marL="495300" indent="-495300">
              <a:lnSpc>
                <a:spcPct val="90000"/>
              </a:lnSpc>
            </a:pPr>
            <a:r>
              <a:rPr lang="pt-BR" b="0" smtClean="0"/>
              <a:t>Ser planejados no início do projeto (horas e períodos definidos)</a:t>
            </a:r>
          </a:p>
          <a:p>
            <a:pPr marL="495300" indent="-495300">
              <a:lnSpc>
                <a:spcPct val="90000"/>
              </a:lnSpc>
            </a:pPr>
            <a:r>
              <a:rPr lang="pt-BR" b="0" smtClean="0"/>
              <a:t>Ter objetivos bem claros e definidos</a:t>
            </a:r>
          </a:p>
          <a:p>
            <a:pPr marL="495300" indent="-495300">
              <a:lnSpc>
                <a:spcPct val="90000"/>
              </a:lnSpc>
            </a:pPr>
            <a:r>
              <a:rPr lang="pt-BR" b="0" smtClean="0"/>
              <a:t>Se tornar parte integrante do processo de Engenharia de Software</a:t>
            </a:r>
          </a:p>
          <a:p>
            <a:pPr marL="495300" indent="-495300">
              <a:lnSpc>
                <a:spcPct val="90000"/>
              </a:lnSpc>
            </a:pPr>
            <a:r>
              <a:rPr lang="pt-BR" b="0" smtClean="0"/>
              <a:t>Ser conduzidos por um equipe independente da área de desenvolvimento (preferencialmente pela área de Garantia de Qualidade de Software)</a:t>
            </a:r>
            <a:endParaRPr lang="en-US" b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0"/>
            <a:ext cx="6045622" cy="1052736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Planejando os Testes de Verificação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  <a:buFont typeface="Wingdings" pitchFamily="2" charset="2"/>
              <a:buNone/>
            </a:pPr>
            <a:r>
              <a:rPr lang="pt-BR" u="sng" smtClean="0"/>
              <a:t>Pergunta:</a:t>
            </a:r>
          </a:p>
          <a:p>
            <a:pPr>
              <a:spcAft>
                <a:spcPct val="30000"/>
              </a:spcAft>
            </a:pPr>
            <a:r>
              <a:rPr lang="pt-BR" smtClean="0"/>
              <a:t>O que acontece quando o projeto de software ou a organização não possuem um </a:t>
            </a:r>
            <a:r>
              <a:rPr lang="pt-BR" u="sng" smtClean="0"/>
              <a:t>processo formal de testes de verificação</a:t>
            </a:r>
            <a:r>
              <a:rPr lang="pt-BR" smtClean="0"/>
              <a:t>?</a:t>
            </a:r>
          </a:p>
          <a:p>
            <a:pPr>
              <a:spcBef>
                <a:spcPct val="35000"/>
              </a:spcBef>
              <a:spcAft>
                <a:spcPct val="30000"/>
              </a:spcAft>
            </a:pPr>
            <a:r>
              <a:rPr lang="pt-BR" b="0" smtClean="0"/>
              <a:t>Resposta: As fases de um projeto podem ser encerradas sem que todos os pontos tenham sido totalmente estressados ou mesmo levantados.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Verificação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4959350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pt-BR" u="sng" dirty="0" smtClean="0"/>
              <a:t>Pergunta:</a:t>
            </a:r>
          </a:p>
          <a:p>
            <a:pPr marL="495300" indent="-495300">
              <a:lnSpc>
                <a:spcPct val="90000"/>
              </a:lnSpc>
            </a:pPr>
            <a:r>
              <a:rPr lang="pt-BR" dirty="0" smtClean="0"/>
              <a:t>Quais são as principais consequências da ausência de testes de verificação?</a:t>
            </a:r>
          </a:p>
          <a:p>
            <a:pPr marL="89535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sz="2400" b="0" dirty="0" smtClean="0"/>
              <a:t>Falhas podem ganhar dimensões enormes à medida que o projeto avança</a:t>
            </a:r>
          </a:p>
          <a:p>
            <a:pPr marL="89535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sz="2400" b="0" dirty="0" smtClean="0"/>
              <a:t>Somente quando parte do produto estiver disponível é que as falhas serão analisadas</a:t>
            </a:r>
          </a:p>
          <a:p>
            <a:pPr marL="89535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sz="2400" b="0" dirty="0" smtClean="0"/>
              <a:t>Isto gera a necessidade de novas reuniões de discussão de requisitos, alterações em modelo de da dados, código desenvolvido, etc.</a:t>
            </a:r>
            <a:endParaRPr lang="en-US" sz="2400" b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Verificação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7"/>
          <p:cNvSpPr txBox="1">
            <a:spLocks noChangeArrowheads="1"/>
          </p:cNvSpPr>
          <p:nvPr/>
        </p:nvSpPr>
        <p:spPr bwMode="auto">
          <a:xfrm>
            <a:off x="2489200" y="5765800"/>
            <a:ext cx="4330700" cy="1698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95263">
              <a:lnSpc>
                <a:spcPct val="80000"/>
              </a:lnSpc>
            </a:pPr>
            <a:r>
              <a:rPr lang="en-US" sz="1400" b="1">
                <a:solidFill>
                  <a:srgbClr val="000000"/>
                </a:solidFill>
              </a:rPr>
              <a:t>Fases do processo de desenvolvimento</a:t>
            </a:r>
            <a:endParaRPr lang="pt-BR" sz="1400" b="1">
              <a:solidFill>
                <a:srgbClr val="000000"/>
              </a:solidFill>
            </a:endParaRPr>
          </a:p>
        </p:txBody>
      </p:sp>
      <p:sp>
        <p:nvSpPr>
          <p:cNvPr id="259077" name="Text Box 10"/>
          <p:cNvSpPr txBox="1">
            <a:spLocks noChangeArrowheads="1"/>
          </p:cNvSpPr>
          <p:nvPr/>
        </p:nvSpPr>
        <p:spPr bwMode="auto">
          <a:xfrm>
            <a:off x="6527800" y="3860800"/>
            <a:ext cx="2311400" cy="390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95263">
              <a:lnSpc>
                <a:spcPct val="80000"/>
              </a:lnSpc>
            </a:pPr>
            <a:r>
              <a:rPr lang="pt-BR" sz="1600">
                <a:solidFill>
                  <a:srgbClr val="000000"/>
                </a:solidFill>
              </a:rPr>
              <a:t>.</a:t>
            </a:r>
          </a:p>
          <a:p>
            <a:pPr defTabSz="195263">
              <a:lnSpc>
                <a:spcPct val="80000"/>
              </a:lnSpc>
            </a:pPr>
            <a:endParaRPr lang="pt-BR" sz="1600">
              <a:solidFill>
                <a:srgbClr val="000000"/>
              </a:solidFill>
            </a:endParaRPr>
          </a:p>
        </p:txBody>
      </p:sp>
      <p:graphicFrame>
        <p:nvGraphicFramePr>
          <p:cNvPr id="25907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51000" y="2865438"/>
          <a:ext cx="603250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4" name="Gráfico" r:id="rId4" imgW="4667402" imgH="2238451" progId="Excel.Sheet.8">
                  <p:embed/>
                </p:oleObj>
              </mc:Choice>
              <mc:Fallback>
                <p:oleObj name="Gráfico" r:id="rId4" imgW="4667402" imgH="2238451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865438"/>
                        <a:ext cx="6032500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179388" y="1489075"/>
            <a:ext cx="8785225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600" b="1"/>
              <a:t>O </a:t>
            </a:r>
            <a:r>
              <a:rPr lang="pt-BR" sz="2600" b="1"/>
              <a:t>custo de correção de defeitos tende a aumentar quanto mais tarde o defeito é detectado (Regra 10 de Myers</a:t>
            </a:r>
            <a:r>
              <a:rPr lang="en-US" sz="2600" b="1"/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15816" y="0"/>
            <a:ext cx="6045622" cy="1052736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Custo de Correção de Defeitos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5010150"/>
          </a:xfrm>
        </p:spPr>
        <p:txBody>
          <a:bodyPr/>
          <a:lstStyle/>
          <a:p>
            <a:r>
              <a:rPr lang="pt-BR" sz="2800" b="0" dirty="0" smtClean="0"/>
              <a:t>Podem ser entendidos como um processo formal de avaliação do produto.</a:t>
            </a:r>
          </a:p>
          <a:p>
            <a:r>
              <a:rPr lang="pt-BR" sz="2800" b="0" dirty="0" smtClean="0"/>
              <a:t>Podem ser aplicados em componentes isolados, módulos existentes ou até mesmo no sistema como um todo.</a:t>
            </a:r>
          </a:p>
          <a:p>
            <a:r>
              <a:rPr lang="pt-BR" sz="2800" b="0" dirty="0" smtClean="0"/>
              <a:t>Seu objetivo é avaliar a conformidade do software com os requisitos e especificações analisadas e revisadas anteriormente.</a:t>
            </a:r>
          </a:p>
          <a:p>
            <a:r>
              <a:rPr lang="pt-BR" sz="2800" b="0" dirty="0" smtClean="0"/>
              <a:t>Caracteriza-se aqui a presença física do software e seu ambiente tecnologicamente preparado.</a:t>
            </a:r>
            <a:endParaRPr lang="pt-BR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Validação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85750" y="1196975"/>
            <a:ext cx="8572500" cy="5375275"/>
          </a:xfrm>
        </p:spPr>
        <p:txBody>
          <a:bodyPr/>
          <a:lstStyle/>
          <a:p>
            <a:pPr marL="342900" lvl="2" indent="-342900">
              <a:lnSpc>
                <a:spcPct val="110000"/>
              </a:lnSpc>
              <a:spcAft>
                <a:spcPct val="25000"/>
              </a:spcAft>
              <a:buNone/>
            </a:pPr>
            <a:r>
              <a:rPr lang="pt-BR" b="1" dirty="0" smtClean="0"/>
              <a:t>SMART</a:t>
            </a:r>
          </a:p>
          <a:p>
            <a:pPr marL="342900" lvl="2" indent="-342900">
              <a:spcAft>
                <a:spcPct val="25000"/>
              </a:spcAft>
              <a:buNone/>
            </a:pPr>
            <a:r>
              <a:rPr lang="pt-BR" sz="2000" dirty="0" smtClean="0"/>
              <a:t>Acrônimo para ajudar a verificar se os Requisitos Funcionais estão bem descritos: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sz="2000" dirty="0" err="1" smtClean="0"/>
              <a:t>Specific</a:t>
            </a:r>
            <a:r>
              <a:rPr lang="pt-BR" sz="2000" dirty="0" smtClean="0"/>
              <a:t>; significa que não podem existir dúvidas ou interpretações duvidosas sobre o requisito;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sz="2000" dirty="0" err="1" smtClean="0"/>
              <a:t>Measurable</a:t>
            </a:r>
            <a:r>
              <a:rPr lang="pt-BR" sz="2000" dirty="0" smtClean="0"/>
              <a:t>; significa que o requisito é testável; é </a:t>
            </a:r>
            <a:r>
              <a:rPr lang="pt-BR" sz="2000" dirty="0" err="1" smtClean="0"/>
              <a:t>possivel</a:t>
            </a:r>
            <a:r>
              <a:rPr lang="pt-BR" sz="2000" dirty="0" smtClean="0"/>
              <a:t> ser verificado e validado;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sz="2000" dirty="0" err="1" smtClean="0"/>
              <a:t>Attainable</a:t>
            </a:r>
            <a:r>
              <a:rPr lang="pt-BR" sz="2000" dirty="0" smtClean="0"/>
              <a:t>; significa que o requisito é coerente;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sz="2000" dirty="0" err="1" smtClean="0"/>
              <a:t>Realizable</a:t>
            </a:r>
            <a:r>
              <a:rPr lang="pt-BR" sz="2000" dirty="0" smtClean="0"/>
              <a:t>; significa que o requisito é possível de ser atendido ou implementado; </a:t>
            </a:r>
          </a:p>
          <a:p>
            <a:pPr marL="342900" lvl="2" indent="-342900">
              <a:spcAft>
                <a:spcPct val="25000"/>
              </a:spcAft>
              <a:buFont typeface="Wingdings" pitchFamily="2" charset="2"/>
              <a:buChar char="§"/>
            </a:pPr>
            <a:r>
              <a:rPr lang="pt-BR" sz="2000" dirty="0" err="1" smtClean="0"/>
              <a:t>Traceable</a:t>
            </a:r>
            <a:r>
              <a:rPr lang="pt-BR" sz="2000" dirty="0" smtClean="0"/>
              <a:t>; significa que o requisito pode ser rastreado da origem até a sua implementação final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5010150"/>
          </a:xfrm>
        </p:spPr>
        <p:txBody>
          <a:bodyPr/>
          <a:lstStyle/>
          <a:p>
            <a:r>
              <a:rPr lang="pt-BR" sz="2800" b="0" smtClean="0"/>
              <a:t>Durante o desenvolvimento do software, determinadas categorias de testes de validação serão aplicadas utilizando ferramentas, técnicas e abordagens diferenciadas.</a:t>
            </a:r>
          </a:p>
          <a:p>
            <a:r>
              <a:rPr lang="pt-BR" sz="2800" b="0" smtClean="0"/>
              <a:t>As atividades relacionadas a planejamento, modelagem, execução e conferência dos testes deverão ocorrer em paralelo às atividades de construção de componentes executáveis.</a:t>
            </a:r>
          </a:p>
          <a:p>
            <a:r>
              <a:rPr lang="pt-BR" sz="2800" i="1" smtClean="0"/>
              <a:t>Exemplo destas atividades: preparação dos casos de testes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Validação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5368925"/>
          </a:xfrm>
        </p:spPr>
        <p:txBody>
          <a:bodyPr/>
          <a:lstStyle/>
          <a:p>
            <a:pPr>
              <a:spcAft>
                <a:spcPct val="0"/>
              </a:spcAft>
            </a:pPr>
            <a:endParaRPr lang="pt-BR" dirty="0" smtClean="0"/>
          </a:p>
          <a:p>
            <a:pPr>
              <a:spcAft>
                <a:spcPct val="0"/>
              </a:spcAft>
            </a:pPr>
            <a:endParaRPr lang="pt-BR" dirty="0" smtClean="0"/>
          </a:p>
          <a:p>
            <a:pPr>
              <a:spcAft>
                <a:spcPct val="0"/>
              </a:spcAft>
            </a:pPr>
            <a:endParaRPr lang="pt-BR" sz="1600" dirty="0" smtClean="0"/>
          </a:p>
          <a:p>
            <a:pPr>
              <a:spcAft>
                <a:spcPct val="0"/>
              </a:spcAft>
            </a:pPr>
            <a:r>
              <a:rPr lang="pt-BR" sz="2800" b="0" dirty="0" smtClean="0"/>
              <a:t>Serão aplicados respeitando os estágios de desenvolvimento:</a:t>
            </a:r>
          </a:p>
          <a:p>
            <a:pPr lvl="1">
              <a:spcBef>
                <a:spcPct val="20000"/>
              </a:spcBef>
              <a:spcAft>
                <a:spcPct val="15000"/>
              </a:spcAft>
            </a:pPr>
            <a:r>
              <a:rPr lang="pt-BR" sz="2400" dirty="0" smtClean="0"/>
              <a:t>Testes em componentes executáveis isolados recém-criados e alterados</a:t>
            </a:r>
          </a:p>
          <a:p>
            <a:pPr lvl="1">
              <a:spcBef>
                <a:spcPct val="20000"/>
              </a:spcBef>
              <a:spcAft>
                <a:spcPct val="15000"/>
              </a:spcAft>
            </a:pPr>
            <a:r>
              <a:rPr lang="pt-BR" sz="2400" dirty="0" smtClean="0"/>
              <a:t>Testes de interface entre componentes à medida que eles vão sendo integrados</a:t>
            </a:r>
          </a:p>
          <a:p>
            <a:pPr lvl="1">
              <a:spcBef>
                <a:spcPct val="20000"/>
              </a:spcBef>
              <a:spcAft>
                <a:spcPct val="15000"/>
              </a:spcAft>
            </a:pPr>
            <a:r>
              <a:rPr lang="pt-BR" sz="2400" dirty="0" smtClean="0"/>
              <a:t>Testes em sistemas ou módulos completos</a:t>
            </a:r>
          </a:p>
          <a:p>
            <a:pPr lvl="1">
              <a:spcBef>
                <a:spcPct val="20000"/>
              </a:spcBef>
              <a:spcAft>
                <a:spcPct val="15000"/>
              </a:spcAft>
            </a:pPr>
            <a:r>
              <a:rPr lang="pt-BR" sz="2400" dirty="0" smtClean="0"/>
              <a:t>Aceite de um sistema ou módulos pelos clientes e usuários</a:t>
            </a:r>
            <a:endParaRPr lang="en-US" sz="2400" dirty="0" smtClean="0"/>
          </a:p>
        </p:txBody>
      </p:sp>
      <p:pic>
        <p:nvPicPr>
          <p:cNvPr id="2396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88" y="1238250"/>
            <a:ext cx="896461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Testes de Validação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Dúvidas</a:t>
            </a:r>
          </a:p>
        </p:txBody>
      </p:sp>
      <p:sp>
        <p:nvSpPr>
          <p:cNvPr id="277507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43000"/>
            <a:ext cx="8785225" cy="51435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pic>
        <p:nvPicPr>
          <p:cNvPr id="277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2125663"/>
            <a:ext cx="132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750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55900"/>
            <a:ext cx="2032000" cy="3403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4603750"/>
          </a:xfrm>
          <a:noFill/>
          <a:ln/>
        </p:spPr>
        <p:txBody>
          <a:bodyPr/>
          <a:lstStyle/>
          <a:p>
            <a:pPr marL="495300" indent="-495300">
              <a:spcAft>
                <a:spcPct val="10000"/>
              </a:spcAft>
            </a:pPr>
            <a:r>
              <a:rPr lang="pt-BR" b="0" smtClean="0"/>
              <a:t>Inspeções</a:t>
            </a:r>
          </a:p>
          <a:p>
            <a:pPr marL="495300" indent="-495300">
              <a:spcAft>
                <a:spcPct val="10000"/>
              </a:spcAft>
            </a:pPr>
            <a:r>
              <a:rPr lang="pt-BR" b="0" smtClean="0"/>
              <a:t>Revisões: Foco nas documentações</a:t>
            </a:r>
          </a:p>
          <a:p>
            <a:pPr marL="876300" lvl="1" indent="-419100">
              <a:spcBef>
                <a:spcPct val="10000"/>
              </a:spcBef>
              <a:spcAft>
                <a:spcPct val="10000"/>
              </a:spcAft>
            </a:pPr>
            <a:r>
              <a:rPr lang="pt-BR" smtClean="0"/>
              <a:t>Isoladas</a:t>
            </a:r>
          </a:p>
          <a:p>
            <a:pPr marL="876300" lvl="1" indent="-419100">
              <a:spcBef>
                <a:spcPct val="10000"/>
              </a:spcBef>
              <a:spcAft>
                <a:spcPct val="10000"/>
              </a:spcAft>
            </a:pPr>
            <a:r>
              <a:rPr lang="pt-BR" smtClean="0"/>
              <a:t>Formais</a:t>
            </a:r>
          </a:p>
          <a:p>
            <a:pPr marL="876300" lvl="1" indent="-419100">
              <a:spcBef>
                <a:spcPct val="10000"/>
              </a:spcBef>
              <a:spcAft>
                <a:spcPct val="10000"/>
              </a:spcAft>
            </a:pPr>
            <a:r>
              <a:rPr lang="pt-BR" smtClean="0"/>
              <a:t>Reuniões de Acompanhamento</a:t>
            </a:r>
          </a:p>
          <a:p>
            <a:pPr marL="495300" indent="-495300">
              <a:spcAft>
                <a:spcPct val="10000"/>
              </a:spcAft>
            </a:pPr>
            <a:r>
              <a:rPr lang="pt-BR" b="0" smtClean="0"/>
              <a:t>Auditorias: Foco nas atividades</a:t>
            </a:r>
          </a:p>
          <a:p>
            <a:pPr marL="495300" indent="-495300">
              <a:spcAft>
                <a:spcPct val="10000"/>
              </a:spcAft>
            </a:pPr>
            <a:r>
              <a:rPr lang="pt-BR" b="0" smtClean="0"/>
              <a:t>Checklists</a:t>
            </a:r>
            <a:endParaRPr lang="en-US" b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0"/>
            <a:ext cx="6045622" cy="1052736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Tipos de Testes de Verificação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smtClean="0"/>
              <a:t>Requisitos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pt-BR" smtClean="0"/>
              <a:t>Visão técnica, requisitos funcionais, não-funcionais, casos de uso</a:t>
            </a:r>
          </a:p>
          <a:p>
            <a:r>
              <a:rPr lang="pt-BR" b="0" smtClean="0"/>
              <a:t>Arquitetura</a:t>
            </a:r>
          </a:p>
          <a:p>
            <a:r>
              <a:rPr lang="pt-BR" b="0" smtClean="0"/>
              <a:t>Inspeção de Código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pt-BR" smtClean="0"/>
              <a:t>Análise Automatizada de Código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pt-BR" smtClean="0"/>
              <a:t>Técnicas (Walkthrough e Peer-review)</a:t>
            </a:r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Revisões Técnicas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66" name="Group 22"/>
          <p:cNvGraphicFramePr>
            <a:graphicFrameLocks noGrp="1"/>
          </p:cNvGraphicFramePr>
          <p:nvPr>
            <p:ph idx="1"/>
          </p:nvPr>
        </p:nvGraphicFramePr>
        <p:xfrm>
          <a:off x="179388" y="2593975"/>
          <a:ext cx="8785225" cy="3311525"/>
        </p:xfrm>
        <a:graphic>
          <a:graphicData uri="http://schemas.openxmlformats.org/drawingml/2006/table">
            <a:tbl>
              <a:tblPr/>
              <a:tblGrid>
                <a:gridCol w="2928937"/>
                <a:gridCol w="2927350"/>
                <a:gridCol w="2928938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Criação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Validação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Divulgação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6588" name="Picture 44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3613150" y="4187825"/>
            <a:ext cx="398463" cy="654050"/>
          </a:xfrm>
          <a:prstGeom prst="rect">
            <a:avLst/>
          </a:prstGeom>
          <a:noFill/>
        </p:spPr>
      </p:pic>
      <p:sp>
        <p:nvSpPr>
          <p:cNvPr id="236567" name="Rectangle 23"/>
          <p:cNvSpPr>
            <a:spLocks noChangeArrowheads="1"/>
          </p:cNvSpPr>
          <p:nvPr/>
        </p:nvSpPr>
        <p:spPr bwMode="auto">
          <a:xfrm>
            <a:off x="142875" y="1489075"/>
            <a:ext cx="87852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sz="2600"/>
              <a:t>Fases de criação de documentos e respectivos tipos de revisões:</a:t>
            </a:r>
            <a:endParaRPr lang="en-US" sz="2600"/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2057400" y="3594100"/>
            <a:ext cx="812800" cy="90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Ireow</a:t>
            </a:r>
          </a:p>
          <a:p>
            <a:r>
              <a:rPr lang="pt-BR"/>
              <a:t>Iroew</a:t>
            </a:r>
          </a:p>
          <a:p>
            <a:r>
              <a:rPr lang="pt-BR"/>
              <a:t>Rewr</a:t>
            </a:r>
            <a:endParaRPr lang="en-US"/>
          </a:p>
        </p:txBody>
      </p:sp>
      <p:sp>
        <p:nvSpPr>
          <p:cNvPr id="236571" name="Oval 27"/>
          <p:cNvSpPr>
            <a:spLocks noChangeArrowheads="1"/>
          </p:cNvSpPr>
          <p:nvPr/>
        </p:nvSpPr>
        <p:spPr bwMode="auto">
          <a:xfrm>
            <a:off x="812800" y="5435600"/>
            <a:ext cx="1600200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/>
              <a:t>Revisão isolada</a:t>
            </a:r>
            <a:endParaRPr lang="en-US"/>
          </a:p>
        </p:txBody>
      </p:sp>
      <p:sp>
        <p:nvSpPr>
          <p:cNvPr id="236572" name="Oval 28"/>
          <p:cNvSpPr>
            <a:spLocks noChangeArrowheads="1"/>
          </p:cNvSpPr>
          <p:nvPr/>
        </p:nvSpPr>
        <p:spPr bwMode="auto">
          <a:xfrm>
            <a:off x="3721100" y="5435600"/>
            <a:ext cx="1600200" cy="901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/>
              <a:t>Revisão formal</a:t>
            </a:r>
            <a:endParaRPr lang="en-US"/>
          </a:p>
        </p:txBody>
      </p:sp>
      <p:sp>
        <p:nvSpPr>
          <p:cNvPr id="236573" name="Oval 29"/>
          <p:cNvSpPr>
            <a:spLocks noChangeArrowheads="1"/>
          </p:cNvSpPr>
          <p:nvPr/>
        </p:nvSpPr>
        <p:spPr bwMode="auto">
          <a:xfrm>
            <a:off x="6070600" y="5435600"/>
            <a:ext cx="2857500" cy="787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/>
              <a:t>Reunião de acompanhamento</a:t>
            </a:r>
            <a:endParaRPr lang="en-US"/>
          </a:p>
        </p:txBody>
      </p:sp>
      <p:pic>
        <p:nvPicPr>
          <p:cNvPr id="236575" name="Picture 31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565150" y="3108325"/>
            <a:ext cx="398463" cy="654050"/>
          </a:xfrm>
          <a:prstGeom prst="rect">
            <a:avLst/>
          </a:prstGeom>
          <a:noFill/>
        </p:spPr>
      </p:pic>
      <p:pic>
        <p:nvPicPr>
          <p:cNvPr id="236576" name="Picture 32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590550" y="4200525"/>
            <a:ext cx="398463" cy="654050"/>
          </a:xfrm>
          <a:prstGeom prst="rect">
            <a:avLst/>
          </a:prstGeom>
          <a:noFill/>
        </p:spPr>
      </p:pic>
      <p:sp>
        <p:nvSpPr>
          <p:cNvPr id="236577" name="Text Box 33"/>
          <p:cNvSpPr txBox="1">
            <a:spLocks noChangeArrowheads="1"/>
          </p:cNvSpPr>
          <p:nvPr/>
        </p:nvSpPr>
        <p:spPr bwMode="auto">
          <a:xfrm>
            <a:off x="403225" y="37449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Autor</a:t>
            </a:r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327025" y="4799013"/>
            <a:ext cx="95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Revisor</a:t>
            </a:r>
            <a:endParaRPr lang="en-US"/>
          </a:p>
        </p:txBody>
      </p:sp>
      <p:sp>
        <p:nvSpPr>
          <p:cNvPr id="236579" name="Line 35"/>
          <p:cNvSpPr>
            <a:spLocks noChangeShapeType="1"/>
          </p:cNvSpPr>
          <p:nvPr/>
        </p:nvSpPr>
        <p:spPr bwMode="auto">
          <a:xfrm>
            <a:off x="1092200" y="3517900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 flipV="1">
            <a:off x="1054100" y="4368800"/>
            <a:ext cx="889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36581" name="Rectangle 37"/>
          <p:cNvSpPr>
            <a:spLocks noChangeArrowheads="1"/>
          </p:cNvSpPr>
          <p:nvPr/>
        </p:nvSpPr>
        <p:spPr bwMode="auto">
          <a:xfrm>
            <a:off x="4978400" y="3644900"/>
            <a:ext cx="812800" cy="90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Ireow</a:t>
            </a:r>
          </a:p>
          <a:p>
            <a:r>
              <a:rPr lang="pt-BR"/>
              <a:t>Iroew</a:t>
            </a:r>
          </a:p>
          <a:p>
            <a:r>
              <a:rPr lang="pt-BR"/>
              <a:t>Rewr</a:t>
            </a:r>
            <a:endParaRPr lang="en-US"/>
          </a:p>
        </p:txBody>
      </p:sp>
      <p:pic>
        <p:nvPicPr>
          <p:cNvPr id="236582" name="Picture 38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3486150" y="3159125"/>
            <a:ext cx="398463" cy="654050"/>
          </a:xfrm>
          <a:prstGeom prst="rect">
            <a:avLst/>
          </a:prstGeom>
          <a:noFill/>
        </p:spPr>
      </p:pic>
      <p:pic>
        <p:nvPicPr>
          <p:cNvPr id="236583" name="Picture 39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3257550" y="4225925"/>
            <a:ext cx="398463" cy="654050"/>
          </a:xfrm>
          <a:prstGeom prst="rect">
            <a:avLst/>
          </a:prstGeom>
          <a:noFill/>
        </p:spPr>
      </p:pic>
      <p:sp>
        <p:nvSpPr>
          <p:cNvPr id="236584" name="Text Box 40"/>
          <p:cNvSpPr txBox="1">
            <a:spLocks noChangeArrowheads="1"/>
          </p:cNvSpPr>
          <p:nvPr/>
        </p:nvSpPr>
        <p:spPr bwMode="auto">
          <a:xfrm>
            <a:off x="3324225" y="37957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Moderador</a:t>
            </a:r>
            <a:endParaRPr lang="en-US"/>
          </a:p>
        </p:txBody>
      </p:sp>
      <p:sp>
        <p:nvSpPr>
          <p:cNvPr id="236585" name="Text Box 41"/>
          <p:cNvSpPr txBox="1">
            <a:spLocks noChangeArrowheads="1"/>
          </p:cNvSpPr>
          <p:nvPr/>
        </p:nvSpPr>
        <p:spPr bwMode="auto">
          <a:xfrm>
            <a:off x="3108325" y="4837113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/>
              <a:t>Grupo de Revisão</a:t>
            </a:r>
            <a:endParaRPr lang="en-US"/>
          </a:p>
        </p:txBody>
      </p:sp>
      <p:sp>
        <p:nvSpPr>
          <p:cNvPr id="236586" name="Line 42"/>
          <p:cNvSpPr>
            <a:spLocks noChangeShapeType="1"/>
          </p:cNvSpPr>
          <p:nvPr/>
        </p:nvSpPr>
        <p:spPr bwMode="auto">
          <a:xfrm>
            <a:off x="4013200" y="3568700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36587" name="Line 43"/>
          <p:cNvSpPr>
            <a:spLocks noChangeShapeType="1"/>
          </p:cNvSpPr>
          <p:nvPr/>
        </p:nvSpPr>
        <p:spPr bwMode="auto">
          <a:xfrm flipV="1">
            <a:off x="3975100" y="4419600"/>
            <a:ext cx="889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236589" name="Picture 45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5403850" y="4594225"/>
            <a:ext cx="398463" cy="654050"/>
          </a:xfrm>
          <a:prstGeom prst="rect">
            <a:avLst/>
          </a:prstGeom>
          <a:noFill/>
        </p:spPr>
      </p:pic>
      <p:sp>
        <p:nvSpPr>
          <p:cNvPr id="236590" name="Text Box 46"/>
          <p:cNvSpPr txBox="1">
            <a:spLocks noChangeArrowheads="1"/>
          </p:cNvSpPr>
          <p:nvPr/>
        </p:nvSpPr>
        <p:spPr bwMode="auto">
          <a:xfrm>
            <a:off x="5216525" y="52054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Autor</a:t>
            </a:r>
            <a:endParaRPr lang="en-US"/>
          </a:p>
        </p:txBody>
      </p:sp>
      <p:sp>
        <p:nvSpPr>
          <p:cNvPr id="236591" name="Line 47"/>
          <p:cNvSpPr>
            <a:spLocks noChangeShapeType="1"/>
          </p:cNvSpPr>
          <p:nvPr/>
        </p:nvSpPr>
        <p:spPr bwMode="auto">
          <a:xfrm flipH="1" flipV="1">
            <a:off x="4445000" y="5029200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236603" name="Picture 59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6496050" y="4187825"/>
            <a:ext cx="398463" cy="654050"/>
          </a:xfrm>
          <a:prstGeom prst="rect">
            <a:avLst/>
          </a:prstGeom>
          <a:noFill/>
        </p:spPr>
      </p:pic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7861300" y="3644900"/>
            <a:ext cx="812800" cy="90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Ireow</a:t>
            </a:r>
          </a:p>
          <a:p>
            <a:r>
              <a:rPr lang="pt-BR"/>
              <a:t>Iroew</a:t>
            </a:r>
          </a:p>
          <a:p>
            <a:r>
              <a:rPr lang="pt-BR"/>
              <a:t>Rewr</a:t>
            </a:r>
            <a:endParaRPr lang="en-US"/>
          </a:p>
        </p:txBody>
      </p:sp>
      <p:pic>
        <p:nvPicPr>
          <p:cNvPr id="236605" name="Picture 61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6369050" y="3159125"/>
            <a:ext cx="398463" cy="654050"/>
          </a:xfrm>
          <a:prstGeom prst="rect">
            <a:avLst/>
          </a:prstGeom>
          <a:noFill/>
        </p:spPr>
      </p:pic>
      <p:pic>
        <p:nvPicPr>
          <p:cNvPr id="236606" name="Picture 62" descr="netuml21"/>
          <p:cNvPicPr>
            <a:picLocks noChangeAspect="1" noChangeArrowheads="1"/>
          </p:cNvPicPr>
          <p:nvPr/>
        </p:nvPicPr>
        <p:blipFill>
          <a:blip r:embed="rId2" cstate="print"/>
          <a:srcRect l="13295" t="6223" r="67253" b="21333"/>
          <a:stretch>
            <a:fillRect/>
          </a:stretch>
        </p:blipFill>
        <p:spPr bwMode="auto">
          <a:xfrm>
            <a:off x="6140450" y="4225925"/>
            <a:ext cx="398463" cy="654050"/>
          </a:xfrm>
          <a:prstGeom prst="rect">
            <a:avLst/>
          </a:prstGeom>
          <a:noFill/>
        </p:spPr>
      </p:pic>
      <p:sp>
        <p:nvSpPr>
          <p:cNvPr id="236607" name="Text Box 63"/>
          <p:cNvSpPr txBox="1">
            <a:spLocks noChangeArrowheads="1"/>
          </p:cNvSpPr>
          <p:nvPr/>
        </p:nvSpPr>
        <p:spPr bwMode="auto">
          <a:xfrm>
            <a:off x="6207125" y="37957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Autor</a:t>
            </a:r>
            <a:endParaRPr lang="en-US"/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5991225" y="4837113"/>
            <a:ext cx="202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/>
              <a:t>Grupo de acompanhamento</a:t>
            </a:r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>
            <a:off x="6896100" y="3568700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36610" name="Line 66"/>
          <p:cNvSpPr>
            <a:spLocks noChangeShapeType="1"/>
          </p:cNvSpPr>
          <p:nvPr/>
        </p:nvSpPr>
        <p:spPr bwMode="auto">
          <a:xfrm flipV="1">
            <a:off x="6858000" y="4419600"/>
            <a:ext cx="889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Revisões de Documentos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9075"/>
            <a:ext cx="8785225" cy="4743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b="0" dirty="0" smtClean="0"/>
              <a:t>Concentram-se nas atividades criticas de um processo de engenharia de software</a:t>
            </a:r>
          </a:p>
          <a:p>
            <a:pPr>
              <a:lnSpc>
                <a:spcPct val="90000"/>
              </a:lnSpc>
            </a:pPr>
            <a:r>
              <a:rPr lang="pt-BR" sz="2800" b="0" dirty="0" smtClean="0"/>
              <a:t>Avaliar, se em um determinado projeto as diversas equipes estão: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pt-BR" sz="2400" dirty="0" smtClean="0"/>
              <a:t>respeitando o processo de desenvolvimento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pt-BR" sz="2400" dirty="0" smtClean="0"/>
              <a:t>registrando os defeitos encontrados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pt-BR" sz="2400" dirty="0" smtClean="0"/>
              <a:t>produzindo atas de reunião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pt-BR" sz="2400" dirty="0" smtClean="0"/>
              <a:t>fazendo as reuniões de inspeção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pt-BR" sz="2400" dirty="0" smtClean="0"/>
              <a:t>gerando os documentos definidos</a:t>
            </a:r>
          </a:p>
          <a:p>
            <a:pPr>
              <a:lnSpc>
                <a:spcPct val="90000"/>
              </a:lnSpc>
            </a:pPr>
            <a:r>
              <a:rPr lang="pt-BR" sz="2800" b="0" dirty="0" smtClean="0"/>
              <a:t>Atenção a “Quebra de Processos”</a:t>
            </a:r>
            <a:endParaRPr lang="en-US" sz="2800" b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Auditoria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b="0" dirty="0" smtClean="0"/>
              <a:t>Elaborado pelo Analista de Qualidade</a:t>
            </a:r>
          </a:p>
          <a:p>
            <a:r>
              <a:rPr lang="pt-BR" sz="2800" b="0" dirty="0" smtClean="0"/>
              <a:t>É uma ferramenta poderosa</a:t>
            </a:r>
          </a:p>
          <a:p>
            <a:r>
              <a:rPr lang="pt-BR" sz="2800" b="0" dirty="0" smtClean="0"/>
              <a:t>Aplicada nas revisões de documentos e auditorias de processos</a:t>
            </a:r>
          </a:p>
          <a:p>
            <a:r>
              <a:rPr lang="pt-BR" sz="2800" b="0" dirty="0" smtClean="0"/>
              <a:t>Direciona todas as atividades dos testes de verificação</a:t>
            </a:r>
          </a:p>
          <a:p>
            <a:r>
              <a:rPr lang="pt-BR" sz="2800" b="0" dirty="0" smtClean="0"/>
              <a:t>Cria uma abordagem única de como avaliar a qualidade de um documento</a:t>
            </a:r>
          </a:p>
          <a:p>
            <a:r>
              <a:rPr lang="pt-BR" sz="2800" b="0" dirty="0" smtClean="0"/>
              <a:t>É um guia</a:t>
            </a:r>
            <a:endParaRPr lang="en-US" sz="2800" b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err="1" smtClean="0">
                <a:effectLst/>
              </a:rPr>
              <a:t>Checklists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5099050"/>
          </a:xfrm>
          <a:noFill/>
          <a:ln/>
        </p:spPr>
        <p:txBody>
          <a:bodyPr/>
          <a:lstStyle/>
          <a:p>
            <a:pPr marL="495300" indent="-495300">
              <a:buFont typeface="Wingdings" pitchFamily="2" charset="2"/>
              <a:buNone/>
            </a:pPr>
            <a:r>
              <a:rPr lang="pt-BR" sz="2400" b="1" dirty="0" smtClean="0"/>
              <a:t>Profundidade das Análises e Discussões</a:t>
            </a:r>
          </a:p>
          <a:p>
            <a:pPr marL="495300" indent="-495300"/>
            <a:r>
              <a:rPr lang="pt-BR" sz="2400" b="0" dirty="0" smtClean="0"/>
              <a:t>Não cair no erro de buscar apenas erros de padronização ou aderência a modelos e formatos</a:t>
            </a:r>
          </a:p>
          <a:p>
            <a:pPr marL="495300" indent="-495300"/>
            <a:r>
              <a:rPr lang="pt-BR" sz="2400" b="0" dirty="0" smtClean="0"/>
              <a:t>Isto é importante, mas aborda apenas a superfície do problema</a:t>
            </a:r>
          </a:p>
          <a:p>
            <a:pPr marL="495300" indent="-495300"/>
            <a:r>
              <a:rPr lang="pt-BR" sz="2400" b="0" dirty="0" smtClean="0"/>
              <a:t>O revisor deve verificar também se os documentos estão coerentes, possuem nomes e definições claras e se suas estruturas estão bem definidas e flexíveis</a:t>
            </a:r>
          </a:p>
          <a:p>
            <a:pPr marL="495300" indent="-495300"/>
            <a:r>
              <a:rPr lang="pt-BR" sz="2400" b="0" dirty="0" smtClean="0"/>
              <a:t>O revisor pode até avaliar se não há um jeito mais simples de alcançar o mesmo produto final</a:t>
            </a:r>
            <a:endParaRPr lang="en-US" sz="2400" b="0" dirty="0" smtClean="0"/>
          </a:p>
          <a:p>
            <a:pPr marL="495300" indent="-495300"/>
            <a:r>
              <a:rPr lang="pt-BR" sz="2400" b="0" dirty="0" smtClean="0"/>
              <a:t>Evitar focar as discussões no Autor, mas sim no documento</a:t>
            </a:r>
            <a:endParaRPr lang="en-US" sz="2400" b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Regras Gerais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5200650"/>
          </a:xfrm>
          <a:noFill/>
          <a:ln/>
        </p:spPr>
        <p:txBody>
          <a:bodyPr/>
          <a:lstStyle/>
          <a:p>
            <a:pPr marL="495300" indent="-495300">
              <a:buFont typeface="Wingdings" pitchFamily="2" charset="2"/>
              <a:buNone/>
            </a:pPr>
            <a:r>
              <a:rPr lang="pt-BR" sz="2400" b="1" dirty="0" smtClean="0"/>
              <a:t>Uniformidade das Atividades</a:t>
            </a:r>
          </a:p>
          <a:p>
            <a:pPr marL="495300" indent="-495300"/>
            <a:r>
              <a:rPr lang="pt-BR" sz="2400" b="0" dirty="0" smtClean="0"/>
              <a:t>Devem existir regras claras sobre o que deve ser ou não analisado</a:t>
            </a:r>
          </a:p>
          <a:p>
            <a:pPr marL="495300" indent="-495300"/>
            <a:r>
              <a:rPr lang="pt-BR" sz="2400" b="0" dirty="0" smtClean="0"/>
              <a:t>Os trabalhos de revisão devem ser estruturados e os revisores treinados</a:t>
            </a:r>
          </a:p>
          <a:p>
            <a:pPr marL="495300" indent="-495300"/>
            <a:r>
              <a:rPr lang="pt-BR" sz="2400" b="0" dirty="0" smtClean="0"/>
              <a:t>Não devemos somente realizar a tarefa, mas fazê-la da forma mais adequada possível. As verificações devem obedecer regras que as disciplinem.</a:t>
            </a:r>
          </a:p>
          <a:p>
            <a:pPr marL="495300" indent="-495300"/>
            <a:r>
              <a:rPr lang="pt-BR" sz="2400" dirty="0" err="1" smtClean="0"/>
              <a:t>Checklists</a:t>
            </a:r>
            <a:r>
              <a:rPr lang="pt-BR" sz="2400" dirty="0" smtClean="0"/>
              <a:t> ajudam na padronização do que será avaliado.</a:t>
            </a:r>
            <a:endParaRPr lang="en-US" sz="24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Regras Gerais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5750" y="1268760"/>
            <a:ext cx="8643938" cy="537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/>
            <a:r>
              <a:rPr lang="pt-BR" sz="2400" b="1" dirty="0" smtClean="0"/>
              <a:t>CMMi</a:t>
            </a:r>
          </a:p>
          <a:p>
            <a:pPr marL="271463" indent="-271463"/>
            <a:r>
              <a:rPr lang="pt-BR" sz="2400" dirty="0" smtClean="0"/>
              <a:t>Ações </a:t>
            </a:r>
            <a:r>
              <a:rPr lang="pt-BR" sz="2400" dirty="0"/>
              <a:t>requeridas para atender aos padrões mínimos de Qualidade</a:t>
            </a:r>
            <a:r>
              <a:rPr lang="pt-BR" sz="2400" dirty="0" smtClean="0"/>
              <a:t>: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o planejamento do projeto e o acompanhamento de resultados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o uso dos métodos e ferramentas padronizadas na organização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adoção de Revisões Técnicas Formais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o estabelecimento e a monitoração de estratégias de testes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revisão dos artefatos produzidos pelo processo de desenvolvimento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5175250"/>
          </a:xfrm>
          <a:noFill/>
          <a:ln/>
        </p:spPr>
        <p:txBody>
          <a:bodyPr/>
          <a:lstStyle/>
          <a:p>
            <a:pPr marL="495300" indent="-495300">
              <a:buFont typeface="Wingdings" pitchFamily="2" charset="2"/>
              <a:buNone/>
            </a:pPr>
            <a:r>
              <a:rPr lang="pt-BR" sz="2400" b="1" dirty="0" smtClean="0"/>
              <a:t>Continuidade e Frequência</a:t>
            </a:r>
          </a:p>
          <a:p>
            <a:pPr marL="495300" indent="-495300"/>
            <a:r>
              <a:rPr lang="pt-BR" sz="2400" b="0" dirty="0" smtClean="0"/>
              <a:t>As atividades de Verificação costumam ocorrer nas fases iniciais do projeto</a:t>
            </a:r>
          </a:p>
          <a:p>
            <a:pPr marL="495300" indent="-495300"/>
            <a:r>
              <a:rPr lang="pt-BR" sz="2400" b="0" dirty="0" smtClean="0"/>
              <a:t>Isto se deve ao fato de que nestas fases é gerado o maior número de documentos</a:t>
            </a:r>
          </a:p>
          <a:p>
            <a:pPr marL="495300" indent="-495300"/>
            <a:r>
              <a:rPr lang="pt-BR" sz="2400" b="0" dirty="0" smtClean="0"/>
              <a:t>No entanto, é natural que o projeto sofra mudanças ao longo de seu ciclo de vida</a:t>
            </a:r>
          </a:p>
          <a:p>
            <a:pPr marL="495300" indent="-495300"/>
            <a:r>
              <a:rPr lang="pt-BR" sz="2400" b="0" dirty="0" smtClean="0"/>
              <a:t>Neste caso, as atividades de Verificação devem ser executadas para manter a integridade das documentações</a:t>
            </a:r>
            <a:endParaRPr lang="en-US" sz="2400" b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Regras Gerais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4933950"/>
          </a:xfrm>
          <a:noFill/>
          <a:ln/>
        </p:spPr>
        <p:txBody>
          <a:bodyPr/>
          <a:lstStyle/>
          <a:p>
            <a:pPr marL="495300" indent="-495300">
              <a:buFont typeface="Wingdings" pitchFamily="2" charset="2"/>
              <a:buNone/>
            </a:pPr>
            <a:r>
              <a:rPr lang="pt-BR" sz="2400" b="1" dirty="0" smtClean="0"/>
              <a:t>Identificar Problemas, não resolvê-los</a:t>
            </a:r>
          </a:p>
          <a:p>
            <a:pPr marL="495300" indent="-495300"/>
            <a:r>
              <a:rPr lang="pt-BR" sz="2400" b="0" dirty="0" smtClean="0"/>
              <a:t>O objetivo da revisão é identificar problemas, não resolvê-los</a:t>
            </a:r>
          </a:p>
          <a:p>
            <a:pPr marL="495300" indent="-495300"/>
            <a:r>
              <a:rPr lang="pt-BR" sz="2400" b="0" dirty="0" smtClean="0"/>
              <a:t>A resolução dos problemas normalmente exige investigação, análise e reflexão detalhada</a:t>
            </a:r>
          </a:p>
          <a:p>
            <a:pPr marL="495300" indent="-495300"/>
            <a:r>
              <a:rPr lang="pt-BR" sz="2400" b="0" dirty="0" smtClean="0"/>
              <a:t>Quando um problema é identificado, deve-se estabelecer quem irá estudá-lo e </a:t>
            </a:r>
            <a:r>
              <a:rPr lang="pt-BR" sz="2400" b="0" dirty="0" err="1" smtClean="0"/>
              <a:t>corrigí-lo</a:t>
            </a:r>
            <a:endParaRPr lang="pt-BR" sz="2400" b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Regras Gerais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4603750"/>
          </a:xfrm>
          <a:noFill/>
          <a:ln/>
        </p:spPr>
        <p:txBody>
          <a:bodyPr/>
          <a:lstStyle/>
          <a:p>
            <a:pPr marL="495300" indent="-495300">
              <a:buFont typeface="Wingdings" pitchFamily="2" charset="2"/>
              <a:buNone/>
            </a:pPr>
            <a:r>
              <a:rPr lang="pt-BR" sz="2400" b="1" dirty="0" smtClean="0"/>
              <a:t>Perfil dos Revisores</a:t>
            </a:r>
          </a:p>
          <a:p>
            <a:pPr marL="495300" indent="-495300"/>
            <a:r>
              <a:rPr lang="pt-BR" sz="2400" b="0" dirty="0" smtClean="0"/>
              <a:t>Profissionais experientes</a:t>
            </a:r>
          </a:p>
          <a:p>
            <a:pPr marL="495300" indent="-495300"/>
            <a:r>
              <a:rPr lang="pt-BR" sz="2400" b="0" dirty="0" smtClean="0"/>
              <a:t>Devem possuir afinidade com os documentos e materiais que estão sendo revisados</a:t>
            </a:r>
          </a:p>
          <a:p>
            <a:pPr marL="495300" indent="-495300"/>
            <a:r>
              <a:rPr lang="pt-BR" sz="2400" b="0" dirty="0" smtClean="0"/>
              <a:t>Exemplo: Se o documento retratar a arquitetura da aplicação, os revisores devem conhecer profundamente as tecnologias envolvidas</a:t>
            </a:r>
            <a:endParaRPr lang="en-US" sz="2400" b="0" dirty="0" smtClean="0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663575" y="4869160"/>
            <a:ext cx="6644729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2600" b="1" dirty="0"/>
              <a:t>Reuniões de Verificação não devem ser usadas para capacitação de recursos</a:t>
            </a:r>
            <a:endParaRPr lang="en-US" sz="2600" b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6045622" cy="648072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Regras Gerais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4933950"/>
          </a:xfrm>
          <a:noFill/>
          <a:ln/>
        </p:spPr>
        <p:txBody>
          <a:bodyPr/>
          <a:lstStyle/>
          <a:p>
            <a:pPr marL="495300" indent="-495300">
              <a:lnSpc>
                <a:spcPct val="90000"/>
              </a:lnSpc>
              <a:spcAft>
                <a:spcPct val="5000"/>
              </a:spcAft>
            </a:pPr>
            <a:r>
              <a:rPr lang="pt-BR" sz="2400" b="0" dirty="0" smtClean="0"/>
              <a:t>Moderador</a:t>
            </a:r>
          </a:p>
          <a:p>
            <a:pPr marL="876300" lvl="1" indent="-419100">
              <a:spcBef>
                <a:spcPct val="10000"/>
              </a:spcBef>
            </a:pPr>
            <a:r>
              <a:rPr lang="pt-BR" sz="2000" dirty="0" smtClean="0"/>
              <a:t>Garantir o cumprimento da agenda estabelecida, evitando desvios. Pode participar dos debates.</a:t>
            </a:r>
          </a:p>
          <a:p>
            <a:pPr marL="495300" indent="-495300">
              <a:lnSpc>
                <a:spcPct val="90000"/>
              </a:lnSpc>
              <a:spcAft>
                <a:spcPct val="5000"/>
              </a:spcAft>
            </a:pPr>
            <a:r>
              <a:rPr lang="pt-BR" sz="2400" b="0" dirty="0" smtClean="0"/>
              <a:t>Escrivão</a:t>
            </a:r>
          </a:p>
          <a:p>
            <a:pPr marL="876300" lvl="1" indent="-419100">
              <a:spcBef>
                <a:spcPct val="10000"/>
              </a:spcBef>
            </a:pPr>
            <a:r>
              <a:rPr lang="pt-BR" sz="2000" dirty="0" smtClean="0"/>
              <a:t>Mantém registrados todos os pontos de discussão e documenta as ações estabelecidas pelo grupo para posterior execução</a:t>
            </a:r>
          </a:p>
          <a:p>
            <a:pPr marL="495300" indent="-495300">
              <a:lnSpc>
                <a:spcPct val="90000"/>
              </a:lnSpc>
              <a:spcAft>
                <a:spcPct val="5000"/>
              </a:spcAft>
            </a:pPr>
            <a:r>
              <a:rPr lang="pt-BR" sz="2400" b="0" dirty="0" smtClean="0"/>
              <a:t>Autor</a:t>
            </a:r>
          </a:p>
          <a:p>
            <a:pPr marL="876300" lvl="1" indent="-419100">
              <a:spcBef>
                <a:spcPct val="10000"/>
              </a:spcBef>
            </a:pPr>
            <a:r>
              <a:rPr lang="pt-BR" sz="2000" dirty="0" smtClean="0"/>
              <a:t>É o criador do documento a ser revisado. Deve explicar o documento e fornecer informações fundamentais à sua compreensão</a:t>
            </a:r>
          </a:p>
          <a:p>
            <a:pPr marL="495300" indent="-495300">
              <a:lnSpc>
                <a:spcPct val="90000"/>
              </a:lnSpc>
              <a:spcAft>
                <a:spcPct val="5000"/>
              </a:spcAft>
            </a:pPr>
            <a:r>
              <a:rPr lang="pt-BR" sz="2400" b="0" dirty="0" smtClean="0"/>
              <a:t>Revisor</a:t>
            </a:r>
          </a:p>
          <a:p>
            <a:pPr marL="876300" lvl="1" indent="-419100">
              <a:spcBef>
                <a:spcPct val="10000"/>
              </a:spcBef>
            </a:pPr>
            <a:r>
              <a:rPr lang="pt-BR" sz="2000" dirty="0" smtClean="0"/>
              <a:t>Profissionais que estarão exclusivamente voltados para a discussão do documento e identificação de problemas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0"/>
            <a:ext cx="6045622" cy="1052736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Papéis Existentes em uma Reunião de Verificação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4933950"/>
          </a:xfrm>
          <a:noFill/>
          <a:ln/>
        </p:spPr>
        <p:txBody>
          <a:bodyPr/>
          <a:lstStyle/>
          <a:p>
            <a:pPr marL="495300" indent="-495300"/>
            <a:r>
              <a:rPr lang="pt-BR" sz="2800" b="0" dirty="0" smtClean="0"/>
              <a:t>Pode tornar as reuniões mais produtivas</a:t>
            </a:r>
          </a:p>
          <a:p>
            <a:pPr marL="495300" indent="-495300"/>
            <a:r>
              <a:rPr lang="pt-BR" sz="2800" b="0" dirty="0" smtClean="0"/>
              <a:t>Normalmente não tem a responsabilidade de revisar os documentos</a:t>
            </a:r>
            <a:endParaRPr lang="en-US" sz="2800" b="0" dirty="0" smtClean="0"/>
          </a:p>
          <a:p>
            <a:pPr marL="495300" indent="-495300">
              <a:spcAft>
                <a:spcPct val="20000"/>
              </a:spcAft>
            </a:pPr>
            <a:r>
              <a:rPr lang="pt-BR" sz="2800" b="0" dirty="0" smtClean="0"/>
              <a:t>Principais missões:</a:t>
            </a:r>
          </a:p>
          <a:p>
            <a:pPr marL="876300" lvl="1" indent="-419100">
              <a:spcBef>
                <a:spcPct val="10000"/>
              </a:spcBef>
              <a:spcAft>
                <a:spcPct val="10000"/>
              </a:spcAft>
            </a:pPr>
            <a:r>
              <a:rPr lang="pt-BR" sz="2000" dirty="0" smtClean="0"/>
              <a:t>Manter o processo dentro do foco e dos propósitos da reunião</a:t>
            </a:r>
          </a:p>
          <a:p>
            <a:pPr marL="876300" lvl="1" indent="-419100">
              <a:spcBef>
                <a:spcPct val="10000"/>
              </a:spcBef>
              <a:spcAft>
                <a:spcPct val="10000"/>
              </a:spcAft>
            </a:pPr>
            <a:r>
              <a:rPr lang="pt-BR" sz="2000" dirty="0" smtClean="0"/>
              <a:t>Garantir que todos os pontos estão recebendo a devida atenção por todos os participantes</a:t>
            </a:r>
          </a:p>
          <a:p>
            <a:pPr marL="876300" lvl="1" indent="-419100">
              <a:spcBef>
                <a:spcPct val="10000"/>
              </a:spcBef>
              <a:spcAft>
                <a:spcPct val="10000"/>
              </a:spcAft>
            </a:pPr>
            <a:r>
              <a:rPr lang="pt-BR" sz="2000" dirty="0" smtClean="0"/>
              <a:t>Propiciar aos revisões iguais oportunidades de expor seus pensamentos e comentários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332656"/>
            <a:ext cx="6045622" cy="720080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Presença de um Moderador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89075"/>
            <a:ext cx="8785225" cy="4933950"/>
          </a:xfrm>
          <a:noFill/>
          <a:ln/>
        </p:spPr>
        <p:txBody>
          <a:bodyPr/>
          <a:lstStyle/>
          <a:p>
            <a:pPr marL="495300" indent="-495300"/>
            <a:r>
              <a:rPr lang="pt-BR" sz="2800" b="0" dirty="0" smtClean="0"/>
              <a:t>Formato ideal: 2 horas, com um conjunto de assuntos reduzidos e relacionados</a:t>
            </a:r>
          </a:p>
          <a:p>
            <a:pPr marL="495300" indent="-495300"/>
            <a:r>
              <a:rPr lang="pt-BR" sz="2800" b="0" dirty="0" smtClean="0"/>
              <a:t>Quanto mais longa a revisão, maior será a dispersão dos revisores</a:t>
            </a:r>
          </a:p>
          <a:p>
            <a:pPr marL="495300" indent="-495300"/>
            <a:r>
              <a:rPr lang="pt-BR" sz="2800" b="0" dirty="0" smtClean="0"/>
              <a:t>Se um documento for longo, deve ser dividido em várias sessões</a:t>
            </a:r>
          </a:p>
          <a:p>
            <a:pPr marL="495300" indent="-495300"/>
            <a:r>
              <a:rPr lang="pt-BR" sz="2800" b="0" dirty="0" smtClean="0"/>
              <a:t>Ao final das revisões, um relatório de conclusão das verificações deve ser produzido</a:t>
            </a:r>
          </a:p>
          <a:p>
            <a:pPr marL="495300" indent="-495300"/>
            <a:endParaRPr lang="pt-BR" sz="24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0"/>
            <a:ext cx="6045622" cy="1052736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As Revisões devem ser curtas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225" name="Group 105"/>
          <p:cNvGraphicFramePr>
            <a:graphicFrameLocks noGrp="1"/>
          </p:cNvGraphicFramePr>
          <p:nvPr>
            <p:ph sz="half" idx="2"/>
          </p:nvPr>
        </p:nvGraphicFramePr>
        <p:xfrm>
          <a:off x="431800" y="2632075"/>
          <a:ext cx="8316913" cy="3351976"/>
        </p:xfrm>
        <a:graphic>
          <a:graphicData uri="http://schemas.openxmlformats.org/drawingml/2006/table">
            <a:tbl>
              <a:tblPr/>
              <a:tblGrid>
                <a:gridCol w="4159250"/>
                <a:gridCol w="4157663"/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Requisito Inverificável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Requisito Verificável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 O banco de dados ZZ deve ser flexível”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banco de dados ZZ deve possuir oito campos por registro.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“MNOP deve ser seguro”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MNOP deve parar sua operação se uma pessoa se aproximar a mais de 2 metros de uma de suas partes móveis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MNOP deve desligar os aquecedores se a temperatura da água exceder 37°C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“O sistema CE deve processar depósitos rapidamente”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sistema CE deve escanear os dados do usuário e conta de cada folheto de depósito em 2 segundos ou menos”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222" name="Rectangle 102"/>
          <p:cNvSpPr>
            <a:spLocks noChangeArrowheads="1"/>
          </p:cNvSpPr>
          <p:nvPr/>
        </p:nvSpPr>
        <p:spPr bwMode="auto">
          <a:xfrm>
            <a:off x="180975" y="1489075"/>
            <a:ext cx="87852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BR" sz="2400"/>
              <a:t>Requisitos não funcionais devem ser elaborados até que se tornem </a:t>
            </a:r>
            <a:r>
              <a:rPr lang="pt-BR" sz="2400">
                <a:solidFill>
                  <a:schemeClr val="tx2"/>
                </a:solidFill>
              </a:rPr>
              <a:t>verificáveis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6045622" cy="792088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Qualida</a:t>
            </a:r>
            <a:r>
              <a:rPr lang="pt-BR" sz="3200" dirty="0" smtClean="0"/>
              <a:t>de dos Requisitos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4" name="Rectangle 20"/>
          <p:cNvSpPr>
            <a:spLocks noChangeArrowheads="1"/>
          </p:cNvSpPr>
          <p:nvPr/>
        </p:nvSpPr>
        <p:spPr bwMode="auto">
          <a:xfrm>
            <a:off x="180975" y="1489075"/>
            <a:ext cx="87852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5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BR" sz="2400"/>
              <a:t>Algumas palavras levam a requisitos impossíveis de serem verficados</a:t>
            </a:r>
          </a:p>
        </p:txBody>
      </p:sp>
      <p:graphicFrame>
        <p:nvGraphicFramePr>
          <p:cNvPr id="267353" name="Group 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05063"/>
              </p:ext>
            </p:extLst>
          </p:nvPr>
        </p:nvGraphicFramePr>
        <p:xfrm>
          <a:off x="585788" y="2416175"/>
          <a:ext cx="8010525" cy="3720466"/>
        </p:xfrm>
        <a:graphic>
          <a:graphicData uri="http://schemas.openxmlformats.org/drawingml/2006/table">
            <a:tbl>
              <a:tblPr/>
              <a:tblGrid>
                <a:gridCol w="4005262"/>
                <a:gridCol w="4005263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Palavras não Verificáveis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Possíveis substitutos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Amigável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máximo de passos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de funcionalidades presentes em outras aplicações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Menus ou prompts para auxiliar usuários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Dimensões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Requisitos mínimos de hardware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Sistemas operacionais em que deve funcionar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Pequeno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Dimensões aceitáveis (em número de 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Flexível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Variáveis que podem acomodar uma gama de mudanças de valores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Funções que implementam uma de várias possibilidades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5544616" cy="792088"/>
          </a:xfrm>
          <a:noFill/>
          <a:ln/>
        </p:spPr>
        <p:txBody>
          <a:bodyPr/>
          <a:lstStyle/>
          <a:p>
            <a:pPr algn="l"/>
            <a:r>
              <a:rPr lang="pt-BR" sz="3200" dirty="0" smtClean="0">
                <a:effectLst/>
              </a:rPr>
              <a:t>Qualida</a:t>
            </a:r>
            <a:r>
              <a:rPr lang="pt-BR" sz="3200" dirty="0" smtClean="0"/>
              <a:t>de dos Requisitos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78" name="Group 54"/>
          <p:cNvGraphicFramePr>
            <a:graphicFrameLocks noGrp="1"/>
          </p:cNvGraphicFramePr>
          <p:nvPr/>
        </p:nvGraphicFramePr>
        <p:xfrm>
          <a:off x="569913" y="3879850"/>
          <a:ext cx="8104187" cy="2293937"/>
        </p:xfrm>
        <a:graphic>
          <a:graphicData uri="http://schemas.openxmlformats.org/drawingml/2006/table">
            <a:tbl>
              <a:tblPr/>
              <a:tblGrid>
                <a:gridCol w="8104187"/>
              </a:tblGrid>
              <a:tr h="4573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Requisitos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 banco de dados ZZ deve ser flexível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MNOP deve ser seguro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 sistema CE deve processar depósitos rapidamente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 telas devem ser amigáveis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4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 sistema deve ser portável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0" name="Rectangle 4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 smtClean="0"/>
              <a:t>Exercício em Grupo:</a:t>
            </a:r>
          </a:p>
          <a:p>
            <a:pPr lvl="1"/>
            <a:r>
              <a:rPr lang="pt-BR" dirty="0" smtClean="0"/>
              <a:t>Efetuar uma revisão de qualidade nos requisitos abaixo</a:t>
            </a:r>
          </a:p>
          <a:p>
            <a:pPr lvl="1"/>
            <a:r>
              <a:rPr lang="pt-BR" dirty="0" smtClean="0"/>
              <a:t>Propor nova redação para cada requisito</a:t>
            </a:r>
          </a:p>
          <a:p>
            <a:pPr lvl="1"/>
            <a:r>
              <a:rPr lang="pt-BR" dirty="0" smtClean="0"/>
              <a:t>Tempo: 20 minutos</a:t>
            </a:r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332656"/>
            <a:ext cx="5901606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pt-BR" sz="3200" dirty="0" smtClean="0">
                <a:effectLst/>
              </a:rPr>
              <a:t>Verificação de Requisitos</a:t>
            </a:r>
            <a:endParaRPr lang="en-US" sz="32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697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195587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43000"/>
            <a:ext cx="8785225" cy="51435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pic>
        <p:nvPicPr>
          <p:cNvPr id="195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2125663"/>
            <a:ext cx="132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55900"/>
            <a:ext cx="2032000" cy="3403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1196751"/>
            <a:ext cx="8286750" cy="52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/>
            <a:r>
              <a:rPr lang="pt-BR" sz="2400" b="1" dirty="0" smtClean="0"/>
              <a:t>CMMi</a:t>
            </a:r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 smtClean="0"/>
              <a:t>a </a:t>
            </a:r>
            <a:r>
              <a:rPr lang="pt-BR" sz="2400" dirty="0"/>
              <a:t>implantação de medições associadas a projeto, processo e produto</a:t>
            </a:r>
          </a:p>
          <a:p>
            <a:pPr marL="271463" indent="-271463">
              <a:buFont typeface="Wingdings" pitchFamily="2" charset="2"/>
              <a:buChar char="ü"/>
            </a:pPr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utilização de mecanismos adequados de armazenamento e recuperação</a:t>
            </a:r>
          </a:p>
          <a:p>
            <a:pPr marL="271463" indent="-271463">
              <a:buFont typeface="Wingdings" pitchFamily="2" charset="2"/>
              <a:buChar char="ü"/>
            </a:pPr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busca de conformidade com os padrões de desenvolvimento de software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ação de dados relativos a projetos, processos e produtos</a:t>
            </a:r>
          </a:p>
          <a:p>
            <a:pPr marL="271463" indent="-271463"/>
            <a:endParaRPr lang="pt-BR" sz="2400" dirty="0"/>
          </a:p>
          <a:p>
            <a:pPr marL="271463" indent="-271463">
              <a:buFont typeface="Wingdings" pitchFamily="2" charset="2"/>
              <a:buChar char="ü"/>
            </a:pPr>
            <a:r>
              <a:rPr lang="pt-BR" sz="2400" dirty="0"/>
              <a:t>a busca de uma melhoria contínua no processo de desenvolvimento de software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1196751"/>
            <a:ext cx="8286750" cy="52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 b="1" dirty="0" smtClean="0"/>
              <a:t>CMMi</a:t>
            </a:r>
          </a:p>
          <a:p>
            <a:pPr marL="342900" indent="-342900"/>
            <a:endParaRPr lang="pt-BR" sz="2800" b="1" dirty="0" smtClean="0"/>
          </a:p>
          <a:p>
            <a:pPr marL="342900" indent="-342900">
              <a:buFontTx/>
              <a:buChar char="•"/>
            </a:pPr>
            <a:r>
              <a:rPr lang="pt-BR" sz="2400" dirty="0" smtClean="0"/>
              <a:t>Possui </a:t>
            </a:r>
            <a:r>
              <a:rPr lang="pt-BR" sz="2400" dirty="0"/>
              <a:t>3 áreas de processos relacionadas com Qualidade e Testes:</a:t>
            </a:r>
          </a:p>
          <a:p>
            <a:pPr marL="884238" lvl="1" indent="-342900">
              <a:spcBef>
                <a:spcPct val="35000"/>
              </a:spcBef>
              <a:spcAft>
                <a:spcPct val="35000"/>
              </a:spcAft>
              <a:buFont typeface="Wingdings" pitchFamily="2" charset="2"/>
              <a:buAutoNum type="arabicPeriod"/>
            </a:pPr>
            <a:r>
              <a:rPr lang="pt-BR" sz="2400" dirty="0"/>
              <a:t> Verificação (VER)</a:t>
            </a:r>
          </a:p>
          <a:p>
            <a:pPr marL="884238" lvl="1" indent="-342900">
              <a:spcBef>
                <a:spcPct val="35000"/>
              </a:spcBef>
              <a:spcAft>
                <a:spcPct val="35000"/>
              </a:spcAft>
              <a:buFont typeface="Wingdings" pitchFamily="2" charset="2"/>
              <a:buAutoNum type="arabicPeriod"/>
            </a:pPr>
            <a:r>
              <a:rPr lang="pt-BR" sz="2400" dirty="0"/>
              <a:t> Validação (VAL)</a:t>
            </a:r>
          </a:p>
          <a:p>
            <a:pPr marL="884238" lvl="1" indent="-342900">
              <a:spcBef>
                <a:spcPct val="35000"/>
              </a:spcBef>
              <a:spcAft>
                <a:spcPct val="35000"/>
              </a:spcAft>
              <a:buFont typeface="Wingdings" pitchFamily="2" charset="2"/>
              <a:buAutoNum type="arabicPeriod"/>
            </a:pPr>
            <a:r>
              <a:rPr lang="pt-BR" sz="2400" dirty="0"/>
              <a:t> Garantia da Qualidade do Processo e do Produto (PPQA)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9388" y="1489075"/>
            <a:ext cx="87852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</a:pPr>
            <a:r>
              <a:rPr lang="pt-BR" sz="2400" b="1" dirty="0" smtClean="0"/>
              <a:t>Conceitos Básicos</a:t>
            </a:r>
          </a:p>
          <a:p>
            <a:pPr marL="342900" indent="-342900" eaLnBrk="0" hangingPunct="0">
              <a:spcBef>
                <a:spcPct val="25000"/>
              </a:spcBef>
              <a:buFont typeface="Wingdings" pitchFamily="2" charset="2"/>
              <a:buChar char="§"/>
            </a:pPr>
            <a:r>
              <a:rPr lang="pt-BR" sz="2400" b="1" dirty="0" smtClean="0"/>
              <a:t>Verificação</a:t>
            </a:r>
            <a:endParaRPr lang="pt-BR" sz="2400" b="1" dirty="0"/>
          </a:p>
          <a:p>
            <a:pPr marL="742950" lvl="1" indent="-285750" eaLnBrk="0" hangingPunct="0">
              <a:spcAft>
                <a:spcPct val="25000"/>
              </a:spcAft>
              <a:buFontTx/>
              <a:buChar char="–"/>
            </a:pPr>
            <a:r>
              <a:rPr lang="pt-BR" sz="2000" dirty="0"/>
              <a:t>Processo de avaliação de um sistema ou componente para determinar se os artefatos produzidos satisfazem as especificações determinadas no início da fase</a:t>
            </a:r>
          </a:p>
          <a:p>
            <a:pPr marL="742950" lvl="1" indent="-285750" eaLnBrk="0" hangingPunct="0">
              <a:spcAft>
                <a:spcPct val="25000"/>
              </a:spcAft>
              <a:buFontTx/>
              <a:buChar char="–"/>
            </a:pPr>
            <a:r>
              <a:rPr lang="pt-BR" sz="2000" dirty="0"/>
              <a:t>“Você construiu corretamente?”</a:t>
            </a:r>
          </a:p>
          <a:p>
            <a:pPr marL="342900" indent="-342900" eaLnBrk="0" hangingPunct="0">
              <a:spcBef>
                <a:spcPct val="15000"/>
              </a:spcBef>
              <a:buFont typeface="Wingdings" pitchFamily="2" charset="2"/>
              <a:buChar char="§"/>
            </a:pPr>
            <a:r>
              <a:rPr lang="pt-BR" sz="2400" b="1" dirty="0"/>
              <a:t>Validação</a:t>
            </a:r>
          </a:p>
          <a:p>
            <a:pPr marL="742950" lvl="1" indent="-285750" eaLnBrk="0" hangingPunct="0">
              <a:spcAft>
                <a:spcPct val="25000"/>
              </a:spcAft>
              <a:buFontTx/>
              <a:buChar char="–"/>
            </a:pPr>
            <a:r>
              <a:rPr lang="pt-BR" sz="2000" dirty="0"/>
              <a:t>Processo de avaliação para determinar se o sistema atende as necessidades e requisitos dos usuários</a:t>
            </a:r>
          </a:p>
          <a:p>
            <a:pPr marL="742950" lvl="1" indent="-285750" eaLnBrk="0" hangingPunct="0">
              <a:spcAft>
                <a:spcPct val="25000"/>
              </a:spcAft>
              <a:buFontTx/>
              <a:buChar char="–"/>
            </a:pPr>
            <a:r>
              <a:rPr lang="pt-BR" sz="2000" dirty="0"/>
              <a:t>“Você construiu o sistema correto?”</a:t>
            </a:r>
          </a:p>
          <a:p>
            <a:pPr marL="342900" indent="-342900" eaLnBrk="0" hangingPunct="0">
              <a:spcBef>
                <a:spcPct val="15000"/>
              </a:spcBef>
              <a:buFont typeface="Wingdings" pitchFamily="2" charset="2"/>
              <a:buChar char="§"/>
            </a:pPr>
            <a:r>
              <a:rPr lang="pt-BR" sz="2400" b="1" dirty="0"/>
              <a:t>Testes</a:t>
            </a:r>
          </a:p>
          <a:p>
            <a:pPr marL="742950" lvl="1" indent="-285750" eaLnBrk="0" hangingPunct="0">
              <a:spcAft>
                <a:spcPct val="25000"/>
              </a:spcAft>
              <a:buFontTx/>
              <a:buChar char="–"/>
            </a:pPr>
            <a:r>
              <a:rPr lang="pt-BR" sz="2000" dirty="0"/>
              <a:t>Processo de exercitar um sistema ou componente para verificar que este satisfaz as especificações e para identificar falhas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6550"/>
            <a:ext cx="6120805" cy="922338"/>
          </a:xfrm>
          <a:noFill/>
          <a:ln/>
        </p:spPr>
        <p:txBody>
          <a:bodyPr/>
          <a:lstStyle/>
          <a:p>
            <a:pPr>
              <a:lnSpc>
                <a:spcPct val="45000"/>
              </a:lnSpc>
            </a:pPr>
            <a:r>
              <a:rPr lang="pt-BR" sz="3600" dirty="0" smtClean="0">
                <a:effectLst/>
              </a:rPr>
              <a:t>CMMI Browser</a:t>
            </a:r>
            <a:br>
              <a:rPr lang="pt-BR" sz="3600" dirty="0" smtClean="0">
                <a:effectLst/>
              </a:rPr>
            </a:br>
            <a:r>
              <a:rPr lang="en-US" sz="1200" dirty="0" smtClean="0">
                <a:effectLst/>
                <a:hlinkClick r:id="rId2"/>
              </a:rPr>
              <a:t>http://www.wibas.com/products/cmmi/cmmi_v12_browser/index_en.html</a:t>
            </a:r>
            <a:r>
              <a:rPr lang="en-US" dirty="0" smtClean="0">
                <a:effectLst/>
              </a:rPr>
              <a:t> 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281113"/>
            <a:ext cx="8323262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413</TotalTime>
  <Words>2772</Words>
  <Application>Microsoft Office PowerPoint</Application>
  <PresentationFormat>On-screen Show (4:3)</PresentationFormat>
  <Paragraphs>379</Paragraphs>
  <Slides>60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modelo_powerpoint_fit</vt:lpstr>
      <vt:lpstr>Gráfico</vt:lpstr>
      <vt:lpstr>PowerPoint Presentation</vt:lpstr>
      <vt:lpstr>Revisão Aula 1 Conceitos de Qualidade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CMMI Browser http://www.wibas.com/products/cmmi/cmmi_v12_browser/index_en.html </vt:lpstr>
      <vt:lpstr>Dúvidas</vt:lpstr>
      <vt:lpstr>Aula 2 Processo de Garantia de Qualidade de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Dúvidas</vt:lpstr>
      <vt:lpstr>PowerPoint Presentation</vt:lpstr>
      <vt:lpstr>Modelo de Qualidade de Software em “V”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Testes de Verificação</vt:lpstr>
      <vt:lpstr>Testes de Verificação</vt:lpstr>
      <vt:lpstr>Planejando os Testes de Verificação</vt:lpstr>
      <vt:lpstr>Testes de Verificação</vt:lpstr>
      <vt:lpstr>Testes de Verificação</vt:lpstr>
      <vt:lpstr>PowerPoint Presentation</vt:lpstr>
      <vt:lpstr>Testes de Validação</vt:lpstr>
      <vt:lpstr>Testes de Validação</vt:lpstr>
      <vt:lpstr>Testes de Validação</vt:lpstr>
      <vt:lpstr>Dúvidas</vt:lpstr>
      <vt:lpstr>Tipos de Testes de Verificação</vt:lpstr>
      <vt:lpstr>Revisões Técnicas</vt:lpstr>
      <vt:lpstr>Revisões de Documentos</vt:lpstr>
      <vt:lpstr>Auditoria</vt:lpstr>
      <vt:lpstr>Checklists</vt:lpstr>
      <vt:lpstr>Regras Gerais</vt:lpstr>
      <vt:lpstr>Regras Gerais</vt:lpstr>
      <vt:lpstr>Regras Gerais</vt:lpstr>
      <vt:lpstr>Regras Gerais</vt:lpstr>
      <vt:lpstr>Regras Gerais</vt:lpstr>
      <vt:lpstr>Papéis Existentes em uma Reunião de Verificação</vt:lpstr>
      <vt:lpstr>Presença de um Moderador</vt:lpstr>
      <vt:lpstr>As Revisões devem ser curtas</vt:lpstr>
      <vt:lpstr>Qualidade dos Requisitos</vt:lpstr>
      <vt:lpstr>Qualidade dos Requisitos</vt:lpstr>
      <vt:lpstr>Verificação de Requisitos</vt:lpstr>
      <vt:lpstr>Dúvidas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Windows User</cp:lastModifiedBy>
  <cp:revision>57</cp:revision>
  <dcterms:created xsi:type="dcterms:W3CDTF">2012-09-13T19:43:42Z</dcterms:created>
  <dcterms:modified xsi:type="dcterms:W3CDTF">2014-02-12T10:50:52Z</dcterms:modified>
</cp:coreProperties>
</file>