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37"/>
  </p:notesMasterIdLst>
  <p:sldIdLst>
    <p:sldId id="256" r:id="rId2"/>
    <p:sldId id="286" r:id="rId3"/>
    <p:sldId id="277" r:id="rId4"/>
    <p:sldId id="263" r:id="rId5"/>
    <p:sldId id="257" r:id="rId6"/>
    <p:sldId id="275" r:id="rId7"/>
    <p:sldId id="259" r:id="rId8"/>
    <p:sldId id="276" r:id="rId9"/>
    <p:sldId id="269" r:id="rId10"/>
    <p:sldId id="262" r:id="rId11"/>
    <p:sldId id="266" r:id="rId12"/>
    <p:sldId id="265" r:id="rId13"/>
    <p:sldId id="267" r:id="rId14"/>
    <p:sldId id="268" r:id="rId15"/>
    <p:sldId id="272" r:id="rId16"/>
    <p:sldId id="270" r:id="rId17"/>
    <p:sldId id="273" r:id="rId18"/>
    <p:sldId id="274" r:id="rId19"/>
    <p:sldId id="271" r:id="rId20"/>
    <p:sldId id="295" r:id="rId21"/>
    <p:sldId id="282" r:id="rId22"/>
    <p:sldId id="288" r:id="rId23"/>
    <p:sldId id="289" r:id="rId24"/>
    <p:sldId id="290" r:id="rId25"/>
    <p:sldId id="294" r:id="rId26"/>
    <p:sldId id="284" r:id="rId27"/>
    <p:sldId id="283" r:id="rId28"/>
    <p:sldId id="296" r:id="rId29"/>
    <p:sldId id="285" r:id="rId30"/>
    <p:sldId id="297" r:id="rId31"/>
    <p:sldId id="293" r:id="rId32"/>
    <p:sldId id="291" r:id="rId33"/>
    <p:sldId id="292" r:id="rId34"/>
    <p:sldId id="260" r:id="rId35"/>
    <p:sldId id="287" r:id="rId36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  <a:srgbClr val="FF0000"/>
    <a:srgbClr val="290C01"/>
    <a:srgbClr val="4A1702"/>
    <a:srgbClr val="336699"/>
    <a:srgbClr val="3333FF"/>
    <a:srgbClr val="0066CC"/>
    <a:srgbClr val="0000CC"/>
    <a:srgbClr val="1A1400"/>
    <a:srgbClr val="644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43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6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3C2482-A9D2-4912-814D-55CFEFD19993}" type="doc">
      <dgm:prSet loTypeId="urn:microsoft.com/office/officeart/2005/8/layout/pyramid1" loCatId="pyramid" qsTypeId="urn:microsoft.com/office/officeart/2005/8/quickstyle/3d2" qsCatId="3D" csTypeId="urn:microsoft.com/office/officeart/2005/8/colors/accent1_2#6" csCatId="accent1" phldr="1"/>
      <dgm:spPr/>
    </dgm:pt>
    <dgm:pt modelId="{6B9C3418-DD18-4C80-A3D5-02F855F09802}">
      <dgm:prSet phldrT="[Texto]" custT="1"/>
      <dgm:spPr>
        <a:solidFill>
          <a:srgbClr val="CC3300"/>
        </a:solidFill>
      </dgm:spPr>
      <dgm:t>
        <a:bodyPr anchor="b"/>
        <a:lstStyle/>
        <a:p>
          <a:r>
            <a:rPr lang="pt-BR" sz="2400" b="1" dirty="0" smtClean="0"/>
            <a:t>N</a:t>
          </a:r>
        </a:p>
      </dgm:t>
    </dgm:pt>
    <dgm:pt modelId="{28145917-1E64-45DE-967C-6F1E937574B0}" type="parTrans" cxnId="{57D5C2AB-C7E9-4D3F-ADBB-85977A099DA1}">
      <dgm:prSet/>
      <dgm:spPr/>
      <dgm:t>
        <a:bodyPr/>
        <a:lstStyle/>
        <a:p>
          <a:endParaRPr lang="pt-BR" sz="700" b="1"/>
        </a:p>
      </dgm:t>
    </dgm:pt>
    <dgm:pt modelId="{361F6A6C-D060-4662-9CD9-1FB366B833C4}" type="sibTrans" cxnId="{57D5C2AB-C7E9-4D3F-ADBB-85977A099DA1}">
      <dgm:prSet/>
      <dgm:spPr/>
      <dgm:t>
        <a:bodyPr/>
        <a:lstStyle/>
        <a:p>
          <a:endParaRPr lang="pt-BR" sz="700" b="1"/>
        </a:p>
      </dgm:t>
    </dgm:pt>
    <dgm:pt modelId="{208654C1-D33D-4400-8E4E-B21DD8406F54}">
      <dgm:prSet phldrT="[Texto]" custT="1"/>
      <dgm:spPr>
        <a:solidFill>
          <a:srgbClr val="92D050"/>
        </a:solidFill>
      </dgm:spPr>
      <dgm:t>
        <a:bodyPr/>
        <a:lstStyle/>
        <a:p>
          <a:r>
            <a:rPr lang="pt-BR" sz="2400" b="1" dirty="0" smtClean="0"/>
            <a:t>C</a:t>
          </a:r>
          <a:endParaRPr lang="pt-BR" sz="2400" b="1" dirty="0"/>
        </a:p>
      </dgm:t>
    </dgm:pt>
    <dgm:pt modelId="{81A42C0E-8D1B-4EE2-8E9E-B82CE73B2BB1}" type="parTrans" cxnId="{F0327E86-DBB6-457D-B51C-C92C05B1D19F}">
      <dgm:prSet/>
      <dgm:spPr/>
      <dgm:t>
        <a:bodyPr/>
        <a:lstStyle/>
        <a:p>
          <a:endParaRPr lang="pt-BR" sz="700" b="1"/>
        </a:p>
      </dgm:t>
    </dgm:pt>
    <dgm:pt modelId="{8531200C-1038-4D28-A192-8F3796E0EEEC}" type="sibTrans" cxnId="{F0327E86-DBB6-457D-B51C-C92C05B1D19F}">
      <dgm:prSet/>
      <dgm:spPr/>
      <dgm:t>
        <a:bodyPr/>
        <a:lstStyle/>
        <a:p>
          <a:endParaRPr lang="pt-BR" sz="700" b="1"/>
        </a:p>
      </dgm:t>
    </dgm:pt>
    <dgm:pt modelId="{AAA319C4-093E-463B-8C46-24B6CD51F5BB}">
      <dgm:prSet phldrT="[Texto]" custT="1"/>
      <dgm:spPr/>
      <dgm:t>
        <a:bodyPr/>
        <a:lstStyle/>
        <a:p>
          <a:r>
            <a:rPr lang="pt-BR" sz="2400" b="1" dirty="0" smtClean="0"/>
            <a:t>R</a:t>
          </a:r>
          <a:endParaRPr lang="pt-BR" sz="2400" b="1" dirty="0"/>
        </a:p>
      </dgm:t>
    </dgm:pt>
    <dgm:pt modelId="{4F3C0706-557C-48A2-9926-8E84F345452A}" type="parTrans" cxnId="{E7565DC2-5A09-45CA-A832-D482FEEF7323}">
      <dgm:prSet/>
      <dgm:spPr/>
      <dgm:t>
        <a:bodyPr/>
        <a:lstStyle/>
        <a:p>
          <a:endParaRPr lang="pt-BR" sz="700" b="1"/>
        </a:p>
      </dgm:t>
    </dgm:pt>
    <dgm:pt modelId="{A519E7BE-00E5-4F13-903B-FCDD81450116}" type="sibTrans" cxnId="{E7565DC2-5A09-45CA-A832-D482FEEF7323}">
      <dgm:prSet/>
      <dgm:spPr/>
      <dgm:t>
        <a:bodyPr/>
        <a:lstStyle/>
        <a:p>
          <a:endParaRPr lang="pt-BR" sz="700" b="1"/>
        </a:p>
      </dgm:t>
    </dgm:pt>
    <dgm:pt modelId="{9E5C4B8E-FBAF-4C13-A68D-9A45D6FFA766}" type="pres">
      <dgm:prSet presAssocID="{C53C2482-A9D2-4912-814D-55CFEFD19993}" presName="Name0" presStyleCnt="0">
        <dgm:presLayoutVars>
          <dgm:dir/>
          <dgm:animLvl val="lvl"/>
          <dgm:resizeHandles val="exact"/>
        </dgm:presLayoutVars>
      </dgm:prSet>
      <dgm:spPr/>
    </dgm:pt>
    <dgm:pt modelId="{55224181-13FA-4E84-B9FF-10E2477F7AF3}" type="pres">
      <dgm:prSet presAssocID="{6B9C3418-DD18-4C80-A3D5-02F855F09802}" presName="Name8" presStyleCnt="0"/>
      <dgm:spPr/>
    </dgm:pt>
    <dgm:pt modelId="{A3443EB2-549D-4ED8-BDFB-863D36E7FB24}" type="pres">
      <dgm:prSet presAssocID="{6B9C3418-DD18-4C80-A3D5-02F855F09802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774BD02-36E8-4FAE-9781-FA62A470B732}" type="pres">
      <dgm:prSet presAssocID="{6B9C3418-DD18-4C80-A3D5-02F855F0980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C0CE6A8-DDE6-48E0-B905-2E91A0D56DFD}" type="pres">
      <dgm:prSet presAssocID="{208654C1-D33D-4400-8E4E-B21DD8406F54}" presName="Name8" presStyleCnt="0"/>
      <dgm:spPr/>
    </dgm:pt>
    <dgm:pt modelId="{B6D25F9A-14A3-4653-92F3-214DB87BAF9E}" type="pres">
      <dgm:prSet presAssocID="{208654C1-D33D-4400-8E4E-B21DD8406F54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C7BC714-368C-47E1-8C18-0C31A7D024C2}" type="pres">
      <dgm:prSet presAssocID="{208654C1-D33D-4400-8E4E-B21DD8406F5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CE47415-39EE-465A-AA47-BD43F6D1A1CF}" type="pres">
      <dgm:prSet presAssocID="{AAA319C4-093E-463B-8C46-24B6CD51F5BB}" presName="Name8" presStyleCnt="0"/>
      <dgm:spPr/>
    </dgm:pt>
    <dgm:pt modelId="{98EBA2B3-A8AF-410E-ACA1-AA3E2A21502D}" type="pres">
      <dgm:prSet presAssocID="{AAA319C4-093E-463B-8C46-24B6CD51F5BB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8A3C771-1747-4B1C-A7C1-7D9D51789841}" type="pres">
      <dgm:prSet presAssocID="{AAA319C4-093E-463B-8C46-24B6CD51F5B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57D5C2AB-C7E9-4D3F-ADBB-85977A099DA1}" srcId="{C53C2482-A9D2-4912-814D-55CFEFD19993}" destId="{6B9C3418-DD18-4C80-A3D5-02F855F09802}" srcOrd="0" destOrd="0" parTransId="{28145917-1E64-45DE-967C-6F1E937574B0}" sibTransId="{361F6A6C-D060-4662-9CD9-1FB366B833C4}"/>
    <dgm:cxn modelId="{E7565DC2-5A09-45CA-A832-D482FEEF7323}" srcId="{C53C2482-A9D2-4912-814D-55CFEFD19993}" destId="{AAA319C4-093E-463B-8C46-24B6CD51F5BB}" srcOrd="2" destOrd="0" parTransId="{4F3C0706-557C-48A2-9926-8E84F345452A}" sibTransId="{A519E7BE-00E5-4F13-903B-FCDD81450116}"/>
    <dgm:cxn modelId="{43E72A58-C02F-4650-9566-2090A2A8809A}" type="presOf" srcId="{AAA319C4-093E-463B-8C46-24B6CD51F5BB}" destId="{A8A3C771-1747-4B1C-A7C1-7D9D51789841}" srcOrd="1" destOrd="0" presId="urn:microsoft.com/office/officeart/2005/8/layout/pyramid1"/>
    <dgm:cxn modelId="{127FC3C9-CD32-4E3D-8DEE-765F8C825A69}" type="presOf" srcId="{AAA319C4-093E-463B-8C46-24B6CD51F5BB}" destId="{98EBA2B3-A8AF-410E-ACA1-AA3E2A21502D}" srcOrd="0" destOrd="0" presId="urn:microsoft.com/office/officeart/2005/8/layout/pyramid1"/>
    <dgm:cxn modelId="{F0327E86-DBB6-457D-B51C-C92C05B1D19F}" srcId="{C53C2482-A9D2-4912-814D-55CFEFD19993}" destId="{208654C1-D33D-4400-8E4E-B21DD8406F54}" srcOrd="1" destOrd="0" parTransId="{81A42C0E-8D1B-4EE2-8E9E-B82CE73B2BB1}" sibTransId="{8531200C-1038-4D28-A192-8F3796E0EEEC}"/>
    <dgm:cxn modelId="{6F0BAE88-EF0F-4B01-8FF3-18ECE4903F25}" type="presOf" srcId="{208654C1-D33D-4400-8E4E-B21DD8406F54}" destId="{B6D25F9A-14A3-4653-92F3-214DB87BAF9E}" srcOrd="0" destOrd="0" presId="urn:microsoft.com/office/officeart/2005/8/layout/pyramid1"/>
    <dgm:cxn modelId="{20593317-3070-44C1-80CE-92AD6D8B725D}" type="presOf" srcId="{6B9C3418-DD18-4C80-A3D5-02F855F09802}" destId="{C774BD02-36E8-4FAE-9781-FA62A470B732}" srcOrd="1" destOrd="0" presId="urn:microsoft.com/office/officeart/2005/8/layout/pyramid1"/>
    <dgm:cxn modelId="{A2F33777-162D-453A-AFC9-FA49A711EF90}" type="presOf" srcId="{6B9C3418-DD18-4C80-A3D5-02F855F09802}" destId="{A3443EB2-549D-4ED8-BDFB-863D36E7FB24}" srcOrd="0" destOrd="0" presId="urn:microsoft.com/office/officeart/2005/8/layout/pyramid1"/>
    <dgm:cxn modelId="{8F6F4D53-4083-4F69-B516-789D6DF0D52F}" type="presOf" srcId="{C53C2482-A9D2-4912-814D-55CFEFD19993}" destId="{9E5C4B8E-FBAF-4C13-A68D-9A45D6FFA766}" srcOrd="0" destOrd="0" presId="urn:microsoft.com/office/officeart/2005/8/layout/pyramid1"/>
    <dgm:cxn modelId="{B901FBA7-2494-420E-AB4D-D56F8C4BFFE4}" type="presOf" srcId="{208654C1-D33D-4400-8E4E-B21DD8406F54}" destId="{AC7BC714-368C-47E1-8C18-0C31A7D024C2}" srcOrd="1" destOrd="0" presId="urn:microsoft.com/office/officeart/2005/8/layout/pyramid1"/>
    <dgm:cxn modelId="{CA418EE9-DF1B-4F66-B984-91B96D53DC40}" type="presParOf" srcId="{9E5C4B8E-FBAF-4C13-A68D-9A45D6FFA766}" destId="{55224181-13FA-4E84-B9FF-10E2477F7AF3}" srcOrd="0" destOrd="0" presId="urn:microsoft.com/office/officeart/2005/8/layout/pyramid1"/>
    <dgm:cxn modelId="{DFB530CA-6BC5-478C-8283-505A39C416F2}" type="presParOf" srcId="{55224181-13FA-4E84-B9FF-10E2477F7AF3}" destId="{A3443EB2-549D-4ED8-BDFB-863D36E7FB24}" srcOrd="0" destOrd="0" presId="urn:microsoft.com/office/officeart/2005/8/layout/pyramid1"/>
    <dgm:cxn modelId="{7894A8EC-5149-4105-A1F1-245AB71636C6}" type="presParOf" srcId="{55224181-13FA-4E84-B9FF-10E2477F7AF3}" destId="{C774BD02-36E8-4FAE-9781-FA62A470B732}" srcOrd="1" destOrd="0" presId="urn:microsoft.com/office/officeart/2005/8/layout/pyramid1"/>
    <dgm:cxn modelId="{86BB6179-37A2-4248-ACA3-AE700749EC2E}" type="presParOf" srcId="{9E5C4B8E-FBAF-4C13-A68D-9A45D6FFA766}" destId="{AC0CE6A8-DDE6-48E0-B905-2E91A0D56DFD}" srcOrd="1" destOrd="0" presId="urn:microsoft.com/office/officeart/2005/8/layout/pyramid1"/>
    <dgm:cxn modelId="{C06AD302-F0CC-480E-A709-AD686692CBFD}" type="presParOf" srcId="{AC0CE6A8-DDE6-48E0-B905-2E91A0D56DFD}" destId="{B6D25F9A-14A3-4653-92F3-214DB87BAF9E}" srcOrd="0" destOrd="0" presId="urn:microsoft.com/office/officeart/2005/8/layout/pyramid1"/>
    <dgm:cxn modelId="{72210A7F-427D-4D3C-ACD2-101BA09DD883}" type="presParOf" srcId="{AC0CE6A8-DDE6-48E0-B905-2E91A0D56DFD}" destId="{AC7BC714-368C-47E1-8C18-0C31A7D024C2}" srcOrd="1" destOrd="0" presId="urn:microsoft.com/office/officeart/2005/8/layout/pyramid1"/>
    <dgm:cxn modelId="{C00B655C-5071-4337-B2E8-76414A1A20F7}" type="presParOf" srcId="{9E5C4B8E-FBAF-4C13-A68D-9A45D6FFA766}" destId="{7CE47415-39EE-465A-AA47-BD43F6D1A1CF}" srcOrd="2" destOrd="0" presId="urn:microsoft.com/office/officeart/2005/8/layout/pyramid1"/>
    <dgm:cxn modelId="{9A3738E6-2E81-4833-BE0F-EECEC0BC5ECE}" type="presParOf" srcId="{7CE47415-39EE-465A-AA47-BD43F6D1A1CF}" destId="{98EBA2B3-A8AF-410E-ACA1-AA3E2A21502D}" srcOrd="0" destOrd="0" presId="urn:microsoft.com/office/officeart/2005/8/layout/pyramid1"/>
    <dgm:cxn modelId="{D68ADF69-BD5D-4581-BA97-DB740E213E90}" type="presParOf" srcId="{7CE47415-39EE-465A-AA47-BD43F6D1A1CF}" destId="{A8A3C771-1747-4B1C-A7C1-7D9D51789841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443EB2-549D-4ED8-BDFB-863D36E7FB24}">
      <dsp:nvSpPr>
        <dsp:cNvPr id="0" name=""/>
        <dsp:cNvSpPr/>
      </dsp:nvSpPr>
      <dsp:spPr>
        <a:xfrm>
          <a:off x="903779" y="0"/>
          <a:ext cx="903778" cy="838391"/>
        </a:xfrm>
        <a:prstGeom prst="trapezoid">
          <a:avLst>
            <a:gd name="adj" fmla="val 53900"/>
          </a:avLst>
        </a:prstGeom>
        <a:solidFill>
          <a:srgbClr val="CC33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kern="1200" dirty="0" smtClean="0"/>
            <a:t>N</a:t>
          </a:r>
        </a:p>
      </dsp:txBody>
      <dsp:txXfrm>
        <a:off x="903779" y="0"/>
        <a:ext cx="903778" cy="838391"/>
      </dsp:txXfrm>
    </dsp:sp>
    <dsp:sp modelId="{B6D25F9A-14A3-4653-92F3-214DB87BAF9E}">
      <dsp:nvSpPr>
        <dsp:cNvPr id="0" name=""/>
        <dsp:cNvSpPr/>
      </dsp:nvSpPr>
      <dsp:spPr>
        <a:xfrm>
          <a:off x="451889" y="838391"/>
          <a:ext cx="1807557" cy="838391"/>
        </a:xfrm>
        <a:prstGeom prst="trapezoid">
          <a:avLst>
            <a:gd name="adj" fmla="val 53900"/>
          </a:avLst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kern="1200" dirty="0" smtClean="0"/>
            <a:t>C</a:t>
          </a:r>
          <a:endParaRPr lang="pt-BR" sz="2400" b="1" kern="1200" dirty="0"/>
        </a:p>
      </dsp:txBody>
      <dsp:txXfrm>
        <a:off x="768212" y="838391"/>
        <a:ext cx="1174912" cy="838391"/>
      </dsp:txXfrm>
    </dsp:sp>
    <dsp:sp modelId="{98EBA2B3-A8AF-410E-ACA1-AA3E2A21502D}">
      <dsp:nvSpPr>
        <dsp:cNvPr id="0" name=""/>
        <dsp:cNvSpPr/>
      </dsp:nvSpPr>
      <dsp:spPr>
        <a:xfrm>
          <a:off x="0" y="1676783"/>
          <a:ext cx="2711336" cy="838391"/>
        </a:xfrm>
        <a:prstGeom prst="trapezoid">
          <a:avLst>
            <a:gd name="adj" fmla="val 539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kern="1200" dirty="0" smtClean="0"/>
            <a:t>R</a:t>
          </a:r>
          <a:endParaRPr lang="pt-BR" sz="2400" b="1" kern="1200" dirty="0"/>
        </a:p>
      </dsp:txBody>
      <dsp:txXfrm>
        <a:off x="474483" y="1676783"/>
        <a:ext cx="1762369" cy="8383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B1DD92DE-46E2-4869-9495-3754B37A8A57}" type="datetimeFigureOut">
              <a:rPr lang="pt-BR"/>
              <a:pPr>
                <a:defRPr/>
              </a:pPr>
              <a:t>09/04/2014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2BADADE9-25ED-4BA8-AA24-BE9A2D18FF4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01850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1024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BC7D8BE-4709-4CFD-9DF7-18290510753A}" type="slidenum">
              <a:rPr lang="pt-BR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ADADE9-25ED-4BA8-AA24-BE9A2D18FF48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ADADE9-25ED-4BA8-AA24-BE9A2D18FF48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ADADE9-25ED-4BA8-AA24-BE9A2D18FF48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ADADE9-25ED-4BA8-AA24-BE9A2D18FF48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ADADE9-25ED-4BA8-AA24-BE9A2D18FF48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ADADE9-25ED-4BA8-AA24-BE9A2D18FF48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ADADE9-25ED-4BA8-AA24-BE9A2D18FF48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ADADE9-25ED-4BA8-AA24-BE9A2D18FF48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1434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9EF25F7-0763-4370-9019-02616C0E58EB}" type="slidenum">
              <a:rPr lang="pt-BR"/>
              <a:pPr/>
              <a:t>34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1024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BC7D8BE-4709-4CFD-9DF7-18290510753A}" type="slidenum">
              <a:rPr lang="pt-BR"/>
              <a:pPr/>
              <a:t>35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ADADE9-25ED-4BA8-AA24-BE9A2D18FF48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1126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55C6900-0D6D-4B43-BC66-20372D66CA1F}" type="slidenum">
              <a:rPr lang="pt-BR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1126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55C6900-0D6D-4B43-BC66-20372D66CA1F}" type="slidenum">
              <a:rPr lang="pt-BR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1331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703E642-3D19-4EFC-8659-7C710C85226D}" type="slidenum">
              <a:rPr lang="pt-BR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1331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703E642-3D19-4EFC-8659-7C710C85226D}" type="slidenum">
              <a:rPr lang="pt-BR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ADADE9-25ED-4BA8-AA24-BE9A2D18FF48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ADADE9-25ED-4BA8-AA24-BE9A2D18FF48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ADADE9-25ED-4BA8-AA24-BE9A2D18FF48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714348" y="1500174"/>
            <a:ext cx="7815290" cy="798509"/>
          </a:xfrm>
          <a:prstGeom prst="rect">
            <a:avLst/>
          </a:prstGeom>
        </p:spPr>
        <p:txBody>
          <a:bodyPr/>
          <a:lstStyle>
            <a:lvl1pPr>
              <a:defRPr sz="42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714349" y="2500306"/>
            <a:ext cx="7786742" cy="3143272"/>
          </a:xfrm>
          <a:prstGeom prst="rect">
            <a:avLst/>
          </a:prstGeom>
        </p:spPr>
        <p:txBody>
          <a:bodyPr/>
          <a:lstStyle>
            <a:lvl1pPr algn="ctr">
              <a:buNone/>
              <a:defRPr sz="40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smtClean="0"/>
              <a:t>Conteúdo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06CC821-26D3-437B-AEE0-3189DFCE454D}" type="datetimeFigureOut">
              <a:rPr lang="pt-BR" smtClean="0"/>
              <a:t>09/04/2014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5EF26C9-9C1E-4C17-A03C-F93890714B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7703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06CC821-26D3-437B-AEE0-3189DFCE454D}" type="datetimeFigureOut">
              <a:rPr lang="pt-BR" smtClean="0"/>
              <a:t>09/04/2014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5EF26C9-9C1E-4C17-A03C-F93890714B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0835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1071538" y="1714488"/>
            <a:ext cx="7429552" cy="1214446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1538" y="3000372"/>
            <a:ext cx="7429552" cy="1071570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1071538" y="4143380"/>
            <a:ext cx="7429552" cy="1285884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</a:t>
            </a:r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Faculdade-Impacta-Tecnologi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43240" y="1643050"/>
            <a:ext cx="2971800" cy="2971800"/>
          </a:xfrm>
          <a:prstGeom prst="rect">
            <a:avLst/>
          </a:prstGeom>
        </p:spPr>
      </p:pic>
      <p:cxnSp>
        <p:nvCxnSpPr>
          <p:cNvPr id="4" name="Conector reto 3"/>
          <p:cNvCxnSpPr/>
          <p:nvPr/>
        </p:nvCxnSpPr>
        <p:spPr>
          <a:xfrm>
            <a:off x="1214414" y="4572008"/>
            <a:ext cx="6929486" cy="1588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0070C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0" y="1052736"/>
            <a:ext cx="9144000" cy="7200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>
            <a:lvl1pPr algn="r"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916832"/>
            <a:ext cx="8785225" cy="475138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0" y="1844824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>
            <a:lvl1pPr algn="r"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340768"/>
            <a:ext cx="8785225" cy="475138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06CC821-26D3-437B-AEE0-3189DFCE454D}" type="datetimeFigureOut">
              <a:rPr lang="pt-BR" smtClean="0"/>
              <a:t>09/04/2014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5EF26C9-9C1E-4C17-A03C-F93890714BB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r"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06CC821-26D3-437B-AEE0-3189DFCE454D}" type="datetimeFigureOut">
              <a:rPr lang="pt-BR" smtClean="0"/>
              <a:t>09/04/2014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5EF26C9-9C1E-4C17-A03C-F93890714BB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Faculdade-Impacta-Tecnologia_horizontal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14282" y="214291"/>
            <a:ext cx="2576065" cy="785818"/>
          </a:xfrm>
          <a:prstGeom prst="rect">
            <a:avLst/>
          </a:prstGeom>
        </p:spPr>
      </p:pic>
      <p:cxnSp>
        <p:nvCxnSpPr>
          <p:cNvPr id="9" name="Conector reto 8"/>
          <p:cNvCxnSpPr/>
          <p:nvPr/>
        </p:nvCxnSpPr>
        <p:spPr>
          <a:xfrm>
            <a:off x="0" y="1214422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 descr="logo_impacta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353300" y="4800600"/>
            <a:ext cx="1790700" cy="2057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otakai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://www.ibm.com/developerworks/rational/library/360.html" TargetMode="External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13.g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6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bm.com/developerworks/rational/library/360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mailto:otakai@gmail.com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3200" dirty="0" smtClean="0"/>
              <a:t>Modelagem de Processos de Negócio para a Definição de Requisitos de Sistemas Software</a:t>
            </a:r>
            <a:endParaRPr lang="pt-BR" sz="3200" dirty="0" smtClean="0"/>
          </a:p>
        </p:txBody>
      </p:sp>
      <p:sp>
        <p:nvSpPr>
          <p:cNvPr id="3076" name="Rectangle 1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pt-BR" smtClean="0"/>
          </a:p>
          <a:p>
            <a:r>
              <a:rPr lang="pt-BR" smtClean="0"/>
              <a:t>Prof. Osvaldo Kotaro Takai</a:t>
            </a:r>
          </a:p>
          <a:p>
            <a:r>
              <a:rPr lang="pt-BR" smtClean="0">
                <a:hlinkClick r:id="rId3"/>
              </a:rPr>
              <a:t>otakai@gmail.com</a:t>
            </a:r>
            <a:r>
              <a:rPr lang="pt-BR" smtClean="0"/>
              <a:t> 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pt-BR" smtClean="0"/>
              <a:t>UP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71406" y="5770923"/>
            <a:ext cx="77867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BR" sz="2000" dirty="0" smtClean="0"/>
              <a:t>HEUMANN , J. </a:t>
            </a:r>
            <a:r>
              <a:rPr lang="pt-BR" sz="2000" dirty="0" err="1" smtClean="0"/>
              <a:t>Introduction</a:t>
            </a:r>
            <a:r>
              <a:rPr lang="pt-BR" sz="2000" dirty="0" smtClean="0"/>
              <a:t> to </a:t>
            </a:r>
            <a:r>
              <a:rPr lang="pt-BR" sz="2000" b="1" dirty="0" smtClean="0"/>
              <a:t>business </a:t>
            </a:r>
            <a:r>
              <a:rPr lang="pt-BR" sz="2000" b="1" dirty="0" err="1" smtClean="0"/>
              <a:t>modeling</a:t>
            </a:r>
            <a:r>
              <a:rPr lang="pt-BR" sz="2000" dirty="0" smtClean="0"/>
              <a:t> </a:t>
            </a:r>
            <a:r>
              <a:rPr lang="pt-BR" sz="2000" dirty="0" err="1" smtClean="0"/>
              <a:t>using</a:t>
            </a:r>
            <a:r>
              <a:rPr lang="pt-BR" sz="2000" dirty="0" smtClean="0"/>
              <a:t> </a:t>
            </a:r>
            <a:r>
              <a:rPr lang="pt-BR" sz="2000" dirty="0" err="1" smtClean="0"/>
              <a:t>the</a:t>
            </a:r>
            <a:r>
              <a:rPr lang="pt-BR" sz="2000" dirty="0" smtClean="0"/>
              <a:t> </a:t>
            </a:r>
          </a:p>
          <a:p>
            <a:pPr marL="0" lvl="1"/>
            <a:r>
              <a:rPr lang="pt-BR" sz="2000" dirty="0" err="1" smtClean="0"/>
              <a:t>Unified</a:t>
            </a:r>
            <a:r>
              <a:rPr lang="pt-BR" sz="2000" dirty="0" smtClean="0"/>
              <a:t> </a:t>
            </a:r>
            <a:r>
              <a:rPr lang="pt-BR" sz="2000" dirty="0" err="1" smtClean="0"/>
              <a:t>Modeling</a:t>
            </a:r>
            <a:r>
              <a:rPr lang="pt-BR" sz="2000" dirty="0" smtClean="0"/>
              <a:t> </a:t>
            </a:r>
            <a:r>
              <a:rPr lang="pt-BR" sz="2000" dirty="0" err="1" smtClean="0"/>
              <a:t>Language</a:t>
            </a:r>
            <a:r>
              <a:rPr lang="pt-BR" sz="2000" dirty="0" smtClean="0"/>
              <a:t> (UML), IBM, </a:t>
            </a:r>
            <a:r>
              <a:rPr lang="pt-BR" sz="2000" b="1" dirty="0" smtClean="0"/>
              <a:t>2003 </a:t>
            </a:r>
            <a:r>
              <a:rPr lang="pt-BR" sz="2000" dirty="0" smtClean="0"/>
              <a:t> in: </a:t>
            </a:r>
          </a:p>
          <a:p>
            <a:pPr marL="0" lvl="1"/>
            <a:r>
              <a:rPr lang="pt-BR" sz="2000" dirty="0" smtClean="0">
                <a:hlinkClick r:id="rId3"/>
              </a:rPr>
              <a:t>http://www.ibm.com/developerworks/rational/library/360.html</a:t>
            </a:r>
            <a:r>
              <a:rPr lang="pt-BR" sz="2000" dirty="0" smtClean="0"/>
              <a:t>.</a:t>
            </a:r>
            <a:endParaRPr lang="pt-BR" dirty="0"/>
          </a:p>
        </p:txBody>
      </p:sp>
      <p:grpSp>
        <p:nvGrpSpPr>
          <p:cNvPr id="30" name="Grupo 29"/>
          <p:cNvGrpSpPr/>
          <p:nvPr/>
        </p:nvGrpSpPr>
        <p:grpSpPr>
          <a:xfrm>
            <a:off x="928662" y="1214422"/>
            <a:ext cx="5138767" cy="2571768"/>
            <a:chOff x="1504935" y="2214554"/>
            <a:chExt cx="4822825" cy="2286000"/>
          </a:xfrm>
        </p:grpSpPr>
        <p:grpSp>
          <p:nvGrpSpPr>
            <p:cNvPr id="31" name="Grupo 119"/>
            <p:cNvGrpSpPr>
              <a:grpSpLocks/>
            </p:cNvGrpSpPr>
            <p:nvPr/>
          </p:nvGrpSpPr>
          <p:grpSpPr bwMode="auto">
            <a:xfrm>
              <a:off x="2428860" y="2214554"/>
              <a:ext cx="3898900" cy="2286000"/>
              <a:chOff x="2285984" y="2786058"/>
              <a:chExt cx="5326897" cy="3246446"/>
            </a:xfrm>
          </p:grpSpPr>
          <p:graphicFrame>
            <p:nvGraphicFramePr>
              <p:cNvPr id="45" name="Diagrama 44"/>
              <p:cNvGraphicFramePr/>
              <p:nvPr/>
            </p:nvGraphicFramePr>
            <p:xfrm>
              <a:off x="2285984" y="2857496"/>
              <a:ext cx="3476628" cy="317500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4" r:lo="rId5" r:qs="rId6" r:cs="rId7"/>
              </a:graphicData>
            </a:graphic>
          </p:graphicFrame>
          <p:sp>
            <p:nvSpPr>
              <p:cNvPr id="46" name="Nuvem 45"/>
              <p:cNvSpPr/>
              <p:nvPr/>
            </p:nvSpPr>
            <p:spPr>
              <a:xfrm>
                <a:off x="5678666" y="2786058"/>
                <a:ext cx="1214446" cy="785818"/>
              </a:xfrm>
              <a:prstGeom prst="cloud">
                <a:avLst/>
              </a:prstGeom>
              <a:solidFill>
                <a:schemeClr val="tx1"/>
              </a:soli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anchor="ctr" anchorCtr="1"/>
              <a:lstStyle/>
              <a:p>
                <a:pPr algn="ctr">
                  <a:defRPr/>
                </a:pPr>
                <a:r>
                  <a:rPr lang="pt-BR" sz="2400" b="1" dirty="0"/>
                  <a:t> P</a:t>
                </a:r>
              </a:p>
            </p:txBody>
          </p:sp>
          <p:cxnSp>
            <p:nvCxnSpPr>
              <p:cNvPr id="47" name="Conector reto 46"/>
              <p:cNvCxnSpPr/>
              <p:nvPr/>
            </p:nvCxnSpPr>
            <p:spPr>
              <a:xfrm>
                <a:off x="4613247" y="3913296"/>
                <a:ext cx="2999634" cy="225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Retângulo de cantos arredondados 47"/>
              <p:cNvSpPr/>
              <p:nvPr/>
            </p:nvSpPr>
            <p:spPr>
              <a:xfrm>
                <a:off x="5679289" y="4286256"/>
                <a:ext cx="1213200" cy="78480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sz="2400" b="1" dirty="0"/>
                  <a:t>S</a:t>
                </a:r>
              </a:p>
            </p:txBody>
          </p:sp>
        </p:grpSp>
        <p:grpSp>
          <p:nvGrpSpPr>
            <p:cNvPr id="32" name="Group 9"/>
            <p:cNvGrpSpPr>
              <a:grpSpLocks/>
            </p:cNvGrpSpPr>
            <p:nvPr/>
          </p:nvGrpSpPr>
          <p:grpSpPr bwMode="auto">
            <a:xfrm rot="21240000" flipH="1">
              <a:off x="1504935" y="3252779"/>
              <a:ext cx="228600" cy="274638"/>
              <a:chOff x="6810" y="3580"/>
              <a:chExt cx="522" cy="644"/>
            </a:xfrm>
          </p:grpSpPr>
          <p:sp>
            <p:nvSpPr>
              <p:cNvPr id="35" name="Freeform 19"/>
              <p:cNvSpPr>
                <a:spLocks/>
              </p:cNvSpPr>
              <p:nvPr/>
            </p:nvSpPr>
            <p:spPr bwMode="auto">
              <a:xfrm rot="-444792">
                <a:off x="6929" y="3580"/>
                <a:ext cx="379" cy="541"/>
              </a:xfrm>
              <a:custGeom>
                <a:avLst/>
                <a:gdLst>
                  <a:gd name="T0" fmla="*/ 0 w 540"/>
                  <a:gd name="T1" fmla="*/ 0 h 540"/>
                  <a:gd name="T2" fmla="*/ 180 w 540"/>
                  <a:gd name="T3" fmla="*/ 360 h 540"/>
                  <a:gd name="T4" fmla="*/ 540 w 540"/>
                  <a:gd name="T5" fmla="*/ 540 h 540"/>
                  <a:gd name="T6" fmla="*/ 0 60000 65536"/>
                  <a:gd name="T7" fmla="*/ 0 60000 65536"/>
                  <a:gd name="T8" fmla="*/ 0 60000 65536"/>
                  <a:gd name="T9" fmla="*/ 0 w 540"/>
                  <a:gd name="T10" fmla="*/ 0 h 540"/>
                  <a:gd name="T11" fmla="*/ 540 w 540"/>
                  <a:gd name="T12" fmla="*/ 540 h 5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40" h="540">
                    <a:moveTo>
                      <a:pt x="0" y="0"/>
                    </a:moveTo>
                    <a:cubicBezTo>
                      <a:pt x="45" y="135"/>
                      <a:pt x="90" y="270"/>
                      <a:pt x="180" y="360"/>
                    </a:cubicBezTo>
                    <a:cubicBezTo>
                      <a:pt x="270" y="450"/>
                      <a:pt x="405" y="495"/>
                      <a:pt x="540" y="54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 dirty="0"/>
              </a:p>
            </p:txBody>
          </p:sp>
          <p:sp>
            <p:nvSpPr>
              <p:cNvPr id="36" name="Freeform 18"/>
              <p:cNvSpPr>
                <a:spLocks/>
              </p:cNvSpPr>
              <p:nvPr/>
            </p:nvSpPr>
            <p:spPr bwMode="auto">
              <a:xfrm>
                <a:off x="6828" y="4082"/>
                <a:ext cx="504" cy="112"/>
              </a:xfrm>
              <a:custGeom>
                <a:avLst/>
                <a:gdLst>
                  <a:gd name="T0" fmla="*/ 0 w 504"/>
                  <a:gd name="T1" fmla="*/ 112 h 112"/>
                  <a:gd name="T2" fmla="*/ 114 w 504"/>
                  <a:gd name="T3" fmla="*/ 37 h 112"/>
                  <a:gd name="T4" fmla="*/ 294 w 504"/>
                  <a:gd name="T5" fmla="*/ 4 h 112"/>
                  <a:gd name="T6" fmla="*/ 504 w 504"/>
                  <a:gd name="T7" fmla="*/ 61 h 11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04"/>
                  <a:gd name="T13" fmla="*/ 0 h 112"/>
                  <a:gd name="T14" fmla="*/ 504 w 504"/>
                  <a:gd name="T15" fmla="*/ 112 h 11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04" h="112">
                    <a:moveTo>
                      <a:pt x="0" y="112"/>
                    </a:moveTo>
                    <a:cubicBezTo>
                      <a:pt x="19" y="99"/>
                      <a:pt x="65" y="55"/>
                      <a:pt x="114" y="37"/>
                    </a:cubicBezTo>
                    <a:cubicBezTo>
                      <a:pt x="163" y="19"/>
                      <a:pt x="229" y="0"/>
                      <a:pt x="294" y="4"/>
                    </a:cubicBezTo>
                    <a:cubicBezTo>
                      <a:pt x="359" y="8"/>
                      <a:pt x="460" y="49"/>
                      <a:pt x="504" y="61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 dirty="0"/>
              </a:p>
            </p:txBody>
          </p:sp>
          <p:sp>
            <p:nvSpPr>
              <p:cNvPr id="37" name="Freeform 17"/>
              <p:cNvSpPr>
                <a:spLocks/>
              </p:cNvSpPr>
              <p:nvPr/>
            </p:nvSpPr>
            <p:spPr bwMode="auto">
              <a:xfrm>
                <a:off x="6820" y="3719"/>
                <a:ext cx="117" cy="445"/>
              </a:xfrm>
              <a:custGeom>
                <a:avLst/>
                <a:gdLst>
                  <a:gd name="T0" fmla="*/ 117 w 117"/>
                  <a:gd name="T1" fmla="*/ 0 h 445"/>
                  <a:gd name="T2" fmla="*/ 29 w 117"/>
                  <a:gd name="T3" fmla="*/ 138 h 445"/>
                  <a:gd name="T4" fmla="*/ 2 w 117"/>
                  <a:gd name="T5" fmla="*/ 287 h 445"/>
                  <a:gd name="T6" fmla="*/ 17 w 117"/>
                  <a:gd name="T7" fmla="*/ 388 h 445"/>
                  <a:gd name="T8" fmla="*/ 41 w 117"/>
                  <a:gd name="T9" fmla="*/ 445 h 4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"/>
                  <a:gd name="T16" fmla="*/ 0 h 445"/>
                  <a:gd name="T17" fmla="*/ 117 w 117"/>
                  <a:gd name="T18" fmla="*/ 445 h 4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" h="445">
                    <a:moveTo>
                      <a:pt x="117" y="0"/>
                    </a:moveTo>
                    <a:cubicBezTo>
                      <a:pt x="102" y="23"/>
                      <a:pt x="48" y="90"/>
                      <a:pt x="29" y="138"/>
                    </a:cubicBezTo>
                    <a:cubicBezTo>
                      <a:pt x="10" y="186"/>
                      <a:pt x="4" y="245"/>
                      <a:pt x="2" y="287"/>
                    </a:cubicBezTo>
                    <a:cubicBezTo>
                      <a:pt x="0" y="329"/>
                      <a:pt x="11" y="362"/>
                      <a:pt x="17" y="388"/>
                    </a:cubicBezTo>
                    <a:cubicBezTo>
                      <a:pt x="23" y="414"/>
                      <a:pt x="36" y="433"/>
                      <a:pt x="41" y="445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 dirty="0"/>
              </a:p>
            </p:txBody>
          </p:sp>
          <p:grpSp>
            <p:nvGrpSpPr>
              <p:cNvPr id="38" name="Group 14"/>
              <p:cNvGrpSpPr>
                <a:grpSpLocks/>
              </p:cNvGrpSpPr>
              <p:nvPr/>
            </p:nvGrpSpPr>
            <p:grpSpPr bwMode="auto">
              <a:xfrm rot="300000">
                <a:off x="6810" y="3824"/>
                <a:ext cx="91" cy="235"/>
                <a:chOff x="6828" y="3824"/>
                <a:chExt cx="91" cy="235"/>
              </a:xfrm>
            </p:grpSpPr>
            <p:sp>
              <p:nvSpPr>
                <p:cNvPr id="43" name="Freeform 16"/>
                <p:cNvSpPr>
                  <a:spLocks/>
                </p:cNvSpPr>
                <p:nvPr/>
              </p:nvSpPr>
              <p:spPr bwMode="auto">
                <a:xfrm>
                  <a:off x="6859" y="3824"/>
                  <a:ext cx="60" cy="235"/>
                </a:xfrm>
                <a:custGeom>
                  <a:avLst/>
                  <a:gdLst>
                    <a:gd name="T0" fmla="*/ 17 w 60"/>
                    <a:gd name="T1" fmla="*/ 0 h 235"/>
                    <a:gd name="T2" fmla="*/ 57 w 60"/>
                    <a:gd name="T3" fmla="*/ 128 h 235"/>
                    <a:gd name="T4" fmla="*/ 0 w 60"/>
                    <a:gd name="T5" fmla="*/ 235 h 235"/>
                    <a:gd name="T6" fmla="*/ 0 60000 65536"/>
                    <a:gd name="T7" fmla="*/ 0 60000 65536"/>
                    <a:gd name="T8" fmla="*/ 0 60000 65536"/>
                    <a:gd name="T9" fmla="*/ 0 w 60"/>
                    <a:gd name="T10" fmla="*/ 0 h 235"/>
                    <a:gd name="T11" fmla="*/ 60 w 60"/>
                    <a:gd name="T12" fmla="*/ 235 h 23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0" h="235">
                      <a:moveTo>
                        <a:pt x="17" y="0"/>
                      </a:moveTo>
                      <a:cubicBezTo>
                        <a:pt x="24" y="21"/>
                        <a:pt x="60" y="89"/>
                        <a:pt x="57" y="128"/>
                      </a:cubicBezTo>
                      <a:cubicBezTo>
                        <a:pt x="54" y="167"/>
                        <a:pt x="12" y="213"/>
                        <a:pt x="0" y="235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 dirty="0"/>
                </a:p>
              </p:txBody>
            </p:sp>
            <p:sp>
              <p:nvSpPr>
                <p:cNvPr id="44" name="Freeform 15"/>
                <p:cNvSpPr>
                  <a:spLocks/>
                </p:cNvSpPr>
                <p:nvPr/>
              </p:nvSpPr>
              <p:spPr bwMode="auto">
                <a:xfrm>
                  <a:off x="6828" y="3892"/>
                  <a:ext cx="30" cy="99"/>
                </a:xfrm>
                <a:custGeom>
                  <a:avLst/>
                  <a:gdLst>
                    <a:gd name="T0" fmla="*/ 21 w 30"/>
                    <a:gd name="T1" fmla="*/ 0 h 99"/>
                    <a:gd name="T2" fmla="*/ 21 w 30"/>
                    <a:gd name="T3" fmla="*/ 87 h 99"/>
                    <a:gd name="T4" fmla="*/ 0 w 30"/>
                    <a:gd name="T5" fmla="*/ 51 h 99"/>
                    <a:gd name="T6" fmla="*/ 21 w 30"/>
                    <a:gd name="T7" fmla="*/ 0 h 9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0"/>
                    <a:gd name="T13" fmla="*/ 0 h 99"/>
                    <a:gd name="T14" fmla="*/ 30 w 30"/>
                    <a:gd name="T15" fmla="*/ 99 h 9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0" h="99">
                      <a:moveTo>
                        <a:pt x="21" y="0"/>
                      </a:moveTo>
                      <a:cubicBezTo>
                        <a:pt x="30" y="31"/>
                        <a:pt x="28" y="43"/>
                        <a:pt x="21" y="87"/>
                      </a:cubicBezTo>
                      <a:cubicBezTo>
                        <a:pt x="15" y="99"/>
                        <a:pt x="17" y="90"/>
                        <a:pt x="0" y="51"/>
                      </a:cubicBezTo>
                      <a:cubicBezTo>
                        <a:pt x="4" y="18"/>
                        <a:pt x="8" y="29"/>
                        <a:pt x="21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 dirty="0"/>
                </a:p>
              </p:txBody>
            </p:sp>
          </p:grpSp>
          <p:sp>
            <p:nvSpPr>
              <p:cNvPr id="39" name="Freeform 13"/>
              <p:cNvSpPr>
                <a:spLocks/>
              </p:cNvSpPr>
              <p:nvPr/>
            </p:nvSpPr>
            <p:spPr bwMode="auto">
              <a:xfrm>
                <a:off x="7265" y="4056"/>
                <a:ext cx="46" cy="108"/>
              </a:xfrm>
              <a:custGeom>
                <a:avLst/>
                <a:gdLst>
                  <a:gd name="T0" fmla="*/ 22 w 46"/>
                  <a:gd name="T1" fmla="*/ 108 h 108"/>
                  <a:gd name="T2" fmla="*/ 4 w 46"/>
                  <a:gd name="T3" fmla="*/ 39 h 108"/>
                  <a:gd name="T4" fmla="*/ 46 w 46"/>
                  <a:gd name="T5" fmla="*/ 0 h 108"/>
                  <a:gd name="T6" fmla="*/ 0 60000 65536"/>
                  <a:gd name="T7" fmla="*/ 0 60000 65536"/>
                  <a:gd name="T8" fmla="*/ 0 60000 65536"/>
                  <a:gd name="T9" fmla="*/ 0 w 46"/>
                  <a:gd name="T10" fmla="*/ 0 h 108"/>
                  <a:gd name="T11" fmla="*/ 46 w 46"/>
                  <a:gd name="T12" fmla="*/ 108 h 10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6" h="108">
                    <a:moveTo>
                      <a:pt x="22" y="108"/>
                    </a:moveTo>
                    <a:cubicBezTo>
                      <a:pt x="19" y="97"/>
                      <a:pt x="0" y="57"/>
                      <a:pt x="4" y="39"/>
                    </a:cubicBezTo>
                    <a:cubicBezTo>
                      <a:pt x="8" y="21"/>
                      <a:pt x="37" y="8"/>
                      <a:pt x="46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 dirty="0"/>
              </a:p>
            </p:txBody>
          </p:sp>
          <p:sp>
            <p:nvSpPr>
              <p:cNvPr id="40" name="Freeform 12"/>
              <p:cNvSpPr>
                <a:spLocks/>
              </p:cNvSpPr>
              <p:nvPr/>
            </p:nvSpPr>
            <p:spPr bwMode="auto">
              <a:xfrm>
                <a:off x="6861" y="3615"/>
                <a:ext cx="78" cy="99"/>
              </a:xfrm>
              <a:custGeom>
                <a:avLst/>
                <a:gdLst>
                  <a:gd name="T0" fmla="*/ 78 w 78"/>
                  <a:gd name="T1" fmla="*/ 99 h 99"/>
                  <a:gd name="T2" fmla="*/ 27 w 78"/>
                  <a:gd name="T3" fmla="*/ 57 h 99"/>
                  <a:gd name="T4" fmla="*/ 0 w 78"/>
                  <a:gd name="T5" fmla="*/ 0 h 99"/>
                  <a:gd name="T6" fmla="*/ 0 60000 65536"/>
                  <a:gd name="T7" fmla="*/ 0 60000 65536"/>
                  <a:gd name="T8" fmla="*/ 0 60000 65536"/>
                  <a:gd name="T9" fmla="*/ 0 w 78"/>
                  <a:gd name="T10" fmla="*/ 0 h 99"/>
                  <a:gd name="T11" fmla="*/ 78 w 78"/>
                  <a:gd name="T12" fmla="*/ 99 h 9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8" h="99">
                    <a:moveTo>
                      <a:pt x="78" y="99"/>
                    </a:moveTo>
                    <a:cubicBezTo>
                      <a:pt x="70" y="92"/>
                      <a:pt x="40" y="74"/>
                      <a:pt x="27" y="57"/>
                    </a:cubicBezTo>
                    <a:cubicBezTo>
                      <a:pt x="14" y="40"/>
                      <a:pt x="6" y="12"/>
                      <a:pt x="0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 dirty="0"/>
              </a:p>
            </p:txBody>
          </p:sp>
          <p:sp>
            <p:nvSpPr>
              <p:cNvPr id="41" name="Freeform 11"/>
              <p:cNvSpPr>
                <a:spLocks/>
              </p:cNvSpPr>
              <p:nvPr/>
            </p:nvSpPr>
            <p:spPr bwMode="auto">
              <a:xfrm>
                <a:off x="6840" y="3628"/>
                <a:ext cx="96" cy="86"/>
              </a:xfrm>
              <a:custGeom>
                <a:avLst/>
                <a:gdLst>
                  <a:gd name="T0" fmla="*/ 96 w 96"/>
                  <a:gd name="T1" fmla="*/ 86 h 86"/>
                  <a:gd name="T2" fmla="*/ 27 w 96"/>
                  <a:gd name="T3" fmla="*/ 57 h 86"/>
                  <a:gd name="T4" fmla="*/ 0 w 96"/>
                  <a:gd name="T5" fmla="*/ 0 h 86"/>
                  <a:gd name="T6" fmla="*/ 0 60000 65536"/>
                  <a:gd name="T7" fmla="*/ 0 60000 65536"/>
                  <a:gd name="T8" fmla="*/ 0 60000 65536"/>
                  <a:gd name="T9" fmla="*/ 0 w 96"/>
                  <a:gd name="T10" fmla="*/ 0 h 86"/>
                  <a:gd name="T11" fmla="*/ 96 w 96"/>
                  <a:gd name="T12" fmla="*/ 86 h 8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" h="86">
                    <a:moveTo>
                      <a:pt x="96" y="86"/>
                    </a:moveTo>
                    <a:cubicBezTo>
                      <a:pt x="85" y="82"/>
                      <a:pt x="43" y="71"/>
                      <a:pt x="27" y="57"/>
                    </a:cubicBezTo>
                    <a:cubicBezTo>
                      <a:pt x="11" y="43"/>
                      <a:pt x="6" y="12"/>
                      <a:pt x="0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 dirty="0"/>
              </a:p>
            </p:txBody>
          </p:sp>
          <p:sp>
            <p:nvSpPr>
              <p:cNvPr id="42" name="Freeform 10"/>
              <p:cNvSpPr>
                <a:spLocks/>
              </p:cNvSpPr>
              <p:nvPr/>
            </p:nvSpPr>
            <p:spPr bwMode="auto">
              <a:xfrm>
                <a:off x="6837" y="4163"/>
                <a:ext cx="39" cy="61"/>
              </a:xfrm>
              <a:custGeom>
                <a:avLst/>
                <a:gdLst>
                  <a:gd name="T0" fmla="*/ 39 w 39"/>
                  <a:gd name="T1" fmla="*/ 0 h 61"/>
                  <a:gd name="T2" fmla="*/ 12 w 39"/>
                  <a:gd name="T3" fmla="*/ 28 h 61"/>
                  <a:gd name="T4" fmla="*/ 0 w 39"/>
                  <a:gd name="T5" fmla="*/ 61 h 61"/>
                  <a:gd name="T6" fmla="*/ 0 60000 65536"/>
                  <a:gd name="T7" fmla="*/ 0 60000 65536"/>
                  <a:gd name="T8" fmla="*/ 0 60000 65536"/>
                  <a:gd name="T9" fmla="*/ 0 w 39"/>
                  <a:gd name="T10" fmla="*/ 0 h 61"/>
                  <a:gd name="T11" fmla="*/ 39 w 39"/>
                  <a:gd name="T12" fmla="*/ 61 h 6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9" h="61">
                    <a:moveTo>
                      <a:pt x="39" y="0"/>
                    </a:moveTo>
                    <a:cubicBezTo>
                      <a:pt x="35" y="5"/>
                      <a:pt x="19" y="18"/>
                      <a:pt x="12" y="28"/>
                    </a:cubicBezTo>
                    <a:cubicBezTo>
                      <a:pt x="5" y="38"/>
                      <a:pt x="2" y="54"/>
                      <a:pt x="0" y="61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 dirty="0"/>
              </a:p>
            </p:txBody>
          </p:sp>
        </p:grpSp>
        <p:cxnSp>
          <p:nvCxnSpPr>
            <p:cNvPr id="33" name="Conector reto 32"/>
            <p:cNvCxnSpPr/>
            <p:nvPr/>
          </p:nvCxnSpPr>
          <p:spPr>
            <a:xfrm rot="10800000" flipH="1">
              <a:off x="1708135" y="2285992"/>
              <a:ext cx="1935162" cy="977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to 33"/>
            <p:cNvCxnSpPr/>
            <p:nvPr/>
          </p:nvCxnSpPr>
          <p:spPr>
            <a:xfrm rot="10800000" flipH="1" flipV="1">
              <a:off x="1733535" y="3490904"/>
              <a:ext cx="1052512" cy="2238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Picture 3" descr="http://www.wthreex.com/rup/portugues/process/modguide/images/co_bmtse.gif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 rot="5400000">
            <a:off x="3971453" y="1749584"/>
            <a:ext cx="5547360" cy="2340293"/>
          </a:xfrm>
          <a:prstGeom prst="rect">
            <a:avLst/>
          </a:prstGeom>
          <a:noFill/>
        </p:spPr>
      </p:pic>
      <p:cxnSp>
        <p:nvCxnSpPr>
          <p:cNvPr id="50" name="Conector reto 49"/>
          <p:cNvCxnSpPr/>
          <p:nvPr/>
        </p:nvCxnSpPr>
        <p:spPr>
          <a:xfrm>
            <a:off x="3745238" y="2112622"/>
            <a:ext cx="4714908" cy="0"/>
          </a:xfrm>
          <a:prstGeom prst="line">
            <a:avLst/>
          </a:prstGeom>
          <a:ln w="254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Princípios do Manifesto Ágil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pt-BR" sz="1600" dirty="0" smtClean="0"/>
              <a:t>Garantir a satisfação do consumidor entregando rapidamente e continuamente softwares funcionais;</a:t>
            </a:r>
          </a:p>
          <a:p>
            <a:pPr>
              <a:buFont typeface="+mj-lt"/>
              <a:buAutoNum type="arabicPeriod"/>
            </a:pPr>
            <a:r>
              <a:rPr lang="pt-BR" sz="1600" dirty="0" smtClean="0"/>
              <a:t>Softwares funcionais são entregues </a:t>
            </a:r>
            <a:r>
              <a:rPr lang="pt-BR" sz="1600" dirty="0" err="1" smtClean="0"/>
              <a:t>frequentemente</a:t>
            </a:r>
            <a:r>
              <a:rPr lang="pt-BR" sz="1600" dirty="0" smtClean="0"/>
              <a:t> (semanas, ao invés de meses);</a:t>
            </a:r>
          </a:p>
          <a:p>
            <a:pPr>
              <a:buFont typeface="+mj-lt"/>
              <a:buAutoNum type="arabicPeriod"/>
            </a:pPr>
            <a:r>
              <a:rPr lang="pt-BR" sz="1600" dirty="0" smtClean="0"/>
              <a:t>Softwares funcionais são a principal medida de progresso do projeto;</a:t>
            </a:r>
          </a:p>
          <a:p>
            <a:pPr>
              <a:buFont typeface="+mj-lt"/>
              <a:buAutoNum type="arabicPeriod"/>
            </a:pPr>
            <a:r>
              <a:rPr lang="pt-BR" sz="1600" dirty="0" smtClean="0"/>
              <a:t>Até mesmo mudanças tardias de escopo no projeto são bem-vindas.</a:t>
            </a:r>
          </a:p>
          <a:p>
            <a:pPr>
              <a:buFont typeface="+mj-lt"/>
              <a:buAutoNum type="arabicPeriod"/>
            </a:pPr>
            <a:r>
              <a:rPr lang="pt-BR" sz="2400" dirty="0" smtClean="0"/>
              <a:t>Cooperação constante entre pessoas que entendem do 'negócio' e desenvolvedores;</a:t>
            </a:r>
          </a:p>
          <a:p>
            <a:pPr>
              <a:buFont typeface="+mj-lt"/>
              <a:buAutoNum type="arabicPeriod"/>
            </a:pPr>
            <a:r>
              <a:rPr lang="pt-BR" sz="1600" dirty="0" smtClean="0"/>
              <a:t>Projetos surgem através de indivíduos motivados, e que deve existir uma relação de confiança.</a:t>
            </a:r>
          </a:p>
          <a:p>
            <a:pPr>
              <a:buFont typeface="+mj-lt"/>
              <a:buAutoNum type="arabicPeriod"/>
            </a:pPr>
            <a:r>
              <a:rPr lang="pt-BR" sz="1600" dirty="0" smtClean="0"/>
              <a:t>Design do software deve prezar pela excelência técnica;</a:t>
            </a:r>
          </a:p>
          <a:p>
            <a:pPr>
              <a:buFont typeface="+mj-lt"/>
              <a:buAutoNum type="arabicPeriod"/>
            </a:pPr>
            <a:r>
              <a:rPr lang="pt-BR" sz="1600" dirty="0" smtClean="0"/>
              <a:t>Simplicidade;</a:t>
            </a:r>
          </a:p>
          <a:p>
            <a:pPr>
              <a:buFont typeface="+mj-lt"/>
              <a:buAutoNum type="arabicPeriod"/>
            </a:pPr>
            <a:r>
              <a:rPr lang="pt-BR" sz="1600" dirty="0" smtClean="0"/>
              <a:t>Rápida adaptação às mudanças;</a:t>
            </a:r>
          </a:p>
          <a:p>
            <a:pPr>
              <a:buFont typeface="+mj-lt"/>
              <a:buAutoNum type="arabicPeriod"/>
            </a:pPr>
            <a:r>
              <a:rPr lang="pt-BR" sz="1600" dirty="0" smtClean="0"/>
              <a:t>Indivíduos e interações mais do que processos e ferramentas;</a:t>
            </a:r>
          </a:p>
          <a:p>
            <a:pPr>
              <a:buFont typeface="+mj-lt"/>
              <a:buAutoNum type="arabicPeriod"/>
            </a:pPr>
            <a:r>
              <a:rPr lang="pt-BR" sz="1600" dirty="0" smtClean="0"/>
              <a:t>Software funcional mais do que documentação extensa;</a:t>
            </a:r>
          </a:p>
          <a:p>
            <a:pPr>
              <a:buFont typeface="+mj-lt"/>
              <a:buAutoNum type="arabicPeriod"/>
            </a:pPr>
            <a:r>
              <a:rPr lang="pt-BR" sz="1600" dirty="0" smtClean="0"/>
              <a:t>Colaboração com clientes mais do que negociação de contratos;</a:t>
            </a:r>
          </a:p>
          <a:p>
            <a:pPr>
              <a:buFont typeface="+mj-lt"/>
              <a:buAutoNum type="arabicPeriod"/>
            </a:pPr>
            <a:r>
              <a:rPr lang="pt-BR" sz="1600" dirty="0" smtClean="0"/>
              <a:t>Responder a mudanças mais do que seguir um plano</a:t>
            </a:r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Paradoxo de Cobb</a:t>
            </a:r>
            <a:endParaRPr lang="pt-BR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090613" y="3034506"/>
            <a:ext cx="696277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-457200">
              <a:spcBef>
                <a:spcPts val="0"/>
              </a:spcBef>
            </a:pPr>
            <a:r>
              <a:rPr lang="pt-BR" dirty="0" smtClean="0"/>
              <a:t>Ou seja, por que não </a:t>
            </a:r>
            <a:r>
              <a:rPr lang="pt-BR" dirty="0" smtClean="0"/>
              <a:t>modelamos </a:t>
            </a:r>
            <a:br>
              <a:rPr lang="pt-BR" dirty="0" smtClean="0"/>
            </a:br>
            <a:r>
              <a:rPr lang="pt-BR" dirty="0" smtClean="0"/>
              <a:t>os </a:t>
            </a:r>
            <a:r>
              <a:rPr lang="pt-BR" dirty="0" smtClean="0"/>
              <a:t>processos de negócio?</a:t>
            </a: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3428992" y="2478950"/>
            <a:ext cx="5178431" cy="2734314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pt-BR" sz="1800" b="1" smtClean="0"/>
              <a:t>Algumas desculpas (Veja bem ...):</a:t>
            </a:r>
          </a:p>
          <a:p>
            <a:pPr marL="180000" lvl="2" indent="-180000" fontAlgn="auto">
              <a:spcBef>
                <a:spcPts val="0"/>
              </a:spcBef>
              <a:spcAft>
                <a:spcPts val="0"/>
              </a:spcAft>
            </a:pPr>
            <a:r>
              <a:rPr lang="pt-BR" sz="1800" smtClean="0"/>
              <a:t>Nunca precisamos modelá-los</a:t>
            </a:r>
          </a:p>
          <a:p>
            <a:pPr marL="180000" lvl="2" indent="-180000" fontAlgn="auto">
              <a:spcBef>
                <a:spcPts val="0"/>
              </a:spcBef>
              <a:spcAft>
                <a:spcPts val="0"/>
              </a:spcAft>
            </a:pPr>
            <a:r>
              <a:rPr lang="pt-BR" sz="1800" smtClean="0"/>
              <a:t>Clientes não nos pagam para isso</a:t>
            </a:r>
          </a:p>
          <a:p>
            <a:pPr marL="180000" lvl="2" indent="-180000" fontAlgn="auto">
              <a:spcBef>
                <a:spcPts val="0"/>
              </a:spcBef>
              <a:spcAft>
                <a:spcPts val="0"/>
              </a:spcAft>
            </a:pPr>
            <a:r>
              <a:rPr lang="pt-BR" sz="1800" smtClean="0"/>
              <a:t>Não está no contrato</a:t>
            </a:r>
          </a:p>
          <a:p>
            <a:pPr marL="180000" lvl="2" indent="-180000" fontAlgn="auto">
              <a:spcBef>
                <a:spcPts val="0"/>
              </a:spcBef>
              <a:spcAft>
                <a:spcPts val="0"/>
              </a:spcAft>
            </a:pPr>
            <a:r>
              <a:rPr lang="pt-BR" sz="1800" smtClean="0"/>
              <a:t>Não dá! Já estamos atrasados!</a:t>
            </a:r>
          </a:p>
          <a:p>
            <a:pPr marL="180000" lvl="2" indent="-180000" fontAlgn="auto">
              <a:spcBef>
                <a:spcPts val="0"/>
              </a:spcBef>
              <a:spcAft>
                <a:spcPts val="0"/>
              </a:spcAft>
            </a:pPr>
            <a:r>
              <a:rPr lang="pt-BR" sz="1800" smtClean="0"/>
              <a:t>Fazer o certo é muito acadêmico e muito demorado</a:t>
            </a:r>
          </a:p>
          <a:p>
            <a:pPr marL="0" lvl="1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pt-BR" sz="1800" b="1" smtClean="0"/>
              <a:t>Talvez, no fundo, a verdadeira resposta seja:</a:t>
            </a:r>
          </a:p>
          <a:p>
            <a:pPr marL="180000" lvl="2" indent="-180000" fontAlgn="auto">
              <a:spcBef>
                <a:spcPts val="0"/>
              </a:spcBef>
              <a:spcAft>
                <a:spcPts val="0"/>
              </a:spcAft>
            </a:pPr>
            <a:r>
              <a:rPr lang="pt-BR" sz="1800" smtClean="0"/>
              <a:t>Não sabemos como fazer isso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None/>
            </a:pPr>
            <a:endParaRPr lang="pt-BR" sz="1800" smtClean="0"/>
          </a:p>
          <a:p>
            <a:pPr lvl="2" fontAlgn="auto">
              <a:spcAft>
                <a:spcPts val="0"/>
              </a:spcAft>
              <a:buFont typeface="Arial" pitchFamily="34" charset="0"/>
              <a:buNone/>
            </a:pPr>
            <a:endParaRPr lang="pt-BR" sz="1800" smtClean="0"/>
          </a:p>
          <a:p>
            <a:pPr lvl="2" fontAlgn="auto">
              <a:spcAft>
                <a:spcPts val="0"/>
              </a:spcAft>
              <a:buFont typeface="Arial" pitchFamily="34" charset="0"/>
              <a:buNone/>
            </a:pPr>
            <a:endParaRPr lang="pt-BR" sz="1800" dirty="0"/>
          </a:p>
        </p:txBody>
      </p:sp>
      <p:pic>
        <p:nvPicPr>
          <p:cNvPr id="8" name="Picture 2" descr="http://scrapetv.com/News/News%20Pages/Science/Images/monkey-with-glasse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34" y="2478950"/>
            <a:ext cx="2957837" cy="273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Modelagem dos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Processos </a:t>
            </a:r>
            <a:r>
              <a:rPr lang="pt-BR" dirty="0" smtClean="0"/>
              <a:t>de Negócio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Não basta apenas reunir desenvolvedores e clientes para que a mágica aconteça (Manifesto Ágil)</a:t>
            </a:r>
          </a:p>
          <a:p>
            <a:r>
              <a:rPr lang="pt-BR" sz="2400" dirty="0" smtClean="0"/>
              <a:t>Não basta apenas utilizar uma notação padrão (Extensões do RUP / BPMN)</a:t>
            </a:r>
          </a:p>
          <a:p>
            <a:r>
              <a:rPr lang="pt-BR" sz="2400" dirty="0" smtClean="0"/>
              <a:t>É preciso SABER ajudar clientes a formalizarem o seu conhecimento</a:t>
            </a:r>
          </a:p>
          <a:p>
            <a:endParaRPr lang="pt-BR" sz="2400" dirty="0" smtClean="0"/>
          </a:p>
          <a:p>
            <a:pPr lvl="2"/>
            <a:endParaRPr lang="pt-BR" sz="1800" dirty="0" smtClean="0"/>
          </a:p>
          <a:p>
            <a:pPr lvl="2"/>
            <a:endParaRPr lang="pt-BR" sz="1800" dirty="0" smtClean="0"/>
          </a:p>
          <a:p>
            <a:pPr lvl="2"/>
            <a:endParaRPr lang="pt-BR" sz="1800" dirty="0" smtClean="0"/>
          </a:p>
          <a:p>
            <a:pPr lvl="2"/>
            <a:endParaRPr lang="pt-BR" sz="1800" dirty="0"/>
          </a:p>
        </p:txBody>
      </p:sp>
      <p:pic>
        <p:nvPicPr>
          <p:cNvPr id="6" name="Picture 2" descr="http://www.stock-monkey.com/images/bald-monkey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662" y="4214818"/>
            <a:ext cx="3500422" cy="2327781"/>
          </a:xfrm>
          <a:prstGeom prst="rect">
            <a:avLst/>
          </a:prstGeom>
          <a:noFill/>
        </p:spPr>
      </p:pic>
      <p:sp>
        <p:nvSpPr>
          <p:cNvPr id="7" name="CaixaDeTexto 6"/>
          <p:cNvSpPr txBox="1"/>
          <p:nvPr/>
        </p:nvSpPr>
        <p:spPr>
          <a:xfrm>
            <a:off x="4429125" y="4214816"/>
            <a:ext cx="3857652" cy="2329200"/>
          </a:xfrm>
          <a:prstGeom prst="rect">
            <a:avLst/>
          </a:prstGeom>
          <a:blipFill>
            <a:blip r:embed="rId4" cstate="print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pt-BR" b="1" dirty="0" smtClean="0"/>
              <a:t>Puxa! Nunca tinha pensado nisso!</a:t>
            </a:r>
          </a:p>
          <a:p>
            <a:pPr>
              <a:spcBef>
                <a:spcPts val="600"/>
              </a:spcBef>
            </a:pPr>
            <a:r>
              <a:rPr lang="pt-BR" b="1" dirty="0" smtClean="0"/>
              <a:t>Eu não sabia que o meu negócio era tão rico sim!</a:t>
            </a:r>
          </a:p>
          <a:p>
            <a:pPr>
              <a:spcBef>
                <a:spcPts val="600"/>
              </a:spcBef>
            </a:pPr>
            <a:r>
              <a:rPr lang="pt-BR" b="1" dirty="0" smtClean="0"/>
              <a:t>Agora eu vejo claramente o que é o meu negócio!</a:t>
            </a:r>
          </a:p>
          <a:p>
            <a:pPr>
              <a:spcBef>
                <a:spcPts val="600"/>
              </a:spcBef>
            </a:pPr>
            <a:r>
              <a:rPr lang="pt-BR" b="1" dirty="0" smtClean="0"/>
              <a:t>Podemos mudar isto?</a:t>
            </a:r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Cuidado!!!</a:t>
            </a:r>
            <a:endParaRPr lang="pt-BR" dirty="0"/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3786182" y="1857364"/>
            <a:ext cx="4892679" cy="3143272"/>
          </a:xfrm>
          <a:prstGeom prst="rect">
            <a:avLst/>
          </a:prstGeom>
          <a:solidFill>
            <a:srgbClr val="FFC409"/>
          </a:solidFill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pt-BR" sz="1800" smtClean="0"/>
              <a:t>Muitos dizem que sabem modelar processos negócios e acreditam piamente nisso!</a:t>
            </a:r>
          </a:p>
          <a:p>
            <a:pPr fontAlgn="auto">
              <a:spcAft>
                <a:spcPts val="0"/>
              </a:spcAft>
            </a:pPr>
            <a:r>
              <a:rPr lang="pt-BR" sz="1800" smtClean="0"/>
              <a:t>Mas quando dois deles modelam o mesmo negócio, os resultados apresentados são diferentes, mesmo que adotem uma mesma abordagem!</a:t>
            </a:r>
          </a:p>
          <a:p>
            <a:pPr fontAlgn="auto">
              <a:spcAft>
                <a:spcPts val="0"/>
              </a:spcAft>
            </a:pPr>
            <a:r>
              <a:rPr lang="pt-BR" sz="1800" smtClean="0"/>
              <a:t>Por que?</a:t>
            </a:r>
          </a:p>
          <a:p>
            <a:pPr fontAlgn="auto">
              <a:spcAft>
                <a:spcPts val="0"/>
              </a:spcAft>
            </a:pPr>
            <a:r>
              <a:rPr lang="pt-BR" sz="1800" smtClean="0"/>
              <a:t>Porque a maioria possui um conhecimento informal ou semi-informal ...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endParaRPr lang="pt-BR" sz="1800" dirty="0"/>
          </a:p>
        </p:txBody>
      </p:sp>
      <p:pic>
        <p:nvPicPr>
          <p:cNvPr id="8" name="Picture 4" descr="http://amrrm.blogs.sapo.pt/arquivo/macaco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1857364"/>
            <a:ext cx="3643338" cy="313327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Modalidades de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Modelagem </a:t>
            </a:r>
            <a:r>
              <a:rPr lang="pt-BR" dirty="0" smtClean="0"/>
              <a:t>de Negócio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pt-BR" sz="1100" dirty="0" smtClean="0"/>
          </a:p>
          <a:p>
            <a:r>
              <a:rPr lang="pt-BR" sz="2400" dirty="0" smtClean="0"/>
              <a:t>Informal:</a:t>
            </a:r>
          </a:p>
          <a:p>
            <a:pPr lvl="1"/>
            <a:r>
              <a:rPr lang="pt-BR" sz="2000" dirty="0" smtClean="0"/>
              <a:t>Muito descritivo</a:t>
            </a:r>
          </a:p>
          <a:p>
            <a:pPr lvl="1"/>
            <a:r>
              <a:rPr lang="pt-BR" sz="2000" dirty="0" smtClean="0"/>
              <a:t>Pouca consciência de uma abordagem metodológica</a:t>
            </a:r>
          </a:p>
          <a:p>
            <a:r>
              <a:rPr lang="pt-BR" sz="2400" dirty="0" smtClean="0"/>
              <a:t>Semi-formal:</a:t>
            </a:r>
          </a:p>
          <a:p>
            <a:pPr lvl="1"/>
            <a:r>
              <a:rPr lang="pt-BR" sz="2000" dirty="0" smtClean="0"/>
              <a:t>Baseado em notações de mercado</a:t>
            </a:r>
          </a:p>
          <a:p>
            <a:pPr lvl="1"/>
            <a:r>
              <a:rPr lang="pt-BR" sz="2000" dirty="0" smtClean="0"/>
              <a:t>Pouca consciência de uma abordagem metodológica</a:t>
            </a:r>
          </a:p>
          <a:p>
            <a:r>
              <a:rPr lang="pt-BR" sz="2400" dirty="0" smtClean="0"/>
              <a:t>Formal</a:t>
            </a:r>
            <a:r>
              <a:rPr lang="pt-BR" sz="1700" dirty="0" smtClean="0"/>
              <a:t> (por exemplo, Redes de Petri e Álgebra de Processos)</a:t>
            </a:r>
            <a:r>
              <a:rPr lang="pt-BR" sz="2400" dirty="0" smtClean="0"/>
              <a:t>:</a:t>
            </a:r>
          </a:p>
          <a:p>
            <a:pPr lvl="1"/>
            <a:r>
              <a:rPr lang="pt-BR" sz="2000" dirty="0" smtClean="0"/>
              <a:t>Baseado em notações e linguagens formais</a:t>
            </a:r>
          </a:p>
          <a:p>
            <a:pPr lvl="1"/>
            <a:r>
              <a:rPr lang="pt-BR" sz="2000" dirty="0" smtClean="0"/>
              <a:t>Pesquisadores</a:t>
            </a:r>
          </a:p>
          <a:p>
            <a:r>
              <a:rPr lang="pt-BR" sz="2400" b="1" dirty="0" smtClean="0"/>
              <a:t>Pragmática</a:t>
            </a:r>
            <a:r>
              <a:rPr lang="pt-BR" sz="2400" dirty="0" smtClean="0"/>
              <a:t>:</a:t>
            </a:r>
            <a:endParaRPr lang="pt-BR" sz="2400" dirty="0"/>
          </a:p>
          <a:p>
            <a:pPr lvl="1"/>
            <a:r>
              <a:rPr lang="pt-BR" sz="2000" dirty="0"/>
              <a:t>Baseado em notações de mercado</a:t>
            </a:r>
          </a:p>
          <a:p>
            <a:pPr lvl="1"/>
            <a:r>
              <a:rPr lang="pt-BR" sz="2000" dirty="0"/>
              <a:t>Conscientes de seus objetivos e de uma abordagem </a:t>
            </a:r>
            <a:r>
              <a:rPr lang="pt-BR" sz="2000" dirty="0" smtClean="0"/>
              <a:t>metodológica</a:t>
            </a:r>
          </a:p>
          <a:p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Bola da Vez</a:t>
            </a:r>
            <a:endParaRPr lang="pt-BR" dirty="0"/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3786182" y="2143116"/>
            <a:ext cx="4392645" cy="2977200"/>
          </a:xfrm>
          <a:prstGeom prst="rect">
            <a:avLst/>
          </a:prstGeom>
          <a:solidFill>
            <a:srgbClr val="290C01"/>
          </a:solidFill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pt-BR" sz="2000" smtClean="0">
                <a:solidFill>
                  <a:schemeClr val="bg1"/>
                </a:solidFill>
              </a:rPr>
              <a:t>BPMS</a:t>
            </a:r>
          </a:p>
          <a:p>
            <a:pPr fontAlgn="auto">
              <a:spcAft>
                <a:spcPts val="0"/>
              </a:spcAft>
            </a:pPr>
            <a:r>
              <a:rPr lang="pt-BR" sz="2000" smtClean="0">
                <a:solidFill>
                  <a:schemeClr val="bg1"/>
                </a:solidFill>
              </a:rPr>
              <a:t>BPMN</a:t>
            </a:r>
          </a:p>
          <a:p>
            <a:pPr fontAlgn="auto">
              <a:spcAft>
                <a:spcPts val="0"/>
              </a:spcAft>
            </a:pPr>
            <a:r>
              <a:rPr lang="pt-BR" sz="2000" smtClean="0">
                <a:solidFill>
                  <a:schemeClr val="bg1"/>
                </a:solidFill>
              </a:rPr>
              <a:t>SOA / REST</a:t>
            </a:r>
          </a:p>
          <a:p>
            <a:pPr fontAlgn="auto">
              <a:spcAft>
                <a:spcPts val="0"/>
              </a:spcAft>
            </a:pPr>
            <a:r>
              <a:rPr lang="pt-BR" sz="2000" smtClean="0">
                <a:solidFill>
                  <a:schemeClr val="bg1"/>
                </a:solidFill>
              </a:rPr>
              <a:t>WebServices</a:t>
            </a:r>
          </a:p>
          <a:p>
            <a:pPr fontAlgn="auto">
              <a:spcAft>
                <a:spcPts val="0"/>
              </a:spcAft>
            </a:pPr>
            <a:r>
              <a:rPr lang="pt-BR" sz="2000" smtClean="0">
                <a:solidFill>
                  <a:schemeClr val="bg1"/>
                </a:solidFill>
              </a:rPr>
              <a:t>Zachman Framework</a:t>
            </a:r>
          </a:p>
          <a:p>
            <a:pPr fontAlgn="auto">
              <a:spcAft>
                <a:spcPts val="0"/>
              </a:spcAft>
            </a:pPr>
            <a:r>
              <a:rPr lang="en-US" sz="2000" smtClean="0">
                <a:solidFill>
                  <a:schemeClr val="bg1"/>
                </a:solidFill>
              </a:rPr>
              <a:t>The Open Group Architecture Framework (TOGAF) </a:t>
            </a:r>
          </a:p>
          <a:p>
            <a:pPr fontAlgn="auto">
              <a:spcAft>
                <a:spcPts val="0"/>
              </a:spcAft>
            </a:pPr>
            <a:r>
              <a:rPr lang="en-US" sz="2000" smtClean="0">
                <a:solidFill>
                  <a:schemeClr val="bg1"/>
                </a:solidFill>
              </a:rPr>
              <a:t>DoDAF</a:t>
            </a:r>
            <a:endParaRPr lang="pt-BR" sz="2000" dirty="0" smtClean="0">
              <a:solidFill>
                <a:schemeClr val="bg1"/>
              </a:solidFill>
            </a:endParaRPr>
          </a:p>
        </p:txBody>
      </p:sp>
      <p:pic>
        <p:nvPicPr>
          <p:cNvPr id="8" name="Picture 2" descr="http://bloglog.globo.com/FCKeditor/UserFiles/Image/blog4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2143116"/>
            <a:ext cx="3000396" cy="297789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Abordagem Pragmática</a:t>
            </a:r>
            <a:br>
              <a:rPr lang="pt-BR" dirty="0" smtClean="0"/>
            </a:br>
            <a:r>
              <a:rPr lang="pt-BR" sz="2700" dirty="0" smtClean="0"/>
              <a:t>Princípios Essenciais</a:t>
            </a:r>
            <a:endParaRPr lang="pt-BR" dirty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3603538" y="2143116"/>
            <a:ext cx="5143536" cy="3429024"/>
          </a:xfrm>
          <a:prstGeom prst="rect">
            <a:avLst/>
          </a:prstGeom>
          <a:solidFill>
            <a:srgbClr val="1A1400"/>
          </a:solidFill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pt-BR" sz="2000" smtClean="0">
                <a:solidFill>
                  <a:schemeClr val="bg1"/>
                </a:solidFill>
              </a:rPr>
              <a:t>Mais importante do que a notação e frameworks, é:</a:t>
            </a:r>
          </a:p>
          <a:p>
            <a:pPr lvl="1" fontAlgn="auto">
              <a:spcAft>
                <a:spcPts val="0"/>
              </a:spcAft>
            </a:pPr>
            <a:r>
              <a:rPr lang="pt-BR" sz="1800" smtClean="0">
                <a:solidFill>
                  <a:schemeClr val="bg1"/>
                </a:solidFill>
              </a:rPr>
              <a:t>Saber identificar os processos de negócio 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pt-BR" sz="1800" smtClean="0">
                <a:solidFill>
                  <a:schemeClr val="bg1"/>
                </a:solidFill>
              </a:rPr>
              <a:t>	( premissa da partição por eventos )</a:t>
            </a:r>
          </a:p>
          <a:p>
            <a:pPr lvl="1" fontAlgn="auto">
              <a:spcAft>
                <a:spcPts val="0"/>
              </a:spcAft>
            </a:pPr>
            <a:r>
              <a:rPr lang="pt-BR" sz="1800" smtClean="0">
                <a:solidFill>
                  <a:schemeClr val="bg1"/>
                </a:solidFill>
              </a:rPr>
              <a:t>Saber detalhá-los sem a interferência tecnológica 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pt-BR" sz="1800" smtClean="0">
                <a:solidFill>
                  <a:schemeClr val="bg1"/>
                </a:solidFill>
              </a:rPr>
              <a:t>	( premissa da neutralidade tecnológica )</a:t>
            </a:r>
          </a:p>
          <a:p>
            <a:pPr lvl="1" fontAlgn="auto">
              <a:spcAft>
                <a:spcPts val="0"/>
              </a:spcAft>
            </a:pPr>
            <a:r>
              <a:rPr lang="pt-BR" sz="1800" smtClean="0">
                <a:solidFill>
                  <a:schemeClr val="bg1"/>
                </a:solidFill>
              </a:rPr>
              <a:t>Saber detalhá-los considerando os dados consumidos ou gerados 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pt-BR" sz="1800" smtClean="0">
                <a:solidFill>
                  <a:schemeClr val="bg1"/>
                </a:solidFill>
              </a:rPr>
              <a:t>	( premissa da partição por objetos )</a:t>
            </a:r>
            <a:endParaRPr lang="pt-BR" sz="1800" dirty="0">
              <a:solidFill>
                <a:schemeClr val="bg1"/>
              </a:solidFill>
            </a:endParaRPr>
          </a:p>
        </p:txBody>
      </p:sp>
      <p:pic>
        <p:nvPicPr>
          <p:cNvPr id="7" name="Picture 2" descr="http://4.bp.blogspot.com/_HmtxTVm6GPM/SVEHSCYspvI/AAAAAAAADbg/bwAp5VTraD4/s400/fotos+de+macac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4454" y="2143116"/>
            <a:ext cx="3219084" cy="34290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Outro Primata</a:t>
            </a:r>
            <a:endParaRPr lang="pt-BR" dirty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3088688" y="2234038"/>
            <a:ext cx="5749935" cy="3240000"/>
          </a:xfrm>
          <a:prstGeom prst="rect">
            <a:avLst/>
          </a:prstGeom>
          <a:gradFill flip="none" rotWithShape="1">
            <a:gsLst>
              <a:gs pos="0">
                <a:srgbClr val="305616">
                  <a:shade val="30000"/>
                  <a:satMod val="115000"/>
                </a:srgbClr>
              </a:gs>
              <a:gs pos="50000">
                <a:srgbClr val="305616">
                  <a:shade val="67500"/>
                  <a:satMod val="115000"/>
                </a:srgbClr>
              </a:gs>
              <a:gs pos="100000">
                <a:srgbClr val="305616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solidFill>
              <a:schemeClr val="bg2"/>
            </a:solidFill>
          </a:ln>
        </p:spPr>
        <p:txBody>
          <a:bodyPr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pt-BR" sz="1800" smtClean="0">
                <a:solidFill>
                  <a:schemeClr val="bg1"/>
                </a:solidFill>
              </a:rPr>
              <a:t>Graduado e Mestre em Ciências de Computação (ICMC-USP). </a:t>
            </a:r>
          </a:p>
          <a:p>
            <a:pPr marL="0" indent="0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pt-BR" sz="1800" smtClean="0">
                <a:solidFill>
                  <a:schemeClr val="bg1"/>
                </a:solidFill>
              </a:rPr>
              <a:t>Doutorando em Bando de Dados (IME-USP).</a:t>
            </a:r>
          </a:p>
          <a:p>
            <a:pPr marL="0" indent="0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pt-BR" sz="1800" smtClean="0">
                <a:solidFill>
                  <a:schemeClr val="bg1"/>
                </a:solidFill>
              </a:rPr>
              <a:t>Professor e Consultor em Engenharia de Requisitos e Modelagem de Processos de Negócio.</a:t>
            </a:r>
          </a:p>
          <a:p>
            <a:pPr marL="0" indent="0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pt-BR" sz="1800" smtClean="0">
                <a:solidFill>
                  <a:schemeClr val="bg1"/>
                </a:solidFill>
              </a:rPr>
              <a:t>Tema de Interesse: Abordagem Pragmática em Análise e Modelagem de Negócio e Sistemas.</a:t>
            </a:r>
          </a:p>
          <a:p>
            <a:pPr marL="0" indent="0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pt-BR" sz="1800" smtClean="0">
                <a:solidFill>
                  <a:schemeClr val="bg1"/>
                </a:solidFill>
              </a:rPr>
              <a:t>Abordagem Pragmática:</a:t>
            </a:r>
          </a:p>
          <a:p>
            <a:pPr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sz="1800" smtClean="0">
                <a:solidFill>
                  <a:schemeClr val="bg1"/>
                </a:solidFill>
              </a:rPr>
              <a:t>Aplicada com sucesso, por exemplo, nos seguintes projetos: SISFRON, SPA-C2, CETESB, CGNA e McDonald´s.</a:t>
            </a:r>
          </a:p>
          <a:p>
            <a:pPr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sz="1800" smtClean="0">
                <a:solidFill>
                  <a:schemeClr val="bg1"/>
                </a:solidFill>
              </a:rPr>
              <a:t>Ensinada utilizando workshops em projetos de alunos com clientes reais.</a:t>
            </a:r>
            <a:endParaRPr lang="pt-BR" sz="1800" dirty="0">
              <a:solidFill>
                <a:schemeClr val="bg1"/>
              </a:solidFill>
            </a:endParaRPr>
          </a:p>
        </p:txBody>
      </p:sp>
      <p:pic>
        <p:nvPicPr>
          <p:cNvPr id="7" name="Imagem 6" descr="Takai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3110" y="2276872"/>
            <a:ext cx="2654706" cy="31917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Contextualização</a:t>
            </a:r>
          </a:p>
          <a:p>
            <a:r>
              <a:rPr lang="pt-BR" dirty="0" smtClean="0"/>
              <a:t>Problemas de desenvolvimento de software</a:t>
            </a:r>
          </a:p>
          <a:p>
            <a:r>
              <a:rPr lang="pt-BR" dirty="0" smtClean="0"/>
              <a:t>As grandes promessas e decepções</a:t>
            </a:r>
          </a:p>
          <a:p>
            <a:r>
              <a:rPr lang="pt-BR" dirty="0" smtClean="0"/>
              <a:t>Paradoxo de </a:t>
            </a:r>
            <a:r>
              <a:rPr lang="pt-BR" dirty="0" err="1" smtClean="0"/>
              <a:t>Cobb</a:t>
            </a:r>
            <a:endParaRPr lang="pt-BR" dirty="0" smtClean="0"/>
          </a:p>
          <a:p>
            <a:r>
              <a:rPr lang="pt-BR" dirty="0" smtClean="0"/>
              <a:t>Modelagem de Processos de Negócio</a:t>
            </a:r>
          </a:p>
          <a:p>
            <a:r>
              <a:rPr lang="pt-BR" dirty="0" smtClean="0"/>
              <a:t>Abordagem pragmática para a Modelagem de Processos de Negócio</a:t>
            </a:r>
          </a:p>
          <a:p>
            <a:r>
              <a:rPr lang="pt-BR" dirty="0" smtClean="0"/>
              <a:t>Derivação de Requisitos</a:t>
            </a:r>
          </a:p>
          <a:p>
            <a:r>
              <a:rPr lang="pt-BR" dirty="0" smtClean="0"/>
              <a:t>Contexto da Modelagem de Processos de Negócio no Processo de Desenvolvimento de Software</a:t>
            </a:r>
          </a:p>
          <a:p>
            <a:r>
              <a:rPr lang="pt-BR" dirty="0" smtClean="0"/>
              <a:t>Bibliografia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1307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Resumo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Abordagem  Pragmática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65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95" name="Rectangle 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Perspectivas</a:t>
            </a:r>
            <a:endParaRPr lang="pt-BR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objeto em estudo pode ser visualizado por meio de várias </a:t>
            </a:r>
            <a:r>
              <a:rPr lang="pt-BR" dirty="0" smtClean="0"/>
              <a:t>perspectivas</a:t>
            </a:r>
            <a:endParaRPr lang="pt-BR" dirty="0"/>
          </a:p>
        </p:txBody>
      </p:sp>
      <p:grpSp>
        <p:nvGrpSpPr>
          <p:cNvPr id="97" name="Grupo 49"/>
          <p:cNvGrpSpPr>
            <a:grpSpLocks/>
          </p:cNvGrpSpPr>
          <p:nvPr/>
        </p:nvGrpSpPr>
        <p:grpSpPr bwMode="auto">
          <a:xfrm>
            <a:off x="2124075" y="3284538"/>
            <a:ext cx="4572000" cy="1922462"/>
            <a:chOff x="2143108" y="2428868"/>
            <a:chExt cx="4572000" cy="1922476"/>
          </a:xfrm>
        </p:grpSpPr>
        <p:grpSp>
          <p:nvGrpSpPr>
            <p:cNvPr id="98" name="Grupo 47"/>
            <p:cNvGrpSpPr>
              <a:grpSpLocks/>
            </p:cNvGrpSpPr>
            <p:nvPr/>
          </p:nvGrpSpPr>
          <p:grpSpPr bwMode="auto">
            <a:xfrm>
              <a:off x="3232316" y="2428868"/>
              <a:ext cx="2393584" cy="1343071"/>
              <a:chOff x="3368974" y="4235129"/>
              <a:chExt cx="2393584" cy="1343071"/>
            </a:xfrm>
          </p:grpSpPr>
          <p:grpSp>
            <p:nvGrpSpPr>
              <p:cNvPr id="100" name="Group 5"/>
              <p:cNvGrpSpPr>
                <a:grpSpLocks/>
              </p:cNvGrpSpPr>
              <p:nvPr/>
            </p:nvGrpSpPr>
            <p:grpSpPr bwMode="auto">
              <a:xfrm>
                <a:off x="3643294" y="4278925"/>
                <a:ext cx="1850390" cy="1299275"/>
                <a:chOff x="4401" y="2209"/>
                <a:chExt cx="3891" cy="2669"/>
              </a:xfrm>
            </p:grpSpPr>
            <p:sp>
              <p:nvSpPr>
                <p:cNvPr id="104" name="AutoShape 42"/>
                <p:cNvSpPr>
                  <a:spLocks noChangeArrowheads="1"/>
                </p:cNvSpPr>
                <p:nvPr/>
              </p:nvSpPr>
              <p:spPr bwMode="auto">
                <a:xfrm>
                  <a:off x="5769" y="3463"/>
                  <a:ext cx="721" cy="721"/>
                </a:xfrm>
                <a:prstGeom prst="sun">
                  <a:avLst>
                    <a:gd name="adj" fmla="val 25000"/>
                  </a:avLst>
                </a:prstGeom>
                <a:gradFill rotWithShape="1">
                  <a:gsLst>
                    <a:gs pos="0">
                      <a:srgbClr val="FF6600"/>
                    </a:gs>
                    <a:gs pos="100000">
                      <a:srgbClr val="FFFFFF"/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pt-BR">
                    <a:cs typeface="Arial" charset="0"/>
                  </a:endParaRPr>
                </a:p>
              </p:txBody>
            </p:sp>
            <p:grpSp>
              <p:nvGrpSpPr>
                <p:cNvPr id="105" name="Group 31"/>
                <p:cNvGrpSpPr>
                  <a:grpSpLocks/>
                </p:cNvGrpSpPr>
                <p:nvPr/>
              </p:nvGrpSpPr>
              <p:grpSpPr bwMode="auto">
                <a:xfrm>
                  <a:off x="6921" y="3542"/>
                  <a:ext cx="471" cy="578"/>
                  <a:chOff x="6810" y="3580"/>
                  <a:chExt cx="522" cy="644"/>
                </a:xfrm>
              </p:grpSpPr>
              <p:sp>
                <p:nvSpPr>
                  <p:cNvPr id="131" name="Freeform 41"/>
                  <p:cNvSpPr>
                    <a:spLocks/>
                  </p:cNvSpPr>
                  <p:nvPr/>
                </p:nvSpPr>
                <p:spPr bwMode="auto">
                  <a:xfrm rot="-444792">
                    <a:off x="6929" y="3580"/>
                    <a:ext cx="379" cy="541"/>
                  </a:xfrm>
                  <a:custGeom>
                    <a:avLst/>
                    <a:gdLst>
                      <a:gd name="T0" fmla="*/ 0 w 540"/>
                      <a:gd name="T1" fmla="*/ 0 h 540"/>
                      <a:gd name="T2" fmla="*/ 62 w 540"/>
                      <a:gd name="T3" fmla="*/ 363 h 540"/>
                      <a:gd name="T4" fmla="*/ 187 w 540"/>
                      <a:gd name="T5" fmla="*/ 543 h 540"/>
                      <a:gd name="T6" fmla="*/ 0 60000 65536"/>
                      <a:gd name="T7" fmla="*/ 0 60000 65536"/>
                      <a:gd name="T8" fmla="*/ 0 60000 65536"/>
                      <a:gd name="T9" fmla="*/ 0 w 540"/>
                      <a:gd name="T10" fmla="*/ 0 h 540"/>
                      <a:gd name="T11" fmla="*/ 540 w 540"/>
                      <a:gd name="T12" fmla="*/ 540 h 54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40" h="540">
                        <a:moveTo>
                          <a:pt x="0" y="0"/>
                        </a:moveTo>
                        <a:cubicBezTo>
                          <a:pt x="45" y="135"/>
                          <a:pt x="90" y="270"/>
                          <a:pt x="180" y="360"/>
                        </a:cubicBezTo>
                        <a:cubicBezTo>
                          <a:pt x="270" y="450"/>
                          <a:pt x="405" y="495"/>
                          <a:pt x="540" y="540"/>
                        </a:cubicBez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2" name="Freeform 40"/>
                  <p:cNvSpPr>
                    <a:spLocks/>
                  </p:cNvSpPr>
                  <p:nvPr/>
                </p:nvSpPr>
                <p:spPr bwMode="auto">
                  <a:xfrm>
                    <a:off x="6828" y="4082"/>
                    <a:ext cx="504" cy="112"/>
                  </a:xfrm>
                  <a:custGeom>
                    <a:avLst/>
                    <a:gdLst>
                      <a:gd name="T0" fmla="*/ 0 w 504"/>
                      <a:gd name="T1" fmla="*/ 112 h 112"/>
                      <a:gd name="T2" fmla="*/ 114 w 504"/>
                      <a:gd name="T3" fmla="*/ 37 h 112"/>
                      <a:gd name="T4" fmla="*/ 294 w 504"/>
                      <a:gd name="T5" fmla="*/ 4 h 112"/>
                      <a:gd name="T6" fmla="*/ 504 w 504"/>
                      <a:gd name="T7" fmla="*/ 61 h 11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504"/>
                      <a:gd name="T13" fmla="*/ 0 h 112"/>
                      <a:gd name="T14" fmla="*/ 504 w 504"/>
                      <a:gd name="T15" fmla="*/ 112 h 112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504" h="112">
                        <a:moveTo>
                          <a:pt x="0" y="112"/>
                        </a:moveTo>
                        <a:cubicBezTo>
                          <a:pt x="19" y="99"/>
                          <a:pt x="65" y="55"/>
                          <a:pt x="114" y="37"/>
                        </a:cubicBezTo>
                        <a:cubicBezTo>
                          <a:pt x="163" y="19"/>
                          <a:pt x="229" y="0"/>
                          <a:pt x="294" y="4"/>
                        </a:cubicBezTo>
                        <a:cubicBezTo>
                          <a:pt x="359" y="8"/>
                          <a:pt x="460" y="49"/>
                          <a:pt x="504" y="61"/>
                        </a:cubicBez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3" name="Freeform 39"/>
                  <p:cNvSpPr>
                    <a:spLocks/>
                  </p:cNvSpPr>
                  <p:nvPr/>
                </p:nvSpPr>
                <p:spPr bwMode="auto">
                  <a:xfrm>
                    <a:off x="6820" y="3719"/>
                    <a:ext cx="117" cy="445"/>
                  </a:xfrm>
                  <a:custGeom>
                    <a:avLst/>
                    <a:gdLst>
                      <a:gd name="T0" fmla="*/ 117 w 117"/>
                      <a:gd name="T1" fmla="*/ 0 h 445"/>
                      <a:gd name="T2" fmla="*/ 29 w 117"/>
                      <a:gd name="T3" fmla="*/ 138 h 445"/>
                      <a:gd name="T4" fmla="*/ 2 w 117"/>
                      <a:gd name="T5" fmla="*/ 287 h 445"/>
                      <a:gd name="T6" fmla="*/ 17 w 117"/>
                      <a:gd name="T7" fmla="*/ 388 h 445"/>
                      <a:gd name="T8" fmla="*/ 41 w 117"/>
                      <a:gd name="T9" fmla="*/ 445 h 44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7"/>
                      <a:gd name="T16" fmla="*/ 0 h 445"/>
                      <a:gd name="T17" fmla="*/ 117 w 117"/>
                      <a:gd name="T18" fmla="*/ 445 h 44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7" h="445">
                        <a:moveTo>
                          <a:pt x="117" y="0"/>
                        </a:moveTo>
                        <a:cubicBezTo>
                          <a:pt x="102" y="23"/>
                          <a:pt x="48" y="90"/>
                          <a:pt x="29" y="138"/>
                        </a:cubicBezTo>
                        <a:cubicBezTo>
                          <a:pt x="10" y="186"/>
                          <a:pt x="4" y="245"/>
                          <a:pt x="2" y="287"/>
                        </a:cubicBezTo>
                        <a:cubicBezTo>
                          <a:pt x="0" y="329"/>
                          <a:pt x="11" y="362"/>
                          <a:pt x="17" y="388"/>
                        </a:cubicBezTo>
                        <a:cubicBezTo>
                          <a:pt x="23" y="414"/>
                          <a:pt x="36" y="433"/>
                          <a:pt x="41" y="445"/>
                        </a:cubicBez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34" name="Group 36"/>
                  <p:cNvGrpSpPr>
                    <a:grpSpLocks/>
                  </p:cNvGrpSpPr>
                  <p:nvPr/>
                </p:nvGrpSpPr>
                <p:grpSpPr bwMode="auto">
                  <a:xfrm rot="300000">
                    <a:off x="6810" y="3824"/>
                    <a:ext cx="91" cy="235"/>
                    <a:chOff x="6828" y="3824"/>
                    <a:chExt cx="91" cy="235"/>
                  </a:xfrm>
                </p:grpSpPr>
                <p:sp>
                  <p:nvSpPr>
                    <p:cNvPr id="139" name="Freeform 38"/>
                    <p:cNvSpPr>
                      <a:spLocks/>
                    </p:cNvSpPr>
                    <p:nvPr/>
                  </p:nvSpPr>
                  <p:spPr bwMode="auto">
                    <a:xfrm>
                      <a:off x="6859" y="3824"/>
                      <a:ext cx="60" cy="235"/>
                    </a:xfrm>
                    <a:custGeom>
                      <a:avLst/>
                      <a:gdLst>
                        <a:gd name="T0" fmla="*/ 17 w 60"/>
                        <a:gd name="T1" fmla="*/ 0 h 235"/>
                        <a:gd name="T2" fmla="*/ 57 w 60"/>
                        <a:gd name="T3" fmla="*/ 128 h 235"/>
                        <a:gd name="T4" fmla="*/ 0 w 60"/>
                        <a:gd name="T5" fmla="*/ 235 h 235"/>
                        <a:gd name="T6" fmla="*/ 0 60000 65536"/>
                        <a:gd name="T7" fmla="*/ 0 60000 65536"/>
                        <a:gd name="T8" fmla="*/ 0 60000 65536"/>
                        <a:gd name="T9" fmla="*/ 0 w 60"/>
                        <a:gd name="T10" fmla="*/ 0 h 235"/>
                        <a:gd name="T11" fmla="*/ 60 w 60"/>
                        <a:gd name="T12" fmla="*/ 235 h 235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0" h="235">
                          <a:moveTo>
                            <a:pt x="17" y="0"/>
                          </a:moveTo>
                          <a:cubicBezTo>
                            <a:pt x="24" y="21"/>
                            <a:pt x="60" y="89"/>
                            <a:pt x="57" y="128"/>
                          </a:cubicBezTo>
                          <a:cubicBezTo>
                            <a:pt x="54" y="167"/>
                            <a:pt x="12" y="213"/>
                            <a:pt x="0" y="235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40" name="Freeform 37"/>
                    <p:cNvSpPr>
                      <a:spLocks/>
                    </p:cNvSpPr>
                    <p:nvPr/>
                  </p:nvSpPr>
                  <p:spPr bwMode="auto">
                    <a:xfrm>
                      <a:off x="6828" y="3892"/>
                      <a:ext cx="30" cy="99"/>
                    </a:xfrm>
                    <a:custGeom>
                      <a:avLst/>
                      <a:gdLst>
                        <a:gd name="T0" fmla="*/ 21 w 30"/>
                        <a:gd name="T1" fmla="*/ 0 h 99"/>
                        <a:gd name="T2" fmla="*/ 21 w 30"/>
                        <a:gd name="T3" fmla="*/ 87 h 99"/>
                        <a:gd name="T4" fmla="*/ 0 w 30"/>
                        <a:gd name="T5" fmla="*/ 51 h 99"/>
                        <a:gd name="T6" fmla="*/ 21 w 30"/>
                        <a:gd name="T7" fmla="*/ 0 h 99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30"/>
                        <a:gd name="T13" fmla="*/ 0 h 99"/>
                        <a:gd name="T14" fmla="*/ 30 w 30"/>
                        <a:gd name="T15" fmla="*/ 99 h 99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30" h="99">
                          <a:moveTo>
                            <a:pt x="21" y="0"/>
                          </a:moveTo>
                          <a:cubicBezTo>
                            <a:pt x="30" y="31"/>
                            <a:pt x="28" y="43"/>
                            <a:pt x="21" y="87"/>
                          </a:cubicBezTo>
                          <a:cubicBezTo>
                            <a:pt x="15" y="99"/>
                            <a:pt x="17" y="90"/>
                            <a:pt x="0" y="51"/>
                          </a:cubicBezTo>
                          <a:cubicBezTo>
                            <a:pt x="4" y="18"/>
                            <a:pt x="8" y="29"/>
                            <a:pt x="21" y="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35" name="Freeform 35"/>
                  <p:cNvSpPr>
                    <a:spLocks/>
                  </p:cNvSpPr>
                  <p:nvPr/>
                </p:nvSpPr>
                <p:spPr bwMode="auto">
                  <a:xfrm>
                    <a:off x="7265" y="4056"/>
                    <a:ext cx="46" cy="108"/>
                  </a:xfrm>
                  <a:custGeom>
                    <a:avLst/>
                    <a:gdLst>
                      <a:gd name="T0" fmla="*/ 22 w 46"/>
                      <a:gd name="T1" fmla="*/ 108 h 108"/>
                      <a:gd name="T2" fmla="*/ 4 w 46"/>
                      <a:gd name="T3" fmla="*/ 39 h 108"/>
                      <a:gd name="T4" fmla="*/ 46 w 46"/>
                      <a:gd name="T5" fmla="*/ 0 h 108"/>
                      <a:gd name="T6" fmla="*/ 0 60000 65536"/>
                      <a:gd name="T7" fmla="*/ 0 60000 65536"/>
                      <a:gd name="T8" fmla="*/ 0 60000 65536"/>
                      <a:gd name="T9" fmla="*/ 0 w 46"/>
                      <a:gd name="T10" fmla="*/ 0 h 108"/>
                      <a:gd name="T11" fmla="*/ 46 w 46"/>
                      <a:gd name="T12" fmla="*/ 108 h 10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6" h="108">
                        <a:moveTo>
                          <a:pt x="22" y="108"/>
                        </a:moveTo>
                        <a:cubicBezTo>
                          <a:pt x="19" y="97"/>
                          <a:pt x="0" y="57"/>
                          <a:pt x="4" y="39"/>
                        </a:cubicBezTo>
                        <a:cubicBezTo>
                          <a:pt x="8" y="21"/>
                          <a:pt x="37" y="8"/>
                          <a:pt x="46" y="0"/>
                        </a:cubicBez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6" name="Freeform 34"/>
                  <p:cNvSpPr>
                    <a:spLocks/>
                  </p:cNvSpPr>
                  <p:nvPr/>
                </p:nvSpPr>
                <p:spPr bwMode="auto">
                  <a:xfrm>
                    <a:off x="6861" y="3615"/>
                    <a:ext cx="78" cy="99"/>
                  </a:xfrm>
                  <a:custGeom>
                    <a:avLst/>
                    <a:gdLst>
                      <a:gd name="T0" fmla="*/ 78 w 78"/>
                      <a:gd name="T1" fmla="*/ 99 h 99"/>
                      <a:gd name="T2" fmla="*/ 27 w 78"/>
                      <a:gd name="T3" fmla="*/ 57 h 99"/>
                      <a:gd name="T4" fmla="*/ 0 w 78"/>
                      <a:gd name="T5" fmla="*/ 0 h 99"/>
                      <a:gd name="T6" fmla="*/ 0 60000 65536"/>
                      <a:gd name="T7" fmla="*/ 0 60000 65536"/>
                      <a:gd name="T8" fmla="*/ 0 60000 65536"/>
                      <a:gd name="T9" fmla="*/ 0 w 78"/>
                      <a:gd name="T10" fmla="*/ 0 h 99"/>
                      <a:gd name="T11" fmla="*/ 78 w 78"/>
                      <a:gd name="T12" fmla="*/ 99 h 99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78" h="99">
                        <a:moveTo>
                          <a:pt x="78" y="99"/>
                        </a:moveTo>
                        <a:cubicBezTo>
                          <a:pt x="70" y="92"/>
                          <a:pt x="40" y="74"/>
                          <a:pt x="27" y="57"/>
                        </a:cubicBezTo>
                        <a:cubicBezTo>
                          <a:pt x="14" y="40"/>
                          <a:pt x="6" y="12"/>
                          <a:pt x="0" y="0"/>
                        </a:cubicBez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7" name="Freeform 33"/>
                  <p:cNvSpPr>
                    <a:spLocks/>
                  </p:cNvSpPr>
                  <p:nvPr/>
                </p:nvSpPr>
                <p:spPr bwMode="auto">
                  <a:xfrm>
                    <a:off x="6840" y="3628"/>
                    <a:ext cx="96" cy="86"/>
                  </a:xfrm>
                  <a:custGeom>
                    <a:avLst/>
                    <a:gdLst>
                      <a:gd name="T0" fmla="*/ 96 w 96"/>
                      <a:gd name="T1" fmla="*/ 86 h 86"/>
                      <a:gd name="T2" fmla="*/ 27 w 96"/>
                      <a:gd name="T3" fmla="*/ 57 h 86"/>
                      <a:gd name="T4" fmla="*/ 0 w 96"/>
                      <a:gd name="T5" fmla="*/ 0 h 86"/>
                      <a:gd name="T6" fmla="*/ 0 60000 65536"/>
                      <a:gd name="T7" fmla="*/ 0 60000 65536"/>
                      <a:gd name="T8" fmla="*/ 0 60000 65536"/>
                      <a:gd name="T9" fmla="*/ 0 w 96"/>
                      <a:gd name="T10" fmla="*/ 0 h 86"/>
                      <a:gd name="T11" fmla="*/ 96 w 96"/>
                      <a:gd name="T12" fmla="*/ 86 h 8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6" h="86">
                        <a:moveTo>
                          <a:pt x="96" y="86"/>
                        </a:moveTo>
                        <a:cubicBezTo>
                          <a:pt x="85" y="82"/>
                          <a:pt x="43" y="71"/>
                          <a:pt x="27" y="57"/>
                        </a:cubicBezTo>
                        <a:cubicBezTo>
                          <a:pt x="11" y="43"/>
                          <a:pt x="6" y="12"/>
                          <a:pt x="0" y="0"/>
                        </a:cubicBez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8" name="Freeform 32"/>
                  <p:cNvSpPr>
                    <a:spLocks/>
                  </p:cNvSpPr>
                  <p:nvPr/>
                </p:nvSpPr>
                <p:spPr bwMode="auto">
                  <a:xfrm>
                    <a:off x="6837" y="4163"/>
                    <a:ext cx="39" cy="61"/>
                  </a:xfrm>
                  <a:custGeom>
                    <a:avLst/>
                    <a:gdLst>
                      <a:gd name="T0" fmla="*/ 39 w 39"/>
                      <a:gd name="T1" fmla="*/ 0 h 61"/>
                      <a:gd name="T2" fmla="*/ 12 w 39"/>
                      <a:gd name="T3" fmla="*/ 28 h 61"/>
                      <a:gd name="T4" fmla="*/ 0 w 39"/>
                      <a:gd name="T5" fmla="*/ 61 h 61"/>
                      <a:gd name="T6" fmla="*/ 0 60000 65536"/>
                      <a:gd name="T7" fmla="*/ 0 60000 65536"/>
                      <a:gd name="T8" fmla="*/ 0 60000 65536"/>
                      <a:gd name="T9" fmla="*/ 0 w 39"/>
                      <a:gd name="T10" fmla="*/ 0 h 61"/>
                      <a:gd name="T11" fmla="*/ 39 w 39"/>
                      <a:gd name="T12" fmla="*/ 61 h 61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9" h="61">
                        <a:moveTo>
                          <a:pt x="39" y="0"/>
                        </a:moveTo>
                        <a:cubicBezTo>
                          <a:pt x="35" y="5"/>
                          <a:pt x="19" y="18"/>
                          <a:pt x="12" y="28"/>
                        </a:cubicBezTo>
                        <a:cubicBezTo>
                          <a:pt x="5" y="38"/>
                          <a:pt x="2" y="54"/>
                          <a:pt x="0" y="61"/>
                        </a:cubicBez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06" name="Group 20"/>
                <p:cNvGrpSpPr>
                  <a:grpSpLocks/>
                </p:cNvGrpSpPr>
                <p:nvPr/>
              </p:nvGrpSpPr>
              <p:grpSpPr bwMode="auto">
                <a:xfrm rot="19925249" flipH="1">
                  <a:off x="5301" y="4300"/>
                  <a:ext cx="471" cy="578"/>
                  <a:chOff x="6810" y="3580"/>
                  <a:chExt cx="522" cy="644"/>
                </a:xfrm>
              </p:grpSpPr>
              <p:sp>
                <p:nvSpPr>
                  <p:cNvPr id="121" name="Freeform 30"/>
                  <p:cNvSpPr>
                    <a:spLocks/>
                  </p:cNvSpPr>
                  <p:nvPr/>
                </p:nvSpPr>
                <p:spPr bwMode="auto">
                  <a:xfrm rot="-444792">
                    <a:off x="6929" y="3580"/>
                    <a:ext cx="379" cy="541"/>
                  </a:xfrm>
                  <a:custGeom>
                    <a:avLst/>
                    <a:gdLst>
                      <a:gd name="T0" fmla="*/ 0 w 540"/>
                      <a:gd name="T1" fmla="*/ 0 h 540"/>
                      <a:gd name="T2" fmla="*/ 62 w 540"/>
                      <a:gd name="T3" fmla="*/ 363 h 540"/>
                      <a:gd name="T4" fmla="*/ 187 w 540"/>
                      <a:gd name="T5" fmla="*/ 543 h 540"/>
                      <a:gd name="T6" fmla="*/ 0 60000 65536"/>
                      <a:gd name="T7" fmla="*/ 0 60000 65536"/>
                      <a:gd name="T8" fmla="*/ 0 60000 65536"/>
                      <a:gd name="T9" fmla="*/ 0 w 540"/>
                      <a:gd name="T10" fmla="*/ 0 h 540"/>
                      <a:gd name="T11" fmla="*/ 540 w 540"/>
                      <a:gd name="T12" fmla="*/ 540 h 54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40" h="540">
                        <a:moveTo>
                          <a:pt x="0" y="0"/>
                        </a:moveTo>
                        <a:cubicBezTo>
                          <a:pt x="45" y="135"/>
                          <a:pt x="90" y="270"/>
                          <a:pt x="180" y="360"/>
                        </a:cubicBezTo>
                        <a:cubicBezTo>
                          <a:pt x="270" y="450"/>
                          <a:pt x="405" y="495"/>
                          <a:pt x="540" y="540"/>
                        </a:cubicBez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2" name="Freeform 29"/>
                  <p:cNvSpPr>
                    <a:spLocks/>
                  </p:cNvSpPr>
                  <p:nvPr/>
                </p:nvSpPr>
                <p:spPr bwMode="auto">
                  <a:xfrm>
                    <a:off x="6828" y="4082"/>
                    <a:ext cx="504" cy="112"/>
                  </a:xfrm>
                  <a:custGeom>
                    <a:avLst/>
                    <a:gdLst>
                      <a:gd name="T0" fmla="*/ 0 w 504"/>
                      <a:gd name="T1" fmla="*/ 112 h 112"/>
                      <a:gd name="T2" fmla="*/ 114 w 504"/>
                      <a:gd name="T3" fmla="*/ 37 h 112"/>
                      <a:gd name="T4" fmla="*/ 294 w 504"/>
                      <a:gd name="T5" fmla="*/ 4 h 112"/>
                      <a:gd name="T6" fmla="*/ 504 w 504"/>
                      <a:gd name="T7" fmla="*/ 61 h 11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504"/>
                      <a:gd name="T13" fmla="*/ 0 h 112"/>
                      <a:gd name="T14" fmla="*/ 504 w 504"/>
                      <a:gd name="T15" fmla="*/ 112 h 112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504" h="112">
                        <a:moveTo>
                          <a:pt x="0" y="112"/>
                        </a:moveTo>
                        <a:cubicBezTo>
                          <a:pt x="19" y="99"/>
                          <a:pt x="65" y="55"/>
                          <a:pt x="114" y="37"/>
                        </a:cubicBezTo>
                        <a:cubicBezTo>
                          <a:pt x="163" y="19"/>
                          <a:pt x="229" y="0"/>
                          <a:pt x="294" y="4"/>
                        </a:cubicBezTo>
                        <a:cubicBezTo>
                          <a:pt x="359" y="8"/>
                          <a:pt x="460" y="49"/>
                          <a:pt x="504" y="61"/>
                        </a:cubicBez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3" name="Freeform 28"/>
                  <p:cNvSpPr>
                    <a:spLocks/>
                  </p:cNvSpPr>
                  <p:nvPr/>
                </p:nvSpPr>
                <p:spPr bwMode="auto">
                  <a:xfrm>
                    <a:off x="6820" y="3719"/>
                    <a:ext cx="117" cy="445"/>
                  </a:xfrm>
                  <a:custGeom>
                    <a:avLst/>
                    <a:gdLst>
                      <a:gd name="T0" fmla="*/ 117 w 117"/>
                      <a:gd name="T1" fmla="*/ 0 h 445"/>
                      <a:gd name="T2" fmla="*/ 29 w 117"/>
                      <a:gd name="T3" fmla="*/ 138 h 445"/>
                      <a:gd name="T4" fmla="*/ 2 w 117"/>
                      <a:gd name="T5" fmla="*/ 287 h 445"/>
                      <a:gd name="T6" fmla="*/ 17 w 117"/>
                      <a:gd name="T7" fmla="*/ 388 h 445"/>
                      <a:gd name="T8" fmla="*/ 41 w 117"/>
                      <a:gd name="T9" fmla="*/ 445 h 44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7"/>
                      <a:gd name="T16" fmla="*/ 0 h 445"/>
                      <a:gd name="T17" fmla="*/ 117 w 117"/>
                      <a:gd name="T18" fmla="*/ 445 h 44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7" h="445">
                        <a:moveTo>
                          <a:pt x="117" y="0"/>
                        </a:moveTo>
                        <a:cubicBezTo>
                          <a:pt x="102" y="23"/>
                          <a:pt x="48" y="90"/>
                          <a:pt x="29" y="138"/>
                        </a:cubicBezTo>
                        <a:cubicBezTo>
                          <a:pt x="10" y="186"/>
                          <a:pt x="4" y="245"/>
                          <a:pt x="2" y="287"/>
                        </a:cubicBezTo>
                        <a:cubicBezTo>
                          <a:pt x="0" y="329"/>
                          <a:pt x="11" y="362"/>
                          <a:pt x="17" y="388"/>
                        </a:cubicBezTo>
                        <a:cubicBezTo>
                          <a:pt x="23" y="414"/>
                          <a:pt x="36" y="433"/>
                          <a:pt x="41" y="445"/>
                        </a:cubicBez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24" name="Group 25"/>
                  <p:cNvGrpSpPr>
                    <a:grpSpLocks/>
                  </p:cNvGrpSpPr>
                  <p:nvPr/>
                </p:nvGrpSpPr>
                <p:grpSpPr bwMode="auto">
                  <a:xfrm rot="300000">
                    <a:off x="6810" y="3824"/>
                    <a:ext cx="91" cy="235"/>
                    <a:chOff x="6828" y="3824"/>
                    <a:chExt cx="91" cy="235"/>
                  </a:xfrm>
                </p:grpSpPr>
                <p:sp>
                  <p:nvSpPr>
                    <p:cNvPr id="129" name="Freeform 27"/>
                    <p:cNvSpPr>
                      <a:spLocks/>
                    </p:cNvSpPr>
                    <p:nvPr/>
                  </p:nvSpPr>
                  <p:spPr bwMode="auto">
                    <a:xfrm>
                      <a:off x="6859" y="3824"/>
                      <a:ext cx="60" cy="235"/>
                    </a:xfrm>
                    <a:custGeom>
                      <a:avLst/>
                      <a:gdLst>
                        <a:gd name="T0" fmla="*/ 17 w 60"/>
                        <a:gd name="T1" fmla="*/ 0 h 235"/>
                        <a:gd name="T2" fmla="*/ 57 w 60"/>
                        <a:gd name="T3" fmla="*/ 128 h 235"/>
                        <a:gd name="T4" fmla="*/ 0 w 60"/>
                        <a:gd name="T5" fmla="*/ 235 h 235"/>
                        <a:gd name="T6" fmla="*/ 0 60000 65536"/>
                        <a:gd name="T7" fmla="*/ 0 60000 65536"/>
                        <a:gd name="T8" fmla="*/ 0 60000 65536"/>
                        <a:gd name="T9" fmla="*/ 0 w 60"/>
                        <a:gd name="T10" fmla="*/ 0 h 235"/>
                        <a:gd name="T11" fmla="*/ 60 w 60"/>
                        <a:gd name="T12" fmla="*/ 235 h 235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0" h="235">
                          <a:moveTo>
                            <a:pt x="17" y="0"/>
                          </a:moveTo>
                          <a:cubicBezTo>
                            <a:pt x="24" y="21"/>
                            <a:pt x="60" y="89"/>
                            <a:pt x="57" y="128"/>
                          </a:cubicBezTo>
                          <a:cubicBezTo>
                            <a:pt x="54" y="167"/>
                            <a:pt x="12" y="213"/>
                            <a:pt x="0" y="235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0" name="Freeform 26"/>
                    <p:cNvSpPr>
                      <a:spLocks/>
                    </p:cNvSpPr>
                    <p:nvPr/>
                  </p:nvSpPr>
                  <p:spPr bwMode="auto">
                    <a:xfrm>
                      <a:off x="6828" y="3892"/>
                      <a:ext cx="30" cy="99"/>
                    </a:xfrm>
                    <a:custGeom>
                      <a:avLst/>
                      <a:gdLst>
                        <a:gd name="T0" fmla="*/ 21 w 30"/>
                        <a:gd name="T1" fmla="*/ 0 h 99"/>
                        <a:gd name="T2" fmla="*/ 21 w 30"/>
                        <a:gd name="T3" fmla="*/ 87 h 99"/>
                        <a:gd name="T4" fmla="*/ 0 w 30"/>
                        <a:gd name="T5" fmla="*/ 51 h 99"/>
                        <a:gd name="T6" fmla="*/ 21 w 30"/>
                        <a:gd name="T7" fmla="*/ 0 h 99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30"/>
                        <a:gd name="T13" fmla="*/ 0 h 99"/>
                        <a:gd name="T14" fmla="*/ 30 w 30"/>
                        <a:gd name="T15" fmla="*/ 99 h 99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30" h="99">
                          <a:moveTo>
                            <a:pt x="21" y="0"/>
                          </a:moveTo>
                          <a:cubicBezTo>
                            <a:pt x="30" y="31"/>
                            <a:pt x="28" y="43"/>
                            <a:pt x="21" y="87"/>
                          </a:cubicBezTo>
                          <a:cubicBezTo>
                            <a:pt x="15" y="99"/>
                            <a:pt x="17" y="90"/>
                            <a:pt x="0" y="51"/>
                          </a:cubicBezTo>
                          <a:cubicBezTo>
                            <a:pt x="4" y="18"/>
                            <a:pt x="8" y="29"/>
                            <a:pt x="21" y="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25" name="Freeform 24"/>
                  <p:cNvSpPr>
                    <a:spLocks/>
                  </p:cNvSpPr>
                  <p:nvPr/>
                </p:nvSpPr>
                <p:spPr bwMode="auto">
                  <a:xfrm>
                    <a:off x="7265" y="4056"/>
                    <a:ext cx="46" cy="108"/>
                  </a:xfrm>
                  <a:custGeom>
                    <a:avLst/>
                    <a:gdLst>
                      <a:gd name="T0" fmla="*/ 22 w 46"/>
                      <a:gd name="T1" fmla="*/ 108 h 108"/>
                      <a:gd name="T2" fmla="*/ 4 w 46"/>
                      <a:gd name="T3" fmla="*/ 39 h 108"/>
                      <a:gd name="T4" fmla="*/ 46 w 46"/>
                      <a:gd name="T5" fmla="*/ 0 h 108"/>
                      <a:gd name="T6" fmla="*/ 0 60000 65536"/>
                      <a:gd name="T7" fmla="*/ 0 60000 65536"/>
                      <a:gd name="T8" fmla="*/ 0 60000 65536"/>
                      <a:gd name="T9" fmla="*/ 0 w 46"/>
                      <a:gd name="T10" fmla="*/ 0 h 108"/>
                      <a:gd name="T11" fmla="*/ 46 w 46"/>
                      <a:gd name="T12" fmla="*/ 108 h 10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6" h="108">
                        <a:moveTo>
                          <a:pt x="22" y="108"/>
                        </a:moveTo>
                        <a:cubicBezTo>
                          <a:pt x="19" y="97"/>
                          <a:pt x="0" y="57"/>
                          <a:pt x="4" y="39"/>
                        </a:cubicBezTo>
                        <a:cubicBezTo>
                          <a:pt x="8" y="21"/>
                          <a:pt x="37" y="8"/>
                          <a:pt x="46" y="0"/>
                        </a:cubicBez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6" name="Freeform 23"/>
                  <p:cNvSpPr>
                    <a:spLocks/>
                  </p:cNvSpPr>
                  <p:nvPr/>
                </p:nvSpPr>
                <p:spPr bwMode="auto">
                  <a:xfrm>
                    <a:off x="6861" y="3615"/>
                    <a:ext cx="78" cy="99"/>
                  </a:xfrm>
                  <a:custGeom>
                    <a:avLst/>
                    <a:gdLst>
                      <a:gd name="T0" fmla="*/ 78 w 78"/>
                      <a:gd name="T1" fmla="*/ 99 h 99"/>
                      <a:gd name="T2" fmla="*/ 27 w 78"/>
                      <a:gd name="T3" fmla="*/ 57 h 99"/>
                      <a:gd name="T4" fmla="*/ 0 w 78"/>
                      <a:gd name="T5" fmla="*/ 0 h 99"/>
                      <a:gd name="T6" fmla="*/ 0 60000 65536"/>
                      <a:gd name="T7" fmla="*/ 0 60000 65536"/>
                      <a:gd name="T8" fmla="*/ 0 60000 65536"/>
                      <a:gd name="T9" fmla="*/ 0 w 78"/>
                      <a:gd name="T10" fmla="*/ 0 h 99"/>
                      <a:gd name="T11" fmla="*/ 78 w 78"/>
                      <a:gd name="T12" fmla="*/ 99 h 99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78" h="99">
                        <a:moveTo>
                          <a:pt x="78" y="99"/>
                        </a:moveTo>
                        <a:cubicBezTo>
                          <a:pt x="70" y="92"/>
                          <a:pt x="40" y="74"/>
                          <a:pt x="27" y="57"/>
                        </a:cubicBezTo>
                        <a:cubicBezTo>
                          <a:pt x="14" y="40"/>
                          <a:pt x="6" y="12"/>
                          <a:pt x="0" y="0"/>
                        </a:cubicBez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7" name="Freeform 22"/>
                  <p:cNvSpPr>
                    <a:spLocks/>
                  </p:cNvSpPr>
                  <p:nvPr/>
                </p:nvSpPr>
                <p:spPr bwMode="auto">
                  <a:xfrm>
                    <a:off x="6840" y="3628"/>
                    <a:ext cx="96" cy="86"/>
                  </a:xfrm>
                  <a:custGeom>
                    <a:avLst/>
                    <a:gdLst>
                      <a:gd name="T0" fmla="*/ 96 w 96"/>
                      <a:gd name="T1" fmla="*/ 86 h 86"/>
                      <a:gd name="T2" fmla="*/ 27 w 96"/>
                      <a:gd name="T3" fmla="*/ 57 h 86"/>
                      <a:gd name="T4" fmla="*/ 0 w 96"/>
                      <a:gd name="T5" fmla="*/ 0 h 86"/>
                      <a:gd name="T6" fmla="*/ 0 60000 65536"/>
                      <a:gd name="T7" fmla="*/ 0 60000 65536"/>
                      <a:gd name="T8" fmla="*/ 0 60000 65536"/>
                      <a:gd name="T9" fmla="*/ 0 w 96"/>
                      <a:gd name="T10" fmla="*/ 0 h 86"/>
                      <a:gd name="T11" fmla="*/ 96 w 96"/>
                      <a:gd name="T12" fmla="*/ 86 h 8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6" h="86">
                        <a:moveTo>
                          <a:pt x="96" y="86"/>
                        </a:moveTo>
                        <a:cubicBezTo>
                          <a:pt x="85" y="82"/>
                          <a:pt x="43" y="71"/>
                          <a:pt x="27" y="57"/>
                        </a:cubicBezTo>
                        <a:cubicBezTo>
                          <a:pt x="11" y="43"/>
                          <a:pt x="6" y="12"/>
                          <a:pt x="0" y="0"/>
                        </a:cubicBez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8" name="Freeform 21"/>
                  <p:cNvSpPr>
                    <a:spLocks/>
                  </p:cNvSpPr>
                  <p:nvPr/>
                </p:nvSpPr>
                <p:spPr bwMode="auto">
                  <a:xfrm>
                    <a:off x="6837" y="4163"/>
                    <a:ext cx="39" cy="61"/>
                  </a:xfrm>
                  <a:custGeom>
                    <a:avLst/>
                    <a:gdLst>
                      <a:gd name="T0" fmla="*/ 39 w 39"/>
                      <a:gd name="T1" fmla="*/ 0 h 61"/>
                      <a:gd name="T2" fmla="*/ 12 w 39"/>
                      <a:gd name="T3" fmla="*/ 28 h 61"/>
                      <a:gd name="T4" fmla="*/ 0 w 39"/>
                      <a:gd name="T5" fmla="*/ 61 h 61"/>
                      <a:gd name="T6" fmla="*/ 0 60000 65536"/>
                      <a:gd name="T7" fmla="*/ 0 60000 65536"/>
                      <a:gd name="T8" fmla="*/ 0 60000 65536"/>
                      <a:gd name="T9" fmla="*/ 0 w 39"/>
                      <a:gd name="T10" fmla="*/ 0 h 61"/>
                      <a:gd name="T11" fmla="*/ 39 w 39"/>
                      <a:gd name="T12" fmla="*/ 61 h 61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9" h="61">
                        <a:moveTo>
                          <a:pt x="39" y="0"/>
                        </a:moveTo>
                        <a:cubicBezTo>
                          <a:pt x="35" y="5"/>
                          <a:pt x="19" y="18"/>
                          <a:pt x="12" y="28"/>
                        </a:cubicBezTo>
                        <a:cubicBezTo>
                          <a:pt x="5" y="38"/>
                          <a:pt x="2" y="54"/>
                          <a:pt x="0" y="61"/>
                        </a:cubicBez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07" name="Group 9"/>
                <p:cNvGrpSpPr>
                  <a:grpSpLocks/>
                </p:cNvGrpSpPr>
                <p:nvPr/>
              </p:nvGrpSpPr>
              <p:grpSpPr bwMode="auto">
                <a:xfrm rot="3192569" flipH="1">
                  <a:off x="5174" y="2876"/>
                  <a:ext cx="471" cy="578"/>
                  <a:chOff x="6810" y="3580"/>
                  <a:chExt cx="522" cy="644"/>
                </a:xfrm>
              </p:grpSpPr>
              <p:sp>
                <p:nvSpPr>
                  <p:cNvPr id="111" name="Freeform 19"/>
                  <p:cNvSpPr>
                    <a:spLocks/>
                  </p:cNvSpPr>
                  <p:nvPr/>
                </p:nvSpPr>
                <p:spPr bwMode="auto">
                  <a:xfrm rot="-444792">
                    <a:off x="6929" y="3580"/>
                    <a:ext cx="379" cy="541"/>
                  </a:xfrm>
                  <a:custGeom>
                    <a:avLst/>
                    <a:gdLst>
                      <a:gd name="T0" fmla="*/ 0 w 540"/>
                      <a:gd name="T1" fmla="*/ 0 h 540"/>
                      <a:gd name="T2" fmla="*/ 62 w 540"/>
                      <a:gd name="T3" fmla="*/ 363 h 540"/>
                      <a:gd name="T4" fmla="*/ 187 w 540"/>
                      <a:gd name="T5" fmla="*/ 543 h 540"/>
                      <a:gd name="T6" fmla="*/ 0 60000 65536"/>
                      <a:gd name="T7" fmla="*/ 0 60000 65536"/>
                      <a:gd name="T8" fmla="*/ 0 60000 65536"/>
                      <a:gd name="T9" fmla="*/ 0 w 540"/>
                      <a:gd name="T10" fmla="*/ 0 h 540"/>
                      <a:gd name="T11" fmla="*/ 540 w 540"/>
                      <a:gd name="T12" fmla="*/ 540 h 54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40" h="540">
                        <a:moveTo>
                          <a:pt x="0" y="0"/>
                        </a:moveTo>
                        <a:cubicBezTo>
                          <a:pt x="45" y="135"/>
                          <a:pt x="90" y="270"/>
                          <a:pt x="180" y="360"/>
                        </a:cubicBezTo>
                        <a:cubicBezTo>
                          <a:pt x="270" y="450"/>
                          <a:pt x="405" y="495"/>
                          <a:pt x="540" y="540"/>
                        </a:cubicBez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10800000" vert="eaVert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" name="Freeform 18"/>
                  <p:cNvSpPr>
                    <a:spLocks/>
                  </p:cNvSpPr>
                  <p:nvPr/>
                </p:nvSpPr>
                <p:spPr bwMode="auto">
                  <a:xfrm>
                    <a:off x="6828" y="4082"/>
                    <a:ext cx="504" cy="112"/>
                  </a:xfrm>
                  <a:custGeom>
                    <a:avLst/>
                    <a:gdLst>
                      <a:gd name="T0" fmla="*/ 0 w 504"/>
                      <a:gd name="T1" fmla="*/ 112 h 112"/>
                      <a:gd name="T2" fmla="*/ 114 w 504"/>
                      <a:gd name="T3" fmla="*/ 37 h 112"/>
                      <a:gd name="T4" fmla="*/ 294 w 504"/>
                      <a:gd name="T5" fmla="*/ 4 h 112"/>
                      <a:gd name="T6" fmla="*/ 504 w 504"/>
                      <a:gd name="T7" fmla="*/ 61 h 11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504"/>
                      <a:gd name="T13" fmla="*/ 0 h 112"/>
                      <a:gd name="T14" fmla="*/ 504 w 504"/>
                      <a:gd name="T15" fmla="*/ 112 h 112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504" h="112">
                        <a:moveTo>
                          <a:pt x="0" y="112"/>
                        </a:moveTo>
                        <a:cubicBezTo>
                          <a:pt x="19" y="99"/>
                          <a:pt x="65" y="55"/>
                          <a:pt x="114" y="37"/>
                        </a:cubicBezTo>
                        <a:cubicBezTo>
                          <a:pt x="163" y="19"/>
                          <a:pt x="229" y="0"/>
                          <a:pt x="294" y="4"/>
                        </a:cubicBezTo>
                        <a:cubicBezTo>
                          <a:pt x="359" y="8"/>
                          <a:pt x="460" y="49"/>
                          <a:pt x="504" y="61"/>
                        </a:cubicBez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10800000" vert="eaVert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" name="Freeform 17"/>
                  <p:cNvSpPr>
                    <a:spLocks/>
                  </p:cNvSpPr>
                  <p:nvPr/>
                </p:nvSpPr>
                <p:spPr bwMode="auto">
                  <a:xfrm>
                    <a:off x="6820" y="3719"/>
                    <a:ext cx="117" cy="445"/>
                  </a:xfrm>
                  <a:custGeom>
                    <a:avLst/>
                    <a:gdLst>
                      <a:gd name="T0" fmla="*/ 117 w 117"/>
                      <a:gd name="T1" fmla="*/ 0 h 445"/>
                      <a:gd name="T2" fmla="*/ 29 w 117"/>
                      <a:gd name="T3" fmla="*/ 138 h 445"/>
                      <a:gd name="T4" fmla="*/ 2 w 117"/>
                      <a:gd name="T5" fmla="*/ 287 h 445"/>
                      <a:gd name="T6" fmla="*/ 17 w 117"/>
                      <a:gd name="T7" fmla="*/ 388 h 445"/>
                      <a:gd name="T8" fmla="*/ 41 w 117"/>
                      <a:gd name="T9" fmla="*/ 445 h 44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7"/>
                      <a:gd name="T16" fmla="*/ 0 h 445"/>
                      <a:gd name="T17" fmla="*/ 117 w 117"/>
                      <a:gd name="T18" fmla="*/ 445 h 44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7" h="445">
                        <a:moveTo>
                          <a:pt x="117" y="0"/>
                        </a:moveTo>
                        <a:cubicBezTo>
                          <a:pt x="102" y="23"/>
                          <a:pt x="48" y="90"/>
                          <a:pt x="29" y="138"/>
                        </a:cubicBezTo>
                        <a:cubicBezTo>
                          <a:pt x="10" y="186"/>
                          <a:pt x="4" y="245"/>
                          <a:pt x="2" y="287"/>
                        </a:cubicBezTo>
                        <a:cubicBezTo>
                          <a:pt x="0" y="329"/>
                          <a:pt x="11" y="362"/>
                          <a:pt x="17" y="388"/>
                        </a:cubicBezTo>
                        <a:cubicBezTo>
                          <a:pt x="23" y="414"/>
                          <a:pt x="36" y="433"/>
                          <a:pt x="41" y="445"/>
                        </a:cubicBez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10800000" vert="eaVert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14" name="Group 14"/>
                  <p:cNvGrpSpPr>
                    <a:grpSpLocks/>
                  </p:cNvGrpSpPr>
                  <p:nvPr/>
                </p:nvGrpSpPr>
                <p:grpSpPr bwMode="auto">
                  <a:xfrm rot="300000">
                    <a:off x="6810" y="3824"/>
                    <a:ext cx="91" cy="235"/>
                    <a:chOff x="6828" y="3824"/>
                    <a:chExt cx="91" cy="235"/>
                  </a:xfrm>
                </p:grpSpPr>
                <p:sp>
                  <p:nvSpPr>
                    <p:cNvPr id="119" name="Freeform 16"/>
                    <p:cNvSpPr>
                      <a:spLocks/>
                    </p:cNvSpPr>
                    <p:nvPr/>
                  </p:nvSpPr>
                  <p:spPr bwMode="auto">
                    <a:xfrm>
                      <a:off x="6859" y="3824"/>
                      <a:ext cx="60" cy="235"/>
                    </a:xfrm>
                    <a:custGeom>
                      <a:avLst/>
                      <a:gdLst>
                        <a:gd name="T0" fmla="*/ 17 w 60"/>
                        <a:gd name="T1" fmla="*/ 0 h 235"/>
                        <a:gd name="T2" fmla="*/ 57 w 60"/>
                        <a:gd name="T3" fmla="*/ 128 h 235"/>
                        <a:gd name="T4" fmla="*/ 0 w 60"/>
                        <a:gd name="T5" fmla="*/ 235 h 235"/>
                        <a:gd name="T6" fmla="*/ 0 60000 65536"/>
                        <a:gd name="T7" fmla="*/ 0 60000 65536"/>
                        <a:gd name="T8" fmla="*/ 0 60000 65536"/>
                        <a:gd name="T9" fmla="*/ 0 w 60"/>
                        <a:gd name="T10" fmla="*/ 0 h 235"/>
                        <a:gd name="T11" fmla="*/ 60 w 60"/>
                        <a:gd name="T12" fmla="*/ 235 h 235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0" h="235">
                          <a:moveTo>
                            <a:pt x="17" y="0"/>
                          </a:moveTo>
                          <a:cubicBezTo>
                            <a:pt x="24" y="21"/>
                            <a:pt x="60" y="89"/>
                            <a:pt x="57" y="128"/>
                          </a:cubicBezTo>
                          <a:cubicBezTo>
                            <a:pt x="54" y="167"/>
                            <a:pt x="12" y="213"/>
                            <a:pt x="0" y="235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rot="10800000" vert="eaVert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0" name="Freeform 15"/>
                    <p:cNvSpPr>
                      <a:spLocks/>
                    </p:cNvSpPr>
                    <p:nvPr/>
                  </p:nvSpPr>
                  <p:spPr bwMode="auto">
                    <a:xfrm>
                      <a:off x="6828" y="3892"/>
                      <a:ext cx="30" cy="99"/>
                    </a:xfrm>
                    <a:custGeom>
                      <a:avLst/>
                      <a:gdLst>
                        <a:gd name="T0" fmla="*/ 21 w 30"/>
                        <a:gd name="T1" fmla="*/ 0 h 99"/>
                        <a:gd name="T2" fmla="*/ 21 w 30"/>
                        <a:gd name="T3" fmla="*/ 87 h 99"/>
                        <a:gd name="T4" fmla="*/ 0 w 30"/>
                        <a:gd name="T5" fmla="*/ 51 h 99"/>
                        <a:gd name="T6" fmla="*/ 21 w 30"/>
                        <a:gd name="T7" fmla="*/ 0 h 99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30"/>
                        <a:gd name="T13" fmla="*/ 0 h 99"/>
                        <a:gd name="T14" fmla="*/ 30 w 30"/>
                        <a:gd name="T15" fmla="*/ 99 h 99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30" h="99">
                          <a:moveTo>
                            <a:pt x="21" y="0"/>
                          </a:moveTo>
                          <a:cubicBezTo>
                            <a:pt x="30" y="31"/>
                            <a:pt x="28" y="43"/>
                            <a:pt x="21" y="87"/>
                          </a:cubicBezTo>
                          <a:cubicBezTo>
                            <a:pt x="15" y="99"/>
                            <a:pt x="17" y="90"/>
                            <a:pt x="0" y="51"/>
                          </a:cubicBezTo>
                          <a:cubicBezTo>
                            <a:pt x="4" y="18"/>
                            <a:pt x="8" y="29"/>
                            <a:pt x="21" y="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rot="10800000" vert="eaVert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15" name="Freeform 13"/>
                  <p:cNvSpPr>
                    <a:spLocks/>
                  </p:cNvSpPr>
                  <p:nvPr/>
                </p:nvSpPr>
                <p:spPr bwMode="auto">
                  <a:xfrm>
                    <a:off x="7265" y="4056"/>
                    <a:ext cx="46" cy="108"/>
                  </a:xfrm>
                  <a:custGeom>
                    <a:avLst/>
                    <a:gdLst>
                      <a:gd name="T0" fmla="*/ 22 w 46"/>
                      <a:gd name="T1" fmla="*/ 108 h 108"/>
                      <a:gd name="T2" fmla="*/ 4 w 46"/>
                      <a:gd name="T3" fmla="*/ 39 h 108"/>
                      <a:gd name="T4" fmla="*/ 46 w 46"/>
                      <a:gd name="T5" fmla="*/ 0 h 108"/>
                      <a:gd name="T6" fmla="*/ 0 60000 65536"/>
                      <a:gd name="T7" fmla="*/ 0 60000 65536"/>
                      <a:gd name="T8" fmla="*/ 0 60000 65536"/>
                      <a:gd name="T9" fmla="*/ 0 w 46"/>
                      <a:gd name="T10" fmla="*/ 0 h 108"/>
                      <a:gd name="T11" fmla="*/ 46 w 46"/>
                      <a:gd name="T12" fmla="*/ 108 h 10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6" h="108">
                        <a:moveTo>
                          <a:pt x="22" y="108"/>
                        </a:moveTo>
                        <a:cubicBezTo>
                          <a:pt x="19" y="97"/>
                          <a:pt x="0" y="57"/>
                          <a:pt x="4" y="39"/>
                        </a:cubicBezTo>
                        <a:cubicBezTo>
                          <a:pt x="8" y="21"/>
                          <a:pt x="37" y="8"/>
                          <a:pt x="46" y="0"/>
                        </a:cubicBez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10800000" vert="eaVert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" name="Freeform 12"/>
                  <p:cNvSpPr>
                    <a:spLocks/>
                  </p:cNvSpPr>
                  <p:nvPr/>
                </p:nvSpPr>
                <p:spPr bwMode="auto">
                  <a:xfrm>
                    <a:off x="6861" y="3615"/>
                    <a:ext cx="78" cy="99"/>
                  </a:xfrm>
                  <a:custGeom>
                    <a:avLst/>
                    <a:gdLst>
                      <a:gd name="T0" fmla="*/ 78 w 78"/>
                      <a:gd name="T1" fmla="*/ 99 h 99"/>
                      <a:gd name="T2" fmla="*/ 27 w 78"/>
                      <a:gd name="T3" fmla="*/ 57 h 99"/>
                      <a:gd name="T4" fmla="*/ 0 w 78"/>
                      <a:gd name="T5" fmla="*/ 0 h 99"/>
                      <a:gd name="T6" fmla="*/ 0 60000 65536"/>
                      <a:gd name="T7" fmla="*/ 0 60000 65536"/>
                      <a:gd name="T8" fmla="*/ 0 60000 65536"/>
                      <a:gd name="T9" fmla="*/ 0 w 78"/>
                      <a:gd name="T10" fmla="*/ 0 h 99"/>
                      <a:gd name="T11" fmla="*/ 78 w 78"/>
                      <a:gd name="T12" fmla="*/ 99 h 99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78" h="99">
                        <a:moveTo>
                          <a:pt x="78" y="99"/>
                        </a:moveTo>
                        <a:cubicBezTo>
                          <a:pt x="70" y="92"/>
                          <a:pt x="40" y="74"/>
                          <a:pt x="27" y="57"/>
                        </a:cubicBezTo>
                        <a:cubicBezTo>
                          <a:pt x="14" y="40"/>
                          <a:pt x="6" y="12"/>
                          <a:pt x="0" y="0"/>
                        </a:cubicBez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10800000" vert="eaVert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7" name="Freeform 11"/>
                  <p:cNvSpPr>
                    <a:spLocks/>
                  </p:cNvSpPr>
                  <p:nvPr/>
                </p:nvSpPr>
                <p:spPr bwMode="auto">
                  <a:xfrm>
                    <a:off x="6840" y="3628"/>
                    <a:ext cx="96" cy="86"/>
                  </a:xfrm>
                  <a:custGeom>
                    <a:avLst/>
                    <a:gdLst>
                      <a:gd name="T0" fmla="*/ 96 w 96"/>
                      <a:gd name="T1" fmla="*/ 86 h 86"/>
                      <a:gd name="T2" fmla="*/ 27 w 96"/>
                      <a:gd name="T3" fmla="*/ 57 h 86"/>
                      <a:gd name="T4" fmla="*/ 0 w 96"/>
                      <a:gd name="T5" fmla="*/ 0 h 86"/>
                      <a:gd name="T6" fmla="*/ 0 60000 65536"/>
                      <a:gd name="T7" fmla="*/ 0 60000 65536"/>
                      <a:gd name="T8" fmla="*/ 0 60000 65536"/>
                      <a:gd name="T9" fmla="*/ 0 w 96"/>
                      <a:gd name="T10" fmla="*/ 0 h 86"/>
                      <a:gd name="T11" fmla="*/ 96 w 96"/>
                      <a:gd name="T12" fmla="*/ 86 h 8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6" h="86">
                        <a:moveTo>
                          <a:pt x="96" y="86"/>
                        </a:moveTo>
                        <a:cubicBezTo>
                          <a:pt x="85" y="82"/>
                          <a:pt x="43" y="71"/>
                          <a:pt x="27" y="57"/>
                        </a:cubicBezTo>
                        <a:cubicBezTo>
                          <a:pt x="11" y="43"/>
                          <a:pt x="6" y="12"/>
                          <a:pt x="0" y="0"/>
                        </a:cubicBez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10800000" vert="eaVert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8" name="Freeform 10"/>
                  <p:cNvSpPr>
                    <a:spLocks/>
                  </p:cNvSpPr>
                  <p:nvPr/>
                </p:nvSpPr>
                <p:spPr bwMode="auto">
                  <a:xfrm>
                    <a:off x="6837" y="4163"/>
                    <a:ext cx="39" cy="61"/>
                  </a:xfrm>
                  <a:custGeom>
                    <a:avLst/>
                    <a:gdLst>
                      <a:gd name="T0" fmla="*/ 39 w 39"/>
                      <a:gd name="T1" fmla="*/ 0 h 61"/>
                      <a:gd name="T2" fmla="*/ 12 w 39"/>
                      <a:gd name="T3" fmla="*/ 28 h 61"/>
                      <a:gd name="T4" fmla="*/ 0 w 39"/>
                      <a:gd name="T5" fmla="*/ 61 h 61"/>
                      <a:gd name="T6" fmla="*/ 0 60000 65536"/>
                      <a:gd name="T7" fmla="*/ 0 60000 65536"/>
                      <a:gd name="T8" fmla="*/ 0 60000 65536"/>
                      <a:gd name="T9" fmla="*/ 0 w 39"/>
                      <a:gd name="T10" fmla="*/ 0 h 61"/>
                      <a:gd name="T11" fmla="*/ 39 w 39"/>
                      <a:gd name="T12" fmla="*/ 61 h 61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9" h="61">
                        <a:moveTo>
                          <a:pt x="39" y="0"/>
                        </a:moveTo>
                        <a:cubicBezTo>
                          <a:pt x="35" y="5"/>
                          <a:pt x="19" y="18"/>
                          <a:pt x="12" y="28"/>
                        </a:cubicBezTo>
                        <a:cubicBezTo>
                          <a:pt x="5" y="38"/>
                          <a:pt x="2" y="54"/>
                          <a:pt x="0" y="61"/>
                        </a:cubicBez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10800000" vert="eaVert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08" name="AutoShape 8" descr="Confetes grandes"/>
                <p:cNvSpPr>
                  <a:spLocks noChangeArrowheads="1"/>
                </p:cNvSpPr>
                <p:nvPr/>
              </p:nvSpPr>
              <p:spPr bwMode="auto">
                <a:xfrm>
                  <a:off x="7212" y="3002"/>
                  <a:ext cx="1080" cy="540"/>
                </a:xfrm>
                <a:prstGeom prst="cloudCallout">
                  <a:avLst>
                    <a:gd name="adj1" fmla="val -30093"/>
                    <a:gd name="adj2" fmla="val 138148"/>
                  </a:avLst>
                </a:prstGeom>
                <a:pattFill prst="lgConfetti">
                  <a:fgClr>
                    <a:srgbClr val="000000"/>
                  </a:fgClr>
                  <a:bgClr>
                    <a:srgbClr val="FFFFFF"/>
                  </a:bgClr>
                </a:patt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pt-BR">
                    <a:cs typeface="Arial" charset="0"/>
                  </a:endParaRPr>
                </a:p>
              </p:txBody>
            </p:sp>
            <p:sp>
              <p:nvSpPr>
                <p:cNvPr id="109" name="AutoShape 7" descr="Telhas"/>
                <p:cNvSpPr>
                  <a:spLocks noChangeArrowheads="1"/>
                </p:cNvSpPr>
                <p:nvPr/>
              </p:nvSpPr>
              <p:spPr bwMode="auto">
                <a:xfrm>
                  <a:off x="5121" y="2209"/>
                  <a:ext cx="1080" cy="540"/>
                </a:xfrm>
                <a:prstGeom prst="cloudCallout">
                  <a:avLst>
                    <a:gd name="adj1" fmla="val -53611"/>
                    <a:gd name="adj2" fmla="val 106481"/>
                  </a:avLst>
                </a:prstGeom>
                <a:pattFill prst="shingle">
                  <a:fgClr>
                    <a:srgbClr val="000000"/>
                  </a:fgClr>
                  <a:bgClr>
                    <a:srgbClr val="FFFFFF"/>
                  </a:bgClr>
                </a:patt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pt-BR">
                    <a:cs typeface="Arial" charset="0"/>
                  </a:endParaRPr>
                </a:p>
              </p:txBody>
            </p:sp>
            <p:sp>
              <p:nvSpPr>
                <p:cNvPr id="110" name="AutoShape 6" descr="Tijolo na horizontal"/>
                <p:cNvSpPr>
                  <a:spLocks noChangeArrowheads="1"/>
                </p:cNvSpPr>
                <p:nvPr/>
              </p:nvSpPr>
              <p:spPr bwMode="auto">
                <a:xfrm>
                  <a:off x="4401" y="3940"/>
                  <a:ext cx="1080" cy="540"/>
                </a:xfrm>
                <a:prstGeom prst="cloudCallout">
                  <a:avLst>
                    <a:gd name="adj1" fmla="val 40741"/>
                    <a:gd name="adj2" fmla="val 131296"/>
                  </a:avLst>
                </a:prstGeom>
                <a:pattFill prst="horzBrick">
                  <a:fgClr>
                    <a:srgbClr val="000000"/>
                  </a:fgClr>
                  <a:bgClr>
                    <a:srgbClr val="FFFFFF"/>
                  </a:bgClr>
                </a:patt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pt-BR">
                    <a:cs typeface="Arial" charset="0"/>
                  </a:endParaRPr>
                </a:p>
              </p:txBody>
            </p:sp>
          </p:grpSp>
          <p:sp>
            <p:nvSpPr>
              <p:cNvPr id="101" name="Text Box 4"/>
              <p:cNvSpPr txBox="1">
                <a:spLocks noChangeArrowheads="1"/>
              </p:cNvSpPr>
              <p:nvPr/>
            </p:nvSpPr>
            <p:spPr bwMode="auto">
              <a:xfrm>
                <a:off x="4483399" y="4235129"/>
                <a:ext cx="290464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pt-BR" sz="1200">
                    <a:latin typeface="Verdana" pitchFamily="34" charset="0"/>
                    <a:ea typeface="Times New Roman" pitchFamily="18" charset="0"/>
                    <a:cs typeface="Arial" charset="0"/>
                  </a:rPr>
                  <a:t>A</a:t>
                </a:r>
                <a:endParaRPr lang="pt-BR">
                  <a:ea typeface="Times New Roman" pitchFamily="18" charset="0"/>
                  <a:cs typeface="Arial" charset="0"/>
                </a:endParaRPr>
              </a:p>
            </p:txBody>
          </p:sp>
          <p:sp>
            <p:nvSpPr>
              <p:cNvPr id="102" name="Text Box 3"/>
              <p:cNvSpPr txBox="1">
                <a:spLocks noChangeArrowheads="1"/>
              </p:cNvSpPr>
              <p:nvPr/>
            </p:nvSpPr>
            <p:spPr bwMode="auto">
              <a:xfrm>
                <a:off x="5472094" y="4626752"/>
                <a:ext cx="290464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pt-BR" sz="1200">
                    <a:latin typeface="Verdana" pitchFamily="34" charset="0"/>
                    <a:ea typeface="Times New Roman" pitchFamily="18" charset="0"/>
                    <a:cs typeface="Arial" charset="0"/>
                  </a:rPr>
                  <a:t>B</a:t>
                </a:r>
                <a:endParaRPr lang="pt-BR">
                  <a:ea typeface="Times New Roman" pitchFamily="18" charset="0"/>
                  <a:cs typeface="Arial" charset="0"/>
                </a:endParaRPr>
              </a:p>
            </p:txBody>
          </p:sp>
          <p:sp>
            <p:nvSpPr>
              <p:cNvPr id="103" name="Text Box 2"/>
              <p:cNvSpPr txBox="1">
                <a:spLocks noChangeArrowheads="1"/>
              </p:cNvSpPr>
              <p:nvPr/>
            </p:nvSpPr>
            <p:spPr bwMode="auto">
              <a:xfrm>
                <a:off x="3368974" y="5120566"/>
                <a:ext cx="292068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pt-BR" sz="1200">
                    <a:latin typeface="Verdana" pitchFamily="34" charset="0"/>
                    <a:ea typeface="Times New Roman" pitchFamily="18" charset="0"/>
                    <a:cs typeface="Arial" charset="0"/>
                  </a:rPr>
                  <a:t>C</a:t>
                </a:r>
                <a:endParaRPr lang="pt-BR">
                  <a:ea typeface="Times New Roman" pitchFamily="18" charset="0"/>
                  <a:cs typeface="Arial" charset="0"/>
                </a:endParaRPr>
              </a:p>
            </p:txBody>
          </p:sp>
        </p:grpSp>
        <p:sp>
          <p:nvSpPr>
            <p:cNvPr id="99" name="Retângulo 48"/>
            <p:cNvSpPr>
              <a:spLocks noChangeArrowheads="1"/>
            </p:cNvSpPr>
            <p:nvPr/>
          </p:nvSpPr>
          <p:spPr bwMode="auto">
            <a:xfrm>
              <a:off x="2143108" y="3833815"/>
              <a:ext cx="4572000" cy="5175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1400" i="1"/>
                <a:t>Três diferentes visões (as nuvens) de um mesmo objeto em estudo (o sol no centro). </a:t>
              </a:r>
              <a:endParaRPr lang="pt-BR" sz="1400"/>
            </a:p>
          </p:txBody>
        </p:sp>
      </p:grpSp>
    </p:spTree>
    <p:extLst>
      <p:ext uri="{BB962C8B-B14F-4D97-AF65-F5344CB8AC3E}">
        <p14:creationId xmlns:p14="http://schemas.microsoft.com/office/powerpoint/2010/main" val="22743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Tabela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12141"/>
              </p:ext>
            </p:extLst>
          </p:nvPr>
        </p:nvGraphicFramePr>
        <p:xfrm>
          <a:off x="293460" y="1196752"/>
          <a:ext cx="8527012" cy="4847105"/>
        </p:xfrm>
        <a:graphic>
          <a:graphicData uri="http://schemas.openxmlformats.org/drawingml/2006/table">
            <a:tbl>
              <a:tblPr firstRow="1" firstCol="1" bandRow="1"/>
              <a:tblGrid>
                <a:gridCol w="286893"/>
                <a:gridCol w="286893"/>
                <a:gridCol w="349250"/>
                <a:gridCol w="2851976"/>
                <a:gridCol w="792000"/>
                <a:gridCol w="792000"/>
                <a:gridCol w="792000"/>
                <a:gridCol w="792000"/>
                <a:gridCol w="792000"/>
                <a:gridCol w="792000"/>
              </a:tblGrid>
              <a:tr h="4068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pt-BR" sz="1200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pt-BR" sz="1200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pt-BR" sz="1200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pt-BR" sz="1200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Externo</a:t>
                      </a:r>
                      <a:endParaRPr lang="pt-BR" sz="12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Temporal</a:t>
                      </a:r>
                      <a:endParaRPr lang="pt-BR" sz="12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pt-BR" sz="1200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pt-BR" sz="120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pt-BR" sz="120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Nº</a:t>
                      </a:r>
                      <a:endParaRPr lang="pt-BR" sz="12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Evento</a:t>
                      </a:r>
                      <a:endParaRPr lang="pt-BR" sz="12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Previsível</a:t>
                      </a:r>
                      <a:endParaRPr lang="pt-BR" sz="12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Não Previsível</a:t>
                      </a:r>
                      <a:endParaRPr lang="pt-BR" sz="12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Relativo</a:t>
                      </a:r>
                      <a:endParaRPr lang="pt-BR" sz="12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Absoluto</a:t>
                      </a:r>
                      <a:endParaRPr lang="pt-BR" sz="120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Não Evento</a:t>
                      </a:r>
                      <a:endParaRPr lang="pt-BR" sz="120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Extem- </a:t>
                      </a:r>
                      <a:r>
                        <a:rPr lang="pt-BR" sz="1200" b="1" dirty="0" err="1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porâneo</a:t>
                      </a:r>
                      <a:endParaRPr lang="pt-BR" sz="12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rowSpan="9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Essenciais</a:t>
                      </a:r>
                      <a:endParaRPr lang="pt-BR" sz="1200" b="1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FB</a:t>
                      </a:r>
                      <a:endParaRPr lang="pt-BR" sz="1200" b="1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1</a:t>
                      </a:r>
                      <a:endParaRPr lang="pt-BR" sz="12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Cliente faz pedido de livros</a:t>
                      </a:r>
                      <a:endParaRPr lang="pt-BR" sz="12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2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x</a:t>
                      </a:r>
                      <a:endParaRPr lang="pt-BR" sz="120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2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2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2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20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2</a:t>
                      </a:r>
                      <a:endParaRPr lang="pt-BR" sz="120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Validação do pedido</a:t>
                      </a:r>
                      <a:endParaRPr lang="pt-BR" sz="12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2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20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x (1)</a:t>
                      </a:r>
                      <a:endParaRPr lang="pt-BR" sz="120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2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20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20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3</a:t>
                      </a:r>
                      <a:endParaRPr lang="pt-BR" sz="120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Cliente efetua pagamento do pedido</a:t>
                      </a:r>
                      <a:endParaRPr lang="pt-BR" sz="12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x (2)</a:t>
                      </a:r>
                      <a:endParaRPr lang="pt-BR" sz="120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2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20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2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20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20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4</a:t>
                      </a:r>
                      <a:endParaRPr lang="pt-BR" sz="12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Envio de livros</a:t>
                      </a:r>
                      <a:endParaRPr lang="pt-BR" sz="12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20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2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x (3)</a:t>
                      </a:r>
                      <a:endParaRPr lang="pt-BR" sz="120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20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2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20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5</a:t>
                      </a:r>
                      <a:endParaRPr lang="pt-BR" sz="120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Cliente recebe livros</a:t>
                      </a:r>
                      <a:endParaRPr lang="pt-BR" sz="12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x(4)</a:t>
                      </a:r>
                      <a:endParaRPr lang="pt-BR" sz="120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20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2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20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2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20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6</a:t>
                      </a:r>
                      <a:endParaRPr lang="pt-BR" sz="120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Finalização do pedido</a:t>
                      </a:r>
                      <a:endParaRPr lang="pt-BR" sz="12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2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20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x(5)</a:t>
                      </a:r>
                      <a:endParaRPr lang="pt-BR" sz="12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20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2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20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FA</a:t>
                      </a:r>
                      <a:endParaRPr lang="pt-BR" sz="1200" b="1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7</a:t>
                      </a:r>
                      <a:endParaRPr lang="pt-BR" sz="12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Cliente cancela pedido</a:t>
                      </a:r>
                      <a:endParaRPr lang="pt-BR" sz="12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x (2)</a:t>
                      </a:r>
                      <a:endParaRPr lang="pt-BR" sz="12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20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20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20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2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20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8</a:t>
                      </a:r>
                      <a:endParaRPr lang="pt-BR" sz="120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Cliente devolve livros</a:t>
                      </a:r>
                      <a:endParaRPr lang="pt-BR" sz="12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x (5)</a:t>
                      </a:r>
                      <a:endParaRPr lang="pt-BR" sz="12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2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2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2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2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2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9</a:t>
                      </a:r>
                      <a:endParaRPr lang="pt-BR" sz="12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Não recebimento do pagamento</a:t>
                      </a:r>
                      <a:endParaRPr lang="pt-BR" sz="12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20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2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2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2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x (3)</a:t>
                      </a:r>
                      <a:endParaRPr lang="pt-BR" sz="12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20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252000">
                <a:tc row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Apoio</a:t>
                      </a:r>
                      <a:endParaRPr lang="pt-BR" sz="1200" b="1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FB</a:t>
                      </a:r>
                      <a:endParaRPr lang="pt-BR" sz="1200" b="1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10</a:t>
                      </a:r>
                      <a:endParaRPr lang="pt-BR" sz="12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6-feira: Compra de livros dos Fornecedores</a:t>
                      </a:r>
                      <a:endParaRPr lang="pt-BR" sz="12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2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20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2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x</a:t>
                      </a:r>
                      <a:endParaRPr lang="pt-BR" sz="12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2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20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11</a:t>
                      </a:r>
                      <a:endParaRPr lang="pt-BR" sz="12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Fornecedor envia livros</a:t>
                      </a:r>
                      <a:endParaRPr lang="pt-BR" sz="120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x (10)</a:t>
                      </a:r>
                      <a:endParaRPr lang="pt-BR" sz="12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2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2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20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2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20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FA</a:t>
                      </a:r>
                      <a:endParaRPr lang="pt-BR" sz="1200" b="1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12</a:t>
                      </a:r>
                      <a:endParaRPr lang="pt-BR" sz="12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Fornecedor cancela a venda de livros</a:t>
                      </a:r>
                      <a:endParaRPr lang="pt-BR" sz="120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x (10)</a:t>
                      </a:r>
                      <a:endParaRPr lang="pt-BR" sz="120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20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2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2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2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2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13</a:t>
                      </a:r>
                      <a:endParaRPr lang="pt-BR" sz="12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Fornecedor não envia livros</a:t>
                      </a:r>
                      <a:endParaRPr lang="pt-BR" sz="120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20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20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20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2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x (11)</a:t>
                      </a:r>
                      <a:endParaRPr lang="pt-BR" sz="12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2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252000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Gestão</a:t>
                      </a:r>
                      <a:endParaRPr lang="pt-BR" sz="1200" b="1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FB</a:t>
                      </a:r>
                      <a:endParaRPr lang="pt-BR" sz="1200" b="1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14</a:t>
                      </a:r>
                      <a:endParaRPr lang="pt-BR" sz="12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Atualização da lista de preços</a:t>
                      </a:r>
                      <a:endParaRPr lang="pt-BR" sz="120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20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20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20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20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2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x</a:t>
                      </a:r>
                      <a:endParaRPr lang="pt-BR" sz="12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Falha</a:t>
                      </a:r>
                      <a:endParaRPr lang="pt-BR" sz="1200" b="1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15</a:t>
                      </a:r>
                      <a:endParaRPr lang="pt-BR" sz="12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Livros não enviados</a:t>
                      </a:r>
                      <a:endParaRPr lang="pt-BR" sz="120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20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20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20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20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x (4)</a:t>
                      </a:r>
                      <a:endParaRPr lang="pt-BR" sz="12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2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16</a:t>
                      </a:r>
                      <a:endParaRPr lang="pt-BR" sz="12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Cliente reclama não recebimento</a:t>
                      </a:r>
                      <a:endParaRPr lang="pt-BR" sz="120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x (4)</a:t>
                      </a:r>
                      <a:endParaRPr lang="pt-BR" sz="12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20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20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20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20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2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</a:tbl>
          </a:graphicData>
        </a:graphic>
      </p:graphicFrame>
      <p:sp>
        <p:nvSpPr>
          <p:cNvPr id="86" name="Título 8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Evento X Processos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E2D2B3B-882E-40F3-A32F-6DD516915044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89" name="Grupo 88"/>
          <p:cNvGrpSpPr/>
          <p:nvPr/>
        </p:nvGrpSpPr>
        <p:grpSpPr>
          <a:xfrm>
            <a:off x="881063" y="2026444"/>
            <a:ext cx="8183038" cy="4689524"/>
            <a:chOff x="881063" y="2026444"/>
            <a:chExt cx="8183038" cy="4689524"/>
          </a:xfrm>
        </p:grpSpPr>
        <p:grpSp>
          <p:nvGrpSpPr>
            <p:cNvPr id="45" name="Grupo 44"/>
            <p:cNvGrpSpPr/>
            <p:nvPr/>
          </p:nvGrpSpPr>
          <p:grpSpPr>
            <a:xfrm>
              <a:off x="881063" y="2026444"/>
              <a:ext cx="8183038" cy="4689524"/>
              <a:chOff x="925466" y="2195860"/>
              <a:chExt cx="8183038" cy="4689524"/>
            </a:xfrm>
          </p:grpSpPr>
          <p:cxnSp>
            <p:nvCxnSpPr>
              <p:cNvPr id="46" name="Conector reto 45"/>
              <p:cNvCxnSpPr/>
              <p:nvPr/>
            </p:nvCxnSpPr>
            <p:spPr>
              <a:xfrm>
                <a:off x="943995" y="2230264"/>
                <a:ext cx="675677" cy="1774800"/>
              </a:xfrm>
              <a:prstGeom prst="line">
                <a:avLst/>
              </a:prstGeom>
              <a:ln w="5715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to 46"/>
              <p:cNvCxnSpPr/>
              <p:nvPr/>
            </p:nvCxnSpPr>
            <p:spPr>
              <a:xfrm>
                <a:off x="4112347" y="2450654"/>
                <a:ext cx="4996157" cy="4407346"/>
              </a:xfrm>
              <a:prstGeom prst="line">
                <a:avLst/>
              </a:prstGeom>
              <a:ln w="5715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to 47"/>
              <p:cNvCxnSpPr/>
              <p:nvPr/>
            </p:nvCxnSpPr>
            <p:spPr>
              <a:xfrm>
                <a:off x="925466" y="2448272"/>
                <a:ext cx="694206" cy="4409728"/>
              </a:xfrm>
              <a:prstGeom prst="line">
                <a:avLst/>
              </a:prstGeom>
              <a:ln w="5715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to 48"/>
              <p:cNvCxnSpPr/>
              <p:nvPr/>
            </p:nvCxnSpPr>
            <p:spPr>
              <a:xfrm>
                <a:off x="4116341" y="2195860"/>
                <a:ext cx="4992163" cy="1809204"/>
              </a:xfrm>
              <a:prstGeom prst="line">
                <a:avLst/>
              </a:prstGeom>
              <a:ln w="5715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Grupo 49"/>
              <p:cNvGrpSpPr/>
              <p:nvPr/>
            </p:nvGrpSpPr>
            <p:grpSpPr>
              <a:xfrm>
                <a:off x="1619672" y="4005064"/>
                <a:ext cx="7488832" cy="2880320"/>
                <a:chOff x="1619672" y="4005064"/>
                <a:chExt cx="7488832" cy="2880320"/>
              </a:xfrm>
            </p:grpSpPr>
            <p:sp>
              <p:nvSpPr>
                <p:cNvPr id="52" name="CaixaDeTexto 51"/>
                <p:cNvSpPr txBox="1"/>
                <p:nvPr/>
              </p:nvSpPr>
              <p:spPr>
                <a:xfrm>
                  <a:off x="2699792" y="6237312"/>
                  <a:ext cx="184731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endParaRPr lang="pt-BR" dirty="0" smtClean="0"/>
                </a:p>
              </p:txBody>
            </p:sp>
            <p:sp>
              <p:nvSpPr>
                <p:cNvPr id="53" name="Retângulo 52"/>
                <p:cNvSpPr/>
                <p:nvPr/>
              </p:nvSpPr>
              <p:spPr>
                <a:xfrm>
                  <a:off x="1619672" y="4005064"/>
                  <a:ext cx="7488832" cy="2880320"/>
                </a:xfrm>
                <a:prstGeom prst="rect">
                  <a:avLst/>
                </a:prstGeom>
                <a:solidFill>
                  <a:schemeClr val="bg1"/>
                </a:solidFill>
                <a:ln w="571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54" name="Grupo 41"/>
                <p:cNvGrpSpPr>
                  <a:grpSpLocks/>
                </p:cNvGrpSpPr>
                <p:nvPr/>
              </p:nvGrpSpPr>
              <p:grpSpPr bwMode="auto">
                <a:xfrm>
                  <a:off x="3087248" y="4074220"/>
                  <a:ext cx="5319916" cy="2714625"/>
                  <a:chOff x="2295143" y="3786190"/>
                  <a:chExt cx="5319953" cy="2714644"/>
                </a:xfrm>
              </p:grpSpPr>
              <p:sp>
                <p:nvSpPr>
                  <p:cNvPr id="55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3035167" y="3786190"/>
                    <a:ext cx="926058" cy="519826"/>
                  </a:xfrm>
                  <a:prstGeom prst="rect">
                    <a:avLst/>
                  </a:prstGeom>
                  <a:solidFill>
                    <a:srgbClr val="CC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tIns="108000"/>
                  <a:lstStyle/>
                  <a:p>
                    <a:pPr algn="ctr"/>
                    <a:r>
                      <a:rPr lang="pt-BR" sz="1200">
                        <a:latin typeface="Verdana" pitchFamily="34" charset="0"/>
                        <a:ea typeface="Times New Roman" pitchFamily="18" charset="0"/>
                        <a:cs typeface="Arial" charset="0"/>
                      </a:rPr>
                      <a:t>Cliente</a:t>
                    </a:r>
                    <a:endParaRPr lang="pt-BR" sz="1200">
                      <a:ea typeface="Times New Roman" pitchFamily="18" charset="0"/>
                      <a:cs typeface="Arial" charset="0"/>
                    </a:endParaRPr>
                  </a:p>
                </p:txBody>
              </p:sp>
              <p:sp>
                <p:nvSpPr>
                  <p:cNvPr id="56" name="Oval 31"/>
                  <p:cNvSpPr>
                    <a:spLocks noChangeArrowheads="1"/>
                  </p:cNvSpPr>
                  <p:nvPr/>
                </p:nvSpPr>
                <p:spPr bwMode="auto">
                  <a:xfrm>
                    <a:off x="4145204" y="4652565"/>
                    <a:ext cx="1002117" cy="932798"/>
                  </a:xfrm>
                  <a:prstGeom prst="ellipse">
                    <a:avLst/>
                  </a:prstGeom>
                  <a:solidFill>
                    <a:srgbClr val="FF66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tIns="108000"/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</a:pPr>
                    <a:r>
                      <a:rPr lang="pt-BR" sz="1200" dirty="0"/>
                      <a:t>Anotar </a:t>
                    </a:r>
                    <a:r>
                      <a:rPr lang="pt-BR" sz="1200" noProof="1" smtClean="0"/>
                      <a:t>Pedido</a:t>
                    </a:r>
                    <a:endParaRPr lang="pt-BR" sz="1200" noProof="1">
                      <a:solidFill>
                        <a:schemeClr val="bg1"/>
                      </a:solidFill>
                    </a:endParaRPr>
                  </a:p>
                </p:txBody>
              </p:sp>
              <p:cxnSp>
                <p:nvCxnSpPr>
                  <p:cNvPr id="57" name="AutoShape 30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961225" y="4046103"/>
                    <a:ext cx="685551" cy="606463"/>
                  </a:xfrm>
                  <a:prstGeom prst="curvedConnector2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</p:cxnSp>
              <p:sp>
                <p:nvSpPr>
                  <p:cNvPr id="58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71934" y="4214818"/>
                    <a:ext cx="1171705" cy="214314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/>
                    <a:r>
                      <a:rPr lang="pt-BR" sz="1200" dirty="0" smtClean="0">
                        <a:latin typeface="Verdana" pitchFamily="34" charset="0"/>
                        <a:ea typeface="Times New Roman" pitchFamily="18" charset="0"/>
                        <a:cs typeface="Arial" charset="0"/>
                      </a:rPr>
                      <a:t>pedido</a:t>
                    </a:r>
                    <a:endParaRPr lang="pt-BR" sz="1200" dirty="0">
                      <a:ea typeface="Times New Roman" pitchFamily="18" charset="0"/>
                      <a:cs typeface="Arial" charset="0"/>
                    </a:endParaRPr>
                  </a:p>
                </p:txBody>
              </p:sp>
              <p:grpSp>
                <p:nvGrpSpPr>
                  <p:cNvPr id="59" name="Group 25"/>
                  <p:cNvGrpSpPr>
                    <a:grpSpLocks/>
                  </p:cNvGrpSpPr>
                  <p:nvPr/>
                </p:nvGrpSpPr>
                <p:grpSpPr bwMode="auto">
                  <a:xfrm>
                    <a:off x="2295143" y="6088824"/>
                    <a:ext cx="1434826" cy="412010"/>
                    <a:chOff x="3960" y="4910"/>
                    <a:chExt cx="1396" cy="428"/>
                  </a:xfrm>
                </p:grpSpPr>
                <p:sp>
                  <p:nvSpPr>
                    <p:cNvPr id="81" name="Rectangle 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13" y="4950"/>
                      <a:ext cx="1080" cy="360"/>
                    </a:xfrm>
                    <a:prstGeom prst="rect">
                      <a:avLst/>
                    </a:prstGeom>
                    <a:solidFill>
                      <a:srgbClr val="99CC00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tIns="72000"/>
                    <a:lstStyle/>
                    <a:p>
                      <a:pPr algn="ctr"/>
                      <a:r>
                        <a:rPr lang="pt-BR" sz="1200" dirty="0"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Cliente</a:t>
                      </a:r>
                      <a:endParaRPr lang="pt-BR" sz="1200" dirty="0">
                        <a:ea typeface="Times New Roman" pitchFamily="18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82" name="Rectangle 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60" y="4910"/>
                      <a:ext cx="179" cy="428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pt-BR" sz="1200"/>
                    </a:p>
                  </p:txBody>
                </p:sp>
                <p:sp>
                  <p:nvSpPr>
                    <p:cNvPr id="83" name="Rectangle 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177" y="4910"/>
                      <a:ext cx="179" cy="428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pt-BR" sz="1200"/>
                    </a:p>
                  </p:txBody>
                </p:sp>
              </p:grpSp>
              <p:cxnSp>
                <p:nvCxnSpPr>
                  <p:cNvPr id="60" name="AutoShape 24"/>
                  <p:cNvCxnSpPr>
                    <a:cxnSpLocks noChangeShapeType="1"/>
                  </p:cNvCxnSpPr>
                  <p:nvPr/>
                </p:nvCxnSpPr>
                <p:spPr bwMode="auto">
                  <a:xfrm rot="-5400000">
                    <a:off x="3309954" y="5146098"/>
                    <a:ext cx="678662" cy="1284765"/>
                  </a:xfrm>
                  <a:prstGeom prst="curvedConnector3">
                    <a:avLst>
                      <a:gd name="adj1" fmla="val 4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 type="triangle" w="med" len="med"/>
                    <a:tailEnd type="triangle" w="med" len="med"/>
                  </a:ln>
                </p:spPr>
              </p:cxnSp>
              <p:grpSp>
                <p:nvGrpSpPr>
                  <p:cNvPr id="61" name="Group 20"/>
                  <p:cNvGrpSpPr>
                    <a:grpSpLocks/>
                  </p:cNvGrpSpPr>
                  <p:nvPr/>
                </p:nvGrpSpPr>
                <p:grpSpPr bwMode="auto">
                  <a:xfrm>
                    <a:off x="3590185" y="6088824"/>
                    <a:ext cx="1434826" cy="412010"/>
                    <a:chOff x="3960" y="4910"/>
                    <a:chExt cx="1396" cy="428"/>
                  </a:xfrm>
                </p:grpSpPr>
                <p:sp>
                  <p:nvSpPr>
                    <p:cNvPr id="79" name="Rectangle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60" y="4910"/>
                      <a:ext cx="179" cy="428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pt-BR" sz="1200"/>
                    </a:p>
                  </p:txBody>
                </p:sp>
                <p:sp>
                  <p:nvSpPr>
                    <p:cNvPr id="80" name="Rectangle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177" y="4910"/>
                      <a:ext cx="179" cy="428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pt-BR" sz="1200"/>
                    </a:p>
                  </p:txBody>
                </p:sp>
              </p:grpSp>
              <p:grpSp>
                <p:nvGrpSpPr>
                  <p:cNvPr id="62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4214810" y="6088824"/>
                    <a:ext cx="1434826" cy="412010"/>
                    <a:chOff x="3960" y="4910"/>
                    <a:chExt cx="1396" cy="428"/>
                  </a:xfrm>
                </p:grpSpPr>
                <p:sp>
                  <p:nvSpPr>
                    <p:cNvPr id="76" name="Rectangl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04" y="4950"/>
                      <a:ext cx="1080" cy="360"/>
                    </a:xfrm>
                    <a:prstGeom prst="rect">
                      <a:avLst/>
                    </a:prstGeom>
                    <a:solidFill>
                      <a:srgbClr val="99CC00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tIns="72000"/>
                    <a:lstStyle/>
                    <a:p>
                      <a:pPr algn="ctr"/>
                      <a:r>
                        <a:rPr lang="pt-BR" sz="1200" dirty="0" smtClean="0"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Livro</a:t>
                      </a:r>
                      <a:endParaRPr lang="pt-BR" sz="1200" dirty="0">
                        <a:ea typeface="Times New Roman" pitchFamily="18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77" name="Rectangle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60" y="4910"/>
                      <a:ext cx="179" cy="428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pt-BR" sz="1200"/>
                    </a:p>
                  </p:txBody>
                </p:sp>
                <p:sp>
                  <p:nvSpPr>
                    <p:cNvPr id="78" name="Rectangle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177" y="4910"/>
                      <a:ext cx="179" cy="428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pt-BR" sz="1200"/>
                    </a:p>
                  </p:txBody>
                </p:sp>
              </p:grpSp>
              <p:cxnSp>
                <p:nvCxnSpPr>
                  <p:cNvPr id="63" name="AutoShape 13"/>
                  <p:cNvCxnSpPr>
                    <a:cxnSpLocks noChangeShapeType="1"/>
                  </p:cNvCxnSpPr>
                  <p:nvPr/>
                </p:nvCxnSpPr>
                <p:spPr bwMode="auto">
                  <a:xfrm rot="10800000">
                    <a:off x="3498711" y="4306016"/>
                    <a:ext cx="646493" cy="813430"/>
                  </a:xfrm>
                  <a:prstGeom prst="curvedConnector2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</p:cxnSp>
              <p:sp>
                <p:nvSpPr>
                  <p:cNvPr id="64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68782" y="4551877"/>
                    <a:ext cx="847944" cy="414701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/>
                  <a:lstStyle/>
                  <a:p>
                    <a:pPr algn="ctr"/>
                    <a:r>
                      <a:rPr lang="pt-BR" sz="1200" dirty="0" smtClean="0">
                        <a:latin typeface="Verdana" pitchFamily="34" charset="0"/>
                        <a:cs typeface="Arial" charset="0"/>
                      </a:rPr>
                      <a:t>(recusa | </a:t>
                    </a:r>
                  </a:p>
                  <a:p>
                    <a:pPr algn="ctr"/>
                    <a:r>
                      <a:rPr lang="pt-BR" sz="1200" dirty="0" err="1" smtClean="0">
                        <a:latin typeface="Verdana" pitchFamily="34" charset="0"/>
                        <a:cs typeface="Arial" charset="0"/>
                      </a:rPr>
                      <a:t>nro</a:t>
                    </a:r>
                    <a:r>
                      <a:rPr lang="pt-BR" sz="1200" dirty="0" smtClean="0">
                        <a:latin typeface="Verdana" pitchFamily="34" charset="0"/>
                        <a:cs typeface="Arial" charset="0"/>
                      </a:rPr>
                      <a:t> pedido)</a:t>
                    </a:r>
                    <a:endParaRPr lang="pt-BR" sz="1200" dirty="0" smtClean="0">
                      <a:cs typeface="Arial" charset="0"/>
                    </a:endParaRPr>
                  </a:p>
                  <a:p>
                    <a:pPr algn="ctr"/>
                    <a:endParaRPr lang="pt-BR" sz="1200" dirty="0">
                      <a:cs typeface="Arial" charset="0"/>
                    </a:endParaRPr>
                  </a:p>
                </p:txBody>
              </p:sp>
              <p:grpSp>
                <p:nvGrpSpPr>
                  <p:cNvPr id="65" name="Group 8"/>
                  <p:cNvGrpSpPr>
                    <a:grpSpLocks/>
                  </p:cNvGrpSpPr>
                  <p:nvPr/>
                </p:nvGrpSpPr>
                <p:grpSpPr bwMode="auto">
                  <a:xfrm>
                    <a:off x="6180270" y="6088824"/>
                    <a:ext cx="1434826" cy="412010"/>
                    <a:chOff x="3960" y="4910"/>
                    <a:chExt cx="1396" cy="428"/>
                  </a:xfrm>
                </p:grpSpPr>
                <p:sp>
                  <p:nvSpPr>
                    <p:cNvPr id="73" name="Rectangle 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13" y="4950"/>
                      <a:ext cx="1080" cy="360"/>
                    </a:xfrm>
                    <a:prstGeom prst="rect">
                      <a:avLst/>
                    </a:prstGeom>
                    <a:solidFill>
                      <a:srgbClr val="99CC00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tIns="72000"/>
                    <a:lstStyle/>
                    <a:p>
                      <a:pPr algn="ctr"/>
                      <a:r>
                        <a:rPr lang="pt-BR" sz="1200" dirty="0" smtClean="0"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Pedido</a:t>
                      </a:r>
                      <a:endParaRPr lang="pt-BR" sz="1200" dirty="0">
                        <a:ea typeface="Times New Roman" pitchFamily="18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74" name="Rectangle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60" y="4910"/>
                      <a:ext cx="179" cy="428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pt-BR" sz="1200"/>
                    </a:p>
                  </p:txBody>
                </p:sp>
                <p:sp>
                  <p:nvSpPr>
                    <p:cNvPr id="75" name="Rectangle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177" y="4910"/>
                      <a:ext cx="179" cy="428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pt-BR" sz="1200"/>
                    </a:p>
                  </p:txBody>
                </p:sp>
              </p:grpSp>
              <p:cxnSp>
                <p:nvCxnSpPr>
                  <p:cNvPr id="66" name="AutoShape 7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147320" y="5119446"/>
                    <a:ext cx="1745224" cy="1007884"/>
                  </a:xfrm>
                  <a:prstGeom prst="curvedConnector2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 type="none" w="med" len="med"/>
                    <a:tailEnd type="triangle" w="med" len="med"/>
                  </a:ln>
                </p:spPr>
              </p:cxnSp>
              <p:cxnSp>
                <p:nvCxnSpPr>
                  <p:cNvPr id="71" name="AutoShape 14"/>
                  <p:cNvCxnSpPr>
                    <a:cxnSpLocks noChangeShapeType="1"/>
                  </p:cNvCxnSpPr>
                  <p:nvPr/>
                </p:nvCxnSpPr>
                <p:spPr bwMode="auto">
                  <a:xfrm rot="16200000" flipH="1">
                    <a:off x="4540259" y="5746760"/>
                    <a:ext cx="549257" cy="200024"/>
                  </a:xfrm>
                  <a:prstGeom prst="curvedConnector3">
                    <a:avLst>
                      <a:gd name="adj1" fmla="val 6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 type="triangle" w="med" len="med"/>
                    <a:tailEnd/>
                  </a:ln>
                </p:spPr>
              </p:cxnSp>
            </p:grpSp>
          </p:grpSp>
          <p:cxnSp>
            <p:nvCxnSpPr>
              <p:cNvPr id="51" name="Conector reto 50"/>
              <p:cNvCxnSpPr/>
              <p:nvPr/>
            </p:nvCxnSpPr>
            <p:spPr>
              <a:xfrm>
                <a:off x="4112347" y="2450654"/>
                <a:ext cx="4996157" cy="4407346"/>
              </a:xfrm>
              <a:prstGeom prst="line">
                <a:avLst/>
              </a:prstGeom>
              <a:ln w="28575" cap="rnd">
                <a:solidFill>
                  <a:srgbClr val="C0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AutoShape 7"/>
            <p:cNvSpPr>
              <a:spLocks noChangeArrowheads="1"/>
            </p:cNvSpPr>
            <p:nvPr/>
          </p:nvSpPr>
          <p:spPr bwMode="auto">
            <a:xfrm rot="20849723">
              <a:off x="2398941" y="3654889"/>
              <a:ext cx="1655763" cy="1225550"/>
            </a:xfrm>
            <a:prstGeom prst="irregularSeal2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pt-BR" sz="1200" dirty="0"/>
                <a:t>Cliente </a:t>
              </a:r>
            </a:p>
            <a:p>
              <a:pPr algn="ctr"/>
              <a:r>
                <a:rPr lang="pt-BR" sz="1200" dirty="0"/>
                <a:t>faz pedido </a:t>
              </a:r>
            </a:p>
            <a:p>
              <a:pPr algn="ctr"/>
              <a:r>
                <a:rPr lang="pt-BR" sz="1200" dirty="0"/>
                <a:t>de livros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0268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upo 105"/>
          <p:cNvGrpSpPr/>
          <p:nvPr/>
        </p:nvGrpSpPr>
        <p:grpSpPr>
          <a:xfrm>
            <a:off x="104650" y="4869160"/>
            <a:ext cx="4107310" cy="1777929"/>
            <a:chOff x="238125" y="4524375"/>
            <a:chExt cx="4352925" cy="2114550"/>
          </a:xfrm>
        </p:grpSpPr>
        <p:sp>
          <p:nvSpPr>
            <p:cNvPr id="107" name="Rectangle 324"/>
            <p:cNvSpPr>
              <a:spLocks noChangeArrowheads="1"/>
            </p:cNvSpPr>
            <p:nvPr/>
          </p:nvSpPr>
          <p:spPr bwMode="auto">
            <a:xfrm>
              <a:off x="2933700" y="5267325"/>
              <a:ext cx="1657350" cy="657225"/>
            </a:xfrm>
            <a:prstGeom prst="rect">
              <a:avLst/>
            </a:prstGeom>
            <a:solidFill>
              <a:srgbClr val="C0BFC0"/>
            </a:solidFill>
            <a:ln w="9525">
              <a:solidFill>
                <a:srgbClr val="C0BF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8" name="Rectangle 325"/>
            <p:cNvSpPr>
              <a:spLocks noChangeArrowheads="1"/>
            </p:cNvSpPr>
            <p:nvPr/>
          </p:nvSpPr>
          <p:spPr bwMode="auto">
            <a:xfrm>
              <a:off x="2905125" y="5238750"/>
              <a:ext cx="1657350" cy="657225"/>
            </a:xfrm>
            <a:prstGeom prst="rect">
              <a:avLst/>
            </a:prstGeom>
            <a:solidFill>
              <a:srgbClr val="FCF2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9" name="Rectangle 53"/>
            <p:cNvSpPr>
              <a:spLocks noChangeArrowheads="1"/>
            </p:cNvSpPr>
            <p:nvPr/>
          </p:nvSpPr>
          <p:spPr bwMode="auto">
            <a:xfrm>
              <a:off x="1790700" y="4552950"/>
              <a:ext cx="847725" cy="657225"/>
            </a:xfrm>
            <a:prstGeom prst="rect">
              <a:avLst/>
            </a:prstGeom>
            <a:solidFill>
              <a:srgbClr val="C0BFC0"/>
            </a:solidFill>
            <a:ln w="9525">
              <a:solidFill>
                <a:srgbClr val="C0BF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0" name="Rectangle 54"/>
            <p:cNvSpPr>
              <a:spLocks noChangeArrowheads="1"/>
            </p:cNvSpPr>
            <p:nvPr/>
          </p:nvSpPr>
          <p:spPr bwMode="auto">
            <a:xfrm>
              <a:off x="1762125" y="4524375"/>
              <a:ext cx="847725" cy="657225"/>
            </a:xfrm>
            <a:prstGeom prst="rect">
              <a:avLst/>
            </a:prstGeom>
            <a:solidFill>
              <a:srgbClr val="FCF2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1" name="Rectangle 141"/>
            <p:cNvSpPr>
              <a:spLocks noChangeArrowheads="1"/>
            </p:cNvSpPr>
            <p:nvPr/>
          </p:nvSpPr>
          <p:spPr bwMode="auto">
            <a:xfrm>
              <a:off x="1979613" y="4610100"/>
              <a:ext cx="339725" cy="12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pt-BR" sz="800" b="1">
                  <a:solidFill>
                    <a:srgbClr val="000000"/>
                  </a:solidFill>
                </a:rPr>
                <a:t>Pedido</a:t>
              </a:r>
              <a:endParaRPr lang="pt-BR" sz="1000"/>
            </a:p>
          </p:txBody>
        </p:sp>
        <p:sp>
          <p:nvSpPr>
            <p:cNvPr id="112" name="Line 142"/>
            <p:cNvSpPr>
              <a:spLocks noChangeShapeType="1"/>
            </p:cNvSpPr>
            <p:nvPr/>
          </p:nvSpPr>
          <p:spPr bwMode="auto">
            <a:xfrm>
              <a:off x="1762125" y="4781550"/>
              <a:ext cx="8477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3" name="Rectangle 143"/>
            <p:cNvSpPr>
              <a:spLocks noChangeArrowheads="1"/>
            </p:cNvSpPr>
            <p:nvPr/>
          </p:nvSpPr>
          <p:spPr bwMode="auto">
            <a:xfrm>
              <a:off x="1790700" y="5981700"/>
              <a:ext cx="847725" cy="657225"/>
            </a:xfrm>
            <a:prstGeom prst="rect">
              <a:avLst/>
            </a:prstGeom>
            <a:solidFill>
              <a:srgbClr val="C0BFC0"/>
            </a:solidFill>
            <a:ln w="9525">
              <a:solidFill>
                <a:srgbClr val="C0BF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4" name="Rectangle 144"/>
            <p:cNvSpPr>
              <a:spLocks noChangeArrowheads="1"/>
            </p:cNvSpPr>
            <p:nvPr/>
          </p:nvSpPr>
          <p:spPr bwMode="auto">
            <a:xfrm>
              <a:off x="1762125" y="5953125"/>
              <a:ext cx="847725" cy="657225"/>
            </a:xfrm>
            <a:prstGeom prst="rect">
              <a:avLst/>
            </a:prstGeom>
            <a:solidFill>
              <a:srgbClr val="FCF2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5" name="Rectangle 231"/>
            <p:cNvSpPr>
              <a:spLocks noChangeArrowheads="1"/>
            </p:cNvSpPr>
            <p:nvPr/>
          </p:nvSpPr>
          <p:spPr bwMode="auto">
            <a:xfrm>
              <a:off x="2066925" y="6038850"/>
              <a:ext cx="249238" cy="12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pt-BR" sz="800" b="1">
                  <a:solidFill>
                    <a:srgbClr val="000000"/>
                  </a:solidFill>
                </a:rPr>
                <a:t>Livro</a:t>
              </a:r>
              <a:endParaRPr lang="pt-BR" sz="1000"/>
            </a:p>
          </p:txBody>
        </p:sp>
        <p:sp>
          <p:nvSpPr>
            <p:cNvPr id="116" name="Line 232"/>
            <p:cNvSpPr>
              <a:spLocks noChangeShapeType="1"/>
            </p:cNvSpPr>
            <p:nvPr/>
          </p:nvSpPr>
          <p:spPr bwMode="auto">
            <a:xfrm>
              <a:off x="1762125" y="6210300"/>
              <a:ext cx="8477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7" name="Rectangle 233"/>
            <p:cNvSpPr>
              <a:spLocks noChangeArrowheads="1"/>
            </p:cNvSpPr>
            <p:nvPr/>
          </p:nvSpPr>
          <p:spPr bwMode="auto">
            <a:xfrm>
              <a:off x="266700" y="4552950"/>
              <a:ext cx="847725" cy="657225"/>
            </a:xfrm>
            <a:prstGeom prst="rect">
              <a:avLst/>
            </a:prstGeom>
            <a:solidFill>
              <a:srgbClr val="C0BFC0"/>
            </a:solidFill>
            <a:ln w="9525">
              <a:solidFill>
                <a:srgbClr val="C0BF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8" name="Rectangle 234"/>
            <p:cNvSpPr>
              <a:spLocks noChangeArrowheads="1"/>
            </p:cNvSpPr>
            <p:nvPr/>
          </p:nvSpPr>
          <p:spPr bwMode="auto">
            <a:xfrm>
              <a:off x="238125" y="4524375"/>
              <a:ext cx="847725" cy="657225"/>
            </a:xfrm>
            <a:prstGeom prst="rect">
              <a:avLst/>
            </a:prstGeom>
            <a:solidFill>
              <a:srgbClr val="FCF2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9" name="Rectangle 454"/>
            <p:cNvSpPr>
              <a:spLocks noChangeArrowheads="1"/>
            </p:cNvSpPr>
            <p:nvPr/>
          </p:nvSpPr>
          <p:spPr bwMode="auto">
            <a:xfrm>
              <a:off x="3638550" y="5324475"/>
              <a:ext cx="209550" cy="12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pt-BR" sz="800" b="1">
                  <a:solidFill>
                    <a:srgbClr val="000000"/>
                  </a:solidFill>
                </a:rPr>
                <a:t>Item</a:t>
              </a:r>
              <a:endParaRPr lang="pt-BR" sz="1000"/>
            </a:p>
          </p:txBody>
        </p:sp>
        <p:sp>
          <p:nvSpPr>
            <p:cNvPr id="120" name="Line 455"/>
            <p:cNvSpPr>
              <a:spLocks noChangeShapeType="1"/>
            </p:cNvSpPr>
            <p:nvPr/>
          </p:nvSpPr>
          <p:spPr bwMode="auto">
            <a:xfrm>
              <a:off x="2905125" y="5495925"/>
              <a:ext cx="16573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1" name="Rectangle 456"/>
            <p:cNvSpPr>
              <a:spLocks noChangeArrowheads="1"/>
            </p:cNvSpPr>
            <p:nvPr/>
          </p:nvSpPr>
          <p:spPr bwMode="auto">
            <a:xfrm>
              <a:off x="2952750" y="5534025"/>
              <a:ext cx="61913" cy="12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pt-BR" sz="800">
                  <a:solidFill>
                    <a:srgbClr val="8B0000"/>
                  </a:solidFill>
                </a:rPr>
                <a:t>- </a:t>
              </a:r>
              <a:endParaRPr lang="pt-BR" sz="1000"/>
            </a:p>
          </p:txBody>
        </p:sp>
        <p:sp>
          <p:nvSpPr>
            <p:cNvPr id="122" name="Rectangle 457"/>
            <p:cNvSpPr>
              <a:spLocks noChangeArrowheads="1"/>
            </p:cNvSpPr>
            <p:nvPr/>
          </p:nvSpPr>
          <p:spPr bwMode="auto">
            <a:xfrm>
              <a:off x="3114675" y="5534025"/>
              <a:ext cx="1435100" cy="12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pt-BR" sz="800">
                  <a:solidFill>
                    <a:srgbClr val="8B0000"/>
                  </a:solidFill>
                </a:rPr>
                <a:t>data provável de entrega:  Date</a:t>
              </a:r>
              <a:endParaRPr lang="pt-BR" sz="1000"/>
            </a:p>
          </p:txBody>
        </p:sp>
        <p:sp>
          <p:nvSpPr>
            <p:cNvPr id="123" name="Rectangle 458"/>
            <p:cNvSpPr>
              <a:spLocks noChangeArrowheads="1"/>
            </p:cNvSpPr>
            <p:nvPr/>
          </p:nvSpPr>
          <p:spPr bwMode="auto">
            <a:xfrm>
              <a:off x="2952750" y="5657850"/>
              <a:ext cx="61913" cy="12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pt-BR" sz="800">
                  <a:solidFill>
                    <a:srgbClr val="8B0000"/>
                  </a:solidFill>
                </a:rPr>
                <a:t>- </a:t>
              </a:r>
              <a:endParaRPr lang="pt-BR" sz="1000"/>
            </a:p>
          </p:txBody>
        </p:sp>
        <p:sp>
          <p:nvSpPr>
            <p:cNvPr id="124" name="Rectangle 459"/>
            <p:cNvSpPr>
              <a:spLocks noChangeArrowheads="1"/>
            </p:cNvSpPr>
            <p:nvPr/>
          </p:nvSpPr>
          <p:spPr bwMode="auto">
            <a:xfrm>
              <a:off x="3114675" y="5657850"/>
              <a:ext cx="619125" cy="12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pt-BR" sz="800">
                  <a:solidFill>
                    <a:srgbClr val="8B0000"/>
                  </a:solidFill>
                </a:rPr>
                <a:t>valor:  Moeda</a:t>
              </a:r>
              <a:endParaRPr lang="pt-BR" sz="1000"/>
            </a:p>
          </p:txBody>
        </p:sp>
        <p:sp>
          <p:nvSpPr>
            <p:cNvPr id="125" name="Line 460"/>
            <p:cNvSpPr>
              <a:spLocks noChangeShapeType="1"/>
            </p:cNvSpPr>
            <p:nvPr/>
          </p:nvSpPr>
          <p:spPr bwMode="auto">
            <a:xfrm>
              <a:off x="1095375" y="4857750"/>
              <a:ext cx="66675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6" name="Rectangle 461"/>
            <p:cNvSpPr>
              <a:spLocks noChangeArrowheads="1"/>
            </p:cNvSpPr>
            <p:nvPr/>
          </p:nvSpPr>
          <p:spPr bwMode="auto">
            <a:xfrm>
              <a:off x="1123950" y="4905375"/>
              <a:ext cx="57150" cy="12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pt-BR" sz="800">
                  <a:solidFill>
                    <a:srgbClr val="000000"/>
                  </a:solidFill>
                </a:rPr>
                <a:t>1</a:t>
              </a:r>
              <a:endParaRPr lang="pt-BR" sz="1000"/>
            </a:p>
          </p:txBody>
        </p:sp>
        <p:sp>
          <p:nvSpPr>
            <p:cNvPr id="127" name="Rectangle 462"/>
            <p:cNvSpPr>
              <a:spLocks noChangeArrowheads="1"/>
            </p:cNvSpPr>
            <p:nvPr/>
          </p:nvSpPr>
          <p:spPr bwMode="auto">
            <a:xfrm>
              <a:off x="1581150" y="4905375"/>
              <a:ext cx="153988" cy="12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pt-BR" sz="800">
                  <a:solidFill>
                    <a:srgbClr val="000000"/>
                  </a:solidFill>
                </a:rPr>
                <a:t>0..*</a:t>
              </a:r>
              <a:endParaRPr lang="pt-BR" sz="1000"/>
            </a:p>
          </p:txBody>
        </p:sp>
        <p:sp>
          <p:nvSpPr>
            <p:cNvPr id="128" name="Line 463"/>
            <p:cNvSpPr>
              <a:spLocks noChangeShapeType="1"/>
            </p:cNvSpPr>
            <p:nvPr/>
          </p:nvSpPr>
          <p:spPr bwMode="auto">
            <a:xfrm>
              <a:off x="2228850" y="5191125"/>
              <a:ext cx="0" cy="76200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9" name="Line 464"/>
            <p:cNvSpPr>
              <a:spLocks noChangeShapeType="1"/>
            </p:cNvSpPr>
            <p:nvPr/>
          </p:nvSpPr>
          <p:spPr bwMode="auto">
            <a:xfrm>
              <a:off x="2228850" y="5572125"/>
              <a:ext cx="666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0" name="Line 465"/>
            <p:cNvSpPr>
              <a:spLocks noChangeShapeType="1"/>
            </p:cNvSpPr>
            <p:nvPr/>
          </p:nvSpPr>
          <p:spPr bwMode="auto">
            <a:xfrm>
              <a:off x="2333625" y="5572125"/>
              <a:ext cx="666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1" name="Line 466"/>
            <p:cNvSpPr>
              <a:spLocks noChangeShapeType="1"/>
            </p:cNvSpPr>
            <p:nvPr/>
          </p:nvSpPr>
          <p:spPr bwMode="auto">
            <a:xfrm>
              <a:off x="2438400" y="5572125"/>
              <a:ext cx="666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2" name="Line 467"/>
            <p:cNvSpPr>
              <a:spLocks noChangeShapeType="1"/>
            </p:cNvSpPr>
            <p:nvPr/>
          </p:nvSpPr>
          <p:spPr bwMode="auto">
            <a:xfrm>
              <a:off x="2543175" y="5572125"/>
              <a:ext cx="666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3" name="Line 468"/>
            <p:cNvSpPr>
              <a:spLocks noChangeShapeType="1"/>
            </p:cNvSpPr>
            <p:nvPr/>
          </p:nvSpPr>
          <p:spPr bwMode="auto">
            <a:xfrm>
              <a:off x="2647950" y="5572125"/>
              <a:ext cx="666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4" name="Line 469"/>
            <p:cNvSpPr>
              <a:spLocks noChangeShapeType="1"/>
            </p:cNvSpPr>
            <p:nvPr/>
          </p:nvSpPr>
          <p:spPr bwMode="auto">
            <a:xfrm>
              <a:off x="2752725" y="5572125"/>
              <a:ext cx="666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5" name="Line 470"/>
            <p:cNvSpPr>
              <a:spLocks noChangeShapeType="1"/>
            </p:cNvSpPr>
            <p:nvPr/>
          </p:nvSpPr>
          <p:spPr bwMode="auto">
            <a:xfrm>
              <a:off x="2857500" y="5572125"/>
              <a:ext cx="476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6" name="Rectangle 471"/>
            <p:cNvSpPr>
              <a:spLocks noChangeArrowheads="1"/>
            </p:cNvSpPr>
            <p:nvPr/>
          </p:nvSpPr>
          <p:spPr bwMode="auto">
            <a:xfrm>
              <a:off x="2305050" y="5238750"/>
              <a:ext cx="57150" cy="12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pt-BR" sz="800">
                  <a:solidFill>
                    <a:srgbClr val="000000"/>
                  </a:solidFill>
                </a:rPr>
                <a:t>1</a:t>
              </a:r>
              <a:endParaRPr lang="pt-BR" sz="1000"/>
            </a:p>
          </p:txBody>
        </p:sp>
        <p:sp>
          <p:nvSpPr>
            <p:cNvPr id="137" name="Rectangle 472"/>
            <p:cNvSpPr>
              <a:spLocks noChangeArrowheads="1"/>
            </p:cNvSpPr>
            <p:nvPr/>
          </p:nvSpPr>
          <p:spPr bwMode="auto">
            <a:xfrm>
              <a:off x="2305050" y="5781675"/>
              <a:ext cx="153988" cy="12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pt-BR" sz="800">
                  <a:solidFill>
                    <a:srgbClr val="000000"/>
                  </a:solidFill>
                </a:rPr>
                <a:t>0..*</a:t>
              </a:r>
              <a:endParaRPr lang="pt-BR" sz="1000"/>
            </a:p>
          </p:txBody>
        </p:sp>
        <p:sp>
          <p:nvSpPr>
            <p:cNvPr id="138" name="Rectangle 322"/>
            <p:cNvSpPr>
              <a:spLocks noChangeArrowheads="1"/>
            </p:cNvSpPr>
            <p:nvPr/>
          </p:nvSpPr>
          <p:spPr bwMode="auto">
            <a:xfrm>
              <a:off x="504825" y="4610100"/>
              <a:ext cx="339725" cy="12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pt-BR" sz="800" b="1" dirty="0">
                  <a:solidFill>
                    <a:srgbClr val="000000"/>
                  </a:solidFill>
                </a:rPr>
                <a:t>Cliente</a:t>
              </a:r>
              <a:endParaRPr lang="pt-BR" sz="1000" dirty="0"/>
            </a:p>
          </p:txBody>
        </p:sp>
        <p:sp>
          <p:nvSpPr>
            <p:cNvPr id="139" name="Line 323"/>
            <p:cNvSpPr>
              <a:spLocks noChangeShapeType="1"/>
            </p:cNvSpPr>
            <p:nvPr/>
          </p:nvSpPr>
          <p:spPr bwMode="auto">
            <a:xfrm>
              <a:off x="238125" y="4781550"/>
              <a:ext cx="8477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82" name="Grupo 81"/>
          <p:cNvGrpSpPr/>
          <p:nvPr/>
        </p:nvGrpSpPr>
        <p:grpSpPr>
          <a:xfrm>
            <a:off x="827584" y="1088001"/>
            <a:ext cx="7488832" cy="3061079"/>
            <a:chOff x="1142133" y="14095"/>
            <a:chExt cx="7488832" cy="3061079"/>
          </a:xfrm>
        </p:grpSpPr>
        <p:grpSp>
          <p:nvGrpSpPr>
            <p:cNvPr id="53" name="Grupo 52"/>
            <p:cNvGrpSpPr/>
            <p:nvPr/>
          </p:nvGrpSpPr>
          <p:grpSpPr>
            <a:xfrm>
              <a:off x="1142133" y="194854"/>
              <a:ext cx="7488832" cy="2880320"/>
              <a:chOff x="1619672" y="4005064"/>
              <a:chExt cx="7488832" cy="2880320"/>
            </a:xfrm>
          </p:grpSpPr>
          <p:sp>
            <p:nvSpPr>
              <p:cNvPr id="55" name="CaixaDeTexto 54"/>
              <p:cNvSpPr txBox="1"/>
              <p:nvPr/>
            </p:nvSpPr>
            <p:spPr>
              <a:xfrm>
                <a:off x="2699792" y="6237312"/>
                <a:ext cx="18473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endParaRPr lang="pt-BR" dirty="0" smtClean="0"/>
              </a:p>
            </p:txBody>
          </p:sp>
          <p:sp>
            <p:nvSpPr>
              <p:cNvPr id="56" name="Retângulo 55"/>
              <p:cNvSpPr/>
              <p:nvPr/>
            </p:nvSpPr>
            <p:spPr>
              <a:xfrm>
                <a:off x="1619672" y="4005064"/>
                <a:ext cx="7488832" cy="2880320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57" name="Grupo 41"/>
              <p:cNvGrpSpPr>
                <a:grpSpLocks/>
              </p:cNvGrpSpPr>
              <p:nvPr/>
            </p:nvGrpSpPr>
            <p:grpSpPr bwMode="auto">
              <a:xfrm>
                <a:off x="3087248" y="4074220"/>
                <a:ext cx="5319916" cy="2714625"/>
                <a:chOff x="2295143" y="3786190"/>
                <a:chExt cx="5319953" cy="2714644"/>
              </a:xfrm>
            </p:grpSpPr>
            <p:sp>
              <p:nvSpPr>
                <p:cNvPr id="58" name="Rectangle 32"/>
                <p:cNvSpPr>
                  <a:spLocks noChangeArrowheads="1"/>
                </p:cNvSpPr>
                <p:nvPr/>
              </p:nvSpPr>
              <p:spPr bwMode="auto">
                <a:xfrm>
                  <a:off x="3035167" y="3786190"/>
                  <a:ext cx="926058" cy="519826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tIns="108000"/>
                <a:lstStyle/>
                <a:p>
                  <a:pPr algn="ctr"/>
                  <a:r>
                    <a:rPr lang="pt-BR" sz="1200">
                      <a:latin typeface="Verdana" pitchFamily="34" charset="0"/>
                      <a:ea typeface="Times New Roman" pitchFamily="18" charset="0"/>
                      <a:cs typeface="Arial" charset="0"/>
                    </a:rPr>
                    <a:t>Cliente</a:t>
                  </a:r>
                  <a:endParaRPr lang="pt-BR" sz="1200">
                    <a:ea typeface="Times New Roman" pitchFamily="18" charset="0"/>
                    <a:cs typeface="Arial" charset="0"/>
                  </a:endParaRPr>
                </a:p>
              </p:txBody>
            </p:sp>
            <p:sp>
              <p:nvSpPr>
                <p:cNvPr id="59" name="Oval 31"/>
                <p:cNvSpPr>
                  <a:spLocks noChangeArrowheads="1"/>
                </p:cNvSpPr>
                <p:nvPr/>
              </p:nvSpPr>
              <p:spPr bwMode="auto">
                <a:xfrm>
                  <a:off x="4145204" y="4652565"/>
                  <a:ext cx="1002117" cy="932798"/>
                </a:xfrm>
                <a:prstGeom prst="ellipse">
                  <a:avLst/>
                </a:prstGeom>
                <a:solidFill>
                  <a:srgbClr val="FF66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tIns="108000"/>
                <a:lstStyle/>
                <a:p>
                  <a:pPr algn="ctr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</a:pPr>
                  <a:r>
                    <a:rPr lang="pt-BR" sz="1200" dirty="0"/>
                    <a:t>Anotar </a:t>
                  </a:r>
                  <a:r>
                    <a:rPr lang="pt-BR" sz="1200" noProof="1" smtClean="0"/>
                    <a:t>Pedido</a:t>
                  </a:r>
                  <a:endParaRPr lang="pt-BR" sz="1200" noProof="1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60" name="AutoShape 30"/>
                <p:cNvCxnSpPr>
                  <a:cxnSpLocks noChangeShapeType="1"/>
                </p:cNvCxnSpPr>
                <p:nvPr/>
              </p:nvCxnSpPr>
              <p:spPr bwMode="auto">
                <a:xfrm>
                  <a:off x="3961225" y="4046103"/>
                  <a:ext cx="685551" cy="606463"/>
                </a:xfrm>
                <a:prstGeom prst="curvedConnector2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61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4071934" y="4214818"/>
                  <a:ext cx="1171705" cy="21431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/>
                  <a:r>
                    <a:rPr lang="pt-BR" sz="1200" dirty="0" smtClean="0">
                      <a:latin typeface="Verdana" pitchFamily="34" charset="0"/>
                      <a:ea typeface="Times New Roman" pitchFamily="18" charset="0"/>
                      <a:cs typeface="Arial" charset="0"/>
                    </a:rPr>
                    <a:t>pedido</a:t>
                  </a:r>
                  <a:endParaRPr lang="pt-BR" sz="1200" dirty="0">
                    <a:ea typeface="Times New Roman" pitchFamily="18" charset="0"/>
                    <a:cs typeface="Arial" charset="0"/>
                  </a:endParaRPr>
                </a:p>
              </p:txBody>
            </p:sp>
            <p:grpSp>
              <p:nvGrpSpPr>
                <p:cNvPr id="62" name="Group 25"/>
                <p:cNvGrpSpPr>
                  <a:grpSpLocks/>
                </p:cNvGrpSpPr>
                <p:nvPr/>
              </p:nvGrpSpPr>
              <p:grpSpPr bwMode="auto">
                <a:xfrm>
                  <a:off x="2295143" y="6088824"/>
                  <a:ext cx="1434826" cy="412010"/>
                  <a:chOff x="3960" y="4910"/>
                  <a:chExt cx="1396" cy="428"/>
                </a:xfrm>
              </p:grpSpPr>
              <p:sp>
                <p:nvSpPr>
                  <p:cNvPr id="79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4113" y="4950"/>
                    <a:ext cx="1080" cy="360"/>
                  </a:xfrm>
                  <a:prstGeom prst="rect">
                    <a:avLst/>
                  </a:prstGeom>
                  <a:solidFill>
                    <a:srgbClr val="99CC0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tIns="72000"/>
                  <a:lstStyle/>
                  <a:p>
                    <a:pPr algn="ctr"/>
                    <a:r>
                      <a:rPr lang="pt-BR" sz="1200" dirty="0">
                        <a:latin typeface="Verdana" pitchFamily="34" charset="0"/>
                        <a:ea typeface="Times New Roman" pitchFamily="18" charset="0"/>
                        <a:cs typeface="Arial" charset="0"/>
                      </a:rPr>
                      <a:t>Cliente</a:t>
                    </a:r>
                    <a:endParaRPr lang="pt-BR" sz="1200" dirty="0">
                      <a:ea typeface="Times New Roman" pitchFamily="18" charset="0"/>
                      <a:cs typeface="Arial" charset="0"/>
                    </a:endParaRPr>
                  </a:p>
                </p:txBody>
              </p:sp>
              <p:sp>
                <p:nvSpPr>
                  <p:cNvPr id="80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3960" y="4910"/>
                    <a:ext cx="179" cy="42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 sz="1200"/>
                  </a:p>
                </p:txBody>
              </p:sp>
              <p:sp>
                <p:nvSpPr>
                  <p:cNvPr id="81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5177" y="4910"/>
                    <a:ext cx="179" cy="42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 sz="1200"/>
                  </a:p>
                </p:txBody>
              </p:sp>
            </p:grpSp>
            <p:cxnSp>
              <p:nvCxnSpPr>
                <p:cNvPr id="63" name="AutoShape 24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3309954" y="5146098"/>
                  <a:ext cx="678662" cy="1284765"/>
                </a:xfrm>
                <a:prstGeom prst="curvedConnector3">
                  <a:avLst>
                    <a:gd name="adj1" fmla="val 4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med" len="med"/>
                  <a:tailEnd type="triangle" w="med" len="med"/>
                </a:ln>
              </p:spPr>
            </p:cxnSp>
            <p:grpSp>
              <p:nvGrpSpPr>
                <p:cNvPr id="64" name="Group 20"/>
                <p:cNvGrpSpPr>
                  <a:grpSpLocks/>
                </p:cNvGrpSpPr>
                <p:nvPr/>
              </p:nvGrpSpPr>
              <p:grpSpPr bwMode="auto">
                <a:xfrm>
                  <a:off x="3590185" y="6088824"/>
                  <a:ext cx="1434826" cy="412010"/>
                  <a:chOff x="3960" y="4910"/>
                  <a:chExt cx="1396" cy="428"/>
                </a:xfrm>
              </p:grpSpPr>
              <p:sp>
                <p:nvSpPr>
                  <p:cNvPr id="77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3960" y="4910"/>
                    <a:ext cx="179" cy="42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 sz="1200"/>
                  </a:p>
                </p:txBody>
              </p:sp>
              <p:sp>
                <p:nvSpPr>
                  <p:cNvPr id="78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5177" y="4910"/>
                    <a:ext cx="179" cy="42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 sz="1200"/>
                  </a:p>
                </p:txBody>
              </p:sp>
            </p:grpSp>
            <p:grpSp>
              <p:nvGrpSpPr>
                <p:cNvPr id="65" name="Group 15"/>
                <p:cNvGrpSpPr>
                  <a:grpSpLocks/>
                </p:cNvGrpSpPr>
                <p:nvPr/>
              </p:nvGrpSpPr>
              <p:grpSpPr bwMode="auto">
                <a:xfrm>
                  <a:off x="4214810" y="6088824"/>
                  <a:ext cx="1434826" cy="412010"/>
                  <a:chOff x="3960" y="4910"/>
                  <a:chExt cx="1396" cy="428"/>
                </a:xfrm>
              </p:grpSpPr>
              <p:sp>
                <p:nvSpPr>
                  <p:cNvPr id="74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4104" y="4950"/>
                    <a:ext cx="1080" cy="360"/>
                  </a:xfrm>
                  <a:prstGeom prst="rect">
                    <a:avLst/>
                  </a:prstGeom>
                  <a:solidFill>
                    <a:srgbClr val="99CC0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tIns="72000"/>
                  <a:lstStyle/>
                  <a:p>
                    <a:pPr algn="ctr"/>
                    <a:r>
                      <a:rPr lang="pt-BR" sz="1200" dirty="0" smtClean="0">
                        <a:latin typeface="Verdana" pitchFamily="34" charset="0"/>
                        <a:ea typeface="Times New Roman" pitchFamily="18" charset="0"/>
                        <a:cs typeface="Arial" charset="0"/>
                      </a:rPr>
                      <a:t>Livro</a:t>
                    </a:r>
                    <a:endParaRPr lang="pt-BR" sz="1200" dirty="0">
                      <a:ea typeface="Times New Roman" pitchFamily="18" charset="0"/>
                      <a:cs typeface="Arial" charset="0"/>
                    </a:endParaRPr>
                  </a:p>
                </p:txBody>
              </p:sp>
              <p:sp>
                <p:nvSpPr>
                  <p:cNvPr id="75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3960" y="4910"/>
                    <a:ext cx="179" cy="42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 sz="1200"/>
                  </a:p>
                </p:txBody>
              </p:sp>
              <p:sp>
                <p:nvSpPr>
                  <p:cNvPr id="76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5177" y="4910"/>
                    <a:ext cx="179" cy="42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 sz="1200"/>
                  </a:p>
                </p:txBody>
              </p:sp>
            </p:grpSp>
            <p:cxnSp>
              <p:nvCxnSpPr>
                <p:cNvPr id="66" name="AutoShape 13"/>
                <p:cNvCxnSpPr>
                  <a:cxnSpLocks noChangeShapeType="1"/>
                </p:cNvCxnSpPr>
                <p:nvPr/>
              </p:nvCxnSpPr>
              <p:spPr bwMode="auto">
                <a:xfrm rot="10800000">
                  <a:off x="3498711" y="4306016"/>
                  <a:ext cx="646493" cy="813430"/>
                </a:xfrm>
                <a:prstGeom prst="curvedConnector2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67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168782" y="4551877"/>
                  <a:ext cx="847944" cy="42456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/>
                <a:lstStyle/>
                <a:p>
                  <a:pPr algn="ctr"/>
                  <a:r>
                    <a:rPr lang="pt-BR" sz="1200" dirty="0" smtClean="0">
                      <a:latin typeface="Verdana" pitchFamily="34" charset="0"/>
                      <a:cs typeface="Arial" charset="0"/>
                    </a:rPr>
                    <a:t>(recusa | </a:t>
                  </a:r>
                </a:p>
                <a:p>
                  <a:pPr algn="ctr"/>
                  <a:r>
                    <a:rPr lang="pt-BR" sz="1200" dirty="0" err="1" smtClean="0">
                      <a:latin typeface="Verdana" pitchFamily="34" charset="0"/>
                      <a:cs typeface="Arial" charset="0"/>
                    </a:rPr>
                    <a:t>nro</a:t>
                  </a:r>
                  <a:r>
                    <a:rPr lang="pt-BR" sz="1200" dirty="0" smtClean="0">
                      <a:latin typeface="Verdana" pitchFamily="34" charset="0"/>
                      <a:cs typeface="Arial" charset="0"/>
                    </a:rPr>
                    <a:t> pedido)</a:t>
                  </a:r>
                  <a:endParaRPr lang="pt-BR" sz="1200" dirty="0" smtClean="0">
                    <a:cs typeface="Arial" charset="0"/>
                  </a:endParaRPr>
                </a:p>
                <a:p>
                  <a:pPr algn="ctr"/>
                  <a:endParaRPr lang="pt-BR" sz="1200" dirty="0">
                    <a:cs typeface="Arial" charset="0"/>
                  </a:endParaRPr>
                </a:p>
              </p:txBody>
            </p:sp>
            <p:grpSp>
              <p:nvGrpSpPr>
                <p:cNvPr id="68" name="Group 8"/>
                <p:cNvGrpSpPr>
                  <a:grpSpLocks/>
                </p:cNvGrpSpPr>
                <p:nvPr/>
              </p:nvGrpSpPr>
              <p:grpSpPr bwMode="auto">
                <a:xfrm>
                  <a:off x="6180270" y="6088824"/>
                  <a:ext cx="1434826" cy="412010"/>
                  <a:chOff x="3960" y="4910"/>
                  <a:chExt cx="1396" cy="428"/>
                </a:xfrm>
              </p:grpSpPr>
              <p:sp>
                <p:nvSpPr>
                  <p:cNvPr id="71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4113" y="4950"/>
                    <a:ext cx="1080" cy="360"/>
                  </a:xfrm>
                  <a:prstGeom prst="rect">
                    <a:avLst/>
                  </a:prstGeom>
                  <a:solidFill>
                    <a:srgbClr val="99CC0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tIns="72000"/>
                  <a:lstStyle/>
                  <a:p>
                    <a:pPr algn="ctr"/>
                    <a:r>
                      <a:rPr lang="pt-BR" sz="1200" dirty="0" smtClean="0">
                        <a:latin typeface="Verdana" pitchFamily="34" charset="0"/>
                        <a:ea typeface="Times New Roman" pitchFamily="18" charset="0"/>
                        <a:cs typeface="Arial" charset="0"/>
                      </a:rPr>
                      <a:t>Pedido</a:t>
                    </a:r>
                    <a:endParaRPr lang="pt-BR" sz="1200" dirty="0">
                      <a:ea typeface="Times New Roman" pitchFamily="18" charset="0"/>
                      <a:cs typeface="Arial" charset="0"/>
                    </a:endParaRPr>
                  </a:p>
                </p:txBody>
              </p:sp>
              <p:sp>
                <p:nvSpPr>
                  <p:cNvPr id="72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3960" y="4910"/>
                    <a:ext cx="179" cy="42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 sz="1200"/>
                  </a:p>
                </p:txBody>
              </p:sp>
              <p:sp>
                <p:nvSpPr>
                  <p:cNvPr id="73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5177" y="4910"/>
                    <a:ext cx="179" cy="42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 sz="1200"/>
                  </a:p>
                </p:txBody>
              </p:sp>
            </p:grpSp>
            <p:cxnSp>
              <p:nvCxnSpPr>
                <p:cNvPr id="69" name="AutoShape 7"/>
                <p:cNvCxnSpPr>
                  <a:cxnSpLocks noChangeShapeType="1"/>
                </p:cNvCxnSpPr>
                <p:nvPr/>
              </p:nvCxnSpPr>
              <p:spPr bwMode="auto">
                <a:xfrm>
                  <a:off x="5147320" y="5119446"/>
                  <a:ext cx="1745224" cy="1007884"/>
                </a:xfrm>
                <a:prstGeom prst="curvedConnector2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70" name="AutoShape 14"/>
                <p:cNvCxnSpPr>
                  <a:cxnSpLocks noChangeShapeType="1"/>
                </p:cNvCxnSpPr>
                <p:nvPr/>
              </p:nvCxnSpPr>
              <p:spPr bwMode="auto">
                <a:xfrm rot="16200000" flipH="1">
                  <a:off x="4540259" y="5746760"/>
                  <a:ext cx="549257" cy="200024"/>
                </a:xfrm>
                <a:prstGeom prst="curvedConnector3">
                  <a:avLst>
                    <a:gd name="adj1" fmla="val 6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med" len="med"/>
                  <a:tailEnd/>
                </a:ln>
              </p:spPr>
            </p:cxnSp>
          </p:grpSp>
        </p:grpSp>
        <p:sp>
          <p:nvSpPr>
            <p:cNvPr id="48" name="AutoShape 7"/>
            <p:cNvSpPr>
              <a:spLocks noChangeArrowheads="1"/>
            </p:cNvSpPr>
            <p:nvPr/>
          </p:nvSpPr>
          <p:spPr bwMode="auto">
            <a:xfrm rot="20849723">
              <a:off x="1965805" y="14095"/>
              <a:ext cx="1655763" cy="1225550"/>
            </a:xfrm>
            <a:prstGeom prst="irregularSeal2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pt-BR" sz="1200" dirty="0"/>
                <a:t>Cliente </a:t>
              </a:r>
            </a:p>
            <a:p>
              <a:pPr algn="ctr"/>
              <a:r>
                <a:rPr lang="pt-BR" sz="1200" dirty="0"/>
                <a:t>faz pedido </a:t>
              </a:r>
            </a:p>
            <a:p>
              <a:pPr algn="ctr"/>
              <a:r>
                <a:rPr lang="pt-BR" sz="1200" dirty="0"/>
                <a:t>de livros</a:t>
              </a:r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Processos X Dados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E2D2B3B-882E-40F3-A32F-6DD51691504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0" name="Estrela de 10 Pontos 39"/>
          <p:cNvSpPr/>
          <p:nvPr/>
        </p:nvSpPr>
        <p:spPr>
          <a:xfrm>
            <a:off x="2161828" y="3659989"/>
            <a:ext cx="341230" cy="360041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41" name="Estrela de 10 Pontos 40"/>
          <p:cNvSpPr/>
          <p:nvPr/>
        </p:nvSpPr>
        <p:spPr>
          <a:xfrm>
            <a:off x="4080644" y="3663686"/>
            <a:ext cx="341230" cy="360041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B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2" name="Estrela de 10 Pontos 41"/>
          <p:cNvSpPr/>
          <p:nvPr/>
        </p:nvSpPr>
        <p:spPr>
          <a:xfrm>
            <a:off x="6050498" y="3663687"/>
            <a:ext cx="341230" cy="360041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C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00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3.7037E-6 L -0.15659 0.1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30" y="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3.33333E-6 L -0.20886 0.3386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51" y="16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33333E-6 L -0.42431 0.1495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15" y="7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upo 62"/>
          <p:cNvGrpSpPr/>
          <p:nvPr/>
        </p:nvGrpSpPr>
        <p:grpSpPr>
          <a:xfrm>
            <a:off x="827584" y="1090836"/>
            <a:ext cx="7488832" cy="3061079"/>
            <a:chOff x="1142133" y="14095"/>
            <a:chExt cx="7488832" cy="3061079"/>
          </a:xfrm>
        </p:grpSpPr>
        <p:grpSp>
          <p:nvGrpSpPr>
            <p:cNvPr id="64" name="Grupo 63"/>
            <p:cNvGrpSpPr/>
            <p:nvPr/>
          </p:nvGrpSpPr>
          <p:grpSpPr>
            <a:xfrm>
              <a:off x="1142133" y="194854"/>
              <a:ext cx="7488832" cy="2880320"/>
              <a:chOff x="1619672" y="4005064"/>
              <a:chExt cx="7488832" cy="2880320"/>
            </a:xfrm>
          </p:grpSpPr>
          <p:sp>
            <p:nvSpPr>
              <p:cNvPr id="66" name="CaixaDeTexto 65"/>
              <p:cNvSpPr txBox="1"/>
              <p:nvPr/>
            </p:nvSpPr>
            <p:spPr>
              <a:xfrm>
                <a:off x="2699792" y="6237312"/>
                <a:ext cx="18473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endParaRPr lang="pt-BR" dirty="0" smtClean="0"/>
              </a:p>
            </p:txBody>
          </p:sp>
          <p:sp>
            <p:nvSpPr>
              <p:cNvPr id="67" name="Retângulo 66"/>
              <p:cNvSpPr/>
              <p:nvPr/>
            </p:nvSpPr>
            <p:spPr>
              <a:xfrm>
                <a:off x="1619672" y="4005064"/>
                <a:ext cx="7488832" cy="2880320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68" name="Grupo 41"/>
              <p:cNvGrpSpPr>
                <a:grpSpLocks/>
              </p:cNvGrpSpPr>
              <p:nvPr/>
            </p:nvGrpSpPr>
            <p:grpSpPr bwMode="auto">
              <a:xfrm>
                <a:off x="3087248" y="4074220"/>
                <a:ext cx="5319916" cy="2714625"/>
                <a:chOff x="2295143" y="3786190"/>
                <a:chExt cx="5319953" cy="2714644"/>
              </a:xfrm>
            </p:grpSpPr>
            <p:sp>
              <p:nvSpPr>
                <p:cNvPr id="69" name="Rectangle 32"/>
                <p:cNvSpPr>
                  <a:spLocks noChangeArrowheads="1"/>
                </p:cNvSpPr>
                <p:nvPr/>
              </p:nvSpPr>
              <p:spPr bwMode="auto">
                <a:xfrm>
                  <a:off x="3035167" y="3786190"/>
                  <a:ext cx="926058" cy="519826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tIns="108000"/>
                <a:lstStyle/>
                <a:p>
                  <a:pPr algn="ctr"/>
                  <a:r>
                    <a:rPr lang="pt-BR" sz="1200">
                      <a:latin typeface="Verdana" pitchFamily="34" charset="0"/>
                      <a:ea typeface="Times New Roman" pitchFamily="18" charset="0"/>
                      <a:cs typeface="Arial" charset="0"/>
                    </a:rPr>
                    <a:t>Cliente</a:t>
                  </a:r>
                  <a:endParaRPr lang="pt-BR" sz="1200">
                    <a:ea typeface="Times New Roman" pitchFamily="18" charset="0"/>
                    <a:cs typeface="Arial" charset="0"/>
                  </a:endParaRPr>
                </a:p>
              </p:txBody>
            </p:sp>
            <p:sp>
              <p:nvSpPr>
                <p:cNvPr id="70" name="Oval 31"/>
                <p:cNvSpPr>
                  <a:spLocks noChangeArrowheads="1"/>
                </p:cNvSpPr>
                <p:nvPr/>
              </p:nvSpPr>
              <p:spPr bwMode="auto">
                <a:xfrm>
                  <a:off x="4145204" y="4652565"/>
                  <a:ext cx="1002117" cy="932798"/>
                </a:xfrm>
                <a:prstGeom prst="ellipse">
                  <a:avLst/>
                </a:prstGeom>
                <a:solidFill>
                  <a:srgbClr val="FF66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tIns="108000"/>
                <a:lstStyle/>
                <a:p>
                  <a:pPr algn="ctr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</a:pPr>
                  <a:r>
                    <a:rPr lang="pt-BR" sz="1200" dirty="0"/>
                    <a:t>Anotar </a:t>
                  </a:r>
                  <a:r>
                    <a:rPr lang="pt-BR" sz="1200" noProof="1"/>
                    <a:t>Pedido</a:t>
                  </a:r>
                  <a:endParaRPr lang="pt-BR" sz="1200" noProof="1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71" name="AutoShape 30"/>
                <p:cNvCxnSpPr>
                  <a:cxnSpLocks noChangeShapeType="1"/>
                </p:cNvCxnSpPr>
                <p:nvPr/>
              </p:nvCxnSpPr>
              <p:spPr bwMode="auto">
                <a:xfrm>
                  <a:off x="3961225" y="4046103"/>
                  <a:ext cx="685551" cy="606463"/>
                </a:xfrm>
                <a:prstGeom prst="curvedConnector2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72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4071934" y="4214818"/>
                  <a:ext cx="1171705" cy="21431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/>
                  <a:r>
                    <a:rPr lang="pt-BR" sz="1200" dirty="0" smtClean="0">
                      <a:latin typeface="Verdana" pitchFamily="34" charset="0"/>
                      <a:ea typeface="Times New Roman" pitchFamily="18" charset="0"/>
                      <a:cs typeface="Arial" charset="0"/>
                    </a:rPr>
                    <a:t>pedido</a:t>
                  </a:r>
                  <a:endParaRPr lang="pt-BR" sz="1200" dirty="0">
                    <a:ea typeface="Times New Roman" pitchFamily="18" charset="0"/>
                    <a:cs typeface="Arial" charset="0"/>
                  </a:endParaRPr>
                </a:p>
              </p:txBody>
            </p:sp>
            <p:grpSp>
              <p:nvGrpSpPr>
                <p:cNvPr id="73" name="Group 25"/>
                <p:cNvGrpSpPr>
                  <a:grpSpLocks/>
                </p:cNvGrpSpPr>
                <p:nvPr/>
              </p:nvGrpSpPr>
              <p:grpSpPr bwMode="auto">
                <a:xfrm>
                  <a:off x="2295143" y="6088824"/>
                  <a:ext cx="1434826" cy="412010"/>
                  <a:chOff x="3960" y="4910"/>
                  <a:chExt cx="1396" cy="428"/>
                </a:xfrm>
              </p:grpSpPr>
              <p:sp>
                <p:nvSpPr>
                  <p:cNvPr id="90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4113" y="4950"/>
                    <a:ext cx="1080" cy="360"/>
                  </a:xfrm>
                  <a:prstGeom prst="rect">
                    <a:avLst/>
                  </a:prstGeom>
                  <a:solidFill>
                    <a:srgbClr val="99CC0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tIns="72000"/>
                  <a:lstStyle/>
                  <a:p>
                    <a:pPr algn="ctr"/>
                    <a:r>
                      <a:rPr lang="pt-BR" sz="1200" dirty="0">
                        <a:latin typeface="Verdana" pitchFamily="34" charset="0"/>
                        <a:ea typeface="Times New Roman" pitchFamily="18" charset="0"/>
                        <a:cs typeface="Arial" charset="0"/>
                      </a:rPr>
                      <a:t>Cliente</a:t>
                    </a:r>
                    <a:endParaRPr lang="pt-BR" sz="1200" dirty="0">
                      <a:ea typeface="Times New Roman" pitchFamily="18" charset="0"/>
                      <a:cs typeface="Arial" charset="0"/>
                    </a:endParaRPr>
                  </a:p>
                </p:txBody>
              </p:sp>
              <p:sp>
                <p:nvSpPr>
                  <p:cNvPr id="91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3960" y="4910"/>
                    <a:ext cx="179" cy="42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 sz="1200"/>
                  </a:p>
                </p:txBody>
              </p:sp>
              <p:sp>
                <p:nvSpPr>
                  <p:cNvPr id="92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5177" y="4910"/>
                    <a:ext cx="179" cy="42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 sz="1200"/>
                  </a:p>
                </p:txBody>
              </p:sp>
            </p:grpSp>
            <p:cxnSp>
              <p:nvCxnSpPr>
                <p:cNvPr id="74" name="AutoShape 24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3309954" y="5146098"/>
                  <a:ext cx="678662" cy="1284765"/>
                </a:xfrm>
                <a:prstGeom prst="curvedConnector3">
                  <a:avLst>
                    <a:gd name="adj1" fmla="val 4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med" len="med"/>
                  <a:tailEnd type="triangle" w="med" len="med"/>
                </a:ln>
              </p:spPr>
            </p:cxnSp>
            <p:grpSp>
              <p:nvGrpSpPr>
                <p:cNvPr id="75" name="Group 20"/>
                <p:cNvGrpSpPr>
                  <a:grpSpLocks/>
                </p:cNvGrpSpPr>
                <p:nvPr/>
              </p:nvGrpSpPr>
              <p:grpSpPr bwMode="auto">
                <a:xfrm>
                  <a:off x="3590185" y="6088824"/>
                  <a:ext cx="1434826" cy="412010"/>
                  <a:chOff x="3960" y="4910"/>
                  <a:chExt cx="1396" cy="428"/>
                </a:xfrm>
              </p:grpSpPr>
              <p:sp>
                <p:nvSpPr>
                  <p:cNvPr id="88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3960" y="4910"/>
                    <a:ext cx="179" cy="42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 sz="1200"/>
                  </a:p>
                </p:txBody>
              </p:sp>
              <p:sp>
                <p:nvSpPr>
                  <p:cNvPr id="89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5177" y="4910"/>
                    <a:ext cx="179" cy="42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 sz="1200"/>
                  </a:p>
                </p:txBody>
              </p:sp>
            </p:grpSp>
            <p:grpSp>
              <p:nvGrpSpPr>
                <p:cNvPr id="76" name="Group 15"/>
                <p:cNvGrpSpPr>
                  <a:grpSpLocks/>
                </p:cNvGrpSpPr>
                <p:nvPr/>
              </p:nvGrpSpPr>
              <p:grpSpPr bwMode="auto">
                <a:xfrm>
                  <a:off x="4214810" y="6088824"/>
                  <a:ext cx="1434826" cy="412010"/>
                  <a:chOff x="3960" y="4910"/>
                  <a:chExt cx="1396" cy="428"/>
                </a:xfrm>
              </p:grpSpPr>
              <p:sp>
                <p:nvSpPr>
                  <p:cNvPr id="85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4104" y="4950"/>
                    <a:ext cx="1080" cy="360"/>
                  </a:xfrm>
                  <a:prstGeom prst="rect">
                    <a:avLst/>
                  </a:prstGeom>
                  <a:solidFill>
                    <a:srgbClr val="99CC0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tIns="72000"/>
                  <a:lstStyle/>
                  <a:p>
                    <a:pPr algn="ctr"/>
                    <a:r>
                      <a:rPr lang="pt-BR" sz="1200" dirty="0" smtClean="0">
                        <a:latin typeface="Verdana" pitchFamily="34" charset="0"/>
                        <a:ea typeface="Times New Roman" pitchFamily="18" charset="0"/>
                        <a:cs typeface="Arial" charset="0"/>
                      </a:rPr>
                      <a:t>Livro</a:t>
                    </a:r>
                    <a:endParaRPr lang="pt-BR" sz="1200" dirty="0">
                      <a:ea typeface="Times New Roman" pitchFamily="18" charset="0"/>
                      <a:cs typeface="Arial" charset="0"/>
                    </a:endParaRPr>
                  </a:p>
                </p:txBody>
              </p:sp>
              <p:sp>
                <p:nvSpPr>
                  <p:cNvPr id="86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3960" y="4910"/>
                    <a:ext cx="179" cy="42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 sz="1200"/>
                  </a:p>
                </p:txBody>
              </p:sp>
              <p:sp>
                <p:nvSpPr>
                  <p:cNvPr id="87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5177" y="4910"/>
                    <a:ext cx="179" cy="42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 sz="1200"/>
                  </a:p>
                </p:txBody>
              </p:sp>
            </p:grpSp>
            <p:cxnSp>
              <p:nvCxnSpPr>
                <p:cNvPr id="77" name="AutoShape 13"/>
                <p:cNvCxnSpPr>
                  <a:cxnSpLocks noChangeShapeType="1"/>
                </p:cNvCxnSpPr>
                <p:nvPr/>
              </p:nvCxnSpPr>
              <p:spPr bwMode="auto">
                <a:xfrm rot="10800000">
                  <a:off x="3498711" y="4306016"/>
                  <a:ext cx="646493" cy="813430"/>
                </a:xfrm>
                <a:prstGeom prst="curvedConnector2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78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168782" y="4557839"/>
                  <a:ext cx="847944" cy="42456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/>
                <a:lstStyle/>
                <a:p>
                  <a:pPr algn="ctr"/>
                  <a:r>
                    <a:rPr lang="pt-BR" sz="1200" dirty="0" smtClean="0">
                      <a:latin typeface="Verdana" pitchFamily="34" charset="0"/>
                      <a:cs typeface="Arial" charset="0"/>
                    </a:rPr>
                    <a:t>(recusa | </a:t>
                  </a:r>
                </a:p>
                <a:p>
                  <a:pPr algn="ctr"/>
                  <a:r>
                    <a:rPr lang="pt-BR" sz="1200" dirty="0" err="1" smtClean="0">
                      <a:latin typeface="Verdana" pitchFamily="34" charset="0"/>
                      <a:cs typeface="Arial" charset="0"/>
                    </a:rPr>
                    <a:t>nro</a:t>
                  </a:r>
                  <a:r>
                    <a:rPr lang="pt-BR" sz="1200" dirty="0" smtClean="0">
                      <a:latin typeface="Verdana" pitchFamily="34" charset="0"/>
                      <a:cs typeface="Arial" charset="0"/>
                    </a:rPr>
                    <a:t> pedido)</a:t>
                  </a:r>
                  <a:endParaRPr lang="pt-BR" sz="1200" dirty="0" smtClean="0">
                    <a:cs typeface="Arial" charset="0"/>
                  </a:endParaRPr>
                </a:p>
                <a:p>
                  <a:pPr algn="ctr"/>
                  <a:endParaRPr lang="pt-BR" sz="1200" dirty="0">
                    <a:cs typeface="Arial" charset="0"/>
                  </a:endParaRPr>
                </a:p>
              </p:txBody>
            </p:sp>
            <p:grpSp>
              <p:nvGrpSpPr>
                <p:cNvPr id="79" name="Group 8"/>
                <p:cNvGrpSpPr>
                  <a:grpSpLocks/>
                </p:cNvGrpSpPr>
                <p:nvPr/>
              </p:nvGrpSpPr>
              <p:grpSpPr bwMode="auto">
                <a:xfrm>
                  <a:off x="6180270" y="6088824"/>
                  <a:ext cx="1434826" cy="412010"/>
                  <a:chOff x="3960" y="4910"/>
                  <a:chExt cx="1396" cy="428"/>
                </a:xfrm>
              </p:grpSpPr>
              <p:sp>
                <p:nvSpPr>
                  <p:cNvPr id="82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4113" y="4950"/>
                    <a:ext cx="1080" cy="360"/>
                  </a:xfrm>
                  <a:prstGeom prst="rect">
                    <a:avLst/>
                  </a:prstGeom>
                  <a:solidFill>
                    <a:srgbClr val="99CC0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tIns="72000"/>
                  <a:lstStyle/>
                  <a:p>
                    <a:pPr algn="ctr"/>
                    <a:r>
                      <a:rPr lang="pt-BR" sz="1200" dirty="0" smtClean="0">
                        <a:latin typeface="Verdana" pitchFamily="34" charset="0"/>
                        <a:ea typeface="Times New Roman" pitchFamily="18" charset="0"/>
                        <a:cs typeface="Arial" charset="0"/>
                      </a:rPr>
                      <a:t>Pedido</a:t>
                    </a:r>
                    <a:endParaRPr lang="pt-BR" sz="1200" dirty="0">
                      <a:ea typeface="Times New Roman" pitchFamily="18" charset="0"/>
                      <a:cs typeface="Arial" charset="0"/>
                    </a:endParaRPr>
                  </a:p>
                </p:txBody>
              </p:sp>
              <p:sp>
                <p:nvSpPr>
                  <p:cNvPr id="83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3960" y="4910"/>
                    <a:ext cx="179" cy="42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 sz="1200"/>
                  </a:p>
                </p:txBody>
              </p:sp>
              <p:sp>
                <p:nvSpPr>
                  <p:cNvPr id="84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5177" y="4910"/>
                    <a:ext cx="179" cy="42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 sz="1200"/>
                  </a:p>
                </p:txBody>
              </p:sp>
            </p:grpSp>
            <p:cxnSp>
              <p:nvCxnSpPr>
                <p:cNvPr id="80" name="AutoShape 7"/>
                <p:cNvCxnSpPr>
                  <a:cxnSpLocks noChangeShapeType="1"/>
                </p:cNvCxnSpPr>
                <p:nvPr/>
              </p:nvCxnSpPr>
              <p:spPr bwMode="auto">
                <a:xfrm>
                  <a:off x="5147320" y="5119446"/>
                  <a:ext cx="1745224" cy="1007884"/>
                </a:xfrm>
                <a:prstGeom prst="curvedConnector2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81" name="AutoShape 14"/>
                <p:cNvCxnSpPr>
                  <a:cxnSpLocks noChangeShapeType="1"/>
                </p:cNvCxnSpPr>
                <p:nvPr/>
              </p:nvCxnSpPr>
              <p:spPr bwMode="auto">
                <a:xfrm rot="16200000" flipH="1">
                  <a:off x="4540259" y="5746760"/>
                  <a:ext cx="549257" cy="200024"/>
                </a:xfrm>
                <a:prstGeom prst="curvedConnector3">
                  <a:avLst>
                    <a:gd name="adj1" fmla="val 6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med" len="med"/>
                  <a:tailEnd/>
                </a:ln>
              </p:spPr>
            </p:cxnSp>
          </p:grpSp>
        </p:grpSp>
        <p:sp>
          <p:nvSpPr>
            <p:cNvPr id="65" name="AutoShape 7"/>
            <p:cNvSpPr>
              <a:spLocks noChangeArrowheads="1"/>
            </p:cNvSpPr>
            <p:nvPr/>
          </p:nvSpPr>
          <p:spPr bwMode="auto">
            <a:xfrm rot="20849723">
              <a:off x="1965805" y="14095"/>
              <a:ext cx="1655763" cy="1225550"/>
            </a:xfrm>
            <a:prstGeom prst="irregularSeal2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pt-BR" sz="1200" dirty="0"/>
                <a:t>Cliente </a:t>
              </a:r>
            </a:p>
            <a:p>
              <a:pPr algn="ctr"/>
              <a:r>
                <a:rPr lang="pt-BR" sz="1200" dirty="0"/>
                <a:t>faz pedido </a:t>
              </a:r>
            </a:p>
            <a:p>
              <a:pPr algn="ctr"/>
              <a:r>
                <a:rPr lang="pt-BR" sz="1200" dirty="0"/>
                <a:t>de livros</a:t>
              </a:r>
            </a:p>
          </p:txBody>
        </p:sp>
      </p:grpSp>
      <p:sp>
        <p:nvSpPr>
          <p:cNvPr id="95" name="Estrela de 10 Pontos 94"/>
          <p:cNvSpPr/>
          <p:nvPr/>
        </p:nvSpPr>
        <p:spPr>
          <a:xfrm>
            <a:off x="6012160" y="3406223"/>
            <a:ext cx="341230" cy="360041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C</a:t>
            </a:r>
            <a:endParaRPr lang="pt-BR" dirty="0">
              <a:solidFill>
                <a:srgbClr val="FF0000"/>
              </a:solidFill>
            </a:endParaRPr>
          </a:p>
        </p:txBody>
      </p:sp>
      <p:grpSp>
        <p:nvGrpSpPr>
          <p:cNvPr id="60" name="Grupo 59"/>
          <p:cNvGrpSpPr/>
          <p:nvPr/>
        </p:nvGrpSpPr>
        <p:grpSpPr>
          <a:xfrm>
            <a:off x="104650" y="4869160"/>
            <a:ext cx="4107310" cy="1777929"/>
            <a:chOff x="238125" y="4524375"/>
            <a:chExt cx="4352925" cy="2114550"/>
          </a:xfrm>
        </p:grpSpPr>
        <p:sp>
          <p:nvSpPr>
            <p:cNvPr id="61" name="Rectangle 324"/>
            <p:cNvSpPr>
              <a:spLocks noChangeArrowheads="1"/>
            </p:cNvSpPr>
            <p:nvPr/>
          </p:nvSpPr>
          <p:spPr bwMode="auto">
            <a:xfrm>
              <a:off x="2933700" y="5267325"/>
              <a:ext cx="1657350" cy="657225"/>
            </a:xfrm>
            <a:prstGeom prst="rect">
              <a:avLst/>
            </a:prstGeom>
            <a:solidFill>
              <a:srgbClr val="C0BFC0"/>
            </a:solidFill>
            <a:ln w="9525">
              <a:solidFill>
                <a:srgbClr val="C0BF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2" name="Rectangle 325"/>
            <p:cNvSpPr>
              <a:spLocks noChangeArrowheads="1"/>
            </p:cNvSpPr>
            <p:nvPr/>
          </p:nvSpPr>
          <p:spPr bwMode="auto">
            <a:xfrm>
              <a:off x="2905125" y="5238750"/>
              <a:ext cx="1657350" cy="657225"/>
            </a:xfrm>
            <a:prstGeom prst="rect">
              <a:avLst/>
            </a:prstGeom>
            <a:solidFill>
              <a:srgbClr val="FCF2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6" name="Rectangle 53"/>
            <p:cNvSpPr>
              <a:spLocks noChangeArrowheads="1"/>
            </p:cNvSpPr>
            <p:nvPr/>
          </p:nvSpPr>
          <p:spPr bwMode="auto">
            <a:xfrm>
              <a:off x="1790700" y="4552950"/>
              <a:ext cx="847725" cy="657225"/>
            </a:xfrm>
            <a:prstGeom prst="rect">
              <a:avLst/>
            </a:prstGeom>
            <a:solidFill>
              <a:srgbClr val="C0BFC0"/>
            </a:solidFill>
            <a:ln w="9525">
              <a:solidFill>
                <a:srgbClr val="C0BF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7" name="Rectangle 54"/>
            <p:cNvSpPr>
              <a:spLocks noChangeArrowheads="1"/>
            </p:cNvSpPr>
            <p:nvPr/>
          </p:nvSpPr>
          <p:spPr bwMode="auto">
            <a:xfrm>
              <a:off x="1762125" y="4524375"/>
              <a:ext cx="847725" cy="657225"/>
            </a:xfrm>
            <a:prstGeom prst="rect">
              <a:avLst/>
            </a:prstGeom>
            <a:solidFill>
              <a:srgbClr val="FCF2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8" name="Rectangle 141"/>
            <p:cNvSpPr>
              <a:spLocks noChangeArrowheads="1"/>
            </p:cNvSpPr>
            <p:nvPr/>
          </p:nvSpPr>
          <p:spPr bwMode="auto">
            <a:xfrm>
              <a:off x="1979613" y="4610100"/>
              <a:ext cx="339725" cy="12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pt-BR" sz="800" b="1">
                  <a:solidFill>
                    <a:srgbClr val="000000"/>
                  </a:solidFill>
                </a:rPr>
                <a:t>Pedido</a:t>
              </a:r>
              <a:endParaRPr lang="pt-BR" sz="1000"/>
            </a:p>
          </p:txBody>
        </p:sp>
        <p:sp>
          <p:nvSpPr>
            <p:cNvPr id="99" name="Line 142"/>
            <p:cNvSpPr>
              <a:spLocks noChangeShapeType="1"/>
            </p:cNvSpPr>
            <p:nvPr/>
          </p:nvSpPr>
          <p:spPr bwMode="auto">
            <a:xfrm>
              <a:off x="1762125" y="4781550"/>
              <a:ext cx="8477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0" name="Rectangle 143"/>
            <p:cNvSpPr>
              <a:spLocks noChangeArrowheads="1"/>
            </p:cNvSpPr>
            <p:nvPr/>
          </p:nvSpPr>
          <p:spPr bwMode="auto">
            <a:xfrm>
              <a:off x="1790700" y="5981700"/>
              <a:ext cx="847725" cy="657225"/>
            </a:xfrm>
            <a:prstGeom prst="rect">
              <a:avLst/>
            </a:prstGeom>
            <a:solidFill>
              <a:srgbClr val="C0BFC0"/>
            </a:solidFill>
            <a:ln w="9525">
              <a:solidFill>
                <a:srgbClr val="C0BF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1" name="Rectangle 144"/>
            <p:cNvSpPr>
              <a:spLocks noChangeArrowheads="1"/>
            </p:cNvSpPr>
            <p:nvPr/>
          </p:nvSpPr>
          <p:spPr bwMode="auto">
            <a:xfrm>
              <a:off x="1762125" y="5953125"/>
              <a:ext cx="847725" cy="657225"/>
            </a:xfrm>
            <a:prstGeom prst="rect">
              <a:avLst/>
            </a:prstGeom>
            <a:solidFill>
              <a:srgbClr val="FCF2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2" name="Rectangle 231"/>
            <p:cNvSpPr>
              <a:spLocks noChangeArrowheads="1"/>
            </p:cNvSpPr>
            <p:nvPr/>
          </p:nvSpPr>
          <p:spPr bwMode="auto">
            <a:xfrm>
              <a:off x="2066925" y="6038850"/>
              <a:ext cx="249238" cy="12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pt-BR" sz="800" b="1">
                  <a:solidFill>
                    <a:srgbClr val="000000"/>
                  </a:solidFill>
                </a:rPr>
                <a:t>Livro</a:t>
              </a:r>
              <a:endParaRPr lang="pt-BR" sz="1000"/>
            </a:p>
          </p:txBody>
        </p:sp>
        <p:sp>
          <p:nvSpPr>
            <p:cNvPr id="103" name="Line 232"/>
            <p:cNvSpPr>
              <a:spLocks noChangeShapeType="1"/>
            </p:cNvSpPr>
            <p:nvPr/>
          </p:nvSpPr>
          <p:spPr bwMode="auto">
            <a:xfrm>
              <a:off x="1762125" y="6210300"/>
              <a:ext cx="8477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4" name="Rectangle 233"/>
            <p:cNvSpPr>
              <a:spLocks noChangeArrowheads="1"/>
            </p:cNvSpPr>
            <p:nvPr/>
          </p:nvSpPr>
          <p:spPr bwMode="auto">
            <a:xfrm>
              <a:off x="266700" y="4552950"/>
              <a:ext cx="847725" cy="657225"/>
            </a:xfrm>
            <a:prstGeom prst="rect">
              <a:avLst/>
            </a:prstGeom>
            <a:solidFill>
              <a:srgbClr val="C0BFC0"/>
            </a:solidFill>
            <a:ln w="9525">
              <a:solidFill>
                <a:srgbClr val="C0BF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5" name="Rectangle 234"/>
            <p:cNvSpPr>
              <a:spLocks noChangeArrowheads="1"/>
            </p:cNvSpPr>
            <p:nvPr/>
          </p:nvSpPr>
          <p:spPr bwMode="auto">
            <a:xfrm>
              <a:off x="238125" y="4524375"/>
              <a:ext cx="847725" cy="657225"/>
            </a:xfrm>
            <a:prstGeom prst="rect">
              <a:avLst/>
            </a:prstGeom>
            <a:solidFill>
              <a:srgbClr val="FCF2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6" name="Rectangle 454"/>
            <p:cNvSpPr>
              <a:spLocks noChangeArrowheads="1"/>
            </p:cNvSpPr>
            <p:nvPr/>
          </p:nvSpPr>
          <p:spPr bwMode="auto">
            <a:xfrm>
              <a:off x="3638550" y="5324475"/>
              <a:ext cx="209550" cy="12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pt-BR" sz="800" b="1">
                  <a:solidFill>
                    <a:srgbClr val="000000"/>
                  </a:solidFill>
                </a:rPr>
                <a:t>Item</a:t>
              </a:r>
              <a:endParaRPr lang="pt-BR" sz="1000"/>
            </a:p>
          </p:txBody>
        </p:sp>
        <p:sp>
          <p:nvSpPr>
            <p:cNvPr id="107" name="Line 455"/>
            <p:cNvSpPr>
              <a:spLocks noChangeShapeType="1"/>
            </p:cNvSpPr>
            <p:nvPr/>
          </p:nvSpPr>
          <p:spPr bwMode="auto">
            <a:xfrm>
              <a:off x="2905125" y="5495925"/>
              <a:ext cx="16573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8" name="Rectangle 456"/>
            <p:cNvSpPr>
              <a:spLocks noChangeArrowheads="1"/>
            </p:cNvSpPr>
            <p:nvPr/>
          </p:nvSpPr>
          <p:spPr bwMode="auto">
            <a:xfrm>
              <a:off x="2952750" y="5534025"/>
              <a:ext cx="61913" cy="12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pt-BR" sz="800">
                  <a:solidFill>
                    <a:srgbClr val="8B0000"/>
                  </a:solidFill>
                </a:rPr>
                <a:t>- </a:t>
              </a:r>
              <a:endParaRPr lang="pt-BR" sz="1000"/>
            </a:p>
          </p:txBody>
        </p:sp>
        <p:sp>
          <p:nvSpPr>
            <p:cNvPr id="109" name="Rectangle 457"/>
            <p:cNvSpPr>
              <a:spLocks noChangeArrowheads="1"/>
            </p:cNvSpPr>
            <p:nvPr/>
          </p:nvSpPr>
          <p:spPr bwMode="auto">
            <a:xfrm>
              <a:off x="3114675" y="5534025"/>
              <a:ext cx="1435100" cy="12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pt-BR" sz="800">
                  <a:solidFill>
                    <a:srgbClr val="8B0000"/>
                  </a:solidFill>
                </a:rPr>
                <a:t>data provável de entrega:  Date</a:t>
              </a:r>
              <a:endParaRPr lang="pt-BR" sz="1000"/>
            </a:p>
          </p:txBody>
        </p:sp>
        <p:sp>
          <p:nvSpPr>
            <p:cNvPr id="110" name="Rectangle 458"/>
            <p:cNvSpPr>
              <a:spLocks noChangeArrowheads="1"/>
            </p:cNvSpPr>
            <p:nvPr/>
          </p:nvSpPr>
          <p:spPr bwMode="auto">
            <a:xfrm>
              <a:off x="2952750" y="5657850"/>
              <a:ext cx="61913" cy="12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pt-BR" sz="800">
                  <a:solidFill>
                    <a:srgbClr val="8B0000"/>
                  </a:solidFill>
                </a:rPr>
                <a:t>- </a:t>
              </a:r>
              <a:endParaRPr lang="pt-BR" sz="1000"/>
            </a:p>
          </p:txBody>
        </p:sp>
        <p:sp>
          <p:nvSpPr>
            <p:cNvPr id="111" name="Rectangle 459"/>
            <p:cNvSpPr>
              <a:spLocks noChangeArrowheads="1"/>
            </p:cNvSpPr>
            <p:nvPr/>
          </p:nvSpPr>
          <p:spPr bwMode="auto">
            <a:xfrm>
              <a:off x="3114675" y="5657850"/>
              <a:ext cx="619125" cy="12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pt-BR" sz="800">
                  <a:solidFill>
                    <a:srgbClr val="8B0000"/>
                  </a:solidFill>
                </a:rPr>
                <a:t>valor:  Moeda</a:t>
              </a:r>
              <a:endParaRPr lang="pt-BR" sz="1000"/>
            </a:p>
          </p:txBody>
        </p:sp>
        <p:sp>
          <p:nvSpPr>
            <p:cNvPr id="112" name="Line 460"/>
            <p:cNvSpPr>
              <a:spLocks noChangeShapeType="1"/>
            </p:cNvSpPr>
            <p:nvPr/>
          </p:nvSpPr>
          <p:spPr bwMode="auto">
            <a:xfrm>
              <a:off x="1095375" y="4857750"/>
              <a:ext cx="66675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3" name="Rectangle 461"/>
            <p:cNvSpPr>
              <a:spLocks noChangeArrowheads="1"/>
            </p:cNvSpPr>
            <p:nvPr/>
          </p:nvSpPr>
          <p:spPr bwMode="auto">
            <a:xfrm>
              <a:off x="1123950" y="4905375"/>
              <a:ext cx="57150" cy="12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pt-BR" sz="800">
                  <a:solidFill>
                    <a:srgbClr val="000000"/>
                  </a:solidFill>
                </a:rPr>
                <a:t>1</a:t>
              </a:r>
              <a:endParaRPr lang="pt-BR" sz="1000"/>
            </a:p>
          </p:txBody>
        </p:sp>
        <p:sp>
          <p:nvSpPr>
            <p:cNvPr id="114" name="Rectangle 462"/>
            <p:cNvSpPr>
              <a:spLocks noChangeArrowheads="1"/>
            </p:cNvSpPr>
            <p:nvPr/>
          </p:nvSpPr>
          <p:spPr bwMode="auto">
            <a:xfrm>
              <a:off x="1581150" y="4905375"/>
              <a:ext cx="153988" cy="12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pt-BR" sz="800">
                  <a:solidFill>
                    <a:srgbClr val="000000"/>
                  </a:solidFill>
                </a:rPr>
                <a:t>0..*</a:t>
              </a:r>
              <a:endParaRPr lang="pt-BR" sz="1000"/>
            </a:p>
          </p:txBody>
        </p:sp>
        <p:sp>
          <p:nvSpPr>
            <p:cNvPr id="115" name="Line 463"/>
            <p:cNvSpPr>
              <a:spLocks noChangeShapeType="1"/>
            </p:cNvSpPr>
            <p:nvPr/>
          </p:nvSpPr>
          <p:spPr bwMode="auto">
            <a:xfrm>
              <a:off x="2228850" y="5191125"/>
              <a:ext cx="0" cy="76200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6" name="Line 464"/>
            <p:cNvSpPr>
              <a:spLocks noChangeShapeType="1"/>
            </p:cNvSpPr>
            <p:nvPr/>
          </p:nvSpPr>
          <p:spPr bwMode="auto">
            <a:xfrm>
              <a:off x="2228850" y="5572125"/>
              <a:ext cx="666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7" name="Line 465"/>
            <p:cNvSpPr>
              <a:spLocks noChangeShapeType="1"/>
            </p:cNvSpPr>
            <p:nvPr/>
          </p:nvSpPr>
          <p:spPr bwMode="auto">
            <a:xfrm>
              <a:off x="2333625" y="5572125"/>
              <a:ext cx="666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8" name="Line 466"/>
            <p:cNvSpPr>
              <a:spLocks noChangeShapeType="1"/>
            </p:cNvSpPr>
            <p:nvPr/>
          </p:nvSpPr>
          <p:spPr bwMode="auto">
            <a:xfrm>
              <a:off x="2438400" y="5572125"/>
              <a:ext cx="666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9" name="Line 467"/>
            <p:cNvSpPr>
              <a:spLocks noChangeShapeType="1"/>
            </p:cNvSpPr>
            <p:nvPr/>
          </p:nvSpPr>
          <p:spPr bwMode="auto">
            <a:xfrm>
              <a:off x="2543175" y="5572125"/>
              <a:ext cx="666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0" name="Line 468"/>
            <p:cNvSpPr>
              <a:spLocks noChangeShapeType="1"/>
            </p:cNvSpPr>
            <p:nvPr/>
          </p:nvSpPr>
          <p:spPr bwMode="auto">
            <a:xfrm>
              <a:off x="2647950" y="5572125"/>
              <a:ext cx="666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1" name="Line 469"/>
            <p:cNvSpPr>
              <a:spLocks noChangeShapeType="1"/>
            </p:cNvSpPr>
            <p:nvPr/>
          </p:nvSpPr>
          <p:spPr bwMode="auto">
            <a:xfrm>
              <a:off x="2752725" y="5572125"/>
              <a:ext cx="666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2" name="Line 470"/>
            <p:cNvSpPr>
              <a:spLocks noChangeShapeType="1"/>
            </p:cNvSpPr>
            <p:nvPr/>
          </p:nvSpPr>
          <p:spPr bwMode="auto">
            <a:xfrm>
              <a:off x="2857500" y="5572125"/>
              <a:ext cx="476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3" name="Rectangle 471"/>
            <p:cNvSpPr>
              <a:spLocks noChangeArrowheads="1"/>
            </p:cNvSpPr>
            <p:nvPr/>
          </p:nvSpPr>
          <p:spPr bwMode="auto">
            <a:xfrm>
              <a:off x="2305050" y="5238750"/>
              <a:ext cx="57150" cy="12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pt-BR" sz="800">
                  <a:solidFill>
                    <a:srgbClr val="000000"/>
                  </a:solidFill>
                </a:rPr>
                <a:t>1</a:t>
              </a:r>
              <a:endParaRPr lang="pt-BR" sz="1000"/>
            </a:p>
          </p:txBody>
        </p:sp>
        <p:sp>
          <p:nvSpPr>
            <p:cNvPr id="124" name="Rectangle 472"/>
            <p:cNvSpPr>
              <a:spLocks noChangeArrowheads="1"/>
            </p:cNvSpPr>
            <p:nvPr/>
          </p:nvSpPr>
          <p:spPr bwMode="auto">
            <a:xfrm>
              <a:off x="2305050" y="5781675"/>
              <a:ext cx="153988" cy="12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pt-BR" sz="800">
                  <a:solidFill>
                    <a:srgbClr val="000000"/>
                  </a:solidFill>
                </a:rPr>
                <a:t>0..*</a:t>
              </a:r>
              <a:endParaRPr lang="pt-BR" sz="1000"/>
            </a:p>
          </p:txBody>
        </p:sp>
        <p:sp>
          <p:nvSpPr>
            <p:cNvPr id="125" name="Rectangle 322"/>
            <p:cNvSpPr>
              <a:spLocks noChangeArrowheads="1"/>
            </p:cNvSpPr>
            <p:nvPr/>
          </p:nvSpPr>
          <p:spPr bwMode="auto">
            <a:xfrm>
              <a:off x="504825" y="4610100"/>
              <a:ext cx="339725" cy="12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pt-BR" sz="800" b="1" dirty="0">
                  <a:solidFill>
                    <a:srgbClr val="000000"/>
                  </a:solidFill>
                </a:rPr>
                <a:t>Cliente</a:t>
              </a:r>
              <a:endParaRPr lang="pt-BR" sz="1000" dirty="0"/>
            </a:p>
          </p:txBody>
        </p:sp>
        <p:sp>
          <p:nvSpPr>
            <p:cNvPr id="126" name="Line 323"/>
            <p:cNvSpPr>
              <a:spLocks noChangeShapeType="1"/>
            </p:cNvSpPr>
            <p:nvPr/>
          </p:nvSpPr>
          <p:spPr bwMode="auto">
            <a:xfrm>
              <a:off x="238125" y="4781550"/>
              <a:ext cx="8477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1528763" y="2393950"/>
            <a:ext cx="7582397" cy="4229100"/>
            <a:chOff x="1528763" y="2393950"/>
            <a:chExt cx="7582397" cy="422910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788024" y="2420888"/>
              <a:ext cx="4323136" cy="4176000"/>
            </a:xfrm>
            <a:prstGeom prst="rect">
              <a:avLst/>
            </a:prstGeom>
            <a:noFill/>
            <a:ln w="57150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44" name="Conector reto 43"/>
            <p:cNvCxnSpPr/>
            <p:nvPr/>
          </p:nvCxnSpPr>
          <p:spPr>
            <a:xfrm flipV="1">
              <a:off x="1547664" y="2393950"/>
              <a:ext cx="3259286" cy="2484350"/>
            </a:xfrm>
            <a:prstGeom prst="line">
              <a:avLst/>
            </a:prstGeom>
            <a:ln w="57150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>
              <a:off x="1528763" y="5410200"/>
              <a:ext cx="3278187" cy="121285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3" name="Grupo 1042"/>
            <p:cNvGrpSpPr/>
            <p:nvPr/>
          </p:nvGrpSpPr>
          <p:grpSpPr>
            <a:xfrm>
              <a:off x="2333625" y="2393950"/>
              <a:ext cx="6353175" cy="4216400"/>
              <a:chOff x="2355582" y="2392453"/>
              <a:chExt cx="6353175" cy="4216400"/>
            </a:xfrm>
          </p:grpSpPr>
          <p:cxnSp>
            <p:nvCxnSpPr>
              <p:cNvPr id="50" name="Conector reto 49"/>
              <p:cNvCxnSpPr/>
              <p:nvPr/>
            </p:nvCxnSpPr>
            <p:spPr>
              <a:xfrm>
                <a:off x="2355582" y="5420609"/>
                <a:ext cx="6346825" cy="1188244"/>
              </a:xfrm>
              <a:prstGeom prst="line">
                <a:avLst/>
              </a:prstGeom>
              <a:ln w="38100">
                <a:solidFill>
                  <a:srgbClr val="FFC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to 48"/>
              <p:cNvCxnSpPr/>
              <p:nvPr/>
            </p:nvCxnSpPr>
            <p:spPr>
              <a:xfrm flipV="1">
                <a:off x="2365107" y="2392453"/>
                <a:ext cx="6343650" cy="2478088"/>
              </a:xfrm>
              <a:prstGeom prst="line">
                <a:avLst/>
              </a:prstGeom>
              <a:ln w="38100">
                <a:solidFill>
                  <a:srgbClr val="FFC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/>
              <p:cNvCxnSpPr/>
              <p:nvPr/>
            </p:nvCxnSpPr>
            <p:spPr>
              <a:xfrm flipV="1">
                <a:off x="2374632" y="3896294"/>
                <a:ext cx="2488357" cy="969484"/>
              </a:xfrm>
              <a:prstGeom prst="line">
                <a:avLst/>
              </a:prstGeom>
              <a:ln w="57150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to 46"/>
              <p:cNvCxnSpPr/>
              <p:nvPr/>
            </p:nvCxnSpPr>
            <p:spPr>
              <a:xfrm>
                <a:off x="2367488" y="5427753"/>
                <a:ext cx="2461419" cy="450850"/>
              </a:xfrm>
              <a:prstGeom prst="line">
                <a:avLst/>
              </a:prstGeom>
              <a:ln w="57150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Dados X Estados X Eventos</a:t>
            </a:r>
            <a:endParaRPr lang="pt-BR" dirty="0"/>
          </a:p>
        </p:txBody>
      </p:sp>
      <p:sp>
        <p:nvSpPr>
          <p:cNvPr id="40" name="Estrela de 10 Pontos 39"/>
          <p:cNvSpPr/>
          <p:nvPr/>
        </p:nvSpPr>
        <p:spPr>
          <a:xfrm>
            <a:off x="16446" y="5253582"/>
            <a:ext cx="341230" cy="360041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41" name="Estrela de 10 Pontos 40"/>
          <p:cNvSpPr/>
          <p:nvPr/>
        </p:nvSpPr>
        <p:spPr>
          <a:xfrm>
            <a:off x="1307318" y="6486119"/>
            <a:ext cx="341230" cy="360041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B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2" name="Estrela de 10 Pontos 41"/>
          <p:cNvSpPr/>
          <p:nvPr/>
        </p:nvSpPr>
        <p:spPr>
          <a:xfrm>
            <a:off x="1304307" y="5263107"/>
            <a:ext cx="341230" cy="360041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C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51" name="AutoShape 2"/>
          <p:cNvSpPr>
            <a:spLocks noChangeArrowheads="1"/>
          </p:cNvSpPr>
          <p:nvPr/>
        </p:nvSpPr>
        <p:spPr bwMode="auto">
          <a:xfrm>
            <a:off x="6156176" y="2636912"/>
            <a:ext cx="267298" cy="347637"/>
          </a:xfrm>
          <a:prstGeom prst="irregularSeal1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pt-B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AutoShape 2"/>
          <p:cNvSpPr>
            <a:spLocks noChangeArrowheads="1"/>
          </p:cNvSpPr>
          <p:nvPr/>
        </p:nvSpPr>
        <p:spPr bwMode="auto">
          <a:xfrm>
            <a:off x="7977110" y="2780927"/>
            <a:ext cx="267298" cy="347637"/>
          </a:xfrm>
          <a:prstGeom prst="irregularSeal1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pt-B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AutoShape 2"/>
          <p:cNvSpPr>
            <a:spLocks noChangeArrowheads="1"/>
          </p:cNvSpPr>
          <p:nvPr/>
        </p:nvSpPr>
        <p:spPr bwMode="auto">
          <a:xfrm>
            <a:off x="4784184" y="3861048"/>
            <a:ext cx="267298" cy="347637"/>
          </a:xfrm>
          <a:prstGeom prst="irregularSeal1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pt-B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AutoShape 2"/>
          <p:cNvSpPr>
            <a:spLocks noChangeArrowheads="1"/>
          </p:cNvSpPr>
          <p:nvPr/>
        </p:nvSpPr>
        <p:spPr bwMode="auto">
          <a:xfrm>
            <a:off x="6815943" y="4719367"/>
            <a:ext cx="267298" cy="347637"/>
          </a:xfrm>
          <a:prstGeom prst="irregularSeal1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pt-B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AutoShape 2"/>
          <p:cNvSpPr>
            <a:spLocks noChangeArrowheads="1"/>
          </p:cNvSpPr>
          <p:nvPr/>
        </p:nvSpPr>
        <p:spPr bwMode="auto">
          <a:xfrm>
            <a:off x="4814011" y="4737758"/>
            <a:ext cx="267298" cy="347637"/>
          </a:xfrm>
          <a:prstGeom prst="irregularSeal1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pt-B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AutoShape 2"/>
          <p:cNvSpPr>
            <a:spLocks noChangeArrowheads="1"/>
          </p:cNvSpPr>
          <p:nvPr/>
        </p:nvSpPr>
        <p:spPr bwMode="auto">
          <a:xfrm>
            <a:off x="7977110" y="3632994"/>
            <a:ext cx="267298" cy="347637"/>
          </a:xfrm>
          <a:prstGeom prst="irregularSeal1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pt-B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AutoShape 2"/>
          <p:cNvSpPr>
            <a:spLocks noChangeArrowheads="1"/>
          </p:cNvSpPr>
          <p:nvPr/>
        </p:nvSpPr>
        <p:spPr bwMode="auto">
          <a:xfrm>
            <a:off x="7380312" y="3717032"/>
            <a:ext cx="267298" cy="347637"/>
          </a:xfrm>
          <a:prstGeom prst="irregularSeal1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pt-B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3" name="Estrela de 10 Pontos 92"/>
          <p:cNvSpPr/>
          <p:nvPr/>
        </p:nvSpPr>
        <p:spPr>
          <a:xfrm>
            <a:off x="2161828" y="3406223"/>
            <a:ext cx="341230" cy="360041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94" name="Estrela de 10 Pontos 93"/>
          <p:cNvSpPr/>
          <p:nvPr/>
        </p:nvSpPr>
        <p:spPr>
          <a:xfrm>
            <a:off x="4080644" y="3406223"/>
            <a:ext cx="341230" cy="360041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B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27" name="AutoShape 2"/>
          <p:cNvSpPr>
            <a:spLocks noChangeArrowheads="1"/>
          </p:cNvSpPr>
          <p:nvPr/>
        </p:nvSpPr>
        <p:spPr bwMode="auto">
          <a:xfrm>
            <a:off x="4814886" y="5547227"/>
            <a:ext cx="267298" cy="347637"/>
          </a:xfrm>
          <a:prstGeom prst="irregularSeal1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pt-B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8" name="AutoShape 2"/>
          <p:cNvSpPr>
            <a:spLocks noChangeArrowheads="1"/>
          </p:cNvSpPr>
          <p:nvPr/>
        </p:nvSpPr>
        <p:spPr bwMode="auto">
          <a:xfrm>
            <a:off x="7956376" y="4797823"/>
            <a:ext cx="267298" cy="347637"/>
          </a:xfrm>
          <a:prstGeom prst="irregularSeal1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pt-B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9" name="AutoShape 2"/>
          <p:cNvSpPr>
            <a:spLocks noChangeArrowheads="1"/>
          </p:cNvSpPr>
          <p:nvPr/>
        </p:nvSpPr>
        <p:spPr bwMode="auto">
          <a:xfrm>
            <a:off x="6320926" y="4377507"/>
            <a:ext cx="267298" cy="347637"/>
          </a:xfrm>
          <a:prstGeom prst="irregularSeal1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pt-B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0" name="AutoShape 2"/>
          <p:cNvSpPr>
            <a:spLocks noChangeArrowheads="1"/>
          </p:cNvSpPr>
          <p:nvPr/>
        </p:nvSpPr>
        <p:spPr bwMode="auto">
          <a:xfrm>
            <a:off x="6248918" y="6321723"/>
            <a:ext cx="267298" cy="347637"/>
          </a:xfrm>
          <a:prstGeom prst="irregularSeal1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pt-B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1" name="AutoShape 2"/>
          <p:cNvSpPr>
            <a:spLocks noChangeArrowheads="1"/>
          </p:cNvSpPr>
          <p:nvPr/>
        </p:nvSpPr>
        <p:spPr bwMode="auto">
          <a:xfrm>
            <a:off x="7020272" y="5589240"/>
            <a:ext cx="267298" cy="347637"/>
          </a:xfrm>
          <a:prstGeom prst="irregularSeal1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pt-B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2" name="AutoShape 2"/>
          <p:cNvSpPr>
            <a:spLocks noChangeArrowheads="1"/>
          </p:cNvSpPr>
          <p:nvPr/>
        </p:nvSpPr>
        <p:spPr bwMode="auto">
          <a:xfrm>
            <a:off x="8604448" y="5817667"/>
            <a:ext cx="267298" cy="347637"/>
          </a:xfrm>
          <a:prstGeom prst="irregularSeal1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pt-B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90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54" grpId="0" animBg="1"/>
      <p:bldP spid="55" grpId="0" animBg="1"/>
      <p:bldP spid="58" grpId="0" animBg="1"/>
      <p:bldP spid="59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Entregáveis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Representações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0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Business </a:t>
            </a:r>
            <a:r>
              <a:rPr lang="pt-BR" dirty="0" err="1" smtClean="0"/>
              <a:t>Use-Case</a:t>
            </a: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68760"/>
            <a:ext cx="3330575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838" y="3170237"/>
            <a:ext cx="5618162" cy="368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357561"/>
            <a:ext cx="1857375" cy="331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185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BPMN</a:t>
            </a:r>
            <a:endParaRPr lang="pt-BR" dirty="0"/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3338"/>
            <a:ext cx="8785225" cy="4106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3" name="Grupo 32"/>
          <p:cNvGrpSpPr/>
          <p:nvPr/>
        </p:nvGrpSpPr>
        <p:grpSpPr>
          <a:xfrm>
            <a:off x="1327150" y="1954932"/>
            <a:ext cx="7718871" cy="4570412"/>
            <a:chOff x="1327150" y="1954932"/>
            <a:chExt cx="7718871" cy="4570412"/>
          </a:xfrm>
        </p:grpSpPr>
        <p:cxnSp>
          <p:nvCxnSpPr>
            <p:cNvPr id="7" name="Conector reto 6"/>
            <p:cNvCxnSpPr/>
            <p:nvPr/>
          </p:nvCxnSpPr>
          <p:spPr>
            <a:xfrm flipV="1">
              <a:off x="1327150" y="1963351"/>
              <a:ext cx="3749030" cy="738574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>
              <a:off x="1330325" y="3149600"/>
              <a:ext cx="3745855" cy="3375744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>
            <a:xfrm flipV="1">
              <a:off x="2165350" y="1963352"/>
              <a:ext cx="6871270" cy="729048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>
              <a:off x="2168525" y="3149600"/>
              <a:ext cx="6868095" cy="3375744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6180" y="1963351"/>
              <a:ext cx="3960440" cy="4561993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FFC000"/>
              </a:solidFill>
            </a:ln>
            <a:effectLst/>
          </p:spPr>
        </p:pic>
        <p:cxnSp>
          <p:nvCxnSpPr>
            <p:cNvPr id="31" name="Conector reto 30"/>
            <p:cNvCxnSpPr/>
            <p:nvPr/>
          </p:nvCxnSpPr>
          <p:spPr>
            <a:xfrm flipV="1">
              <a:off x="2174751" y="1954932"/>
              <a:ext cx="6871270" cy="729048"/>
            </a:xfrm>
            <a:prstGeom prst="line">
              <a:avLst/>
            </a:prstGeom>
            <a:ln w="28575">
              <a:solidFill>
                <a:srgbClr val="FFC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to 31"/>
            <p:cNvCxnSpPr/>
            <p:nvPr/>
          </p:nvCxnSpPr>
          <p:spPr>
            <a:xfrm>
              <a:off x="2171353" y="3140968"/>
              <a:ext cx="6868095" cy="3375744"/>
            </a:xfrm>
            <a:prstGeom prst="line">
              <a:avLst/>
            </a:prstGeom>
            <a:ln w="28575">
              <a:solidFill>
                <a:srgbClr val="FFC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109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Derivação de Requisitos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Obtendo Requisitos de Sistema a partir dos Artefatos de Negócio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122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Obtendo Requisitos de Sistema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cada </a:t>
            </a:r>
            <a:r>
              <a:rPr lang="pt-BR" dirty="0" smtClean="0"/>
              <a:t>processo responda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O que o sistema deve fazer pelo </a:t>
            </a:r>
            <a:r>
              <a:rPr lang="pt-BR" dirty="0" smtClean="0"/>
              <a:t>seu </a:t>
            </a:r>
            <a:r>
              <a:rPr lang="pt-BR" i="1" dirty="0" err="1" smtClean="0"/>
              <a:t>worker</a:t>
            </a:r>
            <a:r>
              <a:rPr lang="pt-BR" dirty="0" smtClean="0"/>
              <a:t> </a:t>
            </a:r>
            <a:r>
              <a:rPr lang="pt-BR" dirty="0"/>
              <a:t>para </a:t>
            </a:r>
            <a:r>
              <a:rPr lang="pt-BR" dirty="0" smtClean="0"/>
              <a:t>que ele execute melhor as suas atividades?</a:t>
            </a:r>
            <a:endParaRPr lang="pt-BR" dirty="0"/>
          </a:p>
          <a:p>
            <a:r>
              <a:rPr lang="pt-BR" dirty="0"/>
              <a:t>Descreva a resposta no seguinte formato:</a:t>
            </a:r>
          </a:p>
          <a:p>
            <a:pPr lvl="1"/>
            <a:r>
              <a:rPr lang="pt-BR" dirty="0"/>
              <a:t>O </a:t>
            </a:r>
            <a:r>
              <a:rPr lang="pt-BR" dirty="0" smtClean="0"/>
              <a:t>sistema, quando solicitado pelo </a:t>
            </a:r>
            <a:r>
              <a:rPr lang="pt-BR" i="1" dirty="0" err="1" smtClean="0"/>
              <a:t>worker</a:t>
            </a:r>
            <a:r>
              <a:rPr lang="pt-BR" dirty="0" smtClean="0"/>
              <a:t>, DEVE  </a:t>
            </a:r>
            <a:r>
              <a:rPr lang="pt-BR" dirty="0"/>
              <a:t>….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566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Contextualização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400" b="0" dirty="0" smtClean="0"/>
              <a:t>Pergunte </a:t>
            </a:r>
            <a:r>
              <a:rPr lang="pt-BR" sz="2400" b="0" dirty="0"/>
              <a:t>para algum analista </a:t>
            </a:r>
            <a:r>
              <a:rPr lang="pt-BR" sz="2400" b="0" dirty="0" smtClean="0"/>
              <a:t>ou desenvolvedor de </a:t>
            </a:r>
            <a:r>
              <a:rPr lang="pt-BR" sz="2400" b="0" dirty="0"/>
              <a:t>sistemas: </a:t>
            </a:r>
            <a:endParaRPr lang="pt-BR" sz="2400" b="0" dirty="0" smtClean="0"/>
          </a:p>
          <a:p>
            <a:pPr lvl="1"/>
            <a:r>
              <a:rPr lang="pt-BR" sz="1800" b="0" dirty="0" smtClean="0"/>
              <a:t>Vocês </a:t>
            </a:r>
            <a:r>
              <a:rPr lang="pt-BR" sz="1800" b="0" dirty="0"/>
              <a:t>realizaram a modelagem dos processos de negócio antes de definir a especificação do sistema que sua equipe está desenvolvendo? </a:t>
            </a:r>
            <a:endParaRPr lang="pt-BR" sz="1800" b="0" dirty="0" smtClean="0"/>
          </a:p>
          <a:p>
            <a:r>
              <a:rPr lang="pt-BR" sz="2400" dirty="0" smtClean="0"/>
              <a:t>A resposta será:</a:t>
            </a:r>
            <a:endParaRPr lang="pt-BR" sz="2400" b="0" dirty="0" smtClean="0"/>
          </a:p>
          <a:p>
            <a:pPr lvl="1"/>
            <a:r>
              <a:rPr lang="pt-BR" sz="1800" b="0" dirty="0" smtClean="0"/>
              <a:t>"</a:t>
            </a:r>
            <a:r>
              <a:rPr lang="pt-BR" sz="1800" b="0" dirty="0"/>
              <a:t>Veja bem, ..."; </a:t>
            </a:r>
            <a:r>
              <a:rPr lang="pt-BR" sz="1800" b="0" dirty="0" smtClean="0"/>
              <a:t>e depois disso, são apresentadas várias </a:t>
            </a:r>
            <a:r>
              <a:rPr lang="pt-BR" sz="1800" b="0" dirty="0"/>
              <a:t>desculpas plausíveis de não terem realizado esta </a:t>
            </a:r>
            <a:r>
              <a:rPr lang="pt-BR" sz="1800" b="0" dirty="0" smtClean="0"/>
              <a:t>atividade. </a:t>
            </a:r>
          </a:p>
          <a:p>
            <a:r>
              <a:rPr lang="pt-BR" sz="2400" b="0" dirty="0" smtClean="0"/>
              <a:t>A razão não condiz com a realidade:</a:t>
            </a:r>
          </a:p>
          <a:p>
            <a:pPr lvl="1"/>
            <a:r>
              <a:rPr lang="pt-BR" sz="2000" b="0" dirty="0" smtClean="0"/>
              <a:t>Modelos de processos </a:t>
            </a:r>
            <a:r>
              <a:rPr lang="pt-BR" sz="2000" b="0" dirty="0"/>
              <a:t>de negócio </a:t>
            </a:r>
            <a:r>
              <a:rPr lang="pt-BR" sz="2000" b="0" dirty="0" smtClean="0"/>
              <a:t>são fundamentais para </a:t>
            </a:r>
            <a:r>
              <a:rPr lang="pt-BR" sz="2000" b="0" dirty="0"/>
              <a:t>o </a:t>
            </a:r>
            <a:r>
              <a:rPr lang="pt-BR" sz="2000" b="0" dirty="0" smtClean="0"/>
              <a:t>desenvolvimento de sistemas, porém, eles não são criados! </a:t>
            </a:r>
          </a:p>
          <a:p>
            <a:r>
              <a:rPr lang="pt-BR" sz="2400" b="0" dirty="0" smtClean="0"/>
              <a:t>O </a:t>
            </a:r>
            <a:r>
              <a:rPr lang="pt-BR" sz="2400" b="0" dirty="0"/>
              <a:t>objetivo da apresentação é discutir estas e outras questões </a:t>
            </a:r>
            <a:r>
              <a:rPr lang="pt-BR" sz="2400" b="0" dirty="0" smtClean="0"/>
              <a:t>como uma breve </a:t>
            </a:r>
            <a:r>
              <a:rPr lang="pt-BR" sz="2400" dirty="0"/>
              <a:t>motivação </a:t>
            </a:r>
            <a:r>
              <a:rPr lang="pt-BR" sz="2400" dirty="0" smtClean="0"/>
              <a:t>para o desenvolvimento da </a:t>
            </a:r>
            <a:r>
              <a:rPr lang="pt-BR" sz="2400" dirty="0"/>
              <a:t>Modelagem dos Processos de Negócio </a:t>
            </a:r>
            <a:r>
              <a:rPr lang="pt-BR" sz="2400" dirty="0" smtClean="0"/>
              <a:t>.</a:t>
            </a:r>
            <a:endParaRPr lang="pt-BR" sz="2400" b="0" dirty="0"/>
          </a:p>
        </p:txBody>
      </p:sp>
    </p:spTree>
    <p:extLst>
      <p:ext uri="{BB962C8B-B14F-4D97-AF65-F5344CB8AC3E}">
        <p14:creationId xmlns:p14="http://schemas.microsoft.com/office/powerpoint/2010/main" val="421288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Onde estamos?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Processo de Desenvolvimento de Sistemas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047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ângulo 32"/>
          <p:cNvSpPr/>
          <p:nvPr/>
        </p:nvSpPr>
        <p:spPr>
          <a:xfrm>
            <a:off x="0" y="1086926"/>
            <a:ext cx="9144000" cy="57984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84" y="1131573"/>
            <a:ext cx="5494790" cy="56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Especificação deSoftware</a:t>
            </a:r>
            <a:endParaRPr lang="pt-BR" dirty="0"/>
          </a:p>
        </p:txBody>
      </p:sp>
      <p:sp>
        <p:nvSpPr>
          <p:cNvPr id="3" name="Fluxograma: Disco magnético 2"/>
          <p:cNvSpPr>
            <a:spLocks noChangeArrowheads="1"/>
          </p:cNvSpPr>
          <p:nvPr/>
        </p:nvSpPr>
        <p:spPr bwMode="auto">
          <a:xfrm rot="16200000">
            <a:off x="1689332" y="1588547"/>
            <a:ext cx="1106139" cy="770767"/>
          </a:xfrm>
          <a:prstGeom prst="flowChartMagneticDisk">
            <a:avLst/>
          </a:prstGeom>
          <a:solidFill>
            <a:srgbClr val="FFFFFF"/>
          </a:solidFill>
          <a:ln w="25400">
            <a:solidFill>
              <a:srgbClr val="F79646"/>
            </a:solidFill>
            <a:miter lim="800000"/>
            <a:headEnd/>
            <a:tailEnd/>
          </a:ln>
        </p:spPr>
        <p:txBody>
          <a:bodyPr rot="0" vert="vert270" wrap="square" lIns="91440" tIns="45720" rIns="91440" bIns="45720" anchor="ctr" anchorCtr="0" upright="1">
            <a:noAutofit/>
          </a:bodyPr>
          <a:lstStyle/>
          <a:p>
            <a:pPr algn="ctr" fontAlgn="auto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pt-BR" sz="1000" kern="0" dirty="0">
                <a:solidFill>
                  <a:sysClr val="windowText" lastClr="000000"/>
                </a:solidFill>
                <a:latin typeface="Calibri"/>
                <a:ea typeface="Calibri"/>
                <a:cs typeface="Times New Roman"/>
              </a:rPr>
              <a:t>Requisitos do </a:t>
            </a:r>
            <a:r>
              <a:rPr lang="pt-BR" sz="1000" kern="0" dirty="0" smtClean="0">
                <a:solidFill>
                  <a:sysClr val="windowText" lastClr="000000"/>
                </a:solidFill>
                <a:latin typeface="Calibri"/>
                <a:ea typeface="Calibri"/>
                <a:cs typeface="Times New Roman"/>
              </a:rPr>
              <a:t>Subsistema (1)</a:t>
            </a:r>
            <a:endParaRPr lang="pt-BR" sz="1000" kern="0" dirty="0">
              <a:solidFill>
                <a:sysClr val="windowText" lastClr="000000"/>
              </a:solidFill>
              <a:latin typeface="Calibri"/>
              <a:ea typeface="Calibri"/>
              <a:cs typeface="Times New Roman"/>
            </a:endParaRPr>
          </a:p>
        </p:txBody>
      </p:sp>
      <p:sp>
        <p:nvSpPr>
          <p:cNvPr id="9" name="Retângulo de cantos arredondados 8"/>
          <p:cNvSpPr/>
          <p:nvPr/>
        </p:nvSpPr>
        <p:spPr>
          <a:xfrm>
            <a:off x="5004048" y="1093123"/>
            <a:ext cx="3240360" cy="1758044"/>
          </a:xfrm>
          <a:prstGeom prst="roundRect">
            <a:avLst>
              <a:gd name="adj" fmla="val 4025"/>
            </a:avLst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5004048" y="2851167"/>
            <a:ext cx="3240360" cy="1158875"/>
          </a:xfrm>
          <a:prstGeom prst="roundRect">
            <a:avLst>
              <a:gd name="adj" fmla="val 6804"/>
            </a:avLst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5004048" y="4012226"/>
            <a:ext cx="3240360" cy="1143991"/>
          </a:xfrm>
          <a:prstGeom prst="roundRect">
            <a:avLst>
              <a:gd name="adj" fmla="val 5566"/>
            </a:avLst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5004048" y="5157211"/>
            <a:ext cx="3240360" cy="1700806"/>
          </a:xfrm>
          <a:prstGeom prst="roundRect">
            <a:avLst>
              <a:gd name="adj" fmla="val 4347"/>
            </a:avLst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de cantos arredondados 13"/>
          <p:cNvSpPr/>
          <p:nvPr/>
        </p:nvSpPr>
        <p:spPr>
          <a:xfrm>
            <a:off x="7812360" y="1094909"/>
            <a:ext cx="432048" cy="1758044"/>
          </a:xfrm>
          <a:prstGeom prst="roundRect">
            <a:avLst>
              <a:gd name="adj" fmla="val 23094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1000" dirty="0" smtClean="0">
                <a:solidFill>
                  <a:schemeClr val="bg1"/>
                </a:solidFill>
              </a:rPr>
              <a:t>Subsistema de Pedidos</a:t>
            </a:r>
            <a:endParaRPr lang="pt-BR" sz="1000" dirty="0">
              <a:solidFill>
                <a:schemeClr val="bg1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7816552" y="2852953"/>
            <a:ext cx="432048" cy="1169962"/>
          </a:xfrm>
          <a:prstGeom prst="roundRect">
            <a:avLst>
              <a:gd name="adj" fmla="val 23094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1000" dirty="0" smtClean="0">
                <a:solidFill>
                  <a:schemeClr val="bg1"/>
                </a:solidFill>
              </a:rPr>
              <a:t>Subsistema de Atendimento de Pedidos</a:t>
            </a:r>
            <a:endParaRPr lang="pt-BR" sz="1000" dirty="0">
              <a:solidFill>
                <a:schemeClr val="bg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7816552" y="4012225"/>
            <a:ext cx="432048" cy="1152000"/>
          </a:xfrm>
          <a:prstGeom prst="roundRect">
            <a:avLst>
              <a:gd name="adj" fmla="val 23094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1000" dirty="0" smtClean="0">
                <a:solidFill>
                  <a:schemeClr val="bg1"/>
                </a:solidFill>
              </a:rPr>
              <a:t>Subsistema de Manutenção de Clientes</a:t>
            </a:r>
            <a:endParaRPr lang="pt-BR" sz="1000" dirty="0">
              <a:solidFill>
                <a:schemeClr val="bg1"/>
              </a:solidFill>
            </a:endParaRPr>
          </a:p>
        </p:txBody>
      </p:sp>
      <p:sp>
        <p:nvSpPr>
          <p:cNvPr id="17" name="Retângulo de cantos arredondados 16"/>
          <p:cNvSpPr/>
          <p:nvPr/>
        </p:nvSpPr>
        <p:spPr>
          <a:xfrm>
            <a:off x="7812310" y="5169865"/>
            <a:ext cx="432048" cy="1692000"/>
          </a:xfrm>
          <a:prstGeom prst="roundRect">
            <a:avLst>
              <a:gd name="adj" fmla="val 23094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1000" dirty="0" smtClean="0">
                <a:solidFill>
                  <a:schemeClr val="bg1"/>
                </a:solidFill>
              </a:rPr>
              <a:t>Subsistema de Manutenção de Catálogos</a:t>
            </a:r>
            <a:endParaRPr lang="pt-BR" sz="1000" dirty="0">
              <a:solidFill>
                <a:schemeClr val="bg1"/>
              </a:solidFill>
            </a:endParaRPr>
          </a:p>
        </p:txBody>
      </p:sp>
      <p:sp>
        <p:nvSpPr>
          <p:cNvPr id="19" name="Seta para baixo 18"/>
          <p:cNvSpPr>
            <a:spLocks noChangeArrowheads="1"/>
          </p:cNvSpPr>
          <p:nvPr/>
        </p:nvSpPr>
        <p:spPr bwMode="auto">
          <a:xfrm rot="16200000">
            <a:off x="3045563" y="1782343"/>
            <a:ext cx="352044" cy="379603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6FC78"/>
          </a:solidFill>
          <a:ln w="25400">
            <a:solidFill>
              <a:srgbClr val="243F6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Seta para baixo 21"/>
          <p:cNvSpPr>
            <a:spLocks noChangeArrowheads="1"/>
          </p:cNvSpPr>
          <p:nvPr/>
        </p:nvSpPr>
        <p:spPr bwMode="auto">
          <a:xfrm rot="16200000">
            <a:off x="3045564" y="3248132"/>
            <a:ext cx="352044" cy="379603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6FC78"/>
          </a:solidFill>
          <a:ln w="25400">
            <a:solidFill>
              <a:srgbClr val="243F6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Seta para baixo 24"/>
          <p:cNvSpPr>
            <a:spLocks noChangeArrowheads="1"/>
          </p:cNvSpPr>
          <p:nvPr/>
        </p:nvSpPr>
        <p:spPr bwMode="auto">
          <a:xfrm rot="16200000">
            <a:off x="3045565" y="4398469"/>
            <a:ext cx="352044" cy="379603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6FC78"/>
          </a:solidFill>
          <a:ln w="25400">
            <a:solidFill>
              <a:srgbClr val="243F6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" name="Seta para baixo 27"/>
          <p:cNvSpPr>
            <a:spLocks noChangeArrowheads="1"/>
          </p:cNvSpPr>
          <p:nvPr/>
        </p:nvSpPr>
        <p:spPr bwMode="auto">
          <a:xfrm rot="16200000">
            <a:off x="3054048" y="5817315"/>
            <a:ext cx="352044" cy="379603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6FC78"/>
          </a:solidFill>
          <a:ln w="25400">
            <a:solidFill>
              <a:srgbClr val="243F6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" name="Fluxograma: Disco magnético 29"/>
          <p:cNvSpPr>
            <a:spLocks noChangeArrowheads="1"/>
          </p:cNvSpPr>
          <p:nvPr/>
        </p:nvSpPr>
        <p:spPr bwMode="auto">
          <a:xfrm rot="16200000">
            <a:off x="1689332" y="3045219"/>
            <a:ext cx="1106139" cy="770768"/>
          </a:xfrm>
          <a:prstGeom prst="flowChartMagneticDisk">
            <a:avLst/>
          </a:prstGeom>
          <a:solidFill>
            <a:srgbClr val="FFFFFF"/>
          </a:solidFill>
          <a:ln w="25400">
            <a:solidFill>
              <a:srgbClr val="F79646"/>
            </a:solidFill>
            <a:miter lim="800000"/>
            <a:headEnd/>
            <a:tailEnd/>
          </a:ln>
        </p:spPr>
        <p:txBody>
          <a:bodyPr rot="0" vert="vert270" wrap="square" lIns="91440" tIns="45720" rIns="91440" bIns="45720" anchor="ctr" anchorCtr="0" upright="1">
            <a:noAutofit/>
          </a:bodyPr>
          <a:lstStyle/>
          <a:p>
            <a:pPr algn="ctr" fontAlgn="auto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pt-BR" sz="1000" kern="0" dirty="0">
                <a:solidFill>
                  <a:sysClr val="windowText" lastClr="000000"/>
                </a:solidFill>
                <a:latin typeface="Calibri"/>
                <a:ea typeface="Calibri"/>
                <a:cs typeface="Times New Roman"/>
              </a:rPr>
              <a:t>Requisitos do </a:t>
            </a:r>
            <a:r>
              <a:rPr lang="pt-BR" sz="1000" kern="0" dirty="0" smtClean="0">
                <a:solidFill>
                  <a:sysClr val="windowText" lastClr="000000"/>
                </a:solidFill>
                <a:latin typeface="Calibri"/>
                <a:ea typeface="Calibri"/>
                <a:cs typeface="Times New Roman"/>
              </a:rPr>
              <a:t>Subsistema (2)</a:t>
            </a:r>
            <a:endParaRPr lang="pt-BR" sz="1000" kern="0" dirty="0">
              <a:solidFill>
                <a:sysClr val="windowText" lastClr="000000"/>
              </a:solidFill>
              <a:latin typeface="Calibri"/>
              <a:ea typeface="Calibri"/>
              <a:cs typeface="Times New Roman"/>
            </a:endParaRPr>
          </a:p>
        </p:txBody>
      </p:sp>
      <p:sp>
        <p:nvSpPr>
          <p:cNvPr id="31" name="Fluxograma: Disco magnético 30"/>
          <p:cNvSpPr>
            <a:spLocks noChangeArrowheads="1"/>
          </p:cNvSpPr>
          <p:nvPr/>
        </p:nvSpPr>
        <p:spPr bwMode="auto">
          <a:xfrm rot="16200000">
            <a:off x="1689332" y="4188036"/>
            <a:ext cx="1106139" cy="770767"/>
          </a:xfrm>
          <a:prstGeom prst="flowChartMagneticDisk">
            <a:avLst/>
          </a:prstGeom>
          <a:solidFill>
            <a:srgbClr val="FFFFFF"/>
          </a:solidFill>
          <a:ln w="25400">
            <a:solidFill>
              <a:srgbClr val="F79646"/>
            </a:solidFill>
            <a:miter lim="800000"/>
            <a:headEnd/>
            <a:tailEnd/>
          </a:ln>
        </p:spPr>
        <p:txBody>
          <a:bodyPr rot="0" vert="vert270" wrap="square" lIns="91440" tIns="45720" rIns="91440" bIns="45720" anchor="ctr" anchorCtr="0" upright="1">
            <a:noAutofit/>
          </a:bodyPr>
          <a:lstStyle/>
          <a:p>
            <a:pPr algn="ctr" fontAlgn="auto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pt-BR" sz="1000" kern="0" dirty="0">
                <a:solidFill>
                  <a:sysClr val="windowText" lastClr="000000"/>
                </a:solidFill>
                <a:latin typeface="Calibri"/>
                <a:ea typeface="Calibri"/>
                <a:cs typeface="Times New Roman"/>
              </a:rPr>
              <a:t>Requisitos do </a:t>
            </a:r>
            <a:r>
              <a:rPr lang="pt-BR" sz="1000" kern="0" dirty="0" smtClean="0">
                <a:solidFill>
                  <a:sysClr val="windowText" lastClr="000000"/>
                </a:solidFill>
                <a:latin typeface="Calibri"/>
                <a:ea typeface="Calibri"/>
                <a:cs typeface="Times New Roman"/>
              </a:rPr>
              <a:t>Subsistema (3)</a:t>
            </a:r>
            <a:endParaRPr lang="pt-BR" sz="1000" kern="0" dirty="0">
              <a:solidFill>
                <a:sysClr val="windowText" lastClr="000000"/>
              </a:solidFill>
              <a:latin typeface="Calibri"/>
              <a:ea typeface="Calibri"/>
              <a:cs typeface="Times New Roman"/>
            </a:endParaRPr>
          </a:p>
        </p:txBody>
      </p:sp>
      <p:sp>
        <p:nvSpPr>
          <p:cNvPr id="32" name="Fluxograma: Disco magnético 31"/>
          <p:cNvSpPr>
            <a:spLocks noChangeArrowheads="1"/>
          </p:cNvSpPr>
          <p:nvPr/>
        </p:nvSpPr>
        <p:spPr bwMode="auto">
          <a:xfrm rot="16200000">
            <a:off x="1689332" y="5622229"/>
            <a:ext cx="1106139" cy="770767"/>
          </a:xfrm>
          <a:prstGeom prst="flowChartMagneticDisk">
            <a:avLst/>
          </a:prstGeom>
          <a:solidFill>
            <a:srgbClr val="FFFFFF"/>
          </a:solidFill>
          <a:ln w="25400">
            <a:solidFill>
              <a:srgbClr val="F79646"/>
            </a:solidFill>
            <a:miter lim="800000"/>
            <a:headEnd/>
            <a:tailEnd/>
          </a:ln>
        </p:spPr>
        <p:txBody>
          <a:bodyPr rot="0" vert="vert270" wrap="square" lIns="91440" tIns="45720" rIns="91440" bIns="45720" anchor="ctr" anchorCtr="0" upright="1">
            <a:noAutofit/>
          </a:bodyPr>
          <a:lstStyle/>
          <a:p>
            <a:pPr algn="ctr" fontAlgn="auto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pt-BR" sz="1000" kern="0" dirty="0">
                <a:solidFill>
                  <a:sysClr val="windowText" lastClr="000000"/>
                </a:solidFill>
                <a:latin typeface="Calibri"/>
                <a:ea typeface="Calibri"/>
                <a:cs typeface="Times New Roman"/>
              </a:rPr>
              <a:t>Requisitos do </a:t>
            </a:r>
            <a:r>
              <a:rPr lang="pt-BR" sz="1000" kern="0" dirty="0" smtClean="0">
                <a:solidFill>
                  <a:sysClr val="windowText" lastClr="000000"/>
                </a:solidFill>
                <a:latin typeface="Calibri"/>
                <a:ea typeface="Calibri"/>
                <a:cs typeface="Times New Roman"/>
              </a:rPr>
              <a:t>Subsistema (4)</a:t>
            </a:r>
            <a:endParaRPr lang="pt-BR" sz="1000" kern="0" dirty="0">
              <a:solidFill>
                <a:sysClr val="windowText" lastClr="000000"/>
              </a:solidFill>
              <a:latin typeface="Calibri"/>
              <a:ea typeface="Calibri"/>
              <a:cs typeface="Times New Roman"/>
            </a:endParaRPr>
          </a:p>
        </p:txBody>
      </p:sp>
      <p:sp>
        <p:nvSpPr>
          <p:cNvPr id="35" name="Fluxograma: Disco magnético 34"/>
          <p:cNvSpPr>
            <a:spLocks noChangeArrowheads="1"/>
          </p:cNvSpPr>
          <p:nvPr/>
        </p:nvSpPr>
        <p:spPr bwMode="auto">
          <a:xfrm rot="16200000">
            <a:off x="-1349001" y="3604649"/>
            <a:ext cx="5022259" cy="770462"/>
          </a:xfrm>
          <a:prstGeom prst="flowChartMagneticDisk">
            <a:avLst/>
          </a:prstGeom>
          <a:solidFill>
            <a:srgbClr val="FFFFFF"/>
          </a:solidFill>
          <a:ln w="25400">
            <a:solidFill>
              <a:srgbClr val="F79646"/>
            </a:solidFill>
            <a:miter lim="800000"/>
            <a:headEnd/>
            <a:tailEnd/>
          </a:ln>
        </p:spPr>
        <p:txBody>
          <a:bodyPr rot="0" vert="vert270" wrap="square" lIns="0" tIns="0" rIns="0" bIns="0" anchor="ctr" anchorCtr="0" upright="1">
            <a:noAutofit/>
          </a:bodyPr>
          <a:lstStyle/>
          <a:p>
            <a:pPr algn="ctr" fontAlgn="auto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pt-BR" sz="1000" kern="0" dirty="0" smtClean="0">
                <a:solidFill>
                  <a:sysClr val="windowText" lastClr="000000"/>
                </a:solidFill>
                <a:latin typeface="Calibri"/>
                <a:ea typeface="Calibri"/>
                <a:cs typeface="Times New Roman"/>
              </a:rPr>
              <a:t>Outros artefatos</a:t>
            </a:r>
            <a:endParaRPr lang="pt-BR" sz="1000" kern="0" dirty="0">
              <a:solidFill>
                <a:sysClr val="windowText" lastClr="000000"/>
              </a:solidFill>
              <a:latin typeface="Calibri"/>
              <a:ea typeface="Calibri"/>
              <a:cs typeface="Times New Roman"/>
            </a:endParaRPr>
          </a:p>
        </p:txBody>
      </p:sp>
      <p:sp>
        <p:nvSpPr>
          <p:cNvPr id="23" name="Retângulo de cantos arredondados 22"/>
          <p:cNvSpPr/>
          <p:nvPr/>
        </p:nvSpPr>
        <p:spPr>
          <a:xfrm>
            <a:off x="304427" y="1242914"/>
            <a:ext cx="2611389" cy="5461446"/>
          </a:xfrm>
          <a:prstGeom prst="roundRect">
            <a:avLst>
              <a:gd name="adj" fmla="val 2595"/>
            </a:avLst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24" name="Retângulo de cantos arredondados 23"/>
          <p:cNvSpPr/>
          <p:nvPr/>
        </p:nvSpPr>
        <p:spPr>
          <a:xfrm rot="10800000">
            <a:off x="304428" y="1245523"/>
            <a:ext cx="296416" cy="5442904"/>
          </a:xfrm>
          <a:prstGeom prst="roundRect">
            <a:avLst>
              <a:gd name="adj" fmla="val 23094"/>
            </a:avLst>
          </a:prstGeom>
          <a:solidFill>
            <a:srgbClr val="FFC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CONTEXTO ARQUITETURAL</a:t>
            </a:r>
            <a:endParaRPr lang="pt-BR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90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Processo de Desenvolvimento de Sistemas Resumido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839436"/>
              </p:ext>
            </p:extLst>
          </p:nvPr>
        </p:nvGraphicFramePr>
        <p:xfrm>
          <a:off x="58359" y="1496176"/>
          <a:ext cx="6662056" cy="5317200"/>
        </p:xfrm>
        <a:graphic>
          <a:graphicData uri="http://schemas.openxmlformats.org/drawingml/2006/table">
            <a:tbl>
              <a:tblPr/>
              <a:tblGrid>
                <a:gridCol w="288000"/>
                <a:gridCol w="2340000"/>
                <a:gridCol w="3132000"/>
                <a:gridCol w="474200"/>
                <a:gridCol w="427856"/>
              </a:tblGrid>
              <a:tr h="288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100" dirty="0"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17791" marR="17791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 pitchFamily="34" charset="0"/>
                        </a:rPr>
                        <a:t>Métodos</a:t>
                      </a:r>
                      <a:endParaRPr lang="pt-BR" sz="1100" dirty="0"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 pitchFamily="34" charset="0"/>
                        </a:rPr>
                        <a:t>Artefatos</a:t>
                      </a:r>
                      <a:endParaRPr lang="pt-BR" sz="1100" dirty="0"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 pitchFamily="34" charset="0"/>
                        </a:rPr>
                        <a:t>Resultados</a:t>
                      </a:r>
                      <a:endParaRPr lang="pt-BR" sz="1100" dirty="0"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57186">
                <a:tc rowSpan="2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 pitchFamily="34" charset="0"/>
                        </a:rPr>
                        <a:t>Análise de Sistemas</a:t>
                      </a:r>
                      <a:endParaRPr lang="pt-BR" sz="1100" dirty="0"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17791" marR="17791" marT="0" marB="0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 pitchFamily="34" charset="0"/>
                        </a:rPr>
                        <a:t>Análise do Problema</a:t>
                      </a:r>
                      <a:endParaRPr lang="pt-BR" sz="1100" dirty="0"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 pitchFamily="34" charset="0"/>
                        </a:rPr>
                        <a:t>Declaração do Escopo do Projeto</a:t>
                      </a:r>
                      <a:endParaRPr lang="pt-BR" sz="1100" dirty="0"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 pitchFamily="34" charset="0"/>
                        </a:rPr>
                        <a:t>OCD</a:t>
                      </a:r>
                      <a:endParaRPr lang="pt-BR" sz="1100" dirty="0"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t-BR" sz="11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17791" marR="17791" marT="0" marB="0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5718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pt-BR" sz="11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 pitchFamily="34" charset="0"/>
                        </a:rPr>
                        <a:t>Declaração do Problema</a:t>
                      </a:r>
                      <a:endParaRPr lang="pt-BR" sz="1100" dirty="0"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t-BR" sz="11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t-BR" sz="11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17791" marR="17791" marT="0" marB="0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5718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pt-BR" sz="11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 pitchFamily="34" charset="0"/>
                        </a:rPr>
                        <a:t>Análise das Causas Raízes</a:t>
                      </a:r>
                      <a:endParaRPr lang="pt-BR" sz="1100" dirty="0"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t-BR" sz="11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t-BR" sz="11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17791" marR="17791" marT="0" marB="0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5718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pt-BR" sz="11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 pitchFamily="34" charset="0"/>
                        </a:rPr>
                        <a:t>Usuários e </a:t>
                      </a:r>
                      <a:r>
                        <a:rPr lang="pt-BR" sz="1100" i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 pitchFamily="34" charset="0"/>
                        </a:rPr>
                        <a:t>Stakeholders</a:t>
                      </a:r>
                      <a:endParaRPr lang="pt-BR" sz="1100" dirty="0"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t-BR" sz="11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t-BR" sz="11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17791" marR="17791" marT="0" marB="0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5718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pt-BR" sz="11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 pitchFamily="34" charset="0"/>
                        </a:rPr>
                        <a:t>Lista de Restrições</a:t>
                      </a:r>
                      <a:endParaRPr lang="pt-BR" sz="1100" dirty="0"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t-BR" sz="11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t-BR" sz="11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17791" marR="17791" marT="0" marB="0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5718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pt-BR" sz="11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 pitchFamily="34" charset="0"/>
                        </a:rPr>
                        <a:t>Fronteira Sistêmica</a:t>
                      </a:r>
                      <a:endParaRPr lang="pt-BR" sz="1100" dirty="0"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t-BR" sz="11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t-BR" sz="11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17791" marR="17791" marT="0" marB="0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9759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 pitchFamily="34" charset="0"/>
                        </a:rPr>
                        <a:t>Workshop de Características</a:t>
                      </a:r>
                      <a:endParaRPr lang="pt-BR" sz="1100" dirty="0"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 pitchFamily="34" charset="0"/>
                        </a:rPr>
                        <a:t>Lista de Características (Prioridade - Esforço - Risco)</a:t>
                      </a:r>
                      <a:endParaRPr lang="pt-BR" sz="1100" dirty="0"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t-BR" sz="11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t-BR" sz="11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17791" marR="17791" marT="0" marB="0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5718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pt-BR" sz="11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 pitchFamily="34" charset="0"/>
                        </a:rPr>
                        <a:t>Definição de </a:t>
                      </a:r>
                      <a:r>
                        <a:rPr lang="pt-BR" sz="1100" i="1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 pitchFamily="34" charset="0"/>
                        </a:rPr>
                        <a:t>Baselines</a:t>
                      </a:r>
                      <a:endParaRPr lang="pt-BR" sz="1100" dirty="0"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t-BR" sz="11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t-BR" sz="11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17791" marR="17791" marT="0" marB="0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5718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 pitchFamily="34" charset="0"/>
                        </a:rPr>
                        <a:t>Modelagem dos Processos de Negócio</a:t>
                      </a:r>
                      <a:endParaRPr lang="pt-BR" sz="1100" dirty="0"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 pitchFamily="34" charset="0"/>
                        </a:rPr>
                        <a:t>Arquitetura de Negócio</a:t>
                      </a:r>
                      <a:endParaRPr lang="pt-BR" sz="1100" dirty="0"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 pitchFamily="34" charset="0"/>
                        </a:rPr>
                        <a:t>BRS</a:t>
                      </a:r>
                      <a:endParaRPr lang="pt-BR" sz="1100" dirty="0"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t-BR" sz="11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17791" marR="17791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5718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pt-BR" sz="11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 pitchFamily="34" charset="0"/>
                        </a:rPr>
                        <a:t>DFD Essencial</a:t>
                      </a:r>
                      <a:endParaRPr lang="pt-BR" sz="1100" dirty="0"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t-BR" sz="11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t-BR" sz="11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17791" marR="17791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5718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pt-BR" sz="11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 pitchFamily="34" charset="0"/>
                        </a:rPr>
                        <a:t>Análise dos Eventos</a:t>
                      </a:r>
                      <a:endParaRPr lang="pt-BR" sz="1100" dirty="0"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t-BR" sz="11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t-BR" sz="11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17791" marR="17791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5718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pt-BR" sz="11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 pitchFamily="34" charset="0"/>
                        </a:rPr>
                        <a:t>Análise do Ciclo de Vida dos Conceitos</a:t>
                      </a:r>
                      <a:endParaRPr lang="pt-BR" sz="1100" dirty="0"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t-BR" sz="11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t-BR" sz="11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17791" marR="17791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5718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pt-BR" sz="11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 pitchFamily="34" charset="0"/>
                        </a:rPr>
                        <a:t>Regras de Negócio</a:t>
                      </a:r>
                      <a:endParaRPr lang="pt-BR" sz="1100" dirty="0"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t-BR" sz="11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t-BR" sz="11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17791" marR="17791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5718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pt-BR" sz="11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 pitchFamily="34" charset="0"/>
                        </a:rPr>
                        <a:t>Modelo Conceitual</a:t>
                      </a:r>
                      <a:endParaRPr lang="pt-BR" sz="1100" dirty="0"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t-BR" sz="11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t-BR" sz="11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17791" marR="17791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5718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pt-BR" sz="11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 pitchFamily="34" charset="0"/>
                        </a:rPr>
                        <a:t>Descrição dos Processos de Negócio</a:t>
                      </a:r>
                      <a:endParaRPr lang="pt-BR" sz="1100" dirty="0"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t-BR" sz="11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t-BR" sz="11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17791" marR="17791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9759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pt-BR" sz="110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 pitchFamily="34" charset="0"/>
                        </a:rPr>
                        <a:t>Descrição dos Cenários de Negócio (BPMN)</a:t>
                      </a:r>
                      <a:endParaRPr lang="pt-BR" sz="1100" dirty="0"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t-BR" sz="11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t-BR" sz="11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17791" marR="17791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9759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pt-BR" sz="11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 pitchFamily="34" charset="0"/>
                        </a:rPr>
                        <a:t>Eventos de Negócio X Processos de Negócio</a:t>
                      </a:r>
                      <a:endParaRPr lang="pt-BR" sz="1100" dirty="0"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t-BR" sz="11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t-BR" sz="11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17791" marR="17791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9759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pt-BR" sz="11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 pitchFamily="34" charset="0"/>
                        </a:rPr>
                        <a:t>Processos de Negócio X Regras de Negócio</a:t>
                      </a:r>
                      <a:endParaRPr lang="pt-BR" sz="1100" dirty="0"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t-BR" sz="11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t-BR" sz="11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17791" marR="17791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5718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 pitchFamily="34" charset="0"/>
                        </a:rPr>
                        <a:t>Definição dos Requisitos de Sistema</a:t>
                      </a:r>
                      <a:endParaRPr lang="pt-BR" sz="1100" dirty="0"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 pitchFamily="34" charset="0"/>
                        </a:rPr>
                        <a:t>Requisitos do Sistema (SSS)</a:t>
                      </a:r>
                      <a:endParaRPr lang="pt-BR" sz="1100" dirty="0"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 pitchFamily="34" charset="0"/>
                        </a:rPr>
                        <a:t>SSS</a:t>
                      </a:r>
                      <a:endParaRPr lang="pt-BR" sz="1100" dirty="0"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t-BR" sz="11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17791" marR="17791" marT="0" marB="0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718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pt-BR" sz="11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 pitchFamily="34" charset="0"/>
                        </a:rPr>
                        <a:t>Processos de Negócio X SSS</a:t>
                      </a:r>
                      <a:endParaRPr lang="pt-BR" sz="1100" dirty="0"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t-BR" sz="11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t-BR" sz="11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17791" marR="17791" marT="0" marB="0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718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pt-BR" sz="11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 pitchFamily="34" charset="0"/>
                        </a:rPr>
                        <a:t>Características X SSS</a:t>
                      </a:r>
                      <a:endParaRPr lang="pt-BR" sz="1100" dirty="0"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t-BR" sz="11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t-BR" sz="11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17791" marR="17791" marT="0" marB="0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718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pt-BR" sz="11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 pitchFamily="34" charset="0"/>
                        </a:rPr>
                        <a:t>Estimativa do Esforço X Escopo</a:t>
                      </a:r>
                      <a:endParaRPr lang="pt-BR" sz="1100" dirty="0"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t-BR" sz="11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t-BR" sz="11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17791" marR="17791" marT="0" marB="0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57186">
                <a:tc rowSpan="8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 pitchFamily="34" charset="0"/>
                        </a:rPr>
                        <a:t>Projeto de Sistema</a:t>
                      </a:r>
                      <a:endParaRPr lang="pt-BR" sz="1100" dirty="0"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17791" marR="17791" marT="0" marB="0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 pitchFamily="34" charset="0"/>
                        </a:rPr>
                        <a:t>Definição da Arquitetura do Sistema</a:t>
                      </a:r>
                      <a:endParaRPr lang="pt-BR" sz="1100"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 pitchFamily="34" charset="0"/>
                        </a:rPr>
                        <a:t>Arquitetura do Sistema </a:t>
                      </a:r>
                      <a:endParaRPr lang="pt-BR" sz="1100" dirty="0"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 pitchFamily="34" charset="0"/>
                        </a:rPr>
                        <a:t>SSDD</a:t>
                      </a:r>
                      <a:endParaRPr lang="pt-BR" sz="1100" dirty="0"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t-BR" sz="11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17791" marR="17791" marT="0" marB="0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9759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pt-BR" sz="11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 pitchFamily="34" charset="0"/>
                        </a:rPr>
                        <a:t>Investigação de Concorrência e Paralelismo</a:t>
                      </a:r>
                      <a:endParaRPr lang="pt-BR" sz="1100" dirty="0"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t-BR" sz="11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t-BR" sz="11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17791" marR="17791" marT="0" marB="0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718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pt-BR" sz="11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 pitchFamily="34" charset="0"/>
                        </a:rPr>
                        <a:t>Definição de HWCI, CSCI e COTS</a:t>
                      </a:r>
                      <a:endParaRPr lang="pt-BR" sz="1100" dirty="0"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t-BR" sz="11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t-BR" sz="11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17791" marR="17791" marT="0" marB="0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718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pt-BR" sz="11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 pitchFamily="34" charset="0"/>
                        </a:rPr>
                        <a:t>Definição de DI e NDI</a:t>
                      </a:r>
                      <a:endParaRPr lang="pt-BR" sz="1100" dirty="0"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t-BR" sz="11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t-BR" sz="11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17791" marR="17791" marT="0" marB="0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718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pt-BR" sz="11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 pitchFamily="34" charset="0"/>
                        </a:rPr>
                        <a:t>Descrição dos Subsistemas</a:t>
                      </a:r>
                      <a:endParaRPr lang="pt-BR" sz="1100" dirty="0"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t-BR" sz="11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t-BR" sz="110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17791" marR="17791" marT="0" marB="0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9759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pt-BR" sz="11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 pitchFamily="34" charset="0"/>
                        </a:rPr>
                        <a:t>SSS X Subsistemas (</a:t>
                      </a:r>
                      <a:r>
                        <a:rPr lang="pt-BR" sz="1100" i="1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 pitchFamily="34" charset="0"/>
                        </a:rPr>
                        <a:t>Flowdown</a:t>
                      </a:r>
                      <a:r>
                        <a:rPr lang="pt-BR" sz="11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 pitchFamily="34" charset="0"/>
                        </a:rPr>
                        <a:t> de Requisitos)</a:t>
                      </a:r>
                      <a:endParaRPr lang="pt-BR" sz="1100" dirty="0"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t-BR" sz="11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t-BR" sz="110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17791" marR="17791" marT="0" marB="0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5718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pt-BR" sz="11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 pitchFamily="34" charset="0"/>
                        </a:rPr>
                        <a:t>Descrição das Interfaces Internas</a:t>
                      </a:r>
                      <a:endParaRPr lang="pt-BR" sz="1100" dirty="0"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 pitchFamily="34" charset="0"/>
                        </a:rPr>
                        <a:t>IDD</a:t>
                      </a:r>
                      <a:endParaRPr lang="pt-BR" sz="1100" dirty="0"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t-BR" sz="11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17791" marR="17791" marT="0" marB="0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9759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pt-BR" sz="11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 pitchFamily="34" charset="0"/>
                        </a:rPr>
                        <a:t>Descrição das Interfaces Externas (Atores)</a:t>
                      </a:r>
                      <a:endParaRPr lang="pt-BR" sz="1100" dirty="0"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 pitchFamily="34" charset="0"/>
                        </a:rPr>
                        <a:t>SICD</a:t>
                      </a:r>
                      <a:endParaRPr lang="pt-BR" sz="1100" dirty="0"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t-BR" sz="11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17791" marR="17791" marT="0" marB="0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017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Processo de Desenvolvimento de </a:t>
            </a:r>
            <a:r>
              <a:rPr lang="pt-BR" dirty="0" smtClean="0"/>
              <a:t>Sistemas Resumido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687371"/>
              </p:ext>
            </p:extLst>
          </p:nvPr>
        </p:nvGraphicFramePr>
        <p:xfrm>
          <a:off x="62792" y="1485952"/>
          <a:ext cx="6656202" cy="5327424"/>
        </p:xfrm>
        <a:graphic>
          <a:graphicData uri="http://schemas.openxmlformats.org/drawingml/2006/table">
            <a:tbl>
              <a:tblPr/>
              <a:tblGrid>
                <a:gridCol w="288000"/>
                <a:gridCol w="2340000"/>
                <a:gridCol w="3132000"/>
                <a:gridCol w="896202"/>
              </a:tblGrid>
              <a:tr h="288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100" dirty="0"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17791" marR="17791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 pitchFamily="34" charset="0"/>
                        </a:rPr>
                        <a:t>Métodos</a:t>
                      </a:r>
                      <a:endParaRPr lang="pt-BR" sz="1100" dirty="0"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 pitchFamily="34" charset="0"/>
                        </a:rPr>
                        <a:t>Artefatos</a:t>
                      </a:r>
                      <a:endParaRPr lang="pt-BR" sz="1100" dirty="0"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 pitchFamily="34" charset="0"/>
                        </a:rPr>
                        <a:t>Resultados</a:t>
                      </a:r>
                      <a:endParaRPr lang="pt-BR" sz="1100" dirty="0"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57186">
                <a:tc rowSpan="1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 pitchFamily="34" charset="0"/>
                        </a:rPr>
                        <a:t>Análise de Software</a:t>
                      </a:r>
                      <a:endParaRPr lang="pt-BR" sz="1100" dirty="0"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17791" marR="17791" marT="0" marB="0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 i="1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 pitchFamily="34" charset="0"/>
                        </a:rPr>
                        <a:t>Storyboarding</a:t>
                      </a:r>
                      <a:endParaRPr lang="pt-BR" sz="1100" dirty="0"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i="1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 pitchFamily="34" charset="0"/>
                        </a:rPr>
                        <a:t>Storyboard</a:t>
                      </a:r>
                      <a:r>
                        <a:rPr lang="pt-BR" sz="11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 pitchFamily="34" charset="0"/>
                        </a:rPr>
                        <a:t> para cada Caso de Uso</a:t>
                      </a:r>
                      <a:endParaRPr lang="pt-BR" sz="1100" dirty="0"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 pitchFamily="34" charset="0"/>
                        </a:rPr>
                        <a:t>SRS</a:t>
                      </a:r>
                      <a:endParaRPr lang="pt-BR" sz="1100" b="1" dirty="0"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9759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 pitchFamily="34" charset="0"/>
                        </a:rPr>
                        <a:t>Modelagem de Casos de Uso</a:t>
                      </a:r>
                      <a:endParaRPr lang="pt-BR" sz="1100" dirty="0"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 pitchFamily="34" charset="0"/>
                        </a:rPr>
                        <a:t>Diagrama de Casos de Uso do Subsistema</a:t>
                      </a:r>
                      <a:endParaRPr lang="pt-BR" sz="1100" dirty="0"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t-BR" sz="11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9759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pt-BR" sz="11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 pitchFamily="34" charset="0"/>
                        </a:rPr>
                        <a:t>Realização dos Casos de Uso do Subsistema</a:t>
                      </a:r>
                      <a:endParaRPr lang="pt-BR" sz="1100" dirty="0"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t-BR" sz="11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9759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pt-BR" sz="11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 pitchFamily="34" charset="0"/>
                        </a:rPr>
                        <a:t>Requisitos de Software do Subsistema (SRS)</a:t>
                      </a:r>
                      <a:endParaRPr lang="pt-BR" sz="1100" dirty="0"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t-BR" sz="11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718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pt-BR" sz="11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 pitchFamily="34" charset="0"/>
                        </a:rPr>
                        <a:t>Dicionário de Dados do Subsistema</a:t>
                      </a:r>
                      <a:endParaRPr lang="pt-BR" sz="1100" dirty="0"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t-BR" sz="11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718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pt-BR" sz="11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 pitchFamily="34" charset="0"/>
                        </a:rPr>
                        <a:t>Mensagens</a:t>
                      </a:r>
                      <a:endParaRPr lang="pt-BR" sz="1100" dirty="0"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t-BR" sz="11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718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pt-BR" sz="11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 pitchFamily="34" charset="0"/>
                        </a:rPr>
                        <a:t>Algoritmos</a:t>
                      </a:r>
                      <a:endParaRPr lang="pt-BR" sz="1100" dirty="0"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t-BR" sz="11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718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pt-BR" sz="11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 pitchFamily="34" charset="0"/>
                        </a:rPr>
                        <a:t>SSS X Casos de Uso</a:t>
                      </a:r>
                      <a:endParaRPr lang="pt-BR" sz="1100" dirty="0"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t-BR" sz="11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718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pt-BR" sz="11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 pitchFamily="34" charset="0"/>
                        </a:rPr>
                        <a:t>Casos de Uso X Dicionário de Dados</a:t>
                      </a:r>
                      <a:endParaRPr lang="pt-BR" sz="1100" dirty="0"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t-BR" sz="11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718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pt-BR" sz="11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 pitchFamily="34" charset="0"/>
                        </a:rPr>
                        <a:t>Casos de Uso X Mensagens</a:t>
                      </a:r>
                      <a:endParaRPr lang="pt-BR" sz="1100" dirty="0"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t-BR" sz="11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718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pt-BR" sz="11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 pitchFamily="34" charset="0"/>
                        </a:rPr>
                        <a:t>Casos de Uso X Algoritmos</a:t>
                      </a:r>
                      <a:endParaRPr lang="pt-BR" sz="1100" dirty="0"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t-BR" sz="11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718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pt-BR" sz="11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 pitchFamily="34" charset="0"/>
                        </a:rPr>
                        <a:t>Casos de Uso X SRS</a:t>
                      </a:r>
                      <a:endParaRPr lang="pt-BR" sz="1100" dirty="0"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t-BR" sz="11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57186">
                <a:tc rowSpan="8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 pitchFamily="34" charset="0"/>
                        </a:rPr>
                        <a:t>Projeto de Software</a:t>
                      </a:r>
                      <a:endParaRPr lang="pt-BR" sz="1100" dirty="0"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17791" marR="17791" marT="0" marB="0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 pitchFamily="34" charset="0"/>
                        </a:rPr>
                        <a:t>Projeto de Banco de Dados</a:t>
                      </a:r>
                      <a:endParaRPr lang="pt-BR" sz="1100" dirty="0"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 pitchFamily="34" charset="0"/>
                        </a:rPr>
                        <a:t>Projeto Conceitual do BD</a:t>
                      </a:r>
                      <a:endParaRPr lang="pt-BR" sz="1100" dirty="0"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 pitchFamily="34" charset="0"/>
                        </a:rPr>
                        <a:t>DBDD</a:t>
                      </a:r>
                      <a:endParaRPr lang="pt-BR" sz="1100" dirty="0"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718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pt-BR" sz="11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 pitchFamily="34" charset="0"/>
                        </a:rPr>
                        <a:t>Projeto Lógico do BD</a:t>
                      </a:r>
                      <a:endParaRPr lang="pt-BR" sz="1100" dirty="0"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t-BR" sz="11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718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pt-BR" sz="11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 pitchFamily="34" charset="0"/>
                        </a:rPr>
                        <a:t>Projeto Físico do BD</a:t>
                      </a:r>
                      <a:endParaRPr lang="pt-BR" sz="1100" dirty="0"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t-BR" sz="11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5718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 pitchFamily="34" charset="0"/>
                        </a:rPr>
                        <a:t>Projeto de IHM</a:t>
                      </a:r>
                      <a:endParaRPr lang="pt-BR" sz="1100" dirty="0"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 pitchFamily="34" charset="0"/>
                        </a:rPr>
                        <a:t>Definição dos Padrões de Interface</a:t>
                      </a:r>
                      <a:endParaRPr lang="pt-BR" sz="1100" dirty="0"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 pitchFamily="34" charset="0"/>
                        </a:rPr>
                        <a:t>SDD</a:t>
                      </a:r>
                      <a:endParaRPr lang="pt-BR" sz="1100" dirty="0"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718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pt-BR" sz="11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 pitchFamily="34" charset="0"/>
                        </a:rPr>
                        <a:t>Design das Interfaces</a:t>
                      </a:r>
                      <a:endParaRPr lang="pt-BR" sz="1100" dirty="0"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t-BR" sz="11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9759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 pitchFamily="34" charset="0"/>
                        </a:rPr>
                        <a:t>Projeto de Componentes</a:t>
                      </a:r>
                      <a:endParaRPr lang="pt-BR" sz="1100" dirty="0"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 pitchFamily="34" charset="0"/>
                        </a:rPr>
                        <a:t>Padrões Aplicados ao Projeto com Estudo de Casos</a:t>
                      </a:r>
                      <a:endParaRPr lang="pt-BR" sz="1100" dirty="0"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t-BR" sz="11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718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 pitchFamily="34" charset="0"/>
                        </a:rPr>
                        <a:t>Projeto Orientado a Objetos</a:t>
                      </a:r>
                      <a:endParaRPr lang="pt-BR" sz="1100" dirty="0"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t-BR" sz="11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t-BR" sz="11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718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 pitchFamily="34" charset="0"/>
                        </a:rPr>
                        <a:t>Projeto de Persistência</a:t>
                      </a:r>
                      <a:endParaRPr lang="pt-BR" sz="1100" dirty="0"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t-BR" sz="11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t-BR" sz="11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97597">
                <a:tc rowSpan="9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 pitchFamily="34" charset="0"/>
                        </a:rPr>
                        <a:t>Implementação</a:t>
                      </a:r>
                      <a:endParaRPr lang="pt-BR" sz="1100" dirty="0"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17791" marR="17791" marT="0" marB="0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 pitchFamily="34" charset="0"/>
                        </a:rPr>
                        <a:t>Definição de Padrões</a:t>
                      </a:r>
                      <a:endParaRPr lang="pt-BR" sz="1100" dirty="0"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 pitchFamily="34" charset="0"/>
                        </a:rPr>
                        <a:t>Padrões de Utilização do Ambiente de Desenvolvimento</a:t>
                      </a:r>
                      <a:endParaRPr lang="pt-BR" sz="1100" dirty="0"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 pitchFamily="34" charset="0"/>
                        </a:rPr>
                        <a:t>Infra</a:t>
                      </a:r>
                      <a:endParaRPr lang="pt-BR" sz="1100" dirty="0"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718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pt-BR" sz="11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 pitchFamily="34" charset="0"/>
                        </a:rPr>
                        <a:t>Padrões de Codificação</a:t>
                      </a:r>
                      <a:endParaRPr lang="pt-BR" sz="1100" dirty="0"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t-BR" sz="11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718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pt-BR" sz="11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 pitchFamily="34" charset="0"/>
                        </a:rPr>
                        <a:t>Definições para construção de </a:t>
                      </a:r>
                      <a:r>
                        <a:rPr lang="pt-BR" sz="1100" i="1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 pitchFamily="34" charset="0"/>
                        </a:rPr>
                        <a:t>Builds</a:t>
                      </a:r>
                      <a:endParaRPr lang="pt-BR" sz="1100" dirty="0"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t-BR" sz="11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7786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 pitchFamily="34" charset="0"/>
                        </a:rPr>
                        <a:t>Implementação de Componente</a:t>
                      </a:r>
                      <a:endParaRPr lang="pt-BR" sz="1100" dirty="0"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i="1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 pitchFamily="34" charset="0"/>
                        </a:rPr>
                        <a:t>Test</a:t>
                      </a:r>
                      <a:r>
                        <a:rPr lang="pt-BR" sz="1100" i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pt-BR" sz="1100" i="1" dirty="0" err="1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 pitchFamily="34" charset="0"/>
                        </a:rPr>
                        <a:t>Drive-Development</a:t>
                      </a:r>
                      <a:endParaRPr lang="pt-BR" sz="1100" dirty="0"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 pitchFamily="34" charset="0"/>
                        </a:rPr>
                        <a:t>Código</a:t>
                      </a:r>
                      <a:endParaRPr lang="pt-BR" sz="1100" dirty="0"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718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pt-BR" sz="11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i="1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 pitchFamily="34" charset="0"/>
                        </a:rPr>
                        <a:t>Baseline</a:t>
                      </a:r>
                      <a:r>
                        <a:rPr lang="pt-BR" sz="11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 pitchFamily="34" charset="0"/>
                        </a:rPr>
                        <a:t> de Arquivos Fonte</a:t>
                      </a:r>
                      <a:endParaRPr lang="pt-BR" sz="1100" dirty="0"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t-BR" sz="11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718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 pitchFamily="34" charset="0"/>
                        </a:rPr>
                        <a:t>Integração de Subsistemas</a:t>
                      </a:r>
                      <a:endParaRPr lang="pt-BR" sz="1100" dirty="0"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 pitchFamily="34" charset="0"/>
                        </a:rPr>
                        <a:t>Testes de Integração de Subsistema</a:t>
                      </a:r>
                      <a:endParaRPr lang="pt-BR" sz="1100" dirty="0"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t-BR" sz="11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718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pt-BR" sz="11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 pitchFamily="34" charset="0"/>
                        </a:rPr>
                        <a:t>Pacote de Instalação de Subsistema</a:t>
                      </a:r>
                      <a:endParaRPr lang="pt-BR" sz="1100" dirty="0"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t-BR" sz="11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718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 pitchFamily="34" charset="0"/>
                        </a:rPr>
                        <a:t>Integração de Sistema</a:t>
                      </a:r>
                      <a:endParaRPr lang="pt-BR" sz="1100" dirty="0"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 pitchFamily="34" charset="0"/>
                        </a:rPr>
                        <a:t>Testes de Integração de Sistema</a:t>
                      </a:r>
                      <a:endParaRPr lang="pt-BR" sz="1100" dirty="0"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t-BR" sz="11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718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pt-BR" sz="11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 pitchFamily="34" charset="0"/>
                        </a:rPr>
                        <a:t>Pacote de Instalação de Sistema</a:t>
                      </a:r>
                      <a:endParaRPr lang="pt-BR" sz="1100" dirty="0"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t-BR" sz="11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780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Bibliografia</a:t>
            </a:r>
          </a:p>
        </p:txBody>
      </p:sp>
      <p:sp>
        <p:nvSpPr>
          <p:cNvPr id="7171" name="Rectangle 9"/>
          <p:cNvSpPr>
            <a:spLocks noChangeArrowheads="1"/>
          </p:cNvSpPr>
          <p:nvPr/>
        </p:nvSpPr>
        <p:spPr bwMode="auto">
          <a:xfrm>
            <a:off x="179388" y="1341438"/>
            <a:ext cx="8785225" cy="475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95300" indent="-4953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pt-BR" b="1" dirty="0"/>
              <a:t>Referências Bibliográficas</a:t>
            </a:r>
          </a:p>
          <a:p>
            <a:pPr marL="876300" lvl="1" indent="-419100">
              <a:spcBef>
                <a:spcPts val="0"/>
              </a:spcBef>
              <a:buFontTx/>
              <a:buAutoNum type="arabicPeriod"/>
            </a:pPr>
            <a:r>
              <a:rPr lang="pt-BR" sz="1600" dirty="0" smtClean="0"/>
              <a:t>LEFFINGWELL, DEAN; WIDRIG, DON. </a:t>
            </a:r>
            <a:r>
              <a:rPr lang="pt-BR" sz="1600" dirty="0" err="1" smtClean="0"/>
              <a:t>Managing</a:t>
            </a:r>
            <a:r>
              <a:rPr lang="pt-BR" sz="1600" dirty="0" smtClean="0"/>
              <a:t> Software </a:t>
            </a:r>
            <a:r>
              <a:rPr lang="pt-BR" sz="1600" dirty="0" err="1" smtClean="0"/>
              <a:t>Requirements</a:t>
            </a:r>
            <a:r>
              <a:rPr lang="pt-BR" sz="1600" dirty="0" smtClean="0"/>
              <a:t>: A </a:t>
            </a:r>
            <a:r>
              <a:rPr lang="pt-BR" sz="1600" dirty="0" err="1" smtClean="0"/>
              <a:t>Unified</a:t>
            </a:r>
            <a:r>
              <a:rPr lang="pt-BR" sz="1600" dirty="0" smtClean="0"/>
              <a:t> Approach – </a:t>
            </a:r>
            <a:r>
              <a:rPr lang="pt-BR" sz="1600" dirty="0" err="1" smtClean="0"/>
              <a:t>Addison-Wesley</a:t>
            </a:r>
            <a:r>
              <a:rPr lang="pt-BR" sz="1600" dirty="0" smtClean="0"/>
              <a:t> </a:t>
            </a:r>
            <a:r>
              <a:rPr lang="pt-BR" sz="1600" dirty="0" err="1" smtClean="0"/>
              <a:t>object</a:t>
            </a:r>
            <a:r>
              <a:rPr lang="pt-BR" sz="1600" dirty="0" smtClean="0"/>
              <a:t> </a:t>
            </a:r>
            <a:r>
              <a:rPr lang="pt-BR" sz="1600" dirty="0" err="1" smtClean="0"/>
              <a:t>technology</a:t>
            </a:r>
            <a:r>
              <a:rPr lang="pt-BR" sz="1600" dirty="0" smtClean="0"/>
              <a:t> series, </a:t>
            </a:r>
            <a:r>
              <a:rPr lang="pt-BR" sz="1600" dirty="0" err="1" smtClean="0"/>
              <a:t>Addison</a:t>
            </a:r>
            <a:r>
              <a:rPr lang="pt-BR" sz="1600" dirty="0" smtClean="0"/>
              <a:t> Wesley, 2000. ISBN: 0-201-61593-2.</a:t>
            </a:r>
          </a:p>
          <a:p>
            <a:pPr marL="876300" lvl="1" indent="-419100">
              <a:spcBef>
                <a:spcPts val="0"/>
              </a:spcBef>
              <a:buFontTx/>
              <a:buAutoNum type="arabicPeriod"/>
            </a:pPr>
            <a:r>
              <a:rPr lang="pt-BR" sz="1600" dirty="0" err="1" smtClean="0"/>
              <a:t>McMENAMIN</a:t>
            </a:r>
            <a:r>
              <a:rPr lang="pt-BR" sz="1600" dirty="0" smtClean="0"/>
              <a:t>, Stephen M.; Lars Gustav Erik </a:t>
            </a:r>
            <a:r>
              <a:rPr lang="pt-BR" sz="1600" dirty="0" err="1" smtClean="0"/>
              <a:t>Unonius</a:t>
            </a:r>
            <a:r>
              <a:rPr lang="pt-BR" sz="1600" dirty="0" smtClean="0"/>
              <a:t>. [Trad.]. Analise essencial de sistemas. Traduzido do original: ESSENTIAL SYSTEMS ANALYSIS. São Paulo: </a:t>
            </a:r>
            <a:r>
              <a:rPr lang="pt-BR" sz="1600" dirty="0" err="1" smtClean="0"/>
              <a:t>Makron</a:t>
            </a:r>
            <a:r>
              <a:rPr lang="pt-BR" sz="1600" dirty="0" smtClean="0"/>
              <a:t> Books, 1991. 567p. </a:t>
            </a:r>
            <a:endParaRPr lang="pt-BR" sz="1600" dirty="0"/>
          </a:p>
          <a:p>
            <a:pPr marL="495300" indent="-495300"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§"/>
            </a:pPr>
            <a:r>
              <a:rPr lang="pt-BR" b="1" dirty="0"/>
              <a:t>Referências Web</a:t>
            </a:r>
          </a:p>
          <a:p>
            <a:pPr marL="793750" lvl="3" indent="-342900">
              <a:buFont typeface="+mj-lt"/>
              <a:buAutoNum type="arabicPeriod"/>
            </a:pPr>
            <a:r>
              <a:rPr lang="pt-BR" sz="1600" dirty="0" smtClean="0"/>
              <a:t>HEUMANN , J. </a:t>
            </a:r>
            <a:r>
              <a:rPr lang="pt-BR" sz="1600" dirty="0" err="1" smtClean="0"/>
              <a:t>Introduction</a:t>
            </a:r>
            <a:r>
              <a:rPr lang="pt-BR" sz="1600" dirty="0" smtClean="0"/>
              <a:t> to </a:t>
            </a:r>
            <a:r>
              <a:rPr lang="pt-BR" sz="1600" b="1" dirty="0" smtClean="0"/>
              <a:t>business </a:t>
            </a:r>
            <a:r>
              <a:rPr lang="pt-BR" sz="1600" b="1" dirty="0" err="1" smtClean="0"/>
              <a:t>modeling</a:t>
            </a:r>
            <a:r>
              <a:rPr lang="pt-BR" sz="1600" dirty="0" smtClean="0"/>
              <a:t> </a:t>
            </a:r>
            <a:r>
              <a:rPr lang="pt-BR" sz="1600" dirty="0" err="1" smtClean="0"/>
              <a:t>using</a:t>
            </a:r>
            <a:r>
              <a:rPr lang="pt-BR" sz="1600" dirty="0" smtClean="0"/>
              <a:t> </a:t>
            </a:r>
            <a:r>
              <a:rPr lang="pt-BR" sz="1600" dirty="0" err="1" smtClean="0"/>
              <a:t>the</a:t>
            </a:r>
            <a:r>
              <a:rPr lang="pt-BR" sz="1600" dirty="0" smtClean="0"/>
              <a:t> </a:t>
            </a:r>
            <a:r>
              <a:rPr lang="pt-BR" sz="1600" dirty="0" err="1" smtClean="0"/>
              <a:t>Unified</a:t>
            </a:r>
            <a:r>
              <a:rPr lang="pt-BR" sz="1600" dirty="0" smtClean="0"/>
              <a:t> </a:t>
            </a:r>
            <a:r>
              <a:rPr lang="pt-BR" sz="1600" dirty="0" err="1" smtClean="0"/>
              <a:t>Modeling</a:t>
            </a:r>
            <a:r>
              <a:rPr lang="pt-BR" sz="1600" dirty="0" smtClean="0"/>
              <a:t> </a:t>
            </a:r>
            <a:r>
              <a:rPr lang="pt-BR" sz="1600" dirty="0" err="1" smtClean="0"/>
              <a:t>Language</a:t>
            </a:r>
            <a:r>
              <a:rPr lang="pt-BR" sz="1600" dirty="0" smtClean="0"/>
              <a:t> (UML), IBM, </a:t>
            </a:r>
            <a:r>
              <a:rPr lang="pt-BR" sz="1600" b="1" dirty="0" smtClean="0"/>
              <a:t>2003 </a:t>
            </a:r>
            <a:r>
              <a:rPr lang="pt-BR" sz="1600" dirty="0" smtClean="0"/>
              <a:t> in: </a:t>
            </a:r>
            <a:r>
              <a:rPr lang="pt-BR" sz="1600" dirty="0" smtClean="0">
                <a:hlinkClick r:id="rId3"/>
              </a:rPr>
              <a:t>http://www.ibm.com/developerworks/rational/library/360.html</a:t>
            </a:r>
            <a:r>
              <a:rPr lang="pt-BR" sz="1600" dirty="0" smtClean="0"/>
              <a:t>.</a:t>
            </a:r>
          </a:p>
          <a:p>
            <a:pPr marL="793750" lvl="3" indent="-342900">
              <a:buFont typeface="+mj-lt"/>
              <a:buAutoNum type="arabicPeriod"/>
            </a:pPr>
            <a:r>
              <a:rPr lang="en-US" sz="1600" dirty="0" smtClean="0"/>
              <a:t>ROSS, </a:t>
            </a:r>
            <a:r>
              <a:rPr lang="en-US" sz="1600" dirty="0"/>
              <a:t>Ronald G</a:t>
            </a:r>
            <a:r>
              <a:rPr lang="en-US" sz="1600" dirty="0" smtClean="0"/>
              <a:t>.; </a:t>
            </a:r>
            <a:r>
              <a:rPr lang="en-US" sz="1600" dirty="0"/>
              <a:t>Business Rule Concepts - Getting to the Point of Knowledge, </a:t>
            </a:r>
            <a:r>
              <a:rPr lang="en-US" sz="1600" dirty="0" smtClean="0"/>
              <a:t>LCC</a:t>
            </a:r>
            <a:r>
              <a:rPr lang="en-US" sz="1600" dirty="0"/>
              <a:t>, </a:t>
            </a:r>
            <a:r>
              <a:rPr lang="en-US" sz="1600" dirty="0" smtClean="0"/>
              <a:t>4th Edition, </a:t>
            </a:r>
            <a:r>
              <a:rPr lang="en-US" sz="1600" dirty="0"/>
              <a:t>2013. ISBN: </a:t>
            </a:r>
            <a:r>
              <a:rPr lang="en-US" sz="1600" dirty="0" smtClean="0"/>
              <a:t>0-941049-14-0.</a:t>
            </a:r>
          </a:p>
          <a:p>
            <a:pPr marL="793750" lvl="3" indent="-342900">
              <a:buFont typeface="+mj-lt"/>
              <a:buAutoNum type="arabicPeriod"/>
            </a:pPr>
            <a:r>
              <a:rPr lang="pt-BR" sz="1600" dirty="0" err="1"/>
              <a:t>International</a:t>
            </a:r>
            <a:r>
              <a:rPr lang="pt-BR" sz="1600" dirty="0"/>
              <a:t> </a:t>
            </a:r>
            <a:r>
              <a:rPr lang="pt-BR" sz="1600" dirty="0" err="1"/>
              <a:t>Institute</a:t>
            </a:r>
            <a:r>
              <a:rPr lang="pt-BR" sz="1600" dirty="0"/>
              <a:t> </a:t>
            </a:r>
            <a:r>
              <a:rPr lang="pt-BR" sz="1600" dirty="0" err="1"/>
              <a:t>of</a:t>
            </a:r>
            <a:r>
              <a:rPr lang="pt-BR" sz="1600" dirty="0"/>
              <a:t> Business </a:t>
            </a:r>
            <a:r>
              <a:rPr lang="pt-BR" sz="1600" dirty="0" err="1"/>
              <a:t>Analysis</a:t>
            </a:r>
            <a:r>
              <a:rPr lang="pt-BR" sz="1600" dirty="0"/>
              <a:t>; Um guia para o Corpo de Conhecimento de Análise de Negócios™ (Guia BABOK®) Versão 2.0, 2011. ISBN-13: 978-0-9811292-4-2</a:t>
            </a:r>
            <a:r>
              <a:rPr lang="pt-BR" sz="1600" dirty="0" smtClean="0"/>
              <a:t>.</a:t>
            </a:r>
          </a:p>
          <a:p>
            <a:pPr marL="793750" lvl="3" indent="-342900">
              <a:buFont typeface="+mj-lt"/>
              <a:buAutoNum type="arabicPeriod"/>
            </a:pPr>
            <a:r>
              <a:rPr lang="pt-BR" sz="1600" dirty="0" err="1" smtClean="0"/>
              <a:t>International</a:t>
            </a:r>
            <a:r>
              <a:rPr lang="pt-BR" sz="1600" dirty="0" smtClean="0"/>
              <a:t> </a:t>
            </a:r>
            <a:r>
              <a:rPr lang="pt-BR" sz="1600" dirty="0"/>
              <a:t>Standard for </a:t>
            </a:r>
            <a:r>
              <a:rPr lang="pt-BR" sz="1600" dirty="0" err="1"/>
              <a:t>Information</a:t>
            </a:r>
            <a:r>
              <a:rPr lang="pt-BR" sz="1600" dirty="0"/>
              <a:t> </a:t>
            </a:r>
            <a:r>
              <a:rPr lang="pt-BR" sz="1600" dirty="0" smtClean="0"/>
              <a:t>Technology, Software </a:t>
            </a:r>
            <a:r>
              <a:rPr lang="pt-BR" sz="1600" dirty="0" err="1" smtClean="0"/>
              <a:t>life</a:t>
            </a:r>
            <a:r>
              <a:rPr lang="pt-BR" sz="1600" dirty="0" smtClean="0"/>
              <a:t> </a:t>
            </a:r>
            <a:r>
              <a:rPr lang="pt-BR" sz="1600" dirty="0" err="1"/>
              <a:t>cycle</a:t>
            </a:r>
            <a:r>
              <a:rPr lang="pt-BR" sz="1600" dirty="0"/>
              <a:t> processes, ISO/IEC 12207 Standard, 1995.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080865"/>
            <a:ext cx="7772400" cy="1470025"/>
          </a:xfrm>
        </p:spPr>
        <p:txBody>
          <a:bodyPr>
            <a:normAutofit/>
          </a:bodyPr>
          <a:lstStyle/>
          <a:p>
            <a:r>
              <a:rPr lang="pt-BR" b="0" dirty="0" smtClean="0"/>
              <a:t>Obrigado!</a:t>
            </a:r>
            <a:endParaRPr lang="pt-BR" dirty="0" smtClean="0"/>
          </a:p>
        </p:txBody>
      </p:sp>
      <p:sp>
        <p:nvSpPr>
          <p:cNvPr id="3076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36640"/>
            <a:ext cx="6400800" cy="1752600"/>
          </a:xfrm>
        </p:spPr>
        <p:txBody>
          <a:bodyPr>
            <a:normAutofit/>
          </a:bodyPr>
          <a:lstStyle/>
          <a:p>
            <a:endParaRPr lang="pt-BR" sz="2400" dirty="0" smtClean="0"/>
          </a:p>
          <a:p>
            <a:r>
              <a:rPr lang="pt-BR" sz="2400" dirty="0" smtClean="0"/>
              <a:t>Prof. Osvaldo </a:t>
            </a:r>
            <a:r>
              <a:rPr lang="pt-BR" sz="2400" dirty="0" err="1" smtClean="0"/>
              <a:t>Kotaro</a:t>
            </a:r>
            <a:r>
              <a:rPr lang="pt-BR" sz="2400" dirty="0" smtClean="0"/>
              <a:t> </a:t>
            </a:r>
            <a:r>
              <a:rPr lang="pt-BR" sz="2400" dirty="0" err="1" smtClean="0"/>
              <a:t>Takai</a:t>
            </a:r>
            <a:endParaRPr lang="pt-BR" sz="2400" dirty="0" smtClean="0"/>
          </a:p>
          <a:p>
            <a:r>
              <a:rPr lang="pt-BR" sz="1800" dirty="0" smtClean="0">
                <a:hlinkClick r:id="rId3"/>
              </a:rPr>
              <a:t>otakai@gmail.com</a:t>
            </a:r>
            <a:r>
              <a:rPr lang="pt-BR" sz="1800" dirty="0" smtClean="0"/>
              <a:t> 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83008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dirty="0" smtClean="0"/>
              <a:t>Problema do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Desenvolvimento </a:t>
            </a:r>
            <a:r>
              <a:rPr lang="pt-BR" dirty="0" smtClean="0"/>
              <a:t>de Software</a:t>
            </a:r>
            <a:endParaRPr lang="pt-BR" dirty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2782852" y="2206694"/>
            <a:ext cx="6035687" cy="305640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fontAlgn="auto">
              <a:spcAft>
                <a:spcPts val="0"/>
              </a:spcAft>
              <a:buFont typeface="Arial" pitchFamily="34" charset="0"/>
              <a:buNone/>
            </a:pPr>
            <a:r>
              <a:rPr lang="pt-BR" sz="240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Por que?</a:t>
            </a:r>
          </a:p>
          <a:p>
            <a:pPr marL="914400" lvl="1" indent="-514350" fontAlgn="auto">
              <a:spcAft>
                <a:spcPts val="0"/>
              </a:spcAft>
              <a:buFont typeface="+mj-lt"/>
              <a:buAutoNum type="alphaLcPeriod"/>
            </a:pPr>
            <a:r>
              <a:rPr lang="pt-BR" sz="200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Não conseguimos entregar softwares nos prazos e custos combinados com o cliente?</a:t>
            </a:r>
          </a:p>
          <a:p>
            <a:pPr marL="914400" lvl="1" indent="-514350" fontAlgn="auto">
              <a:spcAft>
                <a:spcPts val="0"/>
              </a:spcAft>
              <a:buFont typeface="+mj-lt"/>
              <a:buAutoNum type="alphaLcPeriod"/>
            </a:pPr>
            <a:r>
              <a:rPr lang="pt-BR" sz="200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Não conseguimos entregar softwares que verdadeiramente atendam às necessidades dos clientes?</a:t>
            </a:r>
          </a:p>
          <a:p>
            <a:pPr marL="514350" indent="-514350" fontAlgn="auto">
              <a:spcAft>
                <a:spcPts val="0"/>
              </a:spcAft>
              <a:buFont typeface="Arial" pitchFamily="34" charset="0"/>
              <a:buNone/>
            </a:pPr>
            <a:endParaRPr lang="pt-BR" sz="24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4" descr="http://3.bp.blogspot.com/__Wps__etvdI/SkqmpmNUhLI/AAAAAAAAASw/T9gl6Pw7_xA/s320/macaco.bm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6664" y="2214554"/>
            <a:ext cx="2457450" cy="3048001"/>
          </a:xfrm>
          <a:prstGeom prst="rect">
            <a:avLst/>
          </a:prstGeom>
          <a:ln>
            <a:noFill/>
          </a:ln>
          <a:effectLst>
            <a:outerShdw dist="139700" sx="1000" sy="1000" algn="tl" rotWithShape="0">
              <a:srgbClr val="333333"/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As Grandes Promessas</a:t>
            </a:r>
          </a:p>
        </p:txBody>
      </p:sp>
      <p:sp>
        <p:nvSpPr>
          <p:cNvPr id="30" name="Espaço Reservado para Conteúdo 3"/>
          <p:cNvSpPr txBox="1">
            <a:spLocks/>
          </p:cNvSpPr>
          <p:nvPr/>
        </p:nvSpPr>
        <p:spPr>
          <a:xfrm>
            <a:off x="3500430" y="2643182"/>
            <a:ext cx="4321207" cy="2365200"/>
          </a:xfrm>
          <a:prstGeom prst="rect">
            <a:avLst/>
          </a:prstGeom>
          <a:gradFill flip="none" rotWithShape="1">
            <a:gsLst>
              <a:gs pos="0">
                <a:srgbClr val="1E6DE4">
                  <a:shade val="30000"/>
                  <a:satMod val="115000"/>
                </a:srgbClr>
              </a:gs>
              <a:gs pos="50000">
                <a:srgbClr val="1E6DE4">
                  <a:shade val="67500"/>
                  <a:satMod val="115000"/>
                </a:srgbClr>
              </a:gs>
              <a:gs pos="100000">
                <a:srgbClr val="1E6DE4">
                  <a:shade val="100000"/>
                  <a:satMod val="115000"/>
                </a:srgbClr>
              </a:gs>
            </a:gsLst>
            <a:lin ang="0" scaled="1"/>
            <a:tileRect/>
          </a:gradFill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indent="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endParaRPr lang="pt-BR" sz="1200" smtClean="0">
              <a:solidFill>
                <a:schemeClr val="bg1"/>
              </a:solidFill>
            </a:endParaRPr>
          </a:p>
          <a:p>
            <a:pPr marL="180000" indent="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endParaRPr lang="pt-BR" smtClean="0">
              <a:solidFill>
                <a:schemeClr val="bg1"/>
              </a:solidFill>
            </a:endParaRPr>
          </a:p>
          <a:p>
            <a:pPr marL="180000" indent="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endParaRPr lang="pt-BR" smtClean="0">
              <a:solidFill>
                <a:schemeClr val="bg1"/>
              </a:solidFill>
            </a:endParaRPr>
          </a:p>
          <a:p>
            <a:pPr marL="180000" indent="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endParaRPr lang="pt-BR" smtClean="0">
              <a:solidFill>
                <a:schemeClr val="bg1"/>
              </a:solidFill>
            </a:endParaRPr>
          </a:p>
          <a:p>
            <a:pPr marL="180000" indent="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endParaRPr lang="pt-BR" dirty="0" smtClean="0">
              <a:solidFill>
                <a:schemeClr val="bg1"/>
              </a:solidFill>
            </a:endParaRPr>
          </a:p>
        </p:txBody>
      </p:sp>
      <p:pic>
        <p:nvPicPr>
          <p:cNvPr id="32" name="Picture 4" descr="http://phr0g.files.wordpress.com/2008/11/silver_bullet_grip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4414" y="2643182"/>
            <a:ext cx="2285984" cy="2365993"/>
          </a:xfrm>
          <a:prstGeom prst="rect">
            <a:avLst/>
          </a:prstGeom>
          <a:noFill/>
        </p:spPr>
      </p:pic>
      <p:sp>
        <p:nvSpPr>
          <p:cNvPr id="37" name="Retângulo 36"/>
          <p:cNvSpPr/>
          <p:nvPr/>
        </p:nvSpPr>
        <p:spPr>
          <a:xfrm>
            <a:off x="3714744" y="3202544"/>
            <a:ext cx="851515" cy="369332"/>
          </a:xfrm>
          <a:prstGeom prst="rect">
            <a:avLst/>
          </a:prstGeom>
        </p:spPr>
        <p:txBody>
          <a:bodyPr wrap="none">
            <a:spAutoFit/>
            <a:scene3d>
              <a:camera prst="perspectiveContrastingRightFacing"/>
              <a:lightRig rig="threePt" dir="t"/>
            </a:scene3d>
          </a:bodyPr>
          <a:lstStyle/>
          <a:p>
            <a:r>
              <a:rPr lang="pt-BR" dirty="0" err="1" smtClean="0">
                <a:solidFill>
                  <a:srgbClr val="FFFF00"/>
                </a:solidFill>
                <a:latin typeface="+mj-lt"/>
              </a:rPr>
              <a:t>Scrum</a:t>
            </a:r>
            <a:endParaRPr lang="pt-BR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5786446" y="2714620"/>
            <a:ext cx="851515" cy="369332"/>
          </a:xfrm>
          <a:prstGeom prst="rect">
            <a:avLst/>
          </a:prstGeom>
        </p:spPr>
        <p:txBody>
          <a:bodyPr wrap="none">
            <a:spAutoFit/>
            <a:scene3d>
              <a:camera prst="perspectiveContrastingRightFacing"/>
              <a:lightRig rig="threePt" dir="t"/>
            </a:scene3d>
          </a:bodyPr>
          <a:lstStyle/>
          <a:p>
            <a:r>
              <a:rPr lang="pt-BR" dirty="0" err="1" smtClean="0">
                <a:solidFill>
                  <a:srgbClr val="FFFF00"/>
                </a:solidFill>
                <a:latin typeface="+mj-lt"/>
              </a:rPr>
              <a:t>Spring</a:t>
            </a:r>
            <a:endParaRPr lang="pt-BR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39" name="Retângulo 38"/>
          <p:cNvSpPr/>
          <p:nvPr/>
        </p:nvSpPr>
        <p:spPr>
          <a:xfrm>
            <a:off x="4500562" y="3345420"/>
            <a:ext cx="684803" cy="369332"/>
          </a:xfrm>
          <a:prstGeom prst="rect">
            <a:avLst/>
          </a:prstGeom>
        </p:spPr>
        <p:txBody>
          <a:bodyPr wrap="none">
            <a:spAutoFit/>
            <a:scene3d>
              <a:camera prst="perspectiveContrastingRightFacing"/>
              <a:lightRig rig="threePt" dir="t"/>
            </a:scene3d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+mj-lt"/>
              </a:rPr>
              <a:t>DDD</a:t>
            </a:r>
            <a:endParaRPr lang="pt-BR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6411293" y="4131238"/>
            <a:ext cx="1018227" cy="369332"/>
          </a:xfrm>
          <a:prstGeom prst="rect">
            <a:avLst/>
          </a:prstGeom>
        </p:spPr>
        <p:txBody>
          <a:bodyPr wrap="none">
            <a:spAutoFit/>
            <a:scene3d>
              <a:camera prst="perspectiveContrastingRightFacing"/>
              <a:lightRig rig="threePt" dir="t"/>
            </a:scene3d>
          </a:bodyPr>
          <a:lstStyle/>
          <a:p>
            <a:r>
              <a:rPr lang="pt-BR" dirty="0" smtClean="0">
                <a:solidFill>
                  <a:srgbClr val="FFFF00"/>
                </a:solidFill>
                <a:latin typeface="+mj-lt"/>
              </a:rPr>
              <a:t>PMBOK</a:t>
            </a:r>
            <a:endParaRPr lang="pt-BR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7072330" y="3559734"/>
            <a:ext cx="671979" cy="369332"/>
          </a:xfrm>
          <a:prstGeom prst="rect">
            <a:avLst/>
          </a:prstGeom>
        </p:spPr>
        <p:txBody>
          <a:bodyPr wrap="none">
            <a:spAutoFit/>
            <a:scene3d>
              <a:camera prst="perspectiveContrastingRightFacing"/>
              <a:lightRig rig="threePt" dir="t"/>
            </a:scene3d>
          </a:bodyPr>
          <a:lstStyle/>
          <a:p>
            <a:r>
              <a:rPr lang="pt-BR" dirty="0" smtClean="0">
                <a:solidFill>
                  <a:srgbClr val="FFFF00"/>
                </a:solidFill>
                <a:latin typeface="+mj-lt"/>
              </a:rPr>
              <a:t>UML</a:t>
            </a:r>
            <a:endParaRPr lang="pt-BR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3643306" y="3916924"/>
            <a:ext cx="723275" cy="369332"/>
          </a:xfrm>
          <a:prstGeom prst="rect">
            <a:avLst/>
          </a:prstGeom>
        </p:spPr>
        <p:txBody>
          <a:bodyPr wrap="none">
            <a:spAutoFit/>
            <a:scene3d>
              <a:camera prst="perspectiveContrastingRightFacing"/>
              <a:lightRig rig="threePt" dir="t"/>
            </a:scene3d>
          </a:bodyPr>
          <a:lstStyle/>
          <a:p>
            <a:r>
              <a:rPr lang="pt-BR" dirty="0" smtClean="0">
                <a:solidFill>
                  <a:srgbClr val="FFFF00"/>
                </a:solidFill>
                <a:latin typeface="+mj-lt"/>
              </a:rPr>
              <a:t>GWT</a:t>
            </a:r>
            <a:endParaRPr lang="pt-BR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43" name="Retângulo 42"/>
          <p:cNvSpPr/>
          <p:nvPr/>
        </p:nvSpPr>
        <p:spPr>
          <a:xfrm>
            <a:off x="5214942" y="3559734"/>
            <a:ext cx="607859" cy="369332"/>
          </a:xfrm>
          <a:prstGeom prst="rect">
            <a:avLst/>
          </a:prstGeom>
        </p:spPr>
        <p:txBody>
          <a:bodyPr wrap="none">
            <a:spAutoFit/>
            <a:scene3d>
              <a:camera prst="perspectiveContrastingRightFacing"/>
              <a:lightRig rig="threePt" dir="t"/>
            </a:scene3d>
          </a:bodyPr>
          <a:lstStyle/>
          <a:p>
            <a:r>
              <a:rPr lang="pt-BR" dirty="0" smtClean="0">
                <a:solidFill>
                  <a:srgbClr val="FFFF00"/>
                </a:solidFill>
                <a:latin typeface="+mj-lt"/>
              </a:rPr>
              <a:t>.Net</a:t>
            </a:r>
            <a:endParaRPr lang="pt-BR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44" name="Retângulo 43"/>
          <p:cNvSpPr/>
          <p:nvPr/>
        </p:nvSpPr>
        <p:spPr>
          <a:xfrm>
            <a:off x="2928926" y="3500438"/>
            <a:ext cx="527709" cy="461665"/>
          </a:xfrm>
          <a:prstGeom prst="rect">
            <a:avLst/>
          </a:prstGeom>
        </p:spPr>
        <p:txBody>
          <a:bodyPr wrap="none">
            <a:spAutoFit/>
            <a:scene3d>
              <a:camera prst="perspectiveContrastingRightFacing"/>
              <a:lightRig rig="threePt" dir="t"/>
            </a:scene3d>
          </a:bodyPr>
          <a:lstStyle/>
          <a:p>
            <a:pPr>
              <a:lnSpc>
                <a:spcPct val="120000"/>
              </a:lnSpc>
            </a:pPr>
            <a:r>
              <a:rPr lang="pt-BR" sz="2000" dirty="0" smtClean="0">
                <a:solidFill>
                  <a:srgbClr val="FFFF00"/>
                </a:solidFill>
                <a:latin typeface="+mj-lt"/>
              </a:rPr>
              <a:t>XP</a:t>
            </a:r>
          </a:p>
        </p:txBody>
      </p:sp>
      <p:sp>
        <p:nvSpPr>
          <p:cNvPr id="45" name="Retângulo 44"/>
          <p:cNvSpPr/>
          <p:nvPr/>
        </p:nvSpPr>
        <p:spPr>
          <a:xfrm>
            <a:off x="3000364" y="2786058"/>
            <a:ext cx="659155" cy="369332"/>
          </a:xfrm>
          <a:prstGeom prst="rect">
            <a:avLst/>
          </a:prstGeom>
        </p:spPr>
        <p:txBody>
          <a:bodyPr wrap="none">
            <a:spAutoFit/>
            <a:scene3d>
              <a:camera prst="perspectiveContrastingRightFacing"/>
              <a:lightRig rig="threePt" dir="t"/>
            </a:scene3d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+mj-lt"/>
              </a:rPr>
              <a:t>FDD</a:t>
            </a:r>
            <a:endParaRPr lang="pt-BR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46" name="Retângulo 45"/>
          <p:cNvSpPr/>
          <p:nvPr/>
        </p:nvSpPr>
        <p:spPr>
          <a:xfrm>
            <a:off x="4286248" y="2643182"/>
            <a:ext cx="659155" cy="369332"/>
          </a:xfrm>
          <a:prstGeom prst="rect">
            <a:avLst/>
          </a:prstGeom>
        </p:spPr>
        <p:txBody>
          <a:bodyPr wrap="none">
            <a:spAutoFit/>
            <a:scene3d>
              <a:camera prst="perspectiveContrastingRightFacing"/>
              <a:lightRig rig="threePt" dir="t"/>
            </a:scene3d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+mj-lt"/>
              </a:rPr>
              <a:t>TDD</a:t>
            </a:r>
            <a:endParaRPr lang="pt-BR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47" name="Retângulo 46"/>
          <p:cNvSpPr/>
          <p:nvPr/>
        </p:nvSpPr>
        <p:spPr>
          <a:xfrm>
            <a:off x="1285852" y="2786058"/>
            <a:ext cx="966931" cy="369332"/>
          </a:xfrm>
          <a:prstGeom prst="rect">
            <a:avLst/>
          </a:prstGeom>
        </p:spPr>
        <p:txBody>
          <a:bodyPr wrap="none">
            <a:spAutoFit/>
            <a:scene3d>
              <a:camera prst="perspectiveContrastingRightFacing"/>
              <a:lightRig rig="threePt" dir="t"/>
            </a:scene3d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+mj-lt"/>
              </a:rPr>
              <a:t>Prince2</a:t>
            </a:r>
            <a:endParaRPr lang="pt-BR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48" name="Retângulo 47"/>
          <p:cNvSpPr/>
          <p:nvPr/>
        </p:nvSpPr>
        <p:spPr>
          <a:xfrm>
            <a:off x="2571736" y="3916924"/>
            <a:ext cx="1300356" cy="369332"/>
          </a:xfrm>
          <a:prstGeom prst="rect">
            <a:avLst/>
          </a:prstGeom>
        </p:spPr>
        <p:txBody>
          <a:bodyPr wrap="none">
            <a:spAutoFit/>
            <a:scene3d>
              <a:camera prst="perspectiveContrastingRightFacing"/>
              <a:lightRig rig="threePt" dir="t"/>
            </a:scene3d>
          </a:bodyPr>
          <a:lstStyle/>
          <a:p>
            <a:r>
              <a:rPr lang="pt-BR" dirty="0" err="1" smtClean="0">
                <a:solidFill>
                  <a:srgbClr val="FFFF00"/>
                </a:solidFill>
                <a:latin typeface="+mj-lt"/>
              </a:rPr>
              <a:t>Javabeans</a:t>
            </a:r>
            <a:endParaRPr lang="pt-BR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49" name="Retângulo 48"/>
          <p:cNvSpPr/>
          <p:nvPr/>
        </p:nvSpPr>
        <p:spPr>
          <a:xfrm>
            <a:off x="1285852" y="4572008"/>
            <a:ext cx="800219" cy="369332"/>
          </a:xfrm>
          <a:prstGeom prst="rect">
            <a:avLst/>
          </a:prstGeom>
        </p:spPr>
        <p:txBody>
          <a:bodyPr wrap="none">
            <a:spAutoFit/>
            <a:scene3d>
              <a:camera prst="perspectiveContrastingRightFacing"/>
              <a:lightRig rig="threePt" dir="t"/>
            </a:scene3d>
          </a:bodyPr>
          <a:lstStyle/>
          <a:p>
            <a:r>
              <a:rPr lang="pt-BR" dirty="0" smtClean="0">
                <a:solidFill>
                  <a:srgbClr val="FFFF00"/>
                </a:solidFill>
                <a:latin typeface="+mj-lt"/>
              </a:rPr>
              <a:t>CMMI</a:t>
            </a:r>
            <a:endParaRPr lang="pt-BR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50" name="Retângulo 49"/>
          <p:cNvSpPr/>
          <p:nvPr/>
        </p:nvSpPr>
        <p:spPr>
          <a:xfrm>
            <a:off x="4149113" y="4131238"/>
            <a:ext cx="851515" cy="369332"/>
          </a:xfrm>
          <a:prstGeom prst="rect">
            <a:avLst/>
          </a:prstGeom>
        </p:spPr>
        <p:txBody>
          <a:bodyPr wrap="none">
            <a:spAutoFit/>
            <a:scene3d>
              <a:camera prst="perspectiveContrastingRightFacing"/>
              <a:lightRig rig="threePt" dir="t"/>
            </a:scene3d>
          </a:bodyPr>
          <a:lstStyle/>
          <a:p>
            <a:r>
              <a:rPr lang="pt-BR" dirty="0" smtClean="0">
                <a:solidFill>
                  <a:srgbClr val="FFFF00"/>
                </a:solidFill>
                <a:latin typeface="+mj-lt"/>
              </a:rPr>
              <a:t>BPMN</a:t>
            </a:r>
            <a:endParaRPr lang="pt-BR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51" name="Retângulo 50"/>
          <p:cNvSpPr/>
          <p:nvPr/>
        </p:nvSpPr>
        <p:spPr>
          <a:xfrm>
            <a:off x="1463811" y="3286124"/>
            <a:ext cx="607859" cy="369332"/>
          </a:xfrm>
          <a:prstGeom prst="rect">
            <a:avLst/>
          </a:prstGeom>
        </p:spPr>
        <p:txBody>
          <a:bodyPr wrap="none">
            <a:spAutoFit/>
            <a:scene3d>
              <a:camera prst="perspectiveContrastingRightFacing"/>
              <a:lightRig rig="threePt" dir="t"/>
            </a:scene3d>
          </a:bodyPr>
          <a:lstStyle/>
          <a:p>
            <a:r>
              <a:rPr lang="pt-BR" dirty="0" smtClean="0">
                <a:solidFill>
                  <a:srgbClr val="FFFF00"/>
                </a:solidFill>
                <a:latin typeface="+mj-lt"/>
              </a:rPr>
              <a:t>EJB</a:t>
            </a:r>
            <a:endParaRPr lang="pt-BR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52" name="Retângulo 51"/>
          <p:cNvSpPr/>
          <p:nvPr/>
        </p:nvSpPr>
        <p:spPr>
          <a:xfrm>
            <a:off x="4974655" y="4071942"/>
            <a:ext cx="1669047" cy="427746"/>
          </a:xfrm>
          <a:prstGeom prst="rect">
            <a:avLst/>
          </a:prstGeom>
        </p:spPr>
        <p:txBody>
          <a:bodyPr wrap="none">
            <a:spAutoFit/>
            <a:scene3d>
              <a:camera prst="perspectiveContrastingRightFacing"/>
              <a:lightRig rig="threePt" dir="t"/>
            </a:scene3d>
          </a:bodyPr>
          <a:lstStyle/>
          <a:p>
            <a:pPr>
              <a:lnSpc>
                <a:spcPct val="120000"/>
              </a:lnSpc>
            </a:pPr>
            <a:r>
              <a:rPr lang="pt-BR" sz="2000" dirty="0" err="1" smtClean="0">
                <a:solidFill>
                  <a:srgbClr val="FFFF00"/>
                </a:solidFill>
                <a:latin typeface="+mj-lt"/>
              </a:rPr>
              <a:t>Ruby</a:t>
            </a:r>
            <a:r>
              <a:rPr lang="pt-BR" sz="2000" dirty="0" smtClean="0">
                <a:solidFill>
                  <a:srgbClr val="FFFF00"/>
                </a:solidFill>
                <a:latin typeface="+mj-lt"/>
              </a:rPr>
              <a:t> &amp; </a:t>
            </a:r>
            <a:r>
              <a:rPr lang="pt-BR" sz="2000" dirty="0" err="1" smtClean="0">
                <a:solidFill>
                  <a:srgbClr val="FFFF00"/>
                </a:solidFill>
                <a:latin typeface="+mj-lt"/>
              </a:rPr>
              <a:t>Rails</a:t>
            </a:r>
            <a:endParaRPr lang="pt-BR" sz="2000" dirty="0" smtClean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53" name="Retângulo 52"/>
          <p:cNvSpPr/>
          <p:nvPr/>
        </p:nvSpPr>
        <p:spPr>
          <a:xfrm>
            <a:off x="5857884" y="3488296"/>
            <a:ext cx="1039067" cy="461665"/>
          </a:xfrm>
          <a:prstGeom prst="rect">
            <a:avLst/>
          </a:prstGeom>
        </p:spPr>
        <p:txBody>
          <a:bodyPr wrap="none">
            <a:spAutoFit/>
            <a:scene3d>
              <a:camera prst="perspectiveContrastingRightFacing"/>
              <a:lightRig rig="threePt" dir="t"/>
            </a:scene3d>
          </a:bodyPr>
          <a:lstStyle/>
          <a:p>
            <a:pPr>
              <a:lnSpc>
                <a:spcPct val="120000"/>
              </a:lnSpc>
            </a:pPr>
            <a:r>
              <a:rPr lang="pt-BR" sz="2000" dirty="0" smtClean="0">
                <a:solidFill>
                  <a:srgbClr val="FFFF00"/>
                </a:solidFill>
                <a:latin typeface="+mj-lt"/>
              </a:rPr>
              <a:t>MPS.</a:t>
            </a:r>
            <a:r>
              <a:rPr lang="pt-BR" sz="2000" dirty="0" err="1" smtClean="0">
                <a:solidFill>
                  <a:srgbClr val="FFFF00"/>
                </a:solidFill>
                <a:latin typeface="+mj-lt"/>
              </a:rPr>
              <a:t>br</a:t>
            </a:r>
            <a:endParaRPr lang="pt-BR" sz="2000" dirty="0" smtClean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54" name="Retângulo 53"/>
          <p:cNvSpPr/>
          <p:nvPr/>
        </p:nvSpPr>
        <p:spPr>
          <a:xfrm>
            <a:off x="6572264" y="3059668"/>
            <a:ext cx="671979" cy="369332"/>
          </a:xfrm>
          <a:prstGeom prst="rect">
            <a:avLst/>
          </a:prstGeom>
        </p:spPr>
        <p:txBody>
          <a:bodyPr wrap="none">
            <a:spAutoFit/>
            <a:scene3d>
              <a:camera prst="perspectiveContrastingRightFacing"/>
              <a:lightRig rig="threePt" dir="t"/>
            </a:scene3d>
          </a:bodyPr>
          <a:lstStyle/>
          <a:p>
            <a:r>
              <a:rPr lang="pt-BR" dirty="0" smtClean="0">
                <a:solidFill>
                  <a:srgbClr val="FFFF00"/>
                </a:solidFill>
                <a:latin typeface="+mj-lt"/>
              </a:rPr>
              <a:t>SOA</a:t>
            </a:r>
            <a:endParaRPr lang="pt-BR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55" name="Retângulo 54"/>
          <p:cNvSpPr/>
          <p:nvPr/>
        </p:nvSpPr>
        <p:spPr>
          <a:xfrm>
            <a:off x="5000628" y="2916792"/>
            <a:ext cx="671979" cy="369332"/>
          </a:xfrm>
          <a:prstGeom prst="rect">
            <a:avLst/>
          </a:prstGeom>
        </p:spPr>
        <p:txBody>
          <a:bodyPr wrap="none">
            <a:spAutoFit/>
            <a:scene3d>
              <a:camera prst="perspectiveContrastingRightFacing"/>
              <a:lightRig rig="threePt" dir="t"/>
            </a:scene3d>
          </a:bodyPr>
          <a:lstStyle/>
          <a:p>
            <a:r>
              <a:rPr lang="pt-BR" dirty="0" smtClean="0">
                <a:solidFill>
                  <a:srgbClr val="FFFF00"/>
                </a:solidFill>
                <a:latin typeface="+mj-lt"/>
              </a:rPr>
              <a:t>RUP</a:t>
            </a:r>
            <a:endParaRPr lang="pt-BR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56" name="Retângulo 55"/>
          <p:cNvSpPr/>
          <p:nvPr/>
        </p:nvSpPr>
        <p:spPr>
          <a:xfrm>
            <a:off x="2928926" y="4286256"/>
            <a:ext cx="1063304" cy="427746"/>
          </a:xfrm>
          <a:prstGeom prst="rect">
            <a:avLst/>
          </a:prstGeom>
        </p:spPr>
        <p:txBody>
          <a:bodyPr wrap="none">
            <a:spAutoFit/>
            <a:scene3d>
              <a:camera prst="perspectiveContrastingRightFacing"/>
              <a:lightRig rig="threePt" dir="t"/>
            </a:scene3d>
          </a:bodyPr>
          <a:lstStyle/>
          <a:p>
            <a:pPr>
              <a:lnSpc>
                <a:spcPct val="120000"/>
              </a:lnSpc>
            </a:pPr>
            <a:r>
              <a:rPr lang="pt-BR" sz="2000" dirty="0" smtClean="0">
                <a:solidFill>
                  <a:srgbClr val="FFFF00"/>
                </a:solidFill>
                <a:latin typeface="+mj-lt"/>
              </a:rPr>
              <a:t>TOGAF</a:t>
            </a:r>
          </a:p>
        </p:txBody>
      </p:sp>
      <p:sp>
        <p:nvSpPr>
          <p:cNvPr id="57" name="Retângulo 56"/>
          <p:cNvSpPr/>
          <p:nvPr/>
        </p:nvSpPr>
        <p:spPr>
          <a:xfrm>
            <a:off x="2714612" y="3143248"/>
            <a:ext cx="1146468" cy="369332"/>
          </a:xfrm>
          <a:prstGeom prst="rect">
            <a:avLst/>
          </a:prstGeom>
        </p:spPr>
        <p:txBody>
          <a:bodyPr wrap="none">
            <a:spAutoFit/>
            <a:scene3d>
              <a:camera prst="perspectiveContrastingRightFacing"/>
              <a:lightRig rig="threePt" dir="t"/>
            </a:scene3d>
          </a:bodyPr>
          <a:lstStyle/>
          <a:p>
            <a:r>
              <a:rPr lang="pt-BR" dirty="0" err="1" smtClean="0">
                <a:solidFill>
                  <a:srgbClr val="FFFF00"/>
                </a:solidFill>
                <a:latin typeface="+mj-lt"/>
              </a:rPr>
              <a:t>Zachman</a:t>
            </a:r>
            <a:endParaRPr lang="pt-BR" dirty="0" smtClean="0">
              <a:solidFill>
                <a:srgbClr val="FFFF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As Grandes Promessas</a:t>
            </a:r>
          </a:p>
        </p:txBody>
      </p:sp>
      <p:sp>
        <p:nvSpPr>
          <p:cNvPr id="30" name="Espaço Reservado para Conteúdo 3"/>
          <p:cNvSpPr txBox="1">
            <a:spLocks/>
          </p:cNvSpPr>
          <p:nvPr/>
        </p:nvSpPr>
        <p:spPr>
          <a:xfrm>
            <a:off x="3500430" y="2643182"/>
            <a:ext cx="4321207" cy="2365200"/>
          </a:xfrm>
          <a:prstGeom prst="rect">
            <a:avLst/>
          </a:prstGeom>
          <a:gradFill flip="none" rotWithShape="1">
            <a:gsLst>
              <a:gs pos="0">
                <a:srgbClr val="1E6DE4">
                  <a:shade val="30000"/>
                  <a:satMod val="115000"/>
                </a:srgbClr>
              </a:gs>
              <a:gs pos="50000">
                <a:srgbClr val="1E6DE4">
                  <a:shade val="67500"/>
                  <a:satMod val="115000"/>
                </a:srgbClr>
              </a:gs>
              <a:gs pos="100000">
                <a:srgbClr val="1E6DE4">
                  <a:shade val="100000"/>
                  <a:satMod val="115000"/>
                </a:srgbClr>
              </a:gs>
            </a:gsLst>
            <a:lin ang="0" scaled="1"/>
            <a:tileRect/>
          </a:gradFill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indent="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endParaRPr lang="pt-BR" sz="1200" smtClean="0">
              <a:solidFill>
                <a:schemeClr val="bg1"/>
              </a:solidFill>
            </a:endParaRPr>
          </a:p>
          <a:p>
            <a:pPr marL="180000" indent="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endParaRPr lang="pt-BR" smtClean="0">
              <a:solidFill>
                <a:schemeClr val="bg1"/>
              </a:solidFill>
            </a:endParaRPr>
          </a:p>
          <a:p>
            <a:pPr marL="180000" indent="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endParaRPr lang="pt-BR" smtClean="0">
              <a:solidFill>
                <a:schemeClr val="bg1"/>
              </a:solidFill>
            </a:endParaRPr>
          </a:p>
          <a:p>
            <a:pPr marL="180000" indent="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endParaRPr lang="pt-BR" smtClean="0">
              <a:solidFill>
                <a:schemeClr val="bg1"/>
              </a:solidFill>
            </a:endParaRPr>
          </a:p>
          <a:p>
            <a:pPr marL="180000" indent="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endParaRPr lang="pt-BR" smtClean="0">
              <a:solidFill>
                <a:schemeClr val="bg1"/>
              </a:solidFill>
            </a:endParaRPr>
          </a:p>
          <a:p>
            <a:pPr marL="180000" indent="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pt-BR" smtClean="0">
                <a:solidFill>
                  <a:schemeClr val="bg1"/>
                </a:solidFill>
              </a:rPr>
              <a:t>Matam até lobisomem!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32" name="Picture 4" descr="http://phr0g.files.wordpress.com/2008/11/silver_bullet_grip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4414" y="2643182"/>
            <a:ext cx="2285984" cy="2365993"/>
          </a:xfrm>
          <a:prstGeom prst="rect">
            <a:avLst/>
          </a:prstGeom>
          <a:noFill/>
        </p:spPr>
      </p:pic>
      <p:sp>
        <p:nvSpPr>
          <p:cNvPr id="37" name="Retângulo 36"/>
          <p:cNvSpPr/>
          <p:nvPr/>
        </p:nvSpPr>
        <p:spPr>
          <a:xfrm>
            <a:off x="3714744" y="3202544"/>
            <a:ext cx="851515" cy="369332"/>
          </a:xfrm>
          <a:prstGeom prst="rect">
            <a:avLst/>
          </a:prstGeom>
        </p:spPr>
        <p:txBody>
          <a:bodyPr wrap="none">
            <a:spAutoFit/>
            <a:scene3d>
              <a:camera prst="perspectiveContrastingRightFacing"/>
              <a:lightRig rig="threePt" dir="t"/>
            </a:scene3d>
          </a:bodyPr>
          <a:lstStyle/>
          <a:p>
            <a:r>
              <a:rPr lang="pt-BR" dirty="0" err="1" smtClean="0">
                <a:solidFill>
                  <a:srgbClr val="FFFF00"/>
                </a:solidFill>
                <a:latin typeface="+mj-lt"/>
              </a:rPr>
              <a:t>Scrum</a:t>
            </a:r>
            <a:endParaRPr lang="pt-BR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5786446" y="2714620"/>
            <a:ext cx="851515" cy="369332"/>
          </a:xfrm>
          <a:prstGeom prst="rect">
            <a:avLst/>
          </a:prstGeom>
        </p:spPr>
        <p:txBody>
          <a:bodyPr wrap="none">
            <a:spAutoFit/>
            <a:scene3d>
              <a:camera prst="perspectiveContrastingRightFacing"/>
              <a:lightRig rig="threePt" dir="t"/>
            </a:scene3d>
          </a:bodyPr>
          <a:lstStyle/>
          <a:p>
            <a:r>
              <a:rPr lang="pt-BR" dirty="0" err="1" smtClean="0">
                <a:solidFill>
                  <a:srgbClr val="FFFF00"/>
                </a:solidFill>
                <a:latin typeface="+mj-lt"/>
              </a:rPr>
              <a:t>Spring</a:t>
            </a:r>
            <a:endParaRPr lang="pt-BR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39" name="Retângulo 38"/>
          <p:cNvSpPr/>
          <p:nvPr/>
        </p:nvSpPr>
        <p:spPr>
          <a:xfrm>
            <a:off x="4500562" y="3345420"/>
            <a:ext cx="684803" cy="369332"/>
          </a:xfrm>
          <a:prstGeom prst="rect">
            <a:avLst/>
          </a:prstGeom>
        </p:spPr>
        <p:txBody>
          <a:bodyPr wrap="none">
            <a:spAutoFit/>
            <a:scene3d>
              <a:camera prst="perspectiveContrastingRightFacing"/>
              <a:lightRig rig="threePt" dir="t"/>
            </a:scene3d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+mj-lt"/>
              </a:rPr>
              <a:t>DDD</a:t>
            </a:r>
            <a:endParaRPr lang="pt-BR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6411293" y="4131238"/>
            <a:ext cx="1018227" cy="369332"/>
          </a:xfrm>
          <a:prstGeom prst="rect">
            <a:avLst/>
          </a:prstGeom>
        </p:spPr>
        <p:txBody>
          <a:bodyPr wrap="none">
            <a:spAutoFit/>
            <a:scene3d>
              <a:camera prst="perspectiveContrastingRightFacing"/>
              <a:lightRig rig="threePt" dir="t"/>
            </a:scene3d>
          </a:bodyPr>
          <a:lstStyle/>
          <a:p>
            <a:r>
              <a:rPr lang="pt-BR" dirty="0" smtClean="0">
                <a:solidFill>
                  <a:srgbClr val="FFFF00"/>
                </a:solidFill>
                <a:latin typeface="+mj-lt"/>
              </a:rPr>
              <a:t>PMBOK</a:t>
            </a:r>
            <a:endParaRPr lang="pt-BR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7072330" y="3559734"/>
            <a:ext cx="671979" cy="369332"/>
          </a:xfrm>
          <a:prstGeom prst="rect">
            <a:avLst/>
          </a:prstGeom>
        </p:spPr>
        <p:txBody>
          <a:bodyPr wrap="none">
            <a:spAutoFit/>
            <a:scene3d>
              <a:camera prst="perspectiveContrastingRightFacing"/>
              <a:lightRig rig="threePt" dir="t"/>
            </a:scene3d>
          </a:bodyPr>
          <a:lstStyle/>
          <a:p>
            <a:r>
              <a:rPr lang="pt-BR" dirty="0" smtClean="0">
                <a:solidFill>
                  <a:srgbClr val="FFFF00"/>
                </a:solidFill>
                <a:latin typeface="+mj-lt"/>
              </a:rPr>
              <a:t>UML</a:t>
            </a:r>
            <a:endParaRPr lang="pt-BR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3643306" y="3916924"/>
            <a:ext cx="723275" cy="369332"/>
          </a:xfrm>
          <a:prstGeom prst="rect">
            <a:avLst/>
          </a:prstGeom>
        </p:spPr>
        <p:txBody>
          <a:bodyPr wrap="none">
            <a:spAutoFit/>
            <a:scene3d>
              <a:camera prst="perspectiveContrastingRightFacing"/>
              <a:lightRig rig="threePt" dir="t"/>
            </a:scene3d>
          </a:bodyPr>
          <a:lstStyle/>
          <a:p>
            <a:r>
              <a:rPr lang="pt-BR" dirty="0" smtClean="0">
                <a:solidFill>
                  <a:srgbClr val="FFFF00"/>
                </a:solidFill>
                <a:latin typeface="+mj-lt"/>
              </a:rPr>
              <a:t>GWT</a:t>
            </a:r>
            <a:endParaRPr lang="pt-BR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43" name="Retângulo 42"/>
          <p:cNvSpPr/>
          <p:nvPr/>
        </p:nvSpPr>
        <p:spPr>
          <a:xfrm>
            <a:off x="5214942" y="3559734"/>
            <a:ext cx="607859" cy="369332"/>
          </a:xfrm>
          <a:prstGeom prst="rect">
            <a:avLst/>
          </a:prstGeom>
        </p:spPr>
        <p:txBody>
          <a:bodyPr wrap="none">
            <a:spAutoFit/>
            <a:scene3d>
              <a:camera prst="perspectiveContrastingRightFacing"/>
              <a:lightRig rig="threePt" dir="t"/>
            </a:scene3d>
          </a:bodyPr>
          <a:lstStyle/>
          <a:p>
            <a:r>
              <a:rPr lang="pt-BR" dirty="0" smtClean="0">
                <a:solidFill>
                  <a:srgbClr val="FFFF00"/>
                </a:solidFill>
                <a:latin typeface="+mj-lt"/>
              </a:rPr>
              <a:t>.Net</a:t>
            </a:r>
            <a:endParaRPr lang="pt-BR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44" name="Retângulo 43"/>
          <p:cNvSpPr/>
          <p:nvPr/>
        </p:nvSpPr>
        <p:spPr>
          <a:xfrm>
            <a:off x="2928926" y="3500438"/>
            <a:ext cx="527709" cy="461665"/>
          </a:xfrm>
          <a:prstGeom prst="rect">
            <a:avLst/>
          </a:prstGeom>
        </p:spPr>
        <p:txBody>
          <a:bodyPr wrap="none">
            <a:spAutoFit/>
            <a:scene3d>
              <a:camera prst="perspectiveContrastingRightFacing"/>
              <a:lightRig rig="threePt" dir="t"/>
            </a:scene3d>
          </a:bodyPr>
          <a:lstStyle/>
          <a:p>
            <a:pPr>
              <a:lnSpc>
                <a:spcPct val="120000"/>
              </a:lnSpc>
            </a:pPr>
            <a:r>
              <a:rPr lang="pt-BR" sz="2000" dirty="0" smtClean="0">
                <a:solidFill>
                  <a:srgbClr val="FFFF00"/>
                </a:solidFill>
                <a:latin typeface="+mj-lt"/>
              </a:rPr>
              <a:t>XP</a:t>
            </a:r>
          </a:p>
        </p:txBody>
      </p:sp>
      <p:sp>
        <p:nvSpPr>
          <p:cNvPr id="45" name="Retângulo 44"/>
          <p:cNvSpPr/>
          <p:nvPr/>
        </p:nvSpPr>
        <p:spPr>
          <a:xfrm>
            <a:off x="3000364" y="2786058"/>
            <a:ext cx="659155" cy="369332"/>
          </a:xfrm>
          <a:prstGeom prst="rect">
            <a:avLst/>
          </a:prstGeom>
        </p:spPr>
        <p:txBody>
          <a:bodyPr wrap="none">
            <a:spAutoFit/>
            <a:scene3d>
              <a:camera prst="perspectiveContrastingRightFacing"/>
              <a:lightRig rig="threePt" dir="t"/>
            </a:scene3d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+mj-lt"/>
              </a:rPr>
              <a:t>FDD</a:t>
            </a:r>
            <a:endParaRPr lang="pt-BR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46" name="Retângulo 45"/>
          <p:cNvSpPr/>
          <p:nvPr/>
        </p:nvSpPr>
        <p:spPr>
          <a:xfrm>
            <a:off x="4286248" y="2643182"/>
            <a:ext cx="659155" cy="369332"/>
          </a:xfrm>
          <a:prstGeom prst="rect">
            <a:avLst/>
          </a:prstGeom>
        </p:spPr>
        <p:txBody>
          <a:bodyPr wrap="none">
            <a:spAutoFit/>
            <a:scene3d>
              <a:camera prst="perspectiveContrastingRightFacing"/>
              <a:lightRig rig="threePt" dir="t"/>
            </a:scene3d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+mj-lt"/>
              </a:rPr>
              <a:t>TDD</a:t>
            </a:r>
            <a:endParaRPr lang="pt-BR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47" name="Retângulo 46"/>
          <p:cNvSpPr/>
          <p:nvPr/>
        </p:nvSpPr>
        <p:spPr>
          <a:xfrm>
            <a:off x="1285852" y="2786058"/>
            <a:ext cx="966931" cy="369332"/>
          </a:xfrm>
          <a:prstGeom prst="rect">
            <a:avLst/>
          </a:prstGeom>
        </p:spPr>
        <p:txBody>
          <a:bodyPr wrap="none">
            <a:spAutoFit/>
            <a:scene3d>
              <a:camera prst="perspectiveContrastingRightFacing"/>
              <a:lightRig rig="threePt" dir="t"/>
            </a:scene3d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+mj-lt"/>
              </a:rPr>
              <a:t>Prince2</a:t>
            </a:r>
            <a:endParaRPr lang="pt-BR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48" name="Retângulo 47"/>
          <p:cNvSpPr/>
          <p:nvPr/>
        </p:nvSpPr>
        <p:spPr>
          <a:xfrm>
            <a:off x="2571736" y="3916924"/>
            <a:ext cx="1300356" cy="369332"/>
          </a:xfrm>
          <a:prstGeom prst="rect">
            <a:avLst/>
          </a:prstGeom>
        </p:spPr>
        <p:txBody>
          <a:bodyPr wrap="none">
            <a:spAutoFit/>
            <a:scene3d>
              <a:camera prst="perspectiveContrastingRightFacing"/>
              <a:lightRig rig="threePt" dir="t"/>
            </a:scene3d>
          </a:bodyPr>
          <a:lstStyle/>
          <a:p>
            <a:r>
              <a:rPr lang="pt-BR" dirty="0" err="1" smtClean="0">
                <a:solidFill>
                  <a:srgbClr val="FFFF00"/>
                </a:solidFill>
                <a:latin typeface="+mj-lt"/>
              </a:rPr>
              <a:t>Javabeans</a:t>
            </a:r>
            <a:endParaRPr lang="pt-BR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49" name="Retângulo 48"/>
          <p:cNvSpPr/>
          <p:nvPr/>
        </p:nvSpPr>
        <p:spPr>
          <a:xfrm>
            <a:off x="1285852" y="4572008"/>
            <a:ext cx="800219" cy="369332"/>
          </a:xfrm>
          <a:prstGeom prst="rect">
            <a:avLst/>
          </a:prstGeom>
        </p:spPr>
        <p:txBody>
          <a:bodyPr wrap="none">
            <a:spAutoFit/>
            <a:scene3d>
              <a:camera prst="perspectiveContrastingRightFacing"/>
              <a:lightRig rig="threePt" dir="t"/>
            </a:scene3d>
          </a:bodyPr>
          <a:lstStyle/>
          <a:p>
            <a:r>
              <a:rPr lang="pt-BR" dirty="0" smtClean="0">
                <a:solidFill>
                  <a:srgbClr val="FFFF00"/>
                </a:solidFill>
                <a:latin typeface="+mj-lt"/>
              </a:rPr>
              <a:t>CMMI</a:t>
            </a:r>
            <a:endParaRPr lang="pt-BR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50" name="Retângulo 49"/>
          <p:cNvSpPr/>
          <p:nvPr/>
        </p:nvSpPr>
        <p:spPr>
          <a:xfrm>
            <a:off x="4149113" y="4131238"/>
            <a:ext cx="851515" cy="369332"/>
          </a:xfrm>
          <a:prstGeom prst="rect">
            <a:avLst/>
          </a:prstGeom>
        </p:spPr>
        <p:txBody>
          <a:bodyPr wrap="none">
            <a:spAutoFit/>
            <a:scene3d>
              <a:camera prst="perspectiveContrastingRightFacing"/>
              <a:lightRig rig="threePt" dir="t"/>
            </a:scene3d>
          </a:bodyPr>
          <a:lstStyle/>
          <a:p>
            <a:r>
              <a:rPr lang="pt-BR" dirty="0" smtClean="0">
                <a:solidFill>
                  <a:srgbClr val="FFFF00"/>
                </a:solidFill>
                <a:latin typeface="+mj-lt"/>
              </a:rPr>
              <a:t>BPMN</a:t>
            </a:r>
            <a:endParaRPr lang="pt-BR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51" name="Retângulo 50"/>
          <p:cNvSpPr/>
          <p:nvPr/>
        </p:nvSpPr>
        <p:spPr>
          <a:xfrm>
            <a:off x="1463811" y="3286124"/>
            <a:ext cx="607859" cy="369332"/>
          </a:xfrm>
          <a:prstGeom prst="rect">
            <a:avLst/>
          </a:prstGeom>
        </p:spPr>
        <p:txBody>
          <a:bodyPr wrap="none">
            <a:spAutoFit/>
            <a:scene3d>
              <a:camera prst="perspectiveContrastingRightFacing"/>
              <a:lightRig rig="threePt" dir="t"/>
            </a:scene3d>
          </a:bodyPr>
          <a:lstStyle/>
          <a:p>
            <a:r>
              <a:rPr lang="pt-BR" dirty="0" smtClean="0">
                <a:solidFill>
                  <a:srgbClr val="FFFF00"/>
                </a:solidFill>
                <a:latin typeface="+mj-lt"/>
              </a:rPr>
              <a:t>EJB</a:t>
            </a:r>
            <a:endParaRPr lang="pt-BR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52" name="Retângulo 51"/>
          <p:cNvSpPr/>
          <p:nvPr/>
        </p:nvSpPr>
        <p:spPr>
          <a:xfrm>
            <a:off x="4974655" y="4071942"/>
            <a:ext cx="1669047" cy="427746"/>
          </a:xfrm>
          <a:prstGeom prst="rect">
            <a:avLst/>
          </a:prstGeom>
        </p:spPr>
        <p:txBody>
          <a:bodyPr wrap="none">
            <a:spAutoFit/>
            <a:scene3d>
              <a:camera prst="perspectiveContrastingRightFacing"/>
              <a:lightRig rig="threePt" dir="t"/>
            </a:scene3d>
          </a:bodyPr>
          <a:lstStyle/>
          <a:p>
            <a:pPr>
              <a:lnSpc>
                <a:spcPct val="120000"/>
              </a:lnSpc>
            </a:pPr>
            <a:r>
              <a:rPr lang="pt-BR" sz="2000" dirty="0" err="1" smtClean="0">
                <a:solidFill>
                  <a:srgbClr val="FFFF00"/>
                </a:solidFill>
                <a:latin typeface="+mj-lt"/>
              </a:rPr>
              <a:t>Ruby</a:t>
            </a:r>
            <a:r>
              <a:rPr lang="pt-BR" sz="2000" dirty="0" smtClean="0">
                <a:solidFill>
                  <a:srgbClr val="FFFF00"/>
                </a:solidFill>
                <a:latin typeface="+mj-lt"/>
              </a:rPr>
              <a:t> &amp; </a:t>
            </a:r>
            <a:r>
              <a:rPr lang="pt-BR" sz="2000" dirty="0" err="1" smtClean="0">
                <a:solidFill>
                  <a:srgbClr val="FFFF00"/>
                </a:solidFill>
                <a:latin typeface="+mj-lt"/>
              </a:rPr>
              <a:t>Rails</a:t>
            </a:r>
            <a:endParaRPr lang="pt-BR" sz="2000" dirty="0" smtClean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53" name="Retângulo 52"/>
          <p:cNvSpPr/>
          <p:nvPr/>
        </p:nvSpPr>
        <p:spPr>
          <a:xfrm>
            <a:off x="5857884" y="3488296"/>
            <a:ext cx="1039067" cy="461665"/>
          </a:xfrm>
          <a:prstGeom prst="rect">
            <a:avLst/>
          </a:prstGeom>
        </p:spPr>
        <p:txBody>
          <a:bodyPr wrap="none">
            <a:spAutoFit/>
            <a:scene3d>
              <a:camera prst="perspectiveContrastingRightFacing"/>
              <a:lightRig rig="threePt" dir="t"/>
            </a:scene3d>
          </a:bodyPr>
          <a:lstStyle/>
          <a:p>
            <a:pPr>
              <a:lnSpc>
                <a:spcPct val="120000"/>
              </a:lnSpc>
            </a:pPr>
            <a:r>
              <a:rPr lang="pt-BR" sz="2000" dirty="0" smtClean="0">
                <a:solidFill>
                  <a:srgbClr val="FFFF00"/>
                </a:solidFill>
                <a:latin typeface="+mj-lt"/>
              </a:rPr>
              <a:t>MPS.</a:t>
            </a:r>
            <a:r>
              <a:rPr lang="pt-BR" sz="2000" dirty="0" err="1" smtClean="0">
                <a:solidFill>
                  <a:srgbClr val="FFFF00"/>
                </a:solidFill>
                <a:latin typeface="+mj-lt"/>
              </a:rPr>
              <a:t>br</a:t>
            </a:r>
            <a:endParaRPr lang="pt-BR" sz="2000" dirty="0" smtClean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54" name="Retângulo 53"/>
          <p:cNvSpPr/>
          <p:nvPr/>
        </p:nvSpPr>
        <p:spPr>
          <a:xfrm>
            <a:off x="6572264" y="3059668"/>
            <a:ext cx="671979" cy="369332"/>
          </a:xfrm>
          <a:prstGeom prst="rect">
            <a:avLst/>
          </a:prstGeom>
        </p:spPr>
        <p:txBody>
          <a:bodyPr wrap="none">
            <a:spAutoFit/>
            <a:scene3d>
              <a:camera prst="perspectiveContrastingRightFacing"/>
              <a:lightRig rig="threePt" dir="t"/>
            </a:scene3d>
          </a:bodyPr>
          <a:lstStyle/>
          <a:p>
            <a:r>
              <a:rPr lang="pt-BR" dirty="0" smtClean="0">
                <a:solidFill>
                  <a:srgbClr val="FFFF00"/>
                </a:solidFill>
                <a:latin typeface="+mj-lt"/>
              </a:rPr>
              <a:t>SOA</a:t>
            </a:r>
            <a:endParaRPr lang="pt-BR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55" name="Retângulo 54"/>
          <p:cNvSpPr/>
          <p:nvPr/>
        </p:nvSpPr>
        <p:spPr>
          <a:xfrm>
            <a:off x="5000628" y="2916792"/>
            <a:ext cx="671979" cy="369332"/>
          </a:xfrm>
          <a:prstGeom prst="rect">
            <a:avLst/>
          </a:prstGeom>
        </p:spPr>
        <p:txBody>
          <a:bodyPr wrap="none">
            <a:spAutoFit/>
            <a:scene3d>
              <a:camera prst="perspectiveContrastingRightFacing"/>
              <a:lightRig rig="threePt" dir="t"/>
            </a:scene3d>
          </a:bodyPr>
          <a:lstStyle/>
          <a:p>
            <a:r>
              <a:rPr lang="pt-BR" dirty="0" smtClean="0">
                <a:solidFill>
                  <a:srgbClr val="FFFF00"/>
                </a:solidFill>
                <a:latin typeface="+mj-lt"/>
              </a:rPr>
              <a:t>RUP</a:t>
            </a:r>
            <a:endParaRPr lang="pt-BR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56" name="Retângulo 55"/>
          <p:cNvSpPr/>
          <p:nvPr/>
        </p:nvSpPr>
        <p:spPr>
          <a:xfrm>
            <a:off x="2928926" y="4286256"/>
            <a:ext cx="1063304" cy="427746"/>
          </a:xfrm>
          <a:prstGeom prst="rect">
            <a:avLst/>
          </a:prstGeom>
        </p:spPr>
        <p:txBody>
          <a:bodyPr wrap="none">
            <a:spAutoFit/>
            <a:scene3d>
              <a:camera prst="perspectiveContrastingRightFacing"/>
              <a:lightRig rig="threePt" dir="t"/>
            </a:scene3d>
          </a:bodyPr>
          <a:lstStyle/>
          <a:p>
            <a:pPr>
              <a:lnSpc>
                <a:spcPct val="120000"/>
              </a:lnSpc>
            </a:pPr>
            <a:r>
              <a:rPr lang="pt-BR" sz="2000" dirty="0" smtClean="0">
                <a:solidFill>
                  <a:srgbClr val="FFFF00"/>
                </a:solidFill>
                <a:latin typeface="+mj-lt"/>
              </a:rPr>
              <a:t>TOGAF</a:t>
            </a:r>
          </a:p>
        </p:txBody>
      </p:sp>
      <p:sp>
        <p:nvSpPr>
          <p:cNvPr id="57" name="Retângulo 56"/>
          <p:cNvSpPr/>
          <p:nvPr/>
        </p:nvSpPr>
        <p:spPr>
          <a:xfrm>
            <a:off x="2714612" y="3143248"/>
            <a:ext cx="1146468" cy="369332"/>
          </a:xfrm>
          <a:prstGeom prst="rect">
            <a:avLst/>
          </a:prstGeom>
        </p:spPr>
        <p:txBody>
          <a:bodyPr wrap="none">
            <a:spAutoFit/>
            <a:scene3d>
              <a:camera prst="perspectiveContrastingRightFacing"/>
              <a:lightRig rig="threePt" dir="t"/>
            </a:scene3d>
          </a:bodyPr>
          <a:lstStyle/>
          <a:p>
            <a:r>
              <a:rPr lang="pt-BR" dirty="0" err="1" smtClean="0">
                <a:solidFill>
                  <a:srgbClr val="FFFF00"/>
                </a:solidFill>
                <a:latin typeface="+mj-lt"/>
              </a:rPr>
              <a:t>Zachman</a:t>
            </a:r>
            <a:endParaRPr lang="pt-BR" dirty="0" smtClean="0">
              <a:solidFill>
                <a:srgbClr val="FFFF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As Grandes Decepções</a:t>
            </a:r>
          </a:p>
        </p:txBody>
      </p:sp>
      <p:pic>
        <p:nvPicPr>
          <p:cNvPr id="6146" name="Picture 2" descr="http://www.msd-brazil.com/images/farmaceuticos/f5img02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714488"/>
            <a:ext cx="1905000" cy="1905000"/>
          </a:xfrm>
          <a:prstGeom prst="rect">
            <a:avLst/>
          </a:prstGeom>
          <a:noFill/>
        </p:spPr>
      </p:pic>
      <p:pic>
        <p:nvPicPr>
          <p:cNvPr id="6148" name="Picture 4" descr="http://flusocio.com.br/blog/wp-content/uploads/2009/06/dinheiro_voand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00760" y="3786190"/>
            <a:ext cx="2495550" cy="2828925"/>
          </a:xfrm>
          <a:prstGeom prst="rect">
            <a:avLst/>
          </a:prstGeom>
          <a:noFill/>
        </p:spPr>
      </p:pic>
      <p:pic>
        <p:nvPicPr>
          <p:cNvPr id="6150" name="Picture 6" descr="http://1.bp.blogspot.com/_RtNIafK76uU/SUayS_HNtFI/AAAAAAAAAe4/mTYyrn_WJlM/s400/Rel%C3%B3gio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72330" y="1214422"/>
            <a:ext cx="1619235" cy="16397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As Grandes Decepções</a:t>
            </a:r>
          </a:p>
        </p:txBody>
      </p:sp>
      <p:pic>
        <p:nvPicPr>
          <p:cNvPr id="4" name="Picture 6" descr="http://1.bp.blogspot.com/_lDTPQTKeDBU/Sr4dG2_RtxI/AAAAAAAADA0/I3kM6gyxBwQ/s320/Tiro_thumb%5B1%5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1857364"/>
            <a:ext cx="3429024" cy="3528257"/>
          </a:xfrm>
          <a:prstGeom prst="teardrop">
            <a:avLst/>
          </a:prstGeom>
          <a:noFill/>
        </p:spPr>
      </p:pic>
      <p:pic>
        <p:nvPicPr>
          <p:cNvPr id="6146" name="Picture 2" descr="http://www.msd-brazil.com/images/farmaceuticos/f5img02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1714488"/>
            <a:ext cx="1905000" cy="1905000"/>
          </a:xfrm>
          <a:prstGeom prst="rect">
            <a:avLst/>
          </a:prstGeom>
          <a:noFill/>
        </p:spPr>
      </p:pic>
      <p:pic>
        <p:nvPicPr>
          <p:cNvPr id="6148" name="Picture 4" descr="http://flusocio.com.br/blog/wp-content/uploads/2009/06/dinheiro_voando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00760" y="3786190"/>
            <a:ext cx="2495550" cy="2828925"/>
          </a:xfrm>
          <a:prstGeom prst="rect">
            <a:avLst/>
          </a:prstGeom>
          <a:noFill/>
        </p:spPr>
      </p:pic>
      <p:pic>
        <p:nvPicPr>
          <p:cNvPr id="6150" name="Picture 6" descr="http://1.bp.blogspot.com/_RtNIafK76uU/SUayS_HNtFI/AAAAAAAAAe4/mTYyrn_WJlM/s400/Rel%C3%B3gio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72330" y="1214422"/>
            <a:ext cx="1619235" cy="16397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Imaturidade,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Insanidade </a:t>
            </a:r>
            <a:r>
              <a:rPr lang="pt-BR" dirty="0" smtClean="0"/>
              <a:t>ou Loucura?</a:t>
            </a:r>
            <a:endParaRPr lang="pt-BR" dirty="0"/>
          </a:p>
        </p:txBody>
      </p:sp>
      <p:sp>
        <p:nvSpPr>
          <p:cNvPr id="6" name="Espaço Reservado para Conteúdo 3"/>
          <p:cNvSpPr txBox="1">
            <a:spLocks/>
          </p:cNvSpPr>
          <p:nvPr/>
        </p:nvSpPr>
        <p:spPr>
          <a:xfrm>
            <a:off x="4322759" y="2143117"/>
            <a:ext cx="4321207" cy="2928958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indent="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endParaRPr lang="pt-BR" sz="1200" smtClean="0">
              <a:solidFill>
                <a:schemeClr val="accent3">
                  <a:lumMod val="85000"/>
                </a:schemeClr>
              </a:solidFill>
            </a:endParaRPr>
          </a:p>
          <a:p>
            <a:pPr marL="180000" indent="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pt-BR" smtClean="0">
                <a:solidFill>
                  <a:schemeClr val="bg1"/>
                </a:solidFill>
              </a:rPr>
              <a:t>Desenvolvemos softwares que apoiam processos de negócio, mas sem ao menos conhecê-los!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7" name="Picture 2" descr="http://www.areyouoneoftheseen.com/images/CrazyMonkey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472" y="2143116"/>
            <a:ext cx="3810000" cy="29527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pactaNov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4000" dirty="0" smtClean="0">
            <a:solidFill>
              <a:schemeClr val="tx2">
                <a:lumMod val="75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3834</TotalTime>
  <Words>1809</Words>
  <Application>Microsoft Office PowerPoint</Application>
  <PresentationFormat>Apresentação na tela (4:3)</PresentationFormat>
  <Paragraphs>552</Paragraphs>
  <Slides>35</Slides>
  <Notes>19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36" baseType="lpstr">
      <vt:lpstr>ImpactaNovo</vt:lpstr>
      <vt:lpstr>Modelagem de Processos de Negócio para a Definição de Requisitos de Sistemas Software</vt:lpstr>
      <vt:lpstr>Agenda</vt:lpstr>
      <vt:lpstr>Contextualização</vt:lpstr>
      <vt:lpstr>Problema do  Desenvolvimento de Software</vt:lpstr>
      <vt:lpstr>As Grandes Promessas</vt:lpstr>
      <vt:lpstr>As Grandes Promessas</vt:lpstr>
      <vt:lpstr>As Grandes Decepções</vt:lpstr>
      <vt:lpstr>As Grandes Decepções</vt:lpstr>
      <vt:lpstr>Imaturidade,  Insanidade ou Loucura?</vt:lpstr>
      <vt:lpstr>Apresentação do PowerPoint</vt:lpstr>
      <vt:lpstr>Princípios do Manifesto Ágil</vt:lpstr>
      <vt:lpstr>Paradoxo de Cobb</vt:lpstr>
      <vt:lpstr>Ou seja, por que não modelamos  os processos de negócio?</vt:lpstr>
      <vt:lpstr>Modelagem dos  Processos de Negócio</vt:lpstr>
      <vt:lpstr>Cuidado!!!</vt:lpstr>
      <vt:lpstr>Modalidades de  Modelagem de Negócio</vt:lpstr>
      <vt:lpstr>A Bola da Vez</vt:lpstr>
      <vt:lpstr>Abordagem Pragmática Princípios Essenciais</vt:lpstr>
      <vt:lpstr>Outro Primata</vt:lpstr>
      <vt:lpstr>Resumo</vt:lpstr>
      <vt:lpstr>Perspectivas</vt:lpstr>
      <vt:lpstr>Evento X Processos</vt:lpstr>
      <vt:lpstr>Processos X Dados</vt:lpstr>
      <vt:lpstr>Dados X Estados X Eventos</vt:lpstr>
      <vt:lpstr>Entregáveis</vt:lpstr>
      <vt:lpstr>Business Use-Case</vt:lpstr>
      <vt:lpstr>BPMN</vt:lpstr>
      <vt:lpstr>Derivação de Requisitos</vt:lpstr>
      <vt:lpstr>Obtendo Requisitos de Sistema</vt:lpstr>
      <vt:lpstr>Onde estamos?</vt:lpstr>
      <vt:lpstr>Especificação deSoftware</vt:lpstr>
      <vt:lpstr>Processo de Desenvolvimento de Sistemas Resumido</vt:lpstr>
      <vt:lpstr>Processo de Desenvolvimento de Sistemas Resumido</vt:lpstr>
      <vt:lpstr>Bibliografia</vt:lpstr>
      <vt:lpstr>Obrigado!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Pós-Graduação Engenharia de Software Business</dc:title>
  <dc:creator>Takai</dc:creator>
  <cp:lastModifiedBy>Administrador</cp:lastModifiedBy>
  <cp:revision>228</cp:revision>
  <dcterms:created xsi:type="dcterms:W3CDTF">2010-01-23T14:48:55Z</dcterms:created>
  <dcterms:modified xsi:type="dcterms:W3CDTF">2014-04-09T22:12:18Z</dcterms:modified>
</cp:coreProperties>
</file>