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85"/>
  </p:notesMasterIdLst>
  <p:sldIdLst>
    <p:sldId id="256" r:id="rId2"/>
    <p:sldId id="364" r:id="rId3"/>
    <p:sldId id="369" r:id="rId4"/>
    <p:sldId id="280" r:id="rId5"/>
    <p:sldId id="365" r:id="rId6"/>
    <p:sldId id="366" r:id="rId7"/>
    <p:sldId id="281" r:id="rId8"/>
    <p:sldId id="282" r:id="rId9"/>
    <p:sldId id="283" r:id="rId10"/>
    <p:sldId id="287" r:id="rId11"/>
    <p:sldId id="288" r:id="rId12"/>
    <p:sldId id="286" r:id="rId13"/>
    <p:sldId id="290" r:id="rId14"/>
    <p:sldId id="291" r:id="rId15"/>
    <p:sldId id="293" r:id="rId16"/>
    <p:sldId id="292" r:id="rId17"/>
    <p:sldId id="294" r:id="rId18"/>
    <p:sldId id="295" r:id="rId19"/>
    <p:sldId id="296" r:id="rId20"/>
    <p:sldId id="297" r:id="rId21"/>
    <p:sldId id="298" r:id="rId22"/>
    <p:sldId id="299" r:id="rId23"/>
    <p:sldId id="300" r:id="rId24"/>
    <p:sldId id="302" r:id="rId25"/>
    <p:sldId id="301" r:id="rId26"/>
    <p:sldId id="310" r:id="rId27"/>
    <p:sldId id="311" r:id="rId28"/>
    <p:sldId id="303" r:id="rId29"/>
    <p:sldId id="304" r:id="rId30"/>
    <p:sldId id="305" r:id="rId31"/>
    <p:sldId id="306" r:id="rId32"/>
    <p:sldId id="307" r:id="rId33"/>
    <p:sldId id="308" r:id="rId34"/>
    <p:sldId id="309" r:id="rId35"/>
    <p:sldId id="312" r:id="rId36"/>
    <p:sldId id="313" r:id="rId37"/>
    <p:sldId id="314" r:id="rId38"/>
    <p:sldId id="316" r:id="rId39"/>
    <p:sldId id="317" r:id="rId40"/>
    <p:sldId id="318" r:id="rId41"/>
    <p:sldId id="319" r:id="rId42"/>
    <p:sldId id="320" r:id="rId43"/>
    <p:sldId id="326" r:id="rId44"/>
    <p:sldId id="321" r:id="rId45"/>
    <p:sldId id="322" r:id="rId46"/>
    <p:sldId id="323" r:id="rId47"/>
    <p:sldId id="324" r:id="rId48"/>
    <p:sldId id="325" r:id="rId49"/>
    <p:sldId id="327" r:id="rId50"/>
    <p:sldId id="328" r:id="rId51"/>
    <p:sldId id="329" r:id="rId52"/>
    <p:sldId id="330" r:id="rId53"/>
    <p:sldId id="331" r:id="rId54"/>
    <p:sldId id="332" r:id="rId55"/>
    <p:sldId id="333" r:id="rId56"/>
    <p:sldId id="334" r:id="rId57"/>
    <p:sldId id="335" r:id="rId58"/>
    <p:sldId id="336" r:id="rId59"/>
    <p:sldId id="342" r:id="rId60"/>
    <p:sldId id="339" r:id="rId61"/>
    <p:sldId id="340"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360" r:id="rId80"/>
    <p:sldId id="361" r:id="rId81"/>
    <p:sldId id="367" r:id="rId82"/>
    <p:sldId id="368" r:id="rId83"/>
    <p:sldId id="258" r:id="rId84"/>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C746"/>
    <a:srgbClr val="769535"/>
    <a:srgbClr val="FF8F26"/>
    <a:srgbClr val="FF6C1D"/>
    <a:srgbClr val="000000"/>
    <a:srgbClr val="34B3D6"/>
    <a:srgbClr val="2787A0"/>
    <a:srgbClr val="99CCFF"/>
    <a:srgbClr val="0066FF"/>
    <a:srgbClr val="F6F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7" autoAdjust="0"/>
    <p:restoredTop sz="97558" autoAdjust="0"/>
  </p:normalViewPr>
  <p:slideViewPr>
    <p:cSldViewPr>
      <p:cViewPr varScale="1">
        <p:scale>
          <a:sx n="52" d="100"/>
          <a:sy n="52" d="100"/>
        </p:scale>
        <p:origin x="-1162" y="-82"/>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pt-B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pt-B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pt-B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4954DB1-1CCD-4BA3-AF2C-F75649B94BD9}" type="slidenum">
              <a:rPr lang="pt-BR"/>
              <a:pPr>
                <a:defRPr/>
              </a:pPr>
              <a:t>‹nº›</a:t>
            </a:fld>
            <a:endParaRPr lang="pt-BR"/>
          </a:p>
        </p:txBody>
      </p:sp>
    </p:spTree>
    <p:extLst>
      <p:ext uri="{BB962C8B-B14F-4D97-AF65-F5344CB8AC3E}">
        <p14:creationId xmlns:p14="http://schemas.microsoft.com/office/powerpoint/2010/main" val="238187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2A477F02-4FF3-4C36-A49E-D6B9F5FA010D}" type="slidenum">
              <a:rPr lang="pt-BR" smtClean="0"/>
              <a:pPr/>
              <a:t>1</a:t>
            </a:fld>
            <a:endParaRPr lang="pt-BR"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144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BC268-54A6-435F-9D29-8E1BC2C0D450}" type="slidenum">
              <a:rPr lang="pt-BR"/>
              <a:pPr fontAlgn="base">
                <a:spcBef>
                  <a:spcPct val="0"/>
                </a:spcBef>
                <a:spcAft>
                  <a:spcPct val="0"/>
                </a:spcAft>
                <a:defRPr/>
              </a:pPr>
              <a:t>28</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144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742BAD-BB62-4B75-81B2-3C94828DBE83}" type="slidenum">
              <a:rPr lang="pt-BR"/>
              <a:pPr fontAlgn="base">
                <a:spcBef>
                  <a:spcPct val="0"/>
                </a:spcBef>
                <a:spcAft>
                  <a:spcPct val="0"/>
                </a:spcAft>
                <a:defRPr/>
              </a:pPr>
              <a:t>29</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3491"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C7083D-E7DC-41AC-B48D-4E579FFDED6C}" type="slidenum">
              <a:rPr lang="pt-BR"/>
              <a:pPr fontAlgn="base">
                <a:spcBef>
                  <a:spcPct val="0"/>
                </a:spcBef>
                <a:spcAft>
                  <a:spcPct val="0"/>
                </a:spcAft>
                <a:defRPr/>
              </a:pPr>
              <a:t>30</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553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F01D36-6AD5-4D7A-9695-056C12541F22}" type="slidenum">
              <a:rPr lang="pt-BR"/>
              <a:pPr fontAlgn="base">
                <a:spcBef>
                  <a:spcPct val="0"/>
                </a:spcBef>
                <a:spcAft>
                  <a:spcPct val="0"/>
                </a:spcAft>
                <a:defRPr/>
              </a:pPr>
              <a:t>31</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5539"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9B31C6E-5B00-4F0B-BB68-5A5BE877390F}" type="slidenum">
              <a:rPr lang="pt-BR" sz="1200">
                <a:latin typeface="+mn-lt"/>
              </a:rPr>
              <a:pPr algn="r">
                <a:defRPr/>
              </a:pPr>
              <a:t>32</a:t>
            </a:fld>
            <a:endParaRPr lang="pt-BR" sz="1200">
              <a:latin typeface="+mn-l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5539"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DF94FB29-7416-47CC-A864-AE217417E2D3}" type="slidenum">
              <a:rPr lang="pt-BR" sz="1200">
                <a:latin typeface="+mn-lt"/>
              </a:rPr>
              <a:pPr algn="r">
                <a:defRPr/>
              </a:pPr>
              <a:t>33</a:t>
            </a:fld>
            <a:endParaRPr lang="pt-BR" sz="1200">
              <a:latin typeface="+mn-l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758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626DCAE-1EDE-452B-8349-4D7945EF01AC}" type="slidenum">
              <a:rPr lang="pt-BR" sz="1200">
                <a:latin typeface="+mn-lt"/>
              </a:rPr>
              <a:pPr algn="r">
                <a:defRPr/>
              </a:pPr>
              <a:t>34</a:t>
            </a:fld>
            <a:endParaRPr lang="pt-BR" sz="120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pt-BR" sz="1000" smtClean="0">
                <a:latin typeface="ZapfHumnst BT"/>
              </a:rPr>
              <a:t>O esboço do fluxo de eventos para um caso de uso tem duas seções:</a:t>
            </a:r>
          </a:p>
          <a:p>
            <a:pPr marL="228600" lvl="1" indent="-114300" eaLnBrk="1" hangingPunct="1">
              <a:buFontTx/>
              <a:buChar char="•"/>
            </a:pPr>
            <a:r>
              <a:rPr lang="pt-BR" sz="1000" smtClean="0">
                <a:latin typeface="ZapfHumnst BT"/>
              </a:rPr>
              <a:t>Fluxo Básico de Eventos.</a:t>
            </a:r>
          </a:p>
          <a:p>
            <a:pPr marL="228600" lvl="1" indent="-114300" eaLnBrk="1" hangingPunct="1">
              <a:buFontTx/>
              <a:buChar char="•"/>
            </a:pPr>
            <a:r>
              <a:rPr lang="pt-BR" sz="1000" smtClean="0">
                <a:latin typeface="ZapfHumnst BT"/>
              </a:rPr>
              <a:t>Fluxo alternativo de Eventos.</a:t>
            </a:r>
          </a:p>
          <a:p>
            <a:pPr eaLnBrk="1" hangingPunct="1"/>
            <a:r>
              <a:rPr lang="pt-BR" sz="1000" smtClean="0">
                <a:latin typeface="ZapfHumnst BT"/>
              </a:rPr>
              <a:t>O esboço é usado como uma base para a escrita da especificação completa do caso de uso.</a:t>
            </a:r>
          </a:p>
          <a:p>
            <a:pPr eaLnBrk="1" hangingPunct="1"/>
            <a:r>
              <a:rPr lang="pt-BR" sz="1000" smtClean="0">
                <a:latin typeface="ZapfHumnst BT"/>
              </a:rPr>
              <a:t>A estrutura do fluxo deve ser de tal forma que seja fácil seguir os diferentes cenários e entender o que acontece quando ocorre os alternativos e onde eles iniciam ou terminam.</a:t>
            </a:r>
          </a:p>
          <a:p>
            <a:pPr eaLnBrk="1" hangingPunct="1"/>
            <a:r>
              <a:rPr lang="pt-BR" sz="1000" smtClean="0">
                <a:latin typeface="ZapfHumnst BT"/>
              </a:rPr>
              <a:t>O fluxo básico de eventos deve ser relativamente curto e de fácil leitura, como uma pequena estória. O fluxo básico deve mostrar os passos necessários para atingir a principal meta do caso de uso.</a:t>
            </a:r>
          </a:p>
          <a:p>
            <a:pPr eaLnBrk="1" hangingPunct="1"/>
            <a:r>
              <a:rPr lang="pt-BR" sz="1000" smtClean="0">
                <a:latin typeface="ZapfHumnst BT"/>
              </a:rPr>
              <a:t>A maioria dos outros detalhes vão para os fluxos alternativos. Você pode pensar nos fluxos alternativos como “desvios” do fluxo básico de eventos, alguns que retornam para o fluxo básico de eventos e alguns que terminam a execução do caso de uso. No diagrama do slide, a seta reta representa o fluxo básico e as curvas os alternativos em relação ao básico. Exemplos de diferentes tipos de fluxos alternativos para o caso de uso Fazer Matrícula são:</a:t>
            </a:r>
          </a:p>
          <a:p>
            <a:pPr marL="228600" lvl="1" indent="-114300" eaLnBrk="1" hangingPunct="1">
              <a:buFontTx/>
              <a:buChar char="•"/>
            </a:pPr>
            <a:r>
              <a:rPr lang="pt-BR" sz="1000" b="1" smtClean="0">
                <a:latin typeface="ZapfHumnst BT"/>
              </a:rPr>
              <a:t>Variações regulares</a:t>
            </a:r>
            <a:r>
              <a:rPr lang="pt-BR" sz="1000" smtClean="0">
                <a:latin typeface="ZapfHumnst BT"/>
              </a:rPr>
              <a:t>: Tratar matrícula de calouros diferentemente.</a:t>
            </a:r>
          </a:p>
          <a:p>
            <a:pPr marL="228600" lvl="1" indent="-114300" eaLnBrk="1" hangingPunct="1">
              <a:buFontTx/>
              <a:buChar char="•"/>
            </a:pPr>
            <a:r>
              <a:rPr lang="pt-BR" sz="1000" b="1" smtClean="0">
                <a:latin typeface="ZapfHumnst BT"/>
              </a:rPr>
              <a:t>Casos ímpares</a:t>
            </a:r>
            <a:r>
              <a:rPr lang="pt-BR" sz="1000" smtClean="0">
                <a:latin typeface="ZapfHumnst BT"/>
              </a:rPr>
              <a:t>: Tratar matrícula acima de 25 créditos-hora diferentemente.</a:t>
            </a:r>
          </a:p>
          <a:p>
            <a:pPr marL="228600" lvl="1" indent="-114300" eaLnBrk="1" hangingPunct="1">
              <a:buFontTx/>
              <a:buChar char="•"/>
            </a:pPr>
            <a:r>
              <a:rPr lang="pt-BR" sz="1000" b="1" smtClean="0">
                <a:latin typeface="ZapfHumnst BT"/>
              </a:rPr>
              <a:t>Fluxos excepcionais (erros) </a:t>
            </a:r>
            <a:r>
              <a:rPr lang="pt-BR" sz="1000" smtClean="0">
                <a:latin typeface="ZapfHumnst BT"/>
              </a:rPr>
              <a:t>: Número do ID do estudante inválido.</a:t>
            </a:r>
          </a:p>
          <a:p>
            <a:pPr eaLnBrk="1" hangingPunct="1"/>
            <a:r>
              <a:rPr lang="pt-BR" sz="1000" smtClean="0">
                <a:latin typeface="ZapfHumnst BT"/>
              </a:rPr>
              <a:t>Desenvolva tanto o fluxo básico quanto os alternativos num esboço. </a:t>
            </a:r>
            <a:endParaRPr lang="pt-BR" smtClean="0"/>
          </a:p>
        </p:txBody>
      </p:sp>
      <p:sp>
        <p:nvSpPr>
          <p:cNvPr id="93187"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168A40-35AC-452D-BE8E-DB3B3BD8B356}" type="slidenum">
              <a:rPr lang="pt-BR"/>
              <a:pPr fontAlgn="base">
                <a:spcBef>
                  <a:spcPct val="0"/>
                </a:spcBef>
                <a:spcAft>
                  <a:spcPct val="0"/>
                </a:spcAft>
                <a:defRPr/>
              </a:pPr>
              <a:t>35</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9523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6B3639-3B04-4948-B97C-F71DD45A5940}" type="slidenum">
              <a:rPr lang="pt-BR"/>
              <a:pPr fontAlgn="base">
                <a:spcBef>
                  <a:spcPct val="0"/>
                </a:spcBef>
                <a:spcAft>
                  <a:spcPct val="0"/>
                </a:spcAft>
                <a:defRPr/>
              </a:pPr>
              <a:t>36</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9728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379FE3-53E6-44D7-B990-B3AC7EF0343A}" type="slidenum">
              <a:rPr lang="pt-BR"/>
              <a:pPr fontAlgn="base">
                <a:spcBef>
                  <a:spcPct val="0"/>
                </a:spcBef>
                <a:spcAft>
                  <a:spcPct val="0"/>
                </a:spcAft>
                <a:defRPr/>
              </a:pPr>
              <a:t>37</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3891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E63FB7-B4DD-4DE5-B4C6-905D2168835F}" type="slidenum">
              <a:rPr lang="pt-BR"/>
              <a:pPr fontAlgn="base">
                <a:spcBef>
                  <a:spcPct val="0"/>
                </a:spcBef>
                <a:spcAft>
                  <a:spcPct val="0"/>
                </a:spcAft>
                <a:defRPr/>
              </a:pPr>
              <a:t>20</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137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90BF26-5DE5-4607-A8EA-1DF5A91AF974}" type="slidenum">
              <a:rPr lang="pt-BR"/>
              <a:pPr fontAlgn="base">
                <a:spcBef>
                  <a:spcPct val="0"/>
                </a:spcBef>
                <a:spcAft>
                  <a:spcPct val="0"/>
                </a:spcAft>
                <a:defRPr/>
              </a:pPr>
              <a:t>38</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6A8A4C-0E0E-422A-B805-73012DAFC6C5}" type="slidenum">
              <a:rPr lang="pt-BR"/>
              <a:pPr fontAlgn="base">
                <a:spcBef>
                  <a:spcPct val="0"/>
                </a:spcBef>
                <a:spcAft>
                  <a:spcPct val="0"/>
                </a:spcAft>
                <a:defRPr/>
              </a:pPr>
              <a:t>39</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547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85A884-3DB1-4533-A962-937784B6B351}" type="slidenum">
              <a:rPr lang="pt-BR"/>
              <a:pPr fontAlgn="base">
                <a:spcBef>
                  <a:spcPct val="0"/>
                </a:spcBef>
                <a:spcAft>
                  <a:spcPct val="0"/>
                </a:spcAft>
                <a:defRPr/>
              </a:pPr>
              <a:t>40</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t-BR" smtClean="0"/>
              <a:t>Este é um modelo para uma Especificação de Caso de Uso </a:t>
            </a:r>
            <a:br>
              <a:rPr lang="pt-BR" smtClean="0"/>
            </a:br>
            <a:r>
              <a:rPr lang="pt-BR" smtClean="0"/>
              <a:t>Para cada caso de uso, comece com o esboço do passo-a-passo e gradualmente adicione detalhes em cada passo. Entenda o que realmente acontece para não perder nada. Normalmente, o refinamento é iniciado pelo fluxo básico e, em seguida, os fluxos alternativos são refinados. </a:t>
            </a:r>
            <a:br>
              <a:rPr lang="pt-BR" smtClean="0"/>
            </a:br>
            <a:r>
              <a:rPr lang="pt-BR" smtClean="0"/>
              <a:t>Trabalhe com os usuários para revisar e detalhar o esboço. Esta revisão pode ocorre muitas vezes. </a:t>
            </a:r>
            <a:br>
              <a:rPr lang="pt-BR" smtClean="0"/>
            </a:br>
            <a:r>
              <a:rPr lang="pt-BR" smtClean="0"/>
              <a:t>Não há tamanho mínimo ou máximo para uma Especificação de Caso de Uso. Ela precisa ser grande o suficiente para conter uma descrição inequívoca de como o sistema funciona, mas suficientemente pequena para ser o mais conciso possível. Tenha certeza que sua descrição está completa e que tenha respondido todas as perguntas que as pessoas poderiam ter sobre os acontecimentos na utilização caso de uso. </a:t>
            </a:r>
            <a:br>
              <a:rPr lang="pt-BR" smtClean="0"/>
            </a:br>
            <a:r>
              <a:rPr lang="pt-BR" smtClean="0"/>
              <a:t>A Especificação de Caso de Uso descreve os detalhes de uma utilização específica caso de uso. Além do fluxo de eventos, existem outras propriedades que detalham um caso de uso. É melhor usar um modelo padrão para o seu caso de uso, como o mostrado aqui (a partir da IBM ® Rational Unified Process ®). Independentemente de saber se você tem quaisquer propriedades dentro da secção, utilize o esquema padrão. </a:t>
            </a:r>
          </a:p>
        </p:txBody>
      </p:sp>
      <p:sp>
        <p:nvSpPr>
          <p:cNvPr id="11571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070C75-6EC3-4C2A-BBF7-D20585ACE552}" type="slidenum">
              <a:rPr lang="pt-BR"/>
              <a:pPr fontAlgn="base">
                <a:spcBef>
                  <a:spcPct val="0"/>
                </a:spcBef>
                <a:spcAft>
                  <a:spcPct val="0"/>
                </a:spcAft>
                <a:defRPr/>
              </a:pPr>
              <a:t>41</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1776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5CF980-6C4F-4E01-9714-700302343F7F}" type="slidenum">
              <a:rPr lang="pt-BR"/>
              <a:pPr fontAlgn="base">
                <a:spcBef>
                  <a:spcPct val="0"/>
                </a:spcBef>
                <a:spcAft>
                  <a:spcPct val="0"/>
                </a:spcAft>
                <a:defRPr/>
              </a:pPr>
              <a:t>42</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30051"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2E877-A300-4BE5-9791-C2DC1E615F32}" type="slidenum">
              <a:rPr lang="pt-BR"/>
              <a:pPr fontAlgn="base">
                <a:spcBef>
                  <a:spcPct val="0"/>
                </a:spcBef>
                <a:spcAft>
                  <a:spcPct val="0"/>
                </a:spcAft>
                <a:defRPr/>
              </a:pPr>
              <a:t>43</a:t>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19811"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9A776D-C6FD-4B05-AB11-ADB1554E2851}" type="slidenum">
              <a:rPr lang="pt-BR"/>
              <a:pPr fontAlgn="base">
                <a:spcBef>
                  <a:spcPct val="0"/>
                </a:spcBef>
                <a:spcAft>
                  <a:spcPct val="0"/>
                </a:spcAft>
                <a:defRPr/>
              </a:pPr>
              <a:t>44</a:t>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2185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53B8B6-9ED9-42B1-9064-486B118522A8}" type="slidenum">
              <a:rPr lang="pt-BR"/>
              <a:pPr fontAlgn="base">
                <a:spcBef>
                  <a:spcPct val="0"/>
                </a:spcBef>
                <a:spcAft>
                  <a:spcPct val="0"/>
                </a:spcAft>
                <a:defRPr/>
              </a:pPr>
              <a:t>45</a:t>
            </a:fld>
            <a:endParaRPr 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23907"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FB5E12-3C46-4962-92A0-8BD72A20D35C}" type="slidenum">
              <a:rPr lang="pt-BR"/>
              <a:pPr fontAlgn="base">
                <a:spcBef>
                  <a:spcPct val="0"/>
                </a:spcBef>
                <a:spcAft>
                  <a:spcPct val="0"/>
                </a:spcAft>
                <a:defRPr/>
              </a:pPr>
              <a:t>46</a:t>
            </a:fld>
            <a:endParaRPr 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2595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218E22-A7EC-4569-9283-FD2E16464AB3}" type="slidenum">
              <a:rPr lang="pt-BR"/>
              <a:pPr fontAlgn="base">
                <a:spcBef>
                  <a:spcPct val="0"/>
                </a:spcBef>
                <a:spcAft>
                  <a:spcPct val="0"/>
                </a:spcAft>
                <a:defRPr/>
              </a:pPr>
              <a:t>47</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3891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5DD4B0-F142-4447-98C7-0E2CCDE30BCB}" type="slidenum">
              <a:rPr lang="pt-BR"/>
              <a:pPr fontAlgn="base">
                <a:spcBef>
                  <a:spcPct val="0"/>
                </a:spcBef>
                <a:spcAft>
                  <a:spcPct val="0"/>
                </a:spcAft>
                <a:defRPr/>
              </a:pPr>
              <a:t>21</a:t>
            </a:fld>
            <a:endParaRPr 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2800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16954F-2E7C-4CCE-BAF7-C6DB376E46F5}" type="slidenum">
              <a:rPr lang="pt-BR"/>
              <a:pPr fontAlgn="base">
                <a:spcBef>
                  <a:spcPct val="0"/>
                </a:spcBef>
                <a:spcAft>
                  <a:spcPct val="0"/>
                </a:spcAft>
                <a:defRPr/>
              </a:pPr>
              <a:t>48</a:t>
            </a:fld>
            <a:endParaRPr 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3209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1EF0A7-EBD9-42D9-BBDA-3C058A7CD93A}" type="slidenum">
              <a:rPr lang="pt-BR"/>
              <a:pPr fontAlgn="base">
                <a:spcBef>
                  <a:spcPct val="0"/>
                </a:spcBef>
                <a:spcAft>
                  <a:spcPct val="0"/>
                </a:spcAft>
                <a:defRPr/>
              </a:pPr>
              <a:t>49</a:t>
            </a:fld>
            <a:endParaRPr 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34147"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7F739B-688A-46A0-8E6D-EC7CD15F1B56}" type="slidenum">
              <a:rPr lang="pt-BR"/>
              <a:pPr fontAlgn="base">
                <a:spcBef>
                  <a:spcPct val="0"/>
                </a:spcBef>
                <a:spcAft>
                  <a:spcPct val="0"/>
                </a:spcAft>
                <a:defRPr/>
              </a:pPr>
              <a:t>50</a:t>
            </a:fld>
            <a:endParaRPr 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3619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806300-2639-4FEF-A8F4-568F15067568}" type="slidenum">
              <a:rPr lang="pt-BR"/>
              <a:pPr fontAlgn="base">
                <a:spcBef>
                  <a:spcPct val="0"/>
                </a:spcBef>
                <a:spcAft>
                  <a:spcPct val="0"/>
                </a:spcAft>
                <a:defRPr/>
              </a:pPr>
              <a:t>51</a:t>
            </a:fld>
            <a:endParaRPr 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3824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5F938E-B370-45D4-BBD8-8C46E02E7BFA}" type="slidenum">
              <a:rPr lang="pt-BR"/>
              <a:pPr fontAlgn="base">
                <a:spcBef>
                  <a:spcPct val="0"/>
                </a:spcBef>
                <a:spcAft>
                  <a:spcPct val="0"/>
                </a:spcAft>
                <a:defRPr/>
              </a:pPr>
              <a:t>52</a:t>
            </a:fld>
            <a:endParaRPr 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40291"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B827E-84D5-4EF4-9400-D025A034B0B5}" type="slidenum">
              <a:rPr lang="pt-BR"/>
              <a:pPr fontAlgn="base">
                <a:spcBef>
                  <a:spcPct val="0"/>
                </a:spcBef>
                <a:spcAft>
                  <a:spcPct val="0"/>
                </a:spcAft>
                <a:defRPr/>
              </a:pPr>
              <a:t>53</a:t>
            </a:fld>
            <a:endParaRPr 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4233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891D1B-1E1F-4C98-9FB9-C5172D00AE49}" type="slidenum">
              <a:rPr lang="pt-BR"/>
              <a:pPr fontAlgn="base">
                <a:spcBef>
                  <a:spcPct val="0"/>
                </a:spcBef>
                <a:spcAft>
                  <a:spcPct val="0"/>
                </a:spcAft>
                <a:defRPr/>
              </a:pPr>
              <a:t>54</a:t>
            </a:fld>
            <a:endParaRPr lang="pt-B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44387"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CB8678-602F-4CE8-8EE7-E97748FF62A4}" type="slidenum">
              <a:rPr lang="pt-BR"/>
              <a:pPr fontAlgn="base">
                <a:spcBef>
                  <a:spcPct val="0"/>
                </a:spcBef>
                <a:spcAft>
                  <a:spcPct val="0"/>
                </a:spcAft>
                <a:defRPr/>
              </a:pPr>
              <a:t>55</a:t>
            </a:fld>
            <a:endParaRPr 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4643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732BC5-2F78-4AB7-90F7-2854F5D4866B}" type="slidenum">
              <a:rPr lang="pt-BR"/>
              <a:pPr fontAlgn="base">
                <a:spcBef>
                  <a:spcPct val="0"/>
                </a:spcBef>
                <a:spcAft>
                  <a:spcPct val="0"/>
                </a:spcAft>
                <a:defRPr/>
              </a:pPr>
              <a:t>56</a:t>
            </a:fld>
            <a:endParaRPr 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4848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59A340-CE23-4278-BC4A-D165931804FE}" type="slidenum">
              <a:rPr lang="pt-BR"/>
              <a:pPr fontAlgn="base">
                <a:spcBef>
                  <a:spcPct val="0"/>
                </a:spcBef>
                <a:spcAft>
                  <a:spcPct val="0"/>
                </a:spcAft>
                <a:defRPr/>
              </a:pPr>
              <a:t>57</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smtClean="0"/>
          </a:p>
        </p:txBody>
      </p:sp>
      <p:sp>
        <p:nvSpPr>
          <p:cNvPr id="4" name="Espaço Reservado para Número de Slide 3"/>
          <p:cNvSpPr>
            <a:spLocks noGrp="1"/>
          </p:cNvSpPr>
          <p:nvPr>
            <p:ph type="sldNum" sz="quarter" idx="5"/>
          </p:nvPr>
        </p:nvSpPr>
        <p:spPr/>
        <p:txBody>
          <a:bodyPr/>
          <a:lstStyle/>
          <a:p>
            <a:pPr>
              <a:defRPr/>
            </a:pPr>
            <a:fld id="{B4E01779-C90E-4BCE-A4B4-C3068740E0D6}" type="slidenum">
              <a:rPr lang="pt-BR" smtClean="0"/>
              <a:pPr>
                <a:defRPr/>
              </a:pPr>
              <a:t>22</a:t>
            </a:fld>
            <a:endParaRPr 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0531"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B75E5B-9180-4F73-B861-4C555CC02553}" type="slidenum">
              <a:rPr lang="pt-BR"/>
              <a:pPr fontAlgn="base">
                <a:spcBef>
                  <a:spcPct val="0"/>
                </a:spcBef>
                <a:spcAft>
                  <a:spcPct val="0"/>
                </a:spcAft>
                <a:defRPr/>
              </a:pPr>
              <a:t>58</a:t>
            </a:fld>
            <a:endParaRPr lang="pt-B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ço Reservado para Anotações 2"/>
          <p:cNvSpPr>
            <a:spLocks noGrp="1"/>
          </p:cNvSpPr>
          <p:nvPr>
            <p:ph type="body" idx="1"/>
          </p:nvPr>
        </p:nvSpPr>
        <p:spPr/>
        <p:txBody>
          <a:bodyPr>
            <a:normAutofit lnSpcReduction="10000"/>
          </a:bodyPr>
          <a:lstStyle/>
          <a:p>
            <a:pPr eaLnBrk="1" fontAlgn="auto" hangingPunct="1">
              <a:spcBef>
                <a:spcPts val="0"/>
              </a:spcBef>
              <a:spcAft>
                <a:spcPts val="0"/>
              </a:spcAft>
              <a:defRPr/>
            </a:pPr>
            <a:r>
              <a:rPr lang="pt-BR" dirty="0" smtClean="0"/>
              <a:t>Casos de uso nunca pretenderam descrever uma interface do usuário. Descrever coisas visuais com palavras sem abre equívoco e é muito difícil revisar.</a:t>
            </a:r>
          </a:p>
          <a:p>
            <a:pPr eaLnBrk="1" fontAlgn="auto" hangingPunct="1">
              <a:spcBef>
                <a:spcPts val="0"/>
              </a:spcBef>
              <a:spcAft>
                <a:spcPts val="0"/>
              </a:spcAft>
              <a:defRPr/>
            </a:pPr>
            <a:r>
              <a:rPr lang="pt-BR" dirty="0" smtClean="0"/>
              <a:t>Por exemplo, imagine um balde. Você pode imaginar que se trata de um recipiente plástico com uma abertura superior e um pegador. Mas uma outra pessoa pode imaginá-la como sendo feitas de metal, com uma alça, pintado de vermelho, e com a palavra "Fogo" escrito sobre ela. Todas as descrições de interpretação foram diferentes. Pelo mesmo motivo, as interfaces do usuário são melhor descritos visualmente.</a:t>
            </a:r>
          </a:p>
          <a:p>
            <a:pPr eaLnBrk="1" fontAlgn="auto" hangingPunct="1">
              <a:spcBef>
                <a:spcPts val="0"/>
              </a:spcBef>
              <a:spcAft>
                <a:spcPts val="0"/>
              </a:spcAft>
              <a:defRPr/>
            </a:pPr>
            <a:endParaRPr lang="pt-BR" dirty="0" smtClean="0"/>
          </a:p>
          <a:p>
            <a:pPr eaLnBrk="1" fontAlgn="auto" hangingPunct="1">
              <a:spcBef>
                <a:spcPts val="0"/>
              </a:spcBef>
              <a:spcAft>
                <a:spcPts val="0"/>
              </a:spcAft>
              <a:defRPr/>
            </a:pPr>
            <a:r>
              <a:rPr lang="pt-BR" dirty="0" smtClean="0"/>
              <a:t>Outra razão para manter uma interface de usuário fora da Especificação de Caso de Uso é que os requisitos do sistema podem ser as mesmas, independentemente da tecnologia utilizada.</a:t>
            </a:r>
          </a:p>
          <a:p>
            <a:pPr eaLnBrk="1" fontAlgn="auto" hangingPunct="1">
              <a:spcBef>
                <a:spcPts val="0"/>
              </a:spcBef>
              <a:spcAft>
                <a:spcPts val="0"/>
              </a:spcAft>
              <a:defRPr/>
            </a:pPr>
            <a:endParaRPr lang="pt-BR" dirty="0" smtClean="0"/>
          </a:p>
          <a:p>
            <a:pPr eaLnBrk="1" fontAlgn="auto" hangingPunct="1">
              <a:spcBef>
                <a:spcPts val="0"/>
              </a:spcBef>
              <a:spcAft>
                <a:spcPts val="0"/>
              </a:spcAft>
              <a:defRPr/>
            </a:pPr>
            <a:r>
              <a:rPr lang="pt-BR" dirty="0" smtClean="0"/>
              <a:t>Considere a Especificação de Caso de Uso de um telefone celular. Um dos casos de uso pode ser Receber Chamada. Neste caso de uso, o sistema tem de notificar o usuário que existe uma chamada recebida. Tipicamente, os autores de caso de uso escrevem "O sistema toca o telefone." Mas, nos aparelhos modernos, o toque pode ser desligado. </a:t>
            </a:r>
          </a:p>
          <a:p>
            <a:pPr eaLnBrk="1" fontAlgn="auto" hangingPunct="1">
              <a:spcBef>
                <a:spcPts val="0"/>
              </a:spcBef>
              <a:spcAft>
                <a:spcPts val="0"/>
              </a:spcAft>
              <a:defRPr/>
            </a:pPr>
            <a:endParaRPr lang="pt-BR" dirty="0" smtClean="0"/>
          </a:p>
          <a:p>
            <a:pPr eaLnBrk="1" fontAlgn="auto" hangingPunct="1">
              <a:spcBef>
                <a:spcPts val="0"/>
              </a:spcBef>
              <a:spcAft>
                <a:spcPts val="0"/>
              </a:spcAft>
              <a:defRPr/>
            </a:pPr>
            <a:r>
              <a:rPr lang="pt-BR" dirty="0" smtClean="0"/>
              <a:t>Na verdade, o telefone poderia tocar, vibrar, exibir uma mensagem na tela, ou qualquer combinação dos três, dependendo das características que foram ativadas. </a:t>
            </a:r>
          </a:p>
          <a:p>
            <a:pPr eaLnBrk="1" fontAlgn="auto" hangingPunct="1">
              <a:spcBef>
                <a:spcPts val="0"/>
              </a:spcBef>
              <a:spcAft>
                <a:spcPts val="0"/>
              </a:spcAft>
              <a:defRPr/>
            </a:pPr>
            <a:endParaRPr lang="pt-BR" dirty="0" smtClean="0"/>
          </a:p>
          <a:p>
            <a:pPr eaLnBrk="1" fontAlgn="auto" hangingPunct="1">
              <a:spcBef>
                <a:spcPts val="0"/>
              </a:spcBef>
              <a:spcAft>
                <a:spcPts val="0"/>
              </a:spcAft>
              <a:defRPr/>
            </a:pPr>
            <a:r>
              <a:rPr lang="pt-BR" dirty="0" smtClean="0"/>
              <a:t>Neste caso, a descrição do caso de uso deveria ser "O sistema avisa o usuário sobre uma chamada recebida. Consulte os requisitos especiais para a descrição de como o sistema pode notificar o usuário“. Nos Requisitos Especiais, existe uma matriz de como o sistema pode notificar o usuário, dependendo das características que tenham sido ativados no sistema. Isto informa o desenvolvedor e ao testador de que isso é configurável e que o método de notificação é baseado na configuração do sistema. </a:t>
            </a:r>
          </a:p>
          <a:p>
            <a:pPr eaLnBrk="1" fontAlgn="auto" hangingPunct="1">
              <a:spcBef>
                <a:spcPts val="0"/>
              </a:spcBef>
              <a:spcAft>
                <a:spcPts val="0"/>
              </a:spcAft>
              <a:defRPr/>
            </a:pPr>
            <a:r>
              <a:rPr lang="pt-BR" dirty="0" smtClean="0"/>
              <a:t/>
            </a:r>
            <a:br>
              <a:rPr lang="pt-BR" dirty="0" smtClean="0"/>
            </a:br>
            <a:r>
              <a:rPr lang="pt-BR" dirty="0" smtClean="0"/>
              <a:t>Mesmo se você saiba o que será a interface do seu sistema, o seu caso de uso deve ainda ser tão independente de interface quanto possível. Coloque as informações específicas de interface nas especificações de interface do usuário ou nos modelos de experiência do usuário. </a:t>
            </a:r>
            <a:br>
              <a:rPr lang="pt-BR" dirty="0" smtClean="0"/>
            </a:br>
            <a:endParaRPr lang="pt-BR" dirty="0"/>
          </a:p>
        </p:txBody>
      </p:sp>
      <p:sp>
        <p:nvSpPr>
          <p:cNvPr id="163843"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C501C0-ABE5-4C0D-BA9C-B7C19D780632}" type="slidenum">
              <a:rPr lang="pt-BR"/>
              <a:pPr fontAlgn="base">
                <a:spcBef>
                  <a:spcPct val="0"/>
                </a:spcBef>
                <a:spcAft>
                  <a:spcPct val="0"/>
                </a:spcAft>
                <a:defRPr/>
              </a:pPr>
              <a:t>59</a:t>
            </a:fld>
            <a:endParaRPr lang="pt-B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5769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365C91-3BC6-4076-A92B-4E0B7B509509}" type="slidenum">
              <a:rPr lang="pt-BR"/>
              <a:pPr fontAlgn="base">
                <a:spcBef>
                  <a:spcPct val="0"/>
                </a:spcBef>
                <a:spcAft>
                  <a:spcPct val="0"/>
                </a:spcAft>
                <a:defRPr/>
              </a:pPr>
              <a:t>60</a:t>
            </a:fld>
            <a:endParaRPr lang="pt-B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ço Reservado para Anotações 2"/>
          <p:cNvSpPr>
            <a:spLocks noGrp="1"/>
          </p:cNvSpPr>
          <p:nvPr>
            <p:ph type="body" idx="1"/>
          </p:nvPr>
        </p:nvSpPr>
        <p:spPr/>
        <p:txBody>
          <a:bodyPr/>
          <a:lstStyle/>
          <a:p>
            <a:pPr eaLnBrk="1" fontAlgn="auto" hangingPunct="1">
              <a:spcBef>
                <a:spcPts val="0"/>
              </a:spcBef>
              <a:spcAft>
                <a:spcPts val="0"/>
              </a:spcAft>
              <a:defRPr/>
            </a:pPr>
            <a:r>
              <a:rPr lang="pt-BR" sz="900" dirty="0" smtClean="0"/>
              <a:t>Descrever como atores interagem com o formulário é comum nos casos de uso. Existem muitas técnicas analistas usam, tal com o de colocá-los no fluxo ou como Requisitos Especiais.</a:t>
            </a:r>
          </a:p>
          <a:p>
            <a:pPr eaLnBrk="1" fontAlgn="auto" hangingPunct="1">
              <a:spcBef>
                <a:spcPts val="0"/>
              </a:spcBef>
              <a:spcAft>
                <a:spcPts val="0"/>
              </a:spcAft>
              <a:defRPr/>
            </a:pPr>
            <a:endParaRPr lang="pt-BR" sz="900" dirty="0" smtClean="0"/>
          </a:p>
          <a:p>
            <a:pPr eaLnBrk="1" fontAlgn="auto" hangingPunct="1">
              <a:spcBef>
                <a:spcPts val="0"/>
              </a:spcBef>
              <a:spcAft>
                <a:spcPts val="0"/>
              </a:spcAft>
              <a:defRPr/>
            </a:pPr>
            <a:r>
              <a:rPr lang="pt-BR" sz="900" dirty="0" smtClean="0"/>
              <a:t>Por exemplo:</a:t>
            </a:r>
          </a:p>
          <a:p>
            <a:pPr indent="3175" eaLnBrk="1" hangingPunct="1">
              <a:lnSpc>
                <a:spcPct val="90000"/>
              </a:lnSpc>
              <a:spcBef>
                <a:spcPct val="20000"/>
              </a:spcBef>
              <a:buFont typeface="Wingdings" pitchFamily="2" charset="2"/>
              <a:buNone/>
              <a:defRPr/>
            </a:pPr>
            <a:r>
              <a:rPr lang="pt-BR" sz="800" kern="0" dirty="0" smtClean="0"/>
              <a:t>5.</a:t>
            </a:r>
            <a:r>
              <a:rPr lang="pt-BR" sz="800" kern="0" dirty="0" smtClean="0">
                <a:solidFill>
                  <a:srgbClr val="73E1FF"/>
                </a:solidFill>
              </a:rPr>
              <a:t> </a:t>
            </a:r>
            <a:r>
              <a:rPr lang="pt-BR" sz="900" kern="0" dirty="0" smtClean="0"/>
              <a:t>Informações do cliente inserida</a:t>
            </a:r>
          </a:p>
          <a:p>
            <a:pPr marL="342900" lvl="1" indent="-228600" eaLnBrk="1" fontAlgn="auto" hangingPunct="1">
              <a:spcBef>
                <a:spcPts val="0"/>
              </a:spcBef>
              <a:spcAft>
                <a:spcPts val="0"/>
              </a:spcAft>
              <a:buFontTx/>
              <a:buChar char="•"/>
              <a:defRPr/>
            </a:pPr>
            <a:r>
              <a:rPr lang="pt-BR" sz="900" dirty="0" smtClean="0">
                <a:latin typeface="Arial Narrow" pitchFamily="34" charset="0"/>
              </a:rPr>
              <a:t>O sistema solicita ao Cliente que entre com o nome, endereço (2 linhas), cidade, estado, CEP e número telefônico</a:t>
            </a:r>
          </a:p>
          <a:p>
            <a:pPr marL="342900" lvl="1" indent="-228600" eaLnBrk="1" fontAlgn="auto" hangingPunct="1">
              <a:spcBef>
                <a:spcPts val="0"/>
              </a:spcBef>
              <a:spcAft>
                <a:spcPts val="0"/>
              </a:spcAft>
              <a:buFontTx/>
              <a:buChar char="•"/>
              <a:defRPr/>
            </a:pPr>
            <a:r>
              <a:rPr lang="pt-BR" sz="900" dirty="0" smtClean="0">
                <a:latin typeface="Arial Narrow" pitchFamily="34" charset="0"/>
              </a:rPr>
              <a:t>O Cliente insere a informação.</a:t>
            </a:r>
          </a:p>
          <a:p>
            <a:pPr marL="342900" lvl="1" indent="-228600" eaLnBrk="1" fontAlgn="auto" hangingPunct="1">
              <a:spcBef>
                <a:spcPts val="0"/>
              </a:spcBef>
              <a:spcAft>
                <a:spcPts val="0"/>
              </a:spcAft>
              <a:buFontTx/>
              <a:buChar char="•"/>
              <a:defRPr/>
            </a:pPr>
            <a:r>
              <a:rPr lang="pt-BR" sz="900" dirty="0" smtClean="0">
                <a:latin typeface="Arial Narrow" pitchFamily="34" charset="0"/>
              </a:rPr>
              <a:t>O Cliente cria a conta.</a:t>
            </a:r>
          </a:p>
          <a:p>
            <a:pPr indent="3175" eaLnBrk="1" hangingPunct="1">
              <a:lnSpc>
                <a:spcPct val="90000"/>
              </a:lnSpc>
              <a:spcBef>
                <a:spcPct val="20000"/>
              </a:spcBef>
              <a:buFont typeface="Wingdings" pitchFamily="2" charset="2"/>
              <a:buNone/>
              <a:defRPr/>
            </a:pPr>
            <a:endParaRPr lang="pt-BR" sz="900" dirty="0" smtClean="0">
              <a:latin typeface="Arial Narrow" pitchFamily="34" charset="0"/>
            </a:endParaRPr>
          </a:p>
          <a:p>
            <a:pPr indent="3175" eaLnBrk="1" hangingPunct="1">
              <a:lnSpc>
                <a:spcPct val="90000"/>
              </a:lnSpc>
              <a:spcBef>
                <a:spcPct val="20000"/>
              </a:spcBef>
              <a:buFont typeface="Wingdings" pitchFamily="2" charset="2"/>
              <a:buNone/>
              <a:defRPr/>
            </a:pPr>
            <a:r>
              <a:rPr lang="pt-BR" sz="900" dirty="0" smtClean="0"/>
              <a:t>Este estilo tem um tendência em distrair o leitor do fluxo de eventos e é difícil de manter.</a:t>
            </a:r>
          </a:p>
          <a:p>
            <a:pPr indent="3175" eaLnBrk="1" hangingPunct="1">
              <a:lnSpc>
                <a:spcPct val="90000"/>
              </a:lnSpc>
              <a:spcBef>
                <a:spcPct val="20000"/>
              </a:spcBef>
              <a:buFont typeface="Wingdings" pitchFamily="2" charset="2"/>
              <a:buNone/>
              <a:defRPr/>
            </a:pPr>
            <a:r>
              <a:rPr lang="pt-BR" sz="900" dirty="0" smtClean="0"/>
              <a:t>O método seguro é usar o glossário. Isso garante que exista apenas um único lugar para manter a informação. Garante a consistência se o mesmo dado é usado em múltiplos casos de uso. Também deixa a descrição do caso de uso limpa e de fácil leitura. O glossário pode ser usado pelos projetistas de banco de dados e de interface com maior efetividade.</a:t>
            </a:r>
            <a:br>
              <a:rPr lang="pt-BR" sz="900" dirty="0" smtClean="0"/>
            </a:br>
            <a:endParaRPr lang="pt-BR" sz="900" dirty="0" smtClean="0"/>
          </a:p>
          <a:p>
            <a:pPr indent="3175" eaLnBrk="1" hangingPunct="1">
              <a:lnSpc>
                <a:spcPct val="90000"/>
              </a:lnSpc>
              <a:spcBef>
                <a:spcPct val="20000"/>
              </a:spcBef>
              <a:buFont typeface="Wingdings" pitchFamily="2" charset="2"/>
              <a:buNone/>
              <a:defRPr/>
            </a:pPr>
            <a:r>
              <a:rPr lang="pt-BR" sz="900" dirty="0" smtClean="0">
                <a:latin typeface="Arial Narrow" pitchFamily="34" charset="0"/>
              </a:rPr>
              <a:t>Embora esforços devam ser realizados em usar o glossário, uma abordagem alternativa é especificar os requisitos de dados detalhados na seção Requisitos Especiais da Especificação de Caso de Uso ou colocá-los na Especificação Suplementar.</a:t>
            </a:r>
            <a:endParaRPr lang="pt-BR" dirty="0"/>
          </a:p>
        </p:txBody>
      </p:sp>
      <p:sp>
        <p:nvSpPr>
          <p:cNvPr id="159747"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7E4BF8-F891-413D-93A5-688ACEDB23E0}" type="slidenum">
              <a:rPr lang="pt-BR"/>
              <a:pPr fontAlgn="base">
                <a:spcBef>
                  <a:spcPct val="0"/>
                </a:spcBef>
                <a:spcAft>
                  <a:spcPct val="0"/>
                </a:spcAft>
                <a:defRPr/>
              </a:pPr>
              <a:t>61</a:t>
            </a:fld>
            <a:endParaRPr lang="pt-B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4991842-A722-4C6A-B4E5-5DDDE49794E7}" type="slidenum">
              <a:rPr lang="pt-BR" sz="1200">
                <a:latin typeface="+mn-lt"/>
              </a:rPr>
              <a:pPr algn="r">
                <a:defRPr/>
              </a:pPr>
              <a:t>62</a:t>
            </a:fld>
            <a:endParaRPr lang="pt-BR" sz="1200">
              <a:latin typeface="+mn-l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2B0B214-49DF-4120-91B5-226D5DE41E20}" type="slidenum">
              <a:rPr lang="pt-BR" sz="1200">
                <a:latin typeface="+mn-lt"/>
              </a:rPr>
              <a:pPr algn="r">
                <a:defRPr/>
              </a:pPr>
              <a:t>63</a:t>
            </a:fld>
            <a:endParaRPr lang="pt-BR" sz="1200">
              <a:latin typeface="+mn-l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9BFD8C3-C944-412B-BAB3-F3DAD9D892E1}" type="slidenum">
              <a:rPr lang="pt-BR" sz="1200">
                <a:latin typeface="+mn-lt"/>
              </a:rPr>
              <a:pPr algn="r">
                <a:defRPr/>
              </a:pPr>
              <a:t>64</a:t>
            </a:fld>
            <a:endParaRPr lang="pt-BR" sz="1200">
              <a:latin typeface="+mn-l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BFA65DC-0CD9-4CFE-9DB1-DDF03D09C263}" type="slidenum">
              <a:rPr lang="pt-BR" sz="1200">
                <a:latin typeface="+mn-lt"/>
              </a:rPr>
              <a:pPr algn="r">
                <a:defRPr/>
              </a:pPr>
              <a:t>65</a:t>
            </a:fld>
            <a:endParaRPr lang="pt-BR" sz="1200">
              <a:latin typeface="+mn-l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6BDF34D-99A4-4344-BA4F-CE181F02229A}" type="slidenum">
              <a:rPr lang="pt-BR" sz="1200">
                <a:latin typeface="+mn-lt"/>
              </a:rPr>
              <a:pPr algn="r">
                <a:defRPr/>
              </a:pPr>
              <a:t>66</a:t>
            </a:fld>
            <a:endParaRPr lang="pt-BR" sz="1200">
              <a:latin typeface="+mn-l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5141D9B-699B-4C96-BB0A-3C7875888C3F}" type="slidenum">
              <a:rPr lang="pt-BR" sz="1200">
                <a:latin typeface="+mn-lt"/>
              </a:rPr>
              <a:pPr algn="r">
                <a:defRPr/>
              </a:pPr>
              <a:t>67</a:t>
            </a:fld>
            <a:endParaRPr lang="pt-BR"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50179" name="Espaço Reservado para Número de Slide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D6BDA574-51D0-4784-B0B6-C0D122A63D8C}" type="slidenum">
              <a:rPr lang="pt-BR" sz="1200">
                <a:latin typeface="Calibri" pitchFamily="34" charset="0"/>
              </a:rPr>
              <a:pPr algn="r"/>
              <a:t>23</a:t>
            </a:fld>
            <a:endParaRPr lang="pt-BR" sz="1200">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79508A6-FC83-4525-916E-B6F681FFACF9}" type="slidenum">
              <a:rPr lang="pt-BR" sz="1200">
                <a:latin typeface="+mn-lt"/>
              </a:rPr>
              <a:pPr algn="r">
                <a:defRPr/>
              </a:pPr>
              <a:t>68</a:t>
            </a:fld>
            <a:endParaRPr lang="pt-BR" sz="1200">
              <a:latin typeface="+mn-l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6D03654-ED40-4A29-943E-1D0B3FDE4B52}" type="slidenum">
              <a:rPr lang="pt-BR" sz="1200">
                <a:latin typeface="+mn-lt"/>
              </a:rPr>
              <a:pPr algn="r">
                <a:defRPr/>
              </a:pPr>
              <a:t>69</a:t>
            </a:fld>
            <a:endParaRPr lang="pt-BR" sz="1200">
              <a:latin typeface="+mn-l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71D3B5E-B6F5-4085-B935-81FD01C23FCD}" type="slidenum">
              <a:rPr lang="pt-BR" sz="1200">
                <a:latin typeface="+mn-lt"/>
              </a:rPr>
              <a:pPr algn="r">
                <a:defRPr/>
              </a:pPr>
              <a:t>70</a:t>
            </a:fld>
            <a:endParaRPr lang="pt-BR" sz="1200">
              <a:latin typeface="+mn-l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B1B02B3-DC41-4A42-8498-9DC7F3138EAF}" type="slidenum">
              <a:rPr lang="pt-BR" sz="1200">
                <a:latin typeface="+mn-lt"/>
              </a:rPr>
              <a:pPr algn="r">
                <a:defRPr/>
              </a:pPr>
              <a:t>71</a:t>
            </a:fld>
            <a:endParaRPr lang="pt-BR" sz="1200">
              <a:latin typeface="+mn-l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CED6DED-4B6F-48CE-B4C5-3759781E5831}" type="slidenum">
              <a:rPr lang="pt-BR" sz="1200">
                <a:latin typeface="+mn-lt"/>
              </a:rPr>
              <a:pPr algn="r">
                <a:defRPr/>
              </a:pPr>
              <a:t>72</a:t>
            </a:fld>
            <a:endParaRPr lang="pt-BR" sz="1200">
              <a:latin typeface="+mn-l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3E97F0B-952E-453C-A9BB-E1C99BA4069C}" type="slidenum">
              <a:rPr lang="pt-BR" sz="1200">
                <a:latin typeface="+mn-lt"/>
              </a:rPr>
              <a:pPr algn="r">
                <a:defRPr/>
              </a:pPr>
              <a:t>73</a:t>
            </a:fld>
            <a:endParaRPr lang="pt-BR" sz="1200">
              <a:latin typeface="+mn-l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08BF04E-62D8-496C-AC40-1430D591B4AD}" type="slidenum">
              <a:rPr lang="pt-BR" sz="1200">
                <a:latin typeface="+mn-lt"/>
              </a:rPr>
              <a:pPr algn="r">
                <a:defRPr/>
              </a:pPr>
              <a:t>74</a:t>
            </a:fld>
            <a:endParaRPr lang="pt-BR" sz="1200">
              <a:latin typeface="+mn-l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FAE9F31-7363-4E1E-BEFE-366969043544}" type="slidenum">
              <a:rPr lang="pt-BR" sz="1200">
                <a:latin typeface="+mn-lt"/>
              </a:rPr>
              <a:pPr algn="r">
                <a:defRPr/>
              </a:pPr>
              <a:t>75</a:t>
            </a:fld>
            <a:endParaRPr lang="pt-BR" sz="1200">
              <a:latin typeface="+mn-l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13A82EC-781F-4E19-A230-B1DE10CE91DC}" type="slidenum">
              <a:rPr lang="pt-BR" sz="1200">
                <a:latin typeface="+mn-lt"/>
              </a:rPr>
              <a:pPr algn="r">
                <a:defRPr/>
              </a:pPr>
              <a:t>76</a:t>
            </a:fld>
            <a:endParaRPr lang="pt-BR" sz="1200">
              <a:latin typeface="+mn-lt"/>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F115E48-5A9F-4DC2-8A05-7CEC7EA1A86D}" type="slidenum">
              <a:rPr lang="pt-BR" sz="1200">
                <a:latin typeface="+mn-lt"/>
              </a:rPr>
              <a:pPr algn="r">
                <a:defRPr/>
              </a:pPr>
              <a:t>77</a:t>
            </a:fld>
            <a:endParaRPr lang="pt-BR"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59395"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5CAAC3-D561-41F5-8D85-59390023287E}" type="slidenum">
              <a:rPr lang="pt-BR"/>
              <a:pPr fontAlgn="base">
                <a:spcBef>
                  <a:spcPct val="0"/>
                </a:spcBef>
                <a:spcAft>
                  <a:spcPct val="0"/>
                </a:spcAft>
                <a:defRPr/>
              </a:pPr>
              <a:t>24</a:t>
            </a:fld>
            <a:endParaRPr lang="pt-B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8"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54B9D94-3F46-461B-B5C9-1D5EF73E0016}" type="slidenum">
              <a:rPr lang="pt-BR" sz="1200">
                <a:latin typeface="+mn-lt"/>
              </a:rPr>
              <a:pPr algn="r">
                <a:defRPr/>
              </a:pPr>
              <a:t>78</a:t>
            </a:fld>
            <a:endParaRPr lang="pt-BR" sz="1200">
              <a:latin typeface="+mn-lt"/>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0342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50A6951-18FF-4A59-8261-84EA1047EB2F}" type="slidenum">
              <a:rPr lang="pt-BR" sz="1200">
                <a:latin typeface="+mn-lt"/>
              </a:rPr>
              <a:pPr algn="r">
                <a:defRPr/>
              </a:pPr>
              <a:t>79</a:t>
            </a:fld>
            <a:endParaRPr lang="pt-BR" sz="1200">
              <a:latin typeface="+mn-l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4"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17817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F89BC0-5A03-4A2B-9FDC-BCCCA54E4522}" type="slidenum">
              <a:rPr lang="pt-BR"/>
              <a:pPr fontAlgn="base">
                <a:spcBef>
                  <a:spcPct val="0"/>
                </a:spcBef>
                <a:spcAft>
                  <a:spcPct val="0"/>
                </a:spcAft>
                <a:defRPr/>
              </a:pPr>
              <a:t>80</a:t>
            </a:fld>
            <a:endParaRPr lang="pt-B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94EC4D9C-EA33-4681-A820-E3BF407A8166}" type="slidenum">
              <a:rPr lang="pt-BR" smtClean="0"/>
              <a:pPr/>
              <a:t>83</a:t>
            </a:fld>
            <a:endParaRPr lang="pt-BR" smtClean="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53251"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8F8CA8-ED95-4D78-8857-E4EABB31287B}" type="slidenum">
              <a:rPr lang="pt-BR"/>
              <a:pPr fontAlgn="base">
                <a:spcBef>
                  <a:spcPct val="0"/>
                </a:spcBef>
                <a:spcAft>
                  <a:spcPct val="0"/>
                </a:spcAft>
                <a:defRPr/>
              </a:pPr>
              <a:t>25</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67587" name="Espaço Reservado para Número de Slide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2F158F22-DB89-47A4-8140-B97DEAAB7809}" type="slidenum">
              <a:rPr lang="pt-BR" sz="1200">
                <a:latin typeface="+mn-lt"/>
              </a:rPr>
              <a:pPr algn="r">
                <a:defRPr/>
              </a:pPr>
              <a:t>26</a:t>
            </a:fld>
            <a:endParaRPr lang="pt-BR" sz="120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ço Reservado para Imagem de Slide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0"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smtClean="0"/>
          </a:p>
        </p:txBody>
      </p:sp>
      <p:sp>
        <p:nvSpPr>
          <p:cNvPr id="80899"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1AC714-2049-4D08-A3EB-E8155B96F022}" type="slidenum">
              <a:rPr lang="pt-BR"/>
              <a:pPr fontAlgn="base">
                <a:spcBef>
                  <a:spcPct val="0"/>
                </a:spcBef>
                <a:spcAft>
                  <a:spcPct val="0"/>
                </a:spcAft>
                <a:defRPr/>
              </a:pPr>
              <a:t>27</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_ti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714348" y="1500174"/>
            <a:ext cx="7815290" cy="798509"/>
          </a:xfrm>
          <a:prstGeom prst="rect">
            <a:avLst/>
          </a:prstGeom>
        </p:spPr>
        <p:txBody>
          <a:bodyPr/>
          <a:lstStyle>
            <a:lvl1pPr>
              <a:defRPr sz="4200" b="1" baseline="0">
                <a:solidFill>
                  <a:schemeClr val="tx2">
                    <a:lumMod val="75000"/>
                  </a:schemeClr>
                </a:solidFill>
              </a:defRPr>
            </a:lvl1pPr>
          </a:lstStyle>
          <a:p>
            <a:r>
              <a:rPr lang="pt-BR" dirty="0" smtClean="0"/>
              <a:t>Título</a:t>
            </a:r>
            <a:endParaRPr lang="pt-BR" dirty="0"/>
          </a:p>
        </p:txBody>
      </p:sp>
      <p:sp>
        <p:nvSpPr>
          <p:cNvPr id="9" name="Espaço Reservado para Texto 8"/>
          <p:cNvSpPr>
            <a:spLocks noGrp="1"/>
          </p:cNvSpPr>
          <p:nvPr>
            <p:ph type="body" sz="quarter" idx="10" hasCustomPrompt="1"/>
          </p:nvPr>
        </p:nvSpPr>
        <p:spPr>
          <a:xfrm>
            <a:off x="714349" y="2500306"/>
            <a:ext cx="7786742" cy="3143272"/>
          </a:xfrm>
          <a:prstGeom prst="rect">
            <a:avLst/>
          </a:prstGeom>
        </p:spPr>
        <p:txBody>
          <a:bodyPr/>
          <a:lstStyle>
            <a:lvl1pPr algn="ctr">
              <a:buNone/>
              <a:defRPr sz="4000">
                <a:solidFill>
                  <a:schemeClr val="tx2">
                    <a:lumMod val="75000"/>
                  </a:schemeClr>
                </a:solidFill>
                <a:latin typeface="Verdana" pitchFamily="34" charset="0"/>
                <a:ea typeface="Verdana" pitchFamily="34" charset="0"/>
                <a:cs typeface="Verdana" pitchFamily="34" charset="0"/>
              </a:defRPr>
            </a:lvl1pPr>
          </a:lstStyle>
          <a:p>
            <a:pPr lvl="0"/>
            <a:r>
              <a:rPr lang="pt-BR" dirty="0" smtClean="0"/>
              <a:t>Conteúdo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Tree>
    <p:extLst>
      <p:ext uri="{BB962C8B-B14F-4D97-AF65-F5344CB8AC3E}">
        <p14:creationId xmlns:p14="http://schemas.microsoft.com/office/powerpoint/2010/main" val="380811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302807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1071538" y="1714488"/>
            <a:ext cx="7429552" cy="1214446"/>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a:t>
            </a:r>
            <a:endParaRPr lang="pt-BR" dirty="0"/>
          </a:p>
        </p:txBody>
      </p:sp>
      <p:sp>
        <p:nvSpPr>
          <p:cNvPr id="9" name="Espaço Reservado para Texto 5"/>
          <p:cNvSpPr>
            <a:spLocks noGrp="1"/>
          </p:cNvSpPr>
          <p:nvPr>
            <p:ph type="body" sz="quarter" idx="11" hasCustomPrompt="1"/>
          </p:nvPr>
        </p:nvSpPr>
        <p:spPr>
          <a:xfrm>
            <a:off x="1071538" y="3000372"/>
            <a:ext cx="7429552" cy="1071570"/>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a:t>
            </a:r>
            <a:endParaRPr lang="pt-BR" dirty="0"/>
          </a:p>
        </p:txBody>
      </p:sp>
      <p:sp>
        <p:nvSpPr>
          <p:cNvPr id="10" name="Espaço Reservado para Texto 5"/>
          <p:cNvSpPr>
            <a:spLocks noGrp="1"/>
          </p:cNvSpPr>
          <p:nvPr>
            <p:ph type="body" sz="quarter" idx="12" hasCustomPrompt="1"/>
          </p:nvPr>
        </p:nvSpPr>
        <p:spPr>
          <a:xfrm>
            <a:off x="1071538" y="4143380"/>
            <a:ext cx="7429552" cy="1285884"/>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a:t>
            </a:r>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a:t>
            </a:r>
            <a:endParaRPr lang="pt-BR" dirty="0"/>
          </a:p>
        </p:txBody>
      </p:sp>
      <p:sp>
        <p:nvSpPr>
          <p:cNvPr id="5" name="CaixaDeTexto 4"/>
          <p:cNvSpPr txBox="1"/>
          <p:nvPr/>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p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lide_br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lide_final">
    <p:spTree>
      <p:nvGrpSpPr>
        <p:cNvPr id="1" name=""/>
        <p:cNvGrpSpPr/>
        <p:nvPr/>
      </p:nvGrpSpPr>
      <p:grpSpPr>
        <a:xfrm>
          <a:off x="0" y="0"/>
          <a:ext cx="0" cy="0"/>
          <a:chOff x="0" y="0"/>
          <a:chExt cx="0" cy="0"/>
        </a:xfrm>
      </p:grpSpPr>
      <p:sp>
        <p:nvSpPr>
          <p:cNvPr id="2" name="Retângulo 1"/>
          <p:cNvSpPr/>
          <p:nvPr/>
        </p:nvSpPr>
        <p:spPr>
          <a:xfrm>
            <a:off x="0" y="0"/>
            <a:ext cx="9144000" cy="6858000"/>
          </a:xfrm>
          <a:prstGeom prst="rect">
            <a:avLst/>
          </a:prstGeom>
          <a:gradFill flip="none" rotWithShape="1">
            <a:gsLst>
              <a:gs pos="0">
                <a:schemeClr val="tx2">
                  <a:lumMod val="75000"/>
                </a:schemeClr>
              </a:gs>
              <a:gs pos="100000">
                <a:schemeClr val="tx2">
                  <a:lumMod val="60000"/>
                  <a:lumOff val="4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descr="Faculdade-Impacta-Tecnologia.png"/>
          <p:cNvPicPr>
            <a:picLocks noChangeAspect="1"/>
          </p:cNvPicPr>
          <p:nvPr/>
        </p:nvPicPr>
        <p:blipFill>
          <a:blip r:embed="rId2" cstate="print"/>
          <a:stretch>
            <a:fillRect/>
          </a:stretch>
        </p:blipFill>
        <p:spPr>
          <a:xfrm>
            <a:off x="3143240" y="1643050"/>
            <a:ext cx="2971800" cy="2971800"/>
          </a:xfrm>
          <a:prstGeom prst="rect">
            <a:avLst/>
          </a:prstGeom>
        </p:spPr>
      </p:pic>
      <p:cxnSp>
        <p:nvCxnSpPr>
          <p:cNvPr id="4" name="Conector reto 3"/>
          <p:cNvCxnSpPr/>
          <p:nvPr/>
        </p:nvCxnSpPr>
        <p:spPr>
          <a:xfrm>
            <a:off x="1214414" y="4572008"/>
            <a:ext cx="6929486" cy="1588"/>
          </a:xfrm>
          <a:prstGeom prst="line">
            <a:avLst/>
          </a:prstGeom>
          <a:ln>
            <a:gradFill>
              <a:gsLst>
                <a:gs pos="0">
                  <a:srgbClr val="0070C0"/>
                </a:gs>
                <a:gs pos="50000">
                  <a:schemeClr val="accent1">
                    <a:tint val="44500"/>
                    <a:satMod val="160000"/>
                  </a:schemeClr>
                </a:gs>
                <a:gs pos="100000">
                  <a:srgbClr val="0070C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4" name="Retângulo de cantos arredondados 3"/>
          <p:cNvSpPr/>
          <p:nvPr/>
        </p:nvSpPr>
        <p:spPr>
          <a:xfrm>
            <a:off x="0" y="1052736"/>
            <a:ext cx="9144000" cy="7200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166688" y="260350"/>
            <a:ext cx="8797925" cy="936402"/>
          </a:xfrm>
          <a:prstGeom prst="rect">
            <a:avLst/>
          </a:prstGeom>
        </p:spPr>
        <p:txBody>
          <a:bodyPr anchor="b"/>
          <a:lstStyle>
            <a:lvl1pPr algn="r">
              <a:defRPr sz="28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179388" y="1270348"/>
            <a:ext cx="8785225" cy="5397871"/>
          </a:xfrm>
          <a:prstGeom prst="rect">
            <a:avLst/>
          </a:prstGeom>
        </p:spPr>
        <p:txBody>
          <a:bodyPr/>
          <a:lstStyle>
            <a:lvl1pPr>
              <a:defRPr sz="2400"/>
            </a:lvl1pPr>
            <a:lvl2pPr>
              <a:defRPr sz="2000"/>
            </a:lvl2pPr>
            <a:lvl3pPr>
              <a:defRPr sz="1800"/>
            </a:lvl3pPr>
            <a:lvl4pPr>
              <a:defRPr sz="1600"/>
            </a:lvl4pPr>
            <a:lvl5pPr>
              <a:defRPr sz="16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cxnSp>
        <p:nvCxnSpPr>
          <p:cNvPr id="5" name="Conector reto 4"/>
          <p:cNvCxnSpPr/>
          <p:nvPr/>
        </p:nvCxnSpPr>
        <p:spPr>
          <a:xfrm>
            <a:off x="0" y="119675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66688" y="246062"/>
            <a:ext cx="8797925" cy="950690"/>
          </a:xfrm>
          <a:prstGeom prst="rect">
            <a:avLst/>
          </a:prstGeom>
        </p:spPr>
        <p:txBody>
          <a:bodyPr anchor="b"/>
          <a:lstStyle>
            <a:lvl1pPr algn="r">
              <a:defRPr sz="2800"/>
            </a:lvl1pPr>
          </a:lstStyle>
          <a:p>
            <a:r>
              <a:rPr lang="pt-BR" smtClean="0"/>
              <a:t>Clique para editar o título mestre</a:t>
            </a:r>
            <a:endParaRPr lang="pt-BR" dirty="0"/>
          </a:p>
        </p:txBody>
      </p:sp>
      <p:sp>
        <p:nvSpPr>
          <p:cNvPr id="3" name="Espaço Reservado para Conteúdo 2"/>
          <p:cNvSpPr>
            <a:spLocks noGrp="1"/>
          </p:cNvSpPr>
          <p:nvPr>
            <p:ph idx="1"/>
          </p:nvPr>
        </p:nvSpPr>
        <p:spPr>
          <a:xfrm>
            <a:off x="179388" y="1268760"/>
            <a:ext cx="8785225" cy="5400600"/>
          </a:xfrm>
          <a:prstGeom prst="rect">
            <a:avLst/>
          </a:prstGeom>
        </p:spPr>
        <p:txBody>
          <a:bodyPr/>
          <a:lstStyle>
            <a:lvl1pPr>
              <a:defRPr sz="2400"/>
            </a:lvl1pPr>
            <a:lvl2pPr>
              <a:defRPr sz="2000"/>
            </a:lvl2pPr>
            <a:lvl3pPr>
              <a:defRPr sz="1800"/>
            </a:lvl3pPr>
            <a:lvl4pPr>
              <a:defRPr sz="1600"/>
            </a:lvl4pPr>
            <a:lvl5pPr>
              <a:defRPr sz="1600"/>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omente título">
    <p:spTree>
      <p:nvGrpSpPr>
        <p:cNvPr id="1" name=""/>
        <p:cNvGrpSpPr/>
        <p:nvPr/>
      </p:nvGrpSpPr>
      <p:grpSpPr>
        <a:xfrm>
          <a:off x="0" y="0"/>
          <a:ext cx="0" cy="0"/>
          <a:chOff x="0" y="0"/>
          <a:chExt cx="0" cy="0"/>
        </a:xfrm>
      </p:grpSpPr>
      <p:sp>
        <p:nvSpPr>
          <p:cNvPr id="6" name="Título 1"/>
          <p:cNvSpPr>
            <a:spLocks noGrp="1"/>
          </p:cNvSpPr>
          <p:nvPr>
            <p:ph type="title"/>
          </p:nvPr>
        </p:nvSpPr>
        <p:spPr>
          <a:xfrm>
            <a:off x="166688" y="246062"/>
            <a:ext cx="8797925" cy="950690"/>
          </a:xfrm>
          <a:prstGeom prst="rect">
            <a:avLst/>
          </a:prstGeom>
        </p:spPr>
        <p:txBody>
          <a:bodyPr anchor="b"/>
          <a:lstStyle>
            <a:lvl1pPr algn="r">
              <a:defRPr sz="2800"/>
            </a:lvl1pPr>
          </a:lstStyle>
          <a:p>
            <a:r>
              <a:rPr lang="pt-BR" smtClean="0"/>
              <a:t>Clique para editar o título mestre</a:t>
            </a:r>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descr="Faculdade-Impacta-Tecnologia_horizontal.png"/>
          <p:cNvPicPr>
            <a:picLocks noChangeAspect="1"/>
          </p:cNvPicPr>
          <p:nvPr/>
        </p:nvPicPr>
        <p:blipFill>
          <a:blip r:embed="rId13" cstate="print"/>
          <a:stretch>
            <a:fillRect/>
          </a:stretch>
        </p:blipFill>
        <p:spPr>
          <a:xfrm>
            <a:off x="214282" y="214291"/>
            <a:ext cx="2576065" cy="785818"/>
          </a:xfrm>
          <a:prstGeom prst="rect">
            <a:avLst/>
          </a:prstGeom>
        </p:spPr>
      </p:pic>
      <p:cxnSp>
        <p:nvCxnSpPr>
          <p:cNvPr id="9" name="Conector reto 8"/>
          <p:cNvCxnSpPr/>
          <p:nvPr/>
        </p:nvCxnSpPr>
        <p:spPr>
          <a:xfrm>
            <a:off x="0" y="121442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pic>
        <p:nvPicPr>
          <p:cNvPr id="11" name="Imagem 10" descr="logo_impacta.png"/>
          <p:cNvPicPr>
            <a:picLocks noChangeAspect="1"/>
          </p:cNvPicPr>
          <p:nvPr/>
        </p:nvPicPr>
        <p:blipFill>
          <a:blip r:embed="rId14" cstate="print"/>
          <a:stretch>
            <a:fillRect/>
          </a:stretch>
        </p:blipFill>
        <p:spPr>
          <a:xfrm>
            <a:off x="7353300" y="4800600"/>
            <a:ext cx="1790700" cy="2057400"/>
          </a:xfrm>
          <a:prstGeom prst="rect">
            <a:avLst/>
          </a:prstGeom>
        </p:spPr>
      </p:pic>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ctr" defTabSz="914400" rtl="0" eaLnBrk="1" latinLnBrk="0" hangingPunct="1">
        <a:spcBef>
          <a:spcPct val="0"/>
        </a:spcBef>
        <a:buNone/>
        <a:defRPr sz="44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3" Type="http://schemas.openxmlformats.org/officeDocument/2006/relationships/notesSlide" Target="../notesSlides/notesSlide9.xml"/><Relationship Id="rId7" Type="http://schemas.openxmlformats.org/officeDocument/2006/relationships/image" Target="../media/image33.wmf"/><Relationship Id="rId12"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32.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5.wmf"/><Relationship Id="rId4" Type="http://schemas.openxmlformats.org/officeDocument/2006/relationships/oleObject" Target="../embeddings/oleObject9.bin"/></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hyperlink" Target="http://www.ibm.com/developerworks/rational/" TargetMode="External"/><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hyperlink" Target="http://www.ibm.com/developerworks/rational/library/content/RationalEdge/jun02/DrUseCaseJun02.pdf" TargetMode="External"/><Relationship Id="rId5" Type="http://schemas.openxmlformats.org/officeDocument/2006/relationships/hyperlink" Target="http://www.cragsystems.co.uk/SFRWUC/index.htm" TargetMode="External"/><Relationship Id="rId4" Type="http://schemas.openxmlformats.org/officeDocument/2006/relationships/hyperlink" Target="http://www.ibm.com/software/rational/u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hyperlink" Target="mailto:otakai@gmail.com" TargetMode="External"/><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Modelagem de </a:t>
            </a:r>
            <a:br>
              <a:rPr lang="pt-BR" dirty="0" smtClean="0"/>
            </a:br>
            <a:r>
              <a:rPr lang="pt-BR" dirty="0" smtClean="0"/>
              <a:t>Casos de Uso</a:t>
            </a:r>
            <a:endParaRPr lang="pt-BR" dirty="0"/>
          </a:p>
        </p:txBody>
      </p:sp>
      <p:sp>
        <p:nvSpPr>
          <p:cNvPr id="3" name="Subtítulo 2"/>
          <p:cNvSpPr>
            <a:spLocks noGrp="1"/>
          </p:cNvSpPr>
          <p:nvPr>
            <p:ph type="subTitle" idx="1"/>
          </p:nvPr>
        </p:nvSpPr>
        <p:spPr/>
        <p:txBody>
          <a:bodyPr/>
          <a:lstStyle/>
          <a:p>
            <a:r>
              <a:rPr lang="pt-BR" smtClean="0"/>
              <a:t>Engenharia de Requisitos</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50" y="1543050"/>
            <a:ext cx="50673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ln>
            <a:noFill/>
          </a:ln>
        </p:spPr>
        <p:txBody>
          <a:bodyPr>
            <a:normAutofit/>
          </a:bodyPr>
          <a:lstStyle/>
          <a:p>
            <a:r>
              <a:rPr lang="pt-BR" dirty="0" smtClean="0"/>
              <a:t>Adição de Elementos </a:t>
            </a:r>
            <a:br>
              <a:rPr lang="pt-BR" dirty="0" smtClean="0"/>
            </a:br>
            <a:r>
              <a:rPr lang="pt-BR" dirty="0" err="1" smtClean="0"/>
              <a:t>Arquiteturalmente</a:t>
            </a:r>
            <a:r>
              <a:rPr lang="pt-BR" dirty="0" smtClean="0"/>
              <a:t> Significativos</a:t>
            </a:r>
            <a:endParaRPr lang="pt-BR" dirty="0"/>
          </a:p>
        </p:txBody>
      </p:sp>
    </p:spTree>
    <p:extLst>
      <p:ext uri="{BB962C8B-B14F-4D97-AF65-F5344CB8AC3E}">
        <p14:creationId xmlns:p14="http://schemas.microsoft.com/office/powerpoint/2010/main" val="1363185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84" y="1538288"/>
            <a:ext cx="508635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ln>
            <a:noFill/>
          </a:ln>
        </p:spPr>
        <p:txBody>
          <a:bodyPr>
            <a:normAutofit/>
          </a:bodyPr>
          <a:lstStyle/>
          <a:p>
            <a:r>
              <a:rPr lang="pt-BR" dirty="0" smtClean="0"/>
              <a:t>Adição de Elementos </a:t>
            </a:r>
            <a:br>
              <a:rPr lang="pt-BR" dirty="0" smtClean="0"/>
            </a:br>
            <a:r>
              <a:rPr lang="pt-BR" dirty="0" err="1" smtClean="0"/>
              <a:t>Arquiteturalmente</a:t>
            </a:r>
            <a:r>
              <a:rPr lang="pt-BR" dirty="0" smtClean="0"/>
              <a:t> Significativos</a:t>
            </a:r>
            <a:endParaRPr lang="pt-BR" dirty="0"/>
          </a:p>
        </p:txBody>
      </p:sp>
    </p:spTree>
    <p:extLst>
      <p:ext uri="{BB962C8B-B14F-4D97-AF65-F5344CB8AC3E}">
        <p14:creationId xmlns:p14="http://schemas.microsoft.com/office/powerpoint/2010/main" val="213761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50" y="1538094"/>
            <a:ext cx="50958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ln>
            <a:noFill/>
          </a:ln>
        </p:spPr>
        <p:txBody>
          <a:bodyPr>
            <a:normAutofit/>
          </a:bodyPr>
          <a:lstStyle/>
          <a:p>
            <a:r>
              <a:rPr lang="pt-BR" dirty="0" smtClean="0"/>
              <a:t>Adição de Elementos </a:t>
            </a:r>
            <a:br>
              <a:rPr lang="pt-BR" dirty="0" smtClean="0"/>
            </a:br>
            <a:r>
              <a:rPr lang="pt-BR" dirty="0" err="1" smtClean="0"/>
              <a:t>Arquiteturalmente</a:t>
            </a:r>
            <a:r>
              <a:rPr lang="pt-BR" dirty="0" smtClean="0"/>
              <a:t> Significativos</a:t>
            </a:r>
            <a:endParaRPr lang="pt-BR" dirty="0"/>
          </a:p>
        </p:txBody>
      </p:sp>
      <p:pic>
        <p:nvPicPr>
          <p:cNvPr id="30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5425" y="4036142"/>
            <a:ext cx="38385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rma livre 10"/>
          <p:cNvSpPr/>
          <p:nvPr/>
        </p:nvSpPr>
        <p:spPr>
          <a:xfrm>
            <a:off x="4646645" y="1884784"/>
            <a:ext cx="4101820" cy="2264296"/>
          </a:xfrm>
          <a:custGeom>
            <a:avLst/>
            <a:gdLst>
              <a:gd name="connsiteX0" fmla="*/ 4348066 w 4348066"/>
              <a:gd name="connsiteY0" fmla="*/ 2192694 h 2192694"/>
              <a:gd name="connsiteX1" fmla="*/ 3452327 w 4348066"/>
              <a:gd name="connsiteY1" fmla="*/ 615821 h 2192694"/>
              <a:gd name="connsiteX2" fmla="*/ 0 w 4348066"/>
              <a:gd name="connsiteY2" fmla="*/ 0 h 2192694"/>
            </a:gdLst>
            <a:ahLst/>
            <a:cxnLst>
              <a:cxn ang="0">
                <a:pos x="connsiteX0" y="connsiteY0"/>
              </a:cxn>
              <a:cxn ang="0">
                <a:pos x="connsiteX1" y="connsiteY1"/>
              </a:cxn>
              <a:cxn ang="0">
                <a:pos x="connsiteX2" y="connsiteY2"/>
              </a:cxn>
            </a:cxnLst>
            <a:rect l="l" t="t" r="r" b="b"/>
            <a:pathLst>
              <a:path w="4348066" h="2192694">
                <a:moveTo>
                  <a:pt x="4348066" y="2192694"/>
                </a:moveTo>
                <a:cubicBezTo>
                  <a:pt x="4262535" y="1586982"/>
                  <a:pt x="4177005" y="981270"/>
                  <a:pt x="3452327" y="615821"/>
                </a:cubicBezTo>
                <a:cubicBezTo>
                  <a:pt x="2727649" y="250372"/>
                  <a:pt x="1363824" y="125186"/>
                  <a:pt x="0" y="0"/>
                </a:cubicBezTo>
              </a:path>
            </a:pathLst>
          </a:custGeom>
          <a:noFill/>
          <a:ln w="57150">
            <a:solidFill>
              <a:srgbClr val="FFC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393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8"/>
                                        </p:tgtEl>
                                        <p:attrNameLst>
                                          <p:attrName>style.visibility</p:attrName>
                                        </p:attrNameLst>
                                      </p:cBhvr>
                                      <p:to>
                                        <p:strVal val="visible"/>
                                      </p:to>
                                    </p:set>
                                    <p:animEffect transition="in" filter="wipe(up)">
                                      <p:cBhvr>
                                        <p:cTn id="11"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50" y="1538094"/>
            <a:ext cx="50958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ln>
            <a:noFill/>
          </a:ln>
        </p:spPr>
        <p:txBody>
          <a:bodyPr/>
          <a:lstStyle/>
          <a:p>
            <a:r>
              <a:rPr lang="pt-BR" sz="2800" dirty="0" smtClean="0"/>
              <a:t>Adição de Elementos </a:t>
            </a:r>
            <a:br>
              <a:rPr lang="pt-BR" sz="2800" dirty="0" smtClean="0"/>
            </a:br>
            <a:r>
              <a:rPr lang="pt-BR" sz="2800" dirty="0" err="1" smtClean="0"/>
              <a:t>Arquiteturalmente</a:t>
            </a:r>
            <a:r>
              <a:rPr lang="pt-BR" sz="2800" dirty="0" smtClean="0"/>
              <a:t> Significativos</a:t>
            </a:r>
            <a:endParaRPr lang="pt-BR" sz="2800" dirty="0"/>
          </a:p>
        </p:txBody>
      </p:sp>
      <p:grpSp>
        <p:nvGrpSpPr>
          <p:cNvPr id="7" name="Grupo 6"/>
          <p:cNvGrpSpPr/>
          <p:nvPr/>
        </p:nvGrpSpPr>
        <p:grpSpPr>
          <a:xfrm>
            <a:off x="5310742" y="4020787"/>
            <a:ext cx="3816424" cy="2801532"/>
            <a:chOff x="5292080" y="3900442"/>
            <a:chExt cx="3816424" cy="2801532"/>
          </a:xfrm>
        </p:grpSpPr>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3933056"/>
              <a:ext cx="3420428" cy="27689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tângulo de cantos arredondados 8"/>
            <p:cNvSpPr/>
            <p:nvPr/>
          </p:nvSpPr>
          <p:spPr>
            <a:xfrm>
              <a:off x="8676456" y="3900442"/>
              <a:ext cx="432048" cy="2801532"/>
            </a:xfrm>
            <a:prstGeom prst="roundRect">
              <a:avLst>
                <a:gd name="adj" fmla="val 12512"/>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Manutenção de Catálogos</a:t>
              </a:r>
              <a:endParaRPr lang="pt-BR" sz="800" dirty="0">
                <a:solidFill>
                  <a:schemeClr val="tx1"/>
                </a:solidFill>
              </a:endParaRPr>
            </a:p>
          </p:txBody>
        </p:sp>
      </p:grpSp>
      <p:sp>
        <p:nvSpPr>
          <p:cNvPr id="10" name="Forma livre 9"/>
          <p:cNvSpPr/>
          <p:nvPr/>
        </p:nvSpPr>
        <p:spPr>
          <a:xfrm>
            <a:off x="5150337" y="5044755"/>
            <a:ext cx="542317" cy="665259"/>
          </a:xfrm>
          <a:custGeom>
            <a:avLst/>
            <a:gdLst>
              <a:gd name="connsiteX0" fmla="*/ 0 w 559837"/>
              <a:gd name="connsiteY0" fmla="*/ 121298 h 579697"/>
              <a:gd name="connsiteX1" fmla="*/ 279919 w 559837"/>
              <a:gd name="connsiteY1" fmla="*/ 578498 h 579697"/>
              <a:gd name="connsiteX2" fmla="*/ 559837 w 559837"/>
              <a:gd name="connsiteY2" fmla="*/ 0 h 579697"/>
              <a:gd name="connsiteX0" fmla="*/ 0 w 567161"/>
              <a:gd name="connsiteY0" fmla="*/ 205274 h 665600"/>
              <a:gd name="connsiteX1" fmla="*/ 279919 w 567161"/>
              <a:gd name="connsiteY1" fmla="*/ 662474 h 665600"/>
              <a:gd name="connsiteX2" fmla="*/ 567161 w 567161"/>
              <a:gd name="connsiteY2" fmla="*/ 0 h 665600"/>
              <a:gd name="connsiteX0" fmla="*/ 0 w 537864"/>
              <a:gd name="connsiteY0" fmla="*/ 195944 h 665259"/>
              <a:gd name="connsiteX1" fmla="*/ 250622 w 537864"/>
              <a:gd name="connsiteY1" fmla="*/ 662474 h 665259"/>
              <a:gd name="connsiteX2" fmla="*/ 537864 w 537864"/>
              <a:gd name="connsiteY2" fmla="*/ 0 h 665259"/>
              <a:gd name="connsiteX0" fmla="*/ 0 w 552818"/>
              <a:gd name="connsiteY0" fmla="*/ 357869 h 832357"/>
              <a:gd name="connsiteX1" fmla="*/ 250622 w 552818"/>
              <a:gd name="connsiteY1" fmla="*/ 824399 h 832357"/>
              <a:gd name="connsiteX2" fmla="*/ 552818 w 552818"/>
              <a:gd name="connsiteY2" fmla="*/ 0 h 832357"/>
              <a:gd name="connsiteX0" fmla="*/ 0 w 552818"/>
              <a:gd name="connsiteY0" fmla="*/ 310244 h 783017"/>
              <a:gd name="connsiteX1" fmla="*/ 250622 w 552818"/>
              <a:gd name="connsiteY1" fmla="*/ 776774 h 783017"/>
              <a:gd name="connsiteX2" fmla="*/ 552818 w 552818"/>
              <a:gd name="connsiteY2" fmla="*/ 0 h 783017"/>
              <a:gd name="connsiteX0" fmla="*/ 0 w 425710"/>
              <a:gd name="connsiteY0" fmla="*/ 195944 h 665259"/>
              <a:gd name="connsiteX1" fmla="*/ 250622 w 425710"/>
              <a:gd name="connsiteY1" fmla="*/ 662474 h 665259"/>
              <a:gd name="connsiteX2" fmla="*/ 425710 w 425710"/>
              <a:gd name="connsiteY2" fmla="*/ 0 h 665259"/>
              <a:gd name="connsiteX0" fmla="*/ 0 w 425710"/>
              <a:gd name="connsiteY0" fmla="*/ 195944 h 665259"/>
              <a:gd name="connsiteX1" fmla="*/ 250622 w 425710"/>
              <a:gd name="connsiteY1" fmla="*/ 662474 h 665259"/>
              <a:gd name="connsiteX2" fmla="*/ 425710 w 425710"/>
              <a:gd name="connsiteY2" fmla="*/ 0 h 665259"/>
            </a:gdLst>
            <a:ahLst/>
            <a:cxnLst>
              <a:cxn ang="0">
                <a:pos x="connsiteX0" y="connsiteY0"/>
              </a:cxn>
              <a:cxn ang="0">
                <a:pos x="connsiteX1" y="connsiteY1"/>
              </a:cxn>
              <a:cxn ang="0">
                <a:pos x="connsiteX2" y="connsiteY2"/>
              </a:cxn>
            </a:cxnLst>
            <a:rect l="l" t="t" r="r" b="b"/>
            <a:pathLst>
              <a:path w="425710" h="665259">
                <a:moveTo>
                  <a:pt x="0" y="195944"/>
                </a:moveTo>
                <a:cubicBezTo>
                  <a:pt x="93306" y="434652"/>
                  <a:pt x="179670" y="695131"/>
                  <a:pt x="250622" y="662474"/>
                </a:cubicBezTo>
                <a:cubicBezTo>
                  <a:pt x="321574" y="629817"/>
                  <a:pt x="369789" y="279141"/>
                  <a:pt x="425710" y="0"/>
                </a:cubicBezTo>
              </a:path>
            </a:pathLst>
          </a:custGeom>
          <a:noFill/>
          <a:ln w="57150">
            <a:solidFill>
              <a:srgbClr val="FFC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Forma livre 11"/>
          <p:cNvSpPr/>
          <p:nvPr/>
        </p:nvSpPr>
        <p:spPr>
          <a:xfrm>
            <a:off x="4646645" y="1884784"/>
            <a:ext cx="4101820" cy="2264296"/>
          </a:xfrm>
          <a:custGeom>
            <a:avLst/>
            <a:gdLst>
              <a:gd name="connsiteX0" fmla="*/ 4348066 w 4348066"/>
              <a:gd name="connsiteY0" fmla="*/ 2192694 h 2192694"/>
              <a:gd name="connsiteX1" fmla="*/ 3452327 w 4348066"/>
              <a:gd name="connsiteY1" fmla="*/ 615821 h 2192694"/>
              <a:gd name="connsiteX2" fmla="*/ 0 w 4348066"/>
              <a:gd name="connsiteY2" fmla="*/ 0 h 2192694"/>
            </a:gdLst>
            <a:ahLst/>
            <a:cxnLst>
              <a:cxn ang="0">
                <a:pos x="connsiteX0" y="connsiteY0"/>
              </a:cxn>
              <a:cxn ang="0">
                <a:pos x="connsiteX1" y="connsiteY1"/>
              </a:cxn>
              <a:cxn ang="0">
                <a:pos x="connsiteX2" y="connsiteY2"/>
              </a:cxn>
            </a:cxnLst>
            <a:rect l="l" t="t" r="r" b="b"/>
            <a:pathLst>
              <a:path w="4348066" h="2192694">
                <a:moveTo>
                  <a:pt x="4348066" y="2192694"/>
                </a:moveTo>
                <a:cubicBezTo>
                  <a:pt x="4262535" y="1586982"/>
                  <a:pt x="4177005" y="981270"/>
                  <a:pt x="3452327" y="615821"/>
                </a:cubicBezTo>
                <a:cubicBezTo>
                  <a:pt x="2727649" y="250372"/>
                  <a:pt x="1363824" y="125186"/>
                  <a:pt x="0" y="0"/>
                </a:cubicBezTo>
              </a:path>
            </a:pathLst>
          </a:custGeom>
          <a:noFill/>
          <a:ln w="57150">
            <a:solidFill>
              <a:srgbClr val="FFC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414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50" y="1538094"/>
            <a:ext cx="50958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sz="2800" dirty="0" smtClean="0"/>
              <a:t>Adição de Elementos </a:t>
            </a:r>
            <a:br>
              <a:rPr lang="pt-BR" sz="2800" dirty="0" smtClean="0"/>
            </a:br>
            <a:r>
              <a:rPr lang="pt-BR" sz="2800" dirty="0" err="1" smtClean="0"/>
              <a:t>Arquiteturalmente</a:t>
            </a:r>
            <a:r>
              <a:rPr lang="pt-BR" sz="2800" dirty="0" smtClean="0"/>
              <a:t> Significativos</a:t>
            </a:r>
            <a:endParaRPr lang="pt-BR" sz="2800" dirty="0"/>
          </a:p>
        </p:txBody>
      </p:sp>
      <p:grpSp>
        <p:nvGrpSpPr>
          <p:cNvPr id="7" name="Grupo 6"/>
          <p:cNvGrpSpPr/>
          <p:nvPr/>
        </p:nvGrpSpPr>
        <p:grpSpPr>
          <a:xfrm>
            <a:off x="5310742" y="4020787"/>
            <a:ext cx="3816424" cy="2801532"/>
            <a:chOff x="5292080" y="3900442"/>
            <a:chExt cx="3816424" cy="2801532"/>
          </a:xfrm>
        </p:grpSpPr>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3933056"/>
              <a:ext cx="3420428" cy="27689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tângulo de cantos arredondados 8"/>
            <p:cNvSpPr/>
            <p:nvPr/>
          </p:nvSpPr>
          <p:spPr>
            <a:xfrm>
              <a:off x="8676456" y="3900442"/>
              <a:ext cx="432048" cy="2801532"/>
            </a:xfrm>
            <a:prstGeom prst="roundRect">
              <a:avLst>
                <a:gd name="adj" fmla="val 12512"/>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Manutenção de Catálogos</a:t>
              </a:r>
              <a:endParaRPr lang="pt-BR" sz="800" dirty="0">
                <a:solidFill>
                  <a:schemeClr val="tx1"/>
                </a:solidFill>
              </a:endParaRPr>
            </a:p>
          </p:txBody>
        </p:sp>
      </p:grpSp>
      <p:sp>
        <p:nvSpPr>
          <p:cNvPr id="10" name="Forma livre 9"/>
          <p:cNvSpPr/>
          <p:nvPr/>
        </p:nvSpPr>
        <p:spPr>
          <a:xfrm>
            <a:off x="5150337" y="5044755"/>
            <a:ext cx="542317" cy="665259"/>
          </a:xfrm>
          <a:custGeom>
            <a:avLst/>
            <a:gdLst>
              <a:gd name="connsiteX0" fmla="*/ 0 w 559837"/>
              <a:gd name="connsiteY0" fmla="*/ 121298 h 579697"/>
              <a:gd name="connsiteX1" fmla="*/ 279919 w 559837"/>
              <a:gd name="connsiteY1" fmla="*/ 578498 h 579697"/>
              <a:gd name="connsiteX2" fmla="*/ 559837 w 559837"/>
              <a:gd name="connsiteY2" fmla="*/ 0 h 579697"/>
              <a:gd name="connsiteX0" fmla="*/ 0 w 567161"/>
              <a:gd name="connsiteY0" fmla="*/ 205274 h 665600"/>
              <a:gd name="connsiteX1" fmla="*/ 279919 w 567161"/>
              <a:gd name="connsiteY1" fmla="*/ 662474 h 665600"/>
              <a:gd name="connsiteX2" fmla="*/ 567161 w 567161"/>
              <a:gd name="connsiteY2" fmla="*/ 0 h 665600"/>
              <a:gd name="connsiteX0" fmla="*/ 0 w 537864"/>
              <a:gd name="connsiteY0" fmla="*/ 195944 h 665259"/>
              <a:gd name="connsiteX1" fmla="*/ 250622 w 537864"/>
              <a:gd name="connsiteY1" fmla="*/ 662474 h 665259"/>
              <a:gd name="connsiteX2" fmla="*/ 537864 w 537864"/>
              <a:gd name="connsiteY2" fmla="*/ 0 h 665259"/>
              <a:gd name="connsiteX0" fmla="*/ 0 w 552818"/>
              <a:gd name="connsiteY0" fmla="*/ 357869 h 832357"/>
              <a:gd name="connsiteX1" fmla="*/ 250622 w 552818"/>
              <a:gd name="connsiteY1" fmla="*/ 824399 h 832357"/>
              <a:gd name="connsiteX2" fmla="*/ 552818 w 552818"/>
              <a:gd name="connsiteY2" fmla="*/ 0 h 832357"/>
              <a:gd name="connsiteX0" fmla="*/ 0 w 552818"/>
              <a:gd name="connsiteY0" fmla="*/ 310244 h 783017"/>
              <a:gd name="connsiteX1" fmla="*/ 250622 w 552818"/>
              <a:gd name="connsiteY1" fmla="*/ 776774 h 783017"/>
              <a:gd name="connsiteX2" fmla="*/ 552818 w 552818"/>
              <a:gd name="connsiteY2" fmla="*/ 0 h 783017"/>
              <a:gd name="connsiteX0" fmla="*/ 0 w 425710"/>
              <a:gd name="connsiteY0" fmla="*/ 195944 h 665259"/>
              <a:gd name="connsiteX1" fmla="*/ 250622 w 425710"/>
              <a:gd name="connsiteY1" fmla="*/ 662474 h 665259"/>
              <a:gd name="connsiteX2" fmla="*/ 425710 w 425710"/>
              <a:gd name="connsiteY2" fmla="*/ 0 h 665259"/>
              <a:gd name="connsiteX0" fmla="*/ 0 w 425710"/>
              <a:gd name="connsiteY0" fmla="*/ 195944 h 665259"/>
              <a:gd name="connsiteX1" fmla="*/ 250622 w 425710"/>
              <a:gd name="connsiteY1" fmla="*/ 662474 h 665259"/>
              <a:gd name="connsiteX2" fmla="*/ 425710 w 425710"/>
              <a:gd name="connsiteY2" fmla="*/ 0 h 665259"/>
            </a:gdLst>
            <a:ahLst/>
            <a:cxnLst>
              <a:cxn ang="0">
                <a:pos x="connsiteX0" y="connsiteY0"/>
              </a:cxn>
              <a:cxn ang="0">
                <a:pos x="connsiteX1" y="connsiteY1"/>
              </a:cxn>
              <a:cxn ang="0">
                <a:pos x="connsiteX2" y="connsiteY2"/>
              </a:cxn>
            </a:cxnLst>
            <a:rect l="l" t="t" r="r" b="b"/>
            <a:pathLst>
              <a:path w="425710" h="665259">
                <a:moveTo>
                  <a:pt x="0" y="195944"/>
                </a:moveTo>
                <a:cubicBezTo>
                  <a:pt x="93306" y="434652"/>
                  <a:pt x="179670" y="695131"/>
                  <a:pt x="250622" y="662474"/>
                </a:cubicBezTo>
                <a:cubicBezTo>
                  <a:pt x="321574" y="629817"/>
                  <a:pt x="369789" y="279141"/>
                  <a:pt x="425710" y="0"/>
                </a:cubicBezTo>
              </a:path>
            </a:pathLst>
          </a:custGeom>
          <a:noFill/>
          <a:ln w="57150">
            <a:solidFill>
              <a:srgbClr val="FFC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Forma livre 11"/>
          <p:cNvSpPr/>
          <p:nvPr/>
        </p:nvSpPr>
        <p:spPr>
          <a:xfrm>
            <a:off x="4646645" y="1884784"/>
            <a:ext cx="4101820" cy="2264296"/>
          </a:xfrm>
          <a:custGeom>
            <a:avLst/>
            <a:gdLst>
              <a:gd name="connsiteX0" fmla="*/ 4348066 w 4348066"/>
              <a:gd name="connsiteY0" fmla="*/ 2192694 h 2192694"/>
              <a:gd name="connsiteX1" fmla="*/ 3452327 w 4348066"/>
              <a:gd name="connsiteY1" fmla="*/ 615821 h 2192694"/>
              <a:gd name="connsiteX2" fmla="*/ 0 w 4348066"/>
              <a:gd name="connsiteY2" fmla="*/ 0 h 2192694"/>
            </a:gdLst>
            <a:ahLst/>
            <a:cxnLst>
              <a:cxn ang="0">
                <a:pos x="connsiteX0" y="connsiteY0"/>
              </a:cxn>
              <a:cxn ang="0">
                <a:pos x="connsiteX1" y="connsiteY1"/>
              </a:cxn>
              <a:cxn ang="0">
                <a:pos x="connsiteX2" y="connsiteY2"/>
              </a:cxn>
            </a:cxnLst>
            <a:rect l="l" t="t" r="r" b="b"/>
            <a:pathLst>
              <a:path w="4348066" h="2192694">
                <a:moveTo>
                  <a:pt x="4348066" y="2192694"/>
                </a:moveTo>
                <a:cubicBezTo>
                  <a:pt x="4262535" y="1586982"/>
                  <a:pt x="4177005" y="981270"/>
                  <a:pt x="3452327" y="615821"/>
                </a:cubicBezTo>
                <a:cubicBezTo>
                  <a:pt x="2727649" y="250372"/>
                  <a:pt x="1363824" y="125186"/>
                  <a:pt x="0" y="0"/>
                </a:cubicBezTo>
              </a:path>
            </a:pathLst>
          </a:custGeom>
          <a:noFill/>
          <a:ln w="57150">
            <a:solidFill>
              <a:srgbClr val="FFC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xplosão 1 10"/>
          <p:cNvSpPr/>
          <p:nvPr/>
        </p:nvSpPr>
        <p:spPr>
          <a:xfrm>
            <a:off x="7704368" y="4941168"/>
            <a:ext cx="252000" cy="252000"/>
          </a:xfrm>
          <a:prstGeom prst="irregularSeal1">
            <a:avLst/>
          </a:prstGeom>
          <a:solidFill>
            <a:srgbClr val="F6FC78"/>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dirty="0" smtClean="0">
                <a:solidFill>
                  <a:schemeClr val="tx1"/>
                </a:solidFill>
              </a:rPr>
              <a:t>1</a:t>
            </a:r>
            <a:endParaRPr lang="pt-BR" sz="800" dirty="0">
              <a:solidFill>
                <a:schemeClr val="tx1"/>
              </a:solidFill>
            </a:endParaRPr>
          </a:p>
        </p:txBody>
      </p:sp>
      <p:sp>
        <p:nvSpPr>
          <p:cNvPr id="13" name="Explosão 1 12"/>
          <p:cNvSpPr/>
          <p:nvPr/>
        </p:nvSpPr>
        <p:spPr>
          <a:xfrm>
            <a:off x="7020272" y="4077072"/>
            <a:ext cx="252000" cy="252000"/>
          </a:xfrm>
          <a:prstGeom prst="irregularSeal1">
            <a:avLst/>
          </a:prstGeom>
          <a:solidFill>
            <a:srgbClr val="F6FC78"/>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dirty="0" smtClean="0">
                <a:solidFill>
                  <a:schemeClr val="tx1"/>
                </a:solidFill>
              </a:rPr>
              <a:t>2</a:t>
            </a:r>
            <a:endParaRPr lang="pt-BR" sz="800" dirty="0">
              <a:solidFill>
                <a:schemeClr val="tx1"/>
              </a:solidFill>
            </a:endParaRPr>
          </a:p>
        </p:txBody>
      </p:sp>
      <p:sp>
        <p:nvSpPr>
          <p:cNvPr id="14" name="Explosão 1 13"/>
          <p:cNvSpPr/>
          <p:nvPr/>
        </p:nvSpPr>
        <p:spPr>
          <a:xfrm>
            <a:off x="6156176" y="4365104"/>
            <a:ext cx="252000" cy="252000"/>
          </a:xfrm>
          <a:prstGeom prst="irregularSeal1">
            <a:avLst/>
          </a:prstGeom>
          <a:solidFill>
            <a:srgbClr val="F6FC78"/>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dirty="0" smtClean="0">
                <a:solidFill>
                  <a:schemeClr val="tx1"/>
                </a:solidFill>
              </a:rPr>
              <a:t>3</a:t>
            </a:r>
            <a:endParaRPr lang="pt-BR" sz="800" dirty="0">
              <a:solidFill>
                <a:schemeClr val="tx1"/>
              </a:solidFill>
            </a:endParaRPr>
          </a:p>
        </p:txBody>
      </p:sp>
      <p:sp>
        <p:nvSpPr>
          <p:cNvPr id="15" name="Explosão 1 14"/>
          <p:cNvSpPr/>
          <p:nvPr/>
        </p:nvSpPr>
        <p:spPr>
          <a:xfrm>
            <a:off x="3491880" y="1935882"/>
            <a:ext cx="252000" cy="252000"/>
          </a:xfrm>
          <a:prstGeom prst="irregularSeal1">
            <a:avLst/>
          </a:prstGeom>
          <a:solidFill>
            <a:srgbClr val="F6FC78"/>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dirty="0" smtClean="0">
                <a:solidFill>
                  <a:schemeClr val="tx1"/>
                </a:solidFill>
              </a:rPr>
              <a:t>3</a:t>
            </a:r>
            <a:endParaRPr lang="pt-BR" sz="800" dirty="0">
              <a:solidFill>
                <a:schemeClr val="tx1"/>
              </a:solidFill>
            </a:endParaRPr>
          </a:p>
        </p:txBody>
      </p:sp>
      <p:sp>
        <p:nvSpPr>
          <p:cNvPr id="16" name="Explosão 1 15"/>
          <p:cNvSpPr/>
          <p:nvPr/>
        </p:nvSpPr>
        <p:spPr>
          <a:xfrm>
            <a:off x="2555776" y="1628800"/>
            <a:ext cx="252000" cy="252000"/>
          </a:xfrm>
          <a:prstGeom prst="irregularSeal1">
            <a:avLst/>
          </a:prstGeom>
          <a:solidFill>
            <a:srgbClr val="F6FC78"/>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 dirty="0" smtClean="0">
                <a:solidFill>
                  <a:schemeClr val="tx1"/>
                </a:solidFill>
              </a:rPr>
              <a:t>4</a:t>
            </a:r>
            <a:endParaRPr lang="pt-BR" sz="800" dirty="0">
              <a:solidFill>
                <a:schemeClr val="tx1"/>
              </a:solidFill>
            </a:endParaRPr>
          </a:p>
        </p:txBody>
      </p:sp>
    </p:spTree>
    <p:extLst>
      <p:ext uri="{BB962C8B-B14F-4D97-AF65-F5344CB8AC3E}">
        <p14:creationId xmlns:p14="http://schemas.microsoft.com/office/powerpoint/2010/main" val="150983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dos </a:t>
            </a:r>
            <a:br>
              <a:rPr lang="pt-BR" dirty="0" smtClean="0"/>
            </a:br>
            <a:r>
              <a:rPr lang="pt-BR" dirty="0" smtClean="0"/>
              <a:t>Casos de Uso e Atores</a:t>
            </a:r>
            <a:endParaRPr lang="pt-BR" dirty="0"/>
          </a:p>
        </p:txBody>
      </p:sp>
      <p:grpSp>
        <p:nvGrpSpPr>
          <p:cNvPr id="11" name="Grupo 10"/>
          <p:cNvGrpSpPr/>
          <p:nvPr/>
        </p:nvGrpSpPr>
        <p:grpSpPr>
          <a:xfrm>
            <a:off x="82353" y="2446560"/>
            <a:ext cx="5713783" cy="4222800"/>
            <a:chOff x="82353" y="2446560"/>
            <a:chExt cx="5713783" cy="4222800"/>
          </a:xfrm>
        </p:grpSpPr>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61" y="2456085"/>
              <a:ext cx="5514975" cy="4200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ângulo de cantos arredondados 5"/>
            <p:cNvSpPr/>
            <p:nvPr/>
          </p:nvSpPr>
          <p:spPr>
            <a:xfrm rot="10800000">
              <a:off x="82353" y="2446560"/>
              <a:ext cx="432048" cy="4222800"/>
            </a:xfrm>
            <a:prstGeom prst="roundRect">
              <a:avLst>
                <a:gd name="adj" fmla="val 14275"/>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Pedidos</a:t>
              </a:r>
              <a:endParaRPr lang="pt-BR" sz="800" dirty="0">
                <a:solidFill>
                  <a:schemeClr val="tx1"/>
                </a:solidFill>
              </a:endParaRPr>
            </a:p>
          </p:txBody>
        </p:sp>
      </p:grpSp>
      <p:grpSp>
        <p:nvGrpSpPr>
          <p:cNvPr id="7180" name="Grupo 7179"/>
          <p:cNvGrpSpPr/>
          <p:nvPr/>
        </p:nvGrpSpPr>
        <p:grpSpPr>
          <a:xfrm>
            <a:off x="3536801" y="3849241"/>
            <a:ext cx="5660876" cy="2844924"/>
            <a:chOff x="3536801" y="3849241"/>
            <a:chExt cx="5660876" cy="2844924"/>
          </a:xfrm>
        </p:grpSpPr>
        <p:grpSp>
          <p:nvGrpSpPr>
            <p:cNvPr id="24" name="Grupo 23"/>
            <p:cNvGrpSpPr/>
            <p:nvPr/>
          </p:nvGrpSpPr>
          <p:grpSpPr>
            <a:xfrm>
              <a:off x="5737101" y="3849241"/>
              <a:ext cx="3460576" cy="2844924"/>
              <a:chOff x="4788024" y="1124744"/>
              <a:chExt cx="3460576" cy="2844924"/>
            </a:xfrm>
          </p:grpSpPr>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124744"/>
                <a:ext cx="3360309" cy="284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Elipse 19"/>
              <p:cNvSpPr/>
              <p:nvPr/>
            </p:nvSpPr>
            <p:spPr>
              <a:xfrm>
                <a:off x="5224264" y="2340644"/>
                <a:ext cx="3024336" cy="478384"/>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9" name="Forma livre 28"/>
            <p:cNvSpPr/>
            <p:nvPr/>
          </p:nvSpPr>
          <p:spPr>
            <a:xfrm flipV="1">
              <a:off x="3536801" y="4006975"/>
              <a:ext cx="2619375" cy="1304925"/>
            </a:xfrm>
            <a:custGeom>
              <a:avLst/>
              <a:gdLst>
                <a:gd name="connsiteX0" fmla="*/ 0 w 1304925"/>
                <a:gd name="connsiteY0" fmla="*/ 1285875 h 1285875"/>
                <a:gd name="connsiteX1" fmla="*/ 485775 w 1304925"/>
                <a:gd name="connsiteY1" fmla="*/ 466725 h 1285875"/>
                <a:gd name="connsiteX2" fmla="*/ 1304925 w 1304925"/>
                <a:gd name="connsiteY2" fmla="*/ 0 h 1285875"/>
                <a:gd name="connsiteX0" fmla="*/ 0 w 1847850"/>
                <a:gd name="connsiteY0" fmla="*/ 1971675 h 1971675"/>
                <a:gd name="connsiteX1" fmla="*/ 1028700 w 1847850"/>
                <a:gd name="connsiteY1" fmla="*/ 466725 h 1971675"/>
                <a:gd name="connsiteX2" fmla="*/ 1847850 w 1847850"/>
                <a:gd name="connsiteY2" fmla="*/ 0 h 1971675"/>
                <a:gd name="connsiteX0" fmla="*/ 0 w 1847850"/>
                <a:gd name="connsiteY0" fmla="*/ 1971675 h 1971675"/>
                <a:gd name="connsiteX1" fmla="*/ 638175 w 1847850"/>
                <a:gd name="connsiteY1" fmla="*/ 942975 h 1971675"/>
                <a:gd name="connsiteX2" fmla="*/ 1847850 w 1847850"/>
                <a:gd name="connsiteY2" fmla="*/ 0 h 1971675"/>
                <a:gd name="connsiteX0" fmla="*/ 0 w 2257425"/>
                <a:gd name="connsiteY0" fmla="*/ 1666875 h 1666875"/>
                <a:gd name="connsiteX1" fmla="*/ 638175 w 2257425"/>
                <a:gd name="connsiteY1" fmla="*/ 638175 h 1666875"/>
                <a:gd name="connsiteX2" fmla="*/ 2257425 w 2257425"/>
                <a:gd name="connsiteY2" fmla="*/ 0 h 1666875"/>
                <a:gd name="connsiteX0" fmla="*/ 0 w 2257425"/>
                <a:gd name="connsiteY0" fmla="*/ 1666875 h 1666875"/>
                <a:gd name="connsiteX1" fmla="*/ 638175 w 2257425"/>
                <a:gd name="connsiteY1" fmla="*/ 638175 h 1666875"/>
                <a:gd name="connsiteX2" fmla="*/ 2257425 w 2257425"/>
                <a:gd name="connsiteY2" fmla="*/ 0 h 1666875"/>
                <a:gd name="connsiteX0" fmla="*/ 0 w 2628900"/>
                <a:gd name="connsiteY0" fmla="*/ 1333500 h 1333500"/>
                <a:gd name="connsiteX1" fmla="*/ 1009650 w 2628900"/>
                <a:gd name="connsiteY1" fmla="*/ 638175 h 1333500"/>
                <a:gd name="connsiteX2" fmla="*/ 2628900 w 2628900"/>
                <a:gd name="connsiteY2" fmla="*/ 0 h 1333500"/>
                <a:gd name="connsiteX0" fmla="*/ 0 w 2619375"/>
                <a:gd name="connsiteY0" fmla="*/ 1304925 h 1304925"/>
                <a:gd name="connsiteX1" fmla="*/ 1000125 w 2619375"/>
                <a:gd name="connsiteY1" fmla="*/ 638175 h 1304925"/>
                <a:gd name="connsiteX2" fmla="*/ 2619375 w 2619375"/>
                <a:gd name="connsiteY2" fmla="*/ 0 h 1304925"/>
                <a:gd name="connsiteX0" fmla="*/ 0 w 2619375"/>
                <a:gd name="connsiteY0" fmla="*/ 1304925 h 1304925"/>
                <a:gd name="connsiteX1" fmla="*/ 1000125 w 2619375"/>
                <a:gd name="connsiteY1" fmla="*/ 638175 h 1304925"/>
                <a:gd name="connsiteX2" fmla="*/ 2619375 w 2619375"/>
                <a:gd name="connsiteY2" fmla="*/ 0 h 1304925"/>
                <a:gd name="connsiteX0" fmla="*/ 0 w 2619375"/>
                <a:gd name="connsiteY0" fmla="*/ 1304925 h 1304925"/>
                <a:gd name="connsiteX1" fmla="*/ 904875 w 2619375"/>
                <a:gd name="connsiteY1" fmla="*/ 495300 h 1304925"/>
                <a:gd name="connsiteX2" fmla="*/ 2619375 w 2619375"/>
                <a:gd name="connsiteY2" fmla="*/ 0 h 1304925"/>
              </a:gdLst>
              <a:ahLst/>
              <a:cxnLst>
                <a:cxn ang="0">
                  <a:pos x="connsiteX0" y="connsiteY0"/>
                </a:cxn>
                <a:cxn ang="0">
                  <a:pos x="connsiteX1" y="connsiteY1"/>
                </a:cxn>
                <a:cxn ang="0">
                  <a:pos x="connsiteX2" y="connsiteY2"/>
                </a:cxn>
              </a:cxnLst>
              <a:rect l="l" t="t" r="r" b="b"/>
              <a:pathLst>
                <a:path w="2619375" h="1304925">
                  <a:moveTo>
                    <a:pt x="0" y="1304925"/>
                  </a:moveTo>
                  <a:cubicBezTo>
                    <a:pt x="210344" y="1002506"/>
                    <a:pt x="468313" y="712787"/>
                    <a:pt x="904875" y="495300"/>
                  </a:cubicBezTo>
                  <a:cubicBezTo>
                    <a:pt x="1341437" y="277813"/>
                    <a:pt x="2299493" y="59531"/>
                    <a:pt x="2619375" y="0"/>
                  </a:cubicBezTo>
                </a:path>
              </a:pathLst>
            </a:custGeom>
            <a:noFill/>
            <a:ln w="38100">
              <a:solidFill>
                <a:srgbClr val="FFC000"/>
              </a:solidFill>
              <a:headEnd type="ova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7179" name="Grupo 7178"/>
          <p:cNvGrpSpPr/>
          <p:nvPr/>
        </p:nvGrpSpPr>
        <p:grpSpPr>
          <a:xfrm>
            <a:off x="128240" y="1010029"/>
            <a:ext cx="3497578" cy="3722009"/>
            <a:chOff x="128240" y="1010029"/>
            <a:chExt cx="3497578" cy="3722009"/>
          </a:xfrm>
        </p:grpSpPr>
        <p:grpSp>
          <p:nvGrpSpPr>
            <p:cNvPr id="25" name="Grupo 24"/>
            <p:cNvGrpSpPr/>
            <p:nvPr/>
          </p:nvGrpSpPr>
          <p:grpSpPr>
            <a:xfrm>
              <a:off x="128240" y="1010029"/>
              <a:ext cx="3497578" cy="2839212"/>
              <a:chOff x="4098758" y="2934469"/>
              <a:chExt cx="3497578" cy="2839212"/>
            </a:xfrm>
          </p:grpSpPr>
          <p:pic>
            <p:nvPicPr>
              <p:cNvPr id="717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8758" y="2934469"/>
                <a:ext cx="3353562" cy="283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Elipse 25"/>
              <p:cNvSpPr/>
              <p:nvPr/>
            </p:nvSpPr>
            <p:spPr>
              <a:xfrm>
                <a:off x="4572000" y="4124697"/>
                <a:ext cx="3024336" cy="478384"/>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7178" name="Forma livre 7177"/>
            <p:cNvSpPr/>
            <p:nvPr/>
          </p:nvSpPr>
          <p:spPr>
            <a:xfrm>
              <a:off x="726154" y="2686050"/>
              <a:ext cx="959771" cy="2045988"/>
            </a:xfrm>
            <a:custGeom>
              <a:avLst/>
              <a:gdLst>
                <a:gd name="connsiteX0" fmla="*/ 597821 w 959771"/>
                <a:gd name="connsiteY0" fmla="*/ 1724025 h 2045988"/>
                <a:gd name="connsiteX1" fmla="*/ 7271 w 959771"/>
                <a:gd name="connsiteY1" fmla="*/ 1914525 h 2045988"/>
                <a:gd name="connsiteX2" fmla="*/ 959771 w 959771"/>
                <a:gd name="connsiteY2" fmla="*/ 0 h 2045988"/>
              </a:gdLst>
              <a:ahLst/>
              <a:cxnLst>
                <a:cxn ang="0">
                  <a:pos x="connsiteX0" y="connsiteY0"/>
                </a:cxn>
                <a:cxn ang="0">
                  <a:pos x="connsiteX1" y="connsiteY1"/>
                </a:cxn>
                <a:cxn ang="0">
                  <a:pos x="connsiteX2" y="connsiteY2"/>
                </a:cxn>
              </a:cxnLst>
              <a:rect l="l" t="t" r="r" b="b"/>
              <a:pathLst>
                <a:path w="959771" h="2045988">
                  <a:moveTo>
                    <a:pt x="597821" y="1724025"/>
                  </a:moveTo>
                  <a:cubicBezTo>
                    <a:pt x="272383" y="1962943"/>
                    <a:pt x="-53054" y="2201862"/>
                    <a:pt x="7271" y="1914525"/>
                  </a:cubicBezTo>
                  <a:cubicBezTo>
                    <a:pt x="67596" y="1627188"/>
                    <a:pt x="513683" y="813594"/>
                    <a:pt x="959771" y="0"/>
                  </a:cubicBezTo>
                </a:path>
              </a:pathLst>
            </a:custGeom>
            <a:noFill/>
            <a:ln w="38100">
              <a:solidFill>
                <a:srgbClr val="FFC000"/>
              </a:solidFill>
              <a:headEnd type="ova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63072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80"/>
                                        </p:tgtEl>
                                        <p:attrNameLst>
                                          <p:attrName>style.visibility</p:attrName>
                                        </p:attrNameLst>
                                      </p:cBhvr>
                                      <p:to>
                                        <p:strVal val="visible"/>
                                      </p:to>
                                    </p:set>
                                    <p:animEffect transition="in" filter="wipe(left)">
                                      <p:cBhvr>
                                        <p:cTn id="7" dur="500"/>
                                        <p:tgtEl>
                                          <p:spTgt spid="71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9"/>
                                        </p:tgtEl>
                                        <p:attrNameLst>
                                          <p:attrName>style.visibility</p:attrName>
                                        </p:attrNameLst>
                                      </p:cBhvr>
                                      <p:to>
                                        <p:strVal val="visible"/>
                                      </p:to>
                                    </p:set>
                                    <p:animEffect transition="in" filter="wipe(down)">
                                      <p:cBhvr>
                                        <p:cTn id="12"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Storyboard de </a:t>
            </a:r>
            <a:br>
              <a:rPr lang="pt-BR" dirty="0" smtClean="0"/>
            </a:br>
            <a:r>
              <a:rPr lang="pt-BR" dirty="0" smtClean="0"/>
              <a:t>Casos de Uso (Protótipos de IHM)</a:t>
            </a:r>
            <a:endParaRPr lang="pt-BR" dirty="0"/>
          </a:p>
        </p:txBody>
      </p:sp>
      <p:pic>
        <p:nvPicPr>
          <p:cNvPr id="819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634" y="2149946"/>
            <a:ext cx="3505200" cy="3943350"/>
          </a:xfrm>
          <a:prstGeom prst="rect">
            <a:avLst/>
          </a:prstGeom>
          <a:noFill/>
          <a:ln>
            <a:noFill/>
          </a:ln>
          <a:effectLst/>
        </p:spPr>
      </p:pic>
      <p:grpSp>
        <p:nvGrpSpPr>
          <p:cNvPr id="11" name="Grupo 10"/>
          <p:cNvGrpSpPr/>
          <p:nvPr/>
        </p:nvGrpSpPr>
        <p:grpSpPr>
          <a:xfrm>
            <a:off x="2647950" y="1215950"/>
            <a:ext cx="6238477" cy="4091186"/>
            <a:chOff x="2647950" y="1215950"/>
            <a:chExt cx="6238477" cy="4091186"/>
          </a:xfrm>
        </p:grpSpPr>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4760" y="1215950"/>
              <a:ext cx="4341667" cy="409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rma livre 9"/>
            <p:cNvSpPr/>
            <p:nvPr/>
          </p:nvSpPr>
          <p:spPr>
            <a:xfrm>
              <a:off x="2647950" y="1295649"/>
              <a:ext cx="1941984" cy="961776"/>
            </a:xfrm>
            <a:custGeom>
              <a:avLst/>
              <a:gdLst>
                <a:gd name="connsiteX0" fmla="*/ 747157 w 1690132"/>
                <a:gd name="connsiteY0" fmla="*/ 3000375 h 3000375"/>
                <a:gd name="connsiteX1" fmla="*/ 32782 w 1690132"/>
                <a:gd name="connsiteY1" fmla="*/ 1276350 h 3000375"/>
                <a:gd name="connsiteX2" fmla="*/ 1690132 w 1690132"/>
                <a:gd name="connsiteY2" fmla="*/ 0 h 3000375"/>
                <a:gd name="connsiteX0" fmla="*/ 194006 w 2127581"/>
                <a:gd name="connsiteY0" fmla="*/ 3261277 h 3261277"/>
                <a:gd name="connsiteX1" fmla="*/ 470231 w 2127581"/>
                <a:gd name="connsiteY1" fmla="*/ 1276350 h 3261277"/>
                <a:gd name="connsiteX2" fmla="*/ 2127581 w 2127581"/>
                <a:gd name="connsiteY2" fmla="*/ 0 h 3261277"/>
                <a:gd name="connsiteX0" fmla="*/ 142148 w 2075723"/>
                <a:gd name="connsiteY0" fmla="*/ 3261277 h 3261277"/>
                <a:gd name="connsiteX1" fmla="*/ 704123 w 2075723"/>
                <a:gd name="connsiteY1" fmla="*/ 553852 h 3261277"/>
                <a:gd name="connsiteX2" fmla="*/ 2075723 w 2075723"/>
                <a:gd name="connsiteY2" fmla="*/ 0 h 3261277"/>
                <a:gd name="connsiteX0" fmla="*/ 149498 w 2083073"/>
                <a:gd name="connsiteY0" fmla="*/ 3261277 h 3261277"/>
                <a:gd name="connsiteX1" fmla="*/ 711473 w 2083073"/>
                <a:gd name="connsiteY1" fmla="*/ 553852 h 3261277"/>
                <a:gd name="connsiteX2" fmla="*/ 2083073 w 2083073"/>
                <a:gd name="connsiteY2" fmla="*/ 0 h 3261277"/>
                <a:gd name="connsiteX0" fmla="*/ 138927 w 2101077"/>
                <a:gd name="connsiteY0" fmla="*/ 1836350 h 1836350"/>
                <a:gd name="connsiteX1" fmla="*/ 729477 w 2101077"/>
                <a:gd name="connsiteY1" fmla="*/ 553852 h 1836350"/>
                <a:gd name="connsiteX2" fmla="*/ 2101077 w 2101077"/>
                <a:gd name="connsiteY2" fmla="*/ 0 h 1836350"/>
                <a:gd name="connsiteX0" fmla="*/ 0 w 1962150"/>
                <a:gd name="connsiteY0" fmla="*/ 1836350 h 1836350"/>
                <a:gd name="connsiteX1" fmla="*/ 590550 w 1962150"/>
                <a:gd name="connsiteY1" fmla="*/ 553852 h 1836350"/>
                <a:gd name="connsiteX2" fmla="*/ 1962150 w 1962150"/>
                <a:gd name="connsiteY2" fmla="*/ 0 h 1836350"/>
                <a:gd name="connsiteX0" fmla="*/ 0 w 1962150"/>
                <a:gd name="connsiteY0" fmla="*/ 1836350 h 1836350"/>
                <a:gd name="connsiteX1" fmla="*/ 590550 w 1962150"/>
                <a:gd name="connsiteY1" fmla="*/ 553852 h 1836350"/>
                <a:gd name="connsiteX2" fmla="*/ 1962150 w 1962150"/>
                <a:gd name="connsiteY2" fmla="*/ 0 h 1836350"/>
                <a:gd name="connsiteX0" fmla="*/ 0 w 1962150"/>
                <a:gd name="connsiteY0" fmla="*/ 1836350 h 1836350"/>
                <a:gd name="connsiteX1" fmla="*/ 590550 w 1962150"/>
                <a:gd name="connsiteY1" fmla="*/ 553852 h 1836350"/>
                <a:gd name="connsiteX2" fmla="*/ 1962150 w 1962150"/>
                <a:gd name="connsiteY2" fmla="*/ 0 h 1836350"/>
                <a:gd name="connsiteX0" fmla="*/ 0 w 1962150"/>
                <a:gd name="connsiteY0" fmla="*/ 1836350 h 1836350"/>
                <a:gd name="connsiteX1" fmla="*/ 590550 w 1962150"/>
                <a:gd name="connsiteY1" fmla="*/ 553852 h 1836350"/>
                <a:gd name="connsiteX2" fmla="*/ 1962150 w 1962150"/>
                <a:gd name="connsiteY2" fmla="*/ 0 h 1836350"/>
                <a:gd name="connsiteX0" fmla="*/ 0 w 1962150"/>
                <a:gd name="connsiteY0" fmla="*/ 1836350 h 1836350"/>
                <a:gd name="connsiteX1" fmla="*/ 590550 w 1962150"/>
                <a:gd name="connsiteY1" fmla="*/ 553852 h 1836350"/>
                <a:gd name="connsiteX2" fmla="*/ 1962150 w 1962150"/>
                <a:gd name="connsiteY2" fmla="*/ 0 h 1836350"/>
                <a:gd name="connsiteX0" fmla="*/ 0 w 1962150"/>
                <a:gd name="connsiteY0" fmla="*/ 1836350 h 1836350"/>
                <a:gd name="connsiteX1" fmla="*/ 590550 w 1962150"/>
                <a:gd name="connsiteY1" fmla="*/ 408360 h 1836350"/>
                <a:gd name="connsiteX2" fmla="*/ 1962150 w 1962150"/>
                <a:gd name="connsiteY2" fmla="*/ 0 h 1836350"/>
                <a:gd name="connsiteX0" fmla="*/ 0 w 1962150"/>
                <a:gd name="connsiteY0" fmla="*/ 1836350 h 1836350"/>
                <a:gd name="connsiteX1" fmla="*/ 590550 w 1962150"/>
                <a:gd name="connsiteY1" fmla="*/ 408360 h 1836350"/>
                <a:gd name="connsiteX2" fmla="*/ 1962150 w 1962150"/>
                <a:gd name="connsiteY2" fmla="*/ 0 h 1836350"/>
              </a:gdLst>
              <a:ahLst/>
              <a:cxnLst>
                <a:cxn ang="0">
                  <a:pos x="connsiteX0" y="connsiteY0"/>
                </a:cxn>
                <a:cxn ang="0">
                  <a:pos x="connsiteX1" y="connsiteY1"/>
                </a:cxn>
                <a:cxn ang="0">
                  <a:pos x="connsiteX2" y="connsiteY2"/>
                </a:cxn>
              </a:cxnLst>
              <a:rect l="l" t="t" r="r" b="b"/>
              <a:pathLst>
                <a:path w="1962150" h="1836350">
                  <a:moveTo>
                    <a:pt x="0" y="1836350"/>
                  </a:moveTo>
                  <a:cubicBezTo>
                    <a:pt x="250031" y="923329"/>
                    <a:pt x="263624" y="686817"/>
                    <a:pt x="590550" y="408360"/>
                  </a:cubicBezTo>
                  <a:cubicBezTo>
                    <a:pt x="917476" y="129903"/>
                    <a:pt x="1183184" y="115347"/>
                    <a:pt x="1962150" y="0"/>
                  </a:cubicBezTo>
                </a:path>
              </a:pathLst>
            </a:custGeom>
            <a:noFill/>
            <a:ln w="38100">
              <a:solidFill>
                <a:srgbClr val="FFC000"/>
              </a:solidFill>
              <a:headEnd type="ova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8" name="Texto Explicativo 3 (Ênfase) 17"/>
          <p:cNvSpPr/>
          <p:nvPr/>
        </p:nvSpPr>
        <p:spPr>
          <a:xfrm>
            <a:off x="2339752" y="4365104"/>
            <a:ext cx="2088232" cy="435347"/>
          </a:xfrm>
          <a:prstGeom prst="accentCallout3">
            <a:avLst>
              <a:gd name="adj1" fmla="val 49844"/>
              <a:gd name="adj2" fmla="val -1212"/>
              <a:gd name="adj3" fmla="val 51864"/>
              <a:gd name="adj4" fmla="val -8068"/>
              <a:gd name="adj5" fmla="val -73873"/>
              <a:gd name="adj6" fmla="val -8363"/>
              <a:gd name="adj7" fmla="val -136097"/>
              <a:gd name="adj8" fmla="val 12032"/>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bg1"/>
                </a:solidFill>
              </a:rPr>
              <a:t>Caso de Uso de Realização</a:t>
            </a:r>
            <a:endParaRPr lang="pt-BR" sz="1100" b="1" dirty="0">
              <a:solidFill>
                <a:schemeClr val="bg1"/>
              </a:solidFill>
            </a:endParaRPr>
          </a:p>
        </p:txBody>
      </p:sp>
      <p:grpSp>
        <p:nvGrpSpPr>
          <p:cNvPr id="21" name="Grupo 20"/>
          <p:cNvGrpSpPr/>
          <p:nvPr/>
        </p:nvGrpSpPr>
        <p:grpSpPr>
          <a:xfrm>
            <a:off x="1017037" y="4046973"/>
            <a:ext cx="3122915" cy="1260163"/>
            <a:chOff x="1017037" y="4046973"/>
            <a:chExt cx="3122915" cy="1260163"/>
          </a:xfrm>
        </p:grpSpPr>
        <p:sp>
          <p:nvSpPr>
            <p:cNvPr id="19" name="Texto Explicativo 3 (Ênfase) 18"/>
            <p:cNvSpPr/>
            <p:nvPr/>
          </p:nvSpPr>
          <p:spPr>
            <a:xfrm>
              <a:off x="2051720" y="4871789"/>
              <a:ext cx="2088232" cy="435347"/>
            </a:xfrm>
            <a:prstGeom prst="accentCallout3">
              <a:avLst>
                <a:gd name="adj1" fmla="val 49844"/>
                <a:gd name="adj2" fmla="val -1212"/>
                <a:gd name="adj3" fmla="val 51864"/>
                <a:gd name="adj4" fmla="val -8068"/>
                <a:gd name="adj5" fmla="val -188805"/>
                <a:gd name="adj6" fmla="val -8345"/>
                <a:gd name="adj7" fmla="val -300191"/>
                <a:gd name="adj8" fmla="val 9210"/>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bg1"/>
                  </a:solidFill>
                </a:rPr>
                <a:t>Associação de Realização</a:t>
              </a:r>
              <a:endParaRPr lang="pt-BR" sz="1100" b="1" dirty="0">
                <a:solidFill>
                  <a:schemeClr val="bg1"/>
                </a:solidFill>
              </a:endParaRPr>
            </a:p>
          </p:txBody>
        </p:sp>
        <p:cxnSp>
          <p:nvCxnSpPr>
            <p:cNvPr id="14" name="Conector reto 13"/>
            <p:cNvCxnSpPr/>
            <p:nvPr/>
          </p:nvCxnSpPr>
          <p:spPr>
            <a:xfrm flipH="1">
              <a:off x="1017037" y="4046973"/>
              <a:ext cx="855532" cy="375737"/>
            </a:xfrm>
            <a:prstGeom prst="line">
              <a:avLst/>
            </a:prstGeom>
            <a:ln w="3175"/>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714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Validação junto ao Cliente</a:t>
            </a:r>
            <a:endParaRPr lang="pt-BR" dirty="0"/>
          </a:p>
        </p:txBody>
      </p:sp>
      <p:sp>
        <p:nvSpPr>
          <p:cNvPr id="3" name="Espaço Reservado para Conteúdo 2"/>
          <p:cNvSpPr>
            <a:spLocks noGrp="1"/>
          </p:cNvSpPr>
          <p:nvPr>
            <p:ph idx="1"/>
          </p:nvPr>
        </p:nvSpPr>
        <p:spPr/>
        <p:txBody>
          <a:bodyPr/>
          <a:lstStyle/>
          <a:p>
            <a:r>
              <a:rPr lang="pt-BR" sz="2400" dirty="0" smtClean="0"/>
              <a:t>Casos de Uso com elementos Arquiteturalmente Significativos</a:t>
            </a:r>
          </a:p>
          <a:p>
            <a:r>
              <a:rPr lang="pt-BR" sz="2400" dirty="0" smtClean="0"/>
              <a:t>Rastreabilidade SSS x Casos de Uso</a:t>
            </a:r>
          </a:p>
          <a:p>
            <a:r>
              <a:rPr lang="pt-BR" sz="2400" dirty="0" smtClean="0"/>
              <a:t>Descrição dos Casos de Uso e Atores</a:t>
            </a:r>
          </a:p>
          <a:p>
            <a:r>
              <a:rPr lang="pt-BR" sz="2400" dirty="0" smtClean="0"/>
              <a:t>Storyboard dos Casos de Uso</a:t>
            </a:r>
          </a:p>
          <a:p>
            <a:endParaRPr lang="pt-BR" sz="2400" dirty="0"/>
          </a:p>
        </p:txBody>
      </p:sp>
    </p:spTree>
    <p:extLst>
      <p:ext uri="{BB962C8B-B14F-4D97-AF65-F5344CB8AC3E}">
        <p14:creationId xmlns:p14="http://schemas.microsoft.com/office/powerpoint/2010/main" val="3446559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Detalhar Casos de Uso</a:t>
            </a:r>
            <a:endParaRPr lang="pt-BR" dirty="0"/>
          </a:p>
        </p:txBody>
      </p:sp>
      <p:sp>
        <p:nvSpPr>
          <p:cNvPr id="3" name="Espaço Reservado para Conteúdo 2"/>
          <p:cNvSpPr>
            <a:spLocks noGrp="1"/>
          </p:cNvSpPr>
          <p:nvPr>
            <p:ph idx="1"/>
          </p:nvPr>
        </p:nvSpPr>
        <p:spPr/>
        <p:txBody>
          <a:bodyPr/>
          <a:lstStyle/>
          <a:p>
            <a:r>
              <a:rPr lang="pt-BR" sz="2400" dirty="0" smtClean="0"/>
              <a:t>Definir e Detalhar:</a:t>
            </a:r>
          </a:p>
          <a:p>
            <a:pPr lvl="1"/>
            <a:r>
              <a:rPr lang="pt-BR" sz="2000" dirty="0" smtClean="0"/>
              <a:t>Pré-Condição</a:t>
            </a:r>
          </a:p>
          <a:p>
            <a:pPr lvl="1"/>
            <a:r>
              <a:rPr lang="pt-BR" sz="2000" dirty="0" smtClean="0"/>
              <a:t>Pós-Condições</a:t>
            </a:r>
          </a:p>
          <a:p>
            <a:pPr lvl="1"/>
            <a:r>
              <a:rPr lang="pt-BR" sz="2000" dirty="0" smtClean="0"/>
              <a:t>Fluxo Básico</a:t>
            </a:r>
          </a:p>
          <a:p>
            <a:pPr lvl="1"/>
            <a:r>
              <a:rPr lang="pt-BR" sz="2000" dirty="0" smtClean="0"/>
              <a:t>Fluxos Alternativos</a:t>
            </a:r>
          </a:p>
          <a:p>
            <a:pPr lvl="1"/>
            <a:r>
              <a:rPr lang="pt-BR" sz="2000" dirty="0" smtClean="0"/>
              <a:t>SRS</a:t>
            </a:r>
          </a:p>
          <a:p>
            <a:pPr lvl="1"/>
            <a:r>
              <a:rPr lang="pt-BR" sz="2000" dirty="0" smtClean="0"/>
              <a:t>Dicionário de Dados de acordo com o Storyboard</a:t>
            </a:r>
          </a:p>
          <a:p>
            <a:pPr lvl="1"/>
            <a:r>
              <a:rPr lang="pt-BR" sz="2000" dirty="0"/>
              <a:t>Mensagens de </a:t>
            </a:r>
            <a:r>
              <a:rPr lang="pt-BR" sz="2000" dirty="0" smtClean="0"/>
              <a:t>IHM</a:t>
            </a:r>
          </a:p>
          <a:p>
            <a:pPr lvl="1"/>
            <a:r>
              <a:rPr lang="pt-BR" sz="2000" dirty="0"/>
              <a:t>Algoritmos</a:t>
            </a:r>
          </a:p>
          <a:p>
            <a:pPr lvl="1"/>
            <a:r>
              <a:rPr lang="pt-BR" sz="2000" dirty="0" smtClean="0"/>
              <a:t>Glossário</a:t>
            </a:r>
            <a:endParaRPr lang="pt-BR" sz="2000" dirty="0"/>
          </a:p>
          <a:p>
            <a:r>
              <a:rPr lang="pt-BR" sz="2400" dirty="0" smtClean="0"/>
              <a:t>Detalhes Devem Referenciar:</a:t>
            </a:r>
          </a:p>
          <a:p>
            <a:pPr lvl="1"/>
            <a:r>
              <a:rPr lang="pt-BR" sz="2000" dirty="0" smtClean="0"/>
              <a:t>SSS, </a:t>
            </a:r>
            <a:r>
              <a:rPr lang="pt-BR" sz="2000" dirty="0" err="1" smtClean="0"/>
              <a:t>Storyboard</a:t>
            </a:r>
            <a:r>
              <a:rPr lang="pt-BR" sz="2000" dirty="0" smtClean="0"/>
              <a:t>, SRS, Dicionário de Dados, </a:t>
            </a:r>
          </a:p>
          <a:p>
            <a:pPr marL="765175" lvl="1" indent="-307975">
              <a:buNone/>
            </a:pPr>
            <a:r>
              <a:rPr lang="pt-BR" sz="2000" dirty="0"/>
              <a:t>	</a:t>
            </a:r>
            <a:r>
              <a:rPr lang="pt-BR" sz="2000" dirty="0" smtClean="0"/>
              <a:t>Mensagens de IHM, Algoritmos e Glossário.</a:t>
            </a:r>
          </a:p>
        </p:txBody>
      </p:sp>
    </p:spTree>
    <p:extLst>
      <p:ext uri="{BB962C8B-B14F-4D97-AF65-F5344CB8AC3E}">
        <p14:creationId xmlns:p14="http://schemas.microsoft.com/office/powerpoint/2010/main" val="3124394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Análise e Projeto Orientado a Objetos</a:t>
            </a:r>
            <a:endParaRPr lang="pt-BR" dirty="0"/>
          </a:p>
        </p:txBody>
      </p:sp>
      <p:sp>
        <p:nvSpPr>
          <p:cNvPr id="4" name="Subtítulo 3"/>
          <p:cNvSpPr>
            <a:spLocks noGrp="1"/>
          </p:cNvSpPr>
          <p:nvPr>
            <p:ph type="subTitle" idx="1"/>
          </p:nvPr>
        </p:nvSpPr>
        <p:spPr/>
        <p:txBody>
          <a:bodyPr/>
          <a:lstStyle/>
          <a:p>
            <a:r>
              <a:rPr lang="pt-BR" dirty="0" smtClean="0"/>
              <a:t>Dicas para Detalhar Casos de Uso</a:t>
            </a:r>
            <a:endParaRPr lang="pt-BR" dirty="0"/>
          </a:p>
        </p:txBody>
      </p:sp>
    </p:spTree>
    <p:extLst>
      <p:ext uri="{BB962C8B-B14F-4D97-AF65-F5344CB8AC3E}">
        <p14:creationId xmlns:p14="http://schemas.microsoft.com/office/powerpoint/2010/main" val="3889089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Processo de Desenvolvimento</a:t>
            </a:r>
            <a:endParaRPr lang="pt-BR"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68761"/>
            <a:ext cx="7380000" cy="554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21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smtClean="0"/>
              <a:t>O que Caso de Uso NÃO são</a:t>
            </a:r>
            <a:endParaRPr lang="pt-BR" dirty="0"/>
          </a:p>
        </p:txBody>
      </p:sp>
      <p:sp>
        <p:nvSpPr>
          <p:cNvPr id="34818" name="Espaço Reservado para Conteúdo 6"/>
          <p:cNvSpPr>
            <a:spLocks noGrp="1"/>
          </p:cNvSpPr>
          <p:nvPr>
            <p:ph idx="1"/>
          </p:nvPr>
        </p:nvSpPr>
        <p:spPr/>
        <p:txBody>
          <a:bodyPr/>
          <a:lstStyle/>
          <a:p>
            <a:pPr marL="457200" indent="-457200">
              <a:buFont typeface="+mj-lt"/>
              <a:buAutoNum type="arabicPeriod"/>
            </a:pPr>
            <a:r>
              <a:rPr lang="pt-BR" dirty="0" smtClean="0"/>
              <a:t>Especificação da Interface com o Usuário</a:t>
            </a:r>
          </a:p>
          <a:p>
            <a:pPr marL="457200" indent="-457200">
              <a:buFont typeface="+mj-lt"/>
              <a:buAutoNum type="arabicPeriod"/>
            </a:pPr>
            <a:r>
              <a:rPr lang="pt-BR" dirty="0" smtClean="0"/>
              <a:t>Função / Decomposição Funcional</a:t>
            </a:r>
          </a:p>
          <a:p>
            <a:pPr marL="457200" indent="-457200">
              <a:buFont typeface="+mj-lt"/>
              <a:buAutoNum type="arabicPeriod"/>
            </a:pPr>
            <a:r>
              <a:rPr lang="pt-BR" dirty="0" smtClean="0"/>
              <a:t>Especificações de Projeto do Sistema</a:t>
            </a:r>
          </a:p>
        </p:txBody>
      </p:sp>
      <p:pic>
        <p:nvPicPr>
          <p:cNvPr id="3481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9300" y="4214813"/>
            <a:ext cx="44418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3" descr="http://www.asktog.com/images/pinchIllustrati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7938" y="2143125"/>
            <a:ext cx="1785937"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5" descr="http://www.ra.ethz.ch/CDstore/www6/Technical/Paper245/img00014.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075" y="3286125"/>
            <a:ext cx="40830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ultiplicar 6"/>
          <p:cNvSpPr/>
          <p:nvPr/>
        </p:nvSpPr>
        <p:spPr>
          <a:xfrm>
            <a:off x="7572375" y="2143125"/>
            <a:ext cx="357188" cy="135731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8" name="Multiplicar 7"/>
          <p:cNvSpPr/>
          <p:nvPr/>
        </p:nvSpPr>
        <p:spPr>
          <a:xfrm>
            <a:off x="7202488" y="3857625"/>
            <a:ext cx="357187" cy="135731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9" name="Multiplicar 8"/>
          <p:cNvSpPr/>
          <p:nvPr/>
        </p:nvSpPr>
        <p:spPr>
          <a:xfrm>
            <a:off x="3775075" y="3571875"/>
            <a:ext cx="357188" cy="135731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Estrela de 8 pontas 9"/>
          <p:cNvSpPr/>
          <p:nvPr/>
        </p:nvSpPr>
        <p:spPr>
          <a:xfrm>
            <a:off x="6143625" y="1857375"/>
            <a:ext cx="428625" cy="50006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1</a:t>
            </a:r>
          </a:p>
        </p:txBody>
      </p:sp>
      <p:sp>
        <p:nvSpPr>
          <p:cNvPr id="11" name="Estrela de 8 pontas 10"/>
          <p:cNvSpPr/>
          <p:nvPr/>
        </p:nvSpPr>
        <p:spPr>
          <a:xfrm>
            <a:off x="4702175" y="4286250"/>
            <a:ext cx="428625" cy="50006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2</a:t>
            </a:r>
          </a:p>
        </p:txBody>
      </p:sp>
      <p:sp>
        <p:nvSpPr>
          <p:cNvPr id="12" name="Estrela de 8 pontas 11"/>
          <p:cNvSpPr/>
          <p:nvPr/>
        </p:nvSpPr>
        <p:spPr>
          <a:xfrm>
            <a:off x="131763" y="3000375"/>
            <a:ext cx="428625" cy="50006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3</a:t>
            </a:r>
          </a:p>
        </p:txBody>
      </p:sp>
    </p:spTree>
    <p:extLst>
      <p:ext uri="{BB962C8B-B14F-4D97-AF65-F5344CB8AC3E}">
        <p14:creationId xmlns:p14="http://schemas.microsoft.com/office/powerpoint/2010/main" val="564865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upo 18"/>
          <p:cNvGrpSpPr>
            <a:grpSpLocks/>
          </p:cNvGrpSpPr>
          <p:nvPr/>
        </p:nvGrpSpPr>
        <p:grpSpPr bwMode="auto">
          <a:xfrm>
            <a:off x="5519738" y="1340768"/>
            <a:ext cx="3624262" cy="4422775"/>
            <a:chOff x="5519744" y="1071546"/>
            <a:chExt cx="3624256" cy="4423138"/>
          </a:xfrm>
        </p:grpSpPr>
        <p:pic>
          <p:nvPicPr>
            <p:cNvPr id="36877" name="Picture 4" descr="File:Laura Bush police repo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058" y="1214422"/>
              <a:ext cx="3409942" cy="428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ultiplicar 7"/>
            <p:cNvSpPr/>
            <p:nvPr/>
          </p:nvSpPr>
          <p:spPr>
            <a:xfrm>
              <a:off x="8520114" y="3922930"/>
              <a:ext cx="357186" cy="135742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Estrela de 8 pontas 12"/>
            <p:cNvSpPr/>
            <p:nvPr/>
          </p:nvSpPr>
          <p:spPr>
            <a:xfrm>
              <a:off x="5519744" y="1071546"/>
              <a:ext cx="428624" cy="50010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4</a:t>
              </a:r>
            </a:p>
          </p:txBody>
        </p:sp>
      </p:grpSp>
      <p:sp>
        <p:nvSpPr>
          <p:cNvPr id="6" name="Título 5"/>
          <p:cNvSpPr>
            <a:spLocks noGrp="1"/>
          </p:cNvSpPr>
          <p:nvPr>
            <p:ph type="title"/>
          </p:nvPr>
        </p:nvSpPr>
        <p:spPr/>
        <p:txBody>
          <a:bodyPr/>
          <a:lstStyle/>
          <a:p>
            <a:r>
              <a:rPr lang="pt-BR" smtClean="0"/>
              <a:t>O que Caso de Uso NÃO são</a:t>
            </a:r>
            <a:endParaRPr lang="pt-BR" dirty="0"/>
          </a:p>
        </p:txBody>
      </p:sp>
      <p:sp>
        <p:nvSpPr>
          <p:cNvPr id="36867" name="Espaço Reservado para Conteúdo 6"/>
          <p:cNvSpPr>
            <a:spLocks noGrp="1"/>
          </p:cNvSpPr>
          <p:nvPr>
            <p:ph idx="1"/>
          </p:nvPr>
        </p:nvSpPr>
        <p:spPr/>
        <p:txBody>
          <a:bodyPr/>
          <a:lstStyle/>
          <a:p>
            <a:pPr marL="457200" indent="-457200">
              <a:buFont typeface="+mj-lt"/>
              <a:buAutoNum type="arabicPeriod" startAt="4"/>
            </a:pPr>
            <a:r>
              <a:rPr lang="pt-BR" dirty="0" smtClean="0"/>
              <a:t>Relatórios</a:t>
            </a:r>
          </a:p>
          <a:p>
            <a:pPr marL="457200" indent="-457200">
              <a:buFont typeface="+mj-lt"/>
              <a:buAutoNum type="arabicPeriod" startAt="4"/>
            </a:pPr>
            <a:r>
              <a:rPr lang="pt-BR" dirty="0" smtClean="0"/>
              <a:t>Algoritmos</a:t>
            </a:r>
          </a:p>
          <a:p>
            <a:pPr marL="457200" indent="-457200">
              <a:buFont typeface="+mj-lt"/>
              <a:buAutoNum type="arabicPeriod" startAt="4"/>
            </a:pPr>
            <a:r>
              <a:rPr lang="pt-BR" dirty="0" smtClean="0"/>
              <a:t>Regras de Negócio</a:t>
            </a:r>
          </a:p>
        </p:txBody>
      </p:sp>
      <p:grpSp>
        <p:nvGrpSpPr>
          <p:cNvPr id="36868" name="Grupo 16"/>
          <p:cNvGrpSpPr>
            <a:grpSpLocks/>
          </p:cNvGrpSpPr>
          <p:nvPr/>
        </p:nvGrpSpPr>
        <p:grpSpPr bwMode="auto">
          <a:xfrm>
            <a:off x="2986088" y="2928938"/>
            <a:ext cx="3228975" cy="3929062"/>
            <a:chOff x="0" y="2928910"/>
            <a:chExt cx="3228961" cy="3929090"/>
          </a:xfrm>
        </p:grpSpPr>
        <p:pic>
          <p:nvPicPr>
            <p:cNvPr id="36874" name="Picture 2" descr="algoritm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928910"/>
              <a:ext cx="3228961" cy="384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ultiplicar 8"/>
            <p:cNvSpPr/>
            <p:nvPr/>
          </p:nvSpPr>
          <p:spPr>
            <a:xfrm>
              <a:off x="2643176" y="5500678"/>
              <a:ext cx="357186" cy="1357322"/>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2" name="Estrela de 8 pontas 11"/>
            <p:cNvSpPr/>
            <p:nvPr/>
          </p:nvSpPr>
          <p:spPr>
            <a:xfrm>
              <a:off x="71437" y="2928910"/>
              <a:ext cx="428623" cy="500066"/>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5</a:t>
              </a:r>
            </a:p>
          </p:txBody>
        </p:sp>
      </p:grpSp>
      <p:grpSp>
        <p:nvGrpSpPr>
          <p:cNvPr id="36869" name="Grupo 19"/>
          <p:cNvGrpSpPr>
            <a:grpSpLocks/>
          </p:cNvGrpSpPr>
          <p:nvPr/>
        </p:nvGrpSpPr>
        <p:grpSpPr bwMode="auto">
          <a:xfrm>
            <a:off x="0" y="3000375"/>
            <a:ext cx="2728913" cy="3857625"/>
            <a:chOff x="3071802" y="2285992"/>
            <a:chExt cx="2728888" cy="3857652"/>
          </a:xfrm>
        </p:grpSpPr>
        <p:grpSp>
          <p:nvGrpSpPr>
            <p:cNvPr id="36870" name="Grupo 17"/>
            <p:cNvGrpSpPr>
              <a:grpSpLocks/>
            </p:cNvGrpSpPr>
            <p:nvPr/>
          </p:nvGrpSpPr>
          <p:grpSpPr bwMode="auto">
            <a:xfrm>
              <a:off x="3071802" y="2285992"/>
              <a:ext cx="2728888" cy="3504691"/>
              <a:chOff x="3143240" y="3143248"/>
              <a:chExt cx="2728888" cy="3504691"/>
            </a:xfrm>
          </p:grpSpPr>
          <p:pic>
            <p:nvPicPr>
              <p:cNvPr id="36872" name="Picture 6" descr="http://www.emeraldinsight.com/fig/037040020500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6116" y="3500438"/>
                <a:ext cx="2586012" cy="3147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Estrela de 8 pontas 15"/>
              <p:cNvSpPr/>
              <p:nvPr/>
            </p:nvSpPr>
            <p:spPr>
              <a:xfrm>
                <a:off x="3143240" y="3143248"/>
                <a:ext cx="428621" cy="500067"/>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6</a:t>
                </a:r>
              </a:p>
            </p:txBody>
          </p:sp>
        </p:grpSp>
        <p:sp>
          <p:nvSpPr>
            <p:cNvPr id="15" name="Multiplicar 14"/>
            <p:cNvSpPr/>
            <p:nvPr/>
          </p:nvSpPr>
          <p:spPr>
            <a:xfrm>
              <a:off x="5429218" y="4786323"/>
              <a:ext cx="357184" cy="1357321"/>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grpSp>
    </p:spTree>
    <p:extLst>
      <p:ext uri="{BB962C8B-B14F-4D97-AF65-F5344CB8AC3E}">
        <p14:creationId xmlns:p14="http://schemas.microsoft.com/office/powerpoint/2010/main" val="3874085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O que Caso de Uso NÃO são</a:t>
            </a:r>
            <a:endParaRPr lang="pt-BR" dirty="0"/>
          </a:p>
        </p:txBody>
      </p:sp>
      <p:sp>
        <p:nvSpPr>
          <p:cNvPr id="38914" name="Espaço Reservado para Conteúdo 2"/>
          <p:cNvSpPr>
            <a:spLocks noGrp="1"/>
          </p:cNvSpPr>
          <p:nvPr>
            <p:ph idx="1"/>
          </p:nvPr>
        </p:nvSpPr>
        <p:spPr/>
        <p:txBody>
          <a:bodyPr/>
          <a:lstStyle/>
          <a:p>
            <a:pPr marL="457200" indent="-457200">
              <a:buFont typeface="+mj-lt"/>
              <a:buAutoNum type="arabicPeriod" startAt="7"/>
            </a:pPr>
            <a:r>
              <a:rPr lang="pt-BR" dirty="0" smtClean="0"/>
              <a:t>Arquitetura</a:t>
            </a:r>
          </a:p>
          <a:p>
            <a:pPr marL="457200" indent="-457200">
              <a:buFont typeface="+mj-lt"/>
              <a:buAutoNum type="arabicPeriod" startAt="7"/>
            </a:pPr>
            <a:r>
              <a:rPr lang="pt-BR" dirty="0" smtClean="0"/>
              <a:t>Requisito Funcional / Não-Funcional</a:t>
            </a:r>
          </a:p>
          <a:p>
            <a:pPr marL="457200" indent="-457200">
              <a:buFont typeface="+mj-lt"/>
              <a:buAutoNum type="arabicPeriod" startAt="7"/>
            </a:pPr>
            <a:r>
              <a:rPr lang="pt-BR" dirty="0" smtClean="0"/>
              <a:t>Estrutura de Dados</a:t>
            </a:r>
          </a:p>
        </p:txBody>
      </p:sp>
      <p:pic>
        <p:nvPicPr>
          <p:cNvPr id="389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13" y="3286125"/>
            <a:ext cx="4953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Multiplicar 4"/>
          <p:cNvSpPr/>
          <p:nvPr/>
        </p:nvSpPr>
        <p:spPr>
          <a:xfrm>
            <a:off x="5000625" y="5286375"/>
            <a:ext cx="357188" cy="135731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38917" name="Picture 4" descr="Image:App-arch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7813" y="2214563"/>
            <a:ext cx="33337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ultiplicar 6"/>
          <p:cNvSpPr/>
          <p:nvPr/>
        </p:nvSpPr>
        <p:spPr>
          <a:xfrm>
            <a:off x="7786688" y="3000375"/>
            <a:ext cx="357187" cy="135731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3891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7875" y="5000625"/>
            <a:ext cx="30003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Multiplicar 24"/>
          <p:cNvSpPr/>
          <p:nvPr/>
        </p:nvSpPr>
        <p:spPr>
          <a:xfrm>
            <a:off x="8572500" y="5357813"/>
            <a:ext cx="357188" cy="1357312"/>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26" name="Estrela de 8 pontas 25"/>
          <p:cNvSpPr/>
          <p:nvPr/>
        </p:nvSpPr>
        <p:spPr>
          <a:xfrm>
            <a:off x="190500" y="2857500"/>
            <a:ext cx="428625" cy="50006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9</a:t>
            </a:r>
          </a:p>
        </p:txBody>
      </p:sp>
      <p:sp>
        <p:nvSpPr>
          <p:cNvPr id="27" name="Estrela de 8 pontas 26"/>
          <p:cNvSpPr/>
          <p:nvPr/>
        </p:nvSpPr>
        <p:spPr>
          <a:xfrm>
            <a:off x="5929313" y="2000250"/>
            <a:ext cx="428625" cy="50006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7</a:t>
            </a:r>
          </a:p>
        </p:txBody>
      </p:sp>
      <p:sp>
        <p:nvSpPr>
          <p:cNvPr id="31" name="Estrela de 8 pontas 30"/>
          <p:cNvSpPr/>
          <p:nvPr/>
        </p:nvSpPr>
        <p:spPr>
          <a:xfrm>
            <a:off x="5715000" y="4714875"/>
            <a:ext cx="428625" cy="500063"/>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a:solidFill>
                  <a:srgbClr val="009900"/>
                </a:solidFill>
              </a:rPr>
              <a:t>8</a:t>
            </a:r>
          </a:p>
        </p:txBody>
      </p:sp>
    </p:spTree>
    <p:extLst>
      <p:ext uri="{BB962C8B-B14F-4D97-AF65-F5344CB8AC3E}">
        <p14:creationId xmlns:p14="http://schemas.microsoft.com/office/powerpoint/2010/main" val="3809584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ítulo 1"/>
          <p:cNvSpPr>
            <a:spLocks noGrp="1"/>
          </p:cNvSpPr>
          <p:nvPr>
            <p:ph type="title"/>
          </p:nvPr>
        </p:nvSpPr>
        <p:spPr/>
        <p:txBody>
          <a:bodyPr/>
          <a:lstStyle/>
          <a:p>
            <a:r>
              <a:rPr lang="pt-BR" smtClean="0"/>
              <a:t>RUP 2007</a:t>
            </a:r>
          </a:p>
        </p:txBody>
      </p:sp>
      <p:pic>
        <p:nvPicPr>
          <p:cNvPr id="49154" name="Picture 16" descr="Concepts: Requireme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1832446"/>
            <a:ext cx="6408737"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8683" name="Group 27"/>
          <p:cNvGraphicFramePr>
            <a:graphicFrameLocks noGrp="1"/>
          </p:cNvGraphicFramePr>
          <p:nvPr>
            <p:extLst>
              <p:ext uri="{D42A27DB-BD31-4B8C-83A1-F6EECF244321}">
                <p14:modId xmlns:p14="http://schemas.microsoft.com/office/powerpoint/2010/main" val="875996452"/>
              </p:ext>
            </p:extLst>
          </p:nvPr>
        </p:nvGraphicFramePr>
        <p:xfrm>
          <a:off x="4349750" y="3870796"/>
          <a:ext cx="446088" cy="533400"/>
        </p:xfrm>
        <a:graphic>
          <a:graphicData uri="http://schemas.openxmlformats.org/drawingml/2006/table">
            <a:tbl>
              <a:tblPr/>
              <a:tblGrid>
                <a:gridCol w="446088"/>
              </a:tblGrid>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cs typeface="Arial" charset="0"/>
                        </a:rPr>
                        <a:t>  </a:t>
                      </a:r>
                      <a:r>
                        <a:rPr kumimoji="0" lang="pt-BR" sz="1900" b="0" i="0" u="none" strike="noStrike" cap="none" normalizeH="0" baseline="0" smtClean="0">
                          <a:ln>
                            <a:noFill/>
                          </a:ln>
                          <a:solidFill>
                            <a:schemeClr val="tx1"/>
                          </a:solidFill>
                          <a:effectLst/>
                          <a:latin typeface="Arial" charset="0"/>
                          <a:cs typeface="Arial" charset="0"/>
                        </a:rPr>
                        <a:t> </a:t>
                      </a:r>
                      <a:r>
                        <a:rPr kumimoji="0" lang="pt-BR" sz="1000" b="0" i="0" u="none" strike="noStrike" cap="none" normalizeH="0" baseline="0" smtClean="0">
                          <a:ln>
                            <a:noFill/>
                          </a:ln>
                          <a:solidFill>
                            <a:schemeClr val="tx1"/>
                          </a:solidFill>
                          <a:effectLst/>
                          <a:latin typeface="Arial" charset="0"/>
                          <a:cs typeface="Arial"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49157" name="Text Box 30"/>
          <p:cNvSpPr txBox="1">
            <a:spLocks noChangeArrowheads="1"/>
          </p:cNvSpPr>
          <p:nvPr/>
        </p:nvSpPr>
        <p:spPr bwMode="auto">
          <a:xfrm>
            <a:off x="6948488" y="2696046"/>
            <a:ext cx="2111375" cy="3397250"/>
          </a:xfrm>
          <a:prstGeom prst="rect">
            <a:avLst/>
          </a:prstGeom>
          <a:solidFill>
            <a:schemeClr val="bg2"/>
          </a:solidFill>
          <a:ln w="9525">
            <a:solidFill>
              <a:srgbClr val="E4251C"/>
            </a:solidFill>
            <a:miter lim="800000"/>
            <a:headEnd/>
            <a:tailEnd/>
          </a:ln>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pt-BR"/>
              <a:t>Permite </a:t>
            </a:r>
          </a:p>
          <a:p>
            <a:r>
              <a:rPr lang="pt-BR"/>
              <a:t>Requisitos </a:t>
            </a:r>
          </a:p>
          <a:p>
            <a:r>
              <a:rPr lang="pt-BR"/>
              <a:t>Funcionais</a:t>
            </a:r>
          </a:p>
          <a:p>
            <a:r>
              <a:rPr lang="pt-BR"/>
              <a:t>e</a:t>
            </a:r>
          </a:p>
          <a:p>
            <a:r>
              <a:rPr lang="pt-BR"/>
              <a:t>Não-Funcionais </a:t>
            </a:r>
          </a:p>
          <a:p>
            <a:r>
              <a:rPr lang="pt-BR"/>
              <a:t>do sistema como </a:t>
            </a:r>
          </a:p>
          <a:p>
            <a:r>
              <a:rPr lang="pt-BR"/>
              <a:t>um todo.</a:t>
            </a:r>
          </a:p>
          <a:p>
            <a:endParaRPr lang="pt-BR"/>
          </a:p>
          <a:p>
            <a:r>
              <a:rPr lang="pt-BR"/>
              <a:t>Antes, o RUP só </a:t>
            </a:r>
          </a:p>
          <a:p>
            <a:r>
              <a:rPr lang="pt-BR"/>
              <a:t>permitia requisitos </a:t>
            </a:r>
          </a:p>
          <a:p>
            <a:r>
              <a:rPr lang="pt-BR"/>
              <a:t>Não-Funcionais </a:t>
            </a:r>
          </a:p>
          <a:p>
            <a:r>
              <a:rPr lang="pt-BR"/>
              <a:t>Aqui.</a:t>
            </a:r>
          </a:p>
        </p:txBody>
      </p:sp>
      <p:sp>
        <p:nvSpPr>
          <p:cNvPr id="49158" name="Line 31"/>
          <p:cNvSpPr>
            <a:spLocks noChangeShapeType="1"/>
          </p:cNvSpPr>
          <p:nvPr/>
        </p:nvSpPr>
        <p:spPr bwMode="auto">
          <a:xfrm flipH="1">
            <a:off x="4140200" y="3127846"/>
            <a:ext cx="2808288" cy="287337"/>
          </a:xfrm>
          <a:prstGeom prst="line">
            <a:avLst/>
          </a:prstGeom>
          <a:noFill/>
          <a:ln w="76200" cap="rnd">
            <a:solidFill>
              <a:srgbClr val="E4251C"/>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1464804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a:t>
            </a:r>
            <a:br>
              <a:rPr lang="pt-BR" dirty="0" smtClean="0"/>
            </a:br>
            <a:r>
              <a:rPr lang="pt-BR" dirty="0" smtClean="0"/>
              <a:t>como Metas do Ator</a:t>
            </a:r>
          </a:p>
        </p:txBody>
      </p:sp>
      <p:grpSp>
        <p:nvGrpSpPr>
          <p:cNvPr id="113666" name="Grupo 29"/>
          <p:cNvGrpSpPr>
            <a:grpSpLocks/>
          </p:cNvGrpSpPr>
          <p:nvPr/>
        </p:nvGrpSpPr>
        <p:grpSpPr bwMode="auto">
          <a:xfrm>
            <a:off x="2671763" y="3319463"/>
            <a:ext cx="4962525" cy="2538412"/>
            <a:chOff x="2709866" y="3319479"/>
            <a:chExt cx="5781672" cy="2538413"/>
          </a:xfrm>
        </p:grpSpPr>
        <p:grpSp>
          <p:nvGrpSpPr>
            <p:cNvPr id="113668" name="Group 3"/>
            <p:cNvGrpSpPr>
              <a:grpSpLocks noChangeAspect="1"/>
            </p:cNvGrpSpPr>
            <p:nvPr/>
          </p:nvGrpSpPr>
          <p:grpSpPr bwMode="auto">
            <a:xfrm>
              <a:off x="2765425" y="3914792"/>
              <a:ext cx="1008063" cy="1111250"/>
              <a:chOff x="7654" y="3380"/>
              <a:chExt cx="554" cy="754"/>
            </a:xfrm>
          </p:grpSpPr>
          <p:sp>
            <p:nvSpPr>
              <p:cNvPr id="113676" name="Oval 4"/>
              <p:cNvSpPr>
                <a:spLocks noChangeAspect="1" noChangeArrowheads="1"/>
              </p:cNvSpPr>
              <p:nvPr/>
            </p:nvSpPr>
            <p:spPr bwMode="auto">
              <a:xfrm>
                <a:off x="7805" y="3380"/>
                <a:ext cx="253" cy="248"/>
              </a:xfrm>
              <a:prstGeom prst="ellipse">
                <a:avLst/>
              </a:prstGeom>
              <a:noFill/>
              <a:ln w="28575">
                <a:solidFill>
                  <a:srgbClr val="E424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13677" name="Line 5"/>
              <p:cNvSpPr>
                <a:spLocks noChangeAspect="1" noChangeShapeType="1"/>
              </p:cNvSpPr>
              <p:nvPr/>
            </p:nvSpPr>
            <p:spPr bwMode="auto">
              <a:xfrm>
                <a:off x="7931" y="3630"/>
                <a:ext cx="1" cy="232"/>
              </a:xfrm>
              <a:prstGeom prst="line">
                <a:avLst/>
              </a:prstGeom>
              <a:noFill/>
              <a:ln w="28575">
                <a:solidFill>
                  <a:srgbClr val="E4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3678" name="Line 6"/>
              <p:cNvSpPr>
                <a:spLocks noChangeAspect="1" noChangeShapeType="1"/>
              </p:cNvSpPr>
              <p:nvPr/>
            </p:nvSpPr>
            <p:spPr bwMode="auto">
              <a:xfrm>
                <a:off x="7731" y="3695"/>
                <a:ext cx="401" cy="1"/>
              </a:xfrm>
              <a:prstGeom prst="line">
                <a:avLst/>
              </a:prstGeom>
              <a:noFill/>
              <a:ln w="28575">
                <a:solidFill>
                  <a:srgbClr val="E4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13679" name="Freeform 7"/>
              <p:cNvSpPr>
                <a:spLocks noChangeAspect="1"/>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E424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113669" name="Text Box 8"/>
            <p:cNvSpPr txBox="1">
              <a:spLocks noChangeAspect="1" noChangeArrowheads="1"/>
            </p:cNvSpPr>
            <p:nvPr/>
          </p:nvSpPr>
          <p:spPr bwMode="auto">
            <a:xfrm>
              <a:off x="2709866" y="4929198"/>
              <a:ext cx="113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3200"/>
                <a:t>Ator</a:t>
              </a:r>
            </a:p>
          </p:txBody>
        </p:sp>
        <p:sp>
          <p:nvSpPr>
            <p:cNvPr id="113670" name="Oval 9"/>
            <p:cNvSpPr>
              <a:spLocks noChangeArrowheads="1"/>
            </p:cNvSpPr>
            <p:nvPr/>
          </p:nvSpPr>
          <p:spPr bwMode="auto">
            <a:xfrm>
              <a:off x="6472238" y="3319479"/>
              <a:ext cx="1917700" cy="862013"/>
            </a:xfrm>
            <a:prstGeom prst="ellipse">
              <a:avLst/>
            </a:prstGeom>
            <a:noFill/>
            <a:ln w="28575">
              <a:solidFill>
                <a:srgbClr val="E4241C"/>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pPr algn="ctr" eaLnBrk="0" hangingPunct="0"/>
              <a:endParaRPr lang="en-AU" sz="1000">
                <a:solidFill>
                  <a:schemeClr val="bg2"/>
                </a:solidFill>
              </a:endParaRPr>
            </a:p>
          </p:txBody>
        </p:sp>
        <p:sp>
          <p:nvSpPr>
            <p:cNvPr id="113671" name="Text Box 10"/>
            <p:cNvSpPr txBox="1">
              <a:spLocks noChangeArrowheads="1"/>
            </p:cNvSpPr>
            <p:nvPr/>
          </p:nvSpPr>
          <p:spPr bwMode="auto">
            <a:xfrm>
              <a:off x="6748463" y="3462354"/>
              <a:ext cx="1559462"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2800" b="1"/>
                <a:t>Meta 1</a:t>
              </a:r>
            </a:p>
          </p:txBody>
        </p:sp>
        <p:sp>
          <p:nvSpPr>
            <p:cNvPr id="113672" name="Line 11"/>
            <p:cNvSpPr>
              <a:spLocks noChangeShapeType="1"/>
            </p:cNvSpPr>
            <p:nvPr/>
          </p:nvSpPr>
          <p:spPr bwMode="auto">
            <a:xfrm flipV="1">
              <a:off x="3797300" y="3779854"/>
              <a:ext cx="2603500" cy="647700"/>
            </a:xfrm>
            <a:prstGeom prst="line">
              <a:avLst/>
            </a:prstGeom>
            <a:noFill/>
            <a:ln w="38100">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113673" name="Line 12"/>
            <p:cNvSpPr>
              <a:spLocks noChangeShapeType="1"/>
            </p:cNvSpPr>
            <p:nvPr/>
          </p:nvSpPr>
          <p:spPr bwMode="auto">
            <a:xfrm>
              <a:off x="3733800" y="4656154"/>
              <a:ext cx="2794000" cy="673100"/>
            </a:xfrm>
            <a:prstGeom prst="line">
              <a:avLst/>
            </a:prstGeom>
            <a:noFill/>
            <a:ln w="38100">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113674" name="Oval 13"/>
            <p:cNvSpPr>
              <a:spLocks noChangeArrowheads="1"/>
            </p:cNvSpPr>
            <p:nvPr/>
          </p:nvSpPr>
          <p:spPr bwMode="auto">
            <a:xfrm>
              <a:off x="6573838" y="4995879"/>
              <a:ext cx="1917700" cy="862013"/>
            </a:xfrm>
            <a:prstGeom prst="ellipse">
              <a:avLst/>
            </a:prstGeom>
            <a:noFill/>
            <a:ln w="28575">
              <a:solidFill>
                <a:srgbClr val="E4241C"/>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pPr algn="ctr" eaLnBrk="0" hangingPunct="0"/>
              <a:endParaRPr lang="en-AU" sz="1000">
                <a:solidFill>
                  <a:schemeClr val="bg2"/>
                </a:solidFill>
              </a:endParaRPr>
            </a:p>
          </p:txBody>
        </p:sp>
        <p:sp>
          <p:nvSpPr>
            <p:cNvPr id="113675" name="Text Box 14"/>
            <p:cNvSpPr txBox="1">
              <a:spLocks noChangeArrowheads="1"/>
            </p:cNvSpPr>
            <p:nvPr/>
          </p:nvSpPr>
          <p:spPr bwMode="auto">
            <a:xfrm>
              <a:off x="6799263" y="5138754"/>
              <a:ext cx="1559462"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2800" b="1"/>
                <a:t>Meta 2</a:t>
              </a:r>
            </a:p>
          </p:txBody>
        </p:sp>
      </p:grpSp>
      <p:sp>
        <p:nvSpPr>
          <p:cNvPr id="113667" name="AutoShape 15"/>
          <p:cNvSpPr>
            <a:spLocks noChangeArrowheads="1"/>
          </p:cNvSpPr>
          <p:nvPr/>
        </p:nvSpPr>
        <p:spPr bwMode="auto">
          <a:xfrm>
            <a:off x="928688" y="2071688"/>
            <a:ext cx="2284412" cy="1143000"/>
          </a:xfrm>
          <a:prstGeom prst="wedgeRectCallout">
            <a:avLst>
              <a:gd name="adj1" fmla="val 42755"/>
              <a:gd name="adj2" fmla="val 101537"/>
            </a:avLst>
          </a:prstGeom>
          <a:solidFill>
            <a:srgbClr val="FFFF99"/>
          </a:solidFill>
          <a:ln w="9525">
            <a:solidFill>
              <a:schemeClr val="tx1"/>
            </a:solidFill>
            <a:miter lim="800000"/>
            <a:headEnd/>
            <a:tailEnd/>
          </a:ln>
        </p:spPr>
        <p:txBody>
          <a:bodyPr lIns="92075" tIns="46038" rIns="92075" bIns="137160" anchor="ctr" anchorCtr="1"/>
          <a:lstStyle/>
          <a:p>
            <a:pPr algn="ctr" eaLnBrk="0" hangingPunct="0"/>
            <a:r>
              <a:rPr lang="pt-BR"/>
              <a:t>Quais metas eu quero atingir ao utilizar o sistema?</a:t>
            </a:r>
            <a:endParaRPr lang="pt-BR" sz="2000"/>
          </a:p>
        </p:txBody>
      </p:sp>
    </p:spTree>
    <p:extLst>
      <p:ext uri="{BB962C8B-B14F-4D97-AF65-F5344CB8AC3E}">
        <p14:creationId xmlns:p14="http://schemas.microsoft.com/office/powerpoint/2010/main" val="387616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Atores e Papéis</a:t>
            </a:r>
            <a:endParaRPr lang="pt-BR" dirty="0"/>
          </a:p>
        </p:txBody>
      </p:sp>
      <p:sp>
        <p:nvSpPr>
          <p:cNvPr id="67586" name="Espaço Reservado para Conteúdo 2"/>
          <p:cNvSpPr>
            <a:spLocks noGrp="1"/>
          </p:cNvSpPr>
          <p:nvPr>
            <p:ph idx="1"/>
          </p:nvPr>
        </p:nvSpPr>
        <p:spPr/>
        <p:txBody>
          <a:bodyPr/>
          <a:lstStyle/>
          <a:p>
            <a:r>
              <a:rPr lang="pt-BR" dirty="0" smtClean="0"/>
              <a:t>Um ator representa um papel que um ser humano, periférico de hardware ou outro sistema pode interpretar em relação ao sistema</a:t>
            </a:r>
          </a:p>
        </p:txBody>
      </p:sp>
      <p:pic>
        <p:nvPicPr>
          <p:cNvPr id="67587" name="Picture 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75" y="2997200"/>
            <a:ext cx="44037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302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Nome dos Casos de Uso</a:t>
            </a:r>
            <a:endParaRPr lang="pt-BR" dirty="0"/>
          </a:p>
        </p:txBody>
      </p:sp>
      <p:sp>
        <p:nvSpPr>
          <p:cNvPr id="102402" name="Espaço Reservado para Conteúdo 2"/>
          <p:cNvSpPr>
            <a:spLocks noGrp="1"/>
          </p:cNvSpPr>
          <p:nvPr>
            <p:ph idx="1"/>
          </p:nvPr>
        </p:nvSpPr>
        <p:spPr/>
        <p:txBody>
          <a:bodyPr/>
          <a:lstStyle/>
          <a:p>
            <a:r>
              <a:rPr lang="pt-BR" sz="2400" dirty="0" smtClean="0"/>
              <a:t>O nome do caso de uso deve:</a:t>
            </a:r>
          </a:p>
          <a:p>
            <a:pPr lvl="1"/>
            <a:r>
              <a:rPr lang="pt-BR" sz="2000" dirty="0" smtClean="0"/>
              <a:t>Ser único, intuitivo e autoexplicativo</a:t>
            </a:r>
          </a:p>
          <a:p>
            <a:pPr lvl="1"/>
            <a:r>
              <a:rPr lang="pt-BR" sz="2000" dirty="0" smtClean="0"/>
              <a:t>Definir claramente e sem ambiguidades o resultado de valor observável fornecido pelo caso de uso ao ator</a:t>
            </a:r>
          </a:p>
          <a:p>
            <a:pPr lvl="1"/>
            <a:r>
              <a:rPr lang="pt-BR" sz="2000" dirty="0" smtClean="0"/>
              <a:t>Estar na perspectiva do ator que dispara o caso de uso</a:t>
            </a:r>
          </a:p>
          <a:p>
            <a:pPr lvl="1"/>
            <a:r>
              <a:rPr lang="pt-BR" sz="2000" dirty="0" smtClean="0"/>
              <a:t>Descrever o comportamento sustentado pelo caso de uso</a:t>
            </a:r>
          </a:p>
          <a:p>
            <a:pPr lvl="1"/>
            <a:r>
              <a:rPr lang="pt-BR" sz="2000" dirty="0" smtClean="0"/>
              <a:t>Iniciar com um verbo no infinitivo</a:t>
            </a:r>
          </a:p>
          <a:p>
            <a:pPr lvl="1"/>
            <a:endParaRPr lang="pt-BR" sz="2000" dirty="0" smtClean="0"/>
          </a:p>
        </p:txBody>
      </p:sp>
      <p:sp>
        <p:nvSpPr>
          <p:cNvPr id="102403" name="Text Box 8"/>
          <p:cNvSpPr txBox="1">
            <a:spLocks noChangeArrowheads="1"/>
          </p:cNvSpPr>
          <p:nvPr/>
        </p:nvSpPr>
        <p:spPr bwMode="auto">
          <a:xfrm>
            <a:off x="457200" y="5486400"/>
            <a:ext cx="8458200" cy="992188"/>
          </a:xfrm>
          <a:prstGeom prst="rect">
            <a:avLst/>
          </a:prstGeom>
          <a:solidFill>
            <a:srgbClr val="FFC000"/>
          </a:solidFill>
          <a:ln w="76200">
            <a:solidFill>
              <a:srgbClr val="E4251C"/>
            </a:solidFill>
            <a:miter lim="800000"/>
            <a:headEnd/>
            <a:tailEnd/>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pPr>
            <a:r>
              <a:rPr lang="pt-BR" b="1"/>
              <a:t>Guia:</a:t>
            </a:r>
            <a:r>
              <a:rPr lang="pt-BR"/>
              <a:t> Conduza uma inspeção para verificar se clientes, representantes de negócio, analistas e todos os desenvolvedores entenderam os nomes e descrições dos casos de uso</a:t>
            </a:r>
          </a:p>
        </p:txBody>
      </p:sp>
      <p:sp>
        <p:nvSpPr>
          <p:cNvPr id="102404" name="Rectangle 10"/>
          <p:cNvSpPr>
            <a:spLocks noChangeArrowheads="1"/>
          </p:cNvSpPr>
          <p:nvPr/>
        </p:nvSpPr>
        <p:spPr bwMode="auto">
          <a:xfrm>
            <a:off x="0" y="444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sp>
        <p:nvSpPr>
          <p:cNvPr id="102405" name="AutoShape 9"/>
          <p:cNvSpPr>
            <a:spLocks noChangeAspect="1" noChangeArrowheads="1" noTextEdit="1"/>
          </p:cNvSpPr>
          <p:nvPr/>
        </p:nvSpPr>
        <p:spPr bwMode="auto">
          <a:xfrm>
            <a:off x="7358063" y="2857500"/>
            <a:ext cx="152876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2406" name="Oval 8"/>
          <p:cNvSpPr>
            <a:spLocks noChangeArrowheads="1"/>
          </p:cNvSpPr>
          <p:nvPr/>
        </p:nvSpPr>
        <p:spPr bwMode="auto">
          <a:xfrm>
            <a:off x="7400925" y="2900363"/>
            <a:ext cx="1485900" cy="985837"/>
          </a:xfrm>
          <a:prstGeom prst="ellipse">
            <a:avLst/>
          </a:prstGeom>
          <a:solidFill>
            <a:srgbClr val="C0BFC0"/>
          </a:solidFill>
          <a:ln w="15">
            <a:solidFill>
              <a:srgbClr val="C0BFC0"/>
            </a:solidFill>
            <a:round/>
            <a:headEnd/>
            <a:tailEnd/>
          </a:ln>
        </p:spPr>
        <p:txBody>
          <a:bodyPr/>
          <a:lstStyle/>
          <a:p>
            <a:endParaRPr lang="pt-BR" sz="3600"/>
          </a:p>
        </p:txBody>
      </p:sp>
      <p:sp>
        <p:nvSpPr>
          <p:cNvPr id="102407" name="Oval 7"/>
          <p:cNvSpPr>
            <a:spLocks noChangeArrowheads="1"/>
          </p:cNvSpPr>
          <p:nvPr/>
        </p:nvSpPr>
        <p:spPr bwMode="auto">
          <a:xfrm>
            <a:off x="7358063" y="2857500"/>
            <a:ext cx="1485900" cy="985838"/>
          </a:xfrm>
          <a:prstGeom prst="ellipse">
            <a:avLst/>
          </a:prstGeom>
          <a:solidFill>
            <a:srgbClr val="FFFFFF"/>
          </a:solidFill>
          <a:ln w="15">
            <a:solidFill>
              <a:srgbClr val="DA251D"/>
            </a:solidFill>
            <a:round/>
            <a:headEnd/>
            <a:tailEnd/>
          </a:ln>
        </p:spPr>
        <p:txBody>
          <a:bodyPr/>
          <a:lstStyle/>
          <a:p>
            <a:endParaRPr lang="pt-BR" sz="3600"/>
          </a:p>
        </p:txBody>
      </p:sp>
      <p:sp>
        <p:nvSpPr>
          <p:cNvPr id="102408" name="Rectangle 6"/>
          <p:cNvSpPr>
            <a:spLocks noChangeArrowheads="1"/>
          </p:cNvSpPr>
          <p:nvPr/>
        </p:nvSpPr>
        <p:spPr bwMode="auto">
          <a:xfrm>
            <a:off x="7572375" y="3257550"/>
            <a:ext cx="1103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ea typeface="Calibri" pitchFamily="34" charset="0"/>
                <a:cs typeface="Arial" pitchFamily="34" charset="0"/>
              </a:rPr>
              <a:t>Fazer Matr</a:t>
            </a:r>
            <a:r>
              <a:rPr lang="pt-BR" sz="1200" b="1">
                <a:solidFill>
                  <a:srgbClr val="000000"/>
                </a:solidFill>
                <a:latin typeface="Calibri" pitchFamily="34" charset="0"/>
                <a:ea typeface="Calibri" pitchFamily="34" charset="0"/>
                <a:cs typeface="Arial" pitchFamily="34" charset="0"/>
              </a:rPr>
              <a:t>í</a:t>
            </a:r>
            <a:r>
              <a:rPr lang="pt-BR" sz="1200" b="1">
                <a:solidFill>
                  <a:srgbClr val="000000"/>
                </a:solidFill>
                <a:ea typeface="Calibri" pitchFamily="34" charset="0"/>
                <a:cs typeface="Arial" pitchFamily="34" charset="0"/>
              </a:rPr>
              <a:t>cula</a:t>
            </a:r>
            <a:endParaRPr lang="pt-BR" sz="3600">
              <a:ea typeface="Calibri" pitchFamily="34" charset="0"/>
              <a:cs typeface="Arial" pitchFamily="34" charset="0"/>
            </a:endParaRPr>
          </a:p>
        </p:txBody>
      </p:sp>
      <p:sp>
        <p:nvSpPr>
          <p:cNvPr id="102409" name="Oval 5"/>
          <p:cNvSpPr>
            <a:spLocks noChangeArrowheads="1"/>
          </p:cNvSpPr>
          <p:nvPr/>
        </p:nvSpPr>
        <p:spPr bwMode="auto">
          <a:xfrm>
            <a:off x="7400925" y="4243388"/>
            <a:ext cx="1485900" cy="985837"/>
          </a:xfrm>
          <a:prstGeom prst="ellipse">
            <a:avLst/>
          </a:prstGeom>
          <a:solidFill>
            <a:srgbClr val="C0BFC0"/>
          </a:solidFill>
          <a:ln w="15">
            <a:solidFill>
              <a:srgbClr val="C0BFC0"/>
            </a:solidFill>
            <a:round/>
            <a:headEnd/>
            <a:tailEnd/>
          </a:ln>
        </p:spPr>
        <p:txBody>
          <a:bodyPr/>
          <a:lstStyle/>
          <a:p>
            <a:endParaRPr lang="pt-BR" sz="3600"/>
          </a:p>
        </p:txBody>
      </p:sp>
      <p:sp>
        <p:nvSpPr>
          <p:cNvPr id="102410" name="Oval 4"/>
          <p:cNvSpPr>
            <a:spLocks noChangeArrowheads="1"/>
          </p:cNvSpPr>
          <p:nvPr/>
        </p:nvSpPr>
        <p:spPr bwMode="auto">
          <a:xfrm>
            <a:off x="7358063" y="4200525"/>
            <a:ext cx="1485900" cy="985838"/>
          </a:xfrm>
          <a:prstGeom prst="ellipse">
            <a:avLst/>
          </a:prstGeom>
          <a:solidFill>
            <a:srgbClr val="FFFFFF"/>
          </a:solidFill>
          <a:ln w="15">
            <a:solidFill>
              <a:srgbClr val="DA251D"/>
            </a:solidFill>
            <a:round/>
            <a:headEnd/>
            <a:tailEnd/>
          </a:ln>
        </p:spPr>
        <p:txBody>
          <a:bodyPr/>
          <a:lstStyle/>
          <a:p>
            <a:endParaRPr lang="pt-BR" sz="3600"/>
          </a:p>
        </p:txBody>
      </p:sp>
      <p:sp>
        <p:nvSpPr>
          <p:cNvPr id="102411" name="Rectangle 3"/>
          <p:cNvSpPr>
            <a:spLocks noChangeArrowheads="1"/>
          </p:cNvSpPr>
          <p:nvPr/>
        </p:nvSpPr>
        <p:spPr bwMode="auto">
          <a:xfrm>
            <a:off x="7758113" y="4478338"/>
            <a:ext cx="7699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ea typeface="Calibri" pitchFamily="34" charset="0"/>
                <a:cs typeface="Arial" pitchFamily="34" charset="0"/>
              </a:rPr>
              <a:t>Selecionar</a:t>
            </a:r>
            <a:endParaRPr lang="pt-BR" sz="3600">
              <a:ea typeface="Calibri" pitchFamily="34" charset="0"/>
              <a:cs typeface="Arial" pitchFamily="34" charset="0"/>
            </a:endParaRPr>
          </a:p>
        </p:txBody>
      </p:sp>
      <p:sp>
        <p:nvSpPr>
          <p:cNvPr id="102412" name="Rectangle 2"/>
          <p:cNvSpPr>
            <a:spLocks noChangeArrowheads="1"/>
          </p:cNvSpPr>
          <p:nvPr/>
        </p:nvSpPr>
        <p:spPr bwMode="auto">
          <a:xfrm>
            <a:off x="7577138" y="4664075"/>
            <a:ext cx="11271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ea typeface="Calibri" pitchFamily="34" charset="0"/>
                <a:cs typeface="Arial" pitchFamily="34" charset="0"/>
              </a:rPr>
              <a:t>Disciplina para </a:t>
            </a:r>
          </a:p>
        </p:txBody>
      </p:sp>
      <p:sp>
        <p:nvSpPr>
          <p:cNvPr id="102413" name="Rectangle 2"/>
          <p:cNvSpPr>
            <a:spLocks noChangeArrowheads="1"/>
          </p:cNvSpPr>
          <p:nvPr/>
        </p:nvSpPr>
        <p:spPr bwMode="auto">
          <a:xfrm>
            <a:off x="7864475" y="4816475"/>
            <a:ext cx="558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ea typeface="Calibri" pitchFamily="34" charset="0"/>
                <a:cs typeface="Arial" pitchFamily="34" charset="0"/>
              </a:rPr>
              <a:t>Ensinar</a:t>
            </a:r>
          </a:p>
        </p:txBody>
      </p:sp>
    </p:spTree>
    <p:extLst>
      <p:ext uri="{BB962C8B-B14F-4D97-AF65-F5344CB8AC3E}">
        <p14:creationId xmlns:p14="http://schemas.microsoft.com/office/powerpoint/2010/main" val="2269708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15" name="Arc 23"/>
          <p:cNvSpPr>
            <a:spLocks/>
          </p:cNvSpPr>
          <p:nvPr/>
        </p:nvSpPr>
        <p:spPr bwMode="auto">
          <a:xfrm rot="10800000" flipV="1">
            <a:off x="3071813" y="2571750"/>
            <a:ext cx="1739900" cy="2286000"/>
          </a:xfrm>
          <a:custGeom>
            <a:avLst/>
            <a:gdLst>
              <a:gd name="T0" fmla="*/ 0 w 21372"/>
              <a:gd name="T1" fmla="*/ 2147483647 h 21173"/>
              <a:gd name="T2" fmla="*/ 2147483647 w 21372"/>
              <a:gd name="T3" fmla="*/ 0 h 21173"/>
              <a:gd name="T4" fmla="*/ 2147483647 w 21372"/>
              <a:gd name="T5" fmla="*/ 2147483647 h 21173"/>
              <a:gd name="T6" fmla="*/ 0 60000 65536"/>
              <a:gd name="T7" fmla="*/ 0 60000 65536"/>
              <a:gd name="T8" fmla="*/ 0 60000 65536"/>
              <a:gd name="T9" fmla="*/ 0 w 21372"/>
              <a:gd name="T10" fmla="*/ 0 h 21173"/>
              <a:gd name="T11" fmla="*/ 21372 w 21372"/>
              <a:gd name="T12" fmla="*/ 21173 h 21173"/>
            </a:gdLst>
            <a:ahLst/>
            <a:cxnLst>
              <a:cxn ang="T6">
                <a:pos x="T0" y="T1"/>
              </a:cxn>
              <a:cxn ang="T7">
                <a:pos x="T2" y="T3"/>
              </a:cxn>
              <a:cxn ang="T8">
                <a:pos x="T4" y="T5"/>
              </a:cxn>
            </a:cxnLst>
            <a:rect l="T9" t="T10" r="T11" b="T12"/>
            <a:pathLst>
              <a:path w="21372" h="21173" fill="none" extrusionOk="0">
                <a:moveTo>
                  <a:pt x="0" y="18042"/>
                </a:moveTo>
                <a:cubicBezTo>
                  <a:pt x="1321" y="9022"/>
                  <a:pt x="8163" y="1803"/>
                  <a:pt x="17098" y="-1"/>
                </a:cubicBezTo>
              </a:path>
              <a:path w="21372" h="21173" stroke="0" extrusionOk="0">
                <a:moveTo>
                  <a:pt x="0" y="18042"/>
                </a:moveTo>
                <a:cubicBezTo>
                  <a:pt x="1321" y="9022"/>
                  <a:pt x="8163" y="1803"/>
                  <a:pt x="17098" y="-1"/>
                </a:cubicBezTo>
                <a:lnTo>
                  <a:pt x="21372" y="21173"/>
                </a:lnTo>
                <a:close/>
              </a:path>
            </a:pathLst>
          </a:custGeom>
          <a:noFill/>
          <a:ln w="57150" cap="rnd">
            <a:solidFill>
              <a:srgbClr val="006699"/>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 name="Título 1"/>
          <p:cNvSpPr>
            <a:spLocks noGrp="1"/>
          </p:cNvSpPr>
          <p:nvPr>
            <p:ph type="title"/>
          </p:nvPr>
        </p:nvSpPr>
        <p:spPr/>
        <p:txBody>
          <a:bodyPr/>
          <a:lstStyle/>
          <a:p>
            <a:r>
              <a:rPr lang="pt-BR" smtClean="0"/>
              <a:t>Diálogo Completo</a:t>
            </a:r>
            <a:endParaRPr lang="pt-BR" dirty="0"/>
          </a:p>
        </p:txBody>
      </p:sp>
      <p:sp>
        <p:nvSpPr>
          <p:cNvPr id="75817" name="Espaço Reservado para Conteúdo 2"/>
          <p:cNvSpPr>
            <a:spLocks noGrp="1"/>
          </p:cNvSpPr>
          <p:nvPr>
            <p:ph idx="1"/>
          </p:nvPr>
        </p:nvSpPr>
        <p:spPr/>
        <p:txBody>
          <a:bodyPr/>
          <a:lstStyle/>
          <a:p>
            <a:r>
              <a:rPr lang="pt-BR" sz="2400" dirty="0" smtClean="0"/>
              <a:t>Cada associação de comunicação representa um diálogo completo entre um Ator e um Caso de Uso</a:t>
            </a:r>
          </a:p>
        </p:txBody>
      </p:sp>
      <p:sp>
        <p:nvSpPr>
          <p:cNvPr id="75818" name="Rectangle 2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grpSp>
        <p:nvGrpSpPr>
          <p:cNvPr id="75819" name="Group 1"/>
          <p:cNvGrpSpPr>
            <a:grpSpLocks noChangeAspect="1"/>
          </p:cNvGrpSpPr>
          <p:nvPr/>
        </p:nvGrpSpPr>
        <p:grpSpPr bwMode="auto">
          <a:xfrm>
            <a:off x="3857625" y="4000500"/>
            <a:ext cx="5029200" cy="1328738"/>
            <a:chOff x="345" y="690"/>
            <a:chExt cx="5280" cy="1395"/>
          </a:xfrm>
        </p:grpSpPr>
        <p:sp>
          <p:nvSpPr>
            <p:cNvPr id="75826" name="AutoShape 25"/>
            <p:cNvSpPr>
              <a:spLocks noChangeAspect="1" noChangeArrowheads="1" noTextEdit="1"/>
            </p:cNvSpPr>
            <p:nvPr/>
          </p:nvSpPr>
          <p:spPr bwMode="auto">
            <a:xfrm>
              <a:off x="345" y="690"/>
              <a:ext cx="5280"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75827" name="Oval 24"/>
            <p:cNvSpPr>
              <a:spLocks noChangeArrowheads="1"/>
            </p:cNvSpPr>
            <p:nvPr/>
          </p:nvSpPr>
          <p:spPr bwMode="auto">
            <a:xfrm>
              <a:off x="1845" y="840"/>
              <a:ext cx="1560" cy="1035"/>
            </a:xfrm>
            <a:prstGeom prst="ellipse">
              <a:avLst/>
            </a:prstGeom>
            <a:solidFill>
              <a:srgbClr val="C0BFC0"/>
            </a:solidFill>
            <a:ln w="15">
              <a:solidFill>
                <a:srgbClr val="C0BFC0"/>
              </a:solidFill>
              <a:round/>
              <a:headEnd/>
              <a:tailEnd/>
            </a:ln>
          </p:spPr>
          <p:txBody>
            <a:bodyPr/>
            <a:lstStyle/>
            <a:p>
              <a:endParaRPr lang="pt-BR" sz="3600"/>
            </a:p>
          </p:txBody>
        </p:sp>
        <p:sp>
          <p:nvSpPr>
            <p:cNvPr id="75828" name="Oval 23"/>
            <p:cNvSpPr>
              <a:spLocks noChangeArrowheads="1"/>
            </p:cNvSpPr>
            <p:nvPr/>
          </p:nvSpPr>
          <p:spPr bwMode="auto">
            <a:xfrm>
              <a:off x="1800" y="795"/>
              <a:ext cx="1560" cy="1035"/>
            </a:xfrm>
            <a:prstGeom prst="ellipse">
              <a:avLst/>
            </a:prstGeom>
            <a:solidFill>
              <a:srgbClr val="FFFFFF"/>
            </a:solidFill>
            <a:ln w="15">
              <a:solidFill>
                <a:srgbClr val="DA251D"/>
              </a:solidFill>
              <a:round/>
              <a:headEnd/>
              <a:tailEnd/>
            </a:ln>
          </p:spPr>
          <p:txBody>
            <a:bodyPr/>
            <a:lstStyle/>
            <a:p>
              <a:endParaRPr lang="pt-BR" sz="3600"/>
            </a:p>
          </p:txBody>
        </p:sp>
        <p:sp>
          <p:nvSpPr>
            <p:cNvPr id="75829" name="Rectangle 22"/>
            <p:cNvSpPr>
              <a:spLocks noChangeArrowheads="1"/>
            </p:cNvSpPr>
            <p:nvPr/>
          </p:nvSpPr>
          <p:spPr bwMode="auto">
            <a:xfrm>
              <a:off x="2025" y="1215"/>
              <a:ext cx="1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ea typeface="Calibri" pitchFamily="34" charset="0"/>
                  <a:cs typeface="Arial" pitchFamily="34" charset="0"/>
                </a:rPr>
                <a:t>Fazer Matr</a:t>
              </a:r>
              <a:r>
                <a:rPr lang="pt-BR" sz="1200" b="1">
                  <a:solidFill>
                    <a:srgbClr val="000000"/>
                  </a:solidFill>
                  <a:latin typeface="Calibri" pitchFamily="34" charset="0"/>
                  <a:ea typeface="Calibri" pitchFamily="34" charset="0"/>
                  <a:cs typeface="Arial" pitchFamily="34" charset="0"/>
                </a:rPr>
                <a:t>í</a:t>
              </a:r>
              <a:r>
                <a:rPr lang="pt-BR" sz="1200" b="1">
                  <a:solidFill>
                    <a:srgbClr val="000000"/>
                  </a:solidFill>
                  <a:ea typeface="Calibri" pitchFamily="34" charset="0"/>
                  <a:cs typeface="Arial" pitchFamily="34" charset="0"/>
                </a:rPr>
                <a:t>cula</a:t>
              </a:r>
              <a:endParaRPr lang="pt-BR" sz="3600">
                <a:ea typeface="Calibri" pitchFamily="34" charset="0"/>
                <a:cs typeface="Arial" pitchFamily="34" charset="0"/>
              </a:endParaRPr>
            </a:p>
          </p:txBody>
        </p:sp>
        <p:sp>
          <p:nvSpPr>
            <p:cNvPr id="75830" name="Oval 21"/>
            <p:cNvSpPr>
              <a:spLocks noChangeArrowheads="1"/>
            </p:cNvSpPr>
            <p:nvPr/>
          </p:nvSpPr>
          <p:spPr bwMode="auto">
            <a:xfrm>
              <a:off x="540" y="795"/>
              <a:ext cx="315" cy="315"/>
            </a:xfrm>
            <a:prstGeom prst="ellipse">
              <a:avLst/>
            </a:prstGeom>
            <a:solidFill>
              <a:srgbClr val="FFFFFF"/>
            </a:solidFill>
            <a:ln w="15">
              <a:solidFill>
                <a:srgbClr val="DA251D"/>
              </a:solidFill>
              <a:round/>
              <a:headEnd/>
              <a:tailEnd/>
            </a:ln>
          </p:spPr>
          <p:txBody>
            <a:bodyPr/>
            <a:lstStyle/>
            <a:p>
              <a:endParaRPr lang="pt-BR" sz="3600"/>
            </a:p>
          </p:txBody>
        </p:sp>
        <p:sp>
          <p:nvSpPr>
            <p:cNvPr id="75831" name="Line 20"/>
            <p:cNvSpPr>
              <a:spLocks noChangeShapeType="1"/>
            </p:cNvSpPr>
            <p:nvPr/>
          </p:nvSpPr>
          <p:spPr bwMode="auto">
            <a:xfrm>
              <a:off x="705" y="1125"/>
              <a:ext cx="1" cy="33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32" name="Line 19"/>
            <p:cNvSpPr>
              <a:spLocks noChangeShapeType="1"/>
            </p:cNvSpPr>
            <p:nvPr/>
          </p:nvSpPr>
          <p:spPr bwMode="auto">
            <a:xfrm>
              <a:off x="480" y="1200"/>
              <a:ext cx="225" cy="1"/>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33" name="Line 18"/>
            <p:cNvSpPr>
              <a:spLocks noChangeShapeType="1"/>
            </p:cNvSpPr>
            <p:nvPr/>
          </p:nvSpPr>
          <p:spPr bwMode="auto">
            <a:xfrm flipH="1">
              <a:off x="705" y="1200"/>
              <a:ext cx="240" cy="1"/>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34" name="Line 17"/>
            <p:cNvSpPr>
              <a:spLocks noChangeShapeType="1"/>
            </p:cNvSpPr>
            <p:nvPr/>
          </p:nvSpPr>
          <p:spPr bwMode="auto">
            <a:xfrm flipH="1">
              <a:off x="525" y="1455"/>
              <a:ext cx="180" cy="30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35" name="Line 16"/>
            <p:cNvSpPr>
              <a:spLocks noChangeShapeType="1"/>
            </p:cNvSpPr>
            <p:nvPr/>
          </p:nvSpPr>
          <p:spPr bwMode="auto">
            <a:xfrm>
              <a:off x="705" y="1455"/>
              <a:ext cx="195" cy="30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36" name="Rectangle 15"/>
            <p:cNvSpPr>
              <a:spLocks noChangeArrowheads="1"/>
            </p:cNvSpPr>
            <p:nvPr/>
          </p:nvSpPr>
          <p:spPr bwMode="auto">
            <a:xfrm>
              <a:off x="345" y="1755"/>
              <a:ext cx="81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pt-BR" sz="1200" b="1">
                  <a:solidFill>
                    <a:srgbClr val="000000"/>
                  </a:solidFill>
                  <a:ea typeface="Calibri" pitchFamily="34" charset="0"/>
                  <a:cs typeface="Arial" pitchFamily="34" charset="0"/>
                </a:rPr>
                <a:t>Estudante</a:t>
              </a:r>
              <a:endParaRPr lang="pt-BR" sz="3600">
                <a:ea typeface="Calibri" pitchFamily="34" charset="0"/>
                <a:cs typeface="Arial" pitchFamily="34" charset="0"/>
              </a:endParaRPr>
            </a:p>
          </p:txBody>
        </p:sp>
        <p:sp>
          <p:nvSpPr>
            <p:cNvPr id="75837" name="Oval 14"/>
            <p:cNvSpPr>
              <a:spLocks noChangeArrowheads="1"/>
            </p:cNvSpPr>
            <p:nvPr/>
          </p:nvSpPr>
          <p:spPr bwMode="auto">
            <a:xfrm>
              <a:off x="4470" y="690"/>
              <a:ext cx="315" cy="315"/>
            </a:xfrm>
            <a:prstGeom prst="ellipse">
              <a:avLst/>
            </a:prstGeom>
            <a:solidFill>
              <a:srgbClr val="FFFFFF"/>
            </a:solidFill>
            <a:ln w="15">
              <a:solidFill>
                <a:srgbClr val="DA251D"/>
              </a:solidFill>
              <a:round/>
              <a:headEnd/>
              <a:tailEnd/>
            </a:ln>
          </p:spPr>
          <p:txBody>
            <a:bodyPr/>
            <a:lstStyle/>
            <a:p>
              <a:endParaRPr lang="pt-BR" sz="3600"/>
            </a:p>
          </p:txBody>
        </p:sp>
        <p:sp>
          <p:nvSpPr>
            <p:cNvPr id="75838" name="Line 13"/>
            <p:cNvSpPr>
              <a:spLocks noChangeShapeType="1"/>
            </p:cNvSpPr>
            <p:nvPr/>
          </p:nvSpPr>
          <p:spPr bwMode="auto">
            <a:xfrm>
              <a:off x="4635" y="1020"/>
              <a:ext cx="1" cy="33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39" name="Line 12"/>
            <p:cNvSpPr>
              <a:spLocks noChangeShapeType="1"/>
            </p:cNvSpPr>
            <p:nvPr/>
          </p:nvSpPr>
          <p:spPr bwMode="auto">
            <a:xfrm>
              <a:off x="4410" y="1095"/>
              <a:ext cx="225" cy="1"/>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40" name="Line 11"/>
            <p:cNvSpPr>
              <a:spLocks noChangeShapeType="1"/>
            </p:cNvSpPr>
            <p:nvPr/>
          </p:nvSpPr>
          <p:spPr bwMode="auto">
            <a:xfrm flipH="1">
              <a:off x="4635" y="1095"/>
              <a:ext cx="240" cy="1"/>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41" name="Line 10"/>
            <p:cNvSpPr>
              <a:spLocks noChangeShapeType="1"/>
            </p:cNvSpPr>
            <p:nvPr/>
          </p:nvSpPr>
          <p:spPr bwMode="auto">
            <a:xfrm flipH="1">
              <a:off x="4455" y="1350"/>
              <a:ext cx="180" cy="30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42" name="Line 9"/>
            <p:cNvSpPr>
              <a:spLocks noChangeShapeType="1"/>
            </p:cNvSpPr>
            <p:nvPr/>
          </p:nvSpPr>
          <p:spPr bwMode="auto">
            <a:xfrm>
              <a:off x="4635" y="1350"/>
              <a:ext cx="195" cy="30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5843" name="Rectangle 8"/>
            <p:cNvSpPr>
              <a:spLocks noChangeArrowheads="1"/>
            </p:cNvSpPr>
            <p:nvPr/>
          </p:nvSpPr>
          <p:spPr bwMode="auto">
            <a:xfrm>
              <a:off x="3750" y="1650"/>
              <a:ext cx="18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ea typeface="Calibri" pitchFamily="34" charset="0"/>
                  <a:cs typeface="Arial" pitchFamily="34" charset="0"/>
                </a:rPr>
                <a:t>Sistema de Cat</a:t>
              </a:r>
              <a:r>
                <a:rPr lang="pt-BR" sz="1200" b="1">
                  <a:solidFill>
                    <a:srgbClr val="000000"/>
                  </a:solidFill>
                  <a:latin typeface="Calibri" pitchFamily="34" charset="0"/>
                  <a:ea typeface="Calibri" pitchFamily="34" charset="0"/>
                  <a:cs typeface="Arial" pitchFamily="34" charset="0"/>
                </a:rPr>
                <a:t>á</a:t>
              </a:r>
              <a:r>
                <a:rPr lang="pt-BR" sz="1200" b="1">
                  <a:solidFill>
                    <a:srgbClr val="000000"/>
                  </a:solidFill>
                  <a:ea typeface="Calibri" pitchFamily="34" charset="0"/>
                  <a:cs typeface="Arial" pitchFamily="34" charset="0"/>
                </a:rPr>
                <a:t>logo de </a:t>
              </a:r>
              <a:endParaRPr lang="pt-BR" sz="3600">
                <a:ea typeface="Calibri" pitchFamily="34" charset="0"/>
                <a:cs typeface="Arial" pitchFamily="34" charset="0"/>
              </a:endParaRPr>
            </a:p>
          </p:txBody>
        </p:sp>
        <p:sp>
          <p:nvSpPr>
            <p:cNvPr id="75844" name="Rectangle 7"/>
            <p:cNvSpPr>
              <a:spLocks noChangeArrowheads="1"/>
            </p:cNvSpPr>
            <p:nvPr/>
          </p:nvSpPr>
          <p:spPr bwMode="auto">
            <a:xfrm>
              <a:off x="4320" y="1845"/>
              <a:ext cx="57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pt-BR" sz="1200" b="1">
                  <a:solidFill>
                    <a:srgbClr val="000000"/>
                  </a:solidFill>
                  <a:ea typeface="Calibri" pitchFamily="34" charset="0"/>
                  <a:cs typeface="Arial" pitchFamily="34" charset="0"/>
                </a:rPr>
                <a:t>Disciplinas</a:t>
              </a:r>
              <a:endParaRPr lang="pt-BR" sz="3600">
                <a:ea typeface="Calibri" pitchFamily="34" charset="0"/>
                <a:cs typeface="Arial" pitchFamily="34" charset="0"/>
              </a:endParaRPr>
            </a:p>
          </p:txBody>
        </p:sp>
        <p:sp>
          <p:nvSpPr>
            <p:cNvPr id="75845" name="Line 6"/>
            <p:cNvSpPr>
              <a:spLocks noChangeShapeType="1"/>
            </p:cNvSpPr>
            <p:nvPr/>
          </p:nvSpPr>
          <p:spPr bwMode="auto">
            <a:xfrm>
              <a:off x="1005" y="1320"/>
              <a:ext cx="795" cy="1"/>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75846" name="Line 5"/>
            <p:cNvSpPr>
              <a:spLocks noChangeShapeType="1"/>
            </p:cNvSpPr>
            <p:nvPr/>
          </p:nvSpPr>
          <p:spPr bwMode="auto">
            <a:xfrm flipH="1">
              <a:off x="1575" y="1320"/>
              <a:ext cx="225" cy="90"/>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75847" name="Line 4"/>
            <p:cNvSpPr>
              <a:spLocks noChangeShapeType="1"/>
            </p:cNvSpPr>
            <p:nvPr/>
          </p:nvSpPr>
          <p:spPr bwMode="auto">
            <a:xfrm flipH="1" flipV="1">
              <a:off x="1575" y="1230"/>
              <a:ext cx="225" cy="90"/>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75848" name="Line 3"/>
            <p:cNvSpPr>
              <a:spLocks noChangeShapeType="1"/>
            </p:cNvSpPr>
            <p:nvPr/>
          </p:nvSpPr>
          <p:spPr bwMode="auto">
            <a:xfrm flipH="1">
              <a:off x="3375" y="1320"/>
              <a:ext cx="975" cy="1"/>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75849" name="Line 2"/>
            <p:cNvSpPr>
              <a:spLocks noChangeShapeType="1"/>
            </p:cNvSpPr>
            <p:nvPr/>
          </p:nvSpPr>
          <p:spPr bwMode="auto">
            <a:xfrm flipH="1" flipV="1">
              <a:off x="4125" y="1230"/>
              <a:ext cx="225" cy="90"/>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grpSp>
      <p:sp>
        <p:nvSpPr>
          <p:cNvPr id="75820" name="Arc 22"/>
          <p:cNvSpPr>
            <a:spLocks/>
          </p:cNvSpPr>
          <p:nvPr/>
        </p:nvSpPr>
        <p:spPr bwMode="auto">
          <a:xfrm flipV="1">
            <a:off x="7143750" y="2928938"/>
            <a:ext cx="46038" cy="1643062"/>
          </a:xfrm>
          <a:custGeom>
            <a:avLst/>
            <a:gdLst>
              <a:gd name="T0" fmla="*/ 169070980 w 21583"/>
              <a:gd name="T1" fmla="*/ 2147483647 h 21467"/>
              <a:gd name="T2" fmla="*/ 0 w 21583"/>
              <a:gd name="T3" fmla="*/ 2147483647 h 21467"/>
              <a:gd name="T4" fmla="*/ 190172847 w 21583"/>
              <a:gd name="T5" fmla="*/ 0 h 21467"/>
              <a:gd name="T6" fmla="*/ 0 60000 65536"/>
              <a:gd name="T7" fmla="*/ 0 60000 65536"/>
              <a:gd name="T8" fmla="*/ 0 60000 65536"/>
              <a:gd name="T9" fmla="*/ 0 w 21583"/>
              <a:gd name="T10" fmla="*/ 0 h 21467"/>
              <a:gd name="T11" fmla="*/ 21583 w 21583"/>
              <a:gd name="T12" fmla="*/ 21467 h 21467"/>
            </a:gdLst>
            <a:ahLst/>
            <a:cxnLst>
              <a:cxn ang="T6">
                <a:pos x="T0" y="T1"/>
              </a:cxn>
              <a:cxn ang="T7">
                <a:pos x="T2" y="T3"/>
              </a:cxn>
              <a:cxn ang="T8">
                <a:pos x="T4" y="T5"/>
              </a:cxn>
            </a:cxnLst>
            <a:rect l="T9" t="T10" r="T11" b="T12"/>
            <a:pathLst>
              <a:path w="21583" h="21467" fill="none" extrusionOk="0">
                <a:moveTo>
                  <a:pt x="19188" y="21466"/>
                </a:moveTo>
                <a:cubicBezTo>
                  <a:pt x="8576" y="20282"/>
                  <a:pt x="422" y="11523"/>
                  <a:pt x="-1" y="854"/>
                </a:cubicBezTo>
              </a:path>
              <a:path w="21583" h="21467" stroke="0" extrusionOk="0">
                <a:moveTo>
                  <a:pt x="19188" y="21466"/>
                </a:moveTo>
                <a:cubicBezTo>
                  <a:pt x="8576" y="20282"/>
                  <a:pt x="422" y="11523"/>
                  <a:pt x="-1" y="854"/>
                </a:cubicBezTo>
                <a:lnTo>
                  <a:pt x="21583" y="0"/>
                </a:lnTo>
                <a:close/>
              </a:path>
            </a:pathLst>
          </a:custGeom>
          <a:noFill/>
          <a:ln w="57150" cap="rnd">
            <a:solidFill>
              <a:srgbClr val="006699"/>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75821" name="Arc 23"/>
          <p:cNvSpPr>
            <a:spLocks/>
          </p:cNvSpPr>
          <p:nvPr/>
        </p:nvSpPr>
        <p:spPr bwMode="auto">
          <a:xfrm rot="10800000">
            <a:off x="3071813" y="4332288"/>
            <a:ext cx="1739900" cy="2286000"/>
          </a:xfrm>
          <a:custGeom>
            <a:avLst/>
            <a:gdLst>
              <a:gd name="T0" fmla="*/ 0 w 21372"/>
              <a:gd name="T1" fmla="*/ 2147483647 h 21173"/>
              <a:gd name="T2" fmla="*/ 2147483647 w 21372"/>
              <a:gd name="T3" fmla="*/ 0 h 21173"/>
              <a:gd name="T4" fmla="*/ 2147483647 w 21372"/>
              <a:gd name="T5" fmla="*/ 2147483647 h 21173"/>
              <a:gd name="T6" fmla="*/ 0 60000 65536"/>
              <a:gd name="T7" fmla="*/ 0 60000 65536"/>
              <a:gd name="T8" fmla="*/ 0 60000 65536"/>
              <a:gd name="T9" fmla="*/ 0 w 21372"/>
              <a:gd name="T10" fmla="*/ 0 h 21173"/>
              <a:gd name="T11" fmla="*/ 21372 w 21372"/>
              <a:gd name="T12" fmla="*/ 21173 h 21173"/>
            </a:gdLst>
            <a:ahLst/>
            <a:cxnLst>
              <a:cxn ang="T6">
                <a:pos x="T0" y="T1"/>
              </a:cxn>
              <a:cxn ang="T7">
                <a:pos x="T2" y="T3"/>
              </a:cxn>
              <a:cxn ang="T8">
                <a:pos x="T4" y="T5"/>
              </a:cxn>
            </a:cxnLst>
            <a:rect l="T9" t="T10" r="T11" b="T12"/>
            <a:pathLst>
              <a:path w="21372" h="21173" fill="none" extrusionOk="0">
                <a:moveTo>
                  <a:pt x="0" y="18042"/>
                </a:moveTo>
                <a:cubicBezTo>
                  <a:pt x="1321" y="9022"/>
                  <a:pt x="8163" y="1803"/>
                  <a:pt x="17098" y="-1"/>
                </a:cubicBezTo>
              </a:path>
              <a:path w="21372" h="21173" stroke="0" extrusionOk="0">
                <a:moveTo>
                  <a:pt x="0" y="18042"/>
                </a:moveTo>
                <a:cubicBezTo>
                  <a:pt x="1321" y="9022"/>
                  <a:pt x="8163" y="1803"/>
                  <a:pt x="17098" y="-1"/>
                </a:cubicBezTo>
                <a:lnTo>
                  <a:pt x="21372" y="21173"/>
                </a:lnTo>
                <a:close/>
              </a:path>
            </a:pathLst>
          </a:custGeom>
          <a:noFill/>
          <a:ln w="57150" cap="rnd">
            <a:solidFill>
              <a:srgbClr val="006699"/>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75822" name="Rectangle 24"/>
          <p:cNvSpPr>
            <a:spLocks noChangeArrowheads="1"/>
          </p:cNvSpPr>
          <p:nvPr/>
        </p:nvSpPr>
        <p:spPr bwMode="auto">
          <a:xfrm>
            <a:off x="285750" y="5627688"/>
            <a:ext cx="3714750" cy="1087437"/>
          </a:xfrm>
          <a:prstGeom prst="rect">
            <a:avLst/>
          </a:prstGeom>
          <a:solidFill>
            <a:srgbClr val="FFFF99"/>
          </a:solidFill>
          <a:ln w="9525">
            <a:solidFill>
              <a:schemeClr val="tx1"/>
            </a:solidFill>
            <a:miter lim="800000"/>
            <a:headEnd/>
            <a:tailEnd/>
          </a:ln>
        </p:spPr>
        <p:txBody>
          <a:bodyPr lIns="92075" tIns="46038" rIns="92075" bIns="137160">
            <a:spAutoFit/>
          </a:bodyPr>
          <a:lstStyle/>
          <a:p>
            <a:pPr algn="ctr" eaLnBrk="0" hangingPunct="0">
              <a:spcBef>
                <a:spcPts val="1000"/>
              </a:spcBef>
            </a:pPr>
            <a:r>
              <a:rPr lang="pt-BR" sz="1400"/>
              <a:t>Sistema exibe lista de disciplinas</a:t>
            </a:r>
          </a:p>
          <a:p>
            <a:pPr algn="ctr" eaLnBrk="0" hangingPunct="0">
              <a:spcBef>
                <a:spcPts val="1000"/>
              </a:spcBef>
            </a:pPr>
            <a:r>
              <a:rPr lang="pt-BR" sz="1400"/>
              <a:t>Estudante seleciona disciplinas</a:t>
            </a:r>
          </a:p>
          <a:p>
            <a:pPr algn="ctr" eaLnBrk="0" hangingPunct="0">
              <a:spcBef>
                <a:spcPts val="1000"/>
              </a:spcBef>
              <a:spcAft>
                <a:spcPct val="20000"/>
              </a:spcAft>
            </a:pPr>
            <a:r>
              <a:rPr lang="pt-BR" sz="1400"/>
              <a:t>Sistema exibe a matrícula aprovada</a:t>
            </a:r>
          </a:p>
        </p:txBody>
      </p:sp>
      <p:sp>
        <p:nvSpPr>
          <p:cNvPr id="75823" name="Rectangle 25"/>
          <p:cNvSpPr>
            <a:spLocks noChangeArrowheads="1"/>
          </p:cNvSpPr>
          <p:nvPr/>
        </p:nvSpPr>
        <p:spPr bwMode="auto">
          <a:xfrm>
            <a:off x="285750" y="2428875"/>
            <a:ext cx="3714750" cy="1303338"/>
          </a:xfrm>
          <a:prstGeom prst="rect">
            <a:avLst/>
          </a:prstGeom>
          <a:solidFill>
            <a:srgbClr val="FFFF99"/>
          </a:solidFill>
          <a:ln w="9525">
            <a:solidFill>
              <a:schemeClr val="tx1"/>
            </a:solidFill>
            <a:miter lim="800000"/>
            <a:headEnd/>
            <a:tailEnd/>
          </a:ln>
        </p:spPr>
        <p:txBody>
          <a:bodyPr lIns="92075" tIns="46038" rIns="92075" bIns="137160">
            <a:spAutoFit/>
          </a:bodyPr>
          <a:lstStyle/>
          <a:p>
            <a:pPr algn="ctr" eaLnBrk="0" hangingPunct="0">
              <a:spcBef>
                <a:spcPts val="1000"/>
              </a:spcBef>
            </a:pPr>
            <a:r>
              <a:rPr lang="pt-BR" sz="1400"/>
              <a:t>Estudante faz login no sistema</a:t>
            </a:r>
          </a:p>
          <a:p>
            <a:pPr algn="ctr" eaLnBrk="0" hangingPunct="0">
              <a:spcBef>
                <a:spcPts val="1000"/>
              </a:spcBef>
            </a:pPr>
            <a:r>
              <a:rPr lang="pt-BR" sz="1400"/>
              <a:t>Sistema aprova o login</a:t>
            </a:r>
          </a:p>
          <a:p>
            <a:pPr algn="ctr" eaLnBrk="0" hangingPunct="0">
              <a:spcBef>
                <a:spcPts val="1000"/>
              </a:spcBef>
            </a:pPr>
            <a:r>
              <a:rPr lang="pt-BR" sz="1400"/>
              <a:t>Estudante solicita informações sobre disciplinas</a:t>
            </a:r>
          </a:p>
        </p:txBody>
      </p:sp>
      <p:graphicFrame>
        <p:nvGraphicFramePr>
          <p:cNvPr id="75807" name="Object 31"/>
          <p:cNvGraphicFramePr>
            <a:graphicFrameLocks/>
          </p:cNvGraphicFramePr>
          <p:nvPr/>
        </p:nvGraphicFramePr>
        <p:xfrm>
          <a:off x="1746250" y="2714625"/>
          <a:ext cx="793750" cy="107950"/>
        </p:xfrm>
        <a:graphic>
          <a:graphicData uri="http://schemas.openxmlformats.org/presentationml/2006/ole">
            <mc:AlternateContent xmlns:mc="http://schemas.openxmlformats.org/markup-compatibility/2006">
              <mc:Choice xmlns:v="urn:schemas-microsoft-com:vml" Requires="v">
                <p:oleObj spid="_x0000_s11170" name="CorelDRAW 6.0" r:id="rId4" imgW="801624" imgH="118872" progId="">
                  <p:embed/>
                </p:oleObj>
              </mc:Choice>
              <mc:Fallback>
                <p:oleObj name="CorelDRAW 6.0" r:id="rId4" imgW="801624" imgH="118872" progId="">
                  <p:embed/>
                  <p:pic>
                    <p:nvPicPr>
                      <p:cNvPr id="0" name="Picture 17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2714625"/>
                        <a:ext cx="793750"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08" name="Object 32"/>
          <p:cNvGraphicFramePr>
            <a:graphicFrameLocks/>
          </p:cNvGraphicFramePr>
          <p:nvPr/>
        </p:nvGraphicFramePr>
        <p:xfrm>
          <a:off x="1746250" y="5875338"/>
          <a:ext cx="793750" cy="109537"/>
        </p:xfrm>
        <a:graphic>
          <a:graphicData uri="http://schemas.openxmlformats.org/presentationml/2006/ole">
            <mc:AlternateContent xmlns:mc="http://schemas.openxmlformats.org/markup-compatibility/2006">
              <mc:Choice xmlns:v="urn:schemas-microsoft-com:vml" Requires="v">
                <p:oleObj spid="_x0000_s11171" name="CorelDRAW 6.0" r:id="rId6" imgW="801624" imgH="118872" progId="">
                  <p:embed/>
                </p:oleObj>
              </mc:Choice>
              <mc:Fallback>
                <p:oleObj name="CorelDRAW 6.0" r:id="rId6" imgW="801624" imgH="118872" progId="">
                  <p:embed/>
                  <p:pic>
                    <p:nvPicPr>
                      <p:cNvPr id="0" name="Picture 17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250" y="5875338"/>
                        <a:ext cx="793750"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09" name="Object 33"/>
          <p:cNvGraphicFramePr>
            <a:graphicFrameLocks/>
          </p:cNvGraphicFramePr>
          <p:nvPr/>
        </p:nvGraphicFramePr>
        <p:xfrm>
          <a:off x="1746250" y="3571875"/>
          <a:ext cx="793750" cy="107950"/>
        </p:xfrm>
        <a:graphic>
          <a:graphicData uri="http://schemas.openxmlformats.org/presentationml/2006/ole">
            <mc:AlternateContent xmlns:mc="http://schemas.openxmlformats.org/markup-compatibility/2006">
              <mc:Choice xmlns:v="urn:schemas-microsoft-com:vml" Requires="v">
                <p:oleObj spid="_x0000_s11172" name="CorelDRAW 6.0" r:id="rId8" imgW="801624" imgH="118872" progId="">
                  <p:embed/>
                </p:oleObj>
              </mc:Choice>
              <mc:Fallback>
                <p:oleObj name="CorelDRAW 6.0" r:id="rId8" imgW="801624" imgH="118872" progId="">
                  <p:embed/>
                  <p:pic>
                    <p:nvPicPr>
                      <p:cNvPr id="0" name="Picture 18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3571875"/>
                        <a:ext cx="793750"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10" name="Object 34"/>
          <p:cNvGraphicFramePr>
            <a:graphicFrameLocks/>
          </p:cNvGraphicFramePr>
          <p:nvPr/>
        </p:nvGraphicFramePr>
        <p:xfrm>
          <a:off x="1746250" y="3000375"/>
          <a:ext cx="793750" cy="109538"/>
        </p:xfrm>
        <a:graphic>
          <a:graphicData uri="http://schemas.openxmlformats.org/presentationml/2006/ole">
            <mc:AlternateContent xmlns:mc="http://schemas.openxmlformats.org/markup-compatibility/2006">
              <mc:Choice xmlns:v="urn:schemas-microsoft-com:vml" Requires="v">
                <p:oleObj spid="_x0000_s11173" name="CorelDRAW 6.0" r:id="rId9" imgW="801624" imgH="118872" progId="">
                  <p:embed/>
                </p:oleObj>
              </mc:Choice>
              <mc:Fallback>
                <p:oleObj name="CorelDRAW 6.0" r:id="rId9" imgW="801624" imgH="118872" progId="">
                  <p:embed/>
                  <p:pic>
                    <p:nvPicPr>
                      <p:cNvPr id="0" name="Picture 18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250" y="3000375"/>
                        <a:ext cx="793750" cy="10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11" name="Object 35"/>
          <p:cNvGraphicFramePr>
            <a:graphicFrameLocks/>
          </p:cNvGraphicFramePr>
          <p:nvPr/>
        </p:nvGraphicFramePr>
        <p:xfrm>
          <a:off x="1746250" y="6199188"/>
          <a:ext cx="793750" cy="107950"/>
        </p:xfrm>
        <a:graphic>
          <a:graphicData uri="http://schemas.openxmlformats.org/presentationml/2006/ole">
            <mc:AlternateContent xmlns:mc="http://schemas.openxmlformats.org/markup-compatibility/2006">
              <mc:Choice xmlns:v="urn:schemas-microsoft-com:vml" Requires="v">
                <p:oleObj spid="_x0000_s11174" name="CorelDRAW 6.0" r:id="rId10" imgW="801624" imgH="118872" progId="">
                  <p:embed/>
                </p:oleObj>
              </mc:Choice>
              <mc:Fallback>
                <p:oleObj name="CorelDRAW 6.0" r:id="rId10" imgW="801624" imgH="118872" progId="">
                  <p:embed/>
                  <p:pic>
                    <p:nvPicPr>
                      <p:cNvPr id="0" name="Picture 18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6199188"/>
                        <a:ext cx="793750"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824" name="Rectangle 31"/>
          <p:cNvSpPr>
            <a:spLocks noChangeArrowheads="1"/>
          </p:cNvSpPr>
          <p:nvPr/>
        </p:nvSpPr>
        <p:spPr bwMode="auto">
          <a:xfrm>
            <a:off x="4500563" y="2428875"/>
            <a:ext cx="4500562" cy="915988"/>
          </a:xfrm>
          <a:prstGeom prst="rect">
            <a:avLst/>
          </a:prstGeom>
          <a:solidFill>
            <a:srgbClr val="FFFF99"/>
          </a:solidFill>
          <a:ln w="9525">
            <a:solidFill>
              <a:schemeClr val="tx1"/>
            </a:solidFill>
            <a:miter lim="800000"/>
            <a:headEnd/>
            <a:tailEnd/>
          </a:ln>
        </p:spPr>
        <p:txBody>
          <a:bodyPr lIns="92075" tIns="46038" rIns="92075" bIns="137160">
            <a:spAutoFit/>
          </a:bodyPr>
          <a:lstStyle/>
          <a:p>
            <a:pPr algn="ctr" eaLnBrk="0" hangingPunct="0">
              <a:spcBef>
                <a:spcPts val="1000"/>
              </a:spcBef>
            </a:pPr>
            <a:r>
              <a:rPr lang="pt-BR" sz="1400"/>
              <a:t>Sistema transmite a solicitação</a:t>
            </a:r>
          </a:p>
          <a:p>
            <a:pPr algn="ctr" eaLnBrk="0" hangingPunct="0">
              <a:lnSpc>
                <a:spcPct val="90000"/>
              </a:lnSpc>
              <a:spcBef>
                <a:spcPts val="1000"/>
              </a:spcBef>
            </a:pPr>
            <a:r>
              <a:rPr lang="pt-BR" sz="1400"/>
              <a:t>Catálogo de Disciplinas retorna a informação das disciplinas</a:t>
            </a:r>
            <a:endParaRPr lang="pt-BR" sz="1400">
              <a:solidFill>
                <a:schemeClr val="bg2"/>
              </a:solidFill>
            </a:endParaRPr>
          </a:p>
        </p:txBody>
      </p:sp>
      <p:graphicFrame>
        <p:nvGraphicFramePr>
          <p:cNvPr id="75812" name="Object 36"/>
          <p:cNvGraphicFramePr>
            <a:graphicFrameLocks/>
          </p:cNvGraphicFramePr>
          <p:nvPr/>
        </p:nvGraphicFramePr>
        <p:xfrm>
          <a:off x="6342063" y="2676525"/>
          <a:ext cx="817562" cy="115888"/>
        </p:xfrm>
        <a:graphic>
          <a:graphicData uri="http://schemas.openxmlformats.org/presentationml/2006/ole">
            <mc:AlternateContent xmlns:mc="http://schemas.openxmlformats.org/markup-compatibility/2006">
              <mc:Choice xmlns:v="urn:schemas-microsoft-com:vml" Requires="v">
                <p:oleObj spid="_x0000_s11175" name="CorelDRAW 6.0" r:id="rId11" imgW="801624" imgH="118872" progId="">
                  <p:embed/>
                </p:oleObj>
              </mc:Choice>
              <mc:Fallback>
                <p:oleObj name="CorelDRAW 6.0" r:id="rId11" imgW="801624" imgH="118872" progId="">
                  <p:embed/>
                  <p:pic>
                    <p:nvPicPr>
                      <p:cNvPr id="0" name="Picture 18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2063" y="2676525"/>
                        <a:ext cx="817562" cy="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13" name="Object 37"/>
          <p:cNvGraphicFramePr>
            <a:graphicFrameLocks/>
          </p:cNvGraphicFramePr>
          <p:nvPr/>
        </p:nvGraphicFramePr>
        <p:xfrm>
          <a:off x="6354763" y="3176588"/>
          <a:ext cx="793750" cy="109537"/>
        </p:xfrm>
        <a:graphic>
          <a:graphicData uri="http://schemas.openxmlformats.org/presentationml/2006/ole">
            <mc:AlternateContent xmlns:mc="http://schemas.openxmlformats.org/markup-compatibility/2006">
              <mc:Choice xmlns:v="urn:schemas-microsoft-com:vml" Requires="v">
                <p:oleObj spid="_x0000_s11176" name="CorelDRAW 6.0" r:id="rId12" imgW="801624" imgH="118872" progId="">
                  <p:embed/>
                </p:oleObj>
              </mc:Choice>
              <mc:Fallback>
                <p:oleObj name="CorelDRAW 6.0" r:id="rId12" imgW="801624" imgH="118872" progId="">
                  <p:embed/>
                  <p:pic>
                    <p:nvPicPr>
                      <p:cNvPr id="0" name="Picture 18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4763" y="3176588"/>
                        <a:ext cx="793750"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14" name="Object 38"/>
          <p:cNvGraphicFramePr>
            <a:graphicFrameLocks/>
          </p:cNvGraphicFramePr>
          <p:nvPr/>
        </p:nvGraphicFramePr>
        <p:xfrm>
          <a:off x="1746250" y="6589713"/>
          <a:ext cx="793750" cy="109537"/>
        </p:xfrm>
        <a:graphic>
          <a:graphicData uri="http://schemas.openxmlformats.org/presentationml/2006/ole">
            <mc:AlternateContent xmlns:mc="http://schemas.openxmlformats.org/markup-compatibility/2006">
              <mc:Choice xmlns:v="urn:schemas-microsoft-com:vml" Requires="v">
                <p:oleObj spid="_x0000_s11177" name="CorelDRAW 6.0" r:id="rId13" imgW="801624" imgH="118872" progId="">
                  <p:embed/>
                </p:oleObj>
              </mc:Choice>
              <mc:Fallback>
                <p:oleObj name="CorelDRAW 6.0" r:id="rId13" imgW="801624" imgH="118872" progId="">
                  <p:embed/>
                  <p:pic>
                    <p:nvPicPr>
                      <p:cNvPr id="0" name="Picture 18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250" y="6589713"/>
                        <a:ext cx="793750" cy="10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825" name="Line 2"/>
          <p:cNvSpPr>
            <a:spLocks noChangeShapeType="1"/>
          </p:cNvSpPr>
          <p:nvPr/>
        </p:nvSpPr>
        <p:spPr bwMode="auto">
          <a:xfrm flipH="1">
            <a:off x="7458075" y="4600575"/>
            <a:ext cx="214313" cy="85725"/>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3501042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Tempo como Ator?</a:t>
            </a:r>
            <a:endParaRPr lang="pt-BR" dirty="0" smtClean="0"/>
          </a:p>
        </p:txBody>
      </p:sp>
      <p:sp>
        <p:nvSpPr>
          <p:cNvPr id="79874" name="Espaço Reservado para Conteúdo 2"/>
          <p:cNvSpPr>
            <a:spLocks noGrp="1"/>
          </p:cNvSpPr>
          <p:nvPr>
            <p:ph idx="1"/>
          </p:nvPr>
        </p:nvSpPr>
        <p:spPr/>
        <p:txBody>
          <a:bodyPr/>
          <a:lstStyle/>
          <a:p>
            <a:r>
              <a:rPr lang="pt-BR" sz="2400" dirty="0" smtClean="0"/>
              <a:t>Várias fontes que indicam que o Tempo pode ser um ator:</a:t>
            </a:r>
          </a:p>
          <a:p>
            <a:pPr lvl="1"/>
            <a:r>
              <a:rPr lang="pt-BR" sz="2000" dirty="0" smtClean="0"/>
              <a:t>[</a:t>
            </a:r>
            <a:r>
              <a:rPr lang="pt-BR" sz="2000" dirty="0" err="1" smtClean="0"/>
              <a:t>Chonoles</a:t>
            </a:r>
            <a:r>
              <a:rPr lang="pt-BR" sz="2000" dirty="0" smtClean="0"/>
              <a:t>, Michael Jesse e </a:t>
            </a:r>
            <a:r>
              <a:rPr lang="pt-BR" sz="2000" dirty="0" err="1" smtClean="0"/>
              <a:t>Schardt</a:t>
            </a:r>
            <a:r>
              <a:rPr lang="pt-BR" sz="2000" dirty="0" smtClean="0"/>
              <a:t>, James A., 2003]</a:t>
            </a:r>
          </a:p>
          <a:p>
            <a:pPr lvl="1"/>
            <a:r>
              <a:rPr lang="en-US" sz="2000" dirty="0" smtClean="0"/>
              <a:t>[ARLOW, Jim; NEUSTADT, </a:t>
            </a:r>
            <a:r>
              <a:rPr lang="en-US" sz="2000" dirty="0" err="1" smtClean="0"/>
              <a:t>Ila</a:t>
            </a:r>
            <a:r>
              <a:rPr lang="en-US" sz="2000" dirty="0" smtClean="0"/>
              <a:t>., 2002]</a:t>
            </a:r>
          </a:p>
          <a:p>
            <a:pPr lvl="1"/>
            <a:r>
              <a:rPr lang="en-US" sz="2000" smtClean="0"/>
              <a:t>[UML </a:t>
            </a:r>
            <a:r>
              <a:rPr lang="en-US" sz="2000" dirty="0" smtClean="0"/>
              <a:t>Training Courses From </a:t>
            </a:r>
            <a:r>
              <a:rPr lang="en-US" sz="2000" dirty="0" err="1" smtClean="0"/>
              <a:t>CRaG</a:t>
            </a:r>
            <a:r>
              <a:rPr lang="en-US" sz="2000" dirty="0" smtClean="0"/>
              <a:t> </a:t>
            </a:r>
            <a:r>
              <a:rPr lang="en-US" sz="2000" dirty="0" err="1" smtClean="0"/>
              <a:t>Sytems</a:t>
            </a:r>
            <a:r>
              <a:rPr lang="en-US" sz="2000" dirty="0" smtClean="0"/>
              <a:t>, 2004]</a:t>
            </a:r>
          </a:p>
          <a:p>
            <a:pPr lvl="1"/>
            <a:r>
              <a:rPr lang="pt-BR" sz="2000" dirty="0" smtClean="0"/>
              <a:t>entre outros ….</a:t>
            </a:r>
          </a:p>
          <a:p>
            <a:r>
              <a:rPr lang="pt-BR" sz="2400" dirty="0" err="1" smtClean="0"/>
              <a:t>Crain</a:t>
            </a:r>
            <a:r>
              <a:rPr lang="pt-BR" sz="2400" dirty="0" smtClean="0"/>
              <a:t> não recomenda a utilização de Tempo como Ator [</a:t>
            </a:r>
            <a:r>
              <a:rPr lang="pt-BR" sz="2400" dirty="0" err="1" smtClean="0"/>
              <a:t>Crain</a:t>
            </a:r>
            <a:r>
              <a:rPr lang="pt-BR" sz="2400" dirty="0" smtClean="0"/>
              <a:t>, Anthony, 2002], pois:</a:t>
            </a:r>
          </a:p>
          <a:p>
            <a:pPr lvl="1"/>
            <a:r>
              <a:rPr lang="pt-BR" sz="2000" dirty="0" smtClean="0"/>
              <a:t>Tempo não é verdadeiramente o ator que possui o caso de uso como meta</a:t>
            </a:r>
          </a:p>
          <a:p>
            <a:pPr lvl="2"/>
            <a:r>
              <a:rPr lang="pt-BR" sz="1800" dirty="0" smtClean="0"/>
              <a:t>Então, de quem seria a meta de Cancelar Reservas Vencidas?</a:t>
            </a:r>
          </a:p>
        </p:txBody>
      </p:sp>
      <p:grpSp>
        <p:nvGrpSpPr>
          <p:cNvPr id="79875" name="Grupo 33"/>
          <p:cNvGrpSpPr>
            <a:grpSpLocks/>
          </p:cNvGrpSpPr>
          <p:nvPr/>
        </p:nvGrpSpPr>
        <p:grpSpPr bwMode="auto">
          <a:xfrm>
            <a:off x="2973388" y="5057775"/>
            <a:ext cx="2955925" cy="1085850"/>
            <a:chOff x="2643174" y="4786321"/>
            <a:chExt cx="3695714" cy="1357323"/>
          </a:xfrm>
        </p:grpSpPr>
        <p:grpSp>
          <p:nvGrpSpPr>
            <p:cNvPr id="79876" name="Grupo 18"/>
            <p:cNvGrpSpPr>
              <a:grpSpLocks/>
            </p:cNvGrpSpPr>
            <p:nvPr/>
          </p:nvGrpSpPr>
          <p:grpSpPr bwMode="auto">
            <a:xfrm>
              <a:off x="2643174" y="4803784"/>
              <a:ext cx="571504" cy="1339860"/>
              <a:chOff x="1857356" y="3660777"/>
              <a:chExt cx="571504" cy="1339860"/>
            </a:xfrm>
          </p:grpSpPr>
          <p:sp>
            <p:nvSpPr>
              <p:cNvPr id="79884" name="Oval 4"/>
              <p:cNvSpPr>
                <a:spLocks noChangeArrowheads="1"/>
              </p:cNvSpPr>
              <p:nvPr/>
            </p:nvSpPr>
            <p:spPr bwMode="auto">
              <a:xfrm>
                <a:off x="1928807" y="3660777"/>
                <a:ext cx="360363" cy="357188"/>
              </a:xfrm>
              <a:prstGeom prst="ellipse">
                <a:avLst/>
              </a:prstGeom>
              <a:solidFill>
                <a:schemeClr val="bg1"/>
              </a:solidFill>
              <a:ln w="9525">
                <a:solidFill>
                  <a:srgbClr val="E4251C"/>
                </a:solidFill>
                <a:round/>
                <a:headEnd/>
                <a:tailEnd/>
              </a:ln>
            </p:spPr>
            <p:txBody>
              <a:bodyPr/>
              <a:lstStyle/>
              <a:p>
                <a:endParaRPr lang="pt-BR" sz="1200"/>
              </a:p>
            </p:txBody>
          </p:sp>
          <p:sp>
            <p:nvSpPr>
              <p:cNvPr id="79885" name="Line 5"/>
              <p:cNvSpPr>
                <a:spLocks noChangeShapeType="1"/>
              </p:cNvSpPr>
              <p:nvPr/>
            </p:nvSpPr>
            <p:spPr bwMode="auto">
              <a:xfrm>
                <a:off x="2117719" y="4035427"/>
                <a:ext cx="0" cy="376238"/>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9886" name="Line 6"/>
              <p:cNvSpPr>
                <a:spLocks noChangeShapeType="1"/>
              </p:cNvSpPr>
              <p:nvPr/>
            </p:nvSpPr>
            <p:spPr bwMode="auto">
              <a:xfrm>
                <a:off x="1860544" y="4121152"/>
                <a:ext cx="257175" cy="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9887" name="Line 7"/>
              <p:cNvSpPr>
                <a:spLocks noChangeShapeType="1"/>
              </p:cNvSpPr>
              <p:nvPr/>
            </p:nvSpPr>
            <p:spPr bwMode="auto">
              <a:xfrm flipH="1">
                <a:off x="2117719" y="4121152"/>
                <a:ext cx="274638" cy="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9888" name="Line 8"/>
              <p:cNvSpPr>
                <a:spLocks noChangeShapeType="1"/>
              </p:cNvSpPr>
              <p:nvPr/>
            </p:nvSpPr>
            <p:spPr bwMode="auto">
              <a:xfrm flipH="1">
                <a:off x="1911344" y="4411664"/>
                <a:ext cx="206375" cy="34290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9889" name="Line 9"/>
              <p:cNvSpPr>
                <a:spLocks noChangeShapeType="1"/>
              </p:cNvSpPr>
              <p:nvPr/>
            </p:nvSpPr>
            <p:spPr bwMode="auto">
              <a:xfrm>
                <a:off x="2117719" y="4411664"/>
                <a:ext cx="222250" cy="34290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6" name="Rectangle 10"/>
              <p:cNvSpPr>
                <a:spLocks noChangeArrowheads="1"/>
              </p:cNvSpPr>
              <p:nvPr/>
            </p:nvSpPr>
            <p:spPr bwMode="auto">
              <a:xfrm>
                <a:off x="1857356" y="4754573"/>
                <a:ext cx="571625" cy="246064"/>
              </a:xfrm>
              <a:prstGeom prst="rect">
                <a:avLst/>
              </a:prstGeom>
              <a:noFill/>
              <a:ln w="9525">
                <a:noFill/>
                <a:miter lim="800000"/>
                <a:headEnd/>
                <a:tailEnd/>
              </a:ln>
            </p:spPr>
            <p:txBody>
              <a:bodyPr wrap="none" lIns="0" tIns="0" rIns="0" bIns="0"/>
              <a:lstStyle/>
              <a:p>
                <a:pPr>
                  <a:defRPr/>
                </a:pPr>
                <a:r>
                  <a:rPr lang="pt-BR" sz="1050" b="1" dirty="0">
                    <a:solidFill>
                      <a:srgbClr val="000000"/>
                    </a:solidFill>
                    <a:latin typeface="Arial" charset="0"/>
                  </a:rPr>
                  <a:t>Tempo</a:t>
                </a:r>
                <a:endParaRPr lang="pt-BR" sz="2000" dirty="0">
                  <a:latin typeface="Arial" charset="0"/>
                </a:endParaRPr>
              </a:p>
            </p:txBody>
          </p:sp>
        </p:grpSp>
        <p:sp>
          <p:nvSpPr>
            <p:cNvPr id="79877" name="Oval 11"/>
            <p:cNvSpPr>
              <a:spLocks noChangeArrowheads="1"/>
            </p:cNvSpPr>
            <p:nvPr/>
          </p:nvSpPr>
          <p:spPr bwMode="auto">
            <a:xfrm>
              <a:off x="4552950" y="4837121"/>
              <a:ext cx="1785938" cy="1181100"/>
            </a:xfrm>
            <a:prstGeom prst="ellipse">
              <a:avLst/>
            </a:prstGeom>
            <a:solidFill>
              <a:srgbClr val="C0BFC0"/>
            </a:solidFill>
            <a:ln w="9525">
              <a:solidFill>
                <a:srgbClr val="C0BFC0"/>
              </a:solidFill>
              <a:round/>
              <a:headEnd/>
              <a:tailEnd/>
            </a:ln>
          </p:spPr>
          <p:txBody>
            <a:bodyPr/>
            <a:lstStyle/>
            <a:p>
              <a:endParaRPr lang="pt-BR" sz="1200"/>
            </a:p>
          </p:txBody>
        </p:sp>
        <p:sp>
          <p:nvSpPr>
            <p:cNvPr id="79878" name="Oval 12"/>
            <p:cNvSpPr>
              <a:spLocks noChangeArrowheads="1"/>
            </p:cNvSpPr>
            <p:nvPr/>
          </p:nvSpPr>
          <p:spPr bwMode="auto">
            <a:xfrm>
              <a:off x="4500562" y="4786321"/>
              <a:ext cx="1787525" cy="1181100"/>
            </a:xfrm>
            <a:prstGeom prst="ellipse">
              <a:avLst/>
            </a:prstGeom>
            <a:solidFill>
              <a:schemeClr val="bg1"/>
            </a:solidFill>
            <a:ln w="9525">
              <a:solidFill>
                <a:srgbClr val="E4251C"/>
              </a:solidFill>
              <a:round/>
              <a:headEnd/>
              <a:tailEnd/>
            </a:ln>
          </p:spPr>
          <p:txBody>
            <a:bodyPr/>
            <a:lstStyle/>
            <a:p>
              <a:endParaRPr lang="pt-BR" sz="1200"/>
            </a:p>
          </p:txBody>
        </p:sp>
        <p:sp>
          <p:nvSpPr>
            <p:cNvPr id="29" name="Rectangle 13"/>
            <p:cNvSpPr>
              <a:spLocks noChangeArrowheads="1"/>
            </p:cNvSpPr>
            <p:nvPr/>
          </p:nvSpPr>
          <p:spPr bwMode="auto">
            <a:xfrm>
              <a:off x="4570423" y="5161371"/>
              <a:ext cx="1645407" cy="204392"/>
            </a:xfrm>
            <a:prstGeom prst="rect">
              <a:avLst/>
            </a:prstGeom>
            <a:noFill/>
            <a:ln w="9525">
              <a:noFill/>
              <a:miter lim="800000"/>
              <a:headEnd/>
              <a:tailEnd/>
            </a:ln>
          </p:spPr>
          <p:txBody>
            <a:bodyPr lIns="0" tIns="0" rIns="0" bIns="0"/>
            <a:lstStyle/>
            <a:p>
              <a:pPr algn="ctr">
                <a:defRPr/>
              </a:pPr>
              <a:r>
                <a:rPr lang="pt-BR" sz="1050" b="1" dirty="0">
                  <a:solidFill>
                    <a:srgbClr val="000000"/>
                  </a:solidFill>
                  <a:latin typeface="Arial" charset="0"/>
                </a:rPr>
                <a:t>Cancelar Reservas </a:t>
              </a:r>
              <a:endParaRPr lang="pt-BR" sz="2000" dirty="0">
                <a:latin typeface="Arial" charset="0"/>
              </a:endParaRPr>
            </a:p>
          </p:txBody>
        </p:sp>
        <p:sp>
          <p:nvSpPr>
            <p:cNvPr id="30" name="Rectangle 14"/>
            <p:cNvSpPr>
              <a:spLocks noChangeArrowheads="1"/>
            </p:cNvSpPr>
            <p:nvPr/>
          </p:nvSpPr>
          <p:spPr bwMode="auto">
            <a:xfrm>
              <a:off x="4999141" y="5383623"/>
              <a:ext cx="803848" cy="252017"/>
            </a:xfrm>
            <a:prstGeom prst="rect">
              <a:avLst/>
            </a:prstGeom>
            <a:noFill/>
            <a:ln w="9525">
              <a:noFill/>
              <a:miter lim="800000"/>
              <a:headEnd/>
              <a:tailEnd/>
            </a:ln>
          </p:spPr>
          <p:txBody>
            <a:bodyPr lIns="0" tIns="0" rIns="0" bIns="0"/>
            <a:lstStyle/>
            <a:p>
              <a:pPr algn="ctr">
                <a:defRPr/>
              </a:pPr>
              <a:r>
                <a:rPr lang="pt-BR" sz="1050" b="1">
                  <a:solidFill>
                    <a:srgbClr val="000000"/>
                  </a:solidFill>
                  <a:latin typeface="Arial" charset="0"/>
                </a:rPr>
                <a:t>Vencidas</a:t>
              </a:r>
              <a:endParaRPr lang="pt-BR" sz="2000">
                <a:latin typeface="Arial" charset="0"/>
              </a:endParaRPr>
            </a:p>
          </p:txBody>
        </p:sp>
        <p:sp>
          <p:nvSpPr>
            <p:cNvPr id="79881" name="Line 15"/>
            <p:cNvSpPr>
              <a:spLocks noChangeShapeType="1"/>
            </p:cNvSpPr>
            <p:nvPr/>
          </p:nvSpPr>
          <p:spPr bwMode="auto">
            <a:xfrm>
              <a:off x="3246437" y="5383221"/>
              <a:ext cx="1254125" cy="0"/>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79882" name="Line 16"/>
            <p:cNvSpPr>
              <a:spLocks noChangeShapeType="1"/>
            </p:cNvSpPr>
            <p:nvPr/>
          </p:nvSpPr>
          <p:spPr bwMode="auto">
            <a:xfrm flipH="1">
              <a:off x="4241800" y="5383221"/>
              <a:ext cx="258763" cy="103188"/>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79883" name="Line 17"/>
            <p:cNvSpPr>
              <a:spLocks noChangeShapeType="1"/>
            </p:cNvSpPr>
            <p:nvPr/>
          </p:nvSpPr>
          <p:spPr bwMode="auto">
            <a:xfrm flipH="1" flipV="1">
              <a:off x="4232275" y="5265746"/>
              <a:ext cx="260350" cy="103188"/>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grpSp>
    </p:spTree>
    <p:extLst>
      <p:ext uri="{BB962C8B-B14F-4D97-AF65-F5344CB8AC3E}">
        <p14:creationId xmlns:p14="http://schemas.microsoft.com/office/powerpoint/2010/main" val="3254516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Tempo como Ator?</a:t>
            </a:r>
            <a:endParaRPr lang="pt-BR" dirty="0" smtClean="0"/>
          </a:p>
        </p:txBody>
      </p:sp>
      <p:sp>
        <p:nvSpPr>
          <p:cNvPr id="81922" name="Espaço Reservado para Conteúdo 2"/>
          <p:cNvSpPr>
            <a:spLocks noGrp="1"/>
          </p:cNvSpPr>
          <p:nvPr>
            <p:ph idx="1"/>
          </p:nvPr>
        </p:nvSpPr>
        <p:spPr/>
        <p:txBody>
          <a:bodyPr/>
          <a:lstStyle/>
          <a:p>
            <a:r>
              <a:rPr lang="pt-BR" sz="2400" dirty="0" smtClean="0"/>
              <a:t>Poderia ser o Gerente de Reservas, que é consultado para capturar as características para cancelar reservas vencidas:</a:t>
            </a:r>
          </a:p>
          <a:p>
            <a:pPr lvl="1"/>
            <a:r>
              <a:rPr lang="pt-BR" sz="1600" dirty="0" smtClean="0"/>
              <a:t>Momentos em que eles devem ocorrer</a:t>
            </a:r>
          </a:p>
          <a:p>
            <a:pPr lvl="1"/>
            <a:r>
              <a:rPr lang="pt-BR" sz="1600" dirty="0" smtClean="0"/>
              <a:t>Tratamentos de discrepâncias</a:t>
            </a:r>
          </a:p>
          <a:p>
            <a:pPr lvl="1"/>
            <a:r>
              <a:rPr lang="pt-BR" sz="1600" dirty="0" smtClean="0"/>
              <a:t>Intervenções manuais</a:t>
            </a:r>
          </a:p>
          <a:p>
            <a:pPr lvl="1"/>
            <a:r>
              <a:rPr lang="pt-BR" sz="1600" dirty="0" smtClean="0"/>
              <a:t>Período de férias</a:t>
            </a:r>
          </a:p>
          <a:p>
            <a:r>
              <a:rPr lang="pt-BR" sz="2400" dirty="0" smtClean="0"/>
              <a:t>A automação deve ser capturada como um requisito do caso de uso e deixada para o Arquiteto definir a melhor forma de implementá-la</a:t>
            </a:r>
          </a:p>
          <a:p>
            <a:r>
              <a:rPr lang="pt-BR" sz="2400" dirty="0" smtClean="0"/>
              <a:t>[RUP 2007] e autores dos treinamentos da IBM aparentemente seguem </a:t>
            </a:r>
            <a:r>
              <a:rPr lang="pt-BR" sz="2400" dirty="0" err="1" smtClean="0"/>
              <a:t>Crain</a:t>
            </a:r>
            <a:r>
              <a:rPr lang="pt-BR" sz="2400" dirty="0" smtClean="0"/>
              <a:t>, pois não fazem menção sobre o ator Tempo</a:t>
            </a:r>
          </a:p>
          <a:p>
            <a:pPr lvl="1"/>
            <a:endParaRPr lang="pt-BR" sz="2000" dirty="0" smtClean="0"/>
          </a:p>
        </p:txBody>
      </p:sp>
      <p:grpSp>
        <p:nvGrpSpPr>
          <p:cNvPr id="81923" name="Grupo 30"/>
          <p:cNvGrpSpPr>
            <a:grpSpLocks/>
          </p:cNvGrpSpPr>
          <p:nvPr/>
        </p:nvGrpSpPr>
        <p:grpSpPr bwMode="auto">
          <a:xfrm>
            <a:off x="4903788" y="5357813"/>
            <a:ext cx="2954337" cy="1100137"/>
            <a:chOff x="2593974" y="2092316"/>
            <a:chExt cx="3692526" cy="1374775"/>
          </a:xfrm>
        </p:grpSpPr>
        <p:grpSp>
          <p:nvGrpSpPr>
            <p:cNvPr id="81942" name="Grupo 29"/>
            <p:cNvGrpSpPr>
              <a:grpSpLocks/>
            </p:cNvGrpSpPr>
            <p:nvPr/>
          </p:nvGrpSpPr>
          <p:grpSpPr bwMode="auto">
            <a:xfrm>
              <a:off x="2593974" y="2109779"/>
              <a:ext cx="531813" cy="1357312"/>
              <a:chOff x="1860544" y="3660777"/>
              <a:chExt cx="531813" cy="1357312"/>
            </a:xfrm>
          </p:grpSpPr>
          <p:sp>
            <p:nvSpPr>
              <p:cNvPr id="81950" name="Oval 4"/>
              <p:cNvSpPr>
                <a:spLocks noChangeArrowheads="1"/>
              </p:cNvSpPr>
              <p:nvPr/>
            </p:nvSpPr>
            <p:spPr bwMode="auto">
              <a:xfrm>
                <a:off x="1928807" y="3660777"/>
                <a:ext cx="360363" cy="357188"/>
              </a:xfrm>
              <a:prstGeom prst="ellipse">
                <a:avLst/>
              </a:prstGeom>
              <a:solidFill>
                <a:schemeClr val="bg1"/>
              </a:solidFill>
              <a:ln w="9525">
                <a:solidFill>
                  <a:srgbClr val="E4251C"/>
                </a:solidFill>
                <a:round/>
                <a:headEnd/>
                <a:tailEnd/>
              </a:ln>
            </p:spPr>
            <p:txBody>
              <a:bodyPr/>
              <a:lstStyle/>
              <a:p>
                <a:endParaRPr lang="pt-BR" sz="1200"/>
              </a:p>
            </p:txBody>
          </p:sp>
          <p:sp>
            <p:nvSpPr>
              <p:cNvPr id="81951" name="Line 5"/>
              <p:cNvSpPr>
                <a:spLocks noChangeShapeType="1"/>
              </p:cNvSpPr>
              <p:nvPr/>
            </p:nvSpPr>
            <p:spPr bwMode="auto">
              <a:xfrm>
                <a:off x="2117719" y="4035427"/>
                <a:ext cx="0" cy="376238"/>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52" name="Line 6"/>
              <p:cNvSpPr>
                <a:spLocks noChangeShapeType="1"/>
              </p:cNvSpPr>
              <p:nvPr/>
            </p:nvSpPr>
            <p:spPr bwMode="auto">
              <a:xfrm>
                <a:off x="1860544" y="4121152"/>
                <a:ext cx="257175" cy="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53" name="Line 7"/>
              <p:cNvSpPr>
                <a:spLocks noChangeShapeType="1"/>
              </p:cNvSpPr>
              <p:nvPr/>
            </p:nvSpPr>
            <p:spPr bwMode="auto">
              <a:xfrm flipH="1">
                <a:off x="2117719" y="4121152"/>
                <a:ext cx="274638" cy="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54" name="Line 8"/>
              <p:cNvSpPr>
                <a:spLocks noChangeShapeType="1"/>
              </p:cNvSpPr>
              <p:nvPr/>
            </p:nvSpPr>
            <p:spPr bwMode="auto">
              <a:xfrm flipH="1">
                <a:off x="1911344" y="4411664"/>
                <a:ext cx="206375" cy="34290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55" name="Line 9"/>
              <p:cNvSpPr>
                <a:spLocks noChangeShapeType="1"/>
              </p:cNvSpPr>
              <p:nvPr/>
            </p:nvSpPr>
            <p:spPr bwMode="auto">
              <a:xfrm>
                <a:off x="2117719" y="4411664"/>
                <a:ext cx="222250" cy="34290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71690" name="Rectangle 10"/>
              <p:cNvSpPr>
                <a:spLocks noChangeArrowheads="1"/>
              </p:cNvSpPr>
              <p:nvPr/>
            </p:nvSpPr>
            <p:spPr bwMode="auto">
              <a:xfrm>
                <a:off x="1912132" y="4754244"/>
                <a:ext cx="428579" cy="263845"/>
              </a:xfrm>
              <a:prstGeom prst="rect">
                <a:avLst/>
              </a:prstGeom>
              <a:noFill/>
              <a:ln w="9525">
                <a:noFill/>
                <a:miter lim="800000"/>
                <a:headEnd/>
                <a:tailEnd/>
              </a:ln>
            </p:spPr>
            <p:txBody>
              <a:bodyPr wrap="none" lIns="0" tIns="0" rIns="0" bIns="0"/>
              <a:lstStyle/>
              <a:p>
                <a:pPr algn="ctr">
                  <a:defRPr/>
                </a:pPr>
                <a:r>
                  <a:rPr lang="pt-BR" sz="1050" b="1" dirty="0">
                    <a:solidFill>
                      <a:srgbClr val="000000"/>
                    </a:solidFill>
                    <a:latin typeface="Arial" charset="0"/>
                  </a:rPr>
                  <a:t>Gerente de </a:t>
                </a:r>
              </a:p>
              <a:p>
                <a:pPr algn="ctr">
                  <a:defRPr/>
                </a:pPr>
                <a:r>
                  <a:rPr lang="pt-BR" sz="1050" b="1" dirty="0">
                    <a:solidFill>
                      <a:srgbClr val="000000"/>
                    </a:solidFill>
                    <a:latin typeface="Arial" charset="0"/>
                  </a:rPr>
                  <a:t>Reservas</a:t>
                </a:r>
                <a:endParaRPr lang="pt-BR" sz="2000" dirty="0">
                  <a:latin typeface="Arial" charset="0"/>
                </a:endParaRPr>
              </a:p>
            </p:txBody>
          </p:sp>
        </p:grpSp>
        <p:sp>
          <p:nvSpPr>
            <p:cNvPr id="81943" name="Oval 11"/>
            <p:cNvSpPr>
              <a:spLocks noChangeArrowheads="1"/>
            </p:cNvSpPr>
            <p:nvPr/>
          </p:nvSpPr>
          <p:spPr bwMode="auto">
            <a:xfrm>
              <a:off x="4500562" y="2143116"/>
              <a:ext cx="1785938" cy="1181100"/>
            </a:xfrm>
            <a:prstGeom prst="ellipse">
              <a:avLst/>
            </a:prstGeom>
            <a:solidFill>
              <a:srgbClr val="C0BFC0"/>
            </a:solidFill>
            <a:ln w="9525">
              <a:solidFill>
                <a:srgbClr val="C0BFC0"/>
              </a:solidFill>
              <a:round/>
              <a:headEnd/>
              <a:tailEnd/>
            </a:ln>
          </p:spPr>
          <p:txBody>
            <a:bodyPr/>
            <a:lstStyle/>
            <a:p>
              <a:endParaRPr lang="pt-BR" sz="1200"/>
            </a:p>
          </p:txBody>
        </p:sp>
        <p:sp>
          <p:nvSpPr>
            <p:cNvPr id="81944" name="Oval 12"/>
            <p:cNvSpPr>
              <a:spLocks noChangeArrowheads="1"/>
            </p:cNvSpPr>
            <p:nvPr/>
          </p:nvSpPr>
          <p:spPr bwMode="auto">
            <a:xfrm>
              <a:off x="4448174" y="2092316"/>
              <a:ext cx="1787525" cy="1181100"/>
            </a:xfrm>
            <a:prstGeom prst="ellipse">
              <a:avLst/>
            </a:prstGeom>
            <a:solidFill>
              <a:schemeClr val="bg1"/>
            </a:solidFill>
            <a:ln w="9525">
              <a:solidFill>
                <a:srgbClr val="E4251C"/>
              </a:solidFill>
              <a:round/>
              <a:headEnd/>
              <a:tailEnd/>
            </a:ln>
          </p:spPr>
          <p:txBody>
            <a:bodyPr/>
            <a:lstStyle/>
            <a:p>
              <a:endParaRPr lang="pt-BR" sz="1200"/>
            </a:p>
          </p:txBody>
        </p:sp>
        <p:sp>
          <p:nvSpPr>
            <p:cNvPr id="71693" name="Rectangle 13"/>
            <p:cNvSpPr>
              <a:spLocks noChangeArrowheads="1"/>
            </p:cNvSpPr>
            <p:nvPr/>
          </p:nvSpPr>
          <p:spPr bwMode="auto">
            <a:xfrm>
              <a:off x="4518612" y="2467254"/>
              <a:ext cx="1644870" cy="204332"/>
            </a:xfrm>
            <a:prstGeom prst="rect">
              <a:avLst/>
            </a:prstGeom>
            <a:noFill/>
            <a:ln w="9525">
              <a:noFill/>
              <a:miter lim="800000"/>
              <a:headEnd/>
              <a:tailEnd/>
            </a:ln>
          </p:spPr>
          <p:txBody>
            <a:bodyPr lIns="0" tIns="0" rIns="0" bIns="0"/>
            <a:lstStyle/>
            <a:p>
              <a:pPr algn="ctr">
                <a:defRPr/>
              </a:pPr>
              <a:r>
                <a:rPr lang="pt-BR" sz="1050" b="1" dirty="0">
                  <a:solidFill>
                    <a:srgbClr val="000000"/>
                  </a:solidFill>
                  <a:latin typeface="Arial" charset="0"/>
                </a:rPr>
                <a:t>Cancelar Reservas </a:t>
              </a:r>
              <a:endParaRPr lang="pt-BR" sz="2000" dirty="0">
                <a:latin typeface="Arial" charset="0"/>
              </a:endParaRPr>
            </a:p>
          </p:txBody>
        </p:sp>
        <p:sp>
          <p:nvSpPr>
            <p:cNvPr id="71694" name="Rectangle 14"/>
            <p:cNvSpPr>
              <a:spLocks noChangeArrowheads="1"/>
            </p:cNvSpPr>
            <p:nvPr/>
          </p:nvSpPr>
          <p:spPr bwMode="auto">
            <a:xfrm>
              <a:off x="4947191" y="2689440"/>
              <a:ext cx="803585" cy="251944"/>
            </a:xfrm>
            <a:prstGeom prst="rect">
              <a:avLst/>
            </a:prstGeom>
            <a:noFill/>
            <a:ln w="9525">
              <a:noFill/>
              <a:miter lim="800000"/>
              <a:headEnd/>
              <a:tailEnd/>
            </a:ln>
          </p:spPr>
          <p:txBody>
            <a:bodyPr lIns="0" tIns="0" rIns="0" bIns="0"/>
            <a:lstStyle/>
            <a:p>
              <a:pPr algn="ctr">
                <a:defRPr/>
              </a:pPr>
              <a:r>
                <a:rPr lang="pt-BR" sz="1050" b="1">
                  <a:solidFill>
                    <a:srgbClr val="000000"/>
                  </a:solidFill>
                  <a:latin typeface="Arial" charset="0"/>
                </a:rPr>
                <a:t>Vencidas</a:t>
              </a:r>
              <a:endParaRPr lang="pt-BR" sz="2000">
                <a:latin typeface="Arial" charset="0"/>
              </a:endParaRPr>
            </a:p>
          </p:txBody>
        </p:sp>
        <p:sp>
          <p:nvSpPr>
            <p:cNvPr id="81947" name="Line 15"/>
            <p:cNvSpPr>
              <a:spLocks noChangeShapeType="1"/>
            </p:cNvSpPr>
            <p:nvPr/>
          </p:nvSpPr>
          <p:spPr bwMode="auto">
            <a:xfrm>
              <a:off x="3194049" y="2689216"/>
              <a:ext cx="1254125" cy="0"/>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81948" name="Line 16"/>
            <p:cNvSpPr>
              <a:spLocks noChangeShapeType="1"/>
            </p:cNvSpPr>
            <p:nvPr/>
          </p:nvSpPr>
          <p:spPr bwMode="auto">
            <a:xfrm flipH="1">
              <a:off x="4189412" y="2689216"/>
              <a:ext cx="258763" cy="103188"/>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81949" name="Line 17"/>
            <p:cNvSpPr>
              <a:spLocks noChangeShapeType="1"/>
            </p:cNvSpPr>
            <p:nvPr/>
          </p:nvSpPr>
          <p:spPr bwMode="auto">
            <a:xfrm flipH="1" flipV="1">
              <a:off x="4179887" y="2571741"/>
              <a:ext cx="260350" cy="103188"/>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grpSp>
      <p:grpSp>
        <p:nvGrpSpPr>
          <p:cNvPr id="81924" name="Grupo 31"/>
          <p:cNvGrpSpPr>
            <a:grpSpLocks/>
          </p:cNvGrpSpPr>
          <p:nvPr/>
        </p:nvGrpSpPr>
        <p:grpSpPr bwMode="auto">
          <a:xfrm>
            <a:off x="1500188" y="5357813"/>
            <a:ext cx="2955925" cy="1085850"/>
            <a:chOff x="2643174" y="4786321"/>
            <a:chExt cx="3695714" cy="1357323"/>
          </a:xfrm>
        </p:grpSpPr>
        <p:grpSp>
          <p:nvGrpSpPr>
            <p:cNvPr id="81927" name="Grupo 18"/>
            <p:cNvGrpSpPr>
              <a:grpSpLocks/>
            </p:cNvGrpSpPr>
            <p:nvPr/>
          </p:nvGrpSpPr>
          <p:grpSpPr bwMode="auto">
            <a:xfrm>
              <a:off x="2643174" y="4803784"/>
              <a:ext cx="571504" cy="1339860"/>
              <a:chOff x="1857356" y="3660777"/>
              <a:chExt cx="571504" cy="1339860"/>
            </a:xfrm>
          </p:grpSpPr>
          <p:sp>
            <p:nvSpPr>
              <p:cNvPr id="81935" name="Oval 4"/>
              <p:cNvSpPr>
                <a:spLocks noChangeArrowheads="1"/>
              </p:cNvSpPr>
              <p:nvPr/>
            </p:nvSpPr>
            <p:spPr bwMode="auto">
              <a:xfrm>
                <a:off x="1928807" y="3660777"/>
                <a:ext cx="360363" cy="357188"/>
              </a:xfrm>
              <a:prstGeom prst="ellipse">
                <a:avLst/>
              </a:prstGeom>
              <a:solidFill>
                <a:schemeClr val="bg1"/>
              </a:solidFill>
              <a:ln w="9525">
                <a:solidFill>
                  <a:srgbClr val="E4251C"/>
                </a:solidFill>
                <a:round/>
                <a:headEnd/>
                <a:tailEnd/>
              </a:ln>
            </p:spPr>
            <p:txBody>
              <a:bodyPr/>
              <a:lstStyle/>
              <a:p>
                <a:endParaRPr lang="pt-BR" sz="1200"/>
              </a:p>
            </p:txBody>
          </p:sp>
          <p:sp>
            <p:nvSpPr>
              <p:cNvPr id="81936" name="Line 5"/>
              <p:cNvSpPr>
                <a:spLocks noChangeShapeType="1"/>
              </p:cNvSpPr>
              <p:nvPr/>
            </p:nvSpPr>
            <p:spPr bwMode="auto">
              <a:xfrm>
                <a:off x="2117719" y="4035427"/>
                <a:ext cx="0" cy="376238"/>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37" name="Line 6"/>
              <p:cNvSpPr>
                <a:spLocks noChangeShapeType="1"/>
              </p:cNvSpPr>
              <p:nvPr/>
            </p:nvSpPr>
            <p:spPr bwMode="auto">
              <a:xfrm>
                <a:off x="1860544" y="4121152"/>
                <a:ext cx="257175" cy="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38" name="Line 7"/>
              <p:cNvSpPr>
                <a:spLocks noChangeShapeType="1"/>
              </p:cNvSpPr>
              <p:nvPr/>
            </p:nvSpPr>
            <p:spPr bwMode="auto">
              <a:xfrm flipH="1">
                <a:off x="2117719" y="4121152"/>
                <a:ext cx="274638" cy="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39" name="Line 8"/>
              <p:cNvSpPr>
                <a:spLocks noChangeShapeType="1"/>
              </p:cNvSpPr>
              <p:nvPr/>
            </p:nvSpPr>
            <p:spPr bwMode="auto">
              <a:xfrm flipH="1">
                <a:off x="1911344" y="4411664"/>
                <a:ext cx="206375" cy="34290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1940" name="Line 9"/>
              <p:cNvSpPr>
                <a:spLocks noChangeShapeType="1"/>
              </p:cNvSpPr>
              <p:nvPr/>
            </p:nvSpPr>
            <p:spPr bwMode="auto">
              <a:xfrm>
                <a:off x="2117719" y="4411664"/>
                <a:ext cx="222250" cy="342900"/>
              </a:xfrm>
              <a:prstGeom prst="line">
                <a:avLst/>
              </a:prstGeom>
              <a:noFill/>
              <a:ln w="952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7" name="Rectangle 10"/>
              <p:cNvSpPr>
                <a:spLocks noChangeArrowheads="1"/>
              </p:cNvSpPr>
              <p:nvPr/>
            </p:nvSpPr>
            <p:spPr bwMode="auto">
              <a:xfrm>
                <a:off x="1857356" y="4754573"/>
                <a:ext cx="571625" cy="246064"/>
              </a:xfrm>
              <a:prstGeom prst="rect">
                <a:avLst/>
              </a:prstGeom>
              <a:noFill/>
              <a:ln w="9525">
                <a:noFill/>
                <a:miter lim="800000"/>
                <a:headEnd/>
                <a:tailEnd/>
              </a:ln>
            </p:spPr>
            <p:txBody>
              <a:bodyPr wrap="none" lIns="0" tIns="0" rIns="0" bIns="0"/>
              <a:lstStyle/>
              <a:p>
                <a:pPr>
                  <a:defRPr/>
                </a:pPr>
                <a:r>
                  <a:rPr lang="pt-BR" sz="1050" b="1" dirty="0">
                    <a:solidFill>
                      <a:srgbClr val="000000"/>
                    </a:solidFill>
                    <a:latin typeface="Arial" charset="0"/>
                  </a:rPr>
                  <a:t>Tempo</a:t>
                </a:r>
                <a:endParaRPr lang="pt-BR" sz="2000" dirty="0">
                  <a:latin typeface="Arial" charset="0"/>
                </a:endParaRPr>
              </a:p>
            </p:txBody>
          </p:sp>
        </p:grpSp>
        <p:sp>
          <p:nvSpPr>
            <p:cNvPr id="81928" name="Oval 11"/>
            <p:cNvSpPr>
              <a:spLocks noChangeArrowheads="1"/>
            </p:cNvSpPr>
            <p:nvPr/>
          </p:nvSpPr>
          <p:spPr bwMode="auto">
            <a:xfrm>
              <a:off x="4552950" y="4837121"/>
              <a:ext cx="1785938" cy="1181100"/>
            </a:xfrm>
            <a:prstGeom prst="ellipse">
              <a:avLst/>
            </a:prstGeom>
            <a:solidFill>
              <a:srgbClr val="C0BFC0"/>
            </a:solidFill>
            <a:ln w="9525">
              <a:solidFill>
                <a:srgbClr val="C0BFC0"/>
              </a:solidFill>
              <a:round/>
              <a:headEnd/>
              <a:tailEnd/>
            </a:ln>
          </p:spPr>
          <p:txBody>
            <a:bodyPr/>
            <a:lstStyle/>
            <a:p>
              <a:endParaRPr lang="pt-BR" sz="1200"/>
            </a:p>
          </p:txBody>
        </p:sp>
        <p:sp>
          <p:nvSpPr>
            <p:cNvPr id="81929" name="Oval 12"/>
            <p:cNvSpPr>
              <a:spLocks noChangeArrowheads="1"/>
            </p:cNvSpPr>
            <p:nvPr/>
          </p:nvSpPr>
          <p:spPr bwMode="auto">
            <a:xfrm>
              <a:off x="4500562" y="4786321"/>
              <a:ext cx="1787525" cy="1181100"/>
            </a:xfrm>
            <a:prstGeom prst="ellipse">
              <a:avLst/>
            </a:prstGeom>
            <a:solidFill>
              <a:schemeClr val="bg1"/>
            </a:solidFill>
            <a:ln w="9525">
              <a:solidFill>
                <a:srgbClr val="E4251C"/>
              </a:solidFill>
              <a:round/>
              <a:headEnd/>
              <a:tailEnd/>
            </a:ln>
          </p:spPr>
          <p:txBody>
            <a:bodyPr/>
            <a:lstStyle/>
            <a:p>
              <a:endParaRPr lang="pt-BR" sz="1200"/>
            </a:p>
          </p:txBody>
        </p:sp>
        <p:sp>
          <p:nvSpPr>
            <p:cNvPr id="36" name="Rectangle 13"/>
            <p:cNvSpPr>
              <a:spLocks noChangeArrowheads="1"/>
            </p:cNvSpPr>
            <p:nvPr/>
          </p:nvSpPr>
          <p:spPr bwMode="auto">
            <a:xfrm>
              <a:off x="4570423" y="5161370"/>
              <a:ext cx="1645407" cy="204393"/>
            </a:xfrm>
            <a:prstGeom prst="rect">
              <a:avLst/>
            </a:prstGeom>
            <a:noFill/>
            <a:ln w="9525">
              <a:noFill/>
              <a:miter lim="800000"/>
              <a:headEnd/>
              <a:tailEnd/>
            </a:ln>
          </p:spPr>
          <p:txBody>
            <a:bodyPr lIns="0" tIns="0" rIns="0" bIns="0"/>
            <a:lstStyle/>
            <a:p>
              <a:pPr algn="ctr">
                <a:defRPr/>
              </a:pPr>
              <a:r>
                <a:rPr lang="pt-BR" sz="1050" b="1" dirty="0">
                  <a:solidFill>
                    <a:srgbClr val="000000"/>
                  </a:solidFill>
                  <a:latin typeface="Arial" charset="0"/>
                </a:rPr>
                <a:t>Cancelar Reservas </a:t>
              </a:r>
              <a:endParaRPr lang="pt-BR" sz="2000" dirty="0">
                <a:latin typeface="Arial" charset="0"/>
              </a:endParaRPr>
            </a:p>
          </p:txBody>
        </p:sp>
        <p:sp>
          <p:nvSpPr>
            <p:cNvPr id="37" name="Rectangle 14"/>
            <p:cNvSpPr>
              <a:spLocks noChangeArrowheads="1"/>
            </p:cNvSpPr>
            <p:nvPr/>
          </p:nvSpPr>
          <p:spPr bwMode="auto">
            <a:xfrm>
              <a:off x="4999141" y="5383622"/>
              <a:ext cx="803848" cy="252018"/>
            </a:xfrm>
            <a:prstGeom prst="rect">
              <a:avLst/>
            </a:prstGeom>
            <a:noFill/>
            <a:ln w="9525">
              <a:noFill/>
              <a:miter lim="800000"/>
              <a:headEnd/>
              <a:tailEnd/>
            </a:ln>
          </p:spPr>
          <p:txBody>
            <a:bodyPr lIns="0" tIns="0" rIns="0" bIns="0"/>
            <a:lstStyle/>
            <a:p>
              <a:pPr algn="ctr">
                <a:defRPr/>
              </a:pPr>
              <a:r>
                <a:rPr lang="pt-BR" sz="1050" b="1">
                  <a:solidFill>
                    <a:srgbClr val="000000"/>
                  </a:solidFill>
                  <a:latin typeface="Arial" charset="0"/>
                </a:rPr>
                <a:t>Vencidas</a:t>
              </a:r>
              <a:endParaRPr lang="pt-BR" sz="2000">
                <a:latin typeface="Arial" charset="0"/>
              </a:endParaRPr>
            </a:p>
          </p:txBody>
        </p:sp>
        <p:sp>
          <p:nvSpPr>
            <p:cNvPr id="81932" name="Line 15"/>
            <p:cNvSpPr>
              <a:spLocks noChangeShapeType="1"/>
            </p:cNvSpPr>
            <p:nvPr/>
          </p:nvSpPr>
          <p:spPr bwMode="auto">
            <a:xfrm>
              <a:off x="3246437" y="5383221"/>
              <a:ext cx="1254125" cy="0"/>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81933" name="Line 16"/>
            <p:cNvSpPr>
              <a:spLocks noChangeShapeType="1"/>
            </p:cNvSpPr>
            <p:nvPr/>
          </p:nvSpPr>
          <p:spPr bwMode="auto">
            <a:xfrm flipH="1">
              <a:off x="4241800" y="5383221"/>
              <a:ext cx="258763" cy="103188"/>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81934" name="Line 17"/>
            <p:cNvSpPr>
              <a:spLocks noChangeShapeType="1"/>
            </p:cNvSpPr>
            <p:nvPr/>
          </p:nvSpPr>
          <p:spPr bwMode="auto">
            <a:xfrm flipH="1" flipV="1">
              <a:off x="4232275" y="5265746"/>
              <a:ext cx="260350" cy="103188"/>
            </a:xfrm>
            <a:prstGeom prst="line">
              <a:avLst/>
            </a:prstGeom>
            <a:noFill/>
            <a:ln w="9525" cap="rnd">
              <a:solidFill>
                <a:srgbClr val="E4251C"/>
              </a:solidFill>
              <a:bevel/>
              <a:headEnd/>
              <a:tailEnd/>
            </a:ln>
            <a:extLst>
              <a:ext uri="{909E8E84-426E-40DD-AFC4-6F175D3DCCD1}">
                <a14:hiddenFill xmlns:a14="http://schemas.microsoft.com/office/drawing/2010/main">
                  <a:noFill/>
                </a14:hiddenFill>
              </a:ext>
            </a:extLst>
          </p:spPr>
          <p:txBody>
            <a:bodyPr/>
            <a:lstStyle/>
            <a:p>
              <a:endParaRPr lang="pt-BR"/>
            </a:p>
          </p:txBody>
        </p:sp>
      </p:grpSp>
      <p:sp>
        <p:nvSpPr>
          <p:cNvPr id="48" name="Multiplicar 47"/>
          <p:cNvSpPr/>
          <p:nvPr/>
        </p:nvSpPr>
        <p:spPr>
          <a:xfrm>
            <a:off x="1714500" y="5214938"/>
            <a:ext cx="357188" cy="1357312"/>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81926" name="CaixaDeTexto 48"/>
          <p:cNvSpPr txBox="1">
            <a:spLocks noChangeArrowheads="1"/>
          </p:cNvSpPr>
          <p:nvPr/>
        </p:nvSpPr>
        <p:spPr bwMode="auto">
          <a:xfrm>
            <a:off x="4929188" y="5143500"/>
            <a:ext cx="1071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pt-BR" sz="8800">
                <a:solidFill>
                  <a:srgbClr val="E4241C"/>
                </a:solidFill>
                <a:sym typeface="Wingdings" pitchFamily="2" charset="2"/>
              </a:rPr>
              <a:t></a:t>
            </a:r>
            <a:endParaRPr lang="pt-BR" sz="8800">
              <a:solidFill>
                <a:srgbClr val="E4241C"/>
              </a:solidFill>
            </a:endParaRPr>
          </a:p>
        </p:txBody>
      </p:sp>
    </p:spTree>
    <p:extLst>
      <p:ext uri="{BB962C8B-B14F-4D97-AF65-F5344CB8AC3E}">
        <p14:creationId xmlns:p14="http://schemas.microsoft.com/office/powerpoint/2010/main" val="96567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1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48122"/>
            <a:ext cx="4295775"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ítulo 5"/>
          <p:cNvSpPr>
            <a:spLocks noGrp="1"/>
          </p:cNvSpPr>
          <p:nvPr>
            <p:ph type="title"/>
          </p:nvPr>
        </p:nvSpPr>
        <p:spPr/>
        <p:txBody>
          <a:bodyPr/>
          <a:lstStyle/>
          <a:p>
            <a:r>
              <a:rPr lang="pt-BR" dirty="0" smtClean="0"/>
              <a:t>Artefatos de Entrada</a:t>
            </a:r>
            <a:endParaRPr lang="pt-BR" dirty="0"/>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7" y="1323137"/>
            <a:ext cx="2887343" cy="32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9" name="Grupo 78"/>
          <p:cNvGrpSpPr/>
          <p:nvPr/>
        </p:nvGrpSpPr>
        <p:grpSpPr>
          <a:xfrm>
            <a:off x="3243808" y="4102943"/>
            <a:ext cx="3200400" cy="2638425"/>
            <a:chOff x="2883768" y="4102943"/>
            <a:chExt cx="3200400" cy="2638425"/>
          </a:xfrm>
        </p:grpSpPr>
        <p:pic>
          <p:nvPicPr>
            <p:cNvPr id="1230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3768" y="4102943"/>
              <a:ext cx="32004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Document"/>
            <p:cNvSpPr>
              <a:spLocks noEditPoints="1" noChangeArrowheads="1"/>
            </p:cNvSpPr>
            <p:nvPr/>
          </p:nvSpPr>
          <p:spPr bwMode="auto">
            <a:xfrm>
              <a:off x="3932497" y="5887726"/>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769535"/>
                </a:gs>
                <a:gs pos="80000">
                  <a:srgbClr val="94BD42"/>
                </a:gs>
                <a:gs pos="100000">
                  <a:srgbClr val="9CC746"/>
                </a:gs>
              </a:gsLst>
            </a:gradFill>
          </p:spPr>
          <p:style>
            <a:lnRef idx="0">
              <a:schemeClr val="accent3"/>
            </a:lnRef>
            <a:fillRef idx="3">
              <a:schemeClr val="accent3"/>
            </a:fillRef>
            <a:effectRef idx="3">
              <a:schemeClr val="accent3"/>
            </a:effectRef>
            <a:fontRef idx="minor">
              <a:schemeClr val="lt1"/>
            </a:fontRef>
          </p:style>
          <p:txBody>
            <a:bodyPr vert="horz" wrap="square" lIns="0" tIns="0" rIns="0" bIns="0" numCol="1" anchor="ctr" anchorCtr="0" compatLnSpc="1">
              <a:prstTxWarp prst="textNoShape">
                <a:avLst/>
              </a:prstTxWarp>
            </a:bodyPr>
            <a:lstStyle/>
            <a:p>
              <a:pPr algn="ctr"/>
              <a:r>
                <a:rPr lang="pt-BR" sz="900" b="1" dirty="0" smtClean="0">
                  <a:solidFill>
                    <a:schemeClr val="tx1"/>
                  </a:solidFill>
                </a:rPr>
                <a:t>SRS</a:t>
              </a:r>
              <a:endParaRPr lang="pt-BR" sz="900" b="1" dirty="0">
                <a:solidFill>
                  <a:schemeClr val="tx1"/>
                </a:solidFill>
              </a:endParaRPr>
            </a:p>
          </p:txBody>
        </p:sp>
        <p:grpSp>
          <p:nvGrpSpPr>
            <p:cNvPr id="12" name="Grupo 11"/>
            <p:cNvGrpSpPr/>
            <p:nvPr/>
          </p:nvGrpSpPr>
          <p:grpSpPr>
            <a:xfrm>
              <a:off x="4303747" y="5885964"/>
              <a:ext cx="321432" cy="380951"/>
              <a:chOff x="6513873" y="4724846"/>
              <a:chExt cx="434367" cy="514800"/>
            </a:xfrm>
          </p:grpSpPr>
          <p:sp>
            <p:nvSpPr>
              <p:cNvPr id="51" name="Retângulo 50"/>
              <p:cNvSpPr/>
              <p:nvPr/>
            </p:nvSpPr>
            <p:spPr>
              <a:xfrm>
                <a:off x="6732240" y="4724846"/>
                <a:ext cx="216000" cy="514800"/>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pt-BR" sz="900" dirty="0"/>
              </a:p>
            </p:txBody>
          </p:sp>
          <p:sp>
            <p:nvSpPr>
              <p:cNvPr id="52" name="Document"/>
              <p:cNvSpPr>
                <a:spLocks noEditPoints="1" noChangeArrowheads="1"/>
              </p:cNvSpPr>
              <p:nvPr/>
            </p:nvSpPr>
            <p:spPr bwMode="auto">
              <a:xfrm>
                <a:off x="6513873" y="4727227"/>
                <a:ext cx="216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769535"/>
                  </a:gs>
                  <a:gs pos="80000">
                    <a:srgbClr val="94BD42"/>
                  </a:gs>
                  <a:gs pos="100000">
                    <a:srgbClr val="9CC746"/>
                  </a:gs>
                </a:gsLst>
              </a:gradFill>
            </p:spPr>
            <p:style>
              <a:lnRef idx="0">
                <a:schemeClr val="accent3"/>
              </a:lnRef>
              <a:fillRef idx="3">
                <a:schemeClr val="accent3"/>
              </a:fillRef>
              <a:effectRef idx="3">
                <a:schemeClr val="accent3"/>
              </a:effectRef>
              <a:fontRef idx="minor">
                <a:schemeClr val="lt1"/>
              </a:fontRef>
            </p:style>
            <p:txBody>
              <a:bodyPr vert="horz" wrap="square" lIns="0" tIns="0" rIns="0" bIns="0" numCol="1" anchor="ctr" anchorCtr="0" compatLnSpc="1">
                <a:prstTxWarp prst="textNoShape">
                  <a:avLst/>
                </a:prstTxWarp>
              </a:bodyPr>
              <a:lstStyle/>
              <a:p>
                <a:pPr algn="ctr"/>
                <a:endParaRPr lang="pt-BR" sz="900" b="1" dirty="0">
                  <a:solidFill>
                    <a:schemeClr val="tx1"/>
                  </a:solidFill>
                </a:endParaRPr>
              </a:p>
            </p:txBody>
          </p:sp>
          <p:sp>
            <p:nvSpPr>
              <p:cNvPr id="53" name="CaixaDeTexto 52"/>
              <p:cNvSpPr txBox="1"/>
              <p:nvPr/>
            </p:nvSpPr>
            <p:spPr>
              <a:xfrm>
                <a:off x="6598934" y="4838708"/>
                <a:ext cx="268610" cy="187161"/>
              </a:xfrm>
              <a:prstGeom prst="rect">
                <a:avLst/>
              </a:prstGeom>
              <a:noFill/>
            </p:spPr>
            <p:txBody>
              <a:bodyPr wrap="none" lIns="0" tIns="0" rIns="0" bIns="0" rtlCol="0">
                <a:spAutoFit/>
              </a:bodyPr>
              <a:lstStyle/>
              <a:p>
                <a:r>
                  <a:rPr lang="pt-BR" sz="900" b="1" dirty="0" smtClean="0">
                    <a:latin typeface="Calibri (Corpo)"/>
                  </a:rPr>
                  <a:t>ID</a:t>
                </a:r>
                <a:r>
                  <a:rPr lang="pt-BR" sz="900" b="1" dirty="0" smtClean="0">
                    <a:solidFill>
                      <a:schemeClr val="bg1"/>
                    </a:solidFill>
                    <a:latin typeface="Calibri (Corpo)"/>
                  </a:rPr>
                  <a:t>D</a:t>
                </a:r>
                <a:endParaRPr lang="pt-BR" sz="900" b="1" dirty="0">
                  <a:solidFill>
                    <a:schemeClr val="bg1"/>
                  </a:solidFill>
                  <a:latin typeface="Calibri (Corpo)"/>
                </a:endParaRPr>
              </a:p>
            </p:txBody>
          </p:sp>
        </p:grpSp>
        <p:sp>
          <p:nvSpPr>
            <p:cNvPr id="62" name="Document"/>
            <p:cNvSpPr>
              <a:spLocks noEditPoints="1" noChangeArrowheads="1"/>
            </p:cNvSpPr>
            <p:nvPr/>
          </p:nvSpPr>
          <p:spPr bwMode="auto">
            <a:xfrm>
              <a:off x="4678500" y="5885964"/>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7030A0"/>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pt-BR" sz="900" dirty="0"/>
                <a:t>SDD</a:t>
              </a:r>
            </a:p>
          </p:txBody>
        </p:sp>
        <p:grpSp>
          <p:nvGrpSpPr>
            <p:cNvPr id="22" name="Grupo 21"/>
            <p:cNvGrpSpPr/>
            <p:nvPr/>
          </p:nvGrpSpPr>
          <p:grpSpPr>
            <a:xfrm>
              <a:off x="3559495" y="4577240"/>
              <a:ext cx="1811686" cy="374481"/>
              <a:chOff x="6216698" y="3789040"/>
              <a:chExt cx="1811686" cy="374481"/>
            </a:xfrm>
          </p:grpSpPr>
          <p:sp>
            <p:nvSpPr>
              <p:cNvPr id="32" name="Document"/>
              <p:cNvSpPr>
                <a:spLocks noEditPoints="1" noChangeArrowheads="1"/>
              </p:cNvSpPr>
              <p:nvPr/>
            </p:nvSpPr>
            <p:spPr bwMode="auto">
              <a:xfrm>
                <a:off x="6216698" y="3789040"/>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FF6C1D"/>
                  </a:gs>
                  <a:gs pos="80000">
                    <a:srgbClr val="FF8824"/>
                  </a:gs>
                  <a:gs pos="100000">
                    <a:srgbClr val="FF8F26"/>
                  </a:gs>
                </a:gsLst>
              </a:gradFill>
              <a:ln>
                <a:headEnd/>
                <a:tailEnd/>
              </a:ln>
            </p:spPr>
            <p:style>
              <a:lnRef idx="0">
                <a:schemeClr val="accent6"/>
              </a:lnRef>
              <a:fillRef idx="3">
                <a:schemeClr val="accent6"/>
              </a:fillRef>
              <a:effectRef idx="3">
                <a:schemeClr val="accent6"/>
              </a:effectRef>
              <a:fontRef idx="minor">
                <a:schemeClr val="lt1"/>
              </a:fontRef>
            </p:style>
            <p:txBody>
              <a:bodyPr vert="horz" wrap="square" lIns="0" tIns="0" rIns="0" bIns="0" numCol="1" anchor="ctr" anchorCtr="0" compatLnSpc="1">
                <a:prstTxWarp prst="textNoShape">
                  <a:avLst/>
                </a:prstTxWarp>
              </a:bodyPr>
              <a:lstStyle/>
              <a:p>
                <a:pPr algn="ctr"/>
                <a:r>
                  <a:rPr lang="pt-BR" sz="900" b="1" dirty="0" smtClean="0">
                    <a:solidFill>
                      <a:schemeClr val="tx1"/>
                    </a:solidFill>
                  </a:rPr>
                  <a:t>OCD</a:t>
                </a:r>
                <a:endParaRPr lang="pt-BR" sz="900" b="1" dirty="0">
                  <a:solidFill>
                    <a:schemeClr val="tx1"/>
                  </a:solidFill>
                </a:endParaRPr>
              </a:p>
            </p:txBody>
          </p:sp>
          <p:sp>
            <p:nvSpPr>
              <p:cNvPr id="33" name="Document"/>
              <p:cNvSpPr>
                <a:spLocks noEditPoints="1" noChangeArrowheads="1"/>
              </p:cNvSpPr>
              <p:nvPr/>
            </p:nvSpPr>
            <p:spPr bwMode="auto">
              <a:xfrm>
                <a:off x="6589699" y="3789040"/>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FF6C1D"/>
                  </a:gs>
                  <a:gs pos="80000">
                    <a:srgbClr val="FF8824"/>
                  </a:gs>
                  <a:gs pos="100000">
                    <a:srgbClr val="FF8F26"/>
                  </a:gs>
                </a:gsLst>
              </a:gradFill>
              <a:ln>
                <a:headEnd/>
                <a:tailEnd/>
              </a:ln>
            </p:spPr>
            <p:style>
              <a:lnRef idx="0">
                <a:schemeClr val="accent6"/>
              </a:lnRef>
              <a:fillRef idx="3">
                <a:schemeClr val="accent6"/>
              </a:fillRef>
              <a:effectRef idx="3">
                <a:schemeClr val="accent6"/>
              </a:effectRef>
              <a:fontRef idx="minor">
                <a:schemeClr val="lt1"/>
              </a:fontRef>
            </p:style>
            <p:txBody>
              <a:bodyPr vert="horz" wrap="square" lIns="0" tIns="0" rIns="0" bIns="0" numCol="1" anchor="ctr" anchorCtr="0" compatLnSpc="1">
                <a:prstTxWarp prst="textNoShape">
                  <a:avLst/>
                </a:prstTxWarp>
              </a:bodyPr>
              <a:lstStyle/>
              <a:p>
                <a:pPr algn="ctr"/>
                <a:r>
                  <a:rPr lang="pt-BR" sz="900" b="1" dirty="0">
                    <a:solidFill>
                      <a:schemeClr val="tx1"/>
                    </a:solidFill>
                  </a:rPr>
                  <a:t>SSS</a:t>
                </a:r>
              </a:p>
            </p:txBody>
          </p:sp>
          <p:sp>
            <p:nvSpPr>
              <p:cNvPr id="43" name="Document"/>
              <p:cNvSpPr>
                <a:spLocks noEditPoints="1" noChangeArrowheads="1"/>
              </p:cNvSpPr>
              <p:nvPr/>
            </p:nvSpPr>
            <p:spPr bwMode="auto">
              <a:xfrm>
                <a:off x="7335702" y="3789040"/>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80000">
                    <a:srgbClr val="31A9CA"/>
                  </a:gs>
                  <a:gs pos="0">
                    <a:srgbClr val="2787A0"/>
                  </a:gs>
                  <a:gs pos="100000">
                    <a:srgbClr val="34B3D6"/>
                  </a:gs>
                </a:gsLst>
              </a:gradFill>
            </p:spPr>
            <p:style>
              <a:lnRef idx="0">
                <a:schemeClr val="accent5"/>
              </a:lnRef>
              <a:fillRef idx="3">
                <a:schemeClr val="accent5"/>
              </a:fillRef>
              <a:effectRef idx="3">
                <a:schemeClr val="accent5"/>
              </a:effectRef>
              <a:fontRef idx="minor">
                <a:schemeClr val="lt1"/>
              </a:fontRef>
            </p:style>
            <p:txBody>
              <a:bodyPr vert="horz" wrap="square" lIns="0" tIns="0" rIns="0" bIns="0" numCol="1" anchor="ctr" anchorCtr="0" compatLnSpc="1">
                <a:prstTxWarp prst="textNoShape">
                  <a:avLst/>
                </a:prstTxWarp>
              </a:bodyPr>
              <a:lstStyle/>
              <a:p>
                <a:pPr algn="ctr"/>
                <a:r>
                  <a:rPr lang="pt-BR" sz="900" b="1" dirty="0" smtClean="0">
                    <a:solidFill>
                      <a:schemeClr val="tx1"/>
                    </a:solidFill>
                  </a:rPr>
                  <a:t>SICD</a:t>
                </a:r>
                <a:endParaRPr lang="pt-BR" sz="900" b="1" dirty="0">
                  <a:solidFill>
                    <a:schemeClr val="tx1"/>
                  </a:solidFill>
                </a:endParaRPr>
              </a:p>
            </p:txBody>
          </p:sp>
          <p:sp>
            <p:nvSpPr>
              <p:cNvPr id="44" name="Document"/>
              <p:cNvSpPr>
                <a:spLocks noEditPoints="1" noChangeArrowheads="1"/>
              </p:cNvSpPr>
              <p:nvPr/>
            </p:nvSpPr>
            <p:spPr bwMode="auto">
              <a:xfrm>
                <a:off x="6962736" y="3789040"/>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80000">
                    <a:srgbClr val="31A9CA"/>
                  </a:gs>
                  <a:gs pos="0">
                    <a:srgbClr val="2787A0"/>
                  </a:gs>
                  <a:gs pos="100000">
                    <a:srgbClr val="34B3D6"/>
                  </a:gs>
                </a:gsLst>
              </a:gradFill>
            </p:spPr>
            <p:style>
              <a:lnRef idx="0">
                <a:schemeClr val="accent5"/>
              </a:lnRef>
              <a:fillRef idx="3">
                <a:schemeClr val="accent5"/>
              </a:fillRef>
              <a:effectRef idx="3">
                <a:schemeClr val="accent5"/>
              </a:effectRef>
              <a:fontRef idx="minor">
                <a:schemeClr val="lt1"/>
              </a:fontRef>
            </p:style>
            <p:txBody>
              <a:bodyPr vert="horz" wrap="square" lIns="0" tIns="0" rIns="0" bIns="0" numCol="1" anchor="ctr" anchorCtr="0" compatLnSpc="1">
                <a:prstTxWarp prst="textNoShape">
                  <a:avLst/>
                </a:prstTxWarp>
              </a:bodyPr>
              <a:lstStyle/>
              <a:p>
                <a:pPr algn="ctr"/>
                <a:r>
                  <a:rPr lang="pt-BR" sz="900" b="1" dirty="0" smtClean="0">
                    <a:solidFill>
                      <a:schemeClr val="tx1"/>
                    </a:solidFill>
                  </a:rPr>
                  <a:t>SSDD</a:t>
                </a:r>
                <a:endParaRPr lang="pt-BR" sz="900" b="1" dirty="0">
                  <a:solidFill>
                    <a:schemeClr val="tx1"/>
                  </a:solidFill>
                </a:endParaRPr>
              </a:p>
            </p:txBody>
          </p:sp>
          <p:sp>
            <p:nvSpPr>
              <p:cNvPr id="63" name="Document"/>
              <p:cNvSpPr>
                <a:spLocks noEditPoints="1" noChangeArrowheads="1"/>
              </p:cNvSpPr>
              <p:nvPr/>
            </p:nvSpPr>
            <p:spPr bwMode="auto">
              <a:xfrm>
                <a:off x="7708704" y="3790562"/>
                <a:ext cx="319680" cy="372959"/>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7030A0"/>
              </a:solidFill>
            </p:spPr>
            <p:style>
              <a:lnRef idx="0">
                <a:schemeClr val="accent4"/>
              </a:lnRef>
              <a:fillRef idx="3">
                <a:schemeClr val="accent4"/>
              </a:fillRef>
              <a:effectRef idx="3">
                <a:schemeClr val="accent4"/>
              </a:effectRef>
              <a:fontRef idx="minor">
                <a:schemeClr val="lt1"/>
              </a:fontRef>
            </p:style>
            <p:txBody>
              <a:bodyPr lIns="0" tIns="0" rIns="0" bIns="0" rtlCol="0" anchor="ctr"/>
              <a:lstStyle/>
              <a:p>
                <a:pPr algn="ctr"/>
                <a:r>
                  <a:rPr lang="pt-BR" sz="900" b="1" dirty="0"/>
                  <a:t>DBDD</a:t>
                </a:r>
              </a:p>
            </p:txBody>
          </p:sp>
        </p:grpSp>
      </p:grpSp>
      <p:sp>
        <p:nvSpPr>
          <p:cNvPr id="74" name="Cruz 73"/>
          <p:cNvSpPr>
            <a:spLocks noChangeAspect="1"/>
          </p:cNvSpPr>
          <p:nvPr/>
        </p:nvSpPr>
        <p:spPr>
          <a:xfrm>
            <a:off x="4569237" y="2042335"/>
            <a:ext cx="512285" cy="512285"/>
          </a:xfrm>
          <a:prstGeom prst="plus">
            <a:avLst>
              <a:gd name="adj" fmla="val 305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7" name="Igual 76"/>
          <p:cNvSpPr>
            <a:spLocks noChangeAspect="1"/>
          </p:cNvSpPr>
          <p:nvPr/>
        </p:nvSpPr>
        <p:spPr>
          <a:xfrm rot="16200000">
            <a:off x="4489108" y="3012903"/>
            <a:ext cx="704128" cy="70412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24171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11"/>
                                        </p:tgtEl>
                                        <p:attrNameLst>
                                          <p:attrName>style.visibility</p:attrName>
                                        </p:attrNameLst>
                                      </p:cBhvr>
                                      <p:to>
                                        <p:strVal val="visible"/>
                                      </p:to>
                                    </p:set>
                                    <p:animEffect transition="in" filter="wipe(left)">
                                      <p:cBhvr>
                                        <p:cTn id="7" dur="500"/>
                                        <p:tgtEl>
                                          <p:spTgt spid="123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wipe(left)">
                                      <p:cBhvr>
                                        <p:cTn id="17" dur="500"/>
                                        <p:tgtEl>
                                          <p:spTgt spid="122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up)">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wipe(up)">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Login é um Caso de Uso?</a:t>
            </a:r>
          </a:p>
        </p:txBody>
      </p:sp>
      <p:sp>
        <p:nvSpPr>
          <p:cNvPr id="83970" name="Espaço Reservado para Conteúdo 2"/>
          <p:cNvSpPr>
            <a:spLocks noGrp="1"/>
          </p:cNvSpPr>
          <p:nvPr>
            <p:ph idx="1"/>
          </p:nvPr>
        </p:nvSpPr>
        <p:spPr/>
        <p:txBody>
          <a:bodyPr/>
          <a:lstStyle/>
          <a:p>
            <a:r>
              <a:rPr lang="pt-BR" sz="2400" dirty="0" smtClean="0"/>
              <a:t>Pela definição, </a:t>
            </a:r>
            <a:r>
              <a:rPr lang="pt-BR" sz="2400" dirty="0" err="1" smtClean="0"/>
              <a:t>Login</a:t>
            </a:r>
            <a:r>
              <a:rPr lang="pt-BR" sz="2400" dirty="0" smtClean="0"/>
              <a:t> não é um caso de uso, porque ele não produz resultado de valor ao ator</a:t>
            </a:r>
          </a:p>
          <a:p>
            <a:r>
              <a:rPr lang="pt-BR" sz="2400" dirty="0" smtClean="0"/>
              <a:t>No entanto, em muitos casos, existe a necessidades de capturar o </a:t>
            </a:r>
            <a:r>
              <a:rPr lang="pt-BR" sz="2400" dirty="0" err="1" smtClean="0"/>
              <a:t>Login</a:t>
            </a:r>
            <a:r>
              <a:rPr lang="pt-BR" sz="2400" dirty="0" smtClean="0"/>
              <a:t> separadamente porque:</a:t>
            </a:r>
          </a:p>
          <a:p>
            <a:pPr lvl="1"/>
            <a:r>
              <a:rPr lang="pt-BR" sz="2000" dirty="0" smtClean="0"/>
              <a:t>Captura comportamentos cada vez mais complexos (segurança, conformidade, experiência com o cliente)</a:t>
            </a:r>
          </a:p>
          <a:p>
            <a:pPr lvl="1"/>
            <a:r>
              <a:rPr lang="pt-BR" sz="2000" dirty="0" smtClean="0"/>
              <a:t>Seria necessário repetir em vários outros casos de uso</a:t>
            </a:r>
          </a:p>
          <a:p>
            <a:r>
              <a:rPr lang="pt-BR" sz="2400" dirty="0" smtClean="0"/>
              <a:t>Recomendação: </a:t>
            </a:r>
          </a:p>
          <a:p>
            <a:pPr lvl="1"/>
            <a:r>
              <a:rPr lang="pt-BR" sz="2000" dirty="0" smtClean="0"/>
              <a:t>Abra uma exceção e capture </a:t>
            </a:r>
            <a:r>
              <a:rPr lang="pt-BR" sz="2000" dirty="0" err="1" smtClean="0"/>
              <a:t>Login</a:t>
            </a:r>
            <a:r>
              <a:rPr lang="pt-BR" sz="2000" dirty="0" smtClean="0"/>
              <a:t> como um caso de uso separado</a:t>
            </a:r>
          </a:p>
          <a:p>
            <a:endParaRPr lang="pt-BR" sz="2400" dirty="0" smtClean="0"/>
          </a:p>
        </p:txBody>
      </p:sp>
      <p:sp>
        <p:nvSpPr>
          <p:cNvPr id="83971" name="Rectangle 17"/>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grpSp>
        <p:nvGrpSpPr>
          <p:cNvPr id="83972" name="Group 3"/>
          <p:cNvGrpSpPr>
            <a:grpSpLocks noChangeAspect="1"/>
          </p:cNvGrpSpPr>
          <p:nvPr/>
        </p:nvGrpSpPr>
        <p:grpSpPr bwMode="auto">
          <a:xfrm>
            <a:off x="3143250" y="4857750"/>
            <a:ext cx="2738438" cy="1316038"/>
            <a:chOff x="211" y="491"/>
            <a:chExt cx="3318" cy="1594"/>
          </a:xfrm>
        </p:grpSpPr>
        <p:sp>
          <p:nvSpPr>
            <p:cNvPr id="83974" name="AutoShape 16"/>
            <p:cNvSpPr>
              <a:spLocks noChangeAspect="1" noChangeArrowheads="1" noTextEdit="1"/>
            </p:cNvSpPr>
            <p:nvPr/>
          </p:nvSpPr>
          <p:spPr bwMode="auto">
            <a:xfrm>
              <a:off x="211" y="491"/>
              <a:ext cx="3318"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83975" name="Oval 15"/>
            <p:cNvSpPr>
              <a:spLocks noChangeArrowheads="1"/>
            </p:cNvSpPr>
            <p:nvPr/>
          </p:nvSpPr>
          <p:spPr bwMode="auto">
            <a:xfrm>
              <a:off x="540" y="690"/>
              <a:ext cx="315" cy="315"/>
            </a:xfrm>
            <a:prstGeom prst="ellipse">
              <a:avLst/>
            </a:prstGeom>
            <a:solidFill>
              <a:srgbClr val="FFFFFF"/>
            </a:solidFill>
            <a:ln w="15">
              <a:solidFill>
                <a:srgbClr val="DA251D"/>
              </a:solidFill>
              <a:round/>
              <a:headEnd/>
              <a:tailEnd/>
            </a:ln>
          </p:spPr>
          <p:txBody>
            <a:bodyPr/>
            <a:lstStyle/>
            <a:p>
              <a:endParaRPr lang="pt-BR" sz="3200"/>
            </a:p>
          </p:txBody>
        </p:sp>
        <p:sp>
          <p:nvSpPr>
            <p:cNvPr id="83976" name="Line 14"/>
            <p:cNvSpPr>
              <a:spLocks noChangeShapeType="1"/>
            </p:cNvSpPr>
            <p:nvPr/>
          </p:nvSpPr>
          <p:spPr bwMode="auto">
            <a:xfrm>
              <a:off x="705" y="1020"/>
              <a:ext cx="1" cy="33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3977" name="Line 13"/>
            <p:cNvSpPr>
              <a:spLocks noChangeShapeType="1"/>
            </p:cNvSpPr>
            <p:nvPr/>
          </p:nvSpPr>
          <p:spPr bwMode="auto">
            <a:xfrm>
              <a:off x="480" y="1095"/>
              <a:ext cx="225" cy="1"/>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3978" name="Line 12"/>
            <p:cNvSpPr>
              <a:spLocks noChangeShapeType="1"/>
            </p:cNvSpPr>
            <p:nvPr/>
          </p:nvSpPr>
          <p:spPr bwMode="auto">
            <a:xfrm flipH="1">
              <a:off x="705" y="1095"/>
              <a:ext cx="240" cy="1"/>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3979" name="Line 11"/>
            <p:cNvSpPr>
              <a:spLocks noChangeShapeType="1"/>
            </p:cNvSpPr>
            <p:nvPr/>
          </p:nvSpPr>
          <p:spPr bwMode="auto">
            <a:xfrm flipH="1">
              <a:off x="525" y="1350"/>
              <a:ext cx="180" cy="30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3980" name="Line 10"/>
            <p:cNvSpPr>
              <a:spLocks noChangeShapeType="1"/>
            </p:cNvSpPr>
            <p:nvPr/>
          </p:nvSpPr>
          <p:spPr bwMode="auto">
            <a:xfrm>
              <a:off x="705" y="1350"/>
              <a:ext cx="195" cy="300"/>
            </a:xfrm>
            <a:prstGeom prst="line">
              <a:avLst/>
            </a:prstGeom>
            <a:noFill/>
            <a:ln w="15">
              <a:solidFill>
                <a:srgbClr val="DA251D"/>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83981" name="Rectangle 9"/>
            <p:cNvSpPr>
              <a:spLocks noChangeArrowheads="1"/>
            </p:cNvSpPr>
            <p:nvPr/>
          </p:nvSpPr>
          <p:spPr bwMode="auto">
            <a:xfrm>
              <a:off x="420" y="1650"/>
              <a:ext cx="62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ea typeface="Calibri" pitchFamily="34" charset="0"/>
                  <a:cs typeface="Arial" pitchFamily="34" charset="0"/>
                </a:rPr>
                <a:t>Usu</a:t>
              </a:r>
              <a:r>
                <a:rPr lang="en-US" sz="1100" b="1">
                  <a:solidFill>
                    <a:srgbClr val="000000"/>
                  </a:solidFill>
                  <a:latin typeface="Calibri" pitchFamily="34" charset="0"/>
                  <a:ea typeface="Calibri" pitchFamily="34" charset="0"/>
                  <a:cs typeface="Arial" pitchFamily="34" charset="0"/>
                </a:rPr>
                <a:t>á</a:t>
              </a:r>
              <a:r>
                <a:rPr lang="en-US" sz="1100" b="1">
                  <a:solidFill>
                    <a:srgbClr val="000000"/>
                  </a:solidFill>
                  <a:ea typeface="Calibri" pitchFamily="34" charset="0"/>
                  <a:cs typeface="Arial" pitchFamily="34" charset="0"/>
                </a:rPr>
                <a:t>rio</a:t>
              </a:r>
              <a:endParaRPr lang="en-US" sz="3200">
                <a:ea typeface="Calibri" pitchFamily="34" charset="0"/>
                <a:cs typeface="Arial" pitchFamily="34" charset="0"/>
              </a:endParaRPr>
            </a:p>
          </p:txBody>
        </p:sp>
        <p:sp>
          <p:nvSpPr>
            <p:cNvPr id="83982" name="Oval 8"/>
            <p:cNvSpPr>
              <a:spLocks noChangeArrowheads="1"/>
            </p:cNvSpPr>
            <p:nvPr/>
          </p:nvSpPr>
          <p:spPr bwMode="auto">
            <a:xfrm>
              <a:off x="1800" y="720"/>
              <a:ext cx="1560" cy="1035"/>
            </a:xfrm>
            <a:prstGeom prst="ellipse">
              <a:avLst/>
            </a:prstGeom>
            <a:solidFill>
              <a:srgbClr val="C0BFC0"/>
            </a:solidFill>
            <a:ln w="15">
              <a:solidFill>
                <a:srgbClr val="C0BFC0"/>
              </a:solidFill>
              <a:round/>
              <a:headEnd/>
              <a:tailEnd/>
            </a:ln>
          </p:spPr>
          <p:txBody>
            <a:bodyPr/>
            <a:lstStyle/>
            <a:p>
              <a:endParaRPr lang="pt-BR" sz="3200"/>
            </a:p>
          </p:txBody>
        </p:sp>
        <p:sp>
          <p:nvSpPr>
            <p:cNvPr id="83983" name="Oval 7"/>
            <p:cNvSpPr>
              <a:spLocks noChangeArrowheads="1"/>
            </p:cNvSpPr>
            <p:nvPr/>
          </p:nvSpPr>
          <p:spPr bwMode="auto">
            <a:xfrm>
              <a:off x="1755" y="675"/>
              <a:ext cx="1560" cy="1035"/>
            </a:xfrm>
            <a:prstGeom prst="ellipse">
              <a:avLst/>
            </a:prstGeom>
            <a:solidFill>
              <a:srgbClr val="FFFFFF"/>
            </a:solidFill>
            <a:ln w="15">
              <a:solidFill>
                <a:srgbClr val="DA251D"/>
              </a:solidFill>
              <a:round/>
              <a:headEnd/>
              <a:tailEnd/>
            </a:ln>
          </p:spPr>
          <p:txBody>
            <a:bodyPr/>
            <a:lstStyle/>
            <a:p>
              <a:endParaRPr lang="pt-BR" sz="3200"/>
            </a:p>
          </p:txBody>
        </p:sp>
        <p:sp>
          <p:nvSpPr>
            <p:cNvPr id="83984" name="Rectangle 6"/>
            <p:cNvSpPr>
              <a:spLocks noChangeArrowheads="1"/>
            </p:cNvSpPr>
            <p:nvPr/>
          </p:nvSpPr>
          <p:spPr bwMode="auto">
            <a:xfrm>
              <a:off x="2340" y="1095"/>
              <a:ext cx="46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ea typeface="Calibri" pitchFamily="34" charset="0"/>
                  <a:cs typeface="Arial" pitchFamily="34" charset="0"/>
                </a:rPr>
                <a:t>Login</a:t>
              </a:r>
              <a:endParaRPr lang="en-US" sz="3200">
                <a:ea typeface="Calibri" pitchFamily="34" charset="0"/>
                <a:cs typeface="Arial" pitchFamily="34" charset="0"/>
              </a:endParaRPr>
            </a:p>
          </p:txBody>
        </p:sp>
        <p:sp>
          <p:nvSpPr>
            <p:cNvPr id="83985" name="Line 5"/>
            <p:cNvSpPr>
              <a:spLocks noChangeShapeType="1"/>
            </p:cNvSpPr>
            <p:nvPr/>
          </p:nvSpPr>
          <p:spPr bwMode="auto">
            <a:xfrm>
              <a:off x="1005" y="1215"/>
              <a:ext cx="750" cy="1"/>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83986" name="Line 4"/>
            <p:cNvSpPr>
              <a:spLocks noChangeShapeType="1"/>
            </p:cNvSpPr>
            <p:nvPr/>
          </p:nvSpPr>
          <p:spPr bwMode="auto">
            <a:xfrm flipH="1">
              <a:off x="1530" y="1215"/>
              <a:ext cx="225" cy="90"/>
            </a:xfrm>
            <a:prstGeom prst="line">
              <a:avLst/>
            </a:prstGeom>
            <a:noFill/>
            <a:ln w="15" cap="rnd">
              <a:solidFill>
                <a:srgbClr val="DA251D"/>
              </a:solidFill>
              <a:bevel/>
              <a:headEnd/>
              <a:tailEnd/>
            </a:ln>
            <a:extLst>
              <a:ext uri="{909E8E84-426E-40DD-AFC4-6F175D3DCCD1}">
                <a14:hiddenFill xmlns:a14="http://schemas.microsoft.com/office/drawing/2010/main">
                  <a:noFill/>
                </a14:hiddenFill>
              </a:ext>
            </a:extLst>
          </p:spPr>
          <p:txBody>
            <a:bodyPr/>
            <a:lstStyle/>
            <a:p>
              <a:endParaRPr lang="pt-BR"/>
            </a:p>
          </p:txBody>
        </p:sp>
      </p:grpSp>
      <p:sp>
        <p:nvSpPr>
          <p:cNvPr id="83973" name="CaixaDeTexto 18"/>
          <p:cNvSpPr txBox="1">
            <a:spLocks noChangeArrowheads="1"/>
          </p:cNvSpPr>
          <p:nvPr/>
        </p:nvSpPr>
        <p:spPr bwMode="auto">
          <a:xfrm>
            <a:off x="5214938" y="4857750"/>
            <a:ext cx="1071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pt-BR" sz="8800">
                <a:solidFill>
                  <a:srgbClr val="E4241C"/>
                </a:solidFill>
                <a:sym typeface="Wingdings" pitchFamily="2" charset="2"/>
              </a:rPr>
              <a:t></a:t>
            </a:r>
            <a:endParaRPr lang="pt-BR" sz="8800">
              <a:solidFill>
                <a:srgbClr val="E4241C"/>
              </a:solidFill>
            </a:endParaRPr>
          </a:p>
        </p:txBody>
      </p:sp>
    </p:spTree>
    <p:extLst>
      <p:ext uri="{BB962C8B-B14F-4D97-AF65-F5344CB8AC3E}">
        <p14:creationId xmlns:p14="http://schemas.microsoft.com/office/powerpoint/2010/main" val="1475714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Nem Sempre Casos </a:t>
            </a:r>
            <a:br>
              <a:rPr lang="pt-BR" dirty="0" smtClean="0"/>
            </a:br>
            <a:r>
              <a:rPr lang="pt-BR" dirty="0" smtClean="0"/>
              <a:t>de Uso são CRUD</a:t>
            </a:r>
          </a:p>
        </p:txBody>
      </p:sp>
      <p:sp>
        <p:nvSpPr>
          <p:cNvPr id="86018" name="Espaço Reservado para Conteúdo 2"/>
          <p:cNvSpPr>
            <a:spLocks noGrp="1"/>
          </p:cNvSpPr>
          <p:nvPr>
            <p:ph idx="1"/>
          </p:nvPr>
        </p:nvSpPr>
        <p:spPr/>
        <p:txBody>
          <a:bodyPr/>
          <a:lstStyle/>
          <a:p>
            <a:r>
              <a:rPr lang="pt-BR" dirty="0" smtClean="0"/>
              <a:t>CRUD: </a:t>
            </a:r>
            <a:r>
              <a:rPr lang="pt-BR" i="1" dirty="0" err="1" smtClean="0"/>
              <a:t>Create</a:t>
            </a:r>
            <a:r>
              <a:rPr lang="pt-BR" dirty="0" smtClean="0"/>
              <a:t>, </a:t>
            </a:r>
            <a:r>
              <a:rPr lang="pt-BR" i="1" dirty="0" err="1" smtClean="0"/>
              <a:t>Read</a:t>
            </a:r>
            <a:r>
              <a:rPr lang="pt-BR" dirty="0" smtClean="0"/>
              <a:t>, </a:t>
            </a:r>
            <a:r>
              <a:rPr lang="pt-BR" i="1" dirty="0" smtClean="0"/>
              <a:t>Update</a:t>
            </a:r>
            <a:r>
              <a:rPr lang="pt-BR" dirty="0" smtClean="0"/>
              <a:t> ou </a:t>
            </a:r>
            <a:r>
              <a:rPr lang="pt-BR" i="1" dirty="0" smtClean="0"/>
              <a:t>Delete</a:t>
            </a:r>
          </a:p>
          <a:p>
            <a:r>
              <a:rPr lang="pt-BR" dirty="0" smtClean="0"/>
              <a:t>Elimine casos de uso CRUD se eles representarem apenas casos  de gerenciamento de dados e que não fornecerem resultados de valor aos atores</a:t>
            </a:r>
          </a:p>
          <a:p>
            <a:endParaRPr lang="pt-BR" dirty="0" smtClean="0"/>
          </a:p>
        </p:txBody>
      </p:sp>
      <p:sp>
        <p:nvSpPr>
          <p:cNvPr id="86019" name="Text Box 42"/>
          <p:cNvSpPr txBox="1">
            <a:spLocks noChangeArrowheads="1"/>
          </p:cNvSpPr>
          <p:nvPr/>
        </p:nvSpPr>
        <p:spPr bwMode="auto">
          <a:xfrm>
            <a:off x="5988496" y="5571381"/>
            <a:ext cx="3048000" cy="1169987"/>
          </a:xfrm>
          <a:prstGeom prst="rect">
            <a:avLst/>
          </a:prstGeom>
          <a:solidFill>
            <a:srgbClr val="FFC000"/>
          </a:solidFill>
          <a:ln w="76200">
            <a:solidFill>
              <a:srgbClr val="E4251C"/>
            </a:solidFill>
            <a:miter lim="800000"/>
            <a:headEnd/>
            <a:tailEnd/>
          </a:ln>
        </p:spPr>
        <p:txBody>
          <a:bodyPr>
            <a:spAutoFit/>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buFontTx/>
              <a:buChar char="•"/>
            </a:pPr>
            <a:r>
              <a:rPr lang="pt-BR" sz="2000" b="1"/>
              <a:t>Não confunda Casos de Uso com Funções</a:t>
            </a:r>
            <a:endParaRPr lang="pt-BR" sz="2000"/>
          </a:p>
          <a:p>
            <a:pPr>
              <a:spcBef>
                <a:spcPct val="50000"/>
              </a:spcBef>
              <a:buFontTx/>
              <a:buChar char="•"/>
            </a:pPr>
            <a:r>
              <a:rPr lang="pt-BR" sz="2000" b="1"/>
              <a:t>Foque no valor</a:t>
            </a:r>
            <a:endParaRPr lang="pt-BR"/>
          </a:p>
        </p:txBody>
      </p:sp>
      <p:sp>
        <p:nvSpPr>
          <p:cNvPr id="86020"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grpSp>
        <p:nvGrpSpPr>
          <p:cNvPr id="86022" name="Grupo 86021"/>
          <p:cNvGrpSpPr/>
          <p:nvPr/>
        </p:nvGrpSpPr>
        <p:grpSpPr>
          <a:xfrm>
            <a:off x="2592452" y="3886676"/>
            <a:ext cx="900000" cy="605315"/>
            <a:chOff x="2078614" y="3530318"/>
            <a:chExt cx="900000" cy="605315"/>
          </a:xfrm>
        </p:grpSpPr>
        <p:grpSp>
          <p:nvGrpSpPr>
            <p:cNvPr id="29" name="Grupo 28"/>
            <p:cNvGrpSpPr>
              <a:grpSpLocks noChangeAspect="1"/>
            </p:cNvGrpSpPr>
            <p:nvPr/>
          </p:nvGrpSpPr>
          <p:grpSpPr>
            <a:xfrm>
              <a:off x="2078614" y="3530318"/>
              <a:ext cx="900000" cy="605315"/>
              <a:chOff x="1921166" y="3396960"/>
              <a:chExt cx="1325563" cy="891541"/>
            </a:xfrm>
          </p:grpSpPr>
          <p:sp>
            <p:nvSpPr>
              <p:cNvPr id="86039" name="Oval 16"/>
              <p:cNvSpPr>
                <a:spLocks noChangeArrowheads="1"/>
              </p:cNvSpPr>
              <p:nvPr/>
            </p:nvSpPr>
            <p:spPr bwMode="auto">
              <a:xfrm>
                <a:off x="1958331" y="3434108"/>
                <a:ext cx="1288398" cy="854393"/>
              </a:xfrm>
              <a:prstGeom prst="ellipse">
                <a:avLst/>
              </a:prstGeom>
              <a:solidFill>
                <a:srgbClr val="C0BFC0"/>
              </a:solidFill>
              <a:ln w="15">
                <a:solidFill>
                  <a:srgbClr val="C0BFC0"/>
                </a:solidFill>
                <a:round/>
                <a:headEnd/>
                <a:tailEnd/>
              </a:ln>
            </p:spPr>
            <p:txBody>
              <a:bodyPr/>
              <a:lstStyle/>
              <a:p>
                <a:endParaRPr lang="pt-BR" sz="2400"/>
              </a:p>
            </p:txBody>
          </p:sp>
          <p:sp>
            <p:nvSpPr>
              <p:cNvPr id="86040" name="Oval 15"/>
              <p:cNvSpPr>
                <a:spLocks noChangeAspect="1" noChangeArrowheads="1"/>
              </p:cNvSpPr>
              <p:nvPr/>
            </p:nvSpPr>
            <p:spPr bwMode="auto">
              <a:xfrm>
                <a:off x="1921166" y="3396960"/>
                <a:ext cx="1288398" cy="854393"/>
              </a:xfrm>
              <a:prstGeom prst="ellipse">
                <a:avLst/>
              </a:prstGeom>
              <a:solidFill>
                <a:srgbClr val="FFFFFF"/>
              </a:solidFill>
              <a:ln w="15">
                <a:solidFill>
                  <a:srgbClr val="DA251D"/>
                </a:solidFill>
                <a:round/>
                <a:headEnd/>
                <a:tailEnd/>
              </a:ln>
            </p:spPr>
            <p:txBody>
              <a:bodyPr/>
              <a:lstStyle/>
              <a:p>
                <a:endParaRPr lang="pt-BR" sz="2400"/>
              </a:p>
            </p:txBody>
          </p:sp>
        </p:grpSp>
        <p:sp>
          <p:nvSpPr>
            <p:cNvPr id="86041" name="Rectangle 14"/>
            <p:cNvSpPr>
              <a:spLocks noChangeArrowheads="1"/>
            </p:cNvSpPr>
            <p:nvPr/>
          </p:nvSpPr>
          <p:spPr bwMode="auto">
            <a:xfrm>
              <a:off x="2249692" y="3679087"/>
              <a:ext cx="5578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pt-BR" sz="1000" b="1" dirty="0">
                  <a:solidFill>
                    <a:srgbClr val="000000"/>
                  </a:solidFill>
                  <a:ea typeface="Calibri" pitchFamily="34" charset="0"/>
                  <a:cs typeface="Arial" pitchFamily="34" charset="0"/>
                </a:rPr>
                <a:t>Criar </a:t>
              </a:r>
              <a:endParaRPr lang="pt-BR" sz="1000" b="1" dirty="0" smtClean="0">
                <a:solidFill>
                  <a:srgbClr val="000000"/>
                </a:solidFill>
                <a:ea typeface="Calibri" pitchFamily="34" charset="0"/>
                <a:cs typeface="Arial" pitchFamily="34" charset="0"/>
              </a:endParaRPr>
            </a:p>
            <a:p>
              <a:pPr algn="ctr"/>
              <a:r>
                <a:rPr lang="pt-BR" sz="1000" b="1" dirty="0" smtClean="0">
                  <a:solidFill>
                    <a:srgbClr val="000000"/>
                  </a:solidFill>
                  <a:ea typeface="Calibri" pitchFamily="34" charset="0"/>
                  <a:cs typeface="Arial" pitchFamily="34" charset="0"/>
                </a:rPr>
                <a:t>Matr</a:t>
              </a:r>
              <a:r>
                <a:rPr lang="pt-BR" sz="1000" b="1" dirty="0" smtClean="0">
                  <a:solidFill>
                    <a:srgbClr val="000000"/>
                  </a:solidFill>
                  <a:latin typeface="Calibri" pitchFamily="34" charset="0"/>
                  <a:ea typeface="Calibri" pitchFamily="34" charset="0"/>
                  <a:cs typeface="Arial" pitchFamily="34" charset="0"/>
                </a:rPr>
                <a:t>í</a:t>
              </a:r>
              <a:r>
                <a:rPr lang="pt-BR" sz="1000" b="1" dirty="0" smtClean="0">
                  <a:solidFill>
                    <a:srgbClr val="000000"/>
                  </a:solidFill>
                  <a:ea typeface="Calibri" pitchFamily="34" charset="0"/>
                  <a:cs typeface="Arial" pitchFamily="34" charset="0"/>
                </a:rPr>
                <a:t>cula</a:t>
              </a:r>
              <a:endParaRPr lang="pt-BR" sz="2400" dirty="0">
                <a:ea typeface="Calibri" pitchFamily="34" charset="0"/>
                <a:cs typeface="Arial" pitchFamily="34" charset="0"/>
              </a:endParaRPr>
            </a:p>
          </p:txBody>
        </p:sp>
      </p:grpSp>
      <p:grpSp>
        <p:nvGrpSpPr>
          <p:cNvPr id="86024" name="Grupo 86023"/>
          <p:cNvGrpSpPr/>
          <p:nvPr/>
        </p:nvGrpSpPr>
        <p:grpSpPr>
          <a:xfrm>
            <a:off x="3729387" y="4488799"/>
            <a:ext cx="900000" cy="605315"/>
            <a:chOff x="4090601" y="3543765"/>
            <a:chExt cx="900000" cy="605315"/>
          </a:xfrm>
        </p:grpSpPr>
        <p:grpSp>
          <p:nvGrpSpPr>
            <p:cNvPr id="30" name="Grupo 29"/>
            <p:cNvGrpSpPr>
              <a:grpSpLocks noChangeAspect="1"/>
            </p:cNvGrpSpPr>
            <p:nvPr/>
          </p:nvGrpSpPr>
          <p:grpSpPr>
            <a:xfrm>
              <a:off x="4090601" y="3543765"/>
              <a:ext cx="900000" cy="605315"/>
              <a:chOff x="3857161" y="3401555"/>
              <a:chExt cx="1325563" cy="891541"/>
            </a:xfrm>
          </p:grpSpPr>
          <p:sp>
            <p:nvSpPr>
              <p:cNvPr id="86042" name="Oval 13"/>
              <p:cNvSpPr>
                <a:spLocks noChangeArrowheads="1"/>
              </p:cNvSpPr>
              <p:nvPr/>
            </p:nvSpPr>
            <p:spPr bwMode="auto">
              <a:xfrm>
                <a:off x="3894326" y="3438703"/>
                <a:ext cx="1288398" cy="854393"/>
              </a:xfrm>
              <a:prstGeom prst="ellipse">
                <a:avLst/>
              </a:prstGeom>
              <a:solidFill>
                <a:srgbClr val="C0BFC0"/>
              </a:solidFill>
              <a:ln w="15">
                <a:solidFill>
                  <a:srgbClr val="C0BFC0"/>
                </a:solidFill>
                <a:round/>
                <a:headEnd/>
                <a:tailEnd/>
              </a:ln>
            </p:spPr>
            <p:txBody>
              <a:bodyPr/>
              <a:lstStyle/>
              <a:p>
                <a:endParaRPr lang="pt-BR" sz="2400"/>
              </a:p>
            </p:txBody>
          </p:sp>
          <p:sp>
            <p:nvSpPr>
              <p:cNvPr id="86043" name="Oval 12"/>
              <p:cNvSpPr>
                <a:spLocks noChangeArrowheads="1"/>
              </p:cNvSpPr>
              <p:nvPr/>
            </p:nvSpPr>
            <p:spPr bwMode="auto">
              <a:xfrm>
                <a:off x="3857161" y="3401555"/>
                <a:ext cx="1288398" cy="854393"/>
              </a:xfrm>
              <a:prstGeom prst="ellipse">
                <a:avLst/>
              </a:prstGeom>
              <a:solidFill>
                <a:srgbClr val="FFFFFF"/>
              </a:solidFill>
              <a:ln w="15">
                <a:solidFill>
                  <a:srgbClr val="DA251D"/>
                </a:solidFill>
                <a:round/>
                <a:headEnd/>
                <a:tailEnd/>
              </a:ln>
            </p:spPr>
            <p:txBody>
              <a:bodyPr/>
              <a:lstStyle/>
              <a:p>
                <a:endParaRPr lang="pt-BR" sz="2400"/>
              </a:p>
            </p:txBody>
          </p:sp>
        </p:grpSp>
        <p:sp>
          <p:nvSpPr>
            <p:cNvPr id="86044" name="Rectangle 11"/>
            <p:cNvSpPr>
              <a:spLocks noChangeArrowheads="1"/>
            </p:cNvSpPr>
            <p:nvPr/>
          </p:nvSpPr>
          <p:spPr bwMode="auto">
            <a:xfrm>
              <a:off x="4261679" y="3692534"/>
              <a:ext cx="5578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pt-BR" sz="1000" b="1" dirty="0" smtClean="0">
                  <a:solidFill>
                    <a:srgbClr val="000000"/>
                  </a:solidFill>
                  <a:ea typeface="Calibri" pitchFamily="34" charset="0"/>
                  <a:cs typeface="Arial" pitchFamily="34" charset="0"/>
                </a:rPr>
                <a:t>Ler</a:t>
              </a:r>
            </a:p>
            <a:p>
              <a:pPr algn="ctr"/>
              <a:r>
                <a:rPr lang="pt-BR" sz="1000" b="1" dirty="0" smtClean="0">
                  <a:solidFill>
                    <a:srgbClr val="000000"/>
                  </a:solidFill>
                  <a:ea typeface="Calibri" pitchFamily="34" charset="0"/>
                  <a:cs typeface="Arial" pitchFamily="34" charset="0"/>
                </a:rPr>
                <a:t>Matr</a:t>
              </a:r>
              <a:r>
                <a:rPr lang="pt-BR" sz="1000" b="1" dirty="0" smtClean="0">
                  <a:solidFill>
                    <a:srgbClr val="000000"/>
                  </a:solidFill>
                  <a:latin typeface="Calibri" pitchFamily="34" charset="0"/>
                  <a:ea typeface="Calibri" pitchFamily="34" charset="0"/>
                  <a:cs typeface="Arial" pitchFamily="34" charset="0"/>
                </a:rPr>
                <a:t>í</a:t>
              </a:r>
              <a:r>
                <a:rPr lang="pt-BR" sz="1000" b="1" dirty="0" smtClean="0">
                  <a:solidFill>
                    <a:srgbClr val="000000"/>
                  </a:solidFill>
                  <a:ea typeface="Calibri" pitchFamily="34" charset="0"/>
                  <a:cs typeface="Arial" pitchFamily="34" charset="0"/>
                </a:rPr>
                <a:t>cula</a:t>
              </a:r>
              <a:endParaRPr lang="pt-BR" sz="2400" dirty="0">
                <a:ea typeface="Calibri" pitchFamily="34" charset="0"/>
                <a:cs typeface="Arial" pitchFamily="34" charset="0"/>
              </a:endParaRPr>
            </a:p>
          </p:txBody>
        </p:sp>
      </p:grpSp>
      <p:grpSp>
        <p:nvGrpSpPr>
          <p:cNvPr id="86021" name="Grupo 86020"/>
          <p:cNvGrpSpPr/>
          <p:nvPr/>
        </p:nvGrpSpPr>
        <p:grpSpPr>
          <a:xfrm>
            <a:off x="2579836" y="5161000"/>
            <a:ext cx="900000" cy="605315"/>
            <a:chOff x="2051720" y="4839909"/>
            <a:chExt cx="900000" cy="605315"/>
          </a:xfrm>
        </p:grpSpPr>
        <p:grpSp>
          <p:nvGrpSpPr>
            <p:cNvPr id="31" name="Grupo 30"/>
            <p:cNvGrpSpPr>
              <a:grpSpLocks noChangeAspect="1"/>
            </p:cNvGrpSpPr>
            <p:nvPr/>
          </p:nvGrpSpPr>
          <p:grpSpPr>
            <a:xfrm>
              <a:off x="2051720" y="4839909"/>
              <a:ext cx="900000" cy="605315"/>
              <a:chOff x="1907704" y="4725144"/>
              <a:chExt cx="1325562" cy="891541"/>
            </a:xfrm>
          </p:grpSpPr>
          <p:sp>
            <p:nvSpPr>
              <p:cNvPr id="86033" name="Oval 10"/>
              <p:cNvSpPr>
                <a:spLocks noChangeArrowheads="1"/>
              </p:cNvSpPr>
              <p:nvPr/>
            </p:nvSpPr>
            <p:spPr bwMode="auto">
              <a:xfrm>
                <a:off x="1944869" y="4762292"/>
                <a:ext cx="1288397" cy="854393"/>
              </a:xfrm>
              <a:prstGeom prst="ellipse">
                <a:avLst/>
              </a:prstGeom>
              <a:solidFill>
                <a:srgbClr val="C0BFC0"/>
              </a:solidFill>
              <a:ln w="15">
                <a:solidFill>
                  <a:srgbClr val="C0BFC0"/>
                </a:solidFill>
                <a:round/>
                <a:headEnd/>
                <a:tailEnd/>
              </a:ln>
            </p:spPr>
            <p:txBody>
              <a:bodyPr/>
              <a:lstStyle/>
              <a:p>
                <a:endParaRPr lang="pt-BR" sz="2400"/>
              </a:p>
            </p:txBody>
          </p:sp>
          <p:sp>
            <p:nvSpPr>
              <p:cNvPr id="86034" name="Oval 9"/>
              <p:cNvSpPr>
                <a:spLocks noChangeArrowheads="1"/>
              </p:cNvSpPr>
              <p:nvPr/>
            </p:nvSpPr>
            <p:spPr bwMode="auto">
              <a:xfrm>
                <a:off x="1907704" y="4725144"/>
                <a:ext cx="1288397" cy="854393"/>
              </a:xfrm>
              <a:prstGeom prst="ellipse">
                <a:avLst/>
              </a:prstGeom>
              <a:solidFill>
                <a:srgbClr val="FFFFFF"/>
              </a:solidFill>
              <a:ln w="15">
                <a:solidFill>
                  <a:srgbClr val="DA251D"/>
                </a:solidFill>
                <a:round/>
                <a:headEnd/>
                <a:tailEnd/>
              </a:ln>
            </p:spPr>
            <p:txBody>
              <a:bodyPr/>
              <a:lstStyle/>
              <a:p>
                <a:endParaRPr lang="pt-BR" sz="2400"/>
              </a:p>
            </p:txBody>
          </p:sp>
        </p:grpSp>
        <p:sp>
          <p:nvSpPr>
            <p:cNvPr id="86035" name="Rectangle 8"/>
            <p:cNvSpPr>
              <a:spLocks noChangeArrowheads="1"/>
            </p:cNvSpPr>
            <p:nvPr/>
          </p:nvSpPr>
          <p:spPr bwMode="auto">
            <a:xfrm>
              <a:off x="2213981" y="4988678"/>
              <a:ext cx="5754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pt-BR" sz="1000" b="1" dirty="0">
                  <a:solidFill>
                    <a:srgbClr val="000000"/>
                  </a:solidFill>
                  <a:ea typeface="Calibri" pitchFamily="34" charset="0"/>
                  <a:cs typeface="Arial" pitchFamily="34" charset="0"/>
                </a:rPr>
                <a:t>Atualizar </a:t>
              </a:r>
              <a:endParaRPr lang="pt-BR" sz="1000" b="1" dirty="0" smtClean="0">
                <a:solidFill>
                  <a:srgbClr val="000000"/>
                </a:solidFill>
                <a:ea typeface="Calibri" pitchFamily="34" charset="0"/>
                <a:cs typeface="Arial" pitchFamily="34" charset="0"/>
              </a:endParaRPr>
            </a:p>
            <a:p>
              <a:pPr algn="ctr"/>
              <a:r>
                <a:rPr lang="pt-BR" sz="1000" b="1" dirty="0" smtClean="0">
                  <a:solidFill>
                    <a:srgbClr val="000000"/>
                  </a:solidFill>
                  <a:ea typeface="Calibri" pitchFamily="34" charset="0"/>
                  <a:cs typeface="Arial" pitchFamily="34" charset="0"/>
                </a:rPr>
                <a:t>Matr</a:t>
              </a:r>
              <a:r>
                <a:rPr lang="pt-BR" sz="1000" b="1" dirty="0" smtClean="0">
                  <a:solidFill>
                    <a:srgbClr val="000000"/>
                  </a:solidFill>
                  <a:latin typeface="Calibri" pitchFamily="34" charset="0"/>
                  <a:ea typeface="Calibri" pitchFamily="34" charset="0"/>
                  <a:cs typeface="Arial" pitchFamily="34" charset="0"/>
                </a:rPr>
                <a:t>í</a:t>
              </a:r>
              <a:r>
                <a:rPr lang="pt-BR" sz="1000" b="1" dirty="0" smtClean="0">
                  <a:solidFill>
                    <a:srgbClr val="000000"/>
                  </a:solidFill>
                  <a:ea typeface="Calibri" pitchFamily="34" charset="0"/>
                  <a:cs typeface="Arial" pitchFamily="34" charset="0"/>
                </a:rPr>
                <a:t>cula</a:t>
              </a:r>
              <a:endParaRPr lang="pt-BR" sz="2400" b="1" dirty="0">
                <a:ea typeface="Calibri" pitchFamily="34" charset="0"/>
                <a:cs typeface="Arial" pitchFamily="34" charset="0"/>
              </a:endParaRPr>
            </a:p>
          </p:txBody>
        </p:sp>
      </p:grpSp>
      <p:grpSp>
        <p:nvGrpSpPr>
          <p:cNvPr id="86017" name="Grupo 86016"/>
          <p:cNvGrpSpPr/>
          <p:nvPr/>
        </p:nvGrpSpPr>
        <p:grpSpPr>
          <a:xfrm>
            <a:off x="2605069" y="5920029"/>
            <a:ext cx="900000" cy="605315"/>
            <a:chOff x="4032040" y="4911917"/>
            <a:chExt cx="900000" cy="605315"/>
          </a:xfrm>
        </p:grpSpPr>
        <p:grpSp>
          <p:nvGrpSpPr>
            <p:cNvPr id="86016" name="Grupo 86015"/>
            <p:cNvGrpSpPr>
              <a:grpSpLocks noChangeAspect="1"/>
            </p:cNvGrpSpPr>
            <p:nvPr/>
          </p:nvGrpSpPr>
          <p:grpSpPr>
            <a:xfrm>
              <a:off x="4032040" y="4911917"/>
              <a:ext cx="900000" cy="605315"/>
              <a:chOff x="3857161" y="4769707"/>
              <a:chExt cx="1325562" cy="891541"/>
            </a:xfrm>
          </p:grpSpPr>
          <p:sp>
            <p:nvSpPr>
              <p:cNvPr id="86036" name="Oval 7"/>
              <p:cNvSpPr>
                <a:spLocks noChangeArrowheads="1"/>
              </p:cNvSpPr>
              <p:nvPr/>
            </p:nvSpPr>
            <p:spPr bwMode="auto">
              <a:xfrm>
                <a:off x="3894326" y="4806855"/>
                <a:ext cx="1288397" cy="854393"/>
              </a:xfrm>
              <a:prstGeom prst="ellipse">
                <a:avLst/>
              </a:prstGeom>
              <a:solidFill>
                <a:srgbClr val="C0BFC0"/>
              </a:solidFill>
              <a:ln w="15">
                <a:solidFill>
                  <a:srgbClr val="C0BFC0"/>
                </a:solidFill>
                <a:round/>
                <a:headEnd/>
                <a:tailEnd/>
              </a:ln>
            </p:spPr>
            <p:txBody>
              <a:bodyPr/>
              <a:lstStyle/>
              <a:p>
                <a:endParaRPr lang="pt-BR" sz="2400"/>
              </a:p>
            </p:txBody>
          </p:sp>
          <p:sp>
            <p:nvSpPr>
              <p:cNvPr id="86037" name="Oval 6"/>
              <p:cNvSpPr>
                <a:spLocks noChangeArrowheads="1"/>
              </p:cNvSpPr>
              <p:nvPr/>
            </p:nvSpPr>
            <p:spPr bwMode="auto">
              <a:xfrm>
                <a:off x="3857161" y="4769707"/>
                <a:ext cx="1288397" cy="854393"/>
              </a:xfrm>
              <a:prstGeom prst="ellipse">
                <a:avLst/>
              </a:prstGeom>
              <a:solidFill>
                <a:srgbClr val="FFFFFF"/>
              </a:solidFill>
              <a:ln w="15">
                <a:solidFill>
                  <a:srgbClr val="DA251D"/>
                </a:solidFill>
                <a:round/>
                <a:headEnd/>
                <a:tailEnd/>
              </a:ln>
            </p:spPr>
            <p:txBody>
              <a:bodyPr/>
              <a:lstStyle/>
              <a:p>
                <a:endParaRPr lang="pt-BR" sz="2400"/>
              </a:p>
            </p:txBody>
          </p:sp>
        </p:grpSp>
        <p:sp>
          <p:nvSpPr>
            <p:cNvPr id="86038" name="Rectangle 5"/>
            <p:cNvSpPr>
              <a:spLocks noChangeArrowheads="1"/>
            </p:cNvSpPr>
            <p:nvPr/>
          </p:nvSpPr>
          <p:spPr bwMode="auto">
            <a:xfrm>
              <a:off x="4203118" y="5060686"/>
              <a:ext cx="5578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pt-BR" sz="1000" b="1" dirty="0" smtClean="0">
                  <a:solidFill>
                    <a:srgbClr val="000000"/>
                  </a:solidFill>
                  <a:ea typeface="Calibri" pitchFamily="34" charset="0"/>
                  <a:cs typeface="Arial" pitchFamily="34" charset="0"/>
                </a:rPr>
                <a:t>Deletar</a:t>
              </a:r>
            </a:p>
            <a:p>
              <a:pPr algn="ctr"/>
              <a:r>
                <a:rPr lang="pt-BR" sz="1000" b="1" dirty="0" smtClean="0">
                  <a:solidFill>
                    <a:srgbClr val="000000"/>
                  </a:solidFill>
                  <a:ea typeface="Calibri" pitchFamily="34" charset="0"/>
                  <a:cs typeface="Arial" pitchFamily="34" charset="0"/>
                </a:rPr>
                <a:t>Matr</a:t>
              </a:r>
              <a:r>
                <a:rPr lang="pt-BR" sz="1000" b="1" dirty="0" smtClean="0">
                  <a:solidFill>
                    <a:srgbClr val="000000"/>
                  </a:solidFill>
                  <a:latin typeface="Calibri" pitchFamily="34" charset="0"/>
                  <a:ea typeface="Calibri" pitchFamily="34" charset="0"/>
                  <a:cs typeface="Arial" pitchFamily="34" charset="0"/>
                </a:rPr>
                <a:t>í</a:t>
              </a:r>
              <a:r>
                <a:rPr lang="pt-BR" sz="1000" b="1" dirty="0" smtClean="0">
                  <a:solidFill>
                    <a:srgbClr val="000000"/>
                  </a:solidFill>
                  <a:ea typeface="Calibri" pitchFamily="34" charset="0"/>
                  <a:cs typeface="Arial" pitchFamily="34" charset="0"/>
                </a:rPr>
                <a:t>cula</a:t>
              </a:r>
              <a:endParaRPr lang="pt-BR" sz="2400" dirty="0">
                <a:ea typeface="Calibri" pitchFamily="34" charset="0"/>
                <a:cs typeface="Arial" pitchFamily="34" charset="0"/>
              </a:endParaRPr>
            </a:p>
          </p:txBody>
        </p:sp>
      </p:grpSp>
      <p:grpSp>
        <p:nvGrpSpPr>
          <p:cNvPr id="86023" name="Grupo 38"/>
          <p:cNvGrpSpPr>
            <a:grpSpLocks/>
          </p:cNvGrpSpPr>
          <p:nvPr/>
        </p:nvGrpSpPr>
        <p:grpSpPr bwMode="auto">
          <a:xfrm>
            <a:off x="6338088" y="3911892"/>
            <a:ext cx="1452563" cy="977900"/>
            <a:chOff x="2595535" y="4695827"/>
            <a:chExt cx="1117035" cy="752475"/>
          </a:xfrm>
        </p:grpSpPr>
        <p:sp>
          <p:nvSpPr>
            <p:cNvPr id="86030" name="Oval 4"/>
            <p:cNvSpPr>
              <a:spLocks noChangeArrowheads="1"/>
            </p:cNvSpPr>
            <p:nvPr/>
          </p:nvSpPr>
          <p:spPr bwMode="auto">
            <a:xfrm>
              <a:off x="2624110" y="4724402"/>
              <a:ext cx="1085850" cy="723900"/>
            </a:xfrm>
            <a:prstGeom prst="ellipse">
              <a:avLst/>
            </a:prstGeom>
            <a:solidFill>
              <a:srgbClr val="C0BFC0"/>
            </a:solidFill>
            <a:ln w="15">
              <a:solidFill>
                <a:srgbClr val="C0BFC0"/>
              </a:solidFill>
              <a:round/>
              <a:headEnd/>
              <a:tailEnd/>
            </a:ln>
          </p:spPr>
          <p:txBody>
            <a:bodyPr/>
            <a:lstStyle/>
            <a:p>
              <a:endParaRPr lang="pt-BR" sz="2400"/>
            </a:p>
          </p:txBody>
        </p:sp>
        <p:sp>
          <p:nvSpPr>
            <p:cNvPr id="86031" name="Oval 3"/>
            <p:cNvSpPr>
              <a:spLocks noChangeArrowheads="1"/>
            </p:cNvSpPr>
            <p:nvPr/>
          </p:nvSpPr>
          <p:spPr bwMode="auto">
            <a:xfrm>
              <a:off x="2595535" y="4695827"/>
              <a:ext cx="1085850" cy="723900"/>
            </a:xfrm>
            <a:prstGeom prst="ellipse">
              <a:avLst/>
            </a:prstGeom>
            <a:solidFill>
              <a:srgbClr val="FFFFFF"/>
            </a:solidFill>
            <a:ln w="15">
              <a:solidFill>
                <a:srgbClr val="DA251D"/>
              </a:solidFill>
              <a:round/>
              <a:headEnd/>
              <a:tailEnd/>
            </a:ln>
          </p:spPr>
          <p:txBody>
            <a:bodyPr/>
            <a:lstStyle/>
            <a:p>
              <a:endParaRPr lang="pt-BR" sz="2400"/>
            </a:p>
          </p:txBody>
        </p:sp>
        <p:sp>
          <p:nvSpPr>
            <p:cNvPr id="86032" name="Rectangle 2"/>
            <p:cNvSpPr>
              <a:spLocks noChangeArrowheads="1"/>
            </p:cNvSpPr>
            <p:nvPr/>
          </p:nvSpPr>
          <p:spPr bwMode="auto">
            <a:xfrm>
              <a:off x="2786034" y="5000627"/>
              <a:ext cx="92653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ea typeface="Calibri" pitchFamily="34" charset="0"/>
                  <a:cs typeface="Arial" pitchFamily="34" charset="0"/>
                </a:rPr>
                <a:t>Fazer Matr</a:t>
              </a:r>
              <a:r>
                <a:rPr lang="en-US" sz="1000" b="1">
                  <a:solidFill>
                    <a:srgbClr val="000000"/>
                  </a:solidFill>
                  <a:latin typeface="Calibri" pitchFamily="34" charset="0"/>
                  <a:ea typeface="Calibri" pitchFamily="34" charset="0"/>
                  <a:cs typeface="Arial" pitchFamily="34" charset="0"/>
                </a:rPr>
                <a:t>í</a:t>
              </a:r>
              <a:r>
                <a:rPr lang="en-US" sz="1000" b="1">
                  <a:solidFill>
                    <a:srgbClr val="000000"/>
                  </a:solidFill>
                  <a:ea typeface="Calibri" pitchFamily="34" charset="0"/>
                  <a:cs typeface="Arial" pitchFamily="34" charset="0"/>
                </a:rPr>
                <a:t>cula</a:t>
              </a:r>
              <a:endParaRPr lang="en-US" sz="2400">
                <a:ea typeface="Calibri" pitchFamily="34" charset="0"/>
                <a:cs typeface="Arial" pitchFamily="34" charset="0"/>
              </a:endParaRPr>
            </a:p>
          </p:txBody>
        </p:sp>
      </p:grpSp>
      <p:cxnSp>
        <p:nvCxnSpPr>
          <p:cNvPr id="8" name="Conector de seta reta 7"/>
          <p:cNvCxnSpPr>
            <a:stCxn id="86043" idx="4"/>
            <a:endCxn id="86037" idx="6"/>
          </p:cNvCxnSpPr>
          <p:nvPr/>
        </p:nvCxnSpPr>
        <p:spPr>
          <a:xfrm flipH="1">
            <a:off x="3479836" y="5068892"/>
            <a:ext cx="686935" cy="1141184"/>
          </a:xfrm>
          <a:prstGeom prst="straightConnector1">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a:stCxn id="86043" idx="3"/>
            <a:endCxn id="86034" idx="6"/>
          </p:cNvCxnSpPr>
          <p:nvPr/>
        </p:nvCxnSpPr>
        <p:spPr>
          <a:xfrm flipH="1">
            <a:off x="3454603" y="4983939"/>
            <a:ext cx="402891" cy="467108"/>
          </a:xfrm>
          <a:prstGeom prst="straightConnector1">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a:stCxn id="86043" idx="1"/>
            <a:endCxn id="86040" idx="6"/>
          </p:cNvCxnSpPr>
          <p:nvPr/>
        </p:nvCxnSpPr>
        <p:spPr>
          <a:xfrm flipH="1" flipV="1">
            <a:off x="3467219" y="4176723"/>
            <a:ext cx="390275" cy="397029"/>
          </a:xfrm>
          <a:prstGeom prst="straightConnector1">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3417848" y="5678923"/>
            <a:ext cx="748923" cy="215444"/>
          </a:xfrm>
          <a:prstGeom prst="rect">
            <a:avLst/>
          </a:prstGeom>
          <a:noFill/>
        </p:spPr>
        <p:txBody>
          <a:bodyPr wrap="none" rtlCol="0">
            <a:spAutoFit/>
          </a:bodyPr>
          <a:lstStyle/>
          <a:p>
            <a:r>
              <a:rPr lang="pt-BR" sz="800" dirty="0" smtClean="0"/>
              <a:t>&lt;&lt;include&gt;&gt;</a:t>
            </a:r>
            <a:endParaRPr lang="pt-BR" sz="800" dirty="0"/>
          </a:p>
        </p:txBody>
      </p:sp>
      <p:sp>
        <p:nvSpPr>
          <p:cNvPr id="46" name="CaixaDeTexto 45"/>
          <p:cNvSpPr txBox="1"/>
          <p:nvPr/>
        </p:nvSpPr>
        <p:spPr>
          <a:xfrm>
            <a:off x="3287894" y="5109630"/>
            <a:ext cx="748923" cy="215444"/>
          </a:xfrm>
          <a:prstGeom prst="rect">
            <a:avLst/>
          </a:prstGeom>
          <a:noFill/>
        </p:spPr>
        <p:txBody>
          <a:bodyPr wrap="none" rtlCol="0">
            <a:spAutoFit/>
          </a:bodyPr>
          <a:lstStyle/>
          <a:p>
            <a:r>
              <a:rPr lang="pt-BR" sz="800" dirty="0" smtClean="0"/>
              <a:t>&lt;&lt;include&gt;&gt;</a:t>
            </a:r>
            <a:endParaRPr lang="pt-BR" sz="800" dirty="0"/>
          </a:p>
        </p:txBody>
      </p:sp>
      <p:sp>
        <p:nvSpPr>
          <p:cNvPr id="47" name="CaixaDeTexto 46"/>
          <p:cNvSpPr txBox="1"/>
          <p:nvPr/>
        </p:nvSpPr>
        <p:spPr>
          <a:xfrm>
            <a:off x="3440149" y="4259435"/>
            <a:ext cx="748923" cy="215444"/>
          </a:xfrm>
          <a:prstGeom prst="rect">
            <a:avLst/>
          </a:prstGeom>
          <a:noFill/>
        </p:spPr>
        <p:txBody>
          <a:bodyPr wrap="none" rtlCol="0">
            <a:spAutoFit/>
          </a:bodyPr>
          <a:lstStyle/>
          <a:p>
            <a:r>
              <a:rPr lang="pt-BR" sz="800" dirty="0" smtClean="0"/>
              <a:t>&lt;&lt;include&gt;&gt;</a:t>
            </a:r>
            <a:endParaRPr lang="pt-BR" sz="800" dirty="0"/>
          </a:p>
        </p:txBody>
      </p:sp>
      <p:sp>
        <p:nvSpPr>
          <p:cNvPr id="17" name="Retângulo de cantos arredondados 16"/>
          <p:cNvSpPr/>
          <p:nvPr/>
        </p:nvSpPr>
        <p:spPr>
          <a:xfrm>
            <a:off x="683568" y="3501008"/>
            <a:ext cx="4248472" cy="3240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1632569" y="3131676"/>
            <a:ext cx="2326278" cy="369332"/>
          </a:xfrm>
          <a:prstGeom prst="rect">
            <a:avLst/>
          </a:prstGeom>
        </p:spPr>
        <p:txBody>
          <a:bodyPr wrap="none">
            <a:spAutoFit/>
          </a:bodyPr>
          <a:lstStyle/>
          <a:p>
            <a:r>
              <a:rPr lang="pt-BR" dirty="0"/>
              <a:t>Casos de uso CRUD</a:t>
            </a:r>
          </a:p>
        </p:txBody>
      </p:sp>
      <p:sp>
        <p:nvSpPr>
          <p:cNvPr id="19" name="Seta para a esquerda e para a direita 18"/>
          <p:cNvSpPr/>
          <p:nvPr/>
        </p:nvSpPr>
        <p:spPr>
          <a:xfrm>
            <a:off x="5244013" y="4177684"/>
            <a:ext cx="850141" cy="484632"/>
          </a:xfrm>
          <a:prstGeom prst="leftRightArrow">
            <a:avLst/>
          </a:prstGeom>
          <a:ln>
            <a:solidFill>
              <a:srgbClr val="E425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pt-BR" b="1" dirty="0">
                <a:solidFill>
                  <a:schemeClr val="tx1"/>
                </a:solidFill>
              </a:rPr>
              <a:t>OU</a:t>
            </a:r>
          </a:p>
        </p:txBody>
      </p:sp>
      <p:cxnSp>
        <p:nvCxnSpPr>
          <p:cNvPr id="9" name="Conector de seta reta 8"/>
          <p:cNvCxnSpPr>
            <a:stCxn id="39" idx="1"/>
            <a:endCxn id="86040" idx="2"/>
          </p:cNvCxnSpPr>
          <p:nvPr/>
        </p:nvCxnSpPr>
        <p:spPr>
          <a:xfrm flipV="1">
            <a:off x="1862030" y="4176723"/>
            <a:ext cx="730422" cy="596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39" idx="1"/>
            <a:endCxn id="86034" idx="2"/>
          </p:cNvCxnSpPr>
          <p:nvPr/>
        </p:nvCxnSpPr>
        <p:spPr>
          <a:xfrm>
            <a:off x="1862030" y="4773073"/>
            <a:ext cx="717806" cy="6779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1200263" y="4482994"/>
            <a:ext cx="973343" cy="923435"/>
            <a:chOff x="1200263" y="4525629"/>
            <a:chExt cx="973343" cy="923435"/>
          </a:xfrm>
        </p:grpSpPr>
        <p:grpSp>
          <p:nvGrpSpPr>
            <p:cNvPr id="35" name="Group 10"/>
            <p:cNvGrpSpPr>
              <a:grpSpLocks noChangeAspect="1"/>
            </p:cNvGrpSpPr>
            <p:nvPr/>
          </p:nvGrpSpPr>
          <p:grpSpPr bwMode="auto">
            <a:xfrm>
              <a:off x="1445635" y="4525629"/>
              <a:ext cx="482600" cy="692150"/>
              <a:chOff x="7654" y="3380"/>
              <a:chExt cx="554" cy="754"/>
            </a:xfrm>
          </p:grpSpPr>
          <p:sp>
            <p:nvSpPr>
              <p:cNvPr id="37" name="Oval 11"/>
              <p:cNvSpPr>
                <a:spLocks noChangeAspect="1" noChangeArrowheads="1"/>
              </p:cNvSpPr>
              <p:nvPr/>
            </p:nvSpPr>
            <p:spPr bwMode="auto">
              <a:xfrm>
                <a:off x="7805" y="3380"/>
                <a:ext cx="253" cy="248"/>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38" name="Line 12"/>
              <p:cNvSpPr>
                <a:spLocks noChangeAspect="1" noChangeShapeType="1"/>
              </p:cNvSpPr>
              <p:nvPr/>
            </p:nvSpPr>
            <p:spPr bwMode="auto">
              <a:xfrm>
                <a:off x="7931" y="3630"/>
                <a:ext cx="1" cy="232"/>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9" name="Line 13"/>
              <p:cNvSpPr>
                <a:spLocks noChangeAspect="1" noChangeShapeType="1"/>
              </p:cNvSpPr>
              <p:nvPr/>
            </p:nvSpPr>
            <p:spPr bwMode="auto">
              <a:xfrm>
                <a:off x="7731" y="3695"/>
                <a:ext cx="401" cy="1"/>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40" name="Freeform 14"/>
              <p:cNvSpPr>
                <a:spLocks noChangeAspect="1"/>
              </p:cNvSpPr>
              <p:nvPr/>
            </p:nvSpPr>
            <p:spPr bwMode="auto">
              <a:xfrm>
                <a:off x="7654" y="3862"/>
                <a:ext cx="554" cy="272"/>
              </a:xfrm>
              <a:custGeom>
                <a:avLst/>
                <a:gdLst>
                  <a:gd name="T0" fmla="*/ 0 w 108"/>
                  <a:gd name="T1" fmla="*/ 112711086 h 54"/>
                  <a:gd name="T2" fmla="*/ 132796266 w 108"/>
                  <a:gd name="T3" fmla="*/ 0 h 54"/>
                  <a:gd name="T4" fmla="*/ 265592367 w 108"/>
                  <a:gd name="T5" fmla="*/ 11271108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24" name="CaixaDeTexto 23"/>
            <p:cNvSpPr txBox="1"/>
            <p:nvPr/>
          </p:nvSpPr>
          <p:spPr>
            <a:xfrm>
              <a:off x="1200263" y="5172065"/>
              <a:ext cx="973343" cy="276999"/>
            </a:xfrm>
            <a:prstGeom prst="rect">
              <a:avLst/>
            </a:prstGeom>
            <a:noFill/>
          </p:spPr>
          <p:txBody>
            <a:bodyPr wrap="none" rtlCol="0">
              <a:spAutoFit/>
            </a:bodyPr>
            <a:lstStyle/>
            <a:p>
              <a:pPr algn="ctr"/>
              <a:r>
                <a:rPr lang="pt-BR" sz="1200" dirty="0" smtClean="0">
                  <a:solidFill>
                    <a:schemeClr val="tx2">
                      <a:lumMod val="75000"/>
                    </a:schemeClr>
                  </a:solidFill>
                  <a:latin typeface="Verdana" pitchFamily="34" charset="0"/>
                  <a:ea typeface="Verdana" pitchFamily="34" charset="0"/>
                  <a:cs typeface="Verdana" pitchFamily="34" charset="0"/>
                </a:rPr>
                <a:t>Secretária</a:t>
              </a:r>
            </a:p>
          </p:txBody>
        </p:sp>
      </p:grpSp>
      <p:cxnSp>
        <p:nvCxnSpPr>
          <p:cNvPr id="75" name="Conector de seta reta 74"/>
          <p:cNvCxnSpPr>
            <a:stCxn id="39" idx="1"/>
            <a:endCxn id="86037" idx="1"/>
          </p:cNvCxnSpPr>
          <p:nvPr/>
        </p:nvCxnSpPr>
        <p:spPr>
          <a:xfrm>
            <a:off x="1862030" y="4773073"/>
            <a:ext cx="871146" cy="12319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4" name="Grupo 43"/>
          <p:cNvGrpSpPr/>
          <p:nvPr/>
        </p:nvGrpSpPr>
        <p:grpSpPr>
          <a:xfrm>
            <a:off x="1209328" y="4773073"/>
            <a:ext cx="2520059" cy="1469894"/>
            <a:chOff x="1570599" y="2746449"/>
            <a:chExt cx="2520059" cy="1469894"/>
          </a:xfrm>
        </p:grpSpPr>
        <p:cxnSp>
          <p:nvCxnSpPr>
            <p:cNvPr id="72" name="Conector de seta reta 71"/>
            <p:cNvCxnSpPr>
              <a:stCxn id="39" idx="1"/>
              <a:endCxn id="86043" idx="2"/>
            </p:cNvCxnSpPr>
            <p:nvPr/>
          </p:nvCxnSpPr>
          <p:spPr>
            <a:xfrm>
              <a:off x="2223301" y="2746449"/>
              <a:ext cx="1867357" cy="57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o explicativo retangular com cantos arredondados 42"/>
            <p:cNvSpPr/>
            <p:nvPr/>
          </p:nvSpPr>
          <p:spPr>
            <a:xfrm>
              <a:off x="1570599" y="3603695"/>
              <a:ext cx="914400" cy="612648"/>
            </a:xfrm>
            <a:prstGeom prst="wedgeRoundRectCallout">
              <a:avLst>
                <a:gd name="adj1" fmla="val 138285"/>
                <a:gd name="adj2" fmla="val -189538"/>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lnSpc>
                  <a:spcPts val="1700"/>
                </a:lnSpc>
              </a:pPr>
              <a:r>
                <a:rPr lang="pt-BR" dirty="0" smtClean="0"/>
                <a:t>Para piorar!</a:t>
              </a:r>
              <a:endParaRPr lang="pt-BR" dirty="0"/>
            </a:p>
          </p:txBody>
        </p:sp>
      </p:grpSp>
    </p:spTree>
    <p:extLst>
      <p:ext uri="{BB962C8B-B14F-4D97-AF65-F5344CB8AC3E}">
        <p14:creationId xmlns:p14="http://schemas.microsoft.com/office/powerpoint/2010/main" val="145442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ítulo 1"/>
          <p:cNvSpPr>
            <a:spLocks noGrp="1"/>
          </p:cNvSpPr>
          <p:nvPr>
            <p:ph type="title"/>
          </p:nvPr>
        </p:nvSpPr>
        <p:spPr/>
        <p:txBody>
          <a:bodyPr/>
          <a:lstStyle/>
          <a:p>
            <a:r>
              <a:rPr lang="pt-BR" dirty="0" smtClean="0"/>
              <a:t>Não use o CRUD para </a:t>
            </a:r>
            <a:br>
              <a:rPr lang="pt-BR" dirty="0" smtClean="0"/>
            </a:br>
            <a:r>
              <a:rPr lang="pt-BR" dirty="0" smtClean="0"/>
              <a:t>Descobrir Casos de Uso</a:t>
            </a:r>
          </a:p>
        </p:txBody>
      </p:sp>
      <p:sp>
        <p:nvSpPr>
          <p:cNvPr id="88066" name="Espaço Reservado para Conteúdo 2"/>
          <p:cNvSpPr>
            <a:spLocks noGrp="1"/>
          </p:cNvSpPr>
          <p:nvPr>
            <p:ph idx="1"/>
          </p:nvPr>
        </p:nvSpPr>
        <p:spPr/>
        <p:txBody>
          <a:bodyPr/>
          <a:lstStyle/>
          <a:p>
            <a:r>
              <a:rPr lang="pt-BR" dirty="0" smtClean="0"/>
              <a:t>[UML 2 for </a:t>
            </a:r>
            <a:r>
              <a:rPr lang="pt-BR" dirty="0" err="1" smtClean="0"/>
              <a:t>Dummies</a:t>
            </a:r>
            <a:r>
              <a:rPr lang="pt-BR" dirty="0" smtClean="0"/>
              <a:t>, 2003] </a:t>
            </a:r>
          </a:p>
          <a:p>
            <a:pPr lvl="1"/>
            <a:r>
              <a:rPr lang="pt-BR" dirty="0" smtClean="0"/>
              <a:t>Algumas pessoas são loucas por casos de uso. Elas não sabem, mas têm um desejo incontrolável por casos de uso. Isso acontece quando o elas criam CRUD. Sim, CRUD. Por exemplo, como os usuários precisam Criar (</a:t>
            </a:r>
            <a:r>
              <a:rPr lang="en-US" dirty="0" smtClean="0"/>
              <a:t>Create</a:t>
            </a:r>
            <a:r>
              <a:rPr lang="pt-BR" dirty="0" smtClean="0"/>
              <a:t>), Ler (</a:t>
            </a:r>
            <a:r>
              <a:rPr lang="en-US" dirty="0" smtClean="0"/>
              <a:t>Read</a:t>
            </a:r>
            <a:r>
              <a:rPr lang="pt-BR" dirty="0" smtClean="0"/>
              <a:t>), Atualizar (</a:t>
            </a:r>
            <a:r>
              <a:rPr lang="en-US" dirty="0" smtClean="0"/>
              <a:t>Update</a:t>
            </a:r>
            <a:r>
              <a:rPr lang="pt-BR" dirty="0" smtClean="0"/>
              <a:t>) e Remover (Delete) Endereço, elas criam 4 casos de uso para tratar a classe Endereço. Então, junto com um florista, o caso de uso Ler Endereço é incluído nos casos de uso Criar, Atualizar e Remover Endereço usando a associação no «include». (O pior é que isso é apenas o começo. Todas as classes conhecidas pelos usuários terão casos de uso criar, ler, atualizar e remover – isso resultará em centenas de casos de uso).</a:t>
            </a:r>
          </a:p>
        </p:txBody>
      </p:sp>
      <p:sp>
        <p:nvSpPr>
          <p:cNvPr id="88067"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4994887"/>
            <a:ext cx="1752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031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ítulo 1"/>
          <p:cNvSpPr>
            <a:spLocks noGrp="1"/>
          </p:cNvSpPr>
          <p:nvPr>
            <p:ph type="title"/>
          </p:nvPr>
        </p:nvSpPr>
        <p:spPr/>
        <p:txBody>
          <a:bodyPr/>
          <a:lstStyle/>
          <a:p>
            <a:r>
              <a:rPr lang="pt-BR" dirty="0" smtClean="0"/>
              <a:t>Não Use </a:t>
            </a:r>
            <a:br>
              <a:rPr lang="pt-BR" dirty="0" smtClean="0"/>
            </a:br>
            <a:r>
              <a:rPr lang="pt-BR" dirty="0" smtClean="0"/>
              <a:t>Decomposição Funcional</a:t>
            </a:r>
          </a:p>
        </p:txBody>
      </p:sp>
      <p:sp>
        <p:nvSpPr>
          <p:cNvPr id="96258"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sp>
        <p:nvSpPr>
          <p:cNvPr id="96259" name="Oval 5"/>
          <p:cNvSpPr>
            <a:spLocks noChangeArrowheads="1"/>
          </p:cNvSpPr>
          <p:nvPr/>
        </p:nvSpPr>
        <p:spPr bwMode="auto">
          <a:xfrm>
            <a:off x="723900" y="3061221"/>
            <a:ext cx="1606550" cy="590550"/>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Identificar</a:t>
            </a:r>
          </a:p>
        </p:txBody>
      </p:sp>
      <p:sp>
        <p:nvSpPr>
          <p:cNvPr id="96260" name="Oval 6"/>
          <p:cNvSpPr>
            <a:spLocks noChangeArrowheads="1"/>
          </p:cNvSpPr>
          <p:nvPr/>
        </p:nvSpPr>
        <p:spPr bwMode="auto">
          <a:xfrm>
            <a:off x="663575" y="1813446"/>
            <a:ext cx="1803400" cy="590550"/>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Inserir Cartão</a:t>
            </a:r>
          </a:p>
        </p:txBody>
      </p:sp>
      <p:sp>
        <p:nvSpPr>
          <p:cNvPr id="96261" name="Oval 7"/>
          <p:cNvSpPr>
            <a:spLocks noChangeArrowheads="1"/>
          </p:cNvSpPr>
          <p:nvPr/>
        </p:nvSpPr>
        <p:spPr bwMode="auto">
          <a:xfrm>
            <a:off x="5895975" y="5072583"/>
            <a:ext cx="3068638" cy="746125"/>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Selecionar Contra Destino</a:t>
            </a:r>
          </a:p>
        </p:txBody>
      </p:sp>
      <p:sp>
        <p:nvSpPr>
          <p:cNvPr id="96262" name="Oval 8"/>
          <p:cNvSpPr>
            <a:spLocks noChangeArrowheads="1"/>
          </p:cNvSpPr>
          <p:nvPr/>
        </p:nvSpPr>
        <p:spPr bwMode="auto">
          <a:xfrm>
            <a:off x="6484938" y="4194696"/>
            <a:ext cx="2181225" cy="590550"/>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Entrar Valor</a:t>
            </a:r>
          </a:p>
        </p:txBody>
      </p:sp>
      <p:sp>
        <p:nvSpPr>
          <p:cNvPr id="96263" name="Oval 9"/>
          <p:cNvSpPr>
            <a:spLocks noChangeArrowheads="1"/>
          </p:cNvSpPr>
          <p:nvPr/>
        </p:nvSpPr>
        <p:spPr bwMode="auto">
          <a:xfrm>
            <a:off x="660400" y="5572646"/>
            <a:ext cx="2973388" cy="650875"/>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Selecionar Saque</a:t>
            </a:r>
          </a:p>
        </p:txBody>
      </p:sp>
      <p:grpSp>
        <p:nvGrpSpPr>
          <p:cNvPr id="96264" name="Group 10"/>
          <p:cNvGrpSpPr>
            <a:grpSpLocks noChangeAspect="1"/>
          </p:cNvGrpSpPr>
          <p:nvPr/>
        </p:nvGrpSpPr>
        <p:grpSpPr bwMode="auto">
          <a:xfrm>
            <a:off x="4186238" y="3567633"/>
            <a:ext cx="482600" cy="692150"/>
            <a:chOff x="7654" y="3380"/>
            <a:chExt cx="554" cy="754"/>
          </a:xfrm>
        </p:grpSpPr>
        <p:sp>
          <p:nvSpPr>
            <p:cNvPr id="96287" name="Oval 11"/>
            <p:cNvSpPr>
              <a:spLocks noChangeAspect="1" noChangeArrowheads="1"/>
            </p:cNvSpPr>
            <p:nvPr/>
          </p:nvSpPr>
          <p:spPr bwMode="auto">
            <a:xfrm>
              <a:off x="7805" y="3380"/>
              <a:ext cx="253" cy="248"/>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96288" name="Line 12"/>
            <p:cNvSpPr>
              <a:spLocks noChangeAspect="1" noChangeShapeType="1"/>
            </p:cNvSpPr>
            <p:nvPr/>
          </p:nvSpPr>
          <p:spPr bwMode="auto">
            <a:xfrm>
              <a:off x="7931" y="3630"/>
              <a:ext cx="1" cy="232"/>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6289" name="Line 13"/>
            <p:cNvSpPr>
              <a:spLocks noChangeAspect="1" noChangeShapeType="1"/>
            </p:cNvSpPr>
            <p:nvPr/>
          </p:nvSpPr>
          <p:spPr bwMode="auto">
            <a:xfrm>
              <a:off x="7731" y="3695"/>
              <a:ext cx="401" cy="1"/>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6290" name="Freeform 14"/>
            <p:cNvSpPr>
              <a:spLocks noChangeAspect="1"/>
            </p:cNvSpPr>
            <p:nvPr/>
          </p:nvSpPr>
          <p:spPr bwMode="auto">
            <a:xfrm>
              <a:off x="7654" y="3862"/>
              <a:ext cx="554" cy="272"/>
            </a:xfrm>
            <a:custGeom>
              <a:avLst/>
              <a:gdLst>
                <a:gd name="T0" fmla="*/ 0 w 108"/>
                <a:gd name="T1" fmla="*/ 112711086 h 54"/>
                <a:gd name="T2" fmla="*/ 132796266 w 108"/>
                <a:gd name="T3" fmla="*/ 0 h 54"/>
                <a:gd name="T4" fmla="*/ 265592367 w 108"/>
                <a:gd name="T5" fmla="*/ 11271108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96265" name="Text Box 15"/>
          <p:cNvSpPr txBox="1">
            <a:spLocks noChangeArrowheads="1"/>
          </p:cNvSpPr>
          <p:nvPr/>
        </p:nvSpPr>
        <p:spPr bwMode="auto">
          <a:xfrm>
            <a:off x="3924300" y="4199458"/>
            <a:ext cx="10080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pt-BR" sz="2000"/>
              <a:t>Cliente</a:t>
            </a:r>
          </a:p>
        </p:txBody>
      </p:sp>
      <p:sp>
        <p:nvSpPr>
          <p:cNvPr id="96266" name="Oval 16"/>
          <p:cNvSpPr>
            <a:spLocks noChangeArrowheads="1"/>
          </p:cNvSpPr>
          <p:nvPr/>
        </p:nvSpPr>
        <p:spPr bwMode="auto">
          <a:xfrm>
            <a:off x="4011613" y="6164783"/>
            <a:ext cx="2289175" cy="536575"/>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Selecionar Extrato</a:t>
            </a:r>
          </a:p>
        </p:txBody>
      </p:sp>
      <p:sp>
        <p:nvSpPr>
          <p:cNvPr id="96267" name="Oval 17"/>
          <p:cNvSpPr>
            <a:spLocks noChangeArrowheads="1"/>
          </p:cNvSpPr>
          <p:nvPr/>
        </p:nvSpPr>
        <p:spPr bwMode="auto">
          <a:xfrm>
            <a:off x="92075" y="3964508"/>
            <a:ext cx="2967038" cy="750888"/>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Selecionar Transferência</a:t>
            </a:r>
          </a:p>
        </p:txBody>
      </p:sp>
      <p:sp>
        <p:nvSpPr>
          <p:cNvPr id="96268" name="Oval 18"/>
          <p:cNvSpPr>
            <a:spLocks noChangeArrowheads="1"/>
          </p:cNvSpPr>
          <p:nvPr/>
        </p:nvSpPr>
        <p:spPr bwMode="auto">
          <a:xfrm>
            <a:off x="5797550" y="3034233"/>
            <a:ext cx="3041650" cy="750888"/>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Selecionar Conta Origem</a:t>
            </a:r>
          </a:p>
        </p:txBody>
      </p:sp>
      <p:sp>
        <p:nvSpPr>
          <p:cNvPr id="96269" name="Line 19"/>
          <p:cNvSpPr>
            <a:spLocks noChangeShapeType="1"/>
          </p:cNvSpPr>
          <p:nvPr/>
        </p:nvSpPr>
        <p:spPr bwMode="auto">
          <a:xfrm flipH="1" flipV="1">
            <a:off x="2428875" y="2272233"/>
            <a:ext cx="1752600" cy="122872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0" name="Line 20"/>
          <p:cNvSpPr>
            <a:spLocks noChangeShapeType="1"/>
          </p:cNvSpPr>
          <p:nvPr/>
        </p:nvSpPr>
        <p:spPr bwMode="auto">
          <a:xfrm flipH="1" flipV="1">
            <a:off x="2428875" y="3424758"/>
            <a:ext cx="1685925" cy="36195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1" name="Line 21"/>
          <p:cNvSpPr>
            <a:spLocks noChangeShapeType="1"/>
          </p:cNvSpPr>
          <p:nvPr/>
        </p:nvSpPr>
        <p:spPr bwMode="auto">
          <a:xfrm flipH="1">
            <a:off x="3132138" y="4053408"/>
            <a:ext cx="954087" cy="271463"/>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2" name="Line 22"/>
          <p:cNvSpPr>
            <a:spLocks noChangeShapeType="1"/>
          </p:cNvSpPr>
          <p:nvPr/>
        </p:nvSpPr>
        <p:spPr bwMode="auto">
          <a:xfrm flipH="1">
            <a:off x="3146425" y="4586808"/>
            <a:ext cx="977900" cy="109220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3" name="Line 23"/>
          <p:cNvSpPr>
            <a:spLocks noChangeShapeType="1"/>
          </p:cNvSpPr>
          <p:nvPr/>
        </p:nvSpPr>
        <p:spPr bwMode="auto">
          <a:xfrm>
            <a:off x="4514850" y="4605858"/>
            <a:ext cx="638175" cy="151447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4" name="Line 24"/>
          <p:cNvSpPr>
            <a:spLocks noChangeShapeType="1"/>
          </p:cNvSpPr>
          <p:nvPr/>
        </p:nvSpPr>
        <p:spPr bwMode="auto">
          <a:xfrm>
            <a:off x="4962525" y="4529658"/>
            <a:ext cx="942975" cy="94297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5" name="Line 25"/>
          <p:cNvSpPr>
            <a:spLocks noChangeShapeType="1"/>
          </p:cNvSpPr>
          <p:nvPr/>
        </p:nvSpPr>
        <p:spPr bwMode="auto">
          <a:xfrm>
            <a:off x="4724400" y="3986733"/>
            <a:ext cx="1714500" cy="44767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76" name="Line 26"/>
          <p:cNvSpPr>
            <a:spLocks noChangeShapeType="1"/>
          </p:cNvSpPr>
          <p:nvPr/>
        </p:nvSpPr>
        <p:spPr bwMode="auto">
          <a:xfrm flipV="1">
            <a:off x="4724400" y="3481908"/>
            <a:ext cx="1047750" cy="27622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grpSp>
        <p:nvGrpSpPr>
          <p:cNvPr id="96277" name="Group 27"/>
          <p:cNvGrpSpPr>
            <a:grpSpLocks noChangeAspect="1"/>
          </p:cNvGrpSpPr>
          <p:nvPr/>
        </p:nvGrpSpPr>
        <p:grpSpPr bwMode="auto">
          <a:xfrm>
            <a:off x="7872413" y="1519758"/>
            <a:ext cx="482600" cy="692150"/>
            <a:chOff x="7654" y="3380"/>
            <a:chExt cx="554" cy="754"/>
          </a:xfrm>
        </p:grpSpPr>
        <p:sp>
          <p:nvSpPr>
            <p:cNvPr id="96283" name="Oval 28"/>
            <p:cNvSpPr>
              <a:spLocks noChangeAspect="1" noChangeArrowheads="1"/>
            </p:cNvSpPr>
            <p:nvPr/>
          </p:nvSpPr>
          <p:spPr bwMode="auto">
            <a:xfrm>
              <a:off x="7805" y="3380"/>
              <a:ext cx="253" cy="248"/>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96284" name="Line 29"/>
            <p:cNvSpPr>
              <a:spLocks noChangeAspect="1" noChangeShapeType="1"/>
            </p:cNvSpPr>
            <p:nvPr/>
          </p:nvSpPr>
          <p:spPr bwMode="auto">
            <a:xfrm>
              <a:off x="7931" y="3630"/>
              <a:ext cx="1" cy="232"/>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6285" name="Line 30"/>
            <p:cNvSpPr>
              <a:spLocks noChangeAspect="1" noChangeShapeType="1"/>
            </p:cNvSpPr>
            <p:nvPr/>
          </p:nvSpPr>
          <p:spPr bwMode="auto">
            <a:xfrm>
              <a:off x="7731" y="3695"/>
              <a:ext cx="401" cy="1"/>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96286" name="Freeform 31"/>
            <p:cNvSpPr>
              <a:spLocks noChangeAspect="1"/>
            </p:cNvSpPr>
            <p:nvPr/>
          </p:nvSpPr>
          <p:spPr bwMode="auto">
            <a:xfrm>
              <a:off x="7654" y="3862"/>
              <a:ext cx="554" cy="272"/>
            </a:xfrm>
            <a:custGeom>
              <a:avLst/>
              <a:gdLst>
                <a:gd name="T0" fmla="*/ 0 w 108"/>
                <a:gd name="T1" fmla="*/ 112711086 h 54"/>
                <a:gd name="T2" fmla="*/ 132796266 w 108"/>
                <a:gd name="T3" fmla="*/ 0 h 54"/>
                <a:gd name="T4" fmla="*/ 265592367 w 108"/>
                <a:gd name="T5" fmla="*/ 11271108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96278" name="Text Box 32"/>
          <p:cNvSpPr txBox="1">
            <a:spLocks noChangeArrowheads="1"/>
          </p:cNvSpPr>
          <p:nvPr/>
        </p:nvSpPr>
        <p:spPr bwMode="auto">
          <a:xfrm>
            <a:off x="7243763" y="2191271"/>
            <a:ext cx="17399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2000"/>
              <a:t>Consórcio de Bancos</a:t>
            </a:r>
          </a:p>
        </p:txBody>
      </p:sp>
      <p:sp>
        <p:nvSpPr>
          <p:cNvPr id="96279" name="Oval 33"/>
          <p:cNvSpPr>
            <a:spLocks noChangeArrowheads="1"/>
          </p:cNvSpPr>
          <p:nvPr/>
        </p:nvSpPr>
        <p:spPr bwMode="auto">
          <a:xfrm>
            <a:off x="3132138" y="1588021"/>
            <a:ext cx="2757487" cy="739775"/>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137160" anchor="ctr"/>
          <a:lstStyle/>
          <a:p>
            <a:pPr algn="ctr" eaLnBrk="0" hangingPunct="0">
              <a:spcBef>
                <a:spcPts val="1000"/>
              </a:spcBef>
            </a:pPr>
            <a:r>
              <a:rPr lang="pt-BR" b="1"/>
              <a:t>Processar Transação</a:t>
            </a:r>
          </a:p>
        </p:txBody>
      </p:sp>
      <p:sp>
        <p:nvSpPr>
          <p:cNvPr id="96280" name="Line 34"/>
          <p:cNvSpPr>
            <a:spLocks noChangeShapeType="1"/>
          </p:cNvSpPr>
          <p:nvPr/>
        </p:nvSpPr>
        <p:spPr bwMode="auto">
          <a:xfrm flipV="1">
            <a:off x="4486275" y="2491308"/>
            <a:ext cx="0" cy="95250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81" name="Line 35"/>
          <p:cNvSpPr>
            <a:spLocks noChangeShapeType="1"/>
          </p:cNvSpPr>
          <p:nvPr/>
        </p:nvSpPr>
        <p:spPr bwMode="auto">
          <a:xfrm flipV="1">
            <a:off x="6105525" y="2005533"/>
            <a:ext cx="1619250" cy="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96282" name="Text Box 42"/>
          <p:cNvSpPr txBox="1">
            <a:spLocks noChangeArrowheads="1"/>
          </p:cNvSpPr>
          <p:nvPr/>
        </p:nvSpPr>
        <p:spPr bwMode="auto">
          <a:xfrm>
            <a:off x="6948488" y="6340791"/>
            <a:ext cx="2124075" cy="473075"/>
          </a:xfrm>
          <a:prstGeom prst="rect">
            <a:avLst/>
          </a:prstGeom>
          <a:solidFill>
            <a:srgbClr val="FFC000"/>
          </a:solidFill>
          <a:ln w="76200">
            <a:solidFill>
              <a:srgbClr val="E4251C"/>
            </a:solidFill>
            <a:miter lim="800000"/>
            <a:headEnd/>
            <a:tailEnd/>
          </a:ln>
        </p:spPr>
        <p:txBody>
          <a:bodyPr>
            <a:spAutoFit/>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pPr>
            <a:r>
              <a:rPr lang="pt-BR" sz="2000" b="1"/>
              <a:t>Não faça isso!</a:t>
            </a:r>
            <a:endParaRPr lang="pt-BR"/>
          </a:p>
        </p:txBody>
      </p:sp>
    </p:spTree>
    <p:extLst>
      <p:ext uri="{BB962C8B-B14F-4D97-AF65-F5344CB8AC3E}">
        <p14:creationId xmlns:p14="http://schemas.microsoft.com/office/powerpoint/2010/main" val="25985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ítulo 1"/>
          <p:cNvSpPr>
            <a:spLocks noGrp="1"/>
          </p:cNvSpPr>
          <p:nvPr>
            <p:ph type="title"/>
          </p:nvPr>
        </p:nvSpPr>
        <p:spPr/>
        <p:txBody>
          <a:bodyPr/>
          <a:lstStyle/>
          <a:p>
            <a:r>
              <a:rPr lang="pt-BR" smtClean="0"/>
              <a:t>Não Use Decomposição Funcional</a:t>
            </a:r>
          </a:p>
        </p:txBody>
      </p:sp>
      <p:sp>
        <p:nvSpPr>
          <p:cNvPr id="100354" name="Oval 8"/>
          <p:cNvSpPr>
            <a:spLocks noChangeAspect="1" noChangeArrowheads="1"/>
          </p:cNvSpPr>
          <p:nvPr/>
        </p:nvSpPr>
        <p:spPr bwMode="auto">
          <a:xfrm>
            <a:off x="3375025" y="2363788"/>
            <a:ext cx="2071688" cy="474662"/>
          </a:xfrm>
          <a:prstGeom prst="ellipse">
            <a:avLst/>
          </a:prstGeom>
          <a:solidFill>
            <a:schemeClr val="bg1"/>
          </a:solidFill>
          <a:ln w="28575">
            <a:solidFill>
              <a:srgbClr val="E4251C"/>
            </a:solidFill>
            <a:round/>
            <a:headEnd type="none" w="sm" len="sm"/>
            <a:tailEnd type="none" w="lg" len="lg"/>
          </a:ln>
        </p:spPr>
        <p:txBody>
          <a:bodyPr wrap="none" anchor="ctr"/>
          <a:lstStyle/>
          <a:p>
            <a:pPr algn="ctr" eaLnBrk="0" hangingPunct="0">
              <a:spcBef>
                <a:spcPts val="1000"/>
              </a:spcBef>
            </a:pPr>
            <a:r>
              <a:rPr lang="pt-BR" sz="2000" dirty="0"/>
              <a:t>Realizar Saque</a:t>
            </a:r>
          </a:p>
        </p:txBody>
      </p:sp>
      <p:sp>
        <p:nvSpPr>
          <p:cNvPr id="100355" name="Oval 9"/>
          <p:cNvSpPr>
            <a:spLocks noChangeAspect="1" noChangeArrowheads="1"/>
          </p:cNvSpPr>
          <p:nvPr/>
        </p:nvSpPr>
        <p:spPr bwMode="auto">
          <a:xfrm>
            <a:off x="3203575" y="3624263"/>
            <a:ext cx="2376488" cy="436562"/>
          </a:xfrm>
          <a:prstGeom prst="ellipse">
            <a:avLst/>
          </a:prstGeom>
          <a:solidFill>
            <a:schemeClr val="bg1"/>
          </a:solidFill>
          <a:ln w="28575">
            <a:solidFill>
              <a:srgbClr val="E4251C"/>
            </a:solidFill>
            <a:round/>
            <a:headEnd type="none" w="sm" len="sm"/>
            <a:tailEnd type="none" w="lg" len="lg"/>
          </a:ln>
        </p:spPr>
        <p:txBody>
          <a:bodyPr wrap="none" anchor="ctr"/>
          <a:lstStyle/>
          <a:p>
            <a:pPr algn="ctr" eaLnBrk="0" hangingPunct="0">
              <a:spcBef>
                <a:spcPts val="1000"/>
              </a:spcBef>
            </a:pPr>
            <a:r>
              <a:rPr lang="pt-BR" sz="2000" dirty="0"/>
              <a:t>Transferir Fundos</a:t>
            </a:r>
          </a:p>
        </p:txBody>
      </p:sp>
      <p:sp>
        <p:nvSpPr>
          <p:cNvPr id="100356" name="Oval 10"/>
          <p:cNvSpPr>
            <a:spLocks noChangeAspect="1" noChangeArrowheads="1"/>
          </p:cNvSpPr>
          <p:nvPr/>
        </p:nvSpPr>
        <p:spPr bwMode="auto">
          <a:xfrm>
            <a:off x="3132138" y="4848225"/>
            <a:ext cx="2519362" cy="427038"/>
          </a:xfrm>
          <a:prstGeom prst="ellipse">
            <a:avLst/>
          </a:prstGeom>
          <a:solidFill>
            <a:schemeClr val="bg1"/>
          </a:solidFill>
          <a:ln w="28575">
            <a:solidFill>
              <a:srgbClr val="E4251C"/>
            </a:solidFill>
            <a:round/>
            <a:headEnd type="none" w="sm" len="sm"/>
            <a:tailEnd type="none" w="lg" len="lg"/>
          </a:ln>
        </p:spPr>
        <p:txBody>
          <a:bodyPr wrap="none" anchor="ctr"/>
          <a:lstStyle/>
          <a:p>
            <a:pPr algn="ctr" eaLnBrk="0" hangingPunct="0">
              <a:spcBef>
                <a:spcPts val="1000"/>
              </a:spcBef>
            </a:pPr>
            <a:r>
              <a:rPr lang="pt-BR" sz="2000" dirty="0"/>
              <a:t>Realizar Depósito</a:t>
            </a:r>
          </a:p>
        </p:txBody>
      </p:sp>
      <p:grpSp>
        <p:nvGrpSpPr>
          <p:cNvPr id="100357" name="Group 12"/>
          <p:cNvGrpSpPr>
            <a:grpSpLocks/>
          </p:cNvGrpSpPr>
          <p:nvPr/>
        </p:nvGrpSpPr>
        <p:grpSpPr bwMode="auto">
          <a:xfrm>
            <a:off x="719138" y="3548063"/>
            <a:ext cx="482600" cy="692150"/>
            <a:chOff x="693" y="1722"/>
            <a:chExt cx="304" cy="436"/>
          </a:xfrm>
        </p:grpSpPr>
        <p:sp>
          <p:nvSpPr>
            <p:cNvPr id="100372" name="Oval 13"/>
            <p:cNvSpPr>
              <a:spLocks noChangeAspect="1" noChangeArrowheads="1"/>
            </p:cNvSpPr>
            <p:nvPr/>
          </p:nvSpPr>
          <p:spPr bwMode="auto">
            <a:xfrm>
              <a:off x="776" y="1722"/>
              <a:ext cx="139" cy="143"/>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00373" name="Line 14"/>
            <p:cNvSpPr>
              <a:spLocks noChangeAspect="1" noChangeShapeType="1"/>
            </p:cNvSpPr>
            <p:nvPr/>
          </p:nvSpPr>
          <p:spPr bwMode="auto">
            <a:xfrm>
              <a:off x="845" y="1867"/>
              <a:ext cx="1" cy="134"/>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0374" name="Line 15"/>
            <p:cNvSpPr>
              <a:spLocks noChangeAspect="1" noChangeShapeType="1"/>
            </p:cNvSpPr>
            <p:nvPr/>
          </p:nvSpPr>
          <p:spPr bwMode="auto">
            <a:xfrm>
              <a:off x="735" y="1904"/>
              <a:ext cx="220" cy="1"/>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0375" name="Freeform 16"/>
            <p:cNvSpPr>
              <a:spLocks noChangeAspect="1"/>
            </p:cNvSpPr>
            <p:nvPr/>
          </p:nvSpPr>
          <p:spPr bwMode="auto">
            <a:xfrm>
              <a:off x="693" y="2001"/>
              <a:ext cx="304" cy="157"/>
            </a:xfrm>
            <a:custGeom>
              <a:avLst/>
              <a:gdLst>
                <a:gd name="T0" fmla="*/ 0 w 108"/>
                <a:gd name="T1" fmla="*/ 800848 h 54"/>
                <a:gd name="T2" fmla="*/ 599398 w 108"/>
                <a:gd name="T3" fmla="*/ 0 h 54"/>
                <a:gd name="T4" fmla="*/ 1198216 w 108"/>
                <a:gd name="T5" fmla="*/ 800848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100358" name="Text Box 17"/>
          <p:cNvSpPr txBox="1">
            <a:spLocks noChangeArrowheads="1"/>
          </p:cNvSpPr>
          <p:nvPr/>
        </p:nvSpPr>
        <p:spPr bwMode="auto">
          <a:xfrm>
            <a:off x="395288" y="4156075"/>
            <a:ext cx="10080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pt-BR" sz="2000"/>
              <a:t>Cliente</a:t>
            </a:r>
          </a:p>
        </p:txBody>
      </p:sp>
      <p:sp>
        <p:nvSpPr>
          <p:cNvPr id="100359" name="Line 18"/>
          <p:cNvSpPr>
            <a:spLocks noChangeShapeType="1"/>
          </p:cNvSpPr>
          <p:nvPr/>
        </p:nvSpPr>
        <p:spPr bwMode="auto">
          <a:xfrm flipV="1">
            <a:off x="1685925" y="2763838"/>
            <a:ext cx="1689100" cy="83820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wrap="square" lIns="92075" tIns="46038" rIns="92075" bIns="137160">
            <a:spAutoFit/>
          </a:bodyPr>
          <a:lstStyle/>
          <a:p>
            <a:endParaRPr lang="pt-BR"/>
          </a:p>
        </p:txBody>
      </p:sp>
      <p:sp>
        <p:nvSpPr>
          <p:cNvPr id="100360" name="Line 19"/>
          <p:cNvSpPr>
            <a:spLocks noChangeShapeType="1"/>
          </p:cNvSpPr>
          <p:nvPr/>
        </p:nvSpPr>
        <p:spPr bwMode="auto">
          <a:xfrm>
            <a:off x="1365250" y="3897313"/>
            <a:ext cx="1854200" cy="317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100361" name="Line 20"/>
          <p:cNvSpPr>
            <a:spLocks noChangeShapeType="1"/>
          </p:cNvSpPr>
          <p:nvPr/>
        </p:nvSpPr>
        <p:spPr bwMode="auto">
          <a:xfrm>
            <a:off x="1730375" y="4395788"/>
            <a:ext cx="1435100" cy="57467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grpSp>
        <p:nvGrpSpPr>
          <p:cNvPr id="100362" name="Group 22"/>
          <p:cNvGrpSpPr>
            <a:grpSpLocks noChangeAspect="1"/>
          </p:cNvGrpSpPr>
          <p:nvPr/>
        </p:nvGrpSpPr>
        <p:grpSpPr bwMode="auto">
          <a:xfrm>
            <a:off x="7700963" y="3303588"/>
            <a:ext cx="482600" cy="692150"/>
            <a:chOff x="7654" y="3380"/>
            <a:chExt cx="554" cy="754"/>
          </a:xfrm>
        </p:grpSpPr>
        <p:sp>
          <p:nvSpPr>
            <p:cNvPr id="100368" name="Oval 23"/>
            <p:cNvSpPr>
              <a:spLocks noChangeAspect="1" noChangeArrowheads="1"/>
            </p:cNvSpPr>
            <p:nvPr/>
          </p:nvSpPr>
          <p:spPr bwMode="auto">
            <a:xfrm>
              <a:off x="7805" y="3380"/>
              <a:ext cx="253" cy="248"/>
            </a:xfrm>
            <a:prstGeom prst="ellipse">
              <a:avLst/>
            </a:pr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00369" name="Line 24"/>
            <p:cNvSpPr>
              <a:spLocks noChangeAspect="1" noChangeShapeType="1"/>
            </p:cNvSpPr>
            <p:nvPr/>
          </p:nvSpPr>
          <p:spPr bwMode="auto">
            <a:xfrm>
              <a:off x="7931" y="3630"/>
              <a:ext cx="1" cy="232"/>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0370" name="Line 25"/>
            <p:cNvSpPr>
              <a:spLocks noChangeAspect="1" noChangeShapeType="1"/>
            </p:cNvSpPr>
            <p:nvPr/>
          </p:nvSpPr>
          <p:spPr bwMode="auto">
            <a:xfrm>
              <a:off x="7731" y="3695"/>
              <a:ext cx="401" cy="1"/>
            </a:xfrm>
            <a:prstGeom prst="line">
              <a:avLst/>
            </a:prstGeom>
            <a:noFill/>
            <a:ln w="28575">
              <a:solidFill>
                <a:srgbClr val="E425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0371" name="Freeform 26"/>
            <p:cNvSpPr>
              <a:spLocks noChangeAspect="1"/>
            </p:cNvSpPr>
            <p:nvPr/>
          </p:nvSpPr>
          <p:spPr bwMode="auto">
            <a:xfrm>
              <a:off x="7654" y="3862"/>
              <a:ext cx="554" cy="272"/>
            </a:xfrm>
            <a:custGeom>
              <a:avLst/>
              <a:gdLst>
                <a:gd name="T0" fmla="*/ 0 w 108"/>
                <a:gd name="T1" fmla="*/ 112711086 h 54"/>
                <a:gd name="T2" fmla="*/ 132796266 w 108"/>
                <a:gd name="T3" fmla="*/ 0 h 54"/>
                <a:gd name="T4" fmla="*/ 265592367 w 108"/>
                <a:gd name="T5" fmla="*/ 11271108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E4251C"/>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100363" name="Text Box 27"/>
          <p:cNvSpPr txBox="1">
            <a:spLocks noChangeArrowheads="1"/>
          </p:cNvSpPr>
          <p:nvPr/>
        </p:nvSpPr>
        <p:spPr bwMode="auto">
          <a:xfrm>
            <a:off x="7091363" y="3937000"/>
            <a:ext cx="17399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2000"/>
              <a:t>Consórcio de Bancos</a:t>
            </a:r>
          </a:p>
        </p:txBody>
      </p:sp>
      <p:sp>
        <p:nvSpPr>
          <p:cNvPr id="100364" name="Line 28"/>
          <p:cNvSpPr>
            <a:spLocks noChangeShapeType="1"/>
          </p:cNvSpPr>
          <p:nvPr/>
        </p:nvSpPr>
        <p:spPr bwMode="auto">
          <a:xfrm>
            <a:off x="5559425" y="2693988"/>
            <a:ext cx="1765300" cy="86360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100365" name="Line 29"/>
          <p:cNvSpPr>
            <a:spLocks noChangeShapeType="1"/>
          </p:cNvSpPr>
          <p:nvPr/>
        </p:nvSpPr>
        <p:spPr bwMode="auto">
          <a:xfrm>
            <a:off x="5727700" y="3900488"/>
            <a:ext cx="1552575" cy="0"/>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100366" name="Line 30"/>
          <p:cNvSpPr>
            <a:spLocks noChangeShapeType="1"/>
          </p:cNvSpPr>
          <p:nvPr/>
        </p:nvSpPr>
        <p:spPr bwMode="auto">
          <a:xfrm flipV="1">
            <a:off x="5695950" y="4303713"/>
            <a:ext cx="1463675" cy="650875"/>
          </a:xfrm>
          <a:prstGeom prst="line">
            <a:avLst/>
          </a:prstGeom>
          <a:noFill/>
          <a:ln w="28575">
            <a:solidFill>
              <a:srgbClr val="E4251C"/>
            </a:solidFill>
            <a:round/>
            <a:headEnd/>
            <a:tailEnd type="arrow" w="med" len="med"/>
          </a:ln>
          <a:extLst>
            <a:ext uri="{909E8E84-426E-40DD-AFC4-6F175D3DCCD1}">
              <a14:hiddenFill xmlns:a14="http://schemas.microsoft.com/office/drawing/2010/main">
                <a:noFill/>
              </a14:hiddenFill>
            </a:ext>
          </a:extLst>
        </p:spPr>
        <p:txBody>
          <a:bodyPr lIns="92075" tIns="46038" rIns="92075" bIns="137160">
            <a:spAutoFit/>
          </a:bodyPr>
          <a:lstStyle/>
          <a:p>
            <a:endParaRPr lang="pt-BR"/>
          </a:p>
        </p:txBody>
      </p:sp>
      <p:sp>
        <p:nvSpPr>
          <p:cNvPr id="100367" name="Text Box 42"/>
          <p:cNvSpPr txBox="1">
            <a:spLocks noChangeArrowheads="1"/>
          </p:cNvSpPr>
          <p:nvPr/>
        </p:nvSpPr>
        <p:spPr bwMode="auto">
          <a:xfrm>
            <a:off x="6732588" y="6308725"/>
            <a:ext cx="2339975" cy="473075"/>
          </a:xfrm>
          <a:prstGeom prst="rect">
            <a:avLst/>
          </a:prstGeom>
          <a:solidFill>
            <a:srgbClr val="FFC000"/>
          </a:solidFill>
          <a:ln w="76200">
            <a:solidFill>
              <a:srgbClr val="E4251C"/>
            </a:solidFill>
            <a:miter lim="800000"/>
            <a:headEnd/>
            <a:tailEnd/>
          </a:ln>
        </p:spPr>
        <p:txBody>
          <a:bodyPr>
            <a:spAutoFit/>
          </a:bodyPr>
          <a:lstStyle>
            <a:lvl1pPr marL="228600" indent="-2286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pPr>
            <a:r>
              <a:rPr lang="pt-BR" sz="2000" b="1"/>
              <a:t>Assim é melhor!</a:t>
            </a:r>
            <a:endParaRPr lang="pt-BR"/>
          </a:p>
        </p:txBody>
      </p:sp>
    </p:spTree>
    <p:extLst>
      <p:ext uri="{BB962C8B-B14F-4D97-AF65-F5344CB8AC3E}">
        <p14:creationId xmlns:p14="http://schemas.microsoft.com/office/powerpoint/2010/main" val="10434164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Fluxos de Eventos</a:t>
            </a:r>
            <a:endParaRPr lang="pt-BR" dirty="0"/>
          </a:p>
        </p:txBody>
      </p:sp>
      <p:sp>
        <p:nvSpPr>
          <p:cNvPr id="125954" name="Espaço Reservado para Conteúdo 3"/>
          <p:cNvSpPr>
            <a:spLocks noGrp="1"/>
          </p:cNvSpPr>
          <p:nvPr>
            <p:ph idx="1"/>
          </p:nvPr>
        </p:nvSpPr>
        <p:spPr/>
        <p:txBody>
          <a:bodyPr/>
          <a:lstStyle/>
          <a:p>
            <a:r>
              <a:rPr lang="pt-BR" dirty="0" smtClean="0"/>
              <a:t>Um fluxo de evento é um conjunto de passos</a:t>
            </a:r>
          </a:p>
          <a:p>
            <a:r>
              <a:rPr lang="pt-BR" dirty="0" smtClean="0"/>
              <a:t>Um fluxo básico</a:t>
            </a:r>
          </a:p>
          <a:p>
            <a:pPr lvl="1"/>
            <a:r>
              <a:rPr lang="pt-BR" dirty="0" smtClean="0"/>
              <a:t>Caminho feliz</a:t>
            </a:r>
          </a:p>
          <a:p>
            <a:pPr lvl="1"/>
            <a:r>
              <a:rPr lang="pt-BR" dirty="0" smtClean="0"/>
              <a:t>Cenário de sucesso do início ao fim</a:t>
            </a:r>
          </a:p>
          <a:p>
            <a:r>
              <a:rPr lang="pt-BR" dirty="0" smtClean="0"/>
              <a:t>Tipos de fluxos alternativos</a:t>
            </a:r>
          </a:p>
          <a:p>
            <a:pPr lvl="1"/>
            <a:r>
              <a:rPr lang="pt-BR" dirty="0" smtClean="0"/>
              <a:t>Variantes regulares</a:t>
            </a:r>
          </a:p>
          <a:p>
            <a:pPr lvl="1"/>
            <a:r>
              <a:rPr lang="pt-BR" dirty="0" smtClean="0"/>
              <a:t>Casos ímpares</a:t>
            </a:r>
          </a:p>
          <a:p>
            <a:pPr lvl="1"/>
            <a:r>
              <a:rPr lang="pt-BR" dirty="0" smtClean="0"/>
              <a:t>Fluxos excepcionais (erros)</a:t>
            </a:r>
          </a:p>
        </p:txBody>
      </p:sp>
      <p:grpSp>
        <p:nvGrpSpPr>
          <p:cNvPr id="125955" name="Group 29"/>
          <p:cNvGrpSpPr>
            <a:grpSpLocks/>
          </p:cNvGrpSpPr>
          <p:nvPr/>
        </p:nvGrpSpPr>
        <p:grpSpPr bwMode="auto">
          <a:xfrm>
            <a:off x="6019800" y="2820988"/>
            <a:ext cx="2819400" cy="2590800"/>
            <a:chOff x="3792" y="2038"/>
            <a:chExt cx="1776" cy="1632"/>
          </a:xfrm>
        </p:grpSpPr>
        <p:sp>
          <p:nvSpPr>
            <p:cNvPr id="125956" name="Line 5"/>
            <p:cNvSpPr>
              <a:spLocks noChangeShapeType="1"/>
            </p:cNvSpPr>
            <p:nvPr/>
          </p:nvSpPr>
          <p:spPr bwMode="auto">
            <a:xfrm>
              <a:off x="4704" y="2038"/>
              <a:ext cx="0" cy="1632"/>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nvGrpSpPr>
            <p:cNvPr id="125957" name="Group 6"/>
            <p:cNvGrpSpPr>
              <a:grpSpLocks/>
            </p:cNvGrpSpPr>
            <p:nvPr/>
          </p:nvGrpSpPr>
          <p:grpSpPr bwMode="auto">
            <a:xfrm>
              <a:off x="4704" y="2375"/>
              <a:ext cx="337" cy="336"/>
              <a:chOff x="4176" y="1537"/>
              <a:chExt cx="337" cy="336"/>
            </a:xfrm>
          </p:grpSpPr>
          <p:sp>
            <p:nvSpPr>
              <p:cNvPr id="125976" name="Arc 7"/>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5977" name="Arc 8"/>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25958" name="Group 9"/>
            <p:cNvGrpSpPr>
              <a:grpSpLocks/>
            </p:cNvGrpSpPr>
            <p:nvPr/>
          </p:nvGrpSpPr>
          <p:grpSpPr bwMode="auto">
            <a:xfrm>
              <a:off x="4320" y="2183"/>
              <a:ext cx="337" cy="430"/>
              <a:chOff x="3792" y="1345"/>
              <a:chExt cx="337" cy="430"/>
            </a:xfrm>
          </p:grpSpPr>
          <p:sp>
            <p:nvSpPr>
              <p:cNvPr id="125974" name="Arc 10"/>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5975" name="Arc 11"/>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CC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25959" name="Group 12"/>
            <p:cNvGrpSpPr>
              <a:grpSpLocks/>
            </p:cNvGrpSpPr>
            <p:nvPr/>
          </p:nvGrpSpPr>
          <p:grpSpPr bwMode="auto">
            <a:xfrm>
              <a:off x="5040" y="2567"/>
              <a:ext cx="528" cy="479"/>
              <a:chOff x="4512" y="1729"/>
              <a:chExt cx="528" cy="479"/>
            </a:xfrm>
          </p:grpSpPr>
          <p:sp>
            <p:nvSpPr>
              <p:cNvPr id="125970" name="Arc 1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5971"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5972"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5973"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25960" name="Group 17"/>
            <p:cNvGrpSpPr>
              <a:grpSpLocks/>
            </p:cNvGrpSpPr>
            <p:nvPr/>
          </p:nvGrpSpPr>
          <p:grpSpPr bwMode="auto">
            <a:xfrm>
              <a:off x="4128" y="2807"/>
              <a:ext cx="529" cy="479"/>
              <a:chOff x="3600" y="1969"/>
              <a:chExt cx="529" cy="479"/>
            </a:xfrm>
          </p:grpSpPr>
          <p:sp>
            <p:nvSpPr>
              <p:cNvPr id="125966" name="Arc 18"/>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5967"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5968"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5969"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25961" name="Group 22"/>
            <p:cNvGrpSpPr>
              <a:grpSpLocks/>
            </p:cNvGrpSpPr>
            <p:nvPr/>
          </p:nvGrpSpPr>
          <p:grpSpPr bwMode="auto">
            <a:xfrm>
              <a:off x="3792" y="2375"/>
              <a:ext cx="529" cy="479"/>
              <a:chOff x="3264" y="1537"/>
              <a:chExt cx="529" cy="479"/>
            </a:xfrm>
          </p:grpSpPr>
          <p:sp>
            <p:nvSpPr>
              <p:cNvPr id="125962" name="Arc 23"/>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5963"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5964"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5965"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spTree>
    <p:extLst>
      <p:ext uri="{BB962C8B-B14F-4D97-AF65-F5344CB8AC3E}">
        <p14:creationId xmlns:p14="http://schemas.microsoft.com/office/powerpoint/2010/main" val="1334739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Fluxos Básicos e Alternativos</a:t>
            </a:r>
            <a:endParaRPr lang="pt-BR" dirty="0"/>
          </a:p>
        </p:txBody>
      </p:sp>
      <p:sp>
        <p:nvSpPr>
          <p:cNvPr id="128002" name="Text Box 27"/>
          <p:cNvSpPr txBox="1">
            <a:spLocks noChangeArrowheads="1"/>
          </p:cNvSpPr>
          <p:nvPr/>
        </p:nvSpPr>
        <p:spPr bwMode="auto">
          <a:xfrm>
            <a:off x="2644775" y="1717675"/>
            <a:ext cx="900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sz="1600"/>
              <a:t>Passo1</a:t>
            </a:r>
          </a:p>
        </p:txBody>
      </p:sp>
      <p:sp>
        <p:nvSpPr>
          <p:cNvPr id="128003" name="Text Box 28"/>
          <p:cNvSpPr txBox="1">
            <a:spLocks noChangeArrowheads="1"/>
          </p:cNvSpPr>
          <p:nvPr/>
        </p:nvSpPr>
        <p:spPr bwMode="auto">
          <a:xfrm>
            <a:off x="2644775" y="2508250"/>
            <a:ext cx="900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sz="1600"/>
              <a:t>Passo2</a:t>
            </a:r>
          </a:p>
        </p:txBody>
      </p:sp>
      <p:sp>
        <p:nvSpPr>
          <p:cNvPr id="128004" name="Text Box 29"/>
          <p:cNvSpPr txBox="1">
            <a:spLocks noChangeArrowheads="1"/>
          </p:cNvSpPr>
          <p:nvPr/>
        </p:nvSpPr>
        <p:spPr bwMode="auto">
          <a:xfrm>
            <a:off x="3454400" y="2289175"/>
            <a:ext cx="5000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solidFill>
                  <a:schemeClr val="tx2"/>
                </a:solidFill>
              </a:rPr>
              <a:t>A1</a:t>
            </a:r>
          </a:p>
        </p:txBody>
      </p:sp>
      <p:sp>
        <p:nvSpPr>
          <p:cNvPr id="128005" name="Text Box 30"/>
          <p:cNvSpPr txBox="1">
            <a:spLocks noChangeArrowheads="1"/>
          </p:cNvSpPr>
          <p:nvPr/>
        </p:nvSpPr>
        <p:spPr bwMode="auto">
          <a:xfrm>
            <a:off x="4492625" y="2820988"/>
            <a:ext cx="5000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solidFill>
                  <a:schemeClr val="accent1"/>
                </a:solidFill>
              </a:rPr>
              <a:t>A3</a:t>
            </a:r>
          </a:p>
        </p:txBody>
      </p:sp>
      <p:sp>
        <p:nvSpPr>
          <p:cNvPr id="128006" name="Text Box 31"/>
          <p:cNvSpPr txBox="1">
            <a:spLocks noChangeArrowheads="1"/>
          </p:cNvSpPr>
          <p:nvPr/>
        </p:nvSpPr>
        <p:spPr bwMode="auto">
          <a:xfrm>
            <a:off x="2644775" y="4089400"/>
            <a:ext cx="900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sz="1600"/>
              <a:t>Passo4</a:t>
            </a:r>
          </a:p>
        </p:txBody>
      </p:sp>
      <p:sp>
        <p:nvSpPr>
          <p:cNvPr id="128007" name="Text Box 32"/>
          <p:cNvSpPr txBox="1">
            <a:spLocks noChangeArrowheads="1"/>
          </p:cNvSpPr>
          <p:nvPr/>
        </p:nvSpPr>
        <p:spPr bwMode="auto">
          <a:xfrm>
            <a:off x="1476375" y="3221038"/>
            <a:ext cx="50006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solidFill>
                  <a:schemeClr val="tx2"/>
                </a:solidFill>
              </a:rPr>
              <a:t>A4</a:t>
            </a:r>
          </a:p>
        </p:txBody>
      </p:sp>
      <p:sp>
        <p:nvSpPr>
          <p:cNvPr id="128008" name="Text Box 33"/>
          <p:cNvSpPr txBox="1">
            <a:spLocks noChangeArrowheads="1"/>
          </p:cNvSpPr>
          <p:nvPr/>
        </p:nvSpPr>
        <p:spPr bwMode="auto">
          <a:xfrm>
            <a:off x="2644775" y="3298825"/>
            <a:ext cx="900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sz="1600"/>
              <a:t>Passo3</a:t>
            </a:r>
          </a:p>
        </p:txBody>
      </p:sp>
      <p:sp>
        <p:nvSpPr>
          <p:cNvPr id="105481" name="Text Box 34"/>
          <p:cNvSpPr txBox="1">
            <a:spLocks noChangeArrowheads="1"/>
          </p:cNvSpPr>
          <p:nvPr/>
        </p:nvSpPr>
        <p:spPr bwMode="auto">
          <a:xfrm>
            <a:off x="1901825" y="2393950"/>
            <a:ext cx="500063" cy="385763"/>
          </a:xfrm>
          <a:prstGeom prst="rect">
            <a:avLst/>
          </a:prstGeom>
          <a:noFill/>
          <a:ln w="9525">
            <a:noFill/>
            <a:miter lim="800000"/>
            <a:headEnd/>
            <a:tailEnd/>
          </a:ln>
        </p:spPr>
        <p:txBody>
          <a:bodyPr wrap="none" lIns="107950" tIns="53975" rIns="107950" bIns="53975">
            <a:spAutoFit/>
          </a:bodyPr>
          <a:lstStyle/>
          <a:p>
            <a:pPr>
              <a:defRPr/>
            </a:pPr>
            <a:r>
              <a:rPr lang="en-US" dirty="0">
                <a:solidFill>
                  <a:schemeClr val="accent5">
                    <a:lumMod val="60000"/>
                    <a:lumOff val="40000"/>
                  </a:schemeClr>
                </a:solidFill>
                <a:latin typeface="Arial" charset="0"/>
              </a:rPr>
              <a:t>A2</a:t>
            </a:r>
          </a:p>
        </p:txBody>
      </p:sp>
      <p:sp>
        <p:nvSpPr>
          <p:cNvPr id="128010" name="Text Box 35"/>
          <p:cNvSpPr txBox="1">
            <a:spLocks noChangeArrowheads="1"/>
          </p:cNvSpPr>
          <p:nvPr/>
        </p:nvSpPr>
        <p:spPr bwMode="auto">
          <a:xfrm>
            <a:off x="509588" y="2268538"/>
            <a:ext cx="5000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solidFill>
                  <a:schemeClr val="accent1"/>
                </a:solidFill>
              </a:rPr>
              <a:t>A5</a:t>
            </a:r>
          </a:p>
        </p:txBody>
      </p:sp>
      <p:grpSp>
        <p:nvGrpSpPr>
          <p:cNvPr id="128011" name="Group 50"/>
          <p:cNvGrpSpPr>
            <a:grpSpLocks/>
          </p:cNvGrpSpPr>
          <p:nvPr/>
        </p:nvGrpSpPr>
        <p:grpSpPr bwMode="auto">
          <a:xfrm>
            <a:off x="314325" y="1568450"/>
            <a:ext cx="4733925" cy="3819525"/>
            <a:chOff x="198" y="988"/>
            <a:chExt cx="2982" cy="2406"/>
          </a:xfrm>
        </p:grpSpPr>
        <p:grpSp>
          <p:nvGrpSpPr>
            <p:cNvPr id="128013" name="Group 22"/>
            <p:cNvGrpSpPr>
              <a:grpSpLocks/>
            </p:cNvGrpSpPr>
            <p:nvPr/>
          </p:nvGrpSpPr>
          <p:grpSpPr bwMode="auto">
            <a:xfrm>
              <a:off x="205" y="1485"/>
              <a:ext cx="914" cy="706"/>
              <a:chOff x="3264" y="1537"/>
              <a:chExt cx="529" cy="479"/>
            </a:xfrm>
          </p:grpSpPr>
          <p:sp>
            <p:nvSpPr>
              <p:cNvPr id="128031" name="Arc 23"/>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8032"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8033"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8034"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28014" name="Group 48"/>
            <p:cNvGrpSpPr>
              <a:grpSpLocks/>
            </p:cNvGrpSpPr>
            <p:nvPr/>
          </p:nvGrpSpPr>
          <p:grpSpPr bwMode="auto">
            <a:xfrm>
              <a:off x="1674" y="1486"/>
              <a:ext cx="580" cy="500"/>
              <a:chOff x="1682" y="1486"/>
              <a:chExt cx="580" cy="500"/>
            </a:xfrm>
          </p:grpSpPr>
          <p:sp>
            <p:nvSpPr>
              <p:cNvPr id="128029" name="Arc 7"/>
              <p:cNvSpPr>
                <a:spLocks/>
              </p:cNvSpPr>
              <p:nvPr/>
            </p:nvSpPr>
            <p:spPr bwMode="auto">
              <a:xfrm>
                <a:off x="1689" y="1486"/>
                <a:ext cx="571" cy="283"/>
              </a:xfrm>
              <a:custGeom>
                <a:avLst/>
                <a:gdLst>
                  <a:gd name="T0" fmla="*/ 0 w 21259"/>
                  <a:gd name="T1" fmla="*/ 0 h 21600"/>
                  <a:gd name="T2" fmla="*/ 0 w 21259"/>
                  <a:gd name="T3" fmla="*/ 0 h 21600"/>
                  <a:gd name="T4" fmla="*/ 0 w 21259"/>
                  <a:gd name="T5" fmla="*/ 0 h 21600"/>
                  <a:gd name="T6" fmla="*/ 0 60000 65536"/>
                  <a:gd name="T7" fmla="*/ 0 60000 65536"/>
                  <a:gd name="T8" fmla="*/ 0 60000 65536"/>
                  <a:gd name="T9" fmla="*/ 0 w 21259"/>
                  <a:gd name="T10" fmla="*/ 0 h 21600"/>
                  <a:gd name="T11" fmla="*/ 21259 w 21259"/>
                  <a:gd name="T12" fmla="*/ 21600 h 21600"/>
                </a:gdLst>
                <a:ahLst/>
                <a:cxnLst>
                  <a:cxn ang="T6">
                    <a:pos x="T0" y="T1"/>
                  </a:cxn>
                  <a:cxn ang="T7">
                    <a:pos x="T2" y="T3"/>
                  </a:cxn>
                  <a:cxn ang="T8">
                    <a:pos x="T4" y="T5"/>
                  </a:cxn>
                </a:cxnLst>
                <a:rect l="T9" t="T10" r="T11" b="T12"/>
                <a:pathLst>
                  <a:path w="21259" h="21600" fill="none" extrusionOk="0">
                    <a:moveTo>
                      <a:pt x="0" y="0"/>
                    </a:moveTo>
                    <a:cubicBezTo>
                      <a:pt x="21" y="0"/>
                      <a:pt x="42" y="-1"/>
                      <a:pt x="64" y="0"/>
                    </a:cubicBezTo>
                    <a:cubicBezTo>
                      <a:pt x="10387" y="0"/>
                      <a:pt x="19268" y="7305"/>
                      <a:pt x="21258" y="17435"/>
                    </a:cubicBezTo>
                  </a:path>
                  <a:path w="21259" h="21600" stroke="0" extrusionOk="0">
                    <a:moveTo>
                      <a:pt x="0" y="0"/>
                    </a:moveTo>
                    <a:cubicBezTo>
                      <a:pt x="21" y="0"/>
                      <a:pt x="42" y="-1"/>
                      <a:pt x="64" y="0"/>
                    </a:cubicBezTo>
                    <a:cubicBezTo>
                      <a:pt x="10387" y="0"/>
                      <a:pt x="19268" y="7305"/>
                      <a:pt x="21258" y="17435"/>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8030" name="Arc 8"/>
              <p:cNvSpPr>
                <a:spLocks/>
              </p:cNvSpPr>
              <p:nvPr/>
            </p:nvSpPr>
            <p:spPr bwMode="auto">
              <a:xfrm rot="10800000">
                <a:off x="1682" y="1705"/>
                <a:ext cx="580" cy="281"/>
              </a:xfrm>
              <a:custGeom>
                <a:avLst/>
                <a:gdLst>
                  <a:gd name="T0" fmla="*/ 0 w 21585"/>
                  <a:gd name="T1" fmla="*/ 0 h 21497"/>
                  <a:gd name="T2" fmla="*/ 0 w 21585"/>
                  <a:gd name="T3" fmla="*/ 0 h 21497"/>
                  <a:gd name="T4" fmla="*/ 0 w 21585"/>
                  <a:gd name="T5" fmla="*/ 0 h 21497"/>
                  <a:gd name="T6" fmla="*/ 0 60000 65536"/>
                  <a:gd name="T7" fmla="*/ 0 60000 65536"/>
                  <a:gd name="T8" fmla="*/ 0 60000 65536"/>
                  <a:gd name="T9" fmla="*/ 0 w 21585"/>
                  <a:gd name="T10" fmla="*/ 0 h 21497"/>
                  <a:gd name="T11" fmla="*/ 21585 w 21585"/>
                  <a:gd name="T12" fmla="*/ 21497 h 21497"/>
                </a:gdLst>
                <a:ahLst/>
                <a:cxnLst>
                  <a:cxn ang="T6">
                    <a:pos x="T0" y="T1"/>
                  </a:cxn>
                  <a:cxn ang="T7">
                    <a:pos x="T2" y="T3"/>
                  </a:cxn>
                  <a:cxn ang="T8">
                    <a:pos x="T4" y="T5"/>
                  </a:cxn>
                </a:cxnLst>
                <a:rect l="T9" t="T10" r="T11" b="T12"/>
                <a:pathLst>
                  <a:path w="21585" h="21497" fill="none" extrusionOk="0">
                    <a:moveTo>
                      <a:pt x="0" y="20682"/>
                    </a:moveTo>
                    <a:cubicBezTo>
                      <a:pt x="407" y="9888"/>
                      <a:pt x="8725" y="1055"/>
                      <a:pt x="19474" y="0"/>
                    </a:cubicBezTo>
                  </a:path>
                  <a:path w="21585" h="21497" stroke="0" extrusionOk="0">
                    <a:moveTo>
                      <a:pt x="0" y="20682"/>
                    </a:moveTo>
                    <a:cubicBezTo>
                      <a:pt x="407" y="9888"/>
                      <a:pt x="8725" y="1055"/>
                      <a:pt x="19474" y="0"/>
                    </a:cubicBezTo>
                    <a:lnTo>
                      <a:pt x="21585"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28015" name="Group 9"/>
            <p:cNvGrpSpPr>
              <a:grpSpLocks/>
            </p:cNvGrpSpPr>
            <p:nvPr/>
          </p:nvGrpSpPr>
          <p:grpSpPr bwMode="auto">
            <a:xfrm>
              <a:off x="1110" y="1202"/>
              <a:ext cx="581" cy="634"/>
              <a:chOff x="3792" y="1345"/>
              <a:chExt cx="337" cy="430"/>
            </a:xfrm>
          </p:grpSpPr>
          <p:sp>
            <p:nvSpPr>
              <p:cNvPr id="105499" name="Arc 10"/>
              <p:cNvSpPr>
                <a:spLocks/>
              </p:cNvSpPr>
              <p:nvPr/>
            </p:nvSpPr>
            <p:spPr bwMode="auto">
              <a:xfrm rot="10800000">
                <a:off x="3792" y="1556"/>
                <a:ext cx="336" cy="219"/>
              </a:xfrm>
              <a:custGeom>
                <a:avLst/>
                <a:gdLst>
                  <a:gd name="T0" fmla="*/ 0 w 21600"/>
                  <a:gd name="T1" fmla="*/ 0 h 21600"/>
                  <a:gd name="T2" fmla="*/ 5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5">
                    <a:lumMod val="60000"/>
                    <a:lumOff val="40000"/>
                  </a:schemeClr>
                </a:solidFill>
                <a:round/>
                <a:headEnd type="none" w="sm" len="sm"/>
                <a:tailEnd type="none" w="sm" len="sm"/>
              </a:ln>
            </p:spPr>
            <p:txBody>
              <a:bodyPr wrap="none" anchor="ctr"/>
              <a:lstStyle/>
              <a:p>
                <a:pPr>
                  <a:defRPr/>
                </a:pPr>
                <a:endParaRPr lang="pt-BR">
                  <a:latin typeface="Arial" charset="0"/>
                </a:endParaRPr>
              </a:p>
            </p:txBody>
          </p:sp>
          <p:sp>
            <p:nvSpPr>
              <p:cNvPr id="105500" name="Arc 11"/>
              <p:cNvSpPr>
                <a:spLocks/>
              </p:cNvSpPr>
              <p:nvPr/>
            </p:nvSpPr>
            <p:spPr bwMode="auto">
              <a:xfrm>
                <a:off x="3793" y="1345"/>
                <a:ext cx="336" cy="218"/>
              </a:xfrm>
              <a:custGeom>
                <a:avLst/>
                <a:gdLst>
                  <a:gd name="T0" fmla="*/ 0 w 21600"/>
                  <a:gd name="T1" fmla="*/ 2 h 21496"/>
                  <a:gd name="T2" fmla="*/ 5 w 21600"/>
                  <a:gd name="T3" fmla="*/ 0 h 21496"/>
                  <a:gd name="T4" fmla="*/ 5 w 21600"/>
                  <a:gd name="T5" fmla="*/ 2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5">
                    <a:lumMod val="60000"/>
                    <a:lumOff val="40000"/>
                  </a:schemeClr>
                </a:solidFill>
                <a:round/>
                <a:headEnd type="none" w="sm" len="sm"/>
                <a:tailEnd type="stealth" w="med" len="lg"/>
              </a:ln>
            </p:spPr>
            <p:txBody>
              <a:bodyPr wrap="none" anchor="ctr"/>
              <a:lstStyle/>
              <a:p>
                <a:pPr>
                  <a:defRPr/>
                </a:pPr>
                <a:endParaRPr lang="pt-BR">
                  <a:latin typeface="Arial" charset="0"/>
                </a:endParaRPr>
              </a:p>
            </p:txBody>
          </p:sp>
        </p:grpSp>
        <p:grpSp>
          <p:nvGrpSpPr>
            <p:cNvPr id="128016" name="Group 12"/>
            <p:cNvGrpSpPr>
              <a:grpSpLocks/>
            </p:cNvGrpSpPr>
            <p:nvPr/>
          </p:nvGrpSpPr>
          <p:grpSpPr bwMode="auto">
            <a:xfrm>
              <a:off x="2268" y="1768"/>
              <a:ext cx="912" cy="706"/>
              <a:chOff x="4512" y="1729"/>
              <a:chExt cx="528" cy="479"/>
            </a:xfrm>
          </p:grpSpPr>
          <p:sp>
            <p:nvSpPr>
              <p:cNvPr id="128023" name="Arc 1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8024"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8025"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8026"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28017" name="Group 17"/>
            <p:cNvGrpSpPr>
              <a:grpSpLocks/>
            </p:cNvGrpSpPr>
            <p:nvPr/>
          </p:nvGrpSpPr>
          <p:grpSpPr bwMode="auto">
            <a:xfrm>
              <a:off x="749" y="2122"/>
              <a:ext cx="914" cy="706"/>
              <a:chOff x="3600" y="1969"/>
              <a:chExt cx="529" cy="479"/>
            </a:xfrm>
          </p:grpSpPr>
          <p:sp>
            <p:nvSpPr>
              <p:cNvPr id="128019" name="Arc 18"/>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28020"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8021"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28022"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128018" name="Line 5"/>
            <p:cNvSpPr>
              <a:spLocks noChangeShapeType="1"/>
            </p:cNvSpPr>
            <p:nvPr/>
          </p:nvSpPr>
          <p:spPr bwMode="auto">
            <a:xfrm>
              <a:off x="1688" y="988"/>
              <a:ext cx="0" cy="2406"/>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sp>
        <p:nvSpPr>
          <p:cNvPr id="105484" name="Text Box 53"/>
          <p:cNvSpPr txBox="1">
            <a:spLocks noChangeArrowheads="1"/>
          </p:cNvSpPr>
          <p:nvPr/>
        </p:nvSpPr>
        <p:spPr bwMode="auto">
          <a:xfrm>
            <a:off x="5335588" y="1427163"/>
            <a:ext cx="3454400" cy="4298950"/>
          </a:xfrm>
          <a:prstGeom prst="rect">
            <a:avLst/>
          </a:prstGeom>
          <a:solidFill>
            <a:schemeClr val="bg1"/>
          </a:solidFill>
          <a:ln w="9525">
            <a:noFill/>
            <a:miter lim="800000"/>
            <a:headEnd/>
            <a:tailEnd/>
          </a:ln>
        </p:spPr>
        <p:txBody>
          <a:bodyPr lIns="107950" tIns="53975" rIns="107950" bIns="53975">
            <a:spAutoFit/>
          </a:bodyPr>
          <a:lstStyle/>
          <a:p>
            <a:pPr>
              <a:lnSpc>
                <a:spcPct val="75000"/>
              </a:lnSpc>
              <a:spcBef>
                <a:spcPct val="50000"/>
              </a:spcBef>
              <a:defRPr/>
            </a:pPr>
            <a:r>
              <a:rPr lang="pt-BR" sz="2000" u="sng" dirty="0">
                <a:latin typeface="Arial" charset="0"/>
              </a:rPr>
              <a:t>&lt;Nome do Caso de Uso&gt;</a:t>
            </a:r>
          </a:p>
          <a:p>
            <a:pPr>
              <a:lnSpc>
                <a:spcPct val="75000"/>
              </a:lnSpc>
              <a:spcBef>
                <a:spcPct val="25000"/>
              </a:spcBef>
              <a:defRPr/>
            </a:pPr>
            <a:r>
              <a:rPr lang="pt-BR" sz="2000" dirty="0">
                <a:latin typeface="Arial" charset="0"/>
              </a:rPr>
              <a:t>1. Descrição Resumida</a:t>
            </a:r>
            <a:endParaRPr lang="pt-BR" sz="1600" dirty="0">
              <a:latin typeface="Arial" charset="0"/>
            </a:endParaRPr>
          </a:p>
          <a:p>
            <a:pPr>
              <a:lnSpc>
                <a:spcPct val="75000"/>
              </a:lnSpc>
              <a:spcBef>
                <a:spcPct val="25000"/>
              </a:spcBef>
              <a:defRPr/>
            </a:pPr>
            <a:r>
              <a:rPr lang="pt-BR" sz="2000" dirty="0">
                <a:latin typeface="Arial" charset="0"/>
              </a:rPr>
              <a:t>2. Fluxos de Eventos</a:t>
            </a:r>
            <a:endParaRPr lang="pt-BR" sz="1600" dirty="0">
              <a:latin typeface="Arial" charset="0"/>
            </a:endParaRPr>
          </a:p>
          <a:p>
            <a:pPr>
              <a:lnSpc>
                <a:spcPct val="75000"/>
              </a:lnSpc>
              <a:spcBef>
                <a:spcPct val="25000"/>
              </a:spcBef>
              <a:defRPr/>
            </a:pPr>
            <a:r>
              <a:rPr lang="pt-BR" sz="2000" dirty="0">
                <a:latin typeface="Arial" charset="0"/>
              </a:rPr>
              <a:t>     2.1 Fluxo Básico</a:t>
            </a:r>
          </a:p>
          <a:p>
            <a:pPr>
              <a:lnSpc>
                <a:spcPct val="75000"/>
              </a:lnSpc>
              <a:spcBef>
                <a:spcPct val="25000"/>
              </a:spcBef>
              <a:defRPr/>
            </a:pPr>
            <a:r>
              <a:rPr lang="pt-BR" sz="2000" dirty="0">
                <a:latin typeface="Arial" charset="0"/>
              </a:rPr>
              <a:t>        Passo 1</a:t>
            </a:r>
          </a:p>
          <a:p>
            <a:pPr>
              <a:lnSpc>
                <a:spcPct val="75000"/>
              </a:lnSpc>
              <a:spcBef>
                <a:spcPct val="25000"/>
              </a:spcBef>
              <a:defRPr/>
            </a:pPr>
            <a:r>
              <a:rPr lang="pt-BR" sz="2000" dirty="0">
                <a:latin typeface="Arial" charset="0"/>
              </a:rPr>
              <a:t>        Passo 2</a:t>
            </a:r>
          </a:p>
          <a:p>
            <a:pPr>
              <a:lnSpc>
                <a:spcPct val="75000"/>
              </a:lnSpc>
              <a:spcBef>
                <a:spcPct val="25000"/>
              </a:spcBef>
              <a:defRPr/>
            </a:pPr>
            <a:r>
              <a:rPr lang="pt-BR" sz="2000" dirty="0">
                <a:latin typeface="Arial" charset="0"/>
              </a:rPr>
              <a:t>        Passo 3</a:t>
            </a:r>
          </a:p>
          <a:p>
            <a:pPr>
              <a:lnSpc>
                <a:spcPct val="75000"/>
              </a:lnSpc>
              <a:spcBef>
                <a:spcPct val="25000"/>
              </a:spcBef>
              <a:defRPr/>
            </a:pPr>
            <a:r>
              <a:rPr lang="pt-BR" sz="2000" dirty="0">
                <a:latin typeface="Arial" charset="0"/>
              </a:rPr>
              <a:t>        Passo 4</a:t>
            </a:r>
          </a:p>
          <a:p>
            <a:pPr>
              <a:lnSpc>
                <a:spcPct val="75000"/>
              </a:lnSpc>
              <a:spcBef>
                <a:spcPct val="25000"/>
              </a:spcBef>
              <a:defRPr/>
            </a:pPr>
            <a:r>
              <a:rPr lang="pt-BR" sz="2000" dirty="0">
                <a:latin typeface="Arial" charset="0"/>
              </a:rPr>
              <a:t>    2.2 Fluxos Alternativos</a:t>
            </a:r>
          </a:p>
          <a:p>
            <a:pPr>
              <a:defRPr/>
            </a:pPr>
            <a:r>
              <a:rPr lang="pt-BR" sz="2000" dirty="0">
                <a:latin typeface="Arial" charset="0"/>
              </a:rPr>
              <a:t>        </a:t>
            </a:r>
            <a:r>
              <a:rPr lang="pt-BR" sz="2000" dirty="0">
                <a:solidFill>
                  <a:schemeClr val="tx2">
                    <a:lumMod val="75000"/>
                  </a:schemeClr>
                </a:solidFill>
                <a:latin typeface="Arial" charset="0"/>
              </a:rPr>
              <a:t>2.2.1 A1 …</a:t>
            </a:r>
          </a:p>
          <a:p>
            <a:pPr>
              <a:defRPr/>
            </a:pPr>
            <a:r>
              <a:rPr lang="pt-BR" sz="2000" dirty="0">
                <a:latin typeface="Arial" charset="0"/>
              </a:rPr>
              <a:t>        </a:t>
            </a:r>
            <a:r>
              <a:rPr lang="pt-BR" sz="2000" dirty="0">
                <a:solidFill>
                  <a:schemeClr val="accent5">
                    <a:lumMod val="60000"/>
                    <a:lumOff val="40000"/>
                  </a:schemeClr>
                </a:solidFill>
                <a:latin typeface="Arial" charset="0"/>
              </a:rPr>
              <a:t>2.2.2 A2 …</a:t>
            </a:r>
          </a:p>
          <a:p>
            <a:pPr>
              <a:defRPr/>
            </a:pPr>
            <a:r>
              <a:rPr lang="pt-BR" sz="2000" dirty="0">
                <a:latin typeface="Arial" charset="0"/>
              </a:rPr>
              <a:t>        </a:t>
            </a:r>
            <a:r>
              <a:rPr lang="pt-BR" sz="2000" dirty="0">
                <a:solidFill>
                  <a:schemeClr val="accent1"/>
                </a:solidFill>
                <a:latin typeface="Arial" charset="0"/>
              </a:rPr>
              <a:t>2.2.3 A3 …</a:t>
            </a:r>
            <a:endParaRPr lang="pt-BR" dirty="0">
              <a:solidFill>
                <a:schemeClr val="accent1"/>
              </a:solidFill>
              <a:latin typeface="Arial" charset="0"/>
            </a:endParaRPr>
          </a:p>
          <a:p>
            <a:pPr>
              <a:defRPr/>
            </a:pPr>
            <a:r>
              <a:rPr lang="pt-BR" sz="2000" dirty="0">
                <a:latin typeface="Arial" charset="0"/>
              </a:rPr>
              <a:t>        </a:t>
            </a:r>
            <a:r>
              <a:rPr lang="pt-BR" sz="2000" dirty="0">
                <a:solidFill>
                  <a:schemeClr val="tx2">
                    <a:lumMod val="75000"/>
                  </a:schemeClr>
                </a:solidFill>
                <a:latin typeface="Arial" charset="0"/>
              </a:rPr>
              <a:t>2.2.4 A4 …</a:t>
            </a:r>
          </a:p>
          <a:p>
            <a:pPr>
              <a:defRPr/>
            </a:pPr>
            <a:r>
              <a:rPr lang="pt-BR" sz="2000" dirty="0">
                <a:latin typeface="Arial" charset="0"/>
              </a:rPr>
              <a:t>        </a:t>
            </a:r>
            <a:r>
              <a:rPr lang="pt-BR" sz="2000" dirty="0">
                <a:solidFill>
                  <a:schemeClr val="accent1"/>
                </a:solidFill>
                <a:latin typeface="Arial" charset="0"/>
              </a:rPr>
              <a:t>2.2.5 A5 …</a:t>
            </a:r>
          </a:p>
        </p:txBody>
      </p:sp>
    </p:spTree>
    <p:extLst>
      <p:ext uri="{BB962C8B-B14F-4D97-AF65-F5344CB8AC3E}">
        <p14:creationId xmlns:p14="http://schemas.microsoft.com/office/powerpoint/2010/main" val="2252449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Esboce o fluxo de eventos</a:t>
            </a:r>
            <a:endParaRPr lang="pt-BR" dirty="0"/>
          </a:p>
        </p:txBody>
      </p:sp>
      <p:sp>
        <p:nvSpPr>
          <p:cNvPr id="130050" name="Espaço Reservado para Conteúdo 2"/>
          <p:cNvSpPr>
            <a:spLocks noGrp="1"/>
          </p:cNvSpPr>
          <p:nvPr>
            <p:ph idx="1"/>
          </p:nvPr>
        </p:nvSpPr>
        <p:spPr/>
        <p:txBody>
          <a:bodyPr/>
          <a:lstStyle/>
          <a:p>
            <a:r>
              <a:rPr lang="pt-BR" smtClean="0"/>
              <a:t>Fluxo básico</a:t>
            </a:r>
          </a:p>
          <a:p>
            <a:pPr lvl="1"/>
            <a:r>
              <a:rPr lang="pt-BR" smtClean="0"/>
              <a:t>Que evento inicia o caso de uso?</a:t>
            </a:r>
          </a:p>
          <a:p>
            <a:pPr lvl="1"/>
            <a:r>
              <a:rPr lang="pt-BR" smtClean="0"/>
              <a:t>Como o caso de uso termina?</a:t>
            </a:r>
          </a:p>
          <a:p>
            <a:pPr lvl="1"/>
            <a:r>
              <a:rPr lang="pt-BR" smtClean="0"/>
              <a:t>Como o caso de uso repete algum comportamento?</a:t>
            </a:r>
          </a:p>
          <a:p>
            <a:r>
              <a:rPr lang="pt-BR" smtClean="0"/>
              <a:t>Fluxos alternativos</a:t>
            </a:r>
          </a:p>
          <a:p>
            <a:pPr lvl="1"/>
            <a:r>
              <a:rPr lang="pt-BR" smtClean="0"/>
              <a:t>Existem situações opcionais no caso de uso?</a:t>
            </a:r>
          </a:p>
          <a:p>
            <a:pPr lvl="1"/>
            <a:r>
              <a:rPr lang="pt-BR" smtClean="0"/>
              <a:t>Quais casos ímpares podem acontecer?</a:t>
            </a:r>
          </a:p>
          <a:p>
            <a:pPr lvl="1"/>
            <a:r>
              <a:rPr lang="pt-BR" smtClean="0"/>
              <a:t>Que variações podem acontecer?</a:t>
            </a:r>
          </a:p>
          <a:p>
            <a:pPr lvl="1"/>
            <a:r>
              <a:rPr lang="pt-BR" smtClean="0"/>
              <a:t>O que pode dar errado?</a:t>
            </a:r>
          </a:p>
          <a:p>
            <a:pPr lvl="1"/>
            <a:r>
              <a:rPr lang="pt-BR" smtClean="0"/>
              <a:t>O que não pode acontecer?</a:t>
            </a:r>
          </a:p>
          <a:p>
            <a:pPr lvl="1"/>
            <a:r>
              <a:rPr lang="pt-BR" smtClean="0"/>
              <a:t>Que tipo de recursos pode ser bloqueado?</a:t>
            </a:r>
          </a:p>
          <a:p>
            <a:pPr lvl="1"/>
            <a:endParaRPr lang="pt-BR" smtClean="0"/>
          </a:p>
        </p:txBody>
      </p:sp>
    </p:spTree>
    <p:extLst>
      <p:ext uri="{BB962C8B-B14F-4D97-AF65-F5344CB8AC3E}">
        <p14:creationId xmlns:p14="http://schemas.microsoft.com/office/powerpoint/2010/main" val="333734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O que é um Cenário?</a:t>
            </a:r>
            <a:endParaRPr lang="pt-BR" dirty="0"/>
          </a:p>
        </p:txBody>
      </p:sp>
      <p:sp>
        <p:nvSpPr>
          <p:cNvPr id="134146" name="Espaço Reservado para Conteúdo 2"/>
          <p:cNvSpPr>
            <a:spLocks noGrp="1"/>
          </p:cNvSpPr>
          <p:nvPr>
            <p:ph idx="1"/>
          </p:nvPr>
        </p:nvSpPr>
        <p:spPr/>
        <p:txBody>
          <a:bodyPr/>
          <a:lstStyle/>
          <a:p>
            <a:r>
              <a:rPr lang="pt-BR" dirty="0" smtClean="0"/>
              <a:t>Uma instância de um caso de uso</a:t>
            </a:r>
          </a:p>
          <a:p>
            <a:r>
              <a:rPr lang="pt-BR" dirty="0" smtClean="0"/>
              <a:t>Um conjunto ordenado de fluxos que iniciam um caso de uso para um de seus pontos finais</a:t>
            </a:r>
          </a:p>
        </p:txBody>
      </p:sp>
      <p:sp>
        <p:nvSpPr>
          <p:cNvPr id="134147" name="Line 28"/>
          <p:cNvSpPr>
            <a:spLocks noChangeShapeType="1"/>
          </p:cNvSpPr>
          <p:nvPr/>
        </p:nvSpPr>
        <p:spPr bwMode="auto">
          <a:xfrm flipH="1" flipV="1">
            <a:off x="2133600" y="4618038"/>
            <a:ext cx="5334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pt-BR"/>
          </a:p>
        </p:txBody>
      </p:sp>
      <p:sp>
        <p:nvSpPr>
          <p:cNvPr id="134148" name="Text Box 32"/>
          <p:cNvSpPr txBox="1">
            <a:spLocks noChangeArrowheads="1"/>
          </p:cNvSpPr>
          <p:nvPr/>
        </p:nvSpPr>
        <p:spPr bwMode="auto">
          <a:xfrm>
            <a:off x="2590800" y="5075238"/>
            <a:ext cx="12779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pt-BR" sz="2800">
                <a:solidFill>
                  <a:srgbClr val="E4251C"/>
                </a:solidFill>
              </a:rPr>
              <a:t>Fluxos</a:t>
            </a:r>
          </a:p>
        </p:txBody>
      </p:sp>
      <p:sp>
        <p:nvSpPr>
          <p:cNvPr id="134149" name="Line 34"/>
          <p:cNvSpPr>
            <a:spLocks noChangeShapeType="1"/>
          </p:cNvSpPr>
          <p:nvPr/>
        </p:nvSpPr>
        <p:spPr bwMode="auto">
          <a:xfrm flipH="1" flipV="1">
            <a:off x="2438400" y="4084638"/>
            <a:ext cx="533400" cy="990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pt-BR"/>
          </a:p>
        </p:txBody>
      </p:sp>
      <p:sp>
        <p:nvSpPr>
          <p:cNvPr id="134150" name="Line 63"/>
          <p:cNvSpPr>
            <a:spLocks noChangeShapeType="1"/>
          </p:cNvSpPr>
          <p:nvPr/>
        </p:nvSpPr>
        <p:spPr bwMode="auto">
          <a:xfrm flipH="1" flipV="1">
            <a:off x="1600200" y="4770438"/>
            <a:ext cx="990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pt-BR"/>
          </a:p>
        </p:txBody>
      </p:sp>
      <p:sp>
        <p:nvSpPr>
          <p:cNvPr id="134151" name="Text Box 64"/>
          <p:cNvSpPr txBox="1">
            <a:spLocks noChangeArrowheads="1"/>
          </p:cNvSpPr>
          <p:nvPr/>
        </p:nvSpPr>
        <p:spPr bwMode="auto">
          <a:xfrm>
            <a:off x="4114800" y="6069013"/>
            <a:ext cx="4953000" cy="646112"/>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pPr>
            <a:r>
              <a:rPr lang="pt-BR" b="1"/>
              <a:t>Nota:</a:t>
            </a:r>
            <a:r>
              <a:rPr lang="pt-BR"/>
              <a:t> Este diagrama ilustra apenas alguns dos possíveis cenários baseados nos fluxos.</a:t>
            </a:r>
          </a:p>
        </p:txBody>
      </p:sp>
      <p:grpSp>
        <p:nvGrpSpPr>
          <p:cNvPr id="134152" name="Group 1072"/>
          <p:cNvGrpSpPr>
            <a:grpSpLocks/>
          </p:cNvGrpSpPr>
          <p:nvPr/>
        </p:nvGrpSpPr>
        <p:grpSpPr bwMode="auto">
          <a:xfrm>
            <a:off x="4489450" y="2730500"/>
            <a:ext cx="1447800" cy="1295400"/>
            <a:chOff x="2096" y="1244"/>
            <a:chExt cx="912" cy="816"/>
          </a:xfrm>
        </p:grpSpPr>
        <p:sp>
          <p:nvSpPr>
            <p:cNvPr id="134188" name="Line 1041"/>
            <p:cNvSpPr>
              <a:spLocks noChangeShapeType="1"/>
            </p:cNvSpPr>
            <p:nvPr/>
          </p:nvSpPr>
          <p:spPr bwMode="auto">
            <a:xfrm>
              <a:off x="3008" y="1244"/>
              <a:ext cx="0" cy="576"/>
            </a:xfrm>
            <a:prstGeom prst="line">
              <a:avLst/>
            </a:prstGeom>
            <a:noFill/>
            <a:ln w="762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pt-BR"/>
            </a:p>
          </p:txBody>
        </p:sp>
        <p:sp>
          <p:nvSpPr>
            <p:cNvPr id="134189" name="Arc 1043"/>
            <p:cNvSpPr>
              <a:spLocks/>
            </p:cNvSpPr>
            <p:nvPr/>
          </p:nvSpPr>
          <p:spPr bwMode="auto">
            <a:xfrm rot="10800000">
              <a:off x="2623" y="1582"/>
              <a:ext cx="379" cy="243"/>
            </a:xfrm>
            <a:custGeom>
              <a:avLst/>
              <a:gdLst>
                <a:gd name="T0" fmla="*/ 0 w 24779"/>
                <a:gd name="T1" fmla="*/ 0 h 21600"/>
                <a:gd name="T2" fmla="*/ 0 w 24779"/>
                <a:gd name="T3" fmla="*/ 0 h 21600"/>
                <a:gd name="T4" fmla="*/ 0 w 24779"/>
                <a:gd name="T5" fmla="*/ 0 h 21600"/>
                <a:gd name="T6" fmla="*/ 0 60000 65536"/>
                <a:gd name="T7" fmla="*/ 0 60000 65536"/>
                <a:gd name="T8" fmla="*/ 0 60000 65536"/>
                <a:gd name="T9" fmla="*/ 0 w 24779"/>
                <a:gd name="T10" fmla="*/ 0 h 21600"/>
                <a:gd name="T11" fmla="*/ 24779 w 24779"/>
                <a:gd name="T12" fmla="*/ 21600 h 21600"/>
              </a:gdLst>
              <a:ahLst/>
              <a:cxnLst>
                <a:cxn ang="T6">
                  <a:pos x="T0" y="T1"/>
                </a:cxn>
                <a:cxn ang="T7">
                  <a:pos x="T2" y="T3"/>
                </a:cxn>
                <a:cxn ang="T8">
                  <a:pos x="T4" y="T5"/>
                </a:cxn>
              </a:cxnLst>
              <a:rect l="T9" t="T10" r="T11" b="T12"/>
              <a:pathLst>
                <a:path w="24779" h="21600" fill="none" extrusionOk="0">
                  <a:moveTo>
                    <a:pt x="0" y="235"/>
                  </a:moveTo>
                  <a:cubicBezTo>
                    <a:pt x="1052" y="78"/>
                    <a:pt x="2114" y="-1"/>
                    <a:pt x="3179" y="0"/>
                  </a:cubicBezTo>
                  <a:cubicBezTo>
                    <a:pt x="15108" y="0"/>
                    <a:pt x="24779" y="9670"/>
                    <a:pt x="24779" y="21600"/>
                  </a:cubicBezTo>
                </a:path>
                <a:path w="24779" h="21600" stroke="0" extrusionOk="0">
                  <a:moveTo>
                    <a:pt x="0" y="235"/>
                  </a:moveTo>
                  <a:cubicBezTo>
                    <a:pt x="1052" y="78"/>
                    <a:pt x="2114" y="-1"/>
                    <a:pt x="3179" y="0"/>
                  </a:cubicBezTo>
                  <a:cubicBezTo>
                    <a:pt x="15108" y="0"/>
                    <a:pt x="24779" y="9670"/>
                    <a:pt x="24779" y="21600"/>
                  </a:cubicBezTo>
                  <a:lnTo>
                    <a:pt x="3179" y="21600"/>
                  </a:lnTo>
                  <a:close/>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nvGrpSpPr>
            <p:cNvPr id="134190" name="Group 1045"/>
            <p:cNvGrpSpPr>
              <a:grpSpLocks/>
            </p:cNvGrpSpPr>
            <p:nvPr/>
          </p:nvGrpSpPr>
          <p:grpSpPr bwMode="auto">
            <a:xfrm>
              <a:off x="2096" y="1581"/>
              <a:ext cx="529" cy="479"/>
              <a:chOff x="3264" y="1537"/>
              <a:chExt cx="529" cy="479"/>
            </a:xfrm>
          </p:grpSpPr>
          <p:sp>
            <p:nvSpPr>
              <p:cNvPr id="134191" name="Arc 1046"/>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97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92" name="Line 1047"/>
              <p:cNvSpPr>
                <a:spLocks noChangeShapeType="1"/>
              </p:cNvSpPr>
              <p:nvPr/>
            </p:nvSpPr>
            <p:spPr bwMode="auto">
              <a:xfrm flipH="1">
                <a:off x="3264" y="1920"/>
                <a:ext cx="240" cy="0"/>
              </a:xfrm>
              <a:prstGeom prst="line">
                <a:avLst/>
              </a:prstGeom>
              <a:noFill/>
              <a:ln w="50800">
                <a:solidFill>
                  <a:srgbClr val="F9790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93" name="Line 1048"/>
              <p:cNvSpPr>
                <a:spLocks noChangeShapeType="1"/>
              </p:cNvSpPr>
              <p:nvPr/>
            </p:nvSpPr>
            <p:spPr bwMode="auto">
              <a:xfrm flipH="1">
                <a:off x="3312" y="1968"/>
                <a:ext cx="144" cy="0"/>
              </a:xfrm>
              <a:prstGeom prst="line">
                <a:avLst/>
              </a:prstGeom>
              <a:noFill/>
              <a:ln w="50800">
                <a:solidFill>
                  <a:srgbClr val="F9790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94" name="Line 1049"/>
              <p:cNvSpPr>
                <a:spLocks noChangeShapeType="1"/>
              </p:cNvSpPr>
              <p:nvPr/>
            </p:nvSpPr>
            <p:spPr bwMode="auto">
              <a:xfrm flipH="1">
                <a:off x="3360" y="2016"/>
                <a:ext cx="48" cy="0"/>
              </a:xfrm>
              <a:prstGeom prst="line">
                <a:avLst/>
              </a:prstGeom>
              <a:noFill/>
              <a:ln w="50800">
                <a:solidFill>
                  <a:srgbClr val="F9790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grpSp>
        <p:nvGrpSpPr>
          <p:cNvPr id="134153" name="Group 1073"/>
          <p:cNvGrpSpPr>
            <a:grpSpLocks/>
          </p:cNvGrpSpPr>
          <p:nvPr/>
        </p:nvGrpSpPr>
        <p:grpSpPr bwMode="auto">
          <a:xfrm>
            <a:off x="6985000" y="2730500"/>
            <a:ext cx="1295400" cy="1752600"/>
            <a:chOff x="4256" y="1244"/>
            <a:chExt cx="816" cy="1104"/>
          </a:xfrm>
        </p:grpSpPr>
        <p:sp>
          <p:nvSpPr>
            <p:cNvPr id="134181" name="Line 1052"/>
            <p:cNvSpPr>
              <a:spLocks noChangeShapeType="1"/>
            </p:cNvSpPr>
            <p:nvPr/>
          </p:nvSpPr>
          <p:spPr bwMode="auto">
            <a:xfrm>
              <a:off x="4256" y="1244"/>
              <a:ext cx="0" cy="432"/>
            </a:xfrm>
            <a:prstGeom prst="line">
              <a:avLst/>
            </a:prstGeom>
            <a:noFill/>
            <a:ln w="762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pt-BR"/>
            </a:p>
          </p:txBody>
        </p:sp>
        <p:sp>
          <p:nvSpPr>
            <p:cNvPr id="134182" name="Arc 1054"/>
            <p:cNvSpPr>
              <a:spLocks/>
            </p:cNvSpPr>
            <p:nvPr/>
          </p:nvSpPr>
          <p:spPr bwMode="auto">
            <a:xfrm>
              <a:off x="4270" y="1677"/>
              <a:ext cx="275"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nvGrpSpPr>
            <p:cNvPr id="134183" name="Group 1056"/>
            <p:cNvGrpSpPr>
              <a:grpSpLocks/>
            </p:cNvGrpSpPr>
            <p:nvPr/>
          </p:nvGrpSpPr>
          <p:grpSpPr bwMode="auto">
            <a:xfrm>
              <a:off x="4544" y="1869"/>
              <a:ext cx="528" cy="479"/>
              <a:chOff x="4512" y="1729"/>
              <a:chExt cx="528" cy="479"/>
            </a:xfrm>
          </p:grpSpPr>
          <p:sp>
            <p:nvSpPr>
              <p:cNvPr id="134184" name="Arc 1057"/>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85" name="Line 1058"/>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86" name="Line 1059"/>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87" name="Line 1060"/>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sp>
        <p:nvSpPr>
          <p:cNvPr id="134154" name="Line 1064"/>
          <p:cNvSpPr>
            <a:spLocks noChangeShapeType="1"/>
          </p:cNvSpPr>
          <p:nvPr/>
        </p:nvSpPr>
        <p:spPr bwMode="auto">
          <a:xfrm flipH="1" flipV="1">
            <a:off x="5057775" y="3624263"/>
            <a:ext cx="1335088" cy="18716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pt-BR"/>
          </a:p>
        </p:txBody>
      </p:sp>
      <p:sp>
        <p:nvSpPr>
          <p:cNvPr id="134155" name="Line 1065"/>
          <p:cNvSpPr>
            <a:spLocks noChangeShapeType="1"/>
          </p:cNvSpPr>
          <p:nvPr/>
        </p:nvSpPr>
        <p:spPr bwMode="auto">
          <a:xfrm flipV="1">
            <a:off x="7272338" y="4035425"/>
            <a:ext cx="517525" cy="15017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pt-BR"/>
          </a:p>
        </p:txBody>
      </p:sp>
      <p:sp>
        <p:nvSpPr>
          <p:cNvPr id="134156" name="Text Box 1067"/>
          <p:cNvSpPr txBox="1">
            <a:spLocks noChangeArrowheads="1"/>
          </p:cNvSpPr>
          <p:nvPr/>
        </p:nvSpPr>
        <p:spPr bwMode="auto">
          <a:xfrm>
            <a:off x="6196013" y="5465763"/>
            <a:ext cx="16589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pt-BR" sz="2800">
                <a:solidFill>
                  <a:srgbClr val="E4251C"/>
                </a:solidFill>
              </a:rPr>
              <a:t>Cenários</a:t>
            </a:r>
          </a:p>
        </p:txBody>
      </p:sp>
      <p:sp>
        <p:nvSpPr>
          <p:cNvPr id="134157" name="Line 1076"/>
          <p:cNvSpPr>
            <a:spLocks noChangeShapeType="1"/>
          </p:cNvSpPr>
          <p:nvPr/>
        </p:nvSpPr>
        <p:spPr bwMode="auto">
          <a:xfrm>
            <a:off x="6480175" y="2724150"/>
            <a:ext cx="0" cy="25908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134158" name="Line 1078"/>
          <p:cNvSpPr>
            <a:spLocks noChangeShapeType="1"/>
          </p:cNvSpPr>
          <p:nvPr/>
        </p:nvSpPr>
        <p:spPr bwMode="auto">
          <a:xfrm flipH="1" flipV="1">
            <a:off x="6589713" y="4538663"/>
            <a:ext cx="384175" cy="1028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pt-BR"/>
          </a:p>
        </p:txBody>
      </p:sp>
      <p:sp>
        <p:nvSpPr>
          <p:cNvPr id="134159" name="Line 5"/>
          <p:cNvSpPr>
            <a:spLocks noChangeShapeType="1"/>
          </p:cNvSpPr>
          <p:nvPr/>
        </p:nvSpPr>
        <p:spPr bwMode="auto">
          <a:xfrm>
            <a:off x="2057400" y="2981325"/>
            <a:ext cx="0" cy="25908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nvGrpSpPr>
          <p:cNvPr id="134160" name="Group 6"/>
          <p:cNvGrpSpPr>
            <a:grpSpLocks/>
          </p:cNvGrpSpPr>
          <p:nvPr/>
        </p:nvGrpSpPr>
        <p:grpSpPr bwMode="auto">
          <a:xfrm>
            <a:off x="2057400" y="3516313"/>
            <a:ext cx="534988" cy="533400"/>
            <a:chOff x="4176" y="1537"/>
            <a:chExt cx="337" cy="336"/>
          </a:xfrm>
        </p:grpSpPr>
        <p:sp>
          <p:nvSpPr>
            <p:cNvPr id="134179" name="Arc 7"/>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80" name="Arc 8"/>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34161" name="Group 9"/>
          <p:cNvGrpSpPr>
            <a:grpSpLocks/>
          </p:cNvGrpSpPr>
          <p:nvPr/>
        </p:nvGrpSpPr>
        <p:grpSpPr bwMode="auto">
          <a:xfrm>
            <a:off x="1447800" y="3211513"/>
            <a:ext cx="534988" cy="682625"/>
            <a:chOff x="3792" y="1345"/>
            <a:chExt cx="337" cy="430"/>
          </a:xfrm>
        </p:grpSpPr>
        <p:sp>
          <p:nvSpPr>
            <p:cNvPr id="134177" name="Arc 10"/>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CC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78" name="Arc 11"/>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CC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34162" name="Group 12"/>
          <p:cNvGrpSpPr>
            <a:grpSpLocks/>
          </p:cNvGrpSpPr>
          <p:nvPr/>
        </p:nvGrpSpPr>
        <p:grpSpPr bwMode="auto">
          <a:xfrm>
            <a:off x="2590800" y="3821113"/>
            <a:ext cx="838200" cy="760412"/>
            <a:chOff x="4512" y="1729"/>
            <a:chExt cx="528" cy="479"/>
          </a:xfrm>
        </p:grpSpPr>
        <p:sp>
          <p:nvSpPr>
            <p:cNvPr id="134173" name="Arc 1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74"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75"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76"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34163" name="Group 17"/>
          <p:cNvGrpSpPr>
            <a:grpSpLocks/>
          </p:cNvGrpSpPr>
          <p:nvPr/>
        </p:nvGrpSpPr>
        <p:grpSpPr bwMode="auto">
          <a:xfrm>
            <a:off x="1143000" y="4202113"/>
            <a:ext cx="839788" cy="760412"/>
            <a:chOff x="3600" y="1969"/>
            <a:chExt cx="529" cy="479"/>
          </a:xfrm>
        </p:grpSpPr>
        <p:sp>
          <p:nvSpPr>
            <p:cNvPr id="134169" name="Arc 18"/>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70"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71"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72"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34164" name="Group 22"/>
          <p:cNvGrpSpPr>
            <a:grpSpLocks/>
          </p:cNvGrpSpPr>
          <p:nvPr/>
        </p:nvGrpSpPr>
        <p:grpSpPr bwMode="auto">
          <a:xfrm>
            <a:off x="609600" y="3516313"/>
            <a:ext cx="839788" cy="760412"/>
            <a:chOff x="3264" y="1537"/>
            <a:chExt cx="529" cy="479"/>
          </a:xfrm>
        </p:grpSpPr>
        <p:sp>
          <p:nvSpPr>
            <p:cNvPr id="134165" name="Arc 23"/>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9790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4166" name="Line 24"/>
            <p:cNvSpPr>
              <a:spLocks noChangeShapeType="1"/>
            </p:cNvSpPr>
            <p:nvPr/>
          </p:nvSpPr>
          <p:spPr bwMode="auto">
            <a:xfrm flipH="1">
              <a:off x="3264" y="1920"/>
              <a:ext cx="240" cy="0"/>
            </a:xfrm>
            <a:prstGeom prst="line">
              <a:avLst/>
            </a:prstGeom>
            <a:noFill/>
            <a:ln w="50800">
              <a:solidFill>
                <a:srgbClr val="F9790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67" name="Line 25"/>
            <p:cNvSpPr>
              <a:spLocks noChangeShapeType="1"/>
            </p:cNvSpPr>
            <p:nvPr/>
          </p:nvSpPr>
          <p:spPr bwMode="auto">
            <a:xfrm flipH="1">
              <a:off x="3312" y="1968"/>
              <a:ext cx="144" cy="0"/>
            </a:xfrm>
            <a:prstGeom prst="line">
              <a:avLst/>
            </a:prstGeom>
            <a:noFill/>
            <a:ln w="50800">
              <a:solidFill>
                <a:srgbClr val="F9790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4168" name="Line 26"/>
            <p:cNvSpPr>
              <a:spLocks noChangeShapeType="1"/>
            </p:cNvSpPr>
            <p:nvPr/>
          </p:nvSpPr>
          <p:spPr bwMode="auto">
            <a:xfrm flipH="1">
              <a:off x="3360" y="2016"/>
              <a:ext cx="48" cy="0"/>
            </a:xfrm>
            <a:prstGeom prst="line">
              <a:avLst/>
            </a:prstGeom>
            <a:noFill/>
            <a:ln w="50800">
              <a:solidFill>
                <a:srgbClr val="F9790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Tree>
    <p:extLst>
      <p:ext uri="{BB962C8B-B14F-4D97-AF65-F5344CB8AC3E}">
        <p14:creationId xmlns:p14="http://schemas.microsoft.com/office/powerpoint/2010/main" val="1377813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Por que capturar cenários?</a:t>
            </a:r>
            <a:endParaRPr lang="pt-BR" dirty="0"/>
          </a:p>
        </p:txBody>
      </p:sp>
      <p:sp>
        <p:nvSpPr>
          <p:cNvPr id="136194" name="Espaço Reservado para Conteúdo 2"/>
          <p:cNvSpPr>
            <a:spLocks noGrp="1"/>
          </p:cNvSpPr>
          <p:nvPr>
            <p:ph idx="1"/>
          </p:nvPr>
        </p:nvSpPr>
        <p:spPr/>
        <p:txBody>
          <a:bodyPr/>
          <a:lstStyle/>
          <a:p>
            <a:r>
              <a:rPr lang="pt-BR" dirty="0" smtClean="0"/>
              <a:t>Ajudar a identificar, em termos concretos o que um sistema irá fazer quando um caso de uso for executado</a:t>
            </a:r>
          </a:p>
          <a:p>
            <a:r>
              <a:rPr lang="pt-BR" dirty="0" smtClean="0"/>
              <a:t>Ajudar na confecção de casos de testes</a:t>
            </a:r>
          </a:p>
          <a:p>
            <a:r>
              <a:rPr lang="pt-BR" dirty="0" smtClean="0"/>
              <a:t>Ajudar no planejamento do projeto</a:t>
            </a:r>
          </a:p>
          <a:p>
            <a:r>
              <a:rPr lang="pt-BR" dirty="0" smtClean="0"/>
              <a:t>Ajudar na análise e projeto</a:t>
            </a:r>
          </a:p>
        </p:txBody>
      </p:sp>
    </p:spTree>
    <p:extLst>
      <p:ext uri="{BB962C8B-B14F-4D97-AF65-F5344CB8AC3E}">
        <p14:creationId xmlns:p14="http://schemas.microsoft.com/office/powerpoint/2010/main" val="153651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smtClean="0"/>
              <a:t>Artefatos de Entrada</a:t>
            </a:r>
            <a:endParaRPr lang="pt-BR" dirty="0"/>
          </a:p>
        </p:txBody>
      </p:sp>
      <p:sp>
        <p:nvSpPr>
          <p:cNvPr id="16" name="Seta para baixo 15"/>
          <p:cNvSpPr>
            <a:spLocks noChangeArrowheads="1"/>
          </p:cNvSpPr>
          <p:nvPr/>
        </p:nvSpPr>
        <p:spPr bwMode="auto">
          <a:xfrm rot="16200000">
            <a:off x="2830546" y="3204016"/>
            <a:ext cx="352044" cy="379603"/>
          </a:xfrm>
          <a:prstGeom prst="downArrow">
            <a:avLst>
              <a:gd name="adj1" fmla="val 50000"/>
              <a:gd name="adj2" fmla="val 50000"/>
            </a:avLst>
          </a:prstGeom>
          <a:solidFill>
            <a:srgbClr val="4F81BD"/>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chemeClr val="bg1"/>
              </a:solidFill>
              <a:effectLst/>
              <a:uLnTx/>
              <a:uFillTx/>
            </a:endParaRPr>
          </a:p>
        </p:txBody>
      </p:sp>
      <p:sp>
        <p:nvSpPr>
          <p:cNvPr id="11" name="Seta para baixo 10"/>
          <p:cNvSpPr>
            <a:spLocks noChangeArrowheads="1"/>
          </p:cNvSpPr>
          <p:nvPr/>
        </p:nvSpPr>
        <p:spPr bwMode="auto">
          <a:xfrm rot="16200000">
            <a:off x="5161844" y="3854636"/>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grpSp>
        <p:nvGrpSpPr>
          <p:cNvPr id="7" name="Grupo 6"/>
          <p:cNvGrpSpPr/>
          <p:nvPr/>
        </p:nvGrpSpPr>
        <p:grpSpPr>
          <a:xfrm>
            <a:off x="3288499" y="1337308"/>
            <a:ext cx="1715550" cy="3416292"/>
            <a:chOff x="3288499" y="836713"/>
            <a:chExt cx="1715550" cy="3416292"/>
          </a:xfrm>
        </p:grpSpPr>
        <p:sp>
          <p:nvSpPr>
            <p:cNvPr id="42" name="Fluxograma: Processo alternativo 41"/>
            <p:cNvSpPr>
              <a:spLocks noChangeArrowheads="1"/>
            </p:cNvSpPr>
            <p:nvPr/>
          </p:nvSpPr>
          <p:spPr bwMode="auto">
            <a:xfrm>
              <a:off x="3288499" y="836713"/>
              <a:ext cx="1715550" cy="3416292"/>
            </a:xfrm>
            <a:prstGeom prst="flowChartAlternate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rot="0" vert="horz" wrap="square" lIns="91440" tIns="45720" rIns="91440" bIns="45720" anchor="t" anchorCtr="0" upright="1">
              <a:noAutofit/>
            </a:bodyPr>
            <a:lstStyle/>
            <a:p>
              <a:pPr lvl="0" algn="ctr"/>
              <a:r>
                <a:rPr lang="pt-BR" sz="1200" b="1" i="1" kern="0" dirty="0" err="1">
                  <a:latin typeface="Calibri"/>
                  <a:ea typeface="Calibri"/>
                  <a:cs typeface="Times New Roman"/>
                </a:rPr>
                <a:t>Flowdown</a:t>
              </a:r>
              <a:r>
                <a:rPr lang="pt-BR" sz="1200" b="1" i="1" kern="0" dirty="0">
                  <a:latin typeface="Calibri"/>
                  <a:ea typeface="Calibri"/>
                  <a:cs typeface="Times New Roman"/>
                </a:rPr>
                <a:t> </a:t>
              </a:r>
              <a:r>
                <a:rPr lang="pt-BR" sz="1200" b="1" kern="0" dirty="0">
                  <a:latin typeface="Calibri"/>
                  <a:ea typeface="Calibri"/>
                  <a:cs typeface="Times New Roman"/>
                </a:rPr>
                <a:t>de Requisitos</a:t>
              </a:r>
              <a:endParaRPr lang="pt-BR" sz="1200" b="1" dirty="0"/>
            </a:p>
          </p:txBody>
        </p:sp>
        <p:sp>
          <p:nvSpPr>
            <p:cNvPr id="19" name="Fluxograma: Disco magnético 18"/>
            <p:cNvSpPr>
              <a:spLocks noChangeArrowheads="1"/>
            </p:cNvSpPr>
            <p:nvPr/>
          </p:nvSpPr>
          <p:spPr bwMode="auto">
            <a:xfrm>
              <a:off x="3533531" y="1412776"/>
              <a:ext cx="1225486" cy="986790"/>
            </a:xfrm>
            <a:prstGeom prst="flowChartMagneticDisk">
              <a:avLst/>
            </a:prstGeom>
            <a:solidFill>
              <a:srgbClr val="FFFFFF"/>
            </a:solidFill>
            <a:ln w="25400">
              <a:solidFill>
                <a:srgbClr val="F79646"/>
              </a:solidFill>
              <a:miter lim="800000"/>
              <a:headEnd/>
              <a:tailEnd/>
            </a:ln>
          </p:spPr>
          <p:txBody>
            <a:bodyPr rot="0" vert="horz" wrap="square" lIns="91440" tIns="45720" rIns="91440" bIns="45720" anchor="ctr" anchorCtr="0" upright="1">
              <a:noAutofit/>
            </a:bodyPr>
            <a:lstStyle/>
            <a:p>
              <a:pPr algn="ctr" fontAlgn="auto">
                <a:lnSpc>
                  <a:spcPct val="115000"/>
                </a:lnSpc>
                <a:spcBef>
                  <a:spcPts val="0"/>
                </a:spcBef>
                <a:spcAft>
                  <a:spcPts val="1000"/>
                </a:spcAft>
              </a:pPr>
              <a:r>
                <a:rPr lang="pt-BR" sz="1200" kern="0" dirty="0">
                  <a:solidFill>
                    <a:sysClr val="windowText" lastClr="000000"/>
                  </a:solidFill>
                  <a:latin typeface="Calibri"/>
                  <a:ea typeface="Calibri"/>
                  <a:cs typeface="Times New Roman"/>
                </a:rPr>
                <a:t>Requisitos do </a:t>
              </a:r>
              <a:r>
                <a:rPr lang="pt-BR" sz="1200" kern="0" dirty="0" smtClean="0">
                  <a:solidFill>
                    <a:sysClr val="windowText" lastClr="000000"/>
                  </a:solidFill>
                  <a:latin typeface="Calibri"/>
                  <a:ea typeface="Calibri"/>
                  <a:cs typeface="Times New Roman"/>
                </a:rPr>
                <a:t>Subsistema(1)</a:t>
              </a:r>
              <a:endParaRPr lang="pt-BR" sz="1200" kern="0" dirty="0">
                <a:solidFill>
                  <a:sysClr val="windowText" lastClr="000000"/>
                </a:solidFill>
                <a:latin typeface="Calibri"/>
                <a:ea typeface="Calibri"/>
                <a:cs typeface="Times New Roman"/>
              </a:endParaRPr>
            </a:p>
          </p:txBody>
        </p:sp>
        <p:sp>
          <p:nvSpPr>
            <p:cNvPr id="20" name="Fluxograma: Disco magnético 19"/>
            <p:cNvSpPr>
              <a:spLocks noChangeArrowheads="1"/>
            </p:cNvSpPr>
            <p:nvPr/>
          </p:nvSpPr>
          <p:spPr bwMode="auto">
            <a:xfrm>
              <a:off x="3533531" y="3080980"/>
              <a:ext cx="1225486" cy="986790"/>
            </a:xfrm>
            <a:prstGeom prst="flowChartMagneticDisk">
              <a:avLst/>
            </a:prstGeom>
            <a:solidFill>
              <a:srgbClr val="FFFFFF"/>
            </a:solidFill>
            <a:ln w="25400">
              <a:solidFill>
                <a:srgbClr val="F79646"/>
              </a:solidFill>
              <a:miter lim="800000"/>
              <a:headEnd/>
              <a:tailEnd/>
            </a:ln>
          </p:spPr>
          <p:txBody>
            <a:bodyPr rot="0" vert="horz" wrap="square" lIns="91440" tIns="45720" rIns="91440" bIns="45720" anchor="ctr" anchorCtr="0" upright="1">
              <a:noAutofit/>
            </a:bodyPr>
            <a:lstStyle/>
            <a:p>
              <a:pPr algn="ctr" fontAlgn="auto">
                <a:lnSpc>
                  <a:spcPct val="115000"/>
                </a:lnSpc>
                <a:spcBef>
                  <a:spcPts val="0"/>
                </a:spcBef>
                <a:spcAft>
                  <a:spcPts val="1000"/>
                </a:spcAft>
              </a:pPr>
              <a:r>
                <a:rPr lang="pt-BR" sz="1200" kern="0" dirty="0" smtClean="0">
                  <a:solidFill>
                    <a:sysClr val="windowText" lastClr="000000"/>
                  </a:solidFill>
                  <a:latin typeface="Calibri"/>
                  <a:ea typeface="Calibri"/>
                  <a:cs typeface="Times New Roman"/>
                </a:rPr>
                <a:t>Requisitos do Subsistema (N)</a:t>
              </a:r>
              <a:endParaRPr lang="pt-BR" sz="1200" kern="0" dirty="0">
                <a:solidFill>
                  <a:sysClr val="windowText" lastClr="000000"/>
                </a:solidFill>
                <a:latin typeface="Calibri"/>
                <a:ea typeface="Calibri"/>
                <a:cs typeface="Times New Roman"/>
              </a:endParaRPr>
            </a:p>
          </p:txBody>
        </p:sp>
        <p:sp>
          <p:nvSpPr>
            <p:cNvPr id="29" name="CaixaDeTexto 28"/>
            <p:cNvSpPr txBox="1"/>
            <p:nvPr/>
          </p:nvSpPr>
          <p:spPr>
            <a:xfrm>
              <a:off x="3591184" y="2492896"/>
              <a:ext cx="800219" cy="520334"/>
            </a:xfrm>
            <a:prstGeom prst="rect">
              <a:avLst/>
            </a:prstGeom>
            <a:noFill/>
          </p:spPr>
          <p:txBody>
            <a:bodyPr vert="vert270" wrap="none" rtlCol="0">
              <a:spAutoFit/>
            </a:bodyPr>
            <a:lstStyle/>
            <a:p>
              <a:pPr algn="ctr"/>
              <a:r>
                <a:rPr lang="pt-BR" sz="4000" b="1" dirty="0" smtClean="0"/>
                <a:t>...</a:t>
              </a:r>
              <a:endParaRPr lang="pt-BR" sz="4000" b="1" dirty="0"/>
            </a:p>
          </p:txBody>
        </p:sp>
      </p:grpSp>
      <p:grpSp>
        <p:nvGrpSpPr>
          <p:cNvPr id="4" name="Grupo 3"/>
          <p:cNvGrpSpPr/>
          <p:nvPr/>
        </p:nvGrpSpPr>
        <p:grpSpPr>
          <a:xfrm>
            <a:off x="827584" y="2057387"/>
            <a:ext cx="2221812" cy="2383633"/>
            <a:chOff x="827584" y="2204864"/>
            <a:chExt cx="2221812" cy="2383633"/>
          </a:xfrm>
        </p:grpSpPr>
        <p:sp>
          <p:nvSpPr>
            <p:cNvPr id="27" name="Seta circular 26"/>
            <p:cNvSpPr/>
            <p:nvPr/>
          </p:nvSpPr>
          <p:spPr>
            <a:xfrm rot="615980">
              <a:off x="1237309" y="2776410"/>
              <a:ext cx="1812087" cy="1812087"/>
            </a:xfrm>
            <a:prstGeom prst="circularArrow">
              <a:avLst>
                <a:gd name="adj1" fmla="val 5984"/>
                <a:gd name="adj2" fmla="val 394124"/>
                <a:gd name="adj3" fmla="val 13313824"/>
                <a:gd name="adj4" fmla="val 10508221"/>
                <a:gd name="adj5" fmla="val 6981"/>
              </a:avLst>
            </a:prstGeom>
            <a:gradFill>
              <a:gsLst>
                <a:gs pos="80000">
                  <a:srgbClr val="31A9CA"/>
                </a:gs>
                <a:gs pos="0">
                  <a:srgbClr val="2787A0"/>
                </a:gs>
                <a:gs pos="100000">
                  <a:srgbClr val="34B3D6"/>
                </a:gs>
              </a:gsLst>
            </a:gradFill>
          </p:spPr>
          <p:style>
            <a:lnRef idx="0">
              <a:schemeClr val="accent5"/>
            </a:lnRef>
            <a:fillRef idx="3">
              <a:schemeClr val="accent5"/>
            </a:fillRef>
            <a:effectRef idx="3">
              <a:schemeClr val="accent5"/>
            </a:effectRef>
            <a:fontRef idx="minor">
              <a:schemeClr val="lt1"/>
            </a:fontRef>
          </p:style>
        </p:sp>
        <p:sp>
          <p:nvSpPr>
            <p:cNvPr id="30" name="Forma 29"/>
            <p:cNvSpPr/>
            <p:nvPr/>
          </p:nvSpPr>
          <p:spPr>
            <a:xfrm rot="20700000">
              <a:off x="1512291" y="3027712"/>
              <a:ext cx="1287743" cy="1287743"/>
            </a:xfrm>
            <a:prstGeom prst="gear6">
              <a:avLst/>
            </a:prstGeom>
            <a:gradFill>
              <a:gsLst>
                <a:gs pos="80000">
                  <a:srgbClr val="31A9CA"/>
                </a:gs>
                <a:gs pos="0">
                  <a:srgbClr val="2787A0"/>
                </a:gs>
                <a:gs pos="100000">
                  <a:srgbClr val="34B3D6"/>
                </a:gs>
              </a:gsLst>
            </a:gradFill>
          </p:spPr>
          <p:style>
            <a:lnRef idx="0">
              <a:schemeClr val="accent5"/>
            </a:lnRef>
            <a:fillRef idx="3">
              <a:schemeClr val="accent5"/>
            </a:fillRef>
            <a:effectRef idx="3">
              <a:schemeClr val="accent5"/>
            </a:effectRef>
            <a:fontRef idx="minor">
              <a:schemeClr val="lt1"/>
            </a:fontRef>
          </p:style>
        </p:sp>
        <p:sp>
          <p:nvSpPr>
            <p:cNvPr id="31" name="Forma 8"/>
            <p:cNvSpPr/>
            <p:nvPr/>
          </p:nvSpPr>
          <p:spPr>
            <a:xfrm>
              <a:off x="1794732" y="3310153"/>
              <a:ext cx="722864" cy="7228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pt-BR" sz="1200" kern="1200" dirty="0" smtClean="0">
                  <a:solidFill>
                    <a:schemeClr val="tx1"/>
                  </a:solidFill>
                </a:rPr>
                <a:t>Projeto de Sistemas</a:t>
              </a:r>
              <a:endParaRPr lang="pt-BR" sz="1200" kern="1200" dirty="0">
                <a:solidFill>
                  <a:schemeClr val="tx1"/>
                </a:solidFill>
              </a:endParaRPr>
            </a:p>
          </p:txBody>
        </p:sp>
        <p:sp>
          <p:nvSpPr>
            <p:cNvPr id="32" name="Document"/>
            <p:cNvSpPr>
              <a:spLocks noEditPoints="1" noChangeArrowheads="1"/>
            </p:cNvSpPr>
            <p:nvPr/>
          </p:nvSpPr>
          <p:spPr bwMode="auto">
            <a:xfrm>
              <a:off x="874527" y="2204864"/>
              <a:ext cx="432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FF6C1D"/>
                </a:gs>
                <a:gs pos="80000">
                  <a:srgbClr val="FF8824"/>
                </a:gs>
                <a:gs pos="100000">
                  <a:srgbClr val="FF8F26"/>
                </a:gs>
              </a:gsLst>
            </a:gradFill>
            <a:ln>
              <a:headEnd/>
              <a:tailEnd/>
            </a:ln>
          </p:spPr>
          <p:style>
            <a:lnRef idx="0">
              <a:schemeClr val="accent6"/>
            </a:lnRef>
            <a:fillRef idx="3">
              <a:schemeClr val="accent6"/>
            </a:fillRef>
            <a:effectRef idx="3">
              <a:schemeClr val="accent6"/>
            </a:effectRef>
            <a:fontRef idx="minor">
              <a:schemeClr val="lt1"/>
            </a:fontRef>
          </p:style>
          <p:txBody>
            <a:bodyPr vert="horz" wrap="square" lIns="0" tIns="0" rIns="0" bIns="0" numCol="1" anchor="ctr" anchorCtr="0" compatLnSpc="1">
              <a:prstTxWarp prst="textNoShape">
                <a:avLst/>
              </a:prstTxWarp>
            </a:bodyPr>
            <a:lstStyle/>
            <a:p>
              <a:pPr algn="ctr"/>
              <a:r>
                <a:rPr lang="pt-BR" sz="1100" b="1" dirty="0" smtClean="0">
                  <a:solidFill>
                    <a:schemeClr val="tx1"/>
                  </a:solidFill>
                </a:rPr>
                <a:t>OCD</a:t>
              </a:r>
              <a:endParaRPr lang="pt-BR" sz="1100" b="1" dirty="0">
                <a:solidFill>
                  <a:schemeClr val="tx1"/>
                </a:solidFill>
              </a:endParaRPr>
            </a:p>
          </p:txBody>
        </p:sp>
        <p:sp>
          <p:nvSpPr>
            <p:cNvPr id="33" name="Document"/>
            <p:cNvSpPr>
              <a:spLocks noEditPoints="1" noChangeArrowheads="1"/>
            </p:cNvSpPr>
            <p:nvPr/>
          </p:nvSpPr>
          <p:spPr bwMode="auto">
            <a:xfrm>
              <a:off x="1378631" y="2204864"/>
              <a:ext cx="432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FF6C1D"/>
                </a:gs>
                <a:gs pos="80000">
                  <a:srgbClr val="FF8824"/>
                </a:gs>
                <a:gs pos="100000">
                  <a:srgbClr val="FF8F26"/>
                </a:gs>
              </a:gsLst>
            </a:gradFill>
            <a:ln>
              <a:headEnd/>
              <a:tailEnd/>
            </a:ln>
          </p:spPr>
          <p:style>
            <a:lnRef idx="0">
              <a:schemeClr val="accent6"/>
            </a:lnRef>
            <a:fillRef idx="3">
              <a:schemeClr val="accent6"/>
            </a:fillRef>
            <a:effectRef idx="3">
              <a:schemeClr val="accent6"/>
            </a:effectRef>
            <a:fontRef idx="minor">
              <a:schemeClr val="lt1"/>
            </a:fontRef>
          </p:style>
          <p:txBody>
            <a:bodyPr vert="horz" wrap="square" lIns="0" tIns="0" rIns="0" bIns="0" numCol="1" anchor="ctr" anchorCtr="0" compatLnSpc="1">
              <a:prstTxWarp prst="textNoShape">
                <a:avLst/>
              </a:prstTxWarp>
            </a:bodyPr>
            <a:lstStyle/>
            <a:p>
              <a:pPr algn="ctr"/>
              <a:r>
                <a:rPr lang="pt-BR" sz="1100" b="1" dirty="0">
                  <a:solidFill>
                    <a:schemeClr val="tx1"/>
                  </a:solidFill>
                </a:rPr>
                <a:t>SSS</a:t>
              </a:r>
            </a:p>
          </p:txBody>
        </p:sp>
        <p:sp>
          <p:nvSpPr>
            <p:cNvPr id="34" name="Explosão 2 33"/>
            <p:cNvSpPr/>
            <p:nvPr/>
          </p:nvSpPr>
          <p:spPr>
            <a:xfrm>
              <a:off x="827584" y="2986259"/>
              <a:ext cx="540000" cy="432000"/>
            </a:xfrm>
            <a:prstGeom prst="irregularSeal2">
              <a:avLst/>
            </a:prstGeom>
            <a:gradFill>
              <a:gsLst>
                <a:gs pos="0">
                  <a:schemeClr val="dk1">
                    <a:tint val="100000"/>
                    <a:shade val="100000"/>
                    <a:satMod val="130000"/>
                  </a:schemeClr>
                </a:gs>
                <a:gs pos="100000">
                  <a:srgbClr val="000000"/>
                </a:gs>
              </a:gsLst>
            </a:gradFill>
          </p:spPr>
          <p:style>
            <a:lnRef idx="0">
              <a:schemeClr val="dk1"/>
            </a:lnRef>
            <a:fillRef idx="3">
              <a:schemeClr val="dk1"/>
            </a:fillRef>
            <a:effectRef idx="3">
              <a:schemeClr val="dk1"/>
            </a:effectRef>
            <a:fontRef idx="minor">
              <a:schemeClr val="lt1"/>
            </a:fontRef>
          </p:style>
          <p:txBody>
            <a:bodyPr lIns="0" tIns="0" rIns="0" bIns="0" rtlCol="0" anchor="ctr"/>
            <a:lstStyle/>
            <a:p>
              <a:pPr algn="ctr"/>
              <a:r>
                <a:rPr lang="pt-BR" sz="1050" dirty="0" smtClean="0"/>
                <a:t>TSR</a:t>
              </a:r>
              <a:endParaRPr lang="pt-BR" sz="1050" dirty="0"/>
            </a:p>
          </p:txBody>
        </p:sp>
      </p:grpSp>
      <p:sp>
        <p:nvSpPr>
          <p:cNvPr id="8" name="Fluxograma: Processo alternativo 7"/>
          <p:cNvSpPr>
            <a:spLocks noChangeArrowheads="1"/>
          </p:cNvSpPr>
          <p:nvPr/>
        </p:nvSpPr>
        <p:spPr bwMode="auto">
          <a:xfrm>
            <a:off x="5680987" y="2489436"/>
            <a:ext cx="2419405" cy="3171812"/>
          </a:xfrm>
          <a:prstGeom prst="flowChartAlternateProcess">
            <a:avLst/>
          </a:prstGeom>
          <a:gradFill rotWithShape="1">
            <a:gsLst>
              <a:gs pos="0">
                <a:srgbClr val="A3C4FF"/>
              </a:gs>
              <a:gs pos="35001">
                <a:srgbClr val="BFD5FF"/>
              </a:gs>
              <a:gs pos="100000">
                <a:srgbClr val="E5EEFF"/>
              </a:gs>
            </a:gsLst>
            <a:lin ang="16200000" scaled="1"/>
          </a:gradFill>
          <a:ln w="9525">
            <a:solidFill>
              <a:srgbClr val="4579B8"/>
            </a:solidFill>
            <a:miter lim="800000"/>
            <a:headEnd/>
            <a:tailEnd/>
          </a:ln>
          <a:effectLst>
            <a:outerShdw dist="20000" dir="5400000" rotWithShape="0">
              <a:srgbClr val="000000">
                <a:alpha val="37999"/>
              </a:srgbClr>
            </a:outerShdw>
          </a:effectLst>
        </p:spPr>
        <p:txBody>
          <a:bodyPr rot="0" vert="horz" wrap="square" lIns="91440" tIns="45720" rIns="91440" bIns="45720" anchor="t" anchorCtr="0" upright="1">
            <a:noAutofit/>
          </a:bodyPr>
          <a:lstStyle/>
          <a:p>
            <a:pPr marL="0" marR="0" lvl="0" indent="0" algn="ctr" defTabSz="914400" eaLnBrk="1" fontAlgn="auto" latinLnBrk="0" hangingPunct="1">
              <a:spcBef>
                <a:spcPts val="0"/>
              </a:spcBef>
              <a:spcAft>
                <a:spcPts val="0"/>
              </a:spcAft>
              <a:buClrTx/>
              <a:buSzTx/>
              <a:buFontTx/>
              <a:buNone/>
              <a:tabLst/>
              <a:defRPr/>
            </a:pPr>
            <a:r>
              <a:rPr kumimoji="0" lang="pt-BR" sz="1200" b="1" i="0" u="none" strike="noStrike" kern="0" cap="none" spc="0" normalizeH="0" baseline="0" noProof="0" dirty="0">
                <a:ln>
                  <a:noFill/>
                </a:ln>
                <a:solidFill>
                  <a:sysClr val="windowText" lastClr="000000"/>
                </a:solidFill>
                <a:effectLst/>
                <a:uLnTx/>
                <a:uFillTx/>
                <a:latin typeface="Calibri"/>
                <a:ea typeface="Calibri"/>
                <a:cs typeface="Times New Roman"/>
              </a:rPr>
              <a:t>Análise de Software </a:t>
            </a:r>
            <a:endParaRPr kumimoji="0" lang="pt-BR" sz="1200" b="1" i="0" u="none" strike="noStrike" kern="0" cap="none" spc="0" normalizeH="0" baseline="0" noProof="0" dirty="0" smtClean="0">
              <a:ln>
                <a:noFill/>
              </a:ln>
              <a:solidFill>
                <a:sysClr val="windowText" lastClr="000000"/>
              </a:solidFill>
              <a:effectLst/>
              <a:uLnTx/>
              <a:uFillTx/>
              <a:latin typeface="Calibri"/>
              <a:ea typeface="Calibri"/>
              <a:cs typeface="Times New Roman"/>
            </a:endParaRPr>
          </a:p>
          <a:p>
            <a:pPr marL="0" marR="0" lvl="0" indent="0" algn="ctr" defTabSz="914400" eaLnBrk="1" fontAlgn="auto" latinLnBrk="0" hangingPunct="1">
              <a:spcBef>
                <a:spcPts val="0"/>
              </a:spcBef>
              <a:spcAft>
                <a:spcPts val="0"/>
              </a:spcAft>
              <a:buClrTx/>
              <a:buSzTx/>
              <a:buFontTx/>
              <a:buNone/>
              <a:tabLst/>
              <a:defRPr/>
            </a:pPr>
            <a:r>
              <a:rPr kumimoji="0" lang="pt-BR" sz="1200" b="0" i="0" u="none" strike="noStrike" kern="0" cap="none" spc="0" normalizeH="0" baseline="0" noProof="0" dirty="0" smtClean="0">
                <a:ln>
                  <a:noFill/>
                </a:ln>
                <a:solidFill>
                  <a:sysClr val="windowText" lastClr="000000"/>
                </a:solidFill>
                <a:effectLst/>
                <a:uLnTx/>
                <a:uFillTx/>
                <a:latin typeface="Calibri"/>
                <a:ea typeface="Calibri"/>
                <a:cs typeface="Times New Roman"/>
              </a:rPr>
              <a:t>DI (CSCI) do Subsistema (N)</a:t>
            </a:r>
            <a:endParaRPr kumimoji="0" lang="pt-BR"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5" name="Forma 34"/>
          <p:cNvSpPr/>
          <p:nvPr/>
        </p:nvSpPr>
        <p:spPr>
          <a:xfrm>
            <a:off x="6390430" y="3361253"/>
            <a:ext cx="1314298" cy="1314297"/>
          </a:xfrm>
          <a:prstGeom prst="gear6">
            <a:avLst/>
          </a:prstGeom>
          <a:gradFill>
            <a:gsLst>
              <a:gs pos="0">
                <a:srgbClr val="769535"/>
              </a:gs>
              <a:gs pos="80000">
                <a:srgbClr val="94BD42"/>
              </a:gs>
              <a:gs pos="100000">
                <a:srgbClr val="9CC746"/>
              </a:gs>
            </a:gsLst>
          </a:gradFill>
        </p:spPr>
        <p:style>
          <a:lnRef idx="0">
            <a:schemeClr val="accent3"/>
          </a:lnRef>
          <a:fillRef idx="3">
            <a:schemeClr val="accent3"/>
          </a:fillRef>
          <a:effectRef idx="3">
            <a:schemeClr val="accent3"/>
          </a:effectRef>
          <a:fontRef idx="minor">
            <a:schemeClr val="lt1"/>
          </a:fontRef>
        </p:style>
      </p:sp>
      <p:sp>
        <p:nvSpPr>
          <p:cNvPr id="36" name="Forma 6"/>
          <p:cNvSpPr/>
          <p:nvPr/>
        </p:nvSpPr>
        <p:spPr>
          <a:xfrm>
            <a:off x="6721309" y="3694131"/>
            <a:ext cx="652541" cy="6485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pt-BR" sz="1200" kern="1200" dirty="0" smtClean="0">
                <a:solidFill>
                  <a:schemeClr val="tx1"/>
                </a:solidFill>
              </a:rPr>
              <a:t>Análise de Software</a:t>
            </a:r>
            <a:endParaRPr lang="pt-BR" sz="1200" kern="1200" dirty="0">
              <a:solidFill>
                <a:schemeClr val="tx1"/>
              </a:solidFill>
            </a:endParaRPr>
          </a:p>
        </p:txBody>
      </p:sp>
      <p:sp>
        <p:nvSpPr>
          <p:cNvPr id="37" name="Forma 36"/>
          <p:cNvSpPr/>
          <p:nvPr/>
        </p:nvSpPr>
        <p:spPr>
          <a:xfrm>
            <a:off x="6157670" y="3070899"/>
            <a:ext cx="1680658" cy="1680657"/>
          </a:xfrm>
          <a:prstGeom prst="leftCircularArrow">
            <a:avLst>
              <a:gd name="adj1" fmla="val 6452"/>
              <a:gd name="adj2" fmla="val 429999"/>
              <a:gd name="adj3" fmla="val 10489124"/>
              <a:gd name="adj4" fmla="val 14837806"/>
              <a:gd name="adj5" fmla="val 7527"/>
            </a:avLst>
          </a:prstGeom>
          <a:gradFill>
            <a:gsLst>
              <a:gs pos="0">
                <a:srgbClr val="769535"/>
              </a:gs>
              <a:gs pos="80000">
                <a:srgbClr val="94BD42"/>
              </a:gs>
              <a:gs pos="100000">
                <a:srgbClr val="9CC746"/>
              </a:gs>
            </a:gsLst>
          </a:gradFill>
        </p:spPr>
        <p:style>
          <a:lnRef idx="0">
            <a:schemeClr val="accent3"/>
          </a:lnRef>
          <a:fillRef idx="3">
            <a:schemeClr val="accent3"/>
          </a:fillRef>
          <a:effectRef idx="3">
            <a:schemeClr val="accent3"/>
          </a:effectRef>
          <a:fontRef idx="minor">
            <a:schemeClr val="lt1"/>
          </a:fontRef>
        </p:style>
      </p:sp>
      <p:sp>
        <p:nvSpPr>
          <p:cNvPr id="38" name="Document"/>
          <p:cNvSpPr>
            <a:spLocks noEditPoints="1" noChangeArrowheads="1"/>
          </p:cNvSpPr>
          <p:nvPr/>
        </p:nvSpPr>
        <p:spPr bwMode="auto">
          <a:xfrm>
            <a:off x="6509847" y="4729550"/>
            <a:ext cx="432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769535"/>
              </a:gs>
              <a:gs pos="80000">
                <a:srgbClr val="94BD42"/>
              </a:gs>
              <a:gs pos="100000">
                <a:srgbClr val="9CC746"/>
              </a:gs>
            </a:gsLst>
          </a:gradFill>
        </p:spPr>
        <p:style>
          <a:lnRef idx="0">
            <a:schemeClr val="accent3"/>
          </a:lnRef>
          <a:fillRef idx="3">
            <a:schemeClr val="accent3"/>
          </a:fillRef>
          <a:effectRef idx="3">
            <a:schemeClr val="accent3"/>
          </a:effectRef>
          <a:fontRef idx="minor">
            <a:schemeClr val="lt1"/>
          </a:fontRef>
        </p:style>
        <p:txBody>
          <a:bodyPr vert="horz" wrap="square" lIns="0" tIns="0" rIns="0" bIns="0" numCol="1" anchor="ctr" anchorCtr="0" compatLnSpc="1">
            <a:prstTxWarp prst="textNoShape">
              <a:avLst/>
            </a:prstTxWarp>
          </a:bodyPr>
          <a:lstStyle/>
          <a:p>
            <a:pPr algn="ctr"/>
            <a:r>
              <a:rPr lang="pt-BR" sz="1100" b="1" dirty="0" smtClean="0">
                <a:solidFill>
                  <a:schemeClr val="tx1"/>
                </a:solidFill>
              </a:rPr>
              <a:t>SRS*</a:t>
            </a:r>
            <a:endParaRPr lang="pt-BR" sz="1100" b="1" dirty="0">
              <a:solidFill>
                <a:schemeClr val="tx1"/>
              </a:solidFill>
            </a:endParaRPr>
          </a:p>
        </p:txBody>
      </p:sp>
      <p:sp>
        <p:nvSpPr>
          <p:cNvPr id="40" name="Explosão 2 39"/>
          <p:cNvSpPr/>
          <p:nvPr/>
        </p:nvSpPr>
        <p:spPr>
          <a:xfrm>
            <a:off x="5824414" y="3217796"/>
            <a:ext cx="540000" cy="432000"/>
          </a:xfrm>
          <a:prstGeom prst="irregularSeal2">
            <a:avLst/>
          </a:prstGeom>
          <a:gradFill>
            <a:gsLst>
              <a:gs pos="0">
                <a:schemeClr val="dk1">
                  <a:tint val="100000"/>
                  <a:shade val="100000"/>
                  <a:satMod val="130000"/>
                </a:schemeClr>
              </a:gs>
              <a:gs pos="100000">
                <a:srgbClr val="000000"/>
              </a:gs>
            </a:gsLst>
          </a:gradFill>
        </p:spPr>
        <p:style>
          <a:lnRef idx="0">
            <a:schemeClr val="dk1"/>
          </a:lnRef>
          <a:fillRef idx="3">
            <a:schemeClr val="dk1"/>
          </a:fillRef>
          <a:effectRef idx="3">
            <a:schemeClr val="dk1"/>
          </a:effectRef>
          <a:fontRef idx="minor">
            <a:schemeClr val="lt1"/>
          </a:fontRef>
        </p:style>
        <p:txBody>
          <a:bodyPr lIns="0" tIns="0" rIns="0" bIns="0" rtlCol="0" anchor="ctr"/>
          <a:lstStyle/>
          <a:p>
            <a:pPr algn="ctr"/>
            <a:r>
              <a:rPr lang="pt-BR" sz="1050" dirty="0"/>
              <a:t>UC</a:t>
            </a:r>
          </a:p>
        </p:txBody>
      </p:sp>
      <p:sp>
        <p:nvSpPr>
          <p:cNvPr id="43" name="Document"/>
          <p:cNvSpPr>
            <a:spLocks noEditPoints="1" noChangeArrowheads="1"/>
          </p:cNvSpPr>
          <p:nvPr/>
        </p:nvSpPr>
        <p:spPr bwMode="auto">
          <a:xfrm>
            <a:off x="2719404" y="1409371"/>
            <a:ext cx="432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80000">
                <a:srgbClr val="31A9CA"/>
              </a:gs>
              <a:gs pos="0">
                <a:srgbClr val="2787A0"/>
              </a:gs>
              <a:gs pos="100000">
                <a:srgbClr val="34B3D6"/>
              </a:gs>
            </a:gsLst>
          </a:gradFill>
        </p:spPr>
        <p:style>
          <a:lnRef idx="0">
            <a:schemeClr val="accent5"/>
          </a:lnRef>
          <a:fillRef idx="3">
            <a:schemeClr val="accent5"/>
          </a:fillRef>
          <a:effectRef idx="3">
            <a:schemeClr val="accent5"/>
          </a:effectRef>
          <a:fontRef idx="minor">
            <a:schemeClr val="lt1"/>
          </a:fontRef>
        </p:style>
        <p:txBody>
          <a:bodyPr vert="horz" wrap="square" lIns="0" tIns="0" rIns="0" bIns="0" numCol="1" anchor="ctr" anchorCtr="0" compatLnSpc="1">
            <a:prstTxWarp prst="textNoShape">
              <a:avLst/>
            </a:prstTxWarp>
          </a:bodyPr>
          <a:lstStyle/>
          <a:p>
            <a:pPr algn="ctr"/>
            <a:r>
              <a:rPr lang="pt-BR" sz="1100" b="1" dirty="0" smtClean="0">
                <a:solidFill>
                  <a:schemeClr val="tx1"/>
                </a:solidFill>
              </a:rPr>
              <a:t>SICD</a:t>
            </a:r>
            <a:endParaRPr lang="pt-BR" sz="1100" b="1" dirty="0">
              <a:solidFill>
                <a:schemeClr val="tx1"/>
              </a:solidFill>
            </a:endParaRPr>
          </a:p>
        </p:txBody>
      </p:sp>
      <p:sp>
        <p:nvSpPr>
          <p:cNvPr id="44" name="Document"/>
          <p:cNvSpPr>
            <a:spLocks noEditPoints="1" noChangeArrowheads="1"/>
          </p:cNvSpPr>
          <p:nvPr/>
        </p:nvSpPr>
        <p:spPr bwMode="auto">
          <a:xfrm>
            <a:off x="2704665" y="1962631"/>
            <a:ext cx="432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80000">
                <a:srgbClr val="31A9CA"/>
              </a:gs>
              <a:gs pos="0">
                <a:srgbClr val="2787A0"/>
              </a:gs>
              <a:gs pos="100000">
                <a:srgbClr val="34B3D6"/>
              </a:gs>
            </a:gsLst>
          </a:gradFill>
        </p:spPr>
        <p:style>
          <a:lnRef idx="0">
            <a:schemeClr val="accent5"/>
          </a:lnRef>
          <a:fillRef idx="3">
            <a:schemeClr val="accent5"/>
          </a:fillRef>
          <a:effectRef idx="3">
            <a:schemeClr val="accent5"/>
          </a:effectRef>
          <a:fontRef idx="minor">
            <a:schemeClr val="lt1"/>
          </a:fontRef>
        </p:style>
        <p:txBody>
          <a:bodyPr vert="horz" wrap="square" lIns="0" tIns="0" rIns="0" bIns="0" numCol="1" anchor="ctr" anchorCtr="0" compatLnSpc="1">
            <a:prstTxWarp prst="textNoShape">
              <a:avLst/>
            </a:prstTxWarp>
          </a:bodyPr>
          <a:lstStyle/>
          <a:p>
            <a:pPr algn="ctr"/>
            <a:r>
              <a:rPr lang="pt-BR" sz="1100" b="1" dirty="0" smtClean="0">
                <a:solidFill>
                  <a:schemeClr val="tx1"/>
                </a:solidFill>
              </a:rPr>
              <a:t>SSDD</a:t>
            </a:r>
            <a:endParaRPr lang="pt-BR" sz="1100" b="1" dirty="0">
              <a:solidFill>
                <a:schemeClr val="tx1"/>
              </a:solidFill>
            </a:endParaRPr>
          </a:p>
        </p:txBody>
      </p:sp>
      <p:grpSp>
        <p:nvGrpSpPr>
          <p:cNvPr id="50" name="Grupo 49"/>
          <p:cNvGrpSpPr>
            <a:grpSpLocks noChangeAspect="1"/>
          </p:cNvGrpSpPr>
          <p:nvPr/>
        </p:nvGrpSpPr>
        <p:grpSpPr>
          <a:xfrm>
            <a:off x="7171081" y="4725144"/>
            <a:ext cx="425255" cy="504000"/>
            <a:chOff x="6513873" y="4724846"/>
            <a:chExt cx="434367" cy="514800"/>
          </a:xfrm>
        </p:grpSpPr>
        <p:sp>
          <p:nvSpPr>
            <p:cNvPr id="51" name="Retângulo 50"/>
            <p:cNvSpPr/>
            <p:nvPr/>
          </p:nvSpPr>
          <p:spPr>
            <a:xfrm>
              <a:off x="6732240" y="4724846"/>
              <a:ext cx="216000" cy="514800"/>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pt-BR" sz="900" dirty="0"/>
            </a:p>
          </p:txBody>
        </p:sp>
        <p:sp>
          <p:nvSpPr>
            <p:cNvPr id="52" name="Document"/>
            <p:cNvSpPr>
              <a:spLocks noEditPoints="1" noChangeArrowheads="1"/>
            </p:cNvSpPr>
            <p:nvPr/>
          </p:nvSpPr>
          <p:spPr bwMode="auto">
            <a:xfrm>
              <a:off x="6513873" y="4727227"/>
              <a:ext cx="216000" cy="5040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gradFill>
              <a:gsLst>
                <a:gs pos="0">
                  <a:srgbClr val="769535"/>
                </a:gs>
                <a:gs pos="80000">
                  <a:srgbClr val="94BD42"/>
                </a:gs>
                <a:gs pos="100000">
                  <a:srgbClr val="9CC746"/>
                </a:gs>
              </a:gsLst>
            </a:gradFill>
          </p:spPr>
          <p:style>
            <a:lnRef idx="0">
              <a:schemeClr val="accent3"/>
            </a:lnRef>
            <a:fillRef idx="3">
              <a:schemeClr val="accent3"/>
            </a:fillRef>
            <a:effectRef idx="3">
              <a:schemeClr val="accent3"/>
            </a:effectRef>
            <a:fontRef idx="minor">
              <a:schemeClr val="lt1"/>
            </a:fontRef>
          </p:style>
          <p:txBody>
            <a:bodyPr vert="horz" wrap="square" lIns="0" tIns="0" rIns="0" bIns="0" numCol="1" anchor="ctr" anchorCtr="0" compatLnSpc="1">
              <a:prstTxWarp prst="textNoShape">
                <a:avLst/>
              </a:prstTxWarp>
            </a:bodyPr>
            <a:lstStyle/>
            <a:p>
              <a:pPr algn="ctr"/>
              <a:endParaRPr lang="pt-BR" sz="900" b="1" dirty="0">
                <a:solidFill>
                  <a:schemeClr val="tx1"/>
                </a:solidFill>
              </a:endParaRPr>
            </a:p>
          </p:txBody>
        </p:sp>
        <p:sp>
          <p:nvSpPr>
            <p:cNvPr id="53" name="CaixaDeTexto 52"/>
            <p:cNvSpPr txBox="1"/>
            <p:nvPr/>
          </p:nvSpPr>
          <p:spPr>
            <a:xfrm>
              <a:off x="6598934" y="4838708"/>
              <a:ext cx="248877" cy="141467"/>
            </a:xfrm>
            <a:prstGeom prst="rect">
              <a:avLst/>
            </a:prstGeom>
            <a:noFill/>
          </p:spPr>
          <p:txBody>
            <a:bodyPr wrap="none" lIns="0" tIns="0" rIns="0" bIns="0" rtlCol="0">
              <a:spAutoFit/>
            </a:bodyPr>
            <a:lstStyle/>
            <a:p>
              <a:r>
                <a:rPr lang="pt-BR" sz="900" b="1" dirty="0" smtClean="0">
                  <a:latin typeface="Calibri (Corpo)"/>
                </a:rPr>
                <a:t>ID</a:t>
              </a:r>
              <a:r>
                <a:rPr lang="pt-BR" sz="900" b="1" dirty="0" smtClean="0">
                  <a:solidFill>
                    <a:schemeClr val="bg1"/>
                  </a:solidFill>
                  <a:latin typeface="Calibri (Corpo)"/>
                </a:rPr>
                <a:t>D*</a:t>
              </a:r>
              <a:endParaRPr lang="pt-BR" sz="900" b="1" dirty="0">
                <a:solidFill>
                  <a:schemeClr val="bg1"/>
                </a:solidFill>
                <a:latin typeface="Calibri (Corpo)"/>
              </a:endParaRPr>
            </a:p>
          </p:txBody>
        </p:sp>
      </p:grpSp>
    </p:spTree>
    <p:extLst>
      <p:ext uri="{BB962C8B-B14F-4D97-AF65-F5344CB8AC3E}">
        <p14:creationId xmlns:p14="http://schemas.microsoft.com/office/powerpoint/2010/main" val="17471351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Como capturar os cenários?</a:t>
            </a:r>
            <a:endParaRPr lang="pt-BR" dirty="0"/>
          </a:p>
        </p:txBody>
      </p:sp>
      <p:sp>
        <p:nvSpPr>
          <p:cNvPr id="138242" name="Espaço Reservado para Conteúdo 2"/>
          <p:cNvSpPr>
            <a:spLocks noGrp="1"/>
          </p:cNvSpPr>
          <p:nvPr>
            <p:ph idx="1"/>
          </p:nvPr>
        </p:nvSpPr>
        <p:spPr/>
        <p:txBody>
          <a:bodyPr/>
          <a:lstStyle/>
          <a:p>
            <a:r>
              <a:rPr lang="pt-BR" dirty="0" smtClean="0"/>
              <a:t>Capture os cenários na seção apropriada da Especificação do Caso de Uso </a:t>
            </a:r>
          </a:p>
          <a:p>
            <a:r>
              <a:rPr lang="pt-BR" dirty="0" smtClean="0"/>
              <a:t>Dê um nome para cada cenário</a:t>
            </a:r>
          </a:p>
          <a:p>
            <a:r>
              <a:rPr lang="pt-BR" dirty="0" smtClean="0"/>
              <a:t>Liste o nome de cada fluxo no cenário</a:t>
            </a:r>
          </a:p>
          <a:p>
            <a:pPr lvl="1"/>
            <a:r>
              <a:rPr lang="pt-BR" dirty="0" smtClean="0"/>
              <a:t>Coloque o fluxo em sequência</a:t>
            </a:r>
          </a:p>
          <a:p>
            <a:r>
              <a:rPr lang="pt-BR" dirty="0" smtClean="0"/>
              <a:t>Exemplo:</a:t>
            </a:r>
          </a:p>
          <a:p>
            <a:pPr lvl="1"/>
            <a:r>
              <a:rPr lang="pt-BR" dirty="0" smtClean="0"/>
              <a:t>Caso de Uso: Fazer Matrícula</a:t>
            </a:r>
          </a:p>
          <a:p>
            <a:pPr lvl="2"/>
            <a:r>
              <a:rPr lang="pt-BR" dirty="0" smtClean="0"/>
              <a:t>Cenário: Operação abandonada antes da finalização da matricula</a:t>
            </a:r>
          </a:p>
          <a:p>
            <a:pPr lvl="3"/>
            <a:r>
              <a:rPr lang="pt-BR" dirty="0" smtClean="0"/>
              <a:t>Fluxos: Fluxo Básico, Operação abandonada</a:t>
            </a:r>
          </a:p>
        </p:txBody>
      </p:sp>
      <p:grpSp>
        <p:nvGrpSpPr>
          <p:cNvPr id="138243" name="Grupo 24"/>
          <p:cNvGrpSpPr>
            <a:grpSpLocks/>
          </p:cNvGrpSpPr>
          <p:nvPr/>
        </p:nvGrpSpPr>
        <p:grpSpPr bwMode="auto">
          <a:xfrm>
            <a:off x="3643313" y="4786313"/>
            <a:ext cx="711200" cy="1565275"/>
            <a:chOff x="6515120" y="3811590"/>
            <a:chExt cx="889000" cy="1955801"/>
          </a:xfrm>
        </p:grpSpPr>
        <p:sp>
          <p:nvSpPr>
            <p:cNvPr id="138244" name="Line 5"/>
            <p:cNvSpPr>
              <a:spLocks noChangeShapeType="1"/>
            </p:cNvSpPr>
            <p:nvPr/>
          </p:nvSpPr>
          <p:spPr bwMode="auto">
            <a:xfrm>
              <a:off x="7404120" y="3811590"/>
              <a:ext cx="0" cy="121444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grpSp>
          <p:nvGrpSpPr>
            <p:cNvPr id="138245" name="Group 17"/>
            <p:cNvGrpSpPr>
              <a:grpSpLocks/>
            </p:cNvGrpSpPr>
            <p:nvPr/>
          </p:nvGrpSpPr>
          <p:grpSpPr bwMode="auto">
            <a:xfrm>
              <a:off x="6515120" y="5006978"/>
              <a:ext cx="839788" cy="760413"/>
              <a:chOff x="3600" y="1969"/>
              <a:chExt cx="529" cy="479"/>
            </a:xfrm>
          </p:grpSpPr>
          <p:sp>
            <p:nvSpPr>
              <p:cNvPr id="138246" name="Arc 18"/>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38247"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8248"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38249"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spTree>
    <p:extLst>
      <p:ext uri="{BB962C8B-B14F-4D97-AF65-F5344CB8AC3E}">
        <p14:creationId xmlns:p14="http://schemas.microsoft.com/office/powerpoint/2010/main" val="17195835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Detalhar Casos de Uso</a:t>
            </a:r>
            <a:endParaRPr lang="pt-BR" dirty="0"/>
          </a:p>
        </p:txBody>
      </p:sp>
      <p:sp>
        <p:nvSpPr>
          <p:cNvPr id="148482" name="Espaço Reservado para Conteúdo 2"/>
          <p:cNvSpPr>
            <a:spLocks noGrp="1"/>
          </p:cNvSpPr>
          <p:nvPr>
            <p:ph idx="1"/>
          </p:nvPr>
        </p:nvSpPr>
        <p:spPr/>
        <p:txBody>
          <a:bodyPr/>
          <a:lstStyle/>
          <a:p>
            <a:r>
              <a:rPr lang="pt-BR" smtClean="0"/>
              <a:t>Agora que os atores e casos de uso foram encontrados e os casos de uso foram esboçados, o próximo passo é adicionar detalhes.</a:t>
            </a:r>
          </a:p>
        </p:txBody>
      </p:sp>
      <p:sp>
        <p:nvSpPr>
          <p:cNvPr id="4" name="Rectangle 5"/>
          <p:cNvSpPr>
            <a:spLocks noChangeArrowheads="1"/>
          </p:cNvSpPr>
          <p:nvPr/>
        </p:nvSpPr>
        <p:spPr bwMode="auto">
          <a:xfrm>
            <a:off x="1804988" y="2663825"/>
            <a:ext cx="4121150" cy="3676650"/>
          </a:xfrm>
          <a:prstGeom prst="rect">
            <a:avLst/>
          </a:prstGeom>
          <a:solidFill>
            <a:srgbClr val="CCCCCC"/>
          </a:solidFill>
          <a:ln w="12700">
            <a:solidFill>
              <a:schemeClr val="bg2"/>
            </a:solidFill>
            <a:miter lim="800000"/>
            <a:headEnd/>
            <a:tailEnd/>
          </a:ln>
          <a:effectLst>
            <a:outerShdw dist="107763" dir="2700000" algn="ctr" rotWithShape="0">
              <a:schemeClr val="bg2"/>
            </a:outerShdw>
          </a:effectLst>
        </p:spPr>
        <p:txBody>
          <a:bodyPr lIns="92075" tIns="182562" rIns="92075" bIns="182562" anchorCtr="1">
            <a:spAutoFit/>
          </a:bodyPr>
          <a:lstStyle/>
          <a:p>
            <a:pPr marL="53975" indent="-53975" eaLnBrk="0" fontAlgn="auto" hangingPunct="0">
              <a:lnSpc>
                <a:spcPct val="75000"/>
              </a:lnSpc>
              <a:spcBef>
                <a:spcPct val="50000"/>
              </a:spcBef>
              <a:spcAft>
                <a:spcPts val="0"/>
              </a:spcAft>
              <a:defRPr/>
            </a:pPr>
            <a:r>
              <a:rPr lang="pt-BR" i="1" u="sng">
                <a:latin typeface="Arial" charset="0"/>
              </a:rPr>
              <a:t> </a:t>
            </a:r>
            <a:r>
              <a:rPr lang="pt-BR" sz="2000" u="sng">
                <a:latin typeface="Arial" charset="0"/>
              </a:rPr>
              <a:t> </a:t>
            </a:r>
            <a:r>
              <a:rPr lang="pt-BR" sz="2000" b="1" u="sng">
                <a:latin typeface="Arial" charset="0"/>
              </a:rPr>
              <a:t>&lt;Nome do Caso de Uso&gt;</a:t>
            </a:r>
            <a:endParaRPr lang="pt-BR" sz="2000" u="sng">
              <a:latin typeface="Arial" charset="0"/>
            </a:endParaRPr>
          </a:p>
          <a:p>
            <a:pPr marL="53975" indent="-53975" eaLnBrk="0" fontAlgn="auto" hangingPunct="0">
              <a:lnSpc>
                <a:spcPct val="75000"/>
              </a:lnSpc>
              <a:spcBef>
                <a:spcPct val="25000"/>
              </a:spcBef>
              <a:spcAft>
                <a:spcPts val="0"/>
              </a:spcAft>
              <a:defRPr/>
            </a:pPr>
            <a:r>
              <a:rPr lang="pt-BR" sz="2000" b="1">
                <a:latin typeface="Arial" charset="0"/>
              </a:rPr>
              <a:t>1. Descrição Resumida</a:t>
            </a:r>
            <a:endParaRPr lang="pt-BR" sz="1600">
              <a:latin typeface="Arial" charset="0"/>
            </a:endParaRPr>
          </a:p>
          <a:p>
            <a:pPr marL="53975" indent="-53975" eaLnBrk="0" fontAlgn="auto" hangingPunct="0">
              <a:lnSpc>
                <a:spcPct val="75000"/>
              </a:lnSpc>
              <a:spcBef>
                <a:spcPct val="25000"/>
              </a:spcBef>
              <a:spcAft>
                <a:spcPts val="0"/>
              </a:spcAft>
              <a:defRPr/>
            </a:pPr>
            <a:r>
              <a:rPr lang="pt-BR" sz="2000" b="1">
                <a:latin typeface="Arial" charset="0"/>
              </a:rPr>
              <a:t>2. Fluxo Básico de Eventos</a:t>
            </a:r>
          </a:p>
          <a:p>
            <a:pPr marL="53975" indent="-53975" eaLnBrk="0" fontAlgn="auto" hangingPunct="0">
              <a:lnSpc>
                <a:spcPct val="75000"/>
              </a:lnSpc>
              <a:spcBef>
                <a:spcPct val="25000"/>
              </a:spcBef>
              <a:spcAft>
                <a:spcPts val="0"/>
              </a:spcAft>
              <a:defRPr/>
            </a:pPr>
            <a:r>
              <a:rPr lang="pt-BR" sz="2000" b="1">
                <a:latin typeface="Arial" charset="0"/>
              </a:rPr>
              <a:t>3. Fluxos Alternativos</a:t>
            </a:r>
          </a:p>
          <a:p>
            <a:pPr marL="53975" indent="-53975" eaLnBrk="0" fontAlgn="auto" hangingPunct="0">
              <a:lnSpc>
                <a:spcPct val="75000"/>
              </a:lnSpc>
              <a:spcBef>
                <a:spcPct val="25000"/>
              </a:spcBef>
              <a:spcAft>
                <a:spcPts val="0"/>
              </a:spcAft>
              <a:defRPr/>
            </a:pPr>
            <a:r>
              <a:rPr lang="pt-BR" sz="2000" b="1">
                <a:latin typeface="Arial" charset="0"/>
              </a:rPr>
              <a:t>4. Subfluxos</a:t>
            </a:r>
          </a:p>
          <a:p>
            <a:pPr marL="53975" indent="-53975" eaLnBrk="0" fontAlgn="auto" hangingPunct="0">
              <a:lnSpc>
                <a:spcPct val="75000"/>
              </a:lnSpc>
              <a:spcBef>
                <a:spcPct val="25000"/>
              </a:spcBef>
              <a:spcAft>
                <a:spcPts val="0"/>
              </a:spcAft>
              <a:defRPr/>
            </a:pPr>
            <a:r>
              <a:rPr lang="pt-BR" sz="2000" b="1">
                <a:latin typeface="Arial" charset="0"/>
              </a:rPr>
              <a:t>5. Principais Cenários</a:t>
            </a:r>
          </a:p>
          <a:p>
            <a:pPr marL="53975" indent="-53975" eaLnBrk="0" fontAlgn="auto" hangingPunct="0">
              <a:lnSpc>
                <a:spcPct val="75000"/>
              </a:lnSpc>
              <a:spcBef>
                <a:spcPct val="25000"/>
              </a:spcBef>
              <a:spcAft>
                <a:spcPts val="0"/>
              </a:spcAft>
              <a:defRPr/>
            </a:pPr>
            <a:r>
              <a:rPr lang="pt-BR" sz="2000" b="1">
                <a:latin typeface="Arial" charset="0"/>
              </a:rPr>
              <a:t>6. Pré-Condições</a:t>
            </a:r>
          </a:p>
          <a:p>
            <a:pPr marL="53975" indent="-53975" eaLnBrk="0" fontAlgn="auto" hangingPunct="0">
              <a:lnSpc>
                <a:spcPct val="75000"/>
              </a:lnSpc>
              <a:spcBef>
                <a:spcPct val="25000"/>
              </a:spcBef>
              <a:spcAft>
                <a:spcPts val="0"/>
              </a:spcAft>
              <a:defRPr/>
            </a:pPr>
            <a:r>
              <a:rPr lang="pt-BR" sz="2000" b="1">
                <a:latin typeface="Arial" charset="0"/>
              </a:rPr>
              <a:t>7. Pós-Condições</a:t>
            </a:r>
            <a:endParaRPr lang="pt-BR" sz="2000">
              <a:latin typeface="Arial" charset="0"/>
            </a:endParaRPr>
          </a:p>
          <a:p>
            <a:pPr marL="53975" indent="-53975" eaLnBrk="0" fontAlgn="auto" hangingPunct="0">
              <a:lnSpc>
                <a:spcPct val="75000"/>
              </a:lnSpc>
              <a:spcBef>
                <a:spcPct val="25000"/>
              </a:spcBef>
              <a:spcAft>
                <a:spcPts val="0"/>
              </a:spcAft>
              <a:defRPr/>
            </a:pPr>
            <a:r>
              <a:rPr lang="pt-BR" sz="2000" b="1">
                <a:latin typeface="Arial" charset="0"/>
              </a:rPr>
              <a:t>8. Pontos de Extenção</a:t>
            </a:r>
          </a:p>
          <a:p>
            <a:pPr marL="53975" indent="-53975" eaLnBrk="0" fontAlgn="auto" hangingPunct="0">
              <a:lnSpc>
                <a:spcPct val="75000"/>
              </a:lnSpc>
              <a:spcBef>
                <a:spcPct val="25000"/>
              </a:spcBef>
              <a:spcAft>
                <a:spcPts val="0"/>
              </a:spcAft>
              <a:defRPr/>
            </a:pPr>
            <a:r>
              <a:rPr lang="pt-BR" sz="2000" b="1">
                <a:latin typeface="Arial" charset="0"/>
              </a:rPr>
              <a:t>9. Requisitos Especiais</a:t>
            </a:r>
          </a:p>
          <a:p>
            <a:pPr marL="53975" indent="-53975" eaLnBrk="0" fontAlgn="auto" hangingPunct="0">
              <a:lnSpc>
                <a:spcPct val="75000"/>
              </a:lnSpc>
              <a:spcBef>
                <a:spcPct val="25000"/>
              </a:spcBef>
              <a:spcAft>
                <a:spcPts val="0"/>
              </a:spcAft>
              <a:defRPr/>
            </a:pPr>
            <a:r>
              <a:rPr lang="pt-BR" sz="2000" b="1">
                <a:latin typeface="Arial" charset="0"/>
              </a:rPr>
              <a:t>10. Informações Adicionais</a:t>
            </a:r>
          </a:p>
        </p:txBody>
      </p:sp>
      <p:sp>
        <p:nvSpPr>
          <p:cNvPr id="148484" name="AutoShape 15"/>
          <p:cNvSpPr>
            <a:spLocks/>
          </p:cNvSpPr>
          <p:nvPr/>
        </p:nvSpPr>
        <p:spPr bwMode="auto">
          <a:xfrm>
            <a:off x="5691188" y="3502025"/>
            <a:ext cx="762000" cy="2855913"/>
          </a:xfrm>
          <a:prstGeom prst="rightBracket">
            <a:avLst>
              <a:gd name="adj" fmla="val 31233"/>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pt-BR"/>
          </a:p>
        </p:txBody>
      </p:sp>
      <p:sp>
        <p:nvSpPr>
          <p:cNvPr id="148485" name="Text Box 18"/>
          <p:cNvSpPr txBox="1">
            <a:spLocks noChangeArrowheads="1"/>
          </p:cNvSpPr>
          <p:nvPr/>
        </p:nvSpPr>
        <p:spPr bwMode="auto">
          <a:xfrm>
            <a:off x="6605588" y="4492625"/>
            <a:ext cx="21161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pt-BR"/>
              <a:t>Adicionar detalhes</a:t>
            </a:r>
          </a:p>
        </p:txBody>
      </p:sp>
    </p:spTree>
    <p:extLst>
      <p:ext uri="{BB962C8B-B14F-4D97-AF65-F5344CB8AC3E}">
        <p14:creationId xmlns:p14="http://schemas.microsoft.com/office/powerpoint/2010/main" val="1726111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Estilo do Caso de Uso</a:t>
            </a:r>
            <a:endParaRPr lang="pt-BR" dirty="0"/>
          </a:p>
        </p:txBody>
      </p:sp>
      <p:sp>
        <p:nvSpPr>
          <p:cNvPr id="150530" name="Espaço Reservado para Conteúdo 2"/>
          <p:cNvSpPr>
            <a:spLocks noGrp="1"/>
          </p:cNvSpPr>
          <p:nvPr>
            <p:ph idx="1"/>
          </p:nvPr>
        </p:nvSpPr>
        <p:spPr/>
        <p:txBody>
          <a:bodyPr/>
          <a:lstStyle/>
          <a:p>
            <a:r>
              <a:rPr lang="pt-BR" dirty="0" smtClean="0"/>
              <a:t>Caso de uso são estruturados em texto</a:t>
            </a:r>
          </a:p>
          <a:p>
            <a:r>
              <a:rPr lang="pt-BR" dirty="0" smtClean="0"/>
              <a:t>A forma de estruturar o texto é o estilo do caso de uso</a:t>
            </a:r>
          </a:p>
          <a:p>
            <a:r>
              <a:rPr lang="pt-BR" dirty="0" smtClean="0"/>
              <a:t>Existem inúmeros estilos aceitos</a:t>
            </a:r>
          </a:p>
          <a:p>
            <a:r>
              <a:rPr lang="pt-BR" dirty="0" smtClean="0"/>
              <a:t>Escolha e use apenas um único estilo para</a:t>
            </a:r>
          </a:p>
          <a:p>
            <a:pPr lvl="1"/>
            <a:r>
              <a:rPr lang="pt-BR" dirty="0" smtClean="0"/>
              <a:t>Manter consistência</a:t>
            </a:r>
          </a:p>
          <a:p>
            <a:pPr lvl="1"/>
            <a:r>
              <a:rPr lang="pt-BR" dirty="0" smtClean="0"/>
              <a:t>Manter a legibilidade</a:t>
            </a:r>
          </a:p>
          <a:p>
            <a:pPr lvl="1"/>
            <a:r>
              <a:rPr lang="pt-BR" dirty="0" smtClean="0"/>
              <a:t>Facilitar o uso pela equipe de desenvolvimento</a:t>
            </a:r>
          </a:p>
        </p:txBody>
      </p:sp>
    </p:spTree>
    <p:extLst>
      <p:ext uri="{BB962C8B-B14F-4D97-AF65-F5344CB8AC3E}">
        <p14:creationId xmlns:p14="http://schemas.microsoft.com/office/powerpoint/2010/main" val="1127923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Visualização do comportamento</a:t>
            </a:r>
          </a:p>
        </p:txBody>
      </p:sp>
      <p:sp>
        <p:nvSpPr>
          <p:cNvPr id="162818" name="Espaço Reservado para Conteúdo 2"/>
          <p:cNvSpPr>
            <a:spLocks noGrp="1"/>
          </p:cNvSpPr>
          <p:nvPr>
            <p:ph idx="1"/>
          </p:nvPr>
        </p:nvSpPr>
        <p:spPr/>
        <p:txBody>
          <a:bodyPr/>
          <a:lstStyle/>
          <a:p>
            <a:r>
              <a:rPr lang="pt-BR" smtClean="0"/>
              <a:t>As ferramentas de modelagem visual</a:t>
            </a:r>
          </a:p>
          <a:p>
            <a:pPr lvl="1"/>
            <a:r>
              <a:rPr lang="pt-BR" smtClean="0"/>
              <a:t>Diagramas de atividades ou fluxograma</a:t>
            </a:r>
          </a:p>
          <a:p>
            <a:pPr lvl="1"/>
            <a:r>
              <a:rPr lang="pt-BR" smtClean="0"/>
              <a:t>Modelos de processos de negócio</a:t>
            </a:r>
          </a:p>
          <a:p>
            <a:r>
              <a:rPr lang="pt-BR" smtClean="0"/>
              <a:t>Devemos ilustrar o comportamento?</a:t>
            </a:r>
          </a:p>
          <a:p>
            <a:pPr lvl="1"/>
            <a:r>
              <a:rPr lang="pt-BR" smtClean="0"/>
              <a:t>Prós</a:t>
            </a:r>
          </a:p>
          <a:p>
            <a:pPr lvl="2"/>
            <a:r>
              <a:rPr lang="pt-BR" smtClean="0"/>
              <a:t>Bom para identificar fluxos alternativos, especialmente para pessoas orientadas visualmente</a:t>
            </a:r>
          </a:p>
          <a:p>
            <a:pPr lvl="2"/>
            <a:r>
              <a:rPr lang="pt-BR" smtClean="0"/>
              <a:t>Informações sucintas sobre fluxos de casos de uso</a:t>
            </a:r>
          </a:p>
          <a:p>
            <a:pPr lvl="1"/>
            <a:r>
              <a:rPr lang="pt-BR" smtClean="0"/>
              <a:t>Contras</a:t>
            </a:r>
          </a:p>
          <a:p>
            <a:pPr lvl="2"/>
            <a:r>
              <a:rPr lang="pt-BR" smtClean="0"/>
              <a:t>Custo para manter os diagramas e especificações de casos de uso sincronizados</a:t>
            </a:r>
          </a:p>
        </p:txBody>
      </p:sp>
    </p:spTree>
    <p:extLst>
      <p:ext uri="{BB962C8B-B14F-4D97-AF65-F5344CB8AC3E}">
        <p14:creationId xmlns:p14="http://schemas.microsoft.com/office/powerpoint/2010/main" val="20832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Detalhe</a:t>
            </a:r>
            <a:r>
              <a:rPr dirty="0" smtClean="0"/>
              <a:t> </a:t>
            </a:r>
            <a:r>
              <a:rPr lang="pt-BR" dirty="0" smtClean="0"/>
              <a:t>os eventos </a:t>
            </a:r>
            <a:br>
              <a:rPr lang="pt-BR" dirty="0" smtClean="0"/>
            </a:br>
            <a:r>
              <a:rPr dirty="0" smtClean="0"/>
              <a:t>do </a:t>
            </a:r>
            <a:r>
              <a:rPr lang="pt-BR" dirty="0" smtClean="0"/>
              <a:t>fluxo básico em passos</a:t>
            </a:r>
            <a:endParaRPr dirty="0"/>
          </a:p>
        </p:txBody>
      </p:sp>
      <p:sp>
        <p:nvSpPr>
          <p:cNvPr id="152578" name="Rectangle 9"/>
          <p:cNvSpPr>
            <a:spLocks noChangeArrowheads="1"/>
          </p:cNvSpPr>
          <p:nvPr/>
        </p:nvSpPr>
        <p:spPr bwMode="auto">
          <a:xfrm>
            <a:off x="2952750" y="1371064"/>
            <a:ext cx="6096000" cy="453934"/>
          </a:xfrm>
          <a:prstGeom prst="rect">
            <a:avLst/>
          </a:prstGeom>
          <a:solidFill>
            <a:srgbClr val="DDDDDD"/>
          </a:solidFill>
          <a:ln w="9525">
            <a:solidFill>
              <a:schemeClr val="bg2"/>
            </a:solidFill>
            <a:miter lim="800000"/>
            <a:headEnd/>
            <a:tailEnd/>
          </a:ln>
        </p:spPr>
        <p:txBody>
          <a:bodyPr lIns="0" tIns="76176" rIns="0" bIns="38088">
            <a:spAutoFit/>
          </a:bodyPr>
          <a:lstStyle/>
          <a:p>
            <a:pPr marL="354013" indent="-342900" algn="ctr" eaLnBrk="0" hangingPunct="0"/>
            <a:r>
              <a:rPr lang="pt-BR" sz="1200" b="1" dirty="0"/>
              <a:t>UC003.0.0 </a:t>
            </a:r>
            <a:r>
              <a:rPr lang="pt-BR" sz="1200" b="1" dirty="0" smtClean="0"/>
              <a:t>– Realizar Saque</a:t>
            </a:r>
            <a:endParaRPr lang="pt-BR" sz="1200" b="1" dirty="0"/>
          </a:p>
          <a:p>
            <a:pPr marL="354013" indent="-342900" algn="ctr" eaLnBrk="0" hangingPunct="0"/>
            <a:endParaRPr lang="pt-BR" sz="1000" b="1" dirty="0">
              <a:cs typeface="Times New Roman" pitchFamily="18" charset="0"/>
            </a:endParaRPr>
          </a:p>
        </p:txBody>
      </p:sp>
      <p:sp>
        <p:nvSpPr>
          <p:cNvPr id="152580" name="AutoShape 12"/>
          <p:cNvSpPr>
            <a:spLocks noChangeArrowheads="1"/>
          </p:cNvSpPr>
          <p:nvPr/>
        </p:nvSpPr>
        <p:spPr bwMode="auto">
          <a:xfrm>
            <a:off x="192128" y="1598031"/>
            <a:ext cx="2286000" cy="762000"/>
          </a:xfrm>
          <a:prstGeom prst="wedgeRectCallout">
            <a:avLst>
              <a:gd name="adj1" fmla="val 71971"/>
              <a:gd name="adj2" fmla="val 44519"/>
            </a:avLst>
          </a:prstGeom>
          <a:solidFill>
            <a:srgbClr val="BDD3FF"/>
          </a:solidFill>
          <a:ln w="9525">
            <a:solidFill>
              <a:schemeClr val="tx1"/>
            </a:solidFill>
            <a:miter lim="800000"/>
            <a:headEnd/>
            <a:tailEnd/>
          </a:ln>
        </p:spPr>
        <p:txBody>
          <a:bodyPr/>
          <a:lstStyle/>
          <a:p>
            <a:r>
              <a:rPr lang="pt-BR"/>
              <a:t>O passo ímpar é ação do ator</a:t>
            </a:r>
          </a:p>
        </p:txBody>
      </p:sp>
      <p:sp>
        <p:nvSpPr>
          <p:cNvPr id="152581" name="AutoShape 13"/>
          <p:cNvSpPr>
            <a:spLocks noChangeArrowheads="1"/>
          </p:cNvSpPr>
          <p:nvPr/>
        </p:nvSpPr>
        <p:spPr bwMode="auto">
          <a:xfrm>
            <a:off x="268328" y="3110170"/>
            <a:ext cx="2133600" cy="703263"/>
          </a:xfrm>
          <a:prstGeom prst="wedgeRectCallout">
            <a:avLst>
              <a:gd name="adj1" fmla="val 74899"/>
              <a:gd name="adj2" fmla="val -120754"/>
            </a:avLst>
          </a:prstGeom>
          <a:solidFill>
            <a:srgbClr val="BDD3FF"/>
          </a:solidFill>
          <a:ln w="9525">
            <a:solidFill>
              <a:schemeClr val="tx1"/>
            </a:solidFill>
            <a:miter lim="800000"/>
            <a:headEnd/>
            <a:tailEnd/>
          </a:ln>
        </p:spPr>
        <p:txBody>
          <a:bodyPr/>
          <a:lstStyle/>
          <a:p>
            <a:r>
              <a:rPr lang="pt-BR"/>
              <a:t>O passo par é a ação do sistema</a:t>
            </a:r>
          </a:p>
        </p:txBody>
      </p:sp>
      <p:sp>
        <p:nvSpPr>
          <p:cNvPr id="152584" name="Text Box 8"/>
          <p:cNvSpPr txBox="1">
            <a:spLocks noChangeArrowheads="1"/>
          </p:cNvSpPr>
          <p:nvPr/>
        </p:nvSpPr>
        <p:spPr bwMode="auto">
          <a:xfrm>
            <a:off x="3400425" y="2926814"/>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endParaRPr lang="pt-BR"/>
          </a:p>
        </p:txBody>
      </p:sp>
      <p:sp>
        <p:nvSpPr>
          <p:cNvPr id="152586" name="Rectangle 10"/>
          <p:cNvSpPr>
            <a:spLocks noChangeArrowheads="1"/>
          </p:cNvSpPr>
          <p:nvPr/>
        </p:nvSpPr>
        <p:spPr bwMode="auto">
          <a:xfrm>
            <a:off x="2988246" y="1827396"/>
            <a:ext cx="568821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71463" indent="-271463">
              <a:spcBef>
                <a:spcPts val="600"/>
              </a:spcBef>
              <a:tabLst>
                <a:tab pos="271463" algn="l"/>
              </a:tabLst>
            </a:pPr>
            <a:r>
              <a:rPr lang="pt-BR" sz="1400" dirty="0">
                <a:latin typeface="Times New Roman" pitchFamily="18" charset="0"/>
              </a:rPr>
              <a:t>B0 </a:t>
            </a:r>
            <a:r>
              <a:rPr lang="pt-BR" sz="1400" dirty="0" smtClean="0">
                <a:latin typeface="Times New Roman" pitchFamily="18" charset="0"/>
              </a:rPr>
              <a:t>– Saque efetuado com sucesso</a:t>
            </a:r>
            <a:endParaRPr lang="pt-BR" sz="1400" dirty="0">
              <a:latin typeface="Times New Roman" pitchFamily="18" charset="0"/>
            </a:endParaRPr>
          </a:p>
          <a:p>
            <a:pPr marL="342900" indent="-342900">
              <a:spcBef>
                <a:spcPts val="600"/>
              </a:spcBef>
              <a:buFont typeface="+mj-lt"/>
              <a:buAutoNum type="arabicPeriod"/>
              <a:tabLst>
                <a:tab pos="271463" algn="l"/>
              </a:tabLst>
            </a:pPr>
            <a:r>
              <a:rPr lang="pt-BR" sz="1400" dirty="0" smtClean="0">
                <a:latin typeface="Times New Roman" pitchFamily="18" charset="0"/>
              </a:rPr>
              <a:t>O Cliente insere </a:t>
            </a:r>
            <a:r>
              <a:rPr lang="pt-BR" sz="1400" dirty="0">
                <a:latin typeface="Times New Roman" pitchFamily="18" charset="0"/>
              </a:rPr>
              <a:t>seu cartão [</a:t>
            </a:r>
            <a:r>
              <a:rPr lang="pt-BR" sz="1400" dirty="0" smtClean="0">
                <a:latin typeface="Times New Roman" pitchFamily="18" charset="0"/>
              </a:rPr>
              <a:t>SSS-0007].</a:t>
            </a:r>
            <a:endParaRPr lang="pt-BR" sz="1400" dirty="0">
              <a:latin typeface="Times New Roman" pitchFamily="18" charset="0"/>
            </a:endParaRPr>
          </a:p>
          <a:p>
            <a:pPr marL="342900" indent="-342900">
              <a:spcBef>
                <a:spcPts val="600"/>
              </a:spcBef>
              <a:buFont typeface="+mj-lt"/>
              <a:buAutoNum type="arabicPeriod"/>
              <a:tabLst>
                <a:tab pos="271463" algn="l"/>
              </a:tabLst>
            </a:pPr>
            <a:r>
              <a:rPr lang="pt-BR" sz="1400" dirty="0" smtClean="0">
                <a:latin typeface="Times New Roman" pitchFamily="18" charset="0"/>
              </a:rPr>
              <a:t>O Caixa Eletrônico solicita a senha [</a:t>
            </a:r>
            <a:r>
              <a:rPr lang="pt-BR" sz="1400" dirty="0">
                <a:latin typeface="Times New Roman" pitchFamily="18" charset="0"/>
              </a:rPr>
              <a:t>SSS-0001</a:t>
            </a:r>
            <a:r>
              <a:rPr lang="pt-BR" sz="1400" dirty="0" smtClean="0">
                <a:latin typeface="Times New Roman" pitchFamily="18" charset="0"/>
              </a:rPr>
              <a:t>][SSS-0002].</a:t>
            </a:r>
          </a:p>
          <a:p>
            <a:pPr marL="342900" indent="-342900">
              <a:spcBef>
                <a:spcPts val="600"/>
              </a:spcBef>
              <a:buFont typeface="+mj-lt"/>
              <a:buAutoNum type="arabicPeriod"/>
              <a:tabLst>
                <a:tab pos="271463" algn="l"/>
              </a:tabLst>
            </a:pPr>
            <a:r>
              <a:rPr lang="pt-BR" sz="1400" dirty="0" smtClean="0">
                <a:latin typeface="Times New Roman" pitchFamily="18" charset="0"/>
              </a:rPr>
              <a:t>O Cliente informa a senha.</a:t>
            </a:r>
          </a:p>
          <a:p>
            <a:pPr marL="342900" indent="-342900">
              <a:spcBef>
                <a:spcPts val="600"/>
              </a:spcBef>
              <a:buFont typeface="+mj-lt"/>
              <a:buAutoNum type="arabicPeriod"/>
              <a:tabLst>
                <a:tab pos="271463" algn="l"/>
              </a:tabLst>
            </a:pPr>
            <a:r>
              <a:rPr lang="pt-BR" sz="1400" dirty="0">
                <a:latin typeface="Times New Roman" pitchFamily="18" charset="0"/>
              </a:rPr>
              <a:t>O Caixa Eletrônico </a:t>
            </a:r>
            <a:r>
              <a:rPr lang="pt-BR" sz="1400" dirty="0" smtClean="0">
                <a:latin typeface="Times New Roman" pitchFamily="18" charset="0"/>
              </a:rPr>
              <a:t>solicita a retirada do cartão.</a:t>
            </a:r>
          </a:p>
          <a:p>
            <a:pPr marL="342900" indent="-342900">
              <a:spcBef>
                <a:spcPts val="600"/>
              </a:spcBef>
              <a:buFont typeface="+mj-lt"/>
              <a:buAutoNum type="arabicPeriod"/>
              <a:tabLst>
                <a:tab pos="271463" algn="l"/>
              </a:tabLst>
            </a:pPr>
            <a:r>
              <a:rPr lang="pt-BR" sz="1400" dirty="0" smtClean="0">
                <a:latin typeface="Times New Roman" pitchFamily="18" charset="0"/>
              </a:rPr>
              <a:t>O Cliente retira o cartão.</a:t>
            </a:r>
            <a:endParaRPr lang="pt-BR" sz="1400" dirty="0">
              <a:latin typeface="Times New Roman" pitchFamily="18" charset="0"/>
            </a:endParaRPr>
          </a:p>
          <a:p>
            <a:pPr marL="342900" indent="-342900">
              <a:spcBef>
                <a:spcPts val="600"/>
              </a:spcBef>
              <a:buFont typeface="+mj-lt"/>
              <a:buAutoNum type="arabicPeriod"/>
              <a:tabLst>
                <a:tab pos="271463" algn="l"/>
              </a:tabLst>
            </a:pPr>
            <a:r>
              <a:rPr lang="pt-BR" sz="1400" dirty="0" smtClean="0">
                <a:latin typeface="Times New Roman" pitchFamily="18" charset="0"/>
              </a:rPr>
              <a:t>O Caixa Eletrônico solicita a operação desejada </a:t>
            </a:r>
            <a:r>
              <a:rPr lang="pt-BR" sz="1400" dirty="0">
                <a:latin typeface="Times New Roman" pitchFamily="18" charset="0"/>
              </a:rPr>
              <a:t>[</a:t>
            </a:r>
            <a:r>
              <a:rPr lang="pt-BR" sz="1400" dirty="0" smtClean="0">
                <a:latin typeface="Times New Roman" pitchFamily="18" charset="0"/>
              </a:rPr>
              <a:t>SSS-0005].</a:t>
            </a:r>
          </a:p>
          <a:p>
            <a:pPr marL="342900" indent="-342900">
              <a:spcBef>
                <a:spcPts val="600"/>
              </a:spcBef>
              <a:buFont typeface="+mj-lt"/>
              <a:buAutoNum type="arabicPeriod"/>
              <a:tabLst>
                <a:tab pos="271463" algn="l"/>
              </a:tabLst>
            </a:pPr>
            <a:r>
              <a:rPr lang="pt-BR" sz="1400" dirty="0" smtClean="0">
                <a:latin typeface="Times New Roman" pitchFamily="18" charset="0"/>
              </a:rPr>
              <a:t>O Cliente informa que deseja realizar a operação </a:t>
            </a:r>
            <a:r>
              <a:rPr lang="pt-BR" sz="1400" dirty="0">
                <a:latin typeface="Times New Roman" pitchFamily="18" charset="0"/>
              </a:rPr>
              <a:t>de saque [</a:t>
            </a:r>
            <a:r>
              <a:rPr lang="pt-BR" sz="1400" dirty="0" smtClean="0">
                <a:latin typeface="Times New Roman" pitchFamily="18" charset="0"/>
              </a:rPr>
              <a:t>SSS-0004].</a:t>
            </a:r>
          </a:p>
          <a:p>
            <a:pPr marL="342900" indent="-342900">
              <a:spcBef>
                <a:spcPts val="600"/>
              </a:spcBef>
              <a:buFont typeface="+mj-lt"/>
              <a:buAutoNum type="arabicPeriod"/>
              <a:tabLst>
                <a:tab pos="271463" algn="l"/>
              </a:tabLst>
            </a:pPr>
            <a:r>
              <a:rPr lang="pt-BR" sz="1400" dirty="0" smtClean="0">
                <a:latin typeface="Times New Roman" pitchFamily="18" charset="0"/>
              </a:rPr>
              <a:t>O Caixa Eletrônico solicita o valor do saque.</a:t>
            </a:r>
          </a:p>
          <a:p>
            <a:pPr marL="342900" indent="-342900">
              <a:spcBef>
                <a:spcPts val="600"/>
              </a:spcBef>
              <a:buFont typeface="+mj-lt"/>
              <a:buAutoNum type="arabicPeriod"/>
              <a:tabLst>
                <a:tab pos="271463" algn="l"/>
              </a:tabLst>
            </a:pPr>
            <a:r>
              <a:rPr lang="pt-BR" sz="1400" dirty="0">
                <a:latin typeface="Times New Roman" pitchFamily="18" charset="0"/>
              </a:rPr>
              <a:t>O Cliente informa </a:t>
            </a:r>
            <a:r>
              <a:rPr lang="pt-BR" sz="1400" dirty="0" smtClean="0">
                <a:latin typeface="Times New Roman" pitchFamily="18" charset="0"/>
              </a:rPr>
              <a:t>o valor do saque.</a:t>
            </a:r>
          </a:p>
          <a:p>
            <a:pPr marL="342900" indent="-342900">
              <a:spcBef>
                <a:spcPts val="600"/>
              </a:spcBef>
              <a:buFont typeface="+mj-lt"/>
              <a:buAutoNum type="arabicPeriod"/>
              <a:tabLst>
                <a:tab pos="271463" algn="l"/>
              </a:tabLst>
            </a:pPr>
            <a:r>
              <a:rPr lang="pt-BR" sz="1400" dirty="0" smtClean="0">
                <a:latin typeface="Times New Roman" pitchFamily="18" charset="0"/>
              </a:rPr>
              <a:t>O </a:t>
            </a:r>
            <a:r>
              <a:rPr lang="pt-BR" sz="1400" dirty="0">
                <a:latin typeface="Times New Roman" pitchFamily="18" charset="0"/>
              </a:rPr>
              <a:t>Caixa Eletrônico </a:t>
            </a:r>
            <a:r>
              <a:rPr lang="pt-BR" sz="1400" dirty="0" smtClean="0">
                <a:latin typeface="Times New Roman" pitchFamily="18" charset="0"/>
              </a:rPr>
              <a:t>solicita a inserção e remoção do cartão </a:t>
            </a:r>
            <a:r>
              <a:rPr lang="pt-BR" sz="1400" dirty="0">
                <a:latin typeface="Times New Roman" pitchFamily="18" charset="0"/>
              </a:rPr>
              <a:t>[</a:t>
            </a:r>
            <a:r>
              <a:rPr lang="pt-BR" sz="1400" dirty="0" smtClean="0">
                <a:latin typeface="Times New Roman" pitchFamily="18" charset="0"/>
              </a:rPr>
              <a:t>SSS-0008].</a:t>
            </a:r>
          </a:p>
          <a:p>
            <a:pPr marL="342900" indent="-342900">
              <a:spcBef>
                <a:spcPts val="600"/>
              </a:spcBef>
              <a:buFont typeface="+mj-lt"/>
              <a:buAutoNum type="arabicPeriod"/>
              <a:tabLst>
                <a:tab pos="271463" algn="l"/>
              </a:tabLst>
            </a:pPr>
            <a:r>
              <a:rPr lang="pt-BR" sz="1400" dirty="0" smtClean="0">
                <a:latin typeface="Times New Roman" pitchFamily="18" charset="0"/>
              </a:rPr>
              <a:t>O Cliente insere e retira o cartão </a:t>
            </a:r>
            <a:r>
              <a:rPr lang="pt-BR" sz="1400" dirty="0">
                <a:latin typeface="Times New Roman" pitchFamily="18" charset="0"/>
              </a:rPr>
              <a:t>[</a:t>
            </a:r>
            <a:r>
              <a:rPr lang="pt-BR" sz="1400" dirty="0" smtClean="0">
                <a:latin typeface="Times New Roman" pitchFamily="18" charset="0"/>
              </a:rPr>
              <a:t>SSS-0009].</a:t>
            </a:r>
          </a:p>
          <a:p>
            <a:pPr marL="342900" indent="-342900">
              <a:spcBef>
                <a:spcPts val="600"/>
              </a:spcBef>
              <a:buFont typeface="+mj-lt"/>
              <a:buAutoNum type="arabicPeriod"/>
              <a:tabLst>
                <a:tab pos="271463" algn="l"/>
              </a:tabLst>
            </a:pPr>
            <a:r>
              <a:rPr lang="pt-BR" sz="1400" dirty="0">
                <a:latin typeface="Times New Roman" pitchFamily="18" charset="0"/>
              </a:rPr>
              <a:t>O Caixa </a:t>
            </a:r>
            <a:r>
              <a:rPr lang="pt-BR" sz="1400" dirty="0" smtClean="0">
                <a:latin typeface="Times New Roman" pitchFamily="18" charset="0"/>
              </a:rPr>
              <a:t>Eletrônico libera o dinheiro </a:t>
            </a:r>
            <a:r>
              <a:rPr lang="pt-BR" sz="1400" dirty="0">
                <a:latin typeface="Times New Roman" pitchFamily="18" charset="0"/>
              </a:rPr>
              <a:t>[</a:t>
            </a:r>
            <a:r>
              <a:rPr lang="pt-BR" sz="1400" dirty="0" smtClean="0">
                <a:latin typeface="Times New Roman" pitchFamily="18" charset="0"/>
              </a:rPr>
              <a:t>SSS-0010].</a:t>
            </a:r>
          </a:p>
          <a:p>
            <a:pPr marL="342900" indent="-342900">
              <a:spcBef>
                <a:spcPts val="600"/>
              </a:spcBef>
              <a:buFont typeface="+mj-lt"/>
              <a:buAutoNum type="arabicPeriod"/>
              <a:tabLst>
                <a:tab pos="271463" algn="l"/>
              </a:tabLst>
            </a:pPr>
            <a:r>
              <a:rPr lang="pt-BR" sz="1400" dirty="0" smtClean="0">
                <a:latin typeface="Times New Roman" pitchFamily="18" charset="0"/>
              </a:rPr>
              <a:t>O Cliente retira o dinheiro.</a:t>
            </a:r>
          </a:p>
          <a:p>
            <a:pPr marL="342900" indent="-342900">
              <a:spcBef>
                <a:spcPts val="600"/>
              </a:spcBef>
              <a:buFont typeface="+mj-lt"/>
              <a:buAutoNum type="arabicPeriod"/>
              <a:tabLst>
                <a:tab pos="271463" algn="l"/>
              </a:tabLst>
            </a:pPr>
            <a:r>
              <a:rPr lang="pt-BR" sz="1400" dirty="0" smtClean="0">
                <a:latin typeface="Times New Roman" pitchFamily="18" charset="0"/>
              </a:rPr>
              <a:t>O Caixa Eletrônico informa que o saque foi um sucesso </a:t>
            </a:r>
            <a:r>
              <a:rPr lang="pt-BR" sz="1400" dirty="0">
                <a:latin typeface="Times New Roman" pitchFamily="18" charset="0"/>
              </a:rPr>
              <a:t>[MSG-001]</a:t>
            </a:r>
            <a:r>
              <a:rPr lang="pt-BR" sz="1400" dirty="0" smtClean="0">
                <a:latin typeface="Times New Roman" pitchFamily="18" charset="0"/>
              </a:rPr>
              <a:t>.</a:t>
            </a:r>
          </a:p>
          <a:p>
            <a:pPr marL="342900" indent="-342900">
              <a:spcBef>
                <a:spcPts val="600"/>
              </a:spcBef>
              <a:buFont typeface="+mj-lt"/>
              <a:buAutoNum type="arabicPeriod"/>
              <a:tabLst>
                <a:tab pos="271463" algn="l"/>
              </a:tabLst>
            </a:pPr>
            <a:r>
              <a:rPr lang="pt-BR" sz="1400" dirty="0" smtClean="0">
                <a:latin typeface="Times New Roman" pitchFamily="18" charset="0"/>
              </a:rPr>
              <a:t>Fim do caso de uso.</a:t>
            </a:r>
            <a:endParaRPr lang="pt-BR" sz="1400" dirty="0">
              <a:latin typeface="Times New Roman" pitchFamily="18" charset="0"/>
            </a:endParaRPr>
          </a:p>
        </p:txBody>
      </p:sp>
    </p:spTree>
    <p:extLst>
      <p:ext uri="{BB962C8B-B14F-4D97-AF65-F5344CB8AC3E}">
        <p14:creationId xmlns:p14="http://schemas.microsoft.com/office/powerpoint/2010/main" val="1483585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smtClean="0"/>
              <a:t>As frases dos passos</a:t>
            </a:r>
            <a:endParaRPr lang="pt-BR" dirty="0"/>
          </a:p>
        </p:txBody>
      </p:sp>
      <p:sp>
        <p:nvSpPr>
          <p:cNvPr id="154626" name="Espaço Reservado para Conteúdo 3"/>
          <p:cNvSpPr>
            <a:spLocks noGrp="1"/>
          </p:cNvSpPr>
          <p:nvPr>
            <p:ph idx="1"/>
          </p:nvPr>
        </p:nvSpPr>
        <p:spPr/>
        <p:txBody>
          <a:bodyPr/>
          <a:lstStyle/>
          <a:p>
            <a:r>
              <a:rPr lang="pt-BR" dirty="0" smtClean="0"/>
              <a:t>Use a voz ativa</a:t>
            </a:r>
          </a:p>
          <a:p>
            <a:pPr lvl="1"/>
            <a:r>
              <a:rPr lang="pt-BR" dirty="0" smtClean="0"/>
              <a:t>Diga: “O Professor fornece as notas de cada estudante”</a:t>
            </a:r>
          </a:p>
          <a:p>
            <a:pPr lvl="1"/>
            <a:r>
              <a:rPr lang="pt-BR" dirty="0" smtClean="0"/>
              <a:t>Ao invés de: “Quando o Professor tiver fornecido as notas”</a:t>
            </a:r>
          </a:p>
          <a:p>
            <a:r>
              <a:rPr lang="pt-BR" dirty="0" smtClean="0"/>
              <a:t>Diga o que dispara o caso de uso</a:t>
            </a:r>
          </a:p>
          <a:p>
            <a:pPr lvl="1"/>
            <a:r>
              <a:rPr lang="pt-BR" dirty="0" smtClean="0"/>
              <a:t>Diga: “O caso de uso inicia quando o Professor escolhe enviar notas”</a:t>
            </a:r>
          </a:p>
          <a:p>
            <a:pPr lvl="1"/>
            <a:r>
              <a:rPr lang="pt-BR" dirty="0" smtClean="0"/>
              <a:t>Ao invés de: “O caso de uso inicia quando o Professor decide enviar notas”</a:t>
            </a:r>
          </a:p>
          <a:p>
            <a:r>
              <a:rPr lang="pt-BR" dirty="0" smtClean="0"/>
              <a:t>Diga quem faz o que (use o nome do Ator)</a:t>
            </a:r>
          </a:p>
          <a:p>
            <a:pPr lvl="1"/>
            <a:r>
              <a:rPr lang="pt-BR" dirty="0" smtClean="0"/>
              <a:t>Diga: “O Estudante escolhe ...”</a:t>
            </a:r>
          </a:p>
          <a:p>
            <a:pPr lvl="1"/>
            <a:r>
              <a:rPr lang="pt-BR" dirty="0" smtClean="0"/>
              <a:t>Ao invés de: “O usuário escolhe ...”</a:t>
            </a:r>
          </a:p>
          <a:p>
            <a:pPr lvl="1"/>
            <a:endParaRPr lang="pt-BR" dirty="0" smtClean="0"/>
          </a:p>
          <a:p>
            <a:pPr lvl="1"/>
            <a:r>
              <a:rPr lang="pt-BR" dirty="0" smtClean="0"/>
              <a:t>Diga: “O Sistema valida ...”</a:t>
            </a:r>
          </a:p>
          <a:p>
            <a:pPr lvl="1"/>
            <a:r>
              <a:rPr lang="pt-BR" dirty="0" smtClean="0"/>
              <a:t>Ao invés de: “A escola é validada ...”</a:t>
            </a:r>
          </a:p>
        </p:txBody>
      </p:sp>
    </p:spTree>
    <p:extLst>
      <p:ext uri="{BB962C8B-B14F-4D97-AF65-F5344CB8AC3E}">
        <p14:creationId xmlns:p14="http://schemas.microsoft.com/office/powerpoint/2010/main" val="35162619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Estruture o fluxo do caso de uso</a:t>
            </a:r>
            <a:endParaRPr lang="pt-BR" dirty="0"/>
          </a:p>
        </p:txBody>
      </p:sp>
      <p:sp>
        <p:nvSpPr>
          <p:cNvPr id="156674" name="Espaço Reservado para Conteúdo 2"/>
          <p:cNvSpPr>
            <a:spLocks noGrp="1"/>
          </p:cNvSpPr>
          <p:nvPr>
            <p:ph idx="1"/>
          </p:nvPr>
        </p:nvSpPr>
        <p:spPr/>
        <p:txBody>
          <a:bodyPr/>
          <a:lstStyle/>
          <a:p>
            <a:r>
              <a:rPr lang="pt-BR" smtClean="0"/>
              <a:t>A organização interna do caso de uso</a:t>
            </a:r>
          </a:p>
          <a:p>
            <a:pPr lvl="1"/>
            <a:r>
              <a:rPr lang="pt-BR" smtClean="0"/>
              <a:t>Eleva a legibilidade</a:t>
            </a:r>
          </a:p>
          <a:p>
            <a:pPr lvl="1"/>
            <a:r>
              <a:rPr lang="pt-BR" smtClean="0"/>
              <a:t>Facilita o entendimento</a:t>
            </a:r>
          </a:p>
          <a:p>
            <a:r>
              <a:rPr lang="pt-BR" smtClean="0"/>
              <a:t>Documente o estilo aceitável no Guia de Modelagem de Caso de Uso</a:t>
            </a:r>
          </a:p>
        </p:txBody>
      </p:sp>
      <p:sp>
        <p:nvSpPr>
          <p:cNvPr id="156675" name="AutoShape 19"/>
          <p:cNvSpPr>
            <a:spLocks noChangeArrowheads="1"/>
          </p:cNvSpPr>
          <p:nvPr/>
        </p:nvSpPr>
        <p:spPr bwMode="auto">
          <a:xfrm>
            <a:off x="3732213" y="4648200"/>
            <a:ext cx="2017712" cy="439738"/>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66"/>
          </a:solidFill>
          <a:ln w="9525">
            <a:solidFill>
              <a:schemeClr val="tx1"/>
            </a:solidFill>
            <a:miter lim="800000"/>
            <a:headEnd type="none" w="sm" len="sm"/>
            <a:tailEnd/>
          </a:ln>
        </p:spPr>
        <p:txBody>
          <a:bodyPr wrap="none" anchor="ctr"/>
          <a:lstStyle/>
          <a:p>
            <a:endParaRPr lang="pt-BR"/>
          </a:p>
        </p:txBody>
      </p:sp>
      <p:grpSp>
        <p:nvGrpSpPr>
          <p:cNvPr id="156676" name="Group 98"/>
          <p:cNvGrpSpPr>
            <a:grpSpLocks/>
          </p:cNvGrpSpPr>
          <p:nvPr/>
        </p:nvGrpSpPr>
        <p:grpSpPr bwMode="auto">
          <a:xfrm>
            <a:off x="1643063" y="3597275"/>
            <a:ext cx="2262187" cy="2652713"/>
            <a:chOff x="604" y="2266"/>
            <a:chExt cx="1425" cy="1671"/>
          </a:xfrm>
        </p:grpSpPr>
        <p:sp>
          <p:nvSpPr>
            <p:cNvPr id="156709" name="Oval 21"/>
            <p:cNvSpPr>
              <a:spLocks noChangeArrowheads="1"/>
            </p:cNvSpPr>
            <p:nvPr/>
          </p:nvSpPr>
          <p:spPr bwMode="auto">
            <a:xfrm>
              <a:off x="604" y="2266"/>
              <a:ext cx="750" cy="329"/>
            </a:xfrm>
            <a:prstGeom prst="ellipse">
              <a:avLst/>
            </a:prstGeom>
            <a:solidFill>
              <a:srgbClr val="6699FF"/>
            </a:solidFill>
            <a:ln w="28575">
              <a:solidFill>
                <a:srgbClr val="6699FF"/>
              </a:solidFill>
              <a:round/>
              <a:headEnd/>
              <a:tailEnd/>
            </a:ln>
          </p:spPr>
          <p:txBody>
            <a:bodyPr wrap="none" lIns="107950" tIns="53975" rIns="107950" bIns="53975" anchor="ctr"/>
            <a:lstStyle/>
            <a:p>
              <a:pPr algn="ctr" eaLnBrk="0" hangingPunct="0"/>
              <a:endParaRPr lang="pt-BR" sz="1000">
                <a:solidFill>
                  <a:srgbClr val="EAEAEA"/>
                </a:solidFill>
              </a:endParaRPr>
            </a:p>
          </p:txBody>
        </p:sp>
        <p:grpSp>
          <p:nvGrpSpPr>
            <p:cNvPr id="156710" name="Group 22"/>
            <p:cNvGrpSpPr>
              <a:grpSpLocks/>
            </p:cNvGrpSpPr>
            <p:nvPr/>
          </p:nvGrpSpPr>
          <p:grpSpPr bwMode="auto">
            <a:xfrm rot="1278171">
              <a:off x="1610" y="3249"/>
              <a:ext cx="419" cy="482"/>
              <a:chOff x="3070" y="1253"/>
              <a:chExt cx="546" cy="770"/>
            </a:xfrm>
          </p:grpSpPr>
          <p:sp>
            <p:nvSpPr>
              <p:cNvPr id="43" name="Document"/>
              <p:cNvSpPr>
                <a:spLocks noEditPoints="1" noChangeArrowheads="1"/>
              </p:cNvSpPr>
              <p:nvPr/>
            </p:nvSpPr>
            <p:spPr bwMode="auto">
              <a:xfrm rot="10800000">
                <a:off x="3070" y="1253"/>
                <a:ext cx="546" cy="77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pt-BR">
                  <a:latin typeface="+mn-lt"/>
                </a:endParaRPr>
              </a:p>
            </p:txBody>
          </p:sp>
          <p:sp>
            <p:nvSpPr>
              <p:cNvPr id="156747" name="Line 24"/>
              <p:cNvSpPr>
                <a:spLocks noChangeShapeType="1"/>
              </p:cNvSpPr>
              <p:nvPr/>
            </p:nvSpPr>
            <p:spPr bwMode="auto">
              <a:xfrm>
                <a:off x="3133" y="1437"/>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8" name="Line 25"/>
              <p:cNvSpPr>
                <a:spLocks noChangeShapeType="1"/>
              </p:cNvSpPr>
              <p:nvPr/>
            </p:nvSpPr>
            <p:spPr bwMode="auto">
              <a:xfrm>
                <a:off x="3139" y="1533"/>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9" name="Line 26"/>
              <p:cNvSpPr>
                <a:spLocks noChangeShapeType="1"/>
              </p:cNvSpPr>
              <p:nvPr/>
            </p:nvSpPr>
            <p:spPr bwMode="auto">
              <a:xfrm>
                <a:off x="3139" y="1911"/>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50" name="Line 27"/>
              <p:cNvSpPr>
                <a:spLocks noChangeShapeType="1"/>
              </p:cNvSpPr>
              <p:nvPr/>
            </p:nvSpPr>
            <p:spPr bwMode="auto">
              <a:xfrm>
                <a:off x="3172" y="1629"/>
                <a:ext cx="4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51" name="Line 28"/>
              <p:cNvSpPr>
                <a:spLocks noChangeShapeType="1"/>
              </p:cNvSpPr>
              <p:nvPr/>
            </p:nvSpPr>
            <p:spPr bwMode="auto">
              <a:xfrm>
                <a:off x="3160" y="1725"/>
                <a:ext cx="4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52" name="Line 29"/>
              <p:cNvSpPr>
                <a:spLocks noChangeShapeType="1"/>
              </p:cNvSpPr>
              <p:nvPr/>
            </p:nvSpPr>
            <p:spPr bwMode="auto">
              <a:xfrm>
                <a:off x="3121" y="1821"/>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grpSp>
          <p:nvGrpSpPr>
            <p:cNvPr id="156711" name="Group 30"/>
            <p:cNvGrpSpPr>
              <a:grpSpLocks/>
            </p:cNvGrpSpPr>
            <p:nvPr/>
          </p:nvGrpSpPr>
          <p:grpSpPr bwMode="auto">
            <a:xfrm>
              <a:off x="777" y="2533"/>
              <a:ext cx="916" cy="1215"/>
              <a:chOff x="3070" y="1253"/>
              <a:chExt cx="546" cy="770"/>
            </a:xfrm>
          </p:grpSpPr>
          <p:sp>
            <p:nvSpPr>
              <p:cNvPr id="36" name="Document"/>
              <p:cNvSpPr>
                <a:spLocks noEditPoints="1" noChangeArrowheads="1"/>
              </p:cNvSpPr>
              <p:nvPr/>
            </p:nvSpPr>
            <p:spPr bwMode="auto">
              <a:xfrm rot="10800000">
                <a:off x="3070" y="1253"/>
                <a:ext cx="546" cy="77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pt-BR">
                  <a:latin typeface="+mn-lt"/>
                </a:endParaRPr>
              </a:p>
            </p:txBody>
          </p:sp>
          <p:sp>
            <p:nvSpPr>
              <p:cNvPr id="156740" name="Line 32"/>
              <p:cNvSpPr>
                <a:spLocks noChangeShapeType="1"/>
              </p:cNvSpPr>
              <p:nvPr/>
            </p:nvSpPr>
            <p:spPr bwMode="auto">
              <a:xfrm>
                <a:off x="3133" y="1437"/>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1" name="Line 33"/>
              <p:cNvSpPr>
                <a:spLocks noChangeShapeType="1"/>
              </p:cNvSpPr>
              <p:nvPr/>
            </p:nvSpPr>
            <p:spPr bwMode="auto">
              <a:xfrm>
                <a:off x="3139" y="1533"/>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2" name="Line 34"/>
              <p:cNvSpPr>
                <a:spLocks noChangeShapeType="1"/>
              </p:cNvSpPr>
              <p:nvPr/>
            </p:nvSpPr>
            <p:spPr bwMode="auto">
              <a:xfrm>
                <a:off x="3139" y="1911"/>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3" name="Line 35"/>
              <p:cNvSpPr>
                <a:spLocks noChangeShapeType="1"/>
              </p:cNvSpPr>
              <p:nvPr/>
            </p:nvSpPr>
            <p:spPr bwMode="auto">
              <a:xfrm>
                <a:off x="3172" y="1629"/>
                <a:ext cx="4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4" name="Line 36"/>
              <p:cNvSpPr>
                <a:spLocks noChangeShapeType="1"/>
              </p:cNvSpPr>
              <p:nvPr/>
            </p:nvSpPr>
            <p:spPr bwMode="auto">
              <a:xfrm>
                <a:off x="3160" y="1725"/>
                <a:ext cx="4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45" name="Line 37"/>
              <p:cNvSpPr>
                <a:spLocks noChangeShapeType="1"/>
              </p:cNvSpPr>
              <p:nvPr/>
            </p:nvSpPr>
            <p:spPr bwMode="auto">
              <a:xfrm>
                <a:off x="3121" y="1821"/>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9" name="Document"/>
            <p:cNvSpPr>
              <a:spLocks noEditPoints="1" noChangeArrowheads="1"/>
            </p:cNvSpPr>
            <p:nvPr/>
          </p:nvSpPr>
          <p:spPr bwMode="auto">
            <a:xfrm rot="9232257">
              <a:off x="745" y="2962"/>
              <a:ext cx="419" cy="4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pt-BR">
                <a:latin typeface="+mn-lt"/>
              </a:endParaRPr>
            </a:p>
          </p:txBody>
        </p:sp>
        <p:sp>
          <p:nvSpPr>
            <p:cNvPr id="156713" name="Line 39"/>
            <p:cNvSpPr>
              <a:spLocks noChangeShapeType="1"/>
            </p:cNvSpPr>
            <p:nvPr/>
          </p:nvSpPr>
          <p:spPr bwMode="auto">
            <a:xfrm rot="-1567743">
              <a:off x="737" y="3091"/>
              <a:ext cx="31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14" name="Line 40"/>
            <p:cNvSpPr>
              <a:spLocks noChangeShapeType="1"/>
            </p:cNvSpPr>
            <p:nvPr/>
          </p:nvSpPr>
          <p:spPr bwMode="auto">
            <a:xfrm rot="-1567743">
              <a:off x="768" y="3143"/>
              <a:ext cx="3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15" name="Line 41"/>
            <p:cNvSpPr>
              <a:spLocks noChangeShapeType="1"/>
            </p:cNvSpPr>
            <p:nvPr/>
          </p:nvSpPr>
          <p:spPr bwMode="auto">
            <a:xfrm rot="-1567743">
              <a:off x="764" y="3200"/>
              <a:ext cx="316"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16" name="Line 42"/>
            <p:cNvSpPr>
              <a:spLocks noChangeShapeType="1"/>
            </p:cNvSpPr>
            <p:nvPr/>
          </p:nvSpPr>
          <p:spPr bwMode="auto">
            <a:xfrm rot="-1567743">
              <a:off x="836" y="3243"/>
              <a:ext cx="316"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17" name="Line 43"/>
            <p:cNvSpPr>
              <a:spLocks noChangeShapeType="1"/>
            </p:cNvSpPr>
            <p:nvPr/>
          </p:nvSpPr>
          <p:spPr bwMode="auto">
            <a:xfrm rot="-1567743">
              <a:off x="835" y="3311"/>
              <a:ext cx="3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nvGrpSpPr>
            <p:cNvPr id="156718" name="Group 44"/>
            <p:cNvGrpSpPr>
              <a:grpSpLocks/>
            </p:cNvGrpSpPr>
            <p:nvPr/>
          </p:nvGrpSpPr>
          <p:grpSpPr bwMode="auto">
            <a:xfrm rot="-1084374">
              <a:off x="1202" y="3391"/>
              <a:ext cx="419" cy="482"/>
              <a:chOff x="3070" y="1253"/>
              <a:chExt cx="546" cy="770"/>
            </a:xfrm>
          </p:grpSpPr>
          <p:sp>
            <p:nvSpPr>
              <p:cNvPr id="29" name="Document"/>
              <p:cNvSpPr>
                <a:spLocks noEditPoints="1" noChangeArrowheads="1"/>
              </p:cNvSpPr>
              <p:nvPr/>
            </p:nvSpPr>
            <p:spPr bwMode="auto">
              <a:xfrm rot="10800000">
                <a:off x="3070" y="1253"/>
                <a:ext cx="546" cy="77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CC66"/>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pt-BR">
                  <a:latin typeface="+mn-lt"/>
                </a:endParaRPr>
              </a:p>
            </p:txBody>
          </p:sp>
          <p:sp>
            <p:nvSpPr>
              <p:cNvPr id="156733" name="Line 46"/>
              <p:cNvSpPr>
                <a:spLocks noChangeShapeType="1"/>
              </p:cNvSpPr>
              <p:nvPr/>
            </p:nvSpPr>
            <p:spPr bwMode="auto">
              <a:xfrm>
                <a:off x="3133" y="1437"/>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4" name="Line 47"/>
              <p:cNvSpPr>
                <a:spLocks noChangeShapeType="1"/>
              </p:cNvSpPr>
              <p:nvPr/>
            </p:nvSpPr>
            <p:spPr bwMode="auto">
              <a:xfrm>
                <a:off x="3139" y="1533"/>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5" name="Line 48"/>
              <p:cNvSpPr>
                <a:spLocks noChangeShapeType="1"/>
              </p:cNvSpPr>
              <p:nvPr/>
            </p:nvSpPr>
            <p:spPr bwMode="auto">
              <a:xfrm>
                <a:off x="3139" y="1911"/>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6" name="Line 49"/>
              <p:cNvSpPr>
                <a:spLocks noChangeShapeType="1"/>
              </p:cNvSpPr>
              <p:nvPr/>
            </p:nvSpPr>
            <p:spPr bwMode="auto">
              <a:xfrm>
                <a:off x="3172" y="1629"/>
                <a:ext cx="4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7" name="Line 50"/>
              <p:cNvSpPr>
                <a:spLocks noChangeShapeType="1"/>
              </p:cNvSpPr>
              <p:nvPr/>
            </p:nvSpPr>
            <p:spPr bwMode="auto">
              <a:xfrm>
                <a:off x="3160" y="1725"/>
                <a:ext cx="4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8" name="Line 51"/>
              <p:cNvSpPr>
                <a:spLocks noChangeShapeType="1"/>
              </p:cNvSpPr>
              <p:nvPr/>
            </p:nvSpPr>
            <p:spPr bwMode="auto">
              <a:xfrm>
                <a:off x="3121" y="1821"/>
                <a:ext cx="412"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156719" name="Freeform 52"/>
            <p:cNvSpPr>
              <a:spLocks/>
            </p:cNvSpPr>
            <p:nvPr/>
          </p:nvSpPr>
          <p:spPr bwMode="auto">
            <a:xfrm>
              <a:off x="1143" y="2832"/>
              <a:ext cx="773" cy="524"/>
            </a:xfrm>
            <a:custGeom>
              <a:avLst/>
              <a:gdLst>
                <a:gd name="T0" fmla="*/ 94531 w 478"/>
                <a:gd name="T1" fmla="*/ 2511 h 448"/>
                <a:gd name="T2" fmla="*/ 14841 w 478"/>
                <a:gd name="T3" fmla="*/ 669 h 448"/>
                <a:gd name="T4" fmla="*/ 5995 w 478"/>
                <a:gd name="T5" fmla="*/ 0 h 448"/>
                <a:gd name="T6" fmla="*/ 0 60000 65536"/>
                <a:gd name="T7" fmla="*/ 0 60000 65536"/>
                <a:gd name="T8" fmla="*/ 0 60000 65536"/>
                <a:gd name="T9" fmla="*/ 0 w 478"/>
                <a:gd name="T10" fmla="*/ 0 h 448"/>
                <a:gd name="T11" fmla="*/ 478 w 478"/>
                <a:gd name="T12" fmla="*/ 448 h 448"/>
              </a:gdLst>
              <a:ahLst/>
              <a:cxnLst>
                <a:cxn ang="T6">
                  <a:pos x="T0" y="T1"/>
                </a:cxn>
                <a:cxn ang="T7">
                  <a:pos x="T2" y="T3"/>
                </a:cxn>
                <a:cxn ang="T8">
                  <a:pos x="T4" y="T5"/>
                </a:cxn>
              </a:cxnLst>
              <a:rect l="T9" t="T10" r="T11" b="T12"/>
              <a:pathLst>
                <a:path w="478" h="448">
                  <a:moveTo>
                    <a:pt x="478" y="448"/>
                  </a:moveTo>
                  <a:cubicBezTo>
                    <a:pt x="314" y="321"/>
                    <a:pt x="150" y="194"/>
                    <a:pt x="75" y="119"/>
                  </a:cubicBezTo>
                  <a:cubicBezTo>
                    <a:pt x="0" y="44"/>
                    <a:pt x="15" y="22"/>
                    <a:pt x="30" y="0"/>
                  </a:cubicBezTo>
                </a:path>
              </a:pathLst>
            </a:custGeom>
            <a:noFill/>
            <a:ln w="28575">
              <a:solidFill>
                <a:srgbClr val="CC0000"/>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56720" name="Freeform 53"/>
            <p:cNvSpPr>
              <a:spLocks/>
            </p:cNvSpPr>
            <p:nvPr/>
          </p:nvSpPr>
          <p:spPr bwMode="auto">
            <a:xfrm>
              <a:off x="1111" y="3232"/>
              <a:ext cx="417" cy="347"/>
            </a:xfrm>
            <a:custGeom>
              <a:avLst/>
              <a:gdLst>
                <a:gd name="T0" fmla="*/ 106 w 478"/>
                <a:gd name="T1" fmla="*/ 27 h 448"/>
                <a:gd name="T2" fmla="*/ 17 w 478"/>
                <a:gd name="T3" fmla="*/ 7 h 448"/>
                <a:gd name="T4" fmla="*/ 7 w 478"/>
                <a:gd name="T5" fmla="*/ 0 h 448"/>
                <a:gd name="T6" fmla="*/ 0 60000 65536"/>
                <a:gd name="T7" fmla="*/ 0 60000 65536"/>
                <a:gd name="T8" fmla="*/ 0 60000 65536"/>
                <a:gd name="T9" fmla="*/ 0 w 478"/>
                <a:gd name="T10" fmla="*/ 0 h 448"/>
                <a:gd name="T11" fmla="*/ 478 w 478"/>
                <a:gd name="T12" fmla="*/ 448 h 448"/>
              </a:gdLst>
              <a:ahLst/>
              <a:cxnLst>
                <a:cxn ang="T6">
                  <a:pos x="T0" y="T1"/>
                </a:cxn>
                <a:cxn ang="T7">
                  <a:pos x="T2" y="T3"/>
                </a:cxn>
                <a:cxn ang="T8">
                  <a:pos x="T4" y="T5"/>
                </a:cxn>
              </a:cxnLst>
              <a:rect l="T9" t="T10" r="T11" b="T12"/>
              <a:pathLst>
                <a:path w="478" h="448">
                  <a:moveTo>
                    <a:pt x="478" y="448"/>
                  </a:moveTo>
                  <a:cubicBezTo>
                    <a:pt x="314" y="321"/>
                    <a:pt x="150" y="194"/>
                    <a:pt x="75" y="119"/>
                  </a:cubicBezTo>
                  <a:cubicBezTo>
                    <a:pt x="0" y="44"/>
                    <a:pt x="15" y="22"/>
                    <a:pt x="30" y="0"/>
                  </a:cubicBezTo>
                </a:path>
              </a:pathLst>
            </a:custGeom>
            <a:noFill/>
            <a:ln w="28575">
              <a:solidFill>
                <a:srgbClr val="CC0000"/>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56721" name="Freeform 54"/>
            <p:cNvSpPr>
              <a:spLocks/>
            </p:cNvSpPr>
            <p:nvPr/>
          </p:nvSpPr>
          <p:spPr bwMode="auto">
            <a:xfrm>
              <a:off x="805" y="2779"/>
              <a:ext cx="56" cy="320"/>
            </a:xfrm>
            <a:custGeom>
              <a:avLst/>
              <a:gdLst>
                <a:gd name="T0" fmla="*/ 47 w 56"/>
                <a:gd name="T1" fmla="*/ 320 h 320"/>
                <a:gd name="T2" fmla="*/ 1 w 56"/>
                <a:gd name="T3" fmla="*/ 110 h 320"/>
                <a:gd name="T4" fmla="*/ 56 w 56"/>
                <a:gd name="T5" fmla="*/ 0 h 320"/>
                <a:gd name="T6" fmla="*/ 0 60000 65536"/>
                <a:gd name="T7" fmla="*/ 0 60000 65536"/>
                <a:gd name="T8" fmla="*/ 0 60000 65536"/>
                <a:gd name="T9" fmla="*/ 0 w 56"/>
                <a:gd name="T10" fmla="*/ 0 h 320"/>
                <a:gd name="T11" fmla="*/ 56 w 56"/>
                <a:gd name="T12" fmla="*/ 320 h 320"/>
              </a:gdLst>
              <a:ahLst/>
              <a:cxnLst>
                <a:cxn ang="T6">
                  <a:pos x="T0" y="T1"/>
                </a:cxn>
                <a:cxn ang="T7">
                  <a:pos x="T2" y="T3"/>
                </a:cxn>
                <a:cxn ang="T8">
                  <a:pos x="T4" y="T5"/>
                </a:cxn>
              </a:cxnLst>
              <a:rect l="T9" t="T10" r="T11" b="T12"/>
              <a:pathLst>
                <a:path w="56" h="320">
                  <a:moveTo>
                    <a:pt x="47" y="320"/>
                  </a:moveTo>
                  <a:cubicBezTo>
                    <a:pt x="23" y="241"/>
                    <a:pt x="0" y="163"/>
                    <a:pt x="1" y="110"/>
                  </a:cubicBezTo>
                  <a:cubicBezTo>
                    <a:pt x="2" y="57"/>
                    <a:pt x="29" y="28"/>
                    <a:pt x="56" y="0"/>
                  </a:cubicBezTo>
                </a:path>
              </a:pathLst>
            </a:custGeom>
            <a:noFill/>
            <a:ln w="28575">
              <a:solidFill>
                <a:srgbClr val="CC0000"/>
              </a:solidFill>
              <a:prstDash val="sysDot"/>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nvGrpSpPr>
            <p:cNvPr id="156722" name="Group 55"/>
            <p:cNvGrpSpPr>
              <a:grpSpLocks/>
            </p:cNvGrpSpPr>
            <p:nvPr/>
          </p:nvGrpSpPr>
          <p:grpSpPr bwMode="auto">
            <a:xfrm>
              <a:off x="768" y="3356"/>
              <a:ext cx="421" cy="581"/>
              <a:chOff x="291" y="3356"/>
              <a:chExt cx="421" cy="581"/>
            </a:xfrm>
          </p:grpSpPr>
          <p:sp>
            <p:nvSpPr>
              <p:cNvPr id="156723" name="Line 56"/>
              <p:cNvSpPr>
                <a:spLocks noChangeShapeType="1"/>
              </p:cNvSpPr>
              <p:nvPr/>
            </p:nvSpPr>
            <p:spPr bwMode="auto">
              <a:xfrm rot="-1567743">
                <a:off x="396" y="3356"/>
                <a:ext cx="3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 name="Document"/>
              <p:cNvSpPr>
                <a:spLocks noEditPoints="1" noChangeArrowheads="1"/>
              </p:cNvSpPr>
              <p:nvPr/>
            </p:nvSpPr>
            <p:spPr bwMode="auto">
              <a:xfrm rot="11081689">
                <a:off x="291" y="3455"/>
                <a:ext cx="419" cy="4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AEAEA"/>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pt-BR">
                  <a:latin typeface="+mn-lt"/>
                </a:endParaRPr>
              </a:p>
            </p:txBody>
          </p:sp>
          <p:sp>
            <p:nvSpPr>
              <p:cNvPr id="156725" name="Line 58"/>
              <p:cNvSpPr>
                <a:spLocks noChangeShapeType="1"/>
              </p:cNvSpPr>
              <p:nvPr/>
            </p:nvSpPr>
            <p:spPr bwMode="auto">
              <a:xfrm rot="281689">
                <a:off x="349" y="3570"/>
                <a:ext cx="31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26" name="Line 59"/>
              <p:cNvSpPr>
                <a:spLocks noChangeShapeType="1"/>
              </p:cNvSpPr>
              <p:nvPr/>
            </p:nvSpPr>
            <p:spPr bwMode="auto">
              <a:xfrm rot="281689">
                <a:off x="349" y="3630"/>
                <a:ext cx="3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27" name="Line 60"/>
              <p:cNvSpPr>
                <a:spLocks noChangeShapeType="1"/>
              </p:cNvSpPr>
              <p:nvPr/>
            </p:nvSpPr>
            <p:spPr bwMode="auto">
              <a:xfrm rot="281689">
                <a:off x="330" y="3866"/>
                <a:ext cx="3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28" name="Line 61"/>
              <p:cNvSpPr>
                <a:spLocks noChangeShapeType="1"/>
              </p:cNvSpPr>
              <p:nvPr/>
            </p:nvSpPr>
            <p:spPr bwMode="auto">
              <a:xfrm rot="281689">
                <a:off x="369" y="3692"/>
                <a:ext cx="316"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29" name="Line 62"/>
              <p:cNvSpPr>
                <a:spLocks noChangeShapeType="1"/>
              </p:cNvSpPr>
              <p:nvPr/>
            </p:nvSpPr>
            <p:spPr bwMode="auto">
              <a:xfrm rot="281689">
                <a:off x="355" y="3751"/>
                <a:ext cx="316"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0" name="Line 63"/>
              <p:cNvSpPr>
                <a:spLocks noChangeShapeType="1"/>
              </p:cNvSpPr>
              <p:nvPr/>
            </p:nvSpPr>
            <p:spPr bwMode="auto">
              <a:xfrm rot="281689">
                <a:off x="320" y="3809"/>
                <a:ext cx="31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31" name="Oval 64"/>
              <p:cNvSpPr>
                <a:spLocks noChangeArrowheads="1"/>
              </p:cNvSpPr>
              <p:nvPr/>
            </p:nvSpPr>
            <p:spPr bwMode="auto">
              <a:xfrm>
                <a:off x="332" y="3718"/>
                <a:ext cx="307" cy="112"/>
              </a:xfrm>
              <a:prstGeom prst="ellipse">
                <a:avLst/>
              </a:prstGeom>
              <a:solidFill>
                <a:srgbClr val="EAEAEA"/>
              </a:solidFill>
              <a:ln w="28575">
                <a:solidFill>
                  <a:schemeClr val="folHlink"/>
                </a:solidFill>
                <a:round/>
                <a:headEnd/>
                <a:tailEnd/>
              </a:ln>
            </p:spPr>
            <p:txBody>
              <a:bodyPr wrap="none" lIns="107950" tIns="53975" rIns="107950" bIns="53975" anchor="ctr"/>
              <a:lstStyle/>
              <a:p>
                <a:pPr algn="ctr" eaLnBrk="0" hangingPunct="0"/>
                <a:endParaRPr lang="pt-BR" sz="1000">
                  <a:solidFill>
                    <a:srgbClr val="EAEAEA"/>
                  </a:solidFill>
                </a:endParaRPr>
              </a:p>
            </p:txBody>
          </p:sp>
        </p:grpSp>
      </p:grpSp>
      <p:grpSp>
        <p:nvGrpSpPr>
          <p:cNvPr id="156677" name="Group 97"/>
          <p:cNvGrpSpPr>
            <a:grpSpLocks/>
          </p:cNvGrpSpPr>
          <p:nvPr/>
        </p:nvGrpSpPr>
        <p:grpSpPr bwMode="auto">
          <a:xfrm>
            <a:off x="5672138" y="3668713"/>
            <a:ext cx="1984375" cy="2625725"/>
            <a:chOff x="3142" y="2311"/>
            <a:chExt cx="1250" cy="1654"/>
          </a:xfrm>
        </p:grpSpPr>
        <p:sp>
          <p:nvSpPr>
            <p:cNvPr id="156678" name="Oval 66"/>
            <p:cNvSpPr>
              <a:spLocks noChangeArrowheads="1"/>
            </p:cNvSpPr>
            <p:nvPr/>
          </p:nvSpPr>
          <p:spPr bwMode="auto">
            <a:xfrm>
              <a:off x="3142" y="2311"/>
              <a:ext cx="829" cy="303"/>
            </a:xfrm>
            <a:prstGeom prst="ellipse">
              <a:avLst/>
            </a:prstGeom>
            <a:solidFill>
              <a:srgbClr val="6699FF"/>
            </a:solidFill>
            <a:ln w="28575">
              <a:solidFill>
                <a:srgbClr val="6699FF"/>
              </a:solidFill>
              <a:round/>
              <a:headEnd/>
              <a:tailEnd/>
            </a:ln>
          </p:spPr>
          <p:txBody>
            <a:bodyPr wrap="none" lIns="107950" tIns="53975" rIns="107950" bIns="53975" anchor="ctr"/>
            <a:lstStyle/>
            <a:p>
              <a:pPr algn="ctr" eaLnBrk="0" hangingPunct="0"/>
              <a:endParaRPr lang="pt-BR" sz="1000">
                <a:solidFill>
                  <a:srgbClr val="EAEAEA"/>
                </a:solidFill>
              </a:endParaRPr>
            </a:p>
          </p:txBody>
        </p:sp>
        <p:sp>
          <p:nvSpPr>
            <p:cNvPr id="52" name="Document"/>
            <p:cNvSpPr>
              <a:spLocks noEditPoints="1" noChangeArrowheads="1"/>
            </p:cNvSpPr>
            <p:nvPr/>
          </p:nvSpPr>
          <p:spPr bwMode="auto">
            <a:xfrm rot="10800000">
              <a:off x="3346" y="2547"/>
              <a:ext cx="1046" cy="141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pt-BR">
                <a:latin typeface="+mn-lt"/>
              </a:endParaRPr>
            </a:p>
          </p:txBody>
        </p:sp>
        <p:sp>
          <p:nvSpPr>
            <p:cNvPr id="156680" name="Line 68"/>
            <p:cNvSpPr>
              <a:spLocks noChangeShapeType="1"/>
            </p:cNvSpPr>
            <p:nvPr/>
          </p:nvSpPr>
          <p:spPr bwMode="auto">
            <a:xfrm>
              <a:off x="3455" y="2852"/>
              <a:ext cx="70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81" name="Line 69"/>
            <p:cNvSpPr>
              <a:spLocks noChangeShapeType="1"/>
            </p:cNvSpPr>
            <p:nvPr/>
          </p:nvSpPr>
          <p:spPr bwMode="auto">
            <a:xfrm>
              <a:off x="3465" y="3011"/>
              <a:ext cx="70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82" name="Line 70"/>
            <p:cNvSpPr>
              <a:spLocks noChangeShapeType="1"/>
            </p:cNvSpPr>
            <p:nvPr/>
          </p:nvSpPr>
          <p:spPr bwMode="auto">
            <a:xfrm>
              <a:off x="3465" y="3605"/>
              <a:ext cx="70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83" name="Line 71"/>
            <p:cNvSpPr>
              <a:spLocks noChangeShapeType="1"/>
            </p:cNvSpPr>
            <p:nvPr/>
          </p:nvSpPr>
          <p:spPr bwMode="auto">
            <a:xfrm>
              <a:off x="3522" y="3171"/>
              <a:ext cx="709"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84" name="Line 72"/>
            <p:cNvSpPr>
              <a:spLocks noChangeShapeType="1"/>
            </p:cNvSpPr>
            <p:nvPr/>
          </p:nvSpPr>
          <p:spPr bwMode="auto">
            <a:xfrm>
              <a:off x="3502" y="3330"/>
              <a:ext cx="708"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85" name="Line 73"/>
            <p:cNvSpPr>
              <a:spLocks noChangeShapeType="1"/>
            </p:cNvSpPr>
            <p:nvPr/>
          </p:nvSpPr>
          <p:spPr bwMode="auto">
            <a:xfrm>
              <a:off x="3434" y="3489"/>
              <a:ext cx="70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nvGrpSpPr>
            <p:cNvPr id="156686" name="Group 74"/>
            <p:cNvGrpSpPr>
              <a:grpSpLocks/>
            </p:cNvGrpSpPr>
            <p:nvPr/>
          </p:nvGrpSpPr>
          <p:grpSpPr bwMode="auto">
            <a:xfrm>
              <a:off x="3424" y="2974"/>
              <a:ext cx="807" cy="288"/>
              <a:chOff x="3393" y="2942"/>
              <a:chExt cx="900" cy="317"/>
            </a:xfrm>
          </p:grpSpPr>
          <p:sp>
            <p:nvSpPr>
              <p:cNvPr id="156702" name="Document"/>
              <p:cNvSpPr>
                <a:spLocks noEditPoints="1" noChangeArrowheads="1"/>
              </p:cNvSpPr>
              <p:nvPr/>
            </p:nvSpPr>
            <p:spPr bwMode="auto">
              <a:xfrm rot="10800000">
                <a:off x="3393" y="2942"/>
                <a:ext cx="900"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984 w 21600"/>
                  <a:gd name="T25" fmla="*/ 818 h 21600"/>
                  <a:gd name="T26" fmla="*/ 20616 w 21600"/>
                  <a:gd name="T27" fmla="*/ 16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56703" name="Line 76"/>
              <p:cNvSpPr>
                <a:spLocks noChangeShapeType="1"/>
              </p:cNvSpPr>
              <p:nvPr/>
            </p:nvSpPr>
            <p:spPr bwMode="auto">
              <a:xfrm>
                <a:off x="3497" y="3018"/>
                <a:ext cx="67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4" name="Line 77"/>
              <p:cNvSpPr>
                <a:spLocks noChangeShapeType="1"/>
              </p:cNvSpPr>
              <p:nvPr/>
            </p:nvSpPr>
            <p:spPr bwMode="auto">
              <a:xfrm>
                <a:off x="3507" y="3057"/>
                <a:ext cx="67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5" name="Line 78"/>
              <p:cNvSpPr>
                <a:spLocks noChangeShapeType="1"/>
              </p:cNvSpPr>
              <p:nvPr/>
            </p:nvSpPr>
            <p:spPr bwMode="auto">
              <a:xfrm>
                <a:off x="3507" y="3213"/>
                <a:ext cx="67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6" name="Line 79"/>
              <p:cNvSpPr>
                <a:spLocks noChangeShapeType="1"/>
              </p:cNvSpPr>
              <p:nvPr/>
            </p:nvSpPr>
            <p:spPr bwMode="auto">
              <a:xfrm>
                <a:off x="3561" y="3097"/>
                <a:ext cx="679"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7" name="Line 80"/>
              <p:cNvSpPr>
                <a:spLocks noChangeShapeType="1"/>
              </p:cNvSpPr>
              <p:nvPr/>
            </p:nvSpPr>
            <p:spPr bwMode="auto">
              <a:xfrm>
                <a:off x="3541" y="3136"/>
                <a:ext cx="679"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8" name="Line 81"/>
              <p:cNvSpPr>
                <a:spLocks noChangeShapeType="1"/>
              </p:cNvSpPr>
              <p:nvPr/>
            </p:nvSpPr>
            <p:spPr bwMode="auto">
              <a:xfrm>
                <a:off x="3477" y="3176"/>
                <a:ext cx="67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grpSp>
          <p:nvGrpSpPr>
            <p:cNvPr id="156687" name="Group 82"/>
            <p:cNvGrpSpPr>
              <a:grpSpLocks/>
            </p:cNvGrpSpPr>
            <p:nvPr/>
          </p:nvGrpSpPr>
          <p:grpSpPr bwMode="auto">
            <a:xfrm>
              <a:off x="3436" y="3265"/>
              <a:ext cx="827" cy="288"/>
              <a:chOff x="2984" y="3352"/>
              <a:chExt cx="922" cy="317"/>
            </a:xfrm>
          </p:grpSpPr>
          <p:sp>
            <p:nvSpPr>
              <p:cNvPr id="156695" name="Document"/>
              <p:cNvSpPr>
                <a:spLocks noEditPoints="1" noChangeArrowheads="1"/>
              </p:cNvSpPr>
              <p:nvPr/>
            </p:nvSpPr>
            <p:spPr bwMode="auto">
              <a:xfrm rot="10800000">
                <a:off x="2984" y="3352"/>
                <a:ext cx="922"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984 w 21600"/>
                  <a:gd name="T25" fmla="*/ 818 h 21600"/>
                  <a:gd name="T26" fmla="*/ 20616 w 21600"/>
                  <a:gd name="T27" fmla="*/ 1642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56696" name="Line 84"/>
              <p:cNvSpPr>
                <a:spLocks noChangeShapeType="1"/>
              </p:cNvSpPr>
              <p:nvPr/>
            </p:nvSpPr>
            <p:spPr bwMode="auto">
              <a:xfrm>
                <a:off x="3090" y="3428"/>
                <a:ext cx="69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7" name="Line 85"/>
              <p:cNvSpPr>
                <a:spLocks noChangeShapeType="1"/>
              </p:cNvSpPr>
              <p:nvPr/>
            </p:nvSpPr>
            <p:spPr bwMode="auto">
              <a:xfrm>
                <a:off x="3101" y="3467"/>
                <a:ext cx="69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8" name="Line 86"/>
              <p:cNvSpPr>
                <a:spLocks noChangeShapeType="1"/>
              </p:cNvSpPr>
              <p:nvPr/>
            </p:nvSpPr>
            <p:spPr bwMode="auto">
              <a:xfrm>
                <a:off x="3101" y="3623"/>
                <a:ext cx="69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9" name="Line 87"/>
              <p:cNvSpPr>
                <a:spLocks noChangeShapeType="1"/>
              </p:cNvSpPr>
              <p:nvPr/>
            </p:nvSpPr>
            <p:spPr bwMode="auto">
              <a:xfrm>
                <a:off x="3156" y="3507"/>
                <a:ext cx="696"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0" name="Line 88"/>
              <p:cNvSpPr>
                <a:spLocks noChangeShapeType="1"/>
              </p:cNvSpPr>
              <p:nvPr/>
            </p:nvSpPr>
            <p:spPr bwMode="auto">
              <a:xfrm>
                <a:off x="3136" y="3546"/>
                <a:ext cx="696"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701" name="Line 89"/>
              <p:cNvSpPr>
                <a:spLocks noChangeShapeType="1"/>
              </p:cNvSpPr>
              <p:nvPr/>
            </p:nvSpPr>
            <p:spPr bwMode="auto">
              <a:xfrm>
                <a:off x="3070" y="3586"/>
                <a:ext cx="696"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sp>
          <p:nvSpPr>
            <p:cNvPr id="156688" name="Oval 90"/>
            <p:cNvSpPr>
              <a:spLocks noChangeArrowheads="1"/>
            </p:cNvSpPr>
            <p:nvPr/>
          </p:nvSpPr>
          <p:spPr bwMode="auto">
            <a:xfrm>
              <a:off x="3465" y="3760"/>
              <a:ext cx="275" cy="101"/>
            </a:xfrm>
            <a:prstGeom prst="ellipse">
              <a:avLst/>
            </a:prstGeom>
            <a:solidFill>
              <a:schemeClr val="tx1"/>
            </a:solidFill>
            <a:ln w="28575">
              <a:solidFill>
                <a:schemeClr val="folHlink"/>
              </a:solidFill>
              <a:round/>
              <a:headEnd/>
              <a:tailEnd/>
            </a:ln>
          </p:spPr>
          <p:txBody>
            <a:bodyPr wrap="none" lIns="107950" tIns="53975" rIns="107950" bIns="53975" anchor="ctr"/>
            <a:lstStyle/>
            <a:p>
              <a:pPr algn="ctr" eaLnBrk="0" hangingPunct="0"/>
              <a:endParaRPr lang="pt-BR" sz="1000">
                <a:solidFill>
                  <a:srgbClr val="EAEAEA"/>
                </a:solidFill>
              </a:endParaRPr>
            </a:p>
          </p:txBody>
        </p:sp>
        <p:sp>
          <p:nvSpPr>
            <p:cNvPr id="156689" name="Document"/>
            <p:cNvSpPr>
              <a:spLocks noEditPoints="1" noChangeArrowheads="1"/>
            </p:cNvSpPr>
            <p:nvPr/>
          </p:nvSpPr>
          <p:spPr bwMode="auto">
            <a:xfrm rot="10800000">
              <a:off x="3433" y="3564"/>
              <a:ext cx="827" cy="1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966 w 21600"/>
                <a:gd name="T25" fmla="*/ 882 h 21600"/>
                <a:gd name="T26" fmla="*/ 20634 w 21600"/>
                <a:gd name="T27" fmla="*/ 1645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56690" name="Line 92"/>
            <p:cNvSpPr>
              <a:spLocks noChangeShapeType="1"/>
            </p:cNvSpPr>
            <p:nvPr/>
          </p:nvSpPr>
          <p:spPr bwMode="auto">
            <a:xfrm>
              <a:off x="3528" y="3599"/>
              <a:ext cx="625"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1" name="Line 93"/>
            <p:cNvSpPr>
              <a:spLocks noChangeShapeType="1"/>
            </p:cNvSpPr>
            <p:nvPr/>
          </p:nvSpPr>
          <p:spPr bwMode="auto">
            <a:xfrm>
              <a:off x="3538" y="3673"/>
              <a:ext cx="624"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2" name="Line 94"/>
            <p:cNvSpPr>
              <a:spLocks noChangeShapeType="1"/>
            </p:cNvSpPr>
            <p:nvPr/>
          </p:nvSpPr>
          <p:spPr bwMode="auto">
            <a:xfrm>
              <a:off x="3588" y="3636"/>
              <a:ext cx="624"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3" name="Line 95"/>
            <p:cNvSpPr>
              <a:spLocks noChangeShapeType="1"/>
            </p:cNvSpPr>
            <p:nvPr/>
          </p:nvSpPr>
          <p:spPr bwMode="auto">
            <a:xfrm>
              <a:off x="3754" y="3796"/>
              <a:ext cx="47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56694" name="Line 96"/>
            <p:cNvSpPr>
              <a:spLocks noChangeShapeType="1"/>
            </p:cNvSpPr>
            <p:nvPr/>
          </p:nvSpPr>
          <p:spPr bwMode="auto">
            <a:xfrm>
              <a:off x="3759" y="3851"/>
              <a:ext cx="47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pt-BR"/>
            </a:p>
          </p:txBody>
        </p:sp>
      </p:grpSp>
    </p:spTree>
    <p:extLst>
      <p:ext uri="{BB962C8B-B14F-4D97-AF65-F5344CB8AC3E}">
        <p14:creationId xmlns:p14="http://schemas.microsoft.com/office/powerpoint/2010/main" val="2380370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Referência cruzada </a:t>
            </a:r>
            <a:br>
              <a:rPr lang="pt-BR" dirty="0" smtClean="0"/>
            </a:br>
            <a:r>
              <a:rPr lang="pt-BR" dirty="0" smtClean="0"/>
              <a:t>usando passos</a:t>
            </a:r>
          </a:p>
        </p:txBody>
      </p:sp>
      <p:sp>
        <p:nvSpPr>
          <p:cNvPr id="6" name="Forma livre 5"/>
          <p:cNvSpPr>
            <a:spLocks/>
          </p:cNvSpPr>
          <p:nvPr/>
        </p:nvSpPr>
        <p:spPr bwMode="auto">
          <a:xfrm>
            <a:off x="107504" y="1988839"/>
            <a:ext cx="563637" cy="3902037"/>
          </a:xfrm>
          <a:custGeom>
            <a:avLst/>
            <a:gdLst>
              <a:gd name="T0" fmla="*/ 571123 w 212"/>
              <a:gd name="T1" fmla="*/ 0 h 1793"/>
              <a:gd name="T2" fmla="*/ 2651 w 212"/>
              <a:gd name="T3" fmla="*/ 1011243 h 1793"/>
              <a:gd name="T4" fmla="*/ 587028 w 212"/>
              <a:gd name="T5" fmla="*/ 2319339 h 1793"/>
              <a:gd name="T6" fmla="*/ 3064278 w 212"/>
              <a:gd name="T7" fmla="*/ 2420939 h 1793"/>
              <a:gd name="T8" fmla="*/ 3127797 w 212"/>
              <a:gd name="T9" fmla="*/ 2979737 h 1793"/>
              <a:gd name="T10" fmla="*/ 0 60000 65536"/>
              <a:gd name="T11" fmla="*/ 0 60000 65536"/>
              <a:gd name="T12" fmla="*/ 0 60000 65536"/>
              <a:gd name="T13" fmla="*/ 0 60000 65536"/>
              <a:gd name="T14" fmla="*/ 0 60000 65536"/>
              <a:gd name="connsiteX0" fmla="*/ 5568 w 9229"/>
              <a:gd name="connsiteY0" fmla="*/ 8916 h 8916"/>
              <a:gd name="connsiteX1" fmla="*/ 379 w 9229"/>
              <a:gd name="connsiteY1" fmla="*/ 8146 h 8916"/>
              <a:gd name="connsiteX2" fmla="*/ 1312 w 9229"/>
              <a:gd name="connsiteY2" fmla="*/ 2860 h 8916"/>
              <a:gd name="connsiteX3" fmla="*/ 8493 w 9229"/>
              <a:gd name="connsiteY3" fmla="*/ 3 h 8916"/>
              <a:gd name="connsiteX4" fmla="*/ 9153 w 9229"/>
              <a:gd name="connsiteY4" fmla="*/ 1264 h 8916"/>
              <a:gd name="connsiteX0" fmla="*/ 5896 w 9781"/>
              <a:gd name="connsiteY0" fmla="*/ 8651 h 8651"/>
              <a:gd name="connsiteX1" fmla="*/ 274 w 9781"/>
              <a:gd name="connsiteY1" fmla="*/ 7787 h 8651"/>
              <a:gd name="connsiteX2" fmla="*/ 1285 w 9781"/>
              <a:gd name="connsiteY2" fmla="*/ 1859 h 8651"/>
              <a:gd name="connsiteX3" fmla="*/ 4860 w 9781"/>
              <a:gd name="connsiteY3" fmla="*/ 455 h 8651"/>
              <a:gd name="connsiteX4" fmla="*/ 9781 w 9781"/>
              <a:gd name="connsiteY4" fmla="*/ 69 h 8651"/>
              <a:gd name="connsiteX0" fmla="*/ 6028 w 10000"/>
              <a:gd name="connsiteY0" fmla="*/ 9999 h 9999"/>
              <a:gd name="connsiteX1" fmla="*/ 280 w 10000"/>
              <a:gd name="connsiteY1" fmla="*/ 9000 h 9999"/>
              <a:gd name="connsiteX2" fmla="*/ 1314 w 10000"/>
              <a:gd name="connsiteY2" fmla="*/ 2148 h 9999"/>
              <a:gd name="connsiteX3" fmla="*/ 4969 w 10000"/>
              <a:gd name="connsiteY3" fmla="*/ 525 h 9999"/>
              <a:gd name="connsiteX4" fmla="*/ 10000 w 10000"/>
              <a:gd name="connsiteY4" fmla="*/ 79 h 9999"/>
              <a:gd name="connsiteX0" fmla="*/ 6028 w 10000"/>
              <a:gd name="connsiteY0" fmla="*/ 10024 h 10024"/>
              <a:gd name="connsiteX1" fmla="*/ 280 w 10000"/>
              <a:gd name="connsiteY1" fmla="*/ 9025 h 10024"/>
              <a:gd name="connsiteX2" fmla="*/ 1314 w 10000"/>
              <a:gd name="connsiteY2" fmla="*/ 2172 h 10024"/>
              <a:gd name="connsiteX3" fmla="*/ 4969 w 10000"/>
              <a:gd name="connsiteY3" fmla="*/ 549 h 10024"/>
              <a:gd name="connsiteX4" fmla="*/ 10000 w 10000"/>
              <a:gd name="connsiteY4" fmla="*/ 103 h 10024"/>
              <a:gd name="connsiteX0" fmla="*/ 6028 w 10000"/>
              <a:gd name="connsiteY0" fmla="*/ 10020 h 10020"/>
              <a:gd name="connsiteX1" fmla="*/ 280 w 10000"/>
              <a:gd name="connsiteY1" fmla="*/ 9021 h 10020"/>
              <a:gd name="connsiteX2" fmla="*/ 1314 w 10000"/>
              <a:gd name="connsiteY2" fmla="*/ 2168 h 10020"/>
              <a:gd name="connsiteX3" fmla="*/ 4969 w 10000"/>
              <a:gd name="connsiteY3" fmla="*/ 545 h 10020"/>
              <a:gd name="connsiteX4" fmla="*/ 10000 w 10000"/>
              <a:gd name="connsiteY4" fmla="*/ 99 h 10020"/>
              <a:gd name="connsiteX0" fmla="*/ 6028 w 10000"/>
              <a:gd name="connsiteY0" fmla="*/ 10025 h 10025"/>
              <a:gd name="connsiteX1" fmla="*/ 280 w 10000"/>
              <a:gd name="connsiteY1" fmla="*/ 9026 h 10025"/>
              <a:gd name="connsiteX2" fmla="*/ 1314 w 10000"/>
              <a:gd name="connsiteY2" fmla="*/ 2173 h 10025"/>
              <a:gd name="connsiteX3" fmla="*/ 4969 w 10000"/>
              <a:gd name="connsiteY3" fmla="*/ 550 h 10025"/>
              <a:gd name="connsiteX4" fmla="*/ 10000 w 10000"/>
              <a:gd name="connsiteY4" fmla="*/ 104 h 10025"/>
              <a:gd name="connsiteX0" fmla="*/ 6028 w 10000"/>
              <a:gd name="connsiteY0" fmla="*/ 9921 h 9921"/>
              <a:gd name="connsiteX1" fmla="*/ 280 w 10000"/>
              <a:gd name="connsiteY1" fmla="*/ 8922 h 9921"/>
              <a:gd name="connsiteX2" fmla="*/ 1314 w 10000"/>
              <a:gd name="connsiteY2" fmla="*/ 2069 h 9921"/>
              <a:gd name="connsiteX3" fmla="*/ 4969 w 10000"/>
              <a:gd name="connsiteY3" fmla="*/ 446 h 9921"/>
              <a:gd name="connsiteX4" fmla="*/ 10000 w 10000"/>
              <a:gd name="connsiteY4" fmla="*/ 0 h 9921"/>
              <a:gd name="connsiteX0" fmla="*/ 6028 w 10157"/>
              <a:gd name="connsiteY0" fmla="*/ 10143 h 10143"/>
              <a:gd name="connsiteX1" fmla="*/ 280 w 10157"/>
              <a:gd name="connsiteY1" fmla="*/ 9136 h 10143"/>
              <a:gd name="connsiteX2" fmla="*/ 1314 w 10157"/>
              <a:gd name="connsiteY2" fmla="*/ 2228 h 10143"/>
              <a:gd name="connsiteX3" fmla="*/ 4969 w 10157"/>
              <a:gd name="connsiteY3" fmla="*/ 593 h 10143"/>
              <a:gd name="connsiteX4" fmla="*/ 10157 w 10157"/>
              <a:gd name="connsiteY4" fmla="*/ 0 h 10143"/>
              <a:gd name="connsiteX0" fmla="*/ 9788 w 10408"/>
              <a:gd name="connsiteY0" fmla="*/ 10205 h 10205"/>
              <a:gd name="connsiteX1" fmla="*/ 531 w 10408"/>
              <a:gd name="connsiteY1" fmla="*/ 9136 h 10205"/>
              <a:gd name="connsiteX2" fmla="*/ 1565 w 10408"/>
              <a:gd name="connsiteY2" fmla="*/ 2228 h 10205"/>
              <a:gd name="connsiteX3" fmla="*/ 5220 w 10408"/>
              <a:gd name="connsiteY3" fmla="*/ 593 h 10205"/>
              <a:gd name="connsiteX4" fmla="*/ 10408 w 10408"/>
              <a:gd name="connsiteY4" fmla="*/ 0 h 10205"/>
              <a:gd name="connsiteX0" fmla="*/ 9412 w 10383"/>
              <a:gd name="connsiteY0" fmla="*/ 10119 h 10119"/>
              <a:gd name="connsiteX1" fmla="*/ 506 w 10383"/>
              <a:gd name="connsiteY1" fmla="*/ 9136 h 10119"/>
              <a:gd name="connsiteX2" fmla="*/ 1540 w 10383"/>
              <a:gd name="connsiteY2" fmla="*/ 2228 h 10119"/>
              <a:gd name="connsiteX3" fmla="*/ 5195 w 10383"/>
              <a:gd name="connsiteY3" fmla="*/ 593 h 10119"/>
              <a:gd name="connsiteX4" fmla="*/ 10383 w 10383"/>
              <a:gd name="connsiteY4" fmla="*/ 0 h 1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3" h="10119">
                <a:moveTo>
                  <a:pt x="9412" y="10119"/>
                </a:moveTo>
                <a:cubicBezTo>
                  <a:pt x="8471" y="9950"/>
                  <a:pt x="1818" y="10451"/>
                  <a:pt x="506" y="9136"/>
                </a:cubicBezTo>
                <a:cubicBezTo>
                  <a:pt x="-806" y="7821"/>
                  <a:pt x="759" y="3652"/>
                  <a:pt x="1540" y="2228"/>
                </a:cubicBezTo>
                <a:cubicBezTo>
                  <a:pt x="2321" y="804"/>
                  <a:pt x="3051" y="823"/>
                  <a:pt x="5195" y="593"/>
                </a:cubicBezTo>
                <a:cubicBezTo>
                  <a:pt x="6866" y="391"/>
                  <a:pt x="8031" y="175"/>
                  <a:pt x="10383" y="0"/>
                </a:cubicBezTo>
              </a:path>
            </a:pathLst>
          </a:custGeom>
          <a:noFill/>
          <a:ln w="9525" cap="flat" cmpd="sng" algn="ctr">
            <a:solidFill>
              <a:srgbClr val="001A4F"/>
            </a:solidFill>
            <a:prstDash val="solid"/>
            <a:round/>
            <a:headEnd type="oval" w="lg" len="lg"/>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pt-BR"/>
          </a:p>
        </p:txBody>
      </p:sp>
      <p:sp>
        <p:nvSpPr>
          <p:cNvPr id="11" name="Rectangle 10"/>
          <p:cNvSpPr>
            <a:spLocks noChangeArrowheads="1"/>
          </p:cNvSpPr>
          <p:nvPr/>
        </p:nvSpPr>
        <p:spPr bwMode="auto">
          <a:xfrm>
            <a:off x="648197" y="1353268"/>
            <a:ext cx="4571875" cy="395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71463" indent="-271463">
              <a:spcBef>
                <a:spcPts val="600"/>
              </a:spcBef>
              <a:tabLst>
                <a:tab pos="271463" algn="l"/>
              </a:tabLst>
            </a:pPr>
            <a:r>
              <a:rPr lang="pt-BR" sz="1100" dirty="0">
                <a:latin typeface="Times New Roman" pitchFamily="18" charset="0"/>
              </a:rPr>
              <a:t>B0 </a:t>
            </a:r>
            <a:r>
              <a:rPr lang="pt-BR" sz="1100" dirty="0" smtClean="0">
                <a:latin typeface="Times New Roman" pitchFamily="18" charset="0"/>
              </a:rPr>
              <a:t>– Saque efetuado com sucesso</a:t>
            </a:r>
            <a:endParaRPr lang="pt-BR" sz="1100" dirty="0">
              <a:latin typeface="Times New Roman" pitchFamily="18" charset="0"/>
            </a:endParaRPr>
          </a:p>
          <a:p>
            <a:pPr marL="342900" indent="-342900">
              <a:spcBef>
                <a:spcPts val="600"/>
              </a:spcBef>
              <a:buFont typeface="+mj-lt"/>
              <a:buAutoNum type="arabicPeriod"/>
              <a:tabLst>
                <a:tab pos="271463" algn="l"/>
              </a:tabLst>
            </a:pPr>
            <a:r>
              <a:rPr lang="pt-BR" sz="1100" dirty="0" smtClean="0">
                <a:latin typeface="Times New Roman" pitchFamily="18" charset="0"/>
              </a:rPr>
              <a:t>O Cliente insere </a:t>
            </a:r>
            <a:r>
              <a:rPr lang="pt-BR" sz="1100" dirty="0">
                <a:latin typeface="Times New Roman" pitchFamily="18" charset="0"/>
              </a:rPr>
              <a:t>seu cartão [</a:t>
            </a:r>
            <a:r>
              <a:rPr lang="pt-BR" sz="1100" dirty="0" smtClean="0">
                <a:latin typeface="Times New Roman" pitchFamily="18" charset="0"/>
              </a:rPr>
              <a:t>SSS-0007].</a:t>
            </a:r>
            <a:endParaRPr lang="pt-BR" sz="1100" dirty="0">
              <a:latin typeface="Times New Roman" pitchFamily="18" charset="0"/>
            </a:endParaRPr>
          </a:p>
          <a:p>
            <a:pPr marL="342900" indent="-342900">
              <a:spcBef>
                <a:spcPts val="600"/>
              </a:spcBef>
              <a:buFont typeface="+mj-lt"/>
              <a:buAutoNum type="arabicPeriod"/>
              <a:tabLst>
                <a:tab pos="271463" algn="l"/>
              </a:tabLst>
            </a:pPr>
            <a:r>
              <a:rPr lang="pt-BR" sz="1100" dirty="0" smtClean="0">
                <a:latin typeface="Times New Roman" pitchFamily="18" charset="0"/>
              </a:rPr>
              <a:t>O Caixa Eletrônico solicita a senha [</a:t>
            </a:r>
            <a:r>
              <a:rPr lang="pt-BR" sz="1100" dirty="0">
                <a:latin typeface="Times New Roman" pitchFamily="18" charset="0"/>
              </a:rPr>
              <a:t>SSS-0001</a:t>
            </a:r>
            <a:r>
              <a:rPr lang="pt-BR" sz="1100" dirty="0" smtClean="0">
                <a:latin typeface="Times New Roman" pitchFamily="18" charset="0"/>
              </a:rPr>
              <a:t>][SSS-0002].</a:t>
            </a:r>
          </a:p>
          <a:p>
            <a:pPr marL="342900" indent="-342900">
              <a:spcBef>
                <a:spcPts val="600"/>
              </a:spcBef>
              <a:buFont typeface="+mj-lt"/>
              <a:buAutoNum type="arabicPeriod"/>
              <a:tabLst>
                <a:tab pos="271463" algn="l"/>
              </a:tabLst>
            </a:pPr>
            <a:r>
              <a:rPr lang="pt-BR" sz="1100" dirty="0" smtClean="0">
                <a:latin typeface="Times New Roman" pitchFamily="18" charset="0"/>
              </a:rPr>
              <a:t>O Cliente informa a senha.</a:t>
            </a:r>
          </a:p>
          <a:p>
            <a:pPr marL="342900" indent="-342900">
              <a:spcBef>
                <a:spcPts val="600"/>
              </a:spcBef>
              <a:buFont typeface="+mj-lt"/>
              <a:buAutoNum type="arabicPeriod"/>
              <a:tabLst>
                <a:tab pos="271463" algn="l"/>
              </a:tabLst>
            </a:pPr>
            <a:r>
              <a:rPr lang="pt-BR" sz="1100" dirty="0">
                <a:latin typeface="Times New Roman" pitchFamily="18" charset="0"/>
              </a:rPr>
              <a:t>O Caixa Eletrônico </a:t>
            </a:r>
            <a:r>
              <a:rPr lang="pt-BR" sz="1100" dirty="0" smtClean="0">
                <a:latin typeface="Times New Roman" pitchFamily="18" charset="0"/>
              </a:rPr>
              <a:t>solicita a retirada do cartão.</a:t>
            </a:r>
          </a:p>
          <a:p>
            <a:pPr marL="342900" indent="-342900">
              <a:spcBef>
                <a:spcPts val="600"/>
              </a:spcBef>
              <a:buFont typeface="+mj-lt"/>
              <a:buAutoNum type="arabicPeriod"/>
              <a:tabLst>
                <a:tab pos="271463" algn="l"/>
              </a:tabLst>
            </a:pPr>
            <a:r>
              <a:rPr lang="pt-BR" sz="1100" dirty="0" smtClean="0">
                <a:latin typeface="Times New Roman" pitchFamily="18" charset="0"/>
              </a:rPr>
              <a:t>O Cliente retira o cartão.</a:t>
            </a:r>
            <a:endParaRPr lang="pt-BR" sz="1100" dirty="0">
              <a:latin typeface="Times New Roman" pitchFamily="18" charset="0"/>
            </a:endParaRPr>
          </a:p>
          <a:p>
            <a:pPr marL="342900" indent="-342900">
              <a:spcBef>
                <a:spcPts val="600"/>
              </a:spcBef>
              <a:buFont typeface="+mj-lt"/>
              <a:buAutoNum type="arabicPeriod"/>
              <a:tabLst>
                <a:tab pos="271463" algn="l"/>
              </a:tabLst>
            </a:pPr>
            <a:r>
              <a:rPr lang="pt-BR" sz="1100" dirty="0" smtClean="0">
                <a:latin typeface="Times New Roman" pitchFamily="18" charset="0"/>
              </a:rPr>
              <a:t>O Caixa Eletrônico solicita a operação desejada </a:t>
            </a:r>
            <a:r>
              <a:rPr lang="pt-BR" sz="1100" dirty="0">
                <a:latin typeface="Times New Roman" pitchFamily="18" charset="0"/>
              </a:rPr>
              <a:t>[</a:t>
            </a:r>
            <a:r>
              <a:rPr lang="pt-BR" sz="1100" dirty="0" smtClean="0">
                <a:latin typeface="Times New Roman" pitchFamily="18" charset="0"/>
              </a:rPr>
              <a:t>SSS-0005].</a:t>
            </a:r>
          </a:p>
          <a:p>
            <a:pPr marL="342900" indent="-342900">
              <a:spcBef>
                <a:spcPts val="600"/>
              </a:spcBef>
              <a:buFont typeface="+mj-lt"/>
              <a:buAutoNum type="arabicPeriod"/>
              <a:tabLst>
                <a:tab pos="271463" algn="l"/>
              </a:tabLst>
            </a:pPr>
            <a:r>
              <a:rPr lang="pt-BR" sz="1100" dirty="0" smtClean="0">
                <a:latin typeface="Times New Roman" pitchFamily="18" charset="0"/>
              </a:rPr>
              <a:t>O Cliente informa que deseja realizar a operação </a:t>
            </a:r>
            <a:r>
              <a:rPr lang="pt-BR" sz="1100" dirty="0">
                <a:latin typeface="Times New Roman" pitchFamily="18" charset="0"/>
              </a:rPr>
              <a:t>de saque [</a:t>
            </a:r>
            <a:r>
              <a:rPr lang="pt-BR" sz="1100" dirty="0" smtClean="0">
                <a:latin typeface="Times New Roman" pitchFamily="18" charset="0"/>
              </a:rPr>
              <a:t>SSS-0004].</a:t>
            </a:r>
          </a:p>
          <a:p>
            <a:pPr marL="342900" indent="-342900">
              <a:spcBef>
                <a:spcPts val="600"/>
              </a:spcBef>
              <a:buFont typeface="+mj-lt"/>
              <a:buAutoNum type="arabicPeriod"/>
              <a:tabLst>
                <a:tab pos="271463" algn="l"/>
              </a:tabLst>
            </a:pPr>
            <a:r>
              <a:rPr lang="pt-BR" sz="1100" dirty="0" smtClean="0">
                <a:latin typeface="Times New Roman" pitchFamily="18" charset="0"/>
              </a:rPr>
              <a:t>O Caixa Eletrônico solicita o valor do saque.</a:t>
            </a:r>
          </a:p>
          <a:p>
            <a:pPr marL="342900" indent="-342900">
              <a:spcBef>
                <a:spcPts val="600"/>
              </a:spcBef>
              <a:buFont typeface="+mj-lt"/>
              <a:buAutoNum type="arabicPeriod"/>
              <a:tabLst>
                <a:tab pos="271463" algn="l"/>
              </a:tabLst>
            </a:pPr>
            <a:r>
              <a:rPr lang="pt-BR" sz="1100" dirty="0">
                <a:latin typeface="Times New Roman" pitchFamily="18" charset="0"/>
              </a:rPr>
              <a:t>O Cliente informa </a:t>
            </a:r>
            <a:r>
              <a:rPr lang="pt-BR" sz="1100" dirty="0" smtClean="0">
                <a:latin typeface="Times New Roman" pitchFamily="18" charset="0"/>
              </a:rPr>
              <a:t>o valor do saque.</a:t>
            </a:r>
          </a:p>
          <a:p>
            <a:pPr marL="342900" indent="-342900">
              <a:spcBef>
                <a:spcPts val="600"/>
              </a:spcBef>
              <a:buFont typeface="+mj-lt"/>
              <a:buAutoNum type="arabicPeriod"/>
              <a:tabLst>
                <a:tab pos="271463" algn="l"/>
              </a:tabLst>
            </a:pPr>
            <a:r>
              <a:rPr lang="pt-BR" sz="1100" dirty="0" smtClean="0">
                <a:latin typeface="Times New Roman" pitchFamily="18" charset="0"/>
              </a:rPr>
              <a:t>O </a:t>
            </a:r>
            <a:r>
              <a:rPr lang="pt-BR" sz="1100" dirty="0">
                <a:latin typeface="Times New Roman" pitchFamily="18" charset="0"/>
              </a:rPr>
              <a:t>Caixa Eletrônico </a:t>
            </a:r>
            <a:r>
              <a:rPr lang="pt-BR" sz="1100" dirty="0" smtClean="0">
                <a:latin typeface="Times New Roman" pitchFamily="18" charset="0"/>
              </a:rPr>
              <a:t>solicita a inserção e remoção do cartão </a:t>
            </a:r>
            <a:r>
              <a:rPr lang="pt-BR" sz="1100" dirty="0">
                <a:latin typeface="Times New Roman" pitchFamily="18" charset="0"/>
              </a:rPr>
              <a:t>[</a:t>
            </a:r>
            <a:r>
              <a:rPr lang="pt-BR" sz="1100" dirty="0" smtClean="0">
                <a:latin typeface="Times New Roman" pitchFamily="18" charset="0"/>
              </a:rPr>
              <a:t>SSS-0008].</a:t>
            </a:r>
          </a:p>
          <a:p>
            <a:pPr marL="342900" indent="-342900">
              <a:spcBef>
                <a:spcPts val="600"/>
              </a:spcBef>
              <a:buFont typeface="+mj-lt"/>
              <a:buAutoNum type="arabicPeriod"/>
              <a:tabLst>
                <a:tab pos="271463" algn="l"/>
              </a:tabLst>
            </a:pPr>
            <a:r>
              <a:rPr lang="pt-BR" sz="1100" dirty="0" smtClean="0">
                <a:latin typeface="Times New Roman" pitchFamily="18" charset="0"/>
              </a:rPr>
              <a:t>O Cliente insere e retira o cartão </a:t>
            </a:r>
            <a:r>
              <a:rPr lang="pt-BR" sz="1100" dirty="0">
                <a:latin typeface="Times New Roman" pitchFamily="18" charset="0"/>
              </a:rPr>
              <a:t>[</a:t>
            </a:r>
            <a:r>
              <a:rPr lang="pt-BR" sz="1100" dirty="0" smtClean="0">
                <a:latin typeface="Times New Roman" pitchFamily="18" charset="0"/>
              </a:rPr>
              <a:t>SSS-0009].</a:t>
            </a:r>
          </a:p>
          <a:p>
            <a:pPr marL="342900" indent="-342900">
              <a:spcBef>
                <a:spcPts val="600"/>
              </a:spcBef>
              <a:buFont typeface="+mj-lt"/>
              <a:buAutoNum type="arabicPeriod"/>
              <a:tabLst>
                <a:tab pos="271463" algn="l"/>
              </a:tabLst>
            </a:pPr>
            <a:r>
              <a:rPr lang="pt-BR" sz="1100" dirty="0">
                <a:latin typeface="Times New Roman" pitchFamily="18" charset="0"/>
              </a:rPr>
              <a:t>O Caixa </a:t>
            </a:r>
            <a:r>
              <a:rPr lang="pt-BR" sz="1100" dirty="0" smtClean="0">
                <a:latin typeface="Times New Roman" pitchFamily="18" charset="0"/>
              </a:rPr>
              <a:t>Eletrônico libera o dinheiro </a:t>
            </a:r>
            <a:r>
              <a:rPr lang="pt-BR" sz="1100" dirty="0">
                <a:latin typeface="Times New Roman" pitchFamily="18" charset="0"/>
              </a:rPr>
              <a:t>[</a:t>
            </a:r>
            <a:r>
              <a:rPr lang="pt-BR" sz="1100" dirty="0" smtClean="0">
                <a:latin typeface="Times New Roman" pitchFamily="18" charset="0"/>
              </a:rPr>
              <a:t>SSS-0010].</a:t>
            </a:r>
          </a:p>
          <a:p>
            <a:pPr marL="342900" indent="-342900">
              <a:spcBef>
                <a:spcPts val="600"/>
              </a:spcBef>
              <a:buFont typeface="+mj-lt"/>
              <a:buAutoNum type="arabicPeriod"/>
              <a:tabLst>
                <a:tab pos="271463" algn="l"/>
              </a:tabLst>
            </a:pPr>
            <a:r>
              <a:rPr lang="pt-BR" sz="1100" dirty="0" smtClean="0">
                <a:latin typeface="Times New Roman" pitchFamily="18" charset="0"/>
              </a:rPr>
              <a:t>O Cliente retira o dinheiro.</a:t>
            </a:r>
          </a:p>
          <a:p>
            <a:pPr marL="342900" indent="-342900">
              <a:spcBef>
                <a:spcPts val="600"/>
              </a:spcBef>
              <a:buFont typeface="+mj-lt"/>
              <a:buAutoNum type="arabicPeriod"/>
              <a:tabLst>
                <a:tab pos="271463" algn="l"/>
              </a:tabLst>
            </a:pPr>
            <a:r>
              <a:rPr lang="pt-BR" sz="1100" dirty="0" smtClean="0">
                <a:latin typeface="Times New Roman" pitchFamily="18" charset="0"/>
              </a:rPr>
              <a:t>O Caixa Eletrônico informa que o saque foi um sucesso </a:t>
            </a:r>
            <a:r>
              <a:rPr lang="pt-BR" sz="1100" dirty="0">
                <a:latin typeface="Times New Roman" pitchFamily="18" charset="0"/>
              </a:rPr>
              <a:t>[MSG-001]</a:t>
            </a:r>
            <a:r>
              <a:rPr lang="pt-BR" sz="1100" dirty="0" smtClean="0">
                <a:latin typeface="Times New Roman" pitchFamily="18" charset="0"/>
              </a:rPr>
              <a:t>.</a:t>
            </a:r>
          </a:p>
          <a:p>
            <a:pPr marL="342900" indent="-342900">
              <a:spcBef>
                <a:spcPts val="600"/>
              </a:spcBef>
              <a:buFont typeface="+mj-lt"/>
              <a:buAutoNum type="arabicPeriod"/>
              <a:tabLst>
                <a:tab pos="271463" algn="l"/>
              </a:tabLst>
            </a:pPr>
            <a:r>
              <a:rPr lang="pt-BR" sz="1100" dirty="0" smtClean="0">
                <a:latin typeface="Times New Roman" pitchFamily="18" charset="0"/>
              </a:rPr>
              <a:t>Fim do caso de uso.</a:t>
            </a:r>
            <a:endParaRPr lang="pt-BR" sz="1100" dirty="0">
              <a:latin typeface="Times New Roman" pitchFamily="18" charset="0"/>
            </a:endParaRPr>
          </a:p>
        </p:txBody>
      </p:sp>
      <p:sp>
        <p:nvSpPr>
          <p:cNvPr id="12" name="Rectangle 10"/>
          <p:cNvSpPr>
            <a:spLocks noChangeArrowheads="1"/>
          </p:cNvSpPr>
          <p:nvPr/>
        </p:nvSpPr>
        <p:spPr bwMode="auto">
          <a:xfrm>
            <a:off x="648196" y="5517232"/>
            <a:ext cx="67321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71463" indent="-271463">
              <a:spcBef>
                <a:spcPts val="600"/>
              </a:spcBef>
              <a:tabLst>
                <a:tab pos="271463" algn="l"/>
              </a:tabLst>
            </a:pPr>
            <a:r>
              <a:rPr lang="pt-BR" sz="1100" dirty="0" smtClean="0">
                <a:latin typeface="Times New Roman" pitchFamily="18" charset="0"/>
              </a:rPr>
              <a:t>A1 – Cartão inválido</a:t>
            </a:r>
            <a:endParaRPr lang="pt-BR" sz="1100" dirty="0">
              <a:latin typeface="Times New Roman" pitchFamily="18" charset="0"/>
            </a:endParaRPr>
          </a:p>
          <a:p>
            <a:pPr marL="342900" indent="-342900">
              <a:spcBef>
                <a:spcPts val="600"/>
              </a:spcBef>
              <a:buFont typeface="+mj-lt"/>
              <a:buAutoNum type="arabicPeriod"/>
              <a:tabLst>
                <a:tab pos="271463" algn="l"/>
              </a:tabLst>
            </a:pPr>
            <a:r>
              <a:rPr lang="pt-BR" sz="1100" dirty="0" smtClean="0">
                <a:latin typeface="Times New Roman" pitchFamily="18" charset="0"/>
              </a:rPr>
              <a:t>No passo 2 do fluxo B0, o Caixa Eletrônico informa que o cartão não foi validado com sucesso e solicita a inserção de um cartão válido [MSG-002].</a:t>
            </a:r>
            <a:endParaRPr lang="pt-BR" sz="1100" dirty="0">
              <a:latin typeface="Times New Roman" pitchFamily="18" charset="0"/>
            </a:endParaRPr>
          </a:p>
          <a:p>
            <a:pPr marL="342900" indent="-342900">
              <a:spcBef>
                <a:spcPts val="600"/>
              </a:spcBef>
              <a:buFont typeface="+mj-lt"/>
              <a:buAutoNum type="arabicPeriod"/>
              <a:tabLst>
                <a:tab pos="271463" algn="l"/>
              </a:tabLst>
            </a:pPr>
            <a:r>
              <a:rPr lang="pt-BR" sz="1100" dirty="0" smtClean="0">
                <a:latin typeface="Times New Roman" pitchFamily="18" charset="0"/>
              </a:rPr>
              <a:t>Fim do caso de uso.</a:t>
            </a:r>
            <a:endParaRPr lang="pt-BR" sz="1100" dirty="0">
              <a:latin typeface="Times New Roman" pitchFamily="18" charset="0"/>
            </a:endParaRPr>
          </a:p>
        </p:txBody>
      </p:sp>
    </p:spTree>
    <p:extLst>
      <p:ext uri="{BB962C8B-B14F-4D97-AF65-F5344CB8AC3E}">
        <p14:creationId xmlns:p14="http://schemas.microsoft.com/office/powerpoint/2010/main" val="1606982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r>
              <a:rPr lang="pt-BR" dirty="0"/>
              <a:t>Detalhes dos </a:t>
            </a:r>
            <a:r>
              <a:rPr lang="pt-BR" dirty="0" smtClean="0"/>
              <a:t/>
            </a:r>
            <a:br>
              <a:rPr lang="pt-BR" dirty="0" smtClean="0"/>
            </a:br>
            <a:r>
              <a:rPr lang="pt-BR" dirty="0" smtClean="0"/>
              <a:t>Fluxos </a:t>
            </a:r>
            <a:r>
              <a:rPr lang="pt-BR" dirty="0"/>
              <a:t>Alternativos</a:t>
            </a:r>
          </a:p>
        </p:txBody>
      </p:sp>
      <p:sp>
        <p:nvSpPr>
          <p:cNvPr id="160771" name="Text Box 6"/>
          <p:cNvSpPr txBox="1">
            <a:spLocks noChangeArrowheads="1"/>
          </p:cNvSpPr>
          <p:nvPr/>
        </p:nvSpPr>
        <p:spPr bwMode="auto">
          <a:xfrm>
            <a:off x="7237169" y="2980277"/>
            <a:ext cx="1778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dirty="0"/>
              <a:t>Descreve </a:t>
            </a:r>
          </a:p>
          <a:p>
            <a:pPr algn="ctr" eaLnBrk="0" hangingPunct="0"/>
            <a:r>
              <a:rPr lang="pt-BR" dirty="0"/>
              <a:t>o que acontece</a:t>
            </a:r>
          </a:p>
        </p:txBody>
      </p:sp>
      <p:sp>
        <p:nvSpPr>
          <p:cNvPr id="5" name="Text Box 8"/>
          <p:cNvSpPr txBox="1">
            <a:spLocks noChangeArrowheads="1"/>
          </p:cNvSpPr>
          <p:nvPr/>
        </p:nvSpPr>
        <p:spPr bwMode="auto">
          <a:xfrm>
            <a:off x="7327657" y="1510699"/>
            <a:ext cx="1597025" cy="385762"/>
          </a:xfrm>
          <a:prstGeom prst="rect">
            <a:avLst/>
          </a:prstGeom>
          <a:noFill/>
          <a:ln w="9525">
            <a:noFill/>
            <a:miter lim="800000"/>
            <a:headEnd/>
            <a:tailEnd/>
          </a:ln>
          <a:effectLst/>
        </p:spPr>
        <p:txBody>
          <a:bodyPr lIns="107950" tIns="53975" rIns="107950" bIns="53975">
            <a:spAutoFit/>
          </a:bodyPr>
          <a:lstStyle/>
          <a:p>
            <a:pPr algn="ctr" eaLnBrk="0" fontAlgn="auto" hangingPunct="0">
              <a:spcBef>
                <a:spcPts val="0"/>
              </a:spcBef>
              <a:spcAft>
                <a:spcPts val="0"/>
              </a:spcAft>
              <a:defRPr/>
            </a:pPr>
            <a:r>
              <a:rPr lang="pt-BR" i="1" dirty="0">
                <a:solidFill>
                  <a:schemeClr val="tx1">
                    <a:lumMod val="65000"/>
                    <a:lumOff val="35000"/>
                  </a:schemeClr>
                </a:solidFill>
                <a:latin typeface="Arial" charset="0"/>
              </a:rPr>
              <a:t>Situação</a:t>
            </a:r>
          </a:p>
        </p:txBody>
      </p:sp>
      <p:sp>
        <p:nvSpPr>
          <p:cNvPr id="6" name="Text Box 14"/>
          <p:cNvSpPr txBox="1">
            <a:spLocks noChangeArrowheads="1"/>
          </p:cNvSpPr>
          <p:nvPr/>
        </p:nvSpPr>
        <p:spPr bwMode="auto">
          <a:xfrm>
            <a:off x="7695957" y="3986529"/>
            <a:ext cx="860425" cy="385763"/>
          </a:xfrm>
          <a:prstGeom prst="rect">
            <a:avLst/>
          </a:prstGeom>
          <a:noFill/>
          <a:ln w="57150" cmpd="thinThick">
            <a:noFill/>
            <a:miter lim="800000"/>
            <a:headEnd/>
            <a:tailEnd/>
          </a:ln>
          <a:effectLst/>
        </p:spPr>
        <p:txBody>
          <a:bodyPr wrap="none" lIns="107950" tIns="53975" rIns="107950" bIns="53975">
            <a:spAutoFit/>
          </a:bodyPr>
          <a:lstStyle/>
          <a:p>
            <a:pPr algn="ctr" eaLnBrk="0" fontAlgn="auto" hangingPunct="0">
              <a:spcBef>
                <a:spcPts val="0"/>
              </a:spcBef>
              <a:spcAft>
                <a:spcPts val="0"/>
              </a:spcAft>
              <a:defRPr/>
            </a:pPr>
            <a:r>
              <a:rPr lang="pt-BR" u="wavyDbl" dirty="0">
                <a:solidFill>
                  <a:srgbClr val="006600"/>
                </a:solidFill>
                <a:latin typeface="Arial" charset="0"/>
                <a:cs typeface="Times New Roman" pitchFamily="18" charset="0"/>
              </a:rPr>
              <a:t>Ações</a:t>
            </a:r>
          </a:p>
        </p:txBody>
      </p:sp>
      <p:sp>
        <p:nvSpPr>
          <p:cNvPr id="7" name="Text Box 17"/>
          <p:cNvSpPr txBox="1">
            <a:spLocks noChangeArrowheads="1"/>
          </p:cNvSpPr>
          <p:nvPr/>
        </p:nvSpPr>
        <p:spPr bwMode="auto">
          <a:xfrm>
            <a:off x="7334007" y="4721317"/>
            <a:ext cx="1584325" cy="663575"/>
          </a:xfrm>
          <a:prstGeom prst="rect">
            <a:avLst/>
          </a:prstGeom>
          <a:noFill/>
          <a:ln w="9525">
            <a:noFill/>
            <a:miter lim="800000"/>
            <a:headEnd/>
            <a:tailEnd/>
          </a:ln>
          <a:effectLst/>
        </p:spPr>
        <p:txBody>
          <a:bodyPr lIns="107950" tIns="53975" rIns="107950" bIns="53975">
            <a:spAutoFit/>
          </a:bodyPr>
          <a:lstStyle/>
          <a:p>
            <a:pPr algn="ctr" eaLnBrk="0" fontAlgn="auto" hangingPunct="0">
              <a:spcBef>
                <a:spcPts val="0"/>
              </a:spcBef>
              <a:spcAft>
                <a:spcPts val="0"/>
              </a:spcAft>
              <a:defRPr/>
            </a:pPr>
            <a:r>
              <a:rPr lang="pt-BR" u="heavy" dirty="0">
                <a:solidFill>
                  <a:srgbClr val="040000"/>
                </a:solidFill>
                <a:uFill>
                  <a:solidFill>
                    <a:srgbClr val="002060"/>
                  </a:solidFill>
                </a:uFill>
                <a:latin typeface="Arial" charset="0"/>
              </a:rPr>
              <a:t>Local de Retorno</a:t>
            </a:r>
          </a:p>
        </p:txBody>
      </p:sp>
      <p:sp>
        <p:nvSpPr>
          <p:cNvPr id="10" name="Text Box 23"/>
          <p:cNvSpPr txBox="1">
            <a:spLocks noChangeArrowheads="1"/>
          </p:cNvSpPr>
          <p:nvPr/>
        </p:nvSpPr>
        <p:spPr bwMode="auto">
          <a:xfrm>
            <a:off x="7332419" y="2245488"/>
            <a:ext cx="1587500" cy="385762"/>
          </a:xfrm>
          <a:prstGeom prst="rect">
            <a:avLst/>
          </a:prstGeom>
          <a:noFill/>
          <a:ln w="9525">
            <a:noFill/>
            <a:prstDash val="dash"/>
            <a:miter lim="800000"/>
            <a:headEnd/>
            <a:tailEnd/>
          </a:ln>
          <a:effectLst/>
        </p:spPr>
        <p:txBody>
          <a:bodyPr lIns="107950" tIns="53975" rIns="107950" bIns="53975">
            <a:spAutoFit/>
          </a:bodyPr>
          <a:lstStyle/>
          <a:p>
            <a:pPr algn="ctr" eaLnBrk="0" fontAlgn="auto" hangingPunct="0">
              <a:spcBef>
                <a:spcPts val="0"/>
              </a:spcBef>
              <a:spcAft>
                <a:spcPts val="0"/>
              </a:spcAft>
              <a:defRPr/>
            </a:pPr>
            <a:r>
              <a:rPr lang="pt-BR" u="dash" dirty="0">
                <a:solidFill>
                  <a:srgbClr val="E4251C"/>
                </a:solidFill>
                <a:latin typeface="Arial" charset="0"/>
              </a:rPr>
              <a:t>Localização</a:t>
            </a:r>
          </a:p>
        </p:txBody>
      </p:sp>
      <p:sp>
        <p:nvSpPr>
          <p:cNvPr id="4" name="CaixaDeTexto 3"/>
          <p:cNvSpPr txBox="1"/>
          <p:nvPr/>
        </p:nvSpPr>
        <p:spPr>
          <a:xfrm>
            <a:off x="267152" y="3163888"/>
            <a:ext cx="6732211"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pt-BR"/>
            </a:defPPr>
            <a:lvl1pPr marL="271463" indent="-271463">
              <a:spcBef>
                <a:spcPct val="20000"/>
              </a:spcBef>
              <a:tabLst>
                <a:tab pos="271463" algn="l"/>
              </a:tabLst>
            </a:lvl1pPr>
          </a:lstStyle>
          <a:p>
            <a:r>
              <a:rPr lang="pt-BR" i="1" dirty="0">
                <a:solidFill>
                  <a:schemeClr val="tx1">
                    <a:lumMod val="65000"/>
                    <a:lumOff val="35000"/>
                  </a:schemeClr>
                </a:solidFill>
                <a:latin typeface="Arial" charset="0"/>
              </a:rPr>
              <a:t>A2 – Senha inválida</a:t>
            </a:r>
          </a:p>
          <a:p>
            <a:pPr marL="342900" indent="-342900">
              <a:buFont typeface="+mj-lt"/>
              <a:buAutoNum type="arabicPeriod"/>
            </a:pPr>
            <a:r>
              <a:rPr lang="pt-BR" u="dash" dirty="0" smtClean="0">
                <a:solidFill>
                  <a:srgbClr val="E4251C"/>
                </a:solidFill>
                <a:latin typeface="Arial" charset="0"/>
              </a:rPr>
              <a:t>No </a:t>
            </a:r>
            <a:r>
              <a:rPr lang="pt-BR" u="dash" dirty="0">
                <a:solidFill>
                  <a:srgbClr val="E4251C"/>
                </a:solidFill>
                <a:latin typeface="Arial" charset="0"/>
              </a:rPr>
              <a:t>passo </a:t>
            </a:r>
            <a:r>
              <a:rPr lang="pt-BR" u="dash" dirty="0" smtClean="0">
                <a:solidFill>
                  <a:srgbClr val="E4251C"/>
                </a:solidFill>
                <a:latin typeface="Arial" charset="0"/>
              </a:rPr>
              <a:t>4 </a:t>
            </a:r>
            <a:r>
              <a:rPr lang="pt-BR" u="dash" dirty="0">
                <a:solidFill>
                  <a:srgbClr val="E4251C"/>
                </a:solidFill>
                <a:latin typeface="Arial" charset="0"/>
              </a:rPr>
              <a:t>do fluxo B0</a:t>
            </a:r>
            <a:r>
              <a:rPr lang="pt-BR" dirty="0"/>
              <a:t>, o Caixa Eletrônico informa que a senha não foi validada com sucesso [MSG-004</a:t>
            </a:r>
            <a:r>
              <a:rPr lang="pt-BR" dirty="0" smtClean="0"/>
              <a:t>].</a:t>
            </a:r>
          </a:p>
          <a:p>
            <a:pPr marL="342900" indent="-342900">
              <a:buFont typeface="+mj-lt"/>
              <a:buAutoNum type="arabicPeriod"/>
            </a:pPr>
            <a:r>
              <a:rPr lang="pt-BR" u="heavy" dirty="0">
                <a:solidFill>
                  <a:srgbClr val="040000"/>
                </a:solidFill>
                <a:uFill>
                  <a:solidFill>
                    <a:srgbClr val="002060"/>
                  </a:solidFill>
                </a:uFill>
                <a:latin typeface="Arial" charset="0"/>
              </a:rPr>
              <a:t>Retornar para o passo 2 do fluxo B0</a:t>
            </a:r>
            <a:r>
              <a:rPr lang="pt-BR" dirty="0" smtClean="0"/>
              <a:t>.</a:t>
            </a:r>
            <a:endParaRPr lang="pt-BR" dirty="0"/>
          </a:p>
          <a:p>
            <a:endParaRPr lang="pt-BR" dirty="0"/>
          </a:p>
        </p:txBody>
      </p:sp>
      <p:sp>
        <p:nvSpPr>
          <p:cNvPr id="15" name="Rectangle 10"/>
          <p:cNvSpPr>
            <a:spLocks noChangeArrowheads="1"/>
          </p:cNvSpPr>
          <p:nvPr/>
        </p:nvSpPr>
        <p:spPr bwMode="auto">
          <a:xfrm>
            <a:off x="267152" y="1510699"/>
            <a:ext cx="6732116"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71463" indent="-271463">
              <a:spcBef>
                <a:spcPct val="20000"/>
              </a:spcBef>
              <a:tabLst>
                <a:tab pos="271463" algn="l"/>
              </a:tabLst>
            </a:pPr>
            <a:r>
              <a:rPr lang="pt-BR" i="1" dirty="0">
                <a:solidFill>
                  <a:schemeClr val="tx1">
                    <a:lumMod val="65000"/>
                    <a:lumOff val="35000"/>
                  </a:schemeClr>
                </a:solidFill>
                <a:latin typeface="Arial" charset="0"/>
              </a:rPr>
              <a:t>A1 – Cartão inválido</a:t>
            </a:r>
          </a:p>
          <a:p>
            <a:pPr marL="342900" indent="-342900">
              <a:spcBef>
                <a:spcPct val="20000"/>
              </a:spcBef>
              <a:buFont typeface="+mj-lt"/>
              <a:buAutoNum type="arabicPeriod"/>
              <a:tabLst>
                <a:tab pos="271463" algn="l"/>
              </a:tabLst>
            </a:pPr>
            <a:r>
              <a:rPr lang="pt-BR" u="dash" dirty="0">
                <a:solidFill>
                  <a:srgbClr val="E4251C"/>
                </a:solidFill>
                <a:latin typeface="Arial" charset="0"/>
              </a:rPr>
              <a:t>No passo 2 do fluxo B0</a:t>
            </a:r>
            <a:r>
              <a:rPr lang="pt-BR" dirty="0"/>
              <a:t>, o Caixa Eletrônico informa que o cartão não foi validado com sucesso e solicita a inserção de um cartão válido [MSG-002].</a:t>
            </a:r>
          </a:p>
          <a:p>
            <a:pPr marL="342900" indent="-342900">
              <a:spcBef>
                <a:spcPct val="20000"/>
              </a:spcBef>
              <a:buFont typeface="+mj-lt"/>
              <a:buAutoNum type="arabicPeriod"/>
              <a:tabLst>
                <a:tab pos="271463" algn="l"/>
              </a:tabLst>
            </a:pPr>
            <a:r>
              <a:rPr lang="pt-BR" u="heavy" dirty="0">
                <a:solidFill>
                  <a:srgbClr val="040000"/>
                </a:solidFill>
                <a:uFill>
                  <a:solidFill>
                    <a:srgbClr val="002060"/>
                  </a:solidFill>
                </a:uFill>
                <a:latin typeface="Arial" charset="0"/>
              </a:rPr>
              <a:t>Fim do caso de uso</a:t>
            </a:r>
            <a:r>
              <a:rPr lang="pt-BR" dirty="0"/>
              <a:t>.</a:t>
            </a:r>
          </a:p>
        </p:txBody>
      </p:sp>
      <p:sp>
        <p:nvSpPr>
          <p:cNvPr id="16" name="CaixaDeTexto 15"/>
          <p:cNvSpPr txBox="1"/>
          <p:nvPr/>
        </p:nvSpPr>
        <p:spPr>
          <a:xfrm>
            <a:off x="267152" y="4624388"/>
            <a:ext cx="6732211"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pt-BR"/>
            </a:defPPr>
            <a:lvl1pPr marL="271463" indent="-271463">
              <a:spcBef>
                <a:spcPct val="20000"/>
              </a:spcBef>
              <a:tabLst>
                <a:tab pos="271463" algn="l"/>
              </a:tabLst>
            </a:lvl1pPr>
          </a:lstStyle>
          <a:p>
            <a:r>
              <a:rPr lang="pt-BR" i="1" dirty="0">
                <a:solidFill>
                  <a:schemeClr val="tx1">
                    <a:lumMod val="65000"/>
                    <a:lumOff val="35000"/>
                  </a:schemeClr>
                </a:solidFill>
                <a:latin typeface="Arial" charset="0"/>
              </a:rPr>
              <a:t>A3 – Valor muito elevado</a:t>
            </a:r>
          </a:p>
          <a:p>
            <a:pPr marL="342900" indent="-342900">
              <a:buFont typeface="+mj-lt"/>
              <a:buAutoNum type="arabicPeriod"/>
            </a:pPr>
            <a:r>
              <a:rPr lang="pt-BR" u="dash" dirty="0" smtClean="0">
                <a:solidFill>
                  <a:srgbClr val="E4251C"/>
                </a:solidFill>
                <a:latin typeface="Arial" charset="0"/>
              </a:rPr>
              <a:t>No </a:t>
            </a:r>
            <a:r>
              <a:rPr lang="pt-BR" u="dash" dirty="0">
                <a:solidFill>
                  <a:srgbClr val="E4251C"/>
                </a:solidFill>
                <a:latin typeface="Arial" charset="0"/>
              </a:rPr>
              <a:t>passo </a:t>
            </a:r>
            <a:r>
              <a:rPr lang="pt-BR" u="dash" dirty="0" smtClean="0">
                <a:solidFill>
                  <a:srgbClr val="E4251C"/>
                </a:solidFill>
                <a:latin typeface="Arial" charset="0"/>
              </a:rPr>
              <a:t>10 </a:t>
            </a:r>
            <a:r>
              <a:rPr lang="pt-BR" u="dash" dirty="0">
                <a:solidFill>
                  <a:srgbClr val="E4251C"/>
                </a:solidFill>
                <a:latin typeface="Arial" charset="0"/>
              </a:rPr>
              <a:t>do fluxo B0</a:t>
            </a:r>
            <a:r>
              <a:rPr lang="pt-BR" dirty="0"/>
              <a:t>, o Caixa Eletrônico solicita a data de nascimento</a:t>
            </a:r>
            <a:r>
              <a:rPr lang="pt-BR" dirty="0" smtClean="0"/>
              <a:t>.</a:t>
            </a:r>
          </a:p>
          <a:p>
            <a:pPr marL="342900" indent="-342900">
              <a:buFont typeface="+mj-lt"/>
              <a:buAutoNum type="arabicPeriod"/>
            </a:pPr>
            <a:r>
              <a:rPr lang="pt-BR" u="wavyDbl" dirty="0">
                <a:solidFill>
                  <a:srgbClr val="006600"/>
                </a:solidFill>
                <a:latin typeface="Arial" charset="0"/>
                <a:cs typeface="Times New Roman" pitchFamily="18" charset="0"/>
              </a:rPr>
              <a:t>Cliente informa uma data de nascimento</a:t>
            </a:r>
            <a:r>
              <a:rPr lang="pt-BR" u="wavyDbl" dirty="0" smtClean="0">
                <a:solidFill>
                  <a:srgbClr val="006600"/>
                </a:solidFill>
                <a:latin typeface="Arial" charset="0"/>
                <a:cs typeface="Times New Roman" pitchFamily="18" charset="0"/>
              </a:rPr>
              <a:t>.</a:t>
            </a:r>
          </a:p>
          <a:p>
            <a:pPr marL="342900" indent="-342900">
              <a:buFont typeface="+mj-lt"/>
              <a:buAutoNum type="arabicPeriod"/>
            </a:pPr>
            <a:r>
              <a:rPr lang="pt-BR" u="heavy" dirty="0" smtClean="0">
                <a:solidFill>
                  <a:srgbClr val="040000"/>
                </a:solidFill>
                <a:uFill>
                  <a:solidFill>
                    <a:srgbClr val="002060"/>
                  </a:solidFill>
                </a:uFill>
                <a:latin typeface="Arial" charset="0"/>
              </a:rPr>
              <a:t>Retornar </a:t>
            </a:r>
            <a:r>
              <a:rPr lang="pt-BR" u="heavy" dirty="0">
                <a:solidFill>
                  <a:srgbClr val="040000"/>
                </a:solidFill>
                <a:uFill>
                  <a:solidFill>
                    <a:srgbClr val="002060"/>
                  </a:solidFill>
                </a:uFill>
                <a:latin typeface="Arial" charset="0"/>
              </a:rPr>
              <a:t>para o passo </a:t>
            </a:r>
            <a:r>
              <a:rPr lang="pt-BR" u="heavy" dirty="0" smtClean="0">
                <a:solidFill>
                  <a:srgbClr val="040000"/>
                </a:solidFill>
                <a:uFill>
                  <a:solidFill>
                    <a:srgbClr val="002060"/>
                  </a:solidFill>
                </a:uFill>
                <a:latin typeface="Arial" charset="0"/>
              </a:rPr>
              <a:t>10 </a:t>
            </a:r>
            <a:r>
              <a:rPr lang="pt-BR" u="heavy" dirty="0">
                <a:solidFill>
                  <a:srgbClr val="040000"/>
                </a:solidFill>
                <a:uFill>
                  <a:solidFill>
                    <a:srgbClr val="002060"/>
                  </a:solidFill>
                </a:uFill>
                <a:latin typeface="Arial" charset="0"/>
              </a:rPr>
              <a:t>do fluxo B0</a:t>
            </a:r>
            <a:r>
              <a:rPr lang="pt-BR" dirty="0" smtClean="0"/>
              <a:t>.</a:t>
            </a:r>
            <a:endParaRPr lang="pt-BR" dirty="0"/>
          </a:p>
          <a:p>
            <a:endParaRPr lang="pt-BR" dirty="0"/>
          </a:p>
        </p:txBody>
      </p:sp>
    </p:spTree>
    <p:extLst>
      <p:ext uri="{BB962C8B-B14F-4D97-AF65-F5344CB8AC3E}">
        <p14:creationId xmlns:p14="http://schemas.microsoft.com/office/powerpoint/2010/main" val="3351766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Subfluxos</a:t>
            </a:r>
            <a:endParaRPr lang="pt-BR" dirty="0"/>
          </a:p>
        </p:txBody>
      </p:sp>
      <p:sp>
        <p:nvSpPr>
          <p:cNvPr id="164866" name="Espaço Reservado para Conteúdo 2"/>
          <p:cNvSpPr>
            <a:spLocks noGrp="1"/>
          </p:cNvSpPr>
          <p:nvPr>
            <p:ph idx="1"/>
          </p:nvPr>
        </p:nvSpPr>
        <p:spPr/>
        <p:txBody>
          <a:bodyPr/>
          <a:lstStyle/>
          <a:p>
            <a:r>
              <a:rPr lang="pt-BR" smtClean="0"/>
              <a:t>Se os fluxos se tornarem pesados, quebre em seções individuais em subfluxos auto-contidos</a:t>
            </a:r>
          </a:p>
          <a:p>
            <a:r>
              <a:rPr lang="pt-BR" smtClean="0"/>
              <a:t>Subfluxos</a:t>
            </a:r>
          </a:p>
          <a:p>
            <a:pPr lvl="1"/>
            <a:r>
              <a:rPr lang="pt-BR" smtClean="0"/>
              <a:t>Eleva a claridade</a:t>
            </a:r>
          </a:p>
          <a:p>
            <a:pPr lvl="1"/>
            <a:r>
              <a:rPr lang="pt-BR" smtClean="0"/>
              <a:t>Permite o reuso interno de requisitos</a:t>
            </a:r>
          </a:p>
          <a:p>
            <a:pPr lvl="1"/>
            <a:r>
              <a:rPr lang="pt-BR" smtClean="0"/>
              <a:t>Sempre retorna para o local de onde foi chamado</a:t>
            </a:r>
          </a:p>
          <a:p>
            <a:pPr lvl="1"/>
            <a:r>
              <a:rPr lang="pt-BR" smtClean="0"/>
              <a:t>São chamados explicitamente, diferente dos fluxos alternativos</a:t>
            </a:r>
          </a:p>
        </p:txBody>
      </p:sp>
      <p:grpSp>
        <p:nvGrpSpPr>
          <p:cNvPr id="164867" name="Grupo 34"/>
          <p:cNvGrpSpPr>
            <a:grpSpLocks/>
          </p:cNvGrpSpPr>
          <p:nvPr/>
        </p:nvGrpSpPr>
        <p:grpSpPr bwMode="auto">
          <a:xfrm>
            <a:off x="285750" y="4052888"/>
            <a:ext cx="7399338" cy="2590800"/>
            <a:chOff x="304800" y="4071938"/>
            <a:chExt cx="7399338" cy="2590800"/>
          </a:xfrm>
        </p:grpSpPr>
        <p:sp>
          <p:nvSpPr>
            <p:cNvPr id="164868" name="Text Box 4"/>
            <p:cNvSpPr txBox="1">
              <a:spLocks noChangeArrowheads="1"/>
            </p:cNvSpPr>
            <p:nvPr/>
          </p:nvSpPr>
          <p:spPr bwMode="auto">
            <a:xfrm>
              <a:off x="304800" y="5595938"/>
              <a:ext cx="22479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eaLnBrk="0" hangingPunct="0"/>
              <a:r>
                <a:rPr lang="pt-BR" sz="2800">
                  <a:solidFill>
                    <a:schemeClr val="tx2"/>
                  </a:solidFill>
                </a:rPr>
                <a:t>Fluxos Alternativos</a:t>
              </a:r>
            </a:p>
          </p:txBody>
        </p:sp>
        <p:sp>
          <p:nvSpPr>
            <p:cNvPr id="164869" name="Line 5"/>
            <p:cNvSpPr>
              <a:spLocks noChangeShapeType="1"/>
            </p:cNvSpPr>
            <p:nvPr/>
          </p:nvSpPr>
          <p:spPr bwMode="auto">
            <a:xfrm flipH="1">
              <a:off x="2514600" y="5622925"/>
              <a:ext cx="1700213" cy="652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64870" name="Line 6"/>
            <p:cNvSpPr>
              <a:spLocks noChangeShapeType="1"/>
            </p:cNvSpPr>
            <p:nvPr/>
          </p:nvSpPr>
          <p:spPr bwMode="auto">
            <a:xfrm flipH="1">
              <a:off x="2514600" y="5035550"/>
              <a:ext cx="2128838" cy="1017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64871" name="Line 7"/>
            <p:cNvSpPr>
              <a:spLocks noChangeShapeType="1"/>
            </p:cNvSpPr>
            <p:nvPr/>
          </p:nvSpPr>
          <p:spPr bwMode="auto">
            <a:xfrm flipH="1">
              <a:off x="2514600" y="5018088"/>
              <a:ext cx="1144588" cy="831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nvGrpSpPr>
            <p:cNvPr id="164872" name="Group 8"/>
            <p:cNvGrpSpPr>
              <a:grpSpLocks/>
            </p:cNvGrpSpPr>
            <p:nvPr/>
          </p:nvGrpSpPr>
          <p:grpSpPr bwMode="auto">
            <a:xfrm>
              <a:off x="5638800" y="5824538"/>
              <a:ext cx="2065338" cy="642937"/>
              <a:chOff x="3669" y="3490"/>
              <a:chExt cx="1159" cy="312"/>
            </a:xfrm>
          </p:grpSpPr>
          <p:sp>
            <p:nvSpPr>
              <p:cNvPr id="164897" name="Text Box 9"/>
              <p:cNvSpPr txBox="1">
                <a:spLocks noChangeArrowheads="1"/>
              </p:cNvSpPr>
              <p:nvPr/>
            </p:nvSpPr>
            <p:spPr bwMode="auto">
              <a:xfrm>
                <a:off x="3939" y="3548"/>
                <a:ext cx="8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US" sz="2800">
                    <a:solidFill>
                      <a:srgbClr val="009933"/>
                    </a:solidFill>
                  </a:rPr>
                  <a:t>Subfluxo</a:t>
                </a:r>
              </a:p>
            </p:txBody>
          </p:sp>
          <p:sp>
            <p:nvSpPr>
              <p:cNvPr id="164898" name="Line 10"/>
              <p:cNvSpPr>
                <a:spLocks noChangeShapeType="1"/>
              </p:cNvSpPr>
              <p:nvPr/>
            </p:nvSpPr>
            <p:spPr bwMode="auto">
              <a:xfrm>
                <a:off x="3669" y="3490"/>
                <a:ext cx="317" cy="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grpSp>
        <p:grpSp>
          <p:nvGrpSpPr>
            <p:cNvPr id="164873" name="Group 12"/>
            <p:cNvGrpSpPr>
              <a:grpSpLocks/>
            </p:cNvGrpSpPr>
            <p:nvPr/>
          </p:nvGrpSpPr>
          <p:grpSpPr bwMode="auto">
            <a:xfrm>
              <a:off x="5508625" y="4911725"/>
              <a:ext cx="838200" cy="760413"/>
              <a:chOff x="4512" y="1729"/>
              <a:chExt cx="528" cy="479"/>
            </a:xfrm>
          </p:grpSpPr>
          <p:sp>
            <p:nvSpPr>
              <p:cNvPr id="164893" name="Arc 1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4894" name="Line 14"/>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4895" name="Line 15"/>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4896" name="Line 16"/>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64874" name="Group 17"/>
            <p:cNvGrpSpPr>
              <a:grpSpLocks/>
            </p:cNvGrpSpPr>
            <p:nvPr/>
          </p:nvGrpSpPr>
          <p:grpSpPr bwMode="auto">
            <a:xfrm>
              <a:off x="3527425" y="4606925"/>
              <a:ext cx="839788" cy="760413"/>
              <a:chOff x="3264" y="1537"/>
              <a:chExt cx="529" cy="479"/>
            </a:xfrm>
          </p:grpSpPr>
          <p:sp>
            <p:nvSpPr>
              <p:cNvPr id="164889"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4890"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4891"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4892"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64875" name="Group 22"/>
            <p:cNvGrpSpPr>
              <a:grpSpLocks/>
            </p:cNvGrpSpPr>
            <p:nvPr/>
          </p:nvGrpSpPr>
          <p:grpSpPr bwMode="auto">
            <a:xfrm>
              <a:off x="4975225" y="4606925"/>
              <a:ext cx="534988" cy="533400"/>
              <a:chOff x="4176" y="1537"/>
              <a:chExt cx="337" cy="336"/>
            </a:xfrm>
          </p:grpSpPr>
          <p:sp>
            <p:nvSpPr>
              <p:cNvPr id="164887"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4888"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64876" name="Group 25"/>
            <p:cNvGrpSpPr>
              <a:grpSpLocks/>
            </p:cNvGrpSpPr>
            <p:nvPr/>
          </p:nvGrpSpPr>
          <p:grpSpPr bwMode="auto">
            <a:xfrm>
              <a:off x="4365625" y="4302125"/>
              <a:ext cx="534988" cy="682625"/>
              <a:chOff x="3792" y="1345"/>
              <a:chExt cx="337" cy="430"/>
            </a:xfrm>
          </p:grpSpPr>
          <p:sp>
            <p:nvSpPr>
              <p:cNvPr id="164885"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4886"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64877" name="Group 28"/>
            <p:cNvGrpSpPr>
              <a:grpSpLocks/>
            </p:cNvGrpSpPr>
            <p:nvPr/>
          </p:nvGrpSpPr>
          <p:grpSpPr bwMode="auto">
            <a:xfrm>
              <a:off x="4060825" y="5292725"/>
              <a:ext cx="839788" cy="760413"/>
              <a:chOff x="3600" y="1969"/>
              <a:chExt cx="529" cy="479"/>
            </a:xfrm>
          </p:grpSpPr>
          <p:sp>
            <p:nvSpPr>
              <p:cNvPr id="164881"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4882"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4883"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4884"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164878" name="Line 33"/>
            <p:cNvSpPr>
              <a:spLocks noChangeShapeType="1"/>
            </p:cNvSpPr>
            <p:nvPr/>
          </p:nvSpPr>
          <p:spPr bwMode="auto">
            <a:xfrm>
              <a:off x="4975225" y="4071938"/>
              <a:ext cx="0" cy="25908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164879" name="Freeform 53"/>
            <p:cNvSpPr>
              <a:spLocks/>
            </p:cNvSpPr>
            <p:nvPr/>
          </p:nvSpPr>
          <p:spPr bwMode="auto">
            <a:xfrm>
              <a:off x="5029200" y="5214938"/>
              <a:ext cx="622300" cy="838200"/>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009933"/>
              </a:solidFill>
              <a:round/>
              <a:headEnd/>
              <a:tailEnd/>
            </a:ln>
            <a:extLst>
              <a:ext uri="{909E8E84-426E-40DD-AFC4-6F175D3DCCD1}">
                <a14:hiddenFill xmlns:a14="http://schemas.microsoft.com/office/drawing/2010/main">
                  <a:solidFill>
                    <a:srgbClr val="FFFFFF"/>
                  </a:solidFill>
                </a14:hiddenFill>
              </a:ext>
            </a:extLst>
          </p:spPr>
          <p:txBody>
            <a:bodyPr lIns="228600" tIns="228600" rIns="228600" bIns="228600" anchor="ctr">
              <a:spAutoFit/>
            </a:bodyPr>
            <a:lstStyle/>
            <a:p>
              <a:endParaRPr lang="pt-BR"/>
            </a:p>
          </p:txBody>
        </p:sp>
        <p:sp>
          <p:nvSpPr>
            <p:cNvPr id="164880" name="Line 54"/>
            <p:cNvSpPr>
              <a:spLocks noChangeShapeType="1"/>
            </p:cNvSpPr>
            <p:nvPr/>
          </p:nvSpPr>
          <p:spPr bwMode="auto">
            <a:xfrm flipH="1" flipV="1">
              <a:off x="5006975" y="5656263"/>
              <a:ext cx="225425" cy="184150"/>
            </a:xfrm>
            <a:prstGeom prst="line">
              <a:avLst/>
            </a:prstGeom>
            <a:noFill/>
            <a:ln w="73025">
              <a:solidFill>
                <a:srgbClr val="009933"/>
              </a:solidFill>
              <a:round/>
              <a:headEnd/>
              <a:tailEnd type="triangle" w="med" len="med"/>
            </a:ln>
            <a:extLst>
              <a:ext uri="{909E8E84-426E-40DD-AFC4-6F175D3DCCD1}">
                <a14:hiddenFill xmlns:a14="http://schemas.microsoft.com/office/drawing/2010/main">
                  <a:noFill/>
                </a14:hiddenFill>
              </a:ext>
            </a:extLst>
          </p:spPr>
          <p:txBody>
            <a:bodyPr lIns="228600" tIns="228600" rIns="228600" bIns="228600" anchor="ctr">
              <a:spAutoFit/>
            </a:bodyPr>
            <a:lstStyle/>
            <a:p>
              <a:endParaRPr lang="pt-BR"/>
            </a:p>
          </p:txBody>
        </p:sp>
      </p:grpSp>
    </p:spTree>
    <p:extLst>
      <p:ext uri="{BB962C8B-B14F-4D97-AF65-F5344CB8AC3E}">
        <p14:creationId xmlns:p14="http://schemas.microsoft.com/office/powerpoint/2010/main" val="3375604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Métodos de </a:t>
            </a:r>
            <a:br>
              <a:rPr lang="pt-BR" dirty="0" smtClean="0"/>
            </a:br>
            <a:r>
              <a:rPr lang="pt-BR" dirty="0" smtClean="0"/>
              <a:t>Desenvolvimentos Utilizados</a:t>
            </a:r>
            <a:endParaRPr lang="pt-BR" dirty="0"/>
          </a:p>
        </p:txBody>
      </p:sp>
      <p:graphicFrame>
        <p:nvGraphicFramePr>
          <p:cNvPr id="6" name="Tabela 5"/>
          <p:cNvGraphicFramePr>
            <a:graphicFrameLocks noGrp="1"/>
          </p:cNvGraphicFramePr>
          <p:nvPr>
            <p:extLst>
              <p:ext uri="{D42A27DB-BD31-4B8C-83A1-F6EECF244321}">
                <p14:modId xmlns:p14="http://schemas.microsoft.com/office/powerpoint/2010/main" val="546148519"/>
              </p:ext>
            </p:extLst>
          </p:nvPr>
        </p:nvGraphicFramePr>
        <p:xfrm>
          <a:off x="58359" y="1424168"/>
          <a:ext cx="6662056" cy="5317200"/>
        </p:xfrm>
        <a:graphic>
          <a:graphicData uri="http://schemas.openxmlformats.org/drawingml/2006/table">
            <a:tbl>
              <a:tblPr/>
              <a:tblGrid>
                <a:gridCol w="288000"/>
                <a:gridCol w="2340000"/>
                <a:gridCol w="3132000"/>
                <a:gridCol w="474200"/>
                <a:gridCol w="427856"/>
              </a:tblGrid>
              <a:tr h="288000">
                <a:tc>
                  <a:txBody>
                    <a:bodyPr/>
                    <a:lstStyle/>
                    <a:p>
                      <a:pPr algn="ctr">
                        <a:spcAft>
                          <a:spcPts val="0"/>
                        </a:spcAft>
                      </a:pPr>
                      <a:endParaRPr lang="pt-BR" sz="1100" dirty="0">
                        <a:latin typeface="+mn-lt"/>
                        <a:ea typeface="Times New Roman"/>
                        <a:cs typeface="Arial" pitchFamily="34" charset="0"/>
                      </a:endParaRPr>
                    </a:p>
                  </a:txBody>
                  <a:tcPr marL="17791" marR="17791"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b="1" dirty="0">
                          <a:solidFill>
                            <a:srgbClr val="000000"/>
                          </a:solidFill>
                          <a:latin typeface="+mn-lt"/>
                          <a:ea typeface="Times New Roman"/>
                          <a:cs typeface="Arial" pitchFamily="34" charset="0"/>
                        </a:rPr>
                        <a:t>Métodos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spcAft>
                          <a:spcPts val="0"/>
                        </a:spcAft>
                      </a:pPr>
                      <a:r>
                        <a:rPr lang="pt-BR" sz="1100" b="1" dirty="0">
                          <a:solidFill>
                            <a:srgbClr val="000000"/>
                          </a:solidFill>
                          <a:latin typeface="+mn-lt"/>
                          <a:ea typeface="Times New Roman"/>
                          <a:cs typeface="Arial" pitchFamily="34" charset="0"/>
                        </a:rPr>
                        <a:t>Artefatos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gridSpan="2">
                  <a:txBody>
                    <a:bodyPr/>
                    <a:lstStyle/>
                    <a:p>
                      <a:pPr algn="ctr">
                        <a:spcAft>
                          <a:spcPts val="0"/>
                        </a:spcAft>
                      </a:pPr>
                      <a:r>
                        <a:rPr lang="pt-BR" sz="1100" b="1" dirty="0">
                          <a:solidFill>
                            <a:srgbClr val="000000"/>
                          </a:solidFill>
                          <a:latin typeface="+mn-lt"/>
                          <a:ea typeface="Times New Roman"/>
                          <a:cs typeface="Arial" pitchFamily="34" charset="0"/>
                        </a:rPr>
                        <a:t>Resultados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hMerge="1">
                  <a:txBody>
                    <a:bodyPr/>
                    <a:lstStyle/>
                    <a:p>
                      <a:endParaRPr lang="pt-BR"/>
                    </a:p>
                  </a:txBody>
                  <a:tcPr/>
                </a:tc>
              </a:tr>
              <a:tr h="57186">
                <a:tc rowSpan="22">
                  <a:txBody>
                    <a:bodyPr/>
                    <a:lstStyle/>
                    <a:p>
                      <a:pPr algn="ctr">
                        <a:spcAft>
                          <a:spcPts val="0"/>
                        </a:spcAft>
                      </a:pPr>
                      <a:r>
                        <a:rPr lang="pt-BR" sz="1100" b="1" dirty="0" smtClean="0">
                          <a:solidFill>
                            <a:srgbClr val="000000"/>
                          </a:solidFill>
                          <a:latin typeface="+mn-lt"/>
                          <a:ea typeface="Times New Roman"/>
                          <a:cs typeface="Arial" pitchFamily="34" charset="0"/>
                        </a:rPr>
                        <a:t>Análise de Sistemas</a:t>
                      </a:r>
                      <a:endParaRPr lang="pt-BR" sz="1100" dirty="0">
                        <a:latin typeface="+mn-lt"/>
                        <a:ea typeface="Times New Roman"/>
                        <a:cs typeface="Arial" pitchFamily="34" charset="0"/>
                      </a:endParaRPr>
                    </a:p>
                  </a:txBody>
                  <a:tcPr marL="17791" marR="17791"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dirty="0">
                          <a:solidFill>
                            <a:srgbClr val="000000"/>
                          </a:solidFill>
                          <a:latin typeface="+mn-lt"/>
                          <a:ea typeface="Times New Roman"/>
                          <a:cs typeface="Arial" pitchFamily="34" charset="0"/>
                        </a:rPr>
                        <a:t>Análise do Problema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Declaração do Escopo do Projeto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OCD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Declaração do Problema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Análise das Causas Raízes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Usuários e </a:t>
                      </a:r>
                      <a:r>
                        <a:rPr lang="pt-BR" sz="1100" i="1" dirty="0">
                          <a:solidFill>
                            <a:srgbClr val="000000"/>
                          </a:solidFill>
                          <a:latin typeface="+mn-lt"/>
                          <a:ea typeface="Times New Roman"/>
                          <a:cs typeface="Arial" pitchFamily="34" charset="0"/>
                        </a:rPr>
                        <a:t>Stakeholders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Lista de Restrições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Fronteira Sistêmica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97597">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Workshop de Características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Lista de Características (Prioridade - Esforço - Risco)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Definição de </a:t>
                      </a:r>
                      <a:r>
                        <a:rPr lang="pt-BR" sz="1100" i="1" dirty="0" err="1">
                          <a:solidFill>
                            <a:srgbClr val="000000"/>
                          </a:solidFill>
                          <a:latin typeface="+mn-lt"/>
                          <a:ea typeface="Times New Roman"/>
                          <a:cs typeface="Arial" pitchFamily="34" charset="0"/>
                        </a:rPr>
                        <a:t>Baselines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solidFill>
                      <a:srgbClr val="EAF1DD"/>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Modelagem dos Processos de Negócio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Arquitetura de Negócio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100" dirty="0">
                          <a:solidFill>
                            <a:srgbClr val="000000"/>
                          </a:solidFill>
                          <a:latin typeface="+mn-lt"/>
                          <a:ea typeface="Times New Roman"/>
                          <a:cs typeface="Arial" pitchFamily="34" charset="0"/>
                        </a:rPr>
                        <a:t>BRS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DFD Essencial</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Análise dos Eventos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Análise do Ciclo de Vida dos Conceitos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Regras de Negócio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Modelo Conceitual</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Descrição dos Processos de Negócio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97597">
                <a:tc vMerge="1">
                  <a:txBody>
                    <a:bodyPr/>
                    <a:lstStyle/>
                    <a:p>
                      <a:endParaRPr lang="pt-BR"/>
                    </a:p>
                  </a:txBody>
                  <a:tcPr/>
                </a:tc>
                <a:tc>
                  <a:txBody>
                    <a:bodyPr/>
                    <a:lstStyle/>
                    <a:p>
                      <a:pPr algn="r">
                        <a:spcAft>
                          <a:spcPts val="0"/>
                        </a:spcAft>
                      </a:pPr>
                      <a:endParaRPr lang="pt-BR" sz="110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Descrição dos Cenários de Negócio (BPMN)</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Eventos de Negócio X Processos de Negócio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EAF1DD"/>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Processos de Negócio X Regras de Negócio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EAF1DD"/>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Definição dos Requisitos de 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Requisitos do Sistema (SSS)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100" dirty="0">
                          <a:solidFill>
                            <a:srgbClr val="000000"/>
                          </a:solidFill>
                          <a:latin typeface="+mn-lt"/>
                          <a:ea typeface="Times New Roman"/>
                          <a:cs typeface="Arial" pitchFamily="34" charset="0"/>
                        </a:rPr>
                        <a:t>SSS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Processos de Negócio X SSS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Características X SSS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Estimativa do Esforço X Escopo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r h="57186">
                <a:tc rowSpan="8">
                  <a:txBody>
                    <a:bodyPr/>
                    <a:lstStyle/>
                    <a:p>
                      <a:pPr algn="ctr">
                        <a:spcAft>
                          <a:spcPts val="0"/>
                        </a:spcAft>
                      </a:pPr>
                      <a:r>
                        <a:rPr lang="pt-BR" sz="1100" b="1" dirty="0">
                          <a:solidFill>
                            <a:srgbClr val="000000"/>
                          </a:solidFill>
                          <a:latin typeface="+mn-lt"/>
                          <a:ea typeface="Times New Roman"/>
                          <a:cs typeface="Arial" pitchFamily="34" charset="0"/>
                        </a:rPr>
                        <a:t>Projeto de Sistema</a:t>
                      </a:r>
                      <a:endParaRPr lang="pt-BR" sz="1100" dirty="0">
                        <a:latin typeface="+mn-lt"/>
                        <a:ea typeface="Times New Roman"/>
                        <a:cs typeface="Arial" pitchFamily="34" charset="0"/>
                      </a:endParaRPr>
                    </a:p>
                  </a:txBody>
                  <a:tcPr marL="17791" marR="17791"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a:solidFill>
                            <a:srgbClr val="000000"/>
                          </a:solidFill>
                          <a:latin typeface="+mn-lt"/>
                          <a:ea typeface="Times New Roman"/>
                          <a:cs typeface="Arial" pitchFamily="34" charset="0"/>
                        </a:rPr>
                        <a:t>Definição da Arquitetura do Sistema</a:t>
                      </a:r>
                      <a:endParaRPr lang="pt-BR" sz="110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Arquitetura do Sistema </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100" dirty="0">
                          <a:solidFill>
                            <a:srgbClr val="000000"/>
                          </a:solidFill>
                          <a:latin typeface="+mn-lt"/>
                          <a:ea typeface="Times New Roman"/>
                          <a:cs typeface="Arial" pitchFamily="34" charset="0"/>
                        </a:rPr>
                        <a:t>SSDD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Investigação de Concorrência e Paralelismo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Definição de HWCI, CSCI e COTS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Definição de DI e NDI</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Descrição dos Subsistemas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a:noFill/>
                    </a:lnB>
                    <a:solidFill>
                      <a:srgbClr val="F2F2F2"/>
                    </a:solidFill>
                  </a:tcPr>
                </a:tc>
                <a:tc>
                  <a:txBody>
                    <a:bodyPr/>
                    <a:lstStyle/>
                    <a:p>
                      <a:pPr>
                        <a:spcAft>
                          <a:spcPts val="0"/>
                        </a:spcAft>
                      </a:pPr>
                      <a:endParaRPr lang="pt-BR" sz="110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a:noFill/>
                    </a:lnB>
                    <a:solidFill>
                      <a:srgbClr val="F2F2F2"/>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SSS X Subsistemas (</a:t>
                      </a:r>
                      <a:r>
                        <a:rPr lang="pt-BR" sz="1100" i="1" dirty="0" err="1">
                          <a:solidFill>
                            <a:srgbClr val="000000"/>
                          </a:solidFill>
                          <a:latin typeface="+mn-lt"/>
                          <a:ea typeface="Times New Roman"/>
                          <a:cs typeface="Arial" pitchFamily="34" charset="0"/>
                        </a:rPr>
                        <a:t>Flowdown</a:t>
                      </a:r>
                      <a:r>
                        <a:rPr lang="pt-BR" sz="1100" dirty="0">
                          <a:solidFill>
                            <a:srgbClr val="000000"/>
                          </a:solidFill>
                          <a:latin typeface="+mn-lt"/>
                          <a:ea typeface="Times New Roman"/>
                          <a:cs typeface="Arial" pitchFamily="34" charset="0"/>
                        </a:rPr>
                        <a:t> de Requisitos)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solidFill>
                      <a:srgbClr val="F2F2F2"/>
                    </a:solidFill>
                  </a:tcPr>
                </a:tc>
                <a:tc>
                  <a:txBody>
                    <a:bodyPr/>
                    <a:lstStyle/>
                    <a:p>
                      <a:pPr>
                        <a:spcAft>
                          <a:spcPts val="0"/>
                        </a:spcAft>
                      </a:pPr>
                      <a:endParaRPr lang="pt-BR" sz="110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Descrição das Interfaces Internas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100" dirty="0">
                          <a:solidFill>
                            <a:srgbClr val="000000"/>
                          </a:solidFill>
                          <a:latin typeface="+mn-lt"/>
                          <a:ea typeface="Times New Roman"/>
                          <a:cs typeface="Arial" pitchFamily="34" charset="0"/>
                        </a:rPr>
                        <a:t>IDD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Descrição das Interfaces Externas (Atores)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pt-BR" sz="1100" dirty="0">
                          <a:solidFill>
                            <a:srgbClr val="000000"/>
                          </a:solidFill>
                          <a:latin typeface="+mn-lt"/>
                          <a:ea typeface="Times New Roman"/>
                          <a:cs typeface="Arial" pitchFamily="34" charset="0"/>
                        </a:rPr>
                        <a:t>SICD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17791" marR="17791" marT="0" marB="0">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1154615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8" name="Espaço Reservado para Conteúdo 2"/>
          <p:cNvSpPr>
            <a:spLocks/>
          </p:cNvSpPr>
          <p:nvPr/>
        </p:nvSpPr>
        <p:spPr bwMode="auto">
          <a:xfrm>
            <a:off x="457200" y="142331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33438" indent="-609600" eaLnBrk="0" hangingPunct="0">
              <a:spcBef>
                <a:spcPct val="20000"/>
              </a:spcBef>
              <a:buClr>
                <a:srgbClr val="009900"/>
              </a:buClr>
            </a:pPr>
            <a:r>
              <a:rPr lang="pt-BR" sz="1400" b="1" dirty="0">
                <a:cs typeface="Times New Roman" pitchFamily="18" charset="0"/>
              </a:rPr>
              <a:t>Fazer Matrícula</a:t>
            </a:r>
          </a:p>
          <a:p>
            <a:pPr marL="833438" indent="-609600" eaLnBrk="0" hangingPunct="0">
              <a:spcBef>
                <a:spcPct val="20000"/>
              </a:spcBef>
              <a:buClr>
                <a:srgbClr val="009900"/>
              </a:buClr>
              <a:buFont typeface="Arial" pitchFamily="34" charset="0"/>
              <a:buNone/>
            </a:pPr>
            <a:endParaRPr lang="pt-BR" sz="1200" b="1" dirty="0">
              <a:cs typeface="Times New Roman" pitchFamily="18" charset="0"/>
            </a:endParaRPr>
          </a:p>
          <a:p>
            <a:pPr marL="833438" indent="-609600" eaLnBrk="0" hangingPunct="0">
              <a:spcBef>
                <a:spcPct val="20000"/>
              </a:spcBef>
              <a:buClr>
                <a:srgbClr val="009900"/>
              </a:buClr>
              <a:buFont typeface="Arial" pitchFamily="34" charset="0"/>
              <a:buNone/>
            </a:pPr>
            <a:r>
              <a:rPr lang="pt-BR" sz="1200" b="1" dirty="0">
                <a:cs typeface="Times New Roman" pitchFamily="18" charset="0"/>
              </a:rPr>
              <a:t>Fluxo Básico</a:t>
            </a:r>
          </a:p>
          <a:p>
            <a:pPr marL="1085850" lvl="1" indent="-533400" eaLnBrk="0" hangingPunct="0">
              <a:spcBef>
                <a:spcPct val="20000"/>
              </a:spcBef>
              <a:buClr>
                <a:srgbClr val="009900"/>
              </a:buClr>
              <a:buFontTx/>
              <a:buAutoNum type="arabicPeriod"/>
            </a:pPr>
            <a:r>
              <a:rPr lang="pt-BR" sz="1200" dirty="0">
                <a:cs typeface="Times New Roman" pitchFamily="18" charset="0"/>
              </a:rPr>
              <a:t>O Responsável Legal ...</a:t>
            </a:r>
          </a:p>
          <a:p>
            <a:pPr marL="1085850" lvl="1" indent="-533400" eaLnBrk="0" hangingPunct="0">
              <a:spcBef>
                <a:spcPct val="20000"/>
              </a:spcBef>
              <a:buClr>
                <a:srgbClr val="009900"/>
              </a:buClr>
              <a:buFontTx/>
              <a:buAutoNum type="arabicPeriod"/>
            </a:pPr>
            <a:r>
              <a:rPr lang="pt-BR" sz="1200" dirty="0">
                <a:cs typeface="Times New Roman" pitchFamily="18" charset="0"/>
              </a:rPr>
              <a:t>O Sistema ...</a:t>
            </a:r>
          </a:p>
          <a:p>
            <a:pPr marL="1085850" lvl="1" indent="-533400" eaLnBrk="0" hangingPunct="0">
              <a:spcBef>
                <a:spcPct val="20000"/>
              </a:spcBef>
              <a:buClr>
                <a:srgbClr val="009900"/>
              </a:buClr>
              <a:buFontTx/>
              <a:buAutoNum type="arabicPeriod"/>
            </a:pPr>
            <a:r>
              <a:rPr lang="pt-BR" sz="1200" dirty="0">
                <a:cs typeface="Times New Roman" pitchFamily="18" charset="0"/>
              </a:rPr>
              <a:t>O Responsável Legal ...</a:t>
            </a:r>
          </a:p>
          <a:p>
            <a:pPr marL="1085850" lvl="1" indent="-533400" eaLnBrk="0" hangingPunct="0">
              <a:spcBef>
                <a:spcPct val="20000"/>
              </a:spcBef>
              <a:buClr>
                <a:srgbClr val="009900"/>
              </a:buClr>
              <a:buFontTx/>
              <a:buAutoNum type="arabicPeriod"/>
            </a:pPr>
            <a:r>
              <a:rPr lang="pt-BR" sz="1200" dirty="0">
                <a:cs typeface="Times New Roman" pitchFamily="18" charset="0"/>
              </a:rPr>
              <a:t>O Sistema ...</a:t>
            </a:r>
          </a:p>
          <a:p>
            <a:pPr marL="1085850" lvl="1" indent="-533400" eaLnBrk="0" hangingPunct="0">
              <a:spcBef>
                <a:spcPct val="20000"/>
              </a:spcBef>
              <a:buClr>
                <a:srgbClr val="009900"/>
              </a:buClr>
              <a:buFontTx/>
              <a:buAutoNum type="arabicPeriod"/>
            </a:pPr>
            <a:r>
              <a:rPr lang="pt-BR" sz="1200" dirty="0">
                <a:cs typeface="Times New Roman" pitchFamily="18" charset="0"/>
              </a:rPr>
              <a:t>O Responsável Legal ...</a:t>
            </a:r>
          </a:p>
          <a:p>
            <a:pPr marL="1085850" lvl="1" indent="-533400" eaLnBrk="0" hangingPunct="0">
              <a:spcBef>
                <a:spcPct val="20000"/>
              </a:spcBef>
              <a:buClr>
                <a:srgbClr val="009900"/>
              </a:buClr>
              <a:buFontTx/>
              <a:buAutoNum type="arabicPeriod"/>
            </a:pPr>
            <a:r>
              <a:rPr lang="pt-BR" sz="1200" b="1" dirty="0">
                <a:cs typeface="Times New Roman" pitchFamily="18" charset="0"/>
              </a:rPr>
              <a:t>Executar o </a:t>
            </a:r>
            <a:r>
              <a:rPr lang="pt-BR" sz="1200" b="1" dirty="0" err="1">
                <a:cs typeface="Times New Roman" pitchFamily="18" charset="0"/>
              </a:rPr>
              <a:t>subfluxo</a:t>
            </a:r>
            <a:r>
              <a:rPr lang="pt-BR" sz="1200" b="1" dirty="0">
                <a:cs typeface="Times New Roman" pitchFamily="18" charset="0"/>
              </a:rPr>
              <a:t> S1: Obter informação do Empreendimento</a:t>
            </a:r>
          </a:p>
          <a:p>
            <a:pPr marL="1085850" lvl="1" indent="-533400" eaLnBrk="0" hangingPunct="0">
              <a:spcBef>
                <a:spcPct val="20000"/>
              </a:spcBef>
              <a:buClr>
                <a:srgbClr val="009900"/>
              </a:buClr>
              <a:buFontTx/>
              <a:buAutoNum type="arabicPeriod"/>
            </a:pPr>
            <a:r>
              <a:rPr lang="pt-BR" sz="1200" dirty="0">
                <a:cs typeface="Times New Roman" pitchFamily="18" charset="0"/>
              </a:rPr>
              <a:t>O Responsável Legal ...</a:t>
            </a:r>
          </a:p>
          <a:p>
            <a:pPr marL="1085850" lvl="1" indent="-533400" eaLnBrk="0" hangingPunct="0">
              <a:spcBef>
                <a:spcPct val="20000"/>
              </a:spcBef>
              <a:buClr>
                <a:srgbClr val="009900"/>
              </a:buClr>
              <a:buFontTx/>
              <a:buAutoNum type="arabicPeriod"/>
            </a:pPr>
            <a:r>
              <a:rPr lang="pt-BR" sz="1200" dirty="0">
                <a:cs typeface="Times New Roman" pitchFamily="18" charset="0"/>
              </a:rPr>
              <a:t>O Sistema ...</a:t>
            </a:r>
          </a:p>
          <a:p>
            <a:pPr marL="1085850" lvl="1" indent="-533400" eaLnBrk="0" hangingPunct="0">
              <a:spcBef>
                <a:spcPct val="20000"/>
              </a:spcBef>
              <a:buClr>
                <a:srgbClr val="009900"/>
              </a:buClr>
              <a:buFontTx/>
              <a:buAutoNum type="arabicPeriod"/>
            </a:pPr>
            <a:r>
              <a:rPr lang="en-US" sz="1200" b="1" dirty="0">
                <a:cs typeface="Times New Roman" pitchFamily="18" charset="0"/>
              </a:rPr>
              <a:t>…</a:t>
            </a:r>
          </a:p>
          <a:p>
            <a:pPr marL="833438" indent="-609600" eaLnBrk="0" hangingPunct="0">
              <a:spcBef>
                <a:spcPct val="20000"/>
              </a:spcBef>
              <a:buClr>
                <a:srgbClr val="009900"/>
              </a:buClr>
              <a:buFont typeface="Arial" pitchFamily="34" charset="0"/>
              <a:buNone/>
            </a:pPr>
            <a:endParaRPr lang="pt-BR" sz="1200" b="1" dirty="0">
              <a:cs typeface="Times New Roman" pitchFamily="18" charset="0"/>
            </a:endParaRPr>
          </a:p>
          <a:p>
            <a:pPr marL="833438" indent="-609600" eaLnBrk="0" hangingPunct="0">
              <a:spcBef>
                <a:spcPct val="20000"/>
              </a:spcBef>
              <a:buClr>
                <a:srgbClr val="009900"/>
              </a:buClr>
              <a:buFont typeface="Arial" pitchFamily="34" charset="0"/>
              <a:buNone/>
            </a:pPr>
            <a:r>
              <a:rPr lang="pt-BR" sz="1200" b="1" dirty="0" err="1">
                <a:cs typeface="Times New Roman" pitchFamily="18" charset="0"/>
              </a:rPr>
              <a:t>Subfluxos</a:t>
            </a:r>
            <a:endParaRPr lang="pt-BR" sz="1200" b="1" dirty="0">
              <a:cs typeface="Times New Roman" pitchFamily="18" charset="0"/>
            </a:endParaRPr>
          </a:p>
          <a:p>
            <a:pPr marL="1085850" lvl="1" indent="-533400">
              <a:lnSpc>
                <a:spcPts val="2000"/>
              </a:lnSpc>
              <a:buClr>
                <a:srgbClr val="009900"/>
              </a:buClr>
            </a:pPr>
            <a:r>
              <a:rPr lang="pt-BR" sz="1200" dirty="0">
                <a:solidFill>
                  <a:srgbClr val="009900"/>
                </a:solidFill>
              </a:rPr>
              <a:t>S1.</a:t>
            </a:r>
            <a:r>
              <a:rPr lang="pt-BR" sz="1200" dirty="0"/>
              <a:t>	</a:t>
            </a:r>
            <a:r>
              <a:rPr lang="pt-BR" sz="1200" b="1" dirty="0"/>
              <a:t>Obter informação do Empreendimento</a:t>
            </a:r>
          </a:p>
          <a:p>
            <a:pPr marL="1085850" lvl="1" indent="-533400" eaLnBrk="0" hangingPunct="0">
              <a:spcBef>
                <a:spcPct val="20000"/>
              </a:spcBef>
              <a:buClr>
                <a:srgbClr val="009900"/>
              </a:buClr>
              <a:buFontTx/>
              <a:buAutoNum type="arabicPeriod"/>
            </a:pPr>
            <a:r>
              <a:rPr lang="pt-BR" sz="1200" dirty="0">
                <a:cs typeface="Times New Roman" pitchFamily="18" charset="0"/>
              </a:rPr>
              <a:t>O Sistema ...</a:t>
            </a:r>
          </a:p>
          <a:p>
            <a:pPr marL="1085850" lvl="1" indent="-533400" eaLnBrk="0" hangingPunct="0">
              <a:spcBef>
                <a:spcPct val="20000"/>
              </a:spcBef>
              <a:buClr>
                <a:srgbClr val="009900"/>
              </a:buClr>
              <a:buFontTx/>
              <a:buAutoNum type="arabicPeriod"/>
            </a:pPr>
            <a:r>
              <a:rPr lang="pt-BR" sz="1200" dirty="0">
                <a:cs typeface="Times New Roman" pitchFamily="18" charset="0"/>
              </a:rPr>
              <a:t>O Responsável Legal ...</a:t>
            </a:r>
          </a:p>
          <a:p>
            <a:pPr marL="1085850" lvl="1" indent="-533400" eaLnBrk="0" hangingPunct="0">
              <a:spcBef>
                <a:spcPct val="20000"/>
              </a:spcBef>
              <a:buClr>
                <a:srgbClr val="009900"/>
              </a:buClr>
              <a:buFontTx/>
              <a:buAutoNum type="arabicPeriod"/>
            </a:pPr>
            <a:r>
              <a:rPr lang="pt-BR" sz="1200" dirty="0">
                <a:cs typeface="Times New Roman" pitchFamily="18" charset="0"/>
              </a:rPr>
              <a:t>O Sistema ...</a:t>
            </a:r>
          </a:p>
          <a:p>
            <a:pPr marL="1085850" lvl="1" indent="-533400" eaLnBrk="0" hangingPunct="0">
              <a:spcBef>
                <a:spcPct val="20000"/>
              </a:spcBef>
              <a:buClr>
                <a:srgbClr val="009900"/>
              </a:buClr>
              <a:buFontTx/>
              <a:buAutoNum type="arabicPeriod"/>
            </a:pPr>
            <a:r>
              <a:rPr lang="pt-BR" sz="1200" dirty="0">
                <a:cs typeface="Times New Roman" pitchFamily="18" charset="0"/>
              </a:rPr>
              <a:t>O Responsável Legal ...</a:t>
            </a:r>
          </a:p>
          <a:p>
            <a:pPr marL="1085850" lvl="1" indent="-533400" eaLnBrk="0" hangingPunct="0">
              <a:spcBef>
                <a:spcPct val="20000"/>
              </a:spcBef>
              <a:buClr>
                <a:srgbClr val="009900"/>
              </a:buClr>
              <a:buFontTx/>
              <a:buAutoNum type="arabicPeriod"/>
            </a:pPr>
            <a:r>
              <a:rPr lang="pt-BR" sz="1200" dirty="0">
                <a:cs typeface="Times New Roman" pitchFamily="18" charset="0"/>
              </a:rPr>
              <a:t>O Sistema ...</a:t>
            </a:r>
          </a:p>
        </p:txBody>
      </p:sp>
      <p:sp>
        <p:nvSpPr>
          <p:cNvPr id="2" name="Título 1"/>
          <p:cNvSpPr>
            <a:spLocks noGrp="1"/>
          </p:cNvSpPr>
          <p:nvPr>
            <p:ph type="title"/>
          </p:nvPr>
        </p:nvSpPr>
        <p:spPr/>
        <p:txBody>
          <a:bodyPr/>
          <a:lstStyle/>
          <a:p>
            <a:pPr eaLnBrk="1" hangingPunct="1">
              <a:defRPr/>
            </a:pPr>
            <a:r>
              <a:rPr dirty="0" err="1" smtClean="0"/>
              <a:t>Subfluxos</a:t>
            </a:r>
            <a:endParaRPr dirty="0"/>
          </a:p>
        </p:txBody>
      </p:sp>
      <p:sp>
        <p:nvSpPr>
          <p:cNvPr id="4" name="Forma livre 3"/>
          <p:cNvSpPr>
            <a:spLocks/>
          </p:cNvSpPr>
          <p:nvPr/>
        </p:nvSpPr>
        <p:spPr bwMode="auto">
          <a:xfrm>
            <a:off x="452438" y="3244180"/>
            <a:ext cx="625475" cy="1565275"/>
          </a:xfrm>
          <a:custGeom>
            <a:avLst/>
            <a:gdLst>
              <a:gd name="T0" fmla="*/ 478029 w 394"/>
              <a:gd name="T1" fmla="*/ 92564 h 986"/>
              <a:gd name="T2" fmla="*/ 478028 w 394"/>
              <a:gd name="T3" fmla="*/ 92564 h 986"/>
              <a:gd name="T4" fmla="*/ 179261 w 394"/>
              <a:gd name="T5" fmla="*/ 195245 h 986"/>
              <a:gd name="T6" fmla="*/ 0 w 394"/>
              <a:gd name="T7" fmla="*/ 498236 h 986"/>
              <a:gd name="T8" fmla="*/ 298767 w 394"/>
              <a:gd name="T9" fmla="*/ 952722 h 986"/>
              <a:gd name="T10" fmla="*/ 1493838 w 394"/>
              <a:gd name="T11" fmla="*/ 952722 h 986"/>
              <a:gd name="T12" fmla="*/ 1613345 w 394"/>
              <a:gd name="T13" fmla="*/ 1255713 h 9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4" h="986">
                <a:moveTo>
                  <a:pt x="354" y="64"/>
                </a:moveTo>
                <a:cubicBezTo>
                  <a:pt x="352" y="66"/>
                  <a:pt x="394" y="0"/>
                  <a:pt x="354" y="64"/>
                </a:cubicBezTo>
                <a:cubicBezTo>
                  <a:pt x="335" y="84"/>
                  <a:pt x="298" y="73"/>
                  <a:pt x="243" y="135"/>
                </a:cubicBezTo>
                <a:cubicBezTo>
                  <a:pt x="188" y="197"/>
                  <a:pt x="52" y="308"/>
                  <a:pt x="26" y="437"/>
                </a:cubicBezTo>
                <a:cubicBezTo>
                  <a:pt x="0" y="566"/>
                  <a:pt x="29" y="828"/>
                  <a:pt x="86" y="907"/>
                </a:cubicBezTo>
                <a:cubicBezTo>
                  <a:pt x="143" y="986"/>
                  <a:pt x="309" y="913"/>
                  <a:pt x="367" y="914"/>
                </a:cubicBezTo>
              </a:path>
            </a:pathLst>
          </a:custGeom>
          <a:noFill/>
          <a:ln w="9525" cap="flat" cmpd="sng" algn="ctr">
            <a:solidFill>
              <a:srgbClr val="001A4F"/>
            </a:solidFill>
            <a:prstDash val="solid"/>
            <a:round/>
            <a:headEnd type="oval" w="lg" len="lg"/>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pt-BR"/>
          </a:p>
        </p:txBody>
      </p:sp>
    </p:spTree>
    <p:extLst>
      <p:ext uri="{BB962C8B-B14F-4D97-AF65-F5344CB8AC3E}">
        <p14:creationId xmlns:p14="http://schemas.microsoft.com/office/powerpoint/2010/main" val="1417971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Pré-condições</a:t>
            </a:r>
            <a:endParaRPr lang="pt-BR" dirty="0"/>
          </a:p>
        </p:txBody>
      </p:sp>
      <p:sp>
        <p:nvSpPr>
          <p:cNvPr id="168962" name="Espaço Reservado para Conteúdo 2"/>
          <p:cNvSpPr>
            <a:spLocks noGrp="1"/>
          </p:cNvSpPr>
          <p:nvPr>
            <p:ph idx="1"/>
          </p:nvPr>
        </p:nvSpPr>
        <p:spPr>
          <a:xfrm>
            <a:off x="179389" y="1340768"/>
            <a:ext cx="7045242" cy="4751387"/>
          </a:xfrm>
        </p:spPr>
        <p:txBody>
          <a:bodyPr/>
          <a:lstStyle/>
          <a:p>
            <a:r>
              <a:rPr lang="pt-BR" dirty="0" smtClean="0"/>
              <a:t>Define o estado que o sistema deve estar antes de iniciar o caso de uso</a:t>
            </a:r>
          </a:p>
          <a:p>
            <a:pPr lvl="1"/>
            <a:r>
              <a:rPr lang="pt-BR" dirty="0" smtClean="0"/>
              <a:t>Declarações simples que definem o estado do sistema, expresso como condições que devem ser verdadeiras</a:t>
            </a:r>
          </a:p>
          <a:p>
            <a:pPr lvl="1"/>
            <a:r>
              <a:rPr lang="pt-BR" dirty="0" smtClean="0"/>
              <a:t>Nunca deve ser referir a outros casos de uso que devem ser executados antes do caso de uso</a:t>
            </a:r>
          </a:p>
          <a:p>
            <a:pPr lvl="1"/>
            <a:r>
              <a:rPr lang="pt-BR" dirty="0" smtClean="0"/>
              <a:t>O estado deve ser claro e de fácil verificação</a:t>
            </a:r>
          </a:p>
          <a:p>
            <a:r>
              <a:rPr lang="pt-BR" dirty="0" smtClean="0"/>
              <a:t>Opcional: Use somente se necessário para esclarecimento</a:t>
            </a:r>
          </a:p>
          <a:p>
            <a:r>
              <a:rPr lang="pt-BR" dirty="0" smtClean="0"/>
              <a:t>Exemplo</a:t>
            </a:r>
          </a:p>
          <a:p>
            <a:pPr lvl="1"/>
            <a:r>
              <a:rPr lang="pt-BR" dirty="0" smtClean="0"/>
              <a:t>Pré-condição:</a:t>
            </a:r>
          </a:p>
          <a:p>
            <a:pPr lvl="2"/>
            <a:r>
              <a:rPr lang="pt-BR" dirty="0" smtClean="0"/>
              <a:t>Usuário Autenticado: O usuário deve estar autenticado no Sistema.</a:t>
            </a:r>
          </a:p>
        </p:txBody>
      </p:sp>
      <p:grpSp>
        <p:nvGrpSpPr>
          <p:cNvPr id="168963" name="Group 31"/>
          <p:cNvGrpSpPr>
            <a:grpSpLocks/>
          </p:cNvGrpSpPr>
          <p:nvPr/>
        </p:nvGrpSpPr>
        <p:grpSpPr bwMode="auto">
          <a:xfrm>
            <a:off x="7123991" y="2164953"/>
            <a:ext cx="1862138" cy="2187575"/>
            <a:chOff x="4368" y="2521"/>
            <a:chExt cx="1173" cy="1378"/>
          </a:xfrm>
        </p:grpSpPr>
        <p:sp>
          <p:nvSpPr>
            <p:cNvPr id="168964" name="AutoShape 6"/>
            <p:cNvSpPr>
              <a:spLocks noChangeArrowheads="1"/>
            </p:cNvSpPr>
            <p:nvPr/>
          </p:nvSpPr>
          <p:spPr bwMode="auto">
            <a:xfrm>
              <a:off x="4881" y="2521"/>
              <a:ext cx="167" cy="167"/>
            </a:xfrm>
            <a:prstGeom prst="flowChartConnector">
              <a:avLst/>
            </a:prstGeom>
            <a:solidFill>
              <a:schemeClr val="hlink"/>
            </a:solidFill>
            <a:ln w="28575">
              <a:solidFill>
                <a:srgbClr val="FFFFCC"/>
              </a:solidFill>
              <a:round/>
              <a:headEnd/>
              <a:tailEnd/>
            </a:ln>
          </p:spPr>
          <p:txBody>
            <a:bodyPr wrap="none" anchor="ctr"/>
            <a:lstStyle/>
            <a:p>
              <a:pPr algn="ctr" eaLnBrk="0" hangingPunct="0"/>
              <a:endParaRPr lang="pt-BR" sz="1000"/>
            </a:p>
          </p:txBody>
        </p:sp>
        <p:grpSp>
          <p:nvGrpSpPr>
            <p:cNvPr id="168965" name="Group 8"/>
            <p:cNvGrpSpPr>
              <a:grpSpLocks/>
            </p:cNvGrpSpPr>
            <p:nvPr/>
          </p:nvGrpSpPr>
          <p:grpSpPr bwMode="auto">
            <a:xfrm>
              <a:off x="5192" y="3145"/>
              <a:ext cx="349" cy="328"/>
              <a:chOff x="4512" y="1729"/>
              <a:chExt cx="528" cy="479"/>
            </a:xfrm>
          </p:grpSpPr>
          <p:sp>
            <p:nvSpPr>
              <p:cNvPr id="168983" name="Arc 9"/>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8984" name="Line 10"/>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8985" name="Line 11"/>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8986" name="Line 12"/>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68966" name="Group 13"/>
            <p:cNvGrpSpPr>
              <a:grpSpLocks/>
            </p:cNvGrpSpPr>
            <p:nvPr/>
          </p:nvGrpSpPr>
          <p:grpSpPr bwMode="auto">
            <a:xfrm>
              <a:off x="4368" y="3012"/>
              <a:ext cx="349" cy="328"/>
              <a:chOff x="3264" y="1537"/>
              <a:chExt cx="529" cy="479"/>
            </a:xfrm>
          </p:grpSpPr>
          <p:sp>
            <p:nvSpPr>
              <p:cNvPr id="168979" name="Arc 14"/>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8980" name="Line 15"/>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8981" name="Line 16"/>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8982" name="Line 17"/>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68967" name="Group 18"/>
            <p:cNvGrpSpPr>
              <a:grpSpLocks/>
            </p:cNvGrpSpPr>
            <p:nvPr/>
          </p:nvGrpSpPr>
          <p:grpSpPr bwMode="auto">
            <a:xfrm>
              <a:off x="4970" y="3010"/>
              <a:ext cx="223" cy="229"/>
              <a:chOff x="4176" y="1537"/>
              <a:chExt cx="337" cy="336"/>
            </a:xfrm>
          </p:grpSpPr>
          <p:sp>
            <p:nvSpPr>
              <p:cNvPr id="168977" name="Arc 19"/>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8978" name="Arc 20"/>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168968" name="Group 21"/>
            <p:cNvGrpSpPr>
              <a:grpSpLocks/>
            </p:cNvGrpSpPr>
            <p:nvPr/>
          </p:nvGrpSpPr>
          <p:grpSpPr bwMode="auto">
            <a:xfrm>
              <a:off x="4717" y="2886"/>
              <a:ext cx="222" cy="295"/>
              <a:chOff x="3792" y="1345"/>
              <a:chExt cx="337" cy="430"/>
            </a:xfrm>
          </p:grpSpPr>
          <p:sp>
            <p:nvSpPr>
              <p:cNvPr id="168975" name="Arc 22"/>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med"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168976" name="Arc 23"/>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68969" name="Group 24"/>
            <p:cNvGrpSpPr>
              <a:grpSpLocks/>
            </p:cNvGrpSpPr>
            <p:nvPr/>
          </p:nvGrpSpPr>
          <p:grpSpPr bwMode="auto">
            <a:xfrm>
              <a:off x="4590" y="3309"/>
              <a:ext cx="349" cy="328"/>
              <a:chOff x="3600" y="1969"/>
              <a:chExt cx="529" cy="479"/>
            </a:xfrm>
          </p:grpSpPr>
          <p:sp>
            <p:nvSpPr>
              <p:cNvPr id="168971" name="Arc 25"/>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68972" name="Line 26"/>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8973" name="Line 27"/>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8974" name="Line 28"/>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168970" name="Line 29"/>
            <p:cNvSpPr>
              <a:spLocks noChangeShapeType="1"/>
            </p:cNvSpPr>
            <p:nvPr/>
          </p:nvSpPr>
          <p:spPr bwMode="auto">
            <a:xfrm>
              <a:off x="4970" y="2784"/>
              <a:ext cx="0" cy="111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spTree>
    <p:extLst>
      <p:ext uri="{BB962C8B-B14F-4D97-AF65-F5344CB8AC3E}">
        <p14:creationId xmlns:p14="http://schemas.microsoft.com/office/powerpoint/2010/main" val="3091577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Pós-condições</a:t>
            </a:r>
            <a:endParaRPr lang="pt-BR" dirty="0"/>
          </a:p>
        </p:txBody>
      </p:sp>
      <p:sp>
        <p:nvSpPr>
          <p:cNvPr id="171010" name="Espaço Reservado para Conteúdo 2"/>
          <p:cNvSpPr>
            <a:spLocks noGrp="1"/>
          </p:cNvSpPr>
          <p:nvPr>
            <p:ph idx="1"/>
          </p:nvPr>
        </p:nvSpPr>
        <p:spPr>
          <a:xfrm>
            <a:off x="179388" y="1340768"/>
            <a:ext cx="6840537" cy="4751387"/>
          </a:xfrm>
        </p:spPr>
        <p:txBody>
          <a:bodyPr/>
          <a:lstStyle/>
          <a:p>
            <a:r>
              <a:rPr lang="pt-BR" dirty="0" smtClean="0"/>
              <a:t>Descreve o estado do sistema ao final do caso de uso</a:t>
            </a:r>
          </a:p>
          <a:p>
            <a:pPr lvl="1"/>
            <a:r>
              <a:rPr lang="pt-BR" dirty="0" smtClean="0"/>
              <a:t>Use quando o estado do sistema é uma pré-condição para um outro caso de uso, ou quando a saída possível do caso de uso não for óbvia</a:t>
            </a:r>
          </a:p>
          <a:p>
            <a:pPr lvl="1"/>
            <a:r>
              <a:rPr lang="pt-BR" dirty="0" smtClean="0"/>
              <a:t>Nunca deve se referir a um outro caso de uso</a:t>
            </a:r>
          </a:p>
          <a:p>
            <a:pPr lvl="1"/>
            <a:r>
              <a:rPr lang="pt-BR" dirty="0" smtClean="0"/>
              <a:t>O estado deve ser claro e de fácil verificação</a:t>
            </a:r>
          </a:p>
          <a:p>
            <a:r>
              <a:rPr lang="pt-BR" dirty="0" smtClean="0"/>
              <a:t>Opcional: Use somente se necessário para esclarecimento</a:t>
            </a:r>
          </a:p>
          <a:p>
            <a:r>
              <a:rPr lang="pt-BR" dirty="0" smtClean="0"/>
              <a:t>Exemplo</a:t>
            </a:r>
          </a:p>
          <a:p>
            <a:pPr lvl="1"/>
            <a:r>
              <a:rPr lang="pt-BR" dirty="0" smtClean="0"/>
              <a:t>Pós-condição: </a:t>
            </a:r>
          </a:p>
          <a:p>
            <a:pPr lvl="2"/>
            <a:r>
              <a:rPr lang="pt-BR" dirty="0" smtClean="0"/>
              <a:t>Solicitação criada com sucesso: A solicitação foi criada com sucesso com status de Declarada/Preenchida.</a:t>
            </a:r>
          </a:p>
          <a:p>
            <a:pPr lvl="2"/>
            <a:r>
              <a:rPr lang="pt-BR" dirty="0" smtClean="0"/>
              <a:t>Solicitação no status de Rascunho: A solicitação foi criada com status de Rascunho.</a:t>
            </a:r>
          </a:p>
        </p:txBody>
      </p:sp>
      <p:grpSp>
        <p:nvGrpSpPr>
          <p:cNvPr id="171011" name="Group 31"/>
          <p:cNvGrpSpPr>
            <a:grpSpLocks/>
          </p:cNvGrpSpPr>
          <p:nvPr/>
        </p:nvGrpSpPr>
        <p:grpSpPr bwMode="auto">
          <a:xfrm>
            <a:off x="7140566" y="2178050"/>
            <a:ext cx="1884363" cy="2073275"/>
            <a:chOff x="4333" y="2630"/>
            <a:chExt cx="1187" cy="1306"/>
          </a:xfrm>
        </p:grpSpPr>
        <p:grpSp>
          <p:nvGrpSpPr>
            <p:cNvPr id="171012" name="Group 5"/>
            <p:cNvGrpSpPr>
              <a:grpSpLocks/>
            </p:cNvGrpSpPr>
            <p:nvPr/>
          </p:nvGrpSpPr>
          <p:grpSpPr bwMode="auto">
            <a:xfrm>
              <a:off x="5169" y="2991"/>
              <a:ext cx="349" cy="328"/>
              <a:chOff x="4512" y="1729"/>
              <a:chExt cx="528" cy="479"/>
            </a:xfrm>
          </p:grpSpPr>
          <p:sp>
            <p:nvSpPr>
              <p:cNvPr id="171034" name="Arc 6"/>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1035" name="Line 7"/>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1036" name="Line 8"/>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1037" name="Line 9"/>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71013" name="Group 10"/>
            <p:cNvGrpSpPr>
              <a:grpSpLocks/>
            </p:cNvGrpSpPr>
            <p:nvPr/>
          </p:nvGrpSpPr>
          <p:grpSpPr bwMode="auto">
            <a:xfrm>
              <a:off x="4345" y="2858"/>
              <a:ext cx="349" cy="328"/>
              <a:chOff x="3264" y="1537"/>
              <a:chExt cx="529" cy="479"/>
            </a:xfrm>
          </p:grpSpPr>
          <p:sp>
            <p:nvSpPr>
              <p:cNvPr id="171030" name="Arc 11"/>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1031" name="Line 12"/>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1032" name="Line 13"/>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1033" name="Line 14"/>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71014" name="Group 15"/>
            <p:cNvGrpSpPr>
              <a:grpSpLocks/>
            </p:cNvGrpSpPr>
            <p:nvPr/>
          </p:nvGrpSpPr>
          <p:grpSpPr bwMode="auto">
            <a:xfrm>
              <a:off x="4947" y="2860"/>
              <a:ext cx="223" cy="230"/>
              <a:chOff x="4973" y="2744"/>
              <a:chExt cx="223" cy="230"/>
            </a:xfrm>
          </p:grpSpPr>
          <p:sp>
            <p:nvSpPr>
              <p:cNvPr id="171028" name="Arc 16"/>
              <p:cNvSpPr>
                <a:spLocks/>
              </p:cNvSpPr>
              <p:nvPr/>
            </p:nvSpPr>
            <p:spPr bwMode="auto">
              <a:xfrm>
                <a:off x="4973" y="2744"/>
                <a:ext cx="223" cy="131"/>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1029" name="Arc 17"/>
              <p:cNvSpPr>
                <a:spLocks/>
              </p:cNvSpPr>
              <p:nvPr/>
            </p:nvSpPr>
            <p:spPr bwMode="auto">
              <a:xfrm rot="10800000">
                <a:off x="4974" y="2843"/>
                <a:ext cx="222" cy="13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171015" name="Group 18"/>
            <p:cNvGrpSpPr>
              <a:grpSpLocks/>
            </p:cNvGrpSpPr>
            <p:nvPr/>
          </p:nvGrpSpPr>
          <p:grpSpPr bwMode="auto">
            <a:xfrm>
              <a:off x="4694" y="2729"/>
              <a:ext cx="222" cy="294"/>
              <a:chOff x="4720" y="2613"/>
              <a:chExt cx="222" cy="294"/>
            </a:xfrm>
          </p:grpSpPr>
          <p:sp>
            <p:nvSpPr>
              <p:cNvPr id="171026" name="Arc 19"/>
              <p:cNvSpPr>
                <a:spLocks/>
              </p:cNvSpPr>
              <p:nvPr/>
            </p:nvSpPr>
            <p:spPr bwMode="auto">
              <a:xfrm rot="10800000">
                <a:off x="4720" y="2757"/>
                <a:ext cx="221" cy="1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171027" name="Arc 20"/>
              <p:cNvSpPr>
                <a:spLocks/>
              </p:cNvSpPr>
              <p:nvPr/>
            </p:nvSpPr>
            <p:spPr bwMode="auto">
              <a:xfrm>
                <a:off x="4721" y="2613"/>
                <a:ext cx="221" cy="149"/>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71016" name="Group 21"/>
            <p:cNvGrpSpPr>
              <a:grpSpLocks/>
            </p:cNvGrpSpPr>
            <p:nvPr/>
          </p:nvGrpSpPr>
          <p:grpSpPr bwMode="auto">
            <a:xfrm>
              <a:off x="4567" y="3155"/>
              <a:ext cx="349" cy="328"/>
              <a:chOff x="3600" y="1969"/>
              <a:chExt cx="529" cy="479"/>
            </a:xfrm>
          </p:grpSpPr>
          <p:sp>
            <p:nvSpPr>
              <p:cNvPr id="171022" name="Arc 22"/>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1023" name="Line 23"/>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1024" name="Line 24"/>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1025" name="Line 25"/>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171017" name="AutoShape 26"/>
            <p:cNvSpPr>
              <a:spLocks noChangeArrowheads="1"/>
            </p:cNvSpPr>
            <p:nvPr/>
          </p:nvSpPr>
          <p:spPr bwMode="auto">
            <a:xfrm>
              <a:off x="4557" y="3520"/>
              <a:ext cx="167" cy="167"/>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1018" name="AutoShape 27"/>
            <p:cNvSpPr>
              <a:spLocks noChangeArrowheads="1"/>
            </p:cNvSpPr>
            <p:nvPr/>
          </p:nvSpPr>
          <p:spPr bwMode="auto">
            <a:xfrm>
              <a:off x="4869" y="3769"/>
              <a:ext cx="167" cy="167"/>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1019" name="AutoShape 28"/>
            <p:cNvSpPr>
              <a:spLocks noChangeArrowheads="1"/>
            </p:cNvSpPr>
            <p:nvPr/>
          </p:nvSpPr>
          <p:spPr bwMode="auto">
            <a:xfrm>
              <a:off x="4333" y="3221"/>
              <a:ext cx="167" cy="167"/>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1020" name="AutoShape 29"/>
            <p:cNvSpPr>
              <a:spLocks noChangeArrowheads="1"/>
            </p:cNvSpPr>
            <p:nvPr/>
          </p:nvSpPr>
          <p:spPr bwMode="auto">
            <a:xfrm>
              <a:off x="5353" y="3353"/>
              <a:ext cx="167" cy="167"/>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1021" name="Line 30"/>
            <p:cNvSpPr>
              <a:spLocks noChangeShapeType="1"/>
            </p:cNvSpPr>
            <p:nvPr/>
          </p:nvSpPr>
          <p:spPr bwMode="auto">
            <a:xfrm>
              <a:off x="4947" y="2630"/>
              <a:ext cx="0" cy="111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spTree>
    <p:extLst>
      <p:ext uri="{BB962C8B-B14F-4D97-AF65-F5344CB8AC3E}">
        <p14:creationId xmlns:p14="http://schemas.microsoft.com/office/powerpoint/2010/main" val="13116373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Casos de Uso com </a:t>
            </a:r>
            <a:br>
              <a:rPr lang="pt-BR" dirty="0" smtClean="0"/>
            </a:br>
            <a:r>
              <a:rPr lang="pt-BR" dirty="0" err="1" smtClean="0"/>
              <a:t>Pré</a:t>
            </a:r>
            <a:r>
              <a:rPr lang="pt-BR" dirty="0" smtClean="0"/>
              <a:t> e Pós-condições</a:t>
            </a:r>
            <a:endParaRPr lang="pt-BR" dirty="0"/>
          </a:p>
        </p:txBody>
      </p:sp>
      <p:sp>
        <p:nvSpPr>
          <p:cNvPr id="173058" name="Espaço Reservado para Conteúdo 2"/>
          <p:cNvSpPr>
            <a:spLocks noGrp="1"/>
          </p:cNvSpPr>
          <p:nvPr>
            <p:ph idx="1"/>
          </p:nvPr>
        </p:nvSpPr>
        <p:spPr/>
        <p:txBody>
          <a:bodyPr/>
          <a:lstStyle/>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r>
              <a:rPr lang="pt-BR" dirty="0" smtClean="0"/>
              <a:t>Casos de uso não interagem uns com os outros.</a:t>
            </a:r>
          </a:p>
          <a:p>
            <a:r>
              <a:rPr lang="pt-BR" dirty="0" smtClean="0"/>
              <a:t>Porém, uma pós-condição de um caso de uso pode ser o mesmo que a pré-condição de um outro</a:t>
            </a:r>
          </a:p>
        </p:txBody>
      </p:sp>
      <p:grpSp>
        <p:nvGrpSpPr>
          <p:cNvPr id="173059" name="Group 2"/>
          <p:cNvGrpSpPr>
            <a:grpSpLocks/>
          </p:cNvGrpSpPr>
          <p:nvPr/>
        </p:nvGrpSpPr>
        <p:grpSpPr bwMode="auto">
          <a:xfrm>
            <a:off x="6569075" y="3055938"/>
            <a:ext cx="415925" cy="388937"/>
            <a:chOff x="4512" y="1729"/>
            <a:chExt cx="528" cy="479"/>
          </a:xfrm>
        </p:grpSpPr>
        <p:sp>
          <p:nvSpPr>
            <p:cNvPr id="173122" name="Arc 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123" name="Line 4"/>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24" name="Line 5"/>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25" name="Line 6"/>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73060" name="Group 7"/>
          <p:cNvGrpSpPr>
            <a:grpSpLocks/>
          </p:cNvGrpSpPr>
          <p:nvPr/>
        </p:nvGrpSpPr>
        <p:grpSpPr bwMode="auto">
          <a:xfrm>
            <a:off x="5584825" y="2898775"/>
            <a:ext cx="417513" cy="390525"/>
            <a:chOff x="3264" y="1537"/>
            <a:chExt cx="529" cy="479"/>
          </a:xfrm>
        </p:grpSpPr>
        <p:sp>
          <p:nvSpPr>
            <p:cNvPr id="173118" name="Arc 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119" name="Line 9"/>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20" name="Line 10"/>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21" name="Line 11"/>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73061" name="Group 12"/>
          <p:cNvGrpSpPr>
            <a:grpSpLocks/>
          </p:cNvGrpSpPr>
          <p:nvPr/>
        </p:nvGrpSpPr>
        <p:grpSpPr bwMode="auto">
          <a:xfrm>
            <a:off x="6002338" y="2743200"/>
            <a:ext cx="265112" cy="350838"/>
            <a:chOff x="1351" y="1843"/>
            <a:chExt cx="167" cy="221"/>
          </a:xfrm>
        </p:grpSpPr>
        <p:sp>
          <p:nvSpPr>
            <p:cNvPr id="173116" name="Arc 13"/>
            <p:cNvSpPr>
              <a:spLocks/>
            </p:cNvSpPr>
            <p:nvPr/>
          </p:nvSpPr>
          <p:spPr bwMode="auto">
            <a:xfrm rot="10800000">
              <a:off x="1351" y="1951"/>
              <a:ext cx="167"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accent2"/>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117" name="Arc 14"/>
            <p:cNvSpPr>
              <a:spLocks/>
            </p:cNvSpPr>
            <p:nvPr/>
          </p:nvSpPr>
          <p:spPr bwMode="auto">
            <a:xfrm>
              <a:off x="1351" y="1843"/>
              <a:ext cx="167" cy="112"/>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73062" name="Group 15"/>
          <p:cNvGrpSpPr>
            <a:grpSpLocks/>
          </p:cNvGrpSpPr>
          <p:nvPr/>
        </p:nvGrpSpPr>
        <p:grpSpPr bwMode="auto">
          <a:xfrm>
            <a:off x="5849938" y="3251200"/>
            <a:ext cx="417512" cy="388938"/>
            <a:chOff x="3600" y="1969"/>
            <a:chExt cx="529" cy="479"/>
          </a:xfrm>
        </p:grpSpPr>
        <p:sp>
          <p:nvSpPr>
            <p:cNvPr id="173112" name="Arc 16"/>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113" name="Line 17"/>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14" name="Line 18"/>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15" name="Line 19"/>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173063" name="AutoShape 20"/>
          <p:cNvSpPr>
            <a:spLocks noChangeArrowheads="1"/>
          </p:cNvSpPr>
          <p:nvPr/>
        </p:nvSpPr>
        <p:spPr bwMode="auto">
          <a:xfrm>
            <a:off x="6200775" y="2417763"/>
            <a:ext cx="200025" cy="198437"/>
          </a:xfrm>
          <a:prstGeom prst="flowChartConnector">
            <a:avLst/>
          </a:prstGeom>
          <a:solidFill>
            <a:srgbClr val="FF9933"/>
          </a:solidFill>
          <a:ln w="28575">
            <a:solidFill>
              <a:srgbClr val="FFFFCC"/>
            </a:solidFill>
            <a:round/>
            <a:headEnd/>
            <a:tailEnd/>
          </a:ln>
        </p:spPr>
        <p:txBody>
          <a:bodyPr wrap="none" anchor="ctr"/>
          <a:lstStyle/>
          <a:p>
            <a:endParaRPr lang="pt-BR"/>
          </a:p>
        </p:txBody>
      </p:sp>
      <p:sp>
        <p:nvSpPr>
          <p:cNvPr id="173064" name="Line 21"/>
          <p:cNvSpPr>
            <a:spLocks noChangeShapeType="1"/>
          </p:cNvSpPr>
          <p:nvPr/>
        </p:nvSpPr>
        <p:spPr bwMode="auto">
          <a:xfrm>
            <a:off x="6303963" y="2625725"/>
            <a:ext cx="0" cy="1327150"/>
          </a:xfrm>
          <a:prstGeom prst="line">
            <a:avLst/>
          </a:prstGeom>
          <a:noFill/>
          <a:ln w="381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grpSp>
        <p:nvGrpSpPr>
          <p:cNvPr id="173065" name="Group 22"/>
          <p:cNvGrpSpPr>
            <a:grpSpLocks/>
          </p:cNvGrpSpPr>
          <p:nvPr/>
        </p:nvGrpSpPr>
        <p:grpSpPr bwMode="auto">
          <a:xfrm>
            <a:off x="6303963" y="2898775"/>
            <a:ext cx="266700" cy="274638"/>
            <a:chOff x="1541" y="1941"/>
            <a:chExt cx="168" cy="173"/>
          </a:xfrm>
        </p:grpSpPr>
        <p:sp>
          <p:nvSpPr>
            <p:cNvPr id="173110" name="Arc 23"/>
            <p:cNvSpPr>
              <a:spLocks/>
            </p:cNvSpPr>
            <p:nvPr/>
          </p:nvSpPr>
          <p:spPr bwMode="auto">
            <a:xfrm>
              <a:off x="1541" y="1941"/>
              <a:ext cx="168" cy="99"/>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38100" cap="rnd">
              <a:solidFill>
                <a:schemeClr val="tx2"/>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111" name="Arc 24"/>
            <p:cNvSpPr>
              <a:spLocks/>
            </p:cNvSpPr>
            <p:nvPr/>
          </p:nvSpPr>
          <p:spPr bwMode="auto">
            <a:xfrm rot="10800000">
              <a:off x="1541" y="2016"/>
              <a:ext cx="168" cy="98"/>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173066" name="Oval 25"/>
          <p:cNvSpPr>
            <a:spLocks noChangeArrowheads="1"/>
          </p:cNvSpPr>
          <p:nvPr/>
        </p:nvSpPr>
        <p:spPr bwMode="auto">
          <a:xfrm>
            <a:off x="4800600" y="2255838"/>
            <a:ext cx="3009900" cy="1782762"/>
          </a:xfrm>
          <a:prstGeom prst="ellipse">
            <a:avLst/>
          </a:prstGeom>
          <a:noFill/>
          <a:ln w="381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pt-BR"/>
          </a:p>
        </p:txBody>
      </p:sp>
      <p:grpSp>
        <p:nvGrpSpPr>
          <p:cNvPr id="173067" name="Group 28"/>
          <p:cNvGrpSpPr>
            <a:grpSpLocks noChangeAspect="1"/>
          </p:cNvGrpSpPr>
          <p:nvPr/>
        </p:nvGrpSpPr>
        <p:grpSpPr bwMode="auto">
          <a:xfrm>
            <a:off x="304800" y="1524000"/>
            <a:ext cx="608013" cy="892175"/>
            <a:chOff x="7654" y="3380"/>
            <a:chExt cx="554" cy="754"/>
          </a:xfrm>
        </p:grpSpPr>
        <p:sp>
          <p:nvSpPr>
            <p:cNvPr id="173106" name="Oval 29"/>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73107" name="Line 30"/>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3108" name="Line 31"/>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3109" name="Freeform 32"/>
            <p:cNvSpPr>
              <a:spLocks noChangeAspect="1"/>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grpSp>
        <p:nvGrpSpPr>
          <p:cNvPr id="173068" name="Group 33"/>
          <p:cNvGrpSpPr>
            <a:grpSpLocks noChangeAspect="1"/>
          </p:cNvGrpSpPr>
          <p:nvPr/>
        </p:nvGrpSpPr>
        <p:grpSpPr bwMode="auto">
          <a:xfrm>
            <a:off x="8305800" y="1676400"/>
            <a:ext cx="608013" cy="892175"/>
            <a:chOff x="7654" y="3380"/>
            <a:chExt cx="554" cy="754"/>
          </a:xfrm>
        </p:grpSpPr>
        <p:sp>
          <p:nvSpPr>
            <p:cNvPr id="173102" name="Oval 34"/>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73103" name="Line 35"/>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3104" name="Line 36"/>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73105" name="Freeform 37"/>
            <p:cNvSpPr>
              <a:spLocks noChangeAspect="1"/>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pt-BR"/>
            </a:p>
          </p:txBody>
        </p:sp>
      </p:grpSp>
      <p:sp>
        <p:nvSpPr>
          <p:cNvPr id="173069" name="Line 38"/>
          <p:cNvSpPr>
            <a:spLocks noChangeShapeType="1"/>
          </p:cNvSpPr>
          <p:nvPr/>
        </p:nvSpPr>
        <p:spPr bwMode="auto">
          <a:xfrm>
            <a:off x="762000" y="1981200"/>
            <a:ext cx="609600" cy="45720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73070" name="Line 39"/>
          <p:cNvSpPr>
            <a:spLocks noChangeShapeType="1"/>
          </p:cNvSpPr>
          <p:nvPr/>
        </p:nvSpPr>
        <p:spPr bwMode="auto">
          <a:xfrm flipH="1">
            <a:off x="7772400" y="2133600"/>
            <a:ext cx="609600" cy="45720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pt-BR"/>
          </a:p>
        </p:txBody>
      </p:sp>
      <p:grpSp>
        <p:nvGrpSpPr>
          <p:cNvPr id="173071" name="Group 40"/>
          <p:cNvGrpSpPr>
            <a:grpSpLocks/>
          </p:cNvGrpSpPr>
          <p:nvPr/>
        </p:nvGrpSpPr>
        <p:grpSpPr bwMode="auto">
          <a:xfrm>
            <a:off x="2932113" y="2713038"/>
            <a:ext cx="415925" cy="388937"/>
            <a:chOff x="4512" y="1729"/>
            <a:chExt cx="528" cy="479"/>
          </a:xfrm>
        </p:grpSpPr>
        <p:sp>
          <p:nvSpPr>
            <p:cNvPr id="173098" name="Arc 41"/>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99" name="Line 42"/>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00" name="Line 43"/>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101" name="Line 44"/>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73072" name="Group 45"/>
          <p:cNvGrpSpPr>
            <a:grpSpLocks/>
          </p:cNvGrpSpPr>
          <p:nvPr/>
        </p:nvGrpSpPr>
        <p:grpSpPr bwMode="auto">
          <a:xfrm>
            <a:off x="1947863" y="2555875"/>
            <a:ext cx="417512" cy="390525"/>
            <a:chOff x="3264" y="1537"/>
            <a:chExt cx="529" cy="479"/>
          </a:xfrm>
        </p:grpSpPr>
        <p:sp>
          <p:nvSpPr>
            <p:cNvPr id="173094" name="Arc 46"/>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95" name="Line 47"/>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096" name="Line 48"/>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097" name="Line 49"/>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73073" name="Group 50"/>
          <p:cNvGrpSpPr>
            <a:grpSpLocks/>
          </p:cNvGrpSpPr>
          <p:nvPr/>
        </p:nvGrpSpPr>
        <p:grpSpPr bwMode="auto">
          <a:xfrm>
            <a:off x="2365375" y="2400300"/>
            <a:ext cx="265113" cy="350838"/>
            <a:chOff x="1351" y="1843"/>
            <a:chExt cx="167" cy="221"/>
          </a:xfrm>
        </p:grpSpPr>
        <p:sp>
          <p:nvSpPr>
            <p:cNvPr id="173092" name="Arc 51"/>
            <p:cNvSpPr>
              <a:spLocks/>
            </p:cNvSpPr>
            <p:nvPr/>
          </p:nvSpPr>
          <p:spPr bwMode="auto">
            <a:xfrm rot="10800000">
              <a:off x="1351" y="1951"/>
              <a:ext cx="167"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rnd">
              <a:solidFill>
                <a:schemeClr val="accent2"/>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93" name="Arc 52"/>
            <p:cNvSpPr>
              <a:spLocks/>
            </p:cNvSpPr>
            <p:nvPr/>
          </p:nvSpPr>
          <p:spPr bwMode="auto">
            <a:xfrm>
              <a:off x="1351" y="1843"/>
              <a:ext cx="167" cy="112"/>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173074" name="Group 53"/>
          <p:cNvGrpSpPr>
            <a:grpSpLocks/>
          </p:cNvGrpSpPr>
          <p:nvPr/>
        </p:nvGrpSpPr>
        <p:grpSpPr bwMode="auto">
          <a:xfrm>
            <a:off x="2212975" y="2908300"/>
            <a:ext cx="417513" cy="388938"/>
            <a:chOff x="3600" y="1969"/>
            <a:chExt cx="529" cy="479"/>
          </a:xfrm>
        </p:grpSpPr>
        <p:sp>
          <p:nvSpPr>
            <p:cNvPr id="173088" name="Arc 54"/>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89" name="Line 55"/>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090" name="Line 56"/>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3091" name="Line 57"/>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173075" name="AutoShape 58"/>
          <p:cNvSpPr>
            <a:spLocks noChangeArrowheads="1"/>
          </p:cNvSpPr>
          <p:nvPr/>
        </p:nvSpPr>
        <p:spPr bwMode="auto">
          <a:xfrm>
            <a:off x="2201863" y="3341688"/>
            <a:ext cx="198437" cy="198437"/>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3076" name="AutoShape 59"/>
          <p:cNvSpPr>
            <a:spLocks noChangeArrowheads="1"/>
          </p:cNvSpPr>
          <p:nvPr/>
        </p:nvSpPr>
        <p:spPr bwMode="auto">
          <a:xfrm>
            <a:off x="2573338" y="3638550"/>
            <a:ext cx="200025" cy="198438"/>
          </a:xfrm>
          <a:prstGeom prst="flowChartConnector">
            <a:avLst/>
          </a:prstGeom>
          <a:solidFill>
            <a:srgbClr val="FF9933"/>
          </a:solidFill>
          <a:ln w="28575">
            <a:solidFill>
              <a:srgbClr val="FFFFCC"/>
            </a:solidFill>
            <a:round/>
            <a:headEnd/>
            <a:tailEnd/>
          </a:ln>
        </p:spPr>
        <p:txBody>
          <a:bodyPr wrap="none" anchor="ctr"/>
          <a:lstStyle/>
          <a:p>
            <a:endParaRPr lang="pt-BR"/>
          </a:p>
        </p:txBody>
      </p:sp>
      <p:sp>
        <p:nvSpPr>
          <p:cNvPr id="173077" name="AutoShape 60"/>
          <p:cNvSpPr>
            <a:spLocks noChangeArrowheads="1"/>
          </p:cNvSpPr>
          <p:nvPr/>
        </p:nvSpPr>
        <p:spPr bwMode="auto">
          <a:xfrm>
            <a:off x="1933575" y="2986088"/>
            <a:ext cx="200025" cy="198437"/>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3078" name="AutoShape 61"/>
          <p:cNvSpPr>
            <a:spLocks noChangeArrowheads="1"/>
          </p:cNvSpPr>
          <p:nvPr/>
        </p:nvSpPr>
        <p:spPr bwMode="auto">
          <a:xfrm>
            <a:off x="3151188" y="3143250"/>
            <a:ext cx="200025" cy="198438"/>
          </a:xfrm>
          <a:prstGeom prst="flowChartConnector">
            <a:avLst/>
          </a:prstGeom>
          <a:solidFill>
            <a:schemeClr val="hlink"/>
          </a:solidFill>
          <a:ln w="28575">
            <a:solidFill>
              <a:srgbClr val="FFFFCC"/>
            </a:solidFill>
            <a:round/>
            <a:headEnd/>
            <a:tailEnd/>
          </a:ln>
        </p:spPr>
        <p:txBody>
          <a:bodyPr wrap="none" anchor="ctr"/>
          <a:lstStyle/>
          <a:p>
            <a:endParaRPr lang="pt-BR"/>
          </a:p>
        </p:txBody>
      </p:sp>
      <p:sp>
        <p:nvSpPr>
          <p:cNvPr id="173079" name="Line 62"/>
          <p:cNvSpPr>
            <a:spLocks noChangeShapeType="1"/>
          </p:cNvSpPr>
          <p:nvPr/>
        </p:nvSpPr>
        <p:spPr bwMode="auto">
          <a:xfrm>
            <a:off x="2667000" y="2282825"/>
            <a:ext cx="0" cy="1327150"/>
          </a:xfrm>
          <a:prstGeom prst="line">
            <a:avLst/>
          </a:prstGeom>
          <a:noFill/>
          <a:ln w="381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pt-BR"/>
          </a:p>
        </p:txBody>
      </p:sp>
      <p:grpSp>
        <p:nvGrpSpPr>
          <p:cNvPr id="173080" name="Group 63"/>
          <p:cNvGrpSpPr>
            <a:grpSpLocks/>
          </p:cNvGrpSpPr>
          <p:nvPr/>
        </p:nvGrpSpPr>
        <p:grpSpPr bwMode="auto">
          <a:xfrm>
            <a:off x="2667000" y="2555875"/>
            <a:ext cx="266700" cy="274638"/>
            <a:chOff x="1541" y="1941"/>
            <a:chExt cx="168" cy="173"/>
          </a:xfrm>
        </p:grpSpPr>
        <p:sp>
          <p:nvSpPr>
            <p:cNvPr id="173086" name="Arc 64"/>
            <p:cNvSpPr>
              <a:spLocks/>
            </p:cNvSpPr>
            <p:nvPr/>
          </p:nvSpPr>
          <p:spPr bwMode="auto">
            <a:xfrm>
              <a:off x="1541" y="1941"/>
              <a:ext cx="168" cy="99"/>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38100" cap="rnd">
              <a:solidFill>
                <a:schemeClr val="tx2"/>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87" name="Arc 65"/>
            <p:cNvSpPr>
              <a:spLocks/>
            </p:cNvSpPr>
            <p:nvPr/>
          </p:nvSpPr>
          <p:spPr bwMode="auto">
            <a:xfrm rot="10800000">
              <a:off x="1541" y="2016"/>
              <a:ext cx="168" cy="98"/>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173081" name="Oval 66"/>
          <p:cNvSpPr>
            <a:spLocks noChangeArrowheads="1"/>
          </p:cNvSpPr>
          <p:nvPr/>
        </p:nvSpPr>
        <p:spPr bwMode="auto">
          <a:xfrm>
            <a:off x="1181100" y="2197100"/>
            <a:ext cx="3009900" cy="1782763"/>
          </a:xfrm>
          <a:prstGeom prst="ellipse">
            <a:avLst/>
          </a:prstGeom>
          <a:noFill/>
          <a:ln w="381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pt-BR"/>
          </a:p>
        </p:txBody>
      </p:sp>
      <p:sp>
        <p:nvSpPr>
          <p:cNvPr id="173082" name="Oval 70"/>
          <p:cNvSpPr>
            <a:spLocks noChangeArrowheads="1"/>
          </p:cNvSpPr>
          <p:nvPr/>
        </p:nvSpPr>
        <p:spPr bwMode="auto">
          <a:xfrm>
            <a:off x="2362200" y="3595688"/>
            <a:ext cx="609600" cy="381000"/>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83" name="Oval 71"/>
          <p:cNvSpPr>
            <a:spLocks noChangeArrowheads="1"/>
          </p:cNvSpPr>
          <p:nvPr/>
        </p:nvSpPr>
        <p:spPr bwMode="auto">
          <a:xfrm>
            <a:off x="6019800" y="2282825"/>
            <a:ext cx="609600" cy="381000"/>
          </a:xfrm>
          <a:prstGeom prst="ellipse">
            <a:avLst/>
          </a:prstGeom>
          <a:noFill/>
          <a:ln w="28575">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173084" name="Text Box 73"/>
          <p:cNvSpPr txBox="1">
            <a:spLocks noChangeArrowheads="1"/>
          </p:cNvSpPr>
          <p:nvPr/>
        </p:nvSpPr>
        <p:spPr bwMode="auto">
          <a:xfrm>
            <a:off x="1676400" y="1524000"/>
            <a:ext cx="18288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pPr>
            <a:r>
              <a:rPr lang="pt-BR"/>
              <a:t>Caso de uso 1</a:t>
            </a:r>
          </a:p>
        </p:txBody>
      </p:sp>
      <p:sp>
        <p:nvSpPr>
          <p:cNvPr id="173085" name="Text Box 74"/>
          <p:cNvSpPr txBox="1">
            <a:spLocks noChangeArrowheads="1"/>
          </p:cNvSpPr>
          <p:nvPr/>
        </p:nvSpPr>
        <p:spPr bwMode="auto">
          <a:xfrm>
            <a:off x="5486400" y="1524000"/>
            <a:ext cx="18288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50000"/>
              </a:spcBef>
            </a:pPr>
            <a:r>
              <a:rPr lang="pt-BR"/>
              <a:t>Caso de uso 2</a:t>
            </a:r>
          </a:p>
        </p:txBody>
      </p:sp>
    </p:spTree>
    <p:extLst>
      <p:ext uri="{BB962C8B-B14F-4D97-AF65-F5344CB8AC3E}">
        <p14:creationId xmlns:p14="http://schemas.microsoft.com/office/powerpoint/2010/main" val="14348851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Outras propriedades </a:t>
            </a:r>
            <a:br>
              <a:rPr lang="pt-BR" dirty="0" smtClean="0"/>
            </a:br>
            <a:r>
              <a:rPr lang="pt-BR" dirty="0" smtClean="0"/>
              <a:t>dos casos de uso</a:t>
            </a:r>
            <a:endParaRPr lang="pt-BR" dirty="0"/>
          </a:p>
        </p:txBody>
      </p:sp>
      <p:sp>
        <p:nvSpPr>
          <p:cNvPr id="175106" name="Espaço Reservado para Conteúdo 2"/>
          <p:cNvSpPr>
            <a:spLocks noGrp="1"/>
          </p:cNvSpPr>
          <p:nvPr>
            <p:ph idx="1"/>
          </p:nvPr>
        </p:nvSpPr>
        <p:spPr/>
        <p:txBody>
          <a:bodyPr/>
          <a:lstStyle/>
          <a:p>
            <a:r>
              <a:rPr lang="pt-BR" dirty="0" smtClean="0"/>
              <a:t>Requisitos especiais</a:t>
            </a:r>
          </a:p>
          <a:p>
            <a:pPr lvl="1"/>
            <a:r>
              <a:rPr lang="pt-BR" dirty="0" smtClean="0"/>
              <a:t>Relacionado a este caso de uso, não coberto no fluxo de eventos</a:t>
            </a:r>
          </a:p>
          <a:p>
            <a:pPr lvl="1"/>
            <a:r>
              <a:rPr lang="pt-BR" dirty="0" smtClean="0"/>
              <a:t>Usualmente requisitos não-funcionais, dados e regras de negócio</a:t>
            </a:r>
          </a:p>
          <a:p>
            <a:r>
              <a:rPr lang="pt-BR" dirty="0" smtClean="0"/>
              <a:t>Pontos de Extensão</a:t>
            </a:r>
          </a:p>
          <a:p>
            <a:pPr lvl="1"/>
            <a:r>
              <a:rPr lang="pt-BR" dirty="0" smtClean="0"/>
              <a:t>Dê nomes aos locais do fluxo de eventos onde comportamentos estendidos possam ser inseridos</a:t>
            </a:r>
          </a:p>
          <a:p>
            <a:r>
              <a:rPr lang="pt-BR" dirty="0" smtClean="0"/>
              <a:t>Informações adicionais</a:t>
            </a:r>
          </a:p>
          <a:p>
            <a:pPr lvl="1"/>
            <a:r>
              <a:rPr lang="pt-BR" dirty="0" smtClean="0"/>
              <a:t>Qualquer informação adicional necessária para esclarecer o caso de uso</a:t>
            </a:r>
          </a:p>
          <a:p>
            <a:endParaRPr lang="pt-BR" dirty="0" smtClean="0"/>
          </a:p>
        </p:txBody>
      </p:sp>
    </p:spTree>
    <p:extLst>
      <p:ext uri="{BB962C8B-B14F-4D97-AF65-F5344CB8AC3E}">
        <p14:creationId xmlns:p14="http://schemas.microsoft.com/office/powerpoint/2010/main" val="28984876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 para </a:t>
            </a:r>
            <a:br>
              <a:rPr lang="pt-BR" dirty="0" smtClean="0"/>
            </a:br>
            <a:r>
              <a:rPr lang="pt-BR" dirty="0" smtClean="0"/>
              <a:t>Requisitos e Outros</a:t>
            </a:r>
            <a:endParaRPr lang="pt-BR" dirty="0"/>
          </a:p>
        </p:txBody>
      </p:sp>
      <p:sp>
        <p:nvSpPr>
          <p:cNvPr id="3" name="Espaço Reservado para Conteúdo 2"/>
          <p:cNvSpPr>
            <a:spLocks noGrp="1"/>
          </p:cNvSpPr>
          <p:nvPr>
            <p:ph idx="1"/>
          </p:nvPr>
        </p:nvSpPr>
        <p:spPr/>
        <p:txBody>
          <a:bodyPr/>
          <a:lstStyle/>
          <a:p>
            <a:pPr marL="271463" indent="-271463">
              <a:tabLst>
                <a:tab pos="271463" algn="l"/>
              </a:tabLst>
            </a:pPr>
            <a:r>
              <a:rPr lang="pt-BR" sz="1600" dirty="0">
                <a:latin typeface="Times New Roman" pitchFamily="18" charset="0"/>
              </a:rPr>
              <a:t>B0 - Criação da Solicitação</a:t>
            </a:r>
          </a:p>
          <a:p>
            <a:pPr marL="271463" indent="-271463">
              <a:buFont typeface="Times New Roman" pitchFamily="18" charset="0"/>
              <a:buChar char="1"/>
              <a:tabLst>
                <a:tab pos="271463" algn="l"/>
              </a:tabLst>
            </a:pPr>
            <a:r>
              <a:rPr lang="pt-BR" sz="1600" dirty="0">
                <a:latin typeface="Times New Roman" pitchFamily="18" charset="0"/>
              </a:rPr>
              <a:t>O Responsável Legal escolhe a função de SD Parecer Técnico de Autorização para Recebimento de Resíduos Industriais Coletados por Empresa de Outro Estado.</a:t>
            </a:r>
          </a:p>
          <a:p>
            <a:pPr marL="271463" indent="-271463">
              <a:buFont typeface="Times New Roman" pitchFamily="18" charset="0"/>
              <a:buChar char="2"/>
              <a:tabLst>
                <a:tab pos="271463" algn="l"/>
              </a:tabLst>
            </a:pPr>
            <a:r>
              <a:rPr lang="pt-BR" sz="1600" dirty="0">
                <a:latin typeface="Times New Roman" pitchFamily="18" charset="0"/>
              </a:rPr>
              <a:t>O Sistema exibe uma lista das solicitações no status de Rascunho criadas pelo Responsável Legal e disponibiliza as opções de incluir, excluir e alterar uma SD Parecer Técnico de Autorização para Recebimento de Resíduos Industriais Coletados por Empresa de Outro Estado [DIC-003.0].</a:t>
            </a:r>
          </a:p>
          <a:p>
            <a:pPr marL="271463" indent="-271463">
              <a:buFont typeface="Times New Roman" pitchFamily="18" charset="0"/>
              <a:buChar char="3"/>
              <a:tabLst>
                <a:tab pos="271463" algn="l"/>
              </a:tabLst>
            </a:pPr>
            <a:r>
              <a:rPr lang="pt-BR" sz="1600" dirty="0">
                <a:latin typeface="Times New Roman" pitchFamily="18" charset="0"/>
              </a:rPr>
              <a:t>O Responsável Legal escolhe a função de incluir uma solicitação.</a:t>
            </a:r>
          </a:p>
          <a:p>
            <a:pPr marL="271463" indent="-271463">
              <a:buFont typeface="Times New Roman" pitchFamily="18" charset="0"/>
              <a:buChar char="4"/>
              <a:tabLst>
                <a:tab pos="271463" algn="l"/>
              </a:tabLst>
            </a:pPr>
            <a:r>
              <a:rPr lang="pt-BR" sz="1600" dirty="0">
                <a:latin typeface="Times New Roman" pitchFamily="18" charset="0"/>
              </a:rPr>
              <a:t>O Sistema disponibiliza a opção de pesquisar o empreendimento [DIC-003.1]. </a:t>
            </a:r>
          </a:p>
          <a:p>
            <a:pPr marL="271463" indent="-271463">
              <a:buFont typeface="Times New Roman" pitchFamily="18" charset="0"/>
              <a:buChar char="5"/>
              <a:tabLst>
                <a:tab pos="271463" algn="l"/>
              </a:tabLst>
            </a:pPr>
            <a:r>
              <a:rPr lang="pt-BR" sz="1600" dirty="0">
                <a:latin typeface="Times New Roman" pitchFamily="18" charset="0"/>
              </a:rPr>
              <a:t>O Responsável Legal escolhe a função de pesquisar o empreendimento.</a:t>
            </a:r>
          </a:p>
          <a:p>
            <a:pPr marL="271463" indent="-271463">
              <a:buFont typeface="Times New Roman" pitchFamily="18" charset="0"/>
              <a:buChar char="6"/>
              <a:tabLst>
                <a:tab pos="271463" algn="l"/>
              </a:tabLst>
            </a:pPr>
            <a:r>
              <a:rPr lang="pt-BR" sz="1600" dirty="0">
                <a:latin typeface="Times New Roman" pitchFamily="18" charset="0"/>
              </a:rPr>
              <a:t>O Sistema solicita os dados para a pesquisa do empreendimento [DIC-003.3].</a:t>
            </a:r>
          </a:p>
          <a:p>
            <a:pPr marL="271463" indent="-271463">
              <a:buFont typeface="Times New Roman" pitchFamily="18" charset="0"/>
              <a:buChar char="7"/>
              <a:tabLst>
                <a:tab pos="271463" algn="l"/>
              </a:tabLst>
            </a:pPr>
            <a:r>
              <a:rPr lang="pt-BR" sz="1600" dirty="0">
                <a:latin typeface="Times New Roman" pitchFamily="18" charset="0"/>
              </a:rPr>
              <a:t>O Responsável Legal informa os dados para a pesquisa do empreendimento.</a:t>
            </a:r>
          </a:p>
          <a:p>
            <a:pPr lvl="1">
              <a:tabLst>
                <a:tab pos="271463" algn="l"/>
              </a:tabLst>
            </a:pPr>
            <a:endParaRPr lang="pt-BR" sz="1600" dirty="0">
              <a:latin typeface="Times New Roman" pitchFamily="18" charset="0"/>
            </a:endParaRPr>
          </a:p>
          <a:p>
            <a:pPr marL="271463" indent="-271463">
              <a:tabLst>
                <a:tab pos="271463" algn="l"/>
              </a:tabLst>
            </a:pPr>
            <a:r>
              <a:rPr lang="pt-BR" sz="1600" dirty="0">
                <a:latin typeface="Times New Roman" pitchFamily="18" charset="0"/>
              </a:rPr>
              <a:t>A6 - Solicitação excluída</a:t>
            </a:r>
          </a:p>
          <a:p>
            <a:pPr marL="271463" indent="-271463">
              <a:buFont typeface="Times New Roman" pitchFamily="18" charset="0"/>
              <a:buChar char="1"/>
              <a:tabLst>
                <a:tab pos="271463" algn="l"/>
              </a:tabLst>
            </a:pPr>
            <a:r>
              <a:rPr lang="pt-BR" sz="1600" dirty="0">
                <a:latin typeface="Times New Roman" pitchFamily="18" charset="0"/>
              </a:rPr>
              <a:t>No passo 3 do fluxo B0, o Responsável Legal escolhe a função de excluir uma solicitação da lista.</a:t>
            </a:r>
          </a:p>
          <a:p>
            <a:pPr marL="271463" indent="-271463">
              <a:buFont typeface="Times New Roman" pitchFamily="18" charset="0"/>
              <a:buChar char="2"/>
              <a:tabLst>
                <a:tab pos="271463" algn="l"/>
              </a:tabLst>
            </a:pPr>
            <a:r>
              <a:rPr lang="pt-BR" sz="1600" dirty="0">
                <a:latin typeface="Times New Roman" pitchFamily="18" charset="0"/>
              </a:rPr>
              <a:t>O Sistema exibe a mensagem [MSG-0280].</a:t>
            </a:r>
          </a:p>
          <a:p>
            <a:pPr marL="271463" indent="-271463">
              <a:buFont typeface="Times New Roman" pitchFamily="18" charset="0"/>
              <a:buChar char="3"/>
              <a:tabLst>
                <a:tab pos="271463" algn="l"/>
              </a:tabLst>
            </a:pPr>
            <a:r>
              <a:rPr lang="pt-BR" sz="1600" dirty="0">
                <a:latin typeface="Times New Roman" pitchFamily="18" charset="0"/>
              </a:rPr>
              <a:t>O Responsável Legal confirma a leitura da mensagem.</a:t>
            </a:r>
          </a:p>
          <a:p>
            <a:pPr marL="271463" indent="-271463">
              <a:buFont typeface="Times New Roman" pitchFamily="18" charset="0"/>
              <a:buChar char="4"/>
              <a:tabLst>
                <a:tab pos="271463" algn="l"/>
              </a:tabLst>
            </a:pPr>
            <a:r>
              <a:rPr lang="pt-BR" sz="1600" dirty="0">
                <a:latin typeface="Times New Roman" pitchFamily="18" charset="0"/>
              </a:rPr>
              <a:t>O Sistema exclui a solicitação e retorna ao passo 2 do fluxo B0</a:t>
            </a:r>
            <a:r>
              <a:rPr lang="pt-BR" sz="1600" dirty="0" smtClean="0">
                <a:latin typeface="Times New Roman" pitchFamily="18" charset="0"/>
              </a:rPr>
              <a:t>.</a:t>
            </a:r>
            <a:endParaRPr lang="pt-BR" sz="1600" dirty="0">
              <a:latin typeface="Times New Roman" pitchFamily="18" charset="0"/>
            </a:endParaRPr>
          </a:p>
        </p:txBody>
      </p:sp>
    </p:spTree>
    <p:extLst>
      <p:ext uri="{BB962C8B-B14F-4D97-AF65-F5344CB8AC3E}">
        <p14:creationId xmlns:p14="http://schemas.microsoft.com/office/powerpoint/2010/main" val="11301928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Gerencie os detalhes</a:t>
            </a:r>
            <a:endParaRPr lang="pt-BR" dirty="0"/>
          </a:p>
        </p:txBody>
      </p:sp>
      <p:sp>
        <p:nvSpPr>
          <p:cNvPr id="179202" name="Espaço Reservado para Conteúdo 2"/>
          <p:cNvSpPr>
            <a:spLocks noGrp="1"/>
          </p:cNvSpPr>
          <p:nvPr>
            <p:ph idx="1"/>
          </p:nvPr>
        </p:nvSpPr>
        <p:spPr/>
        <p:txBody>
          <a:bodyPr/>
          <a:lstStyle/>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r>
              <a:rPr lang="pt-BR" dirty="0" smtClean="0"/>
              <a:t>Conheça a sua audiência</a:t>
            </a:r>
          </a:p>
          <a:p>
            <a:r>
              <a:rPr lang="pt-BR" dirty="0" smtClean="0"/>
              <a:t>Esforce-se em manter a caixa preta</a:t>
            </a:r>
          </a:p>
          <a:p>
            <a:r>
              <a:rPr lang="pt-BR" dirty="0" smtClean="0"/>
              <a:t>Algum texto de caixa branca pode facilitar o entendimento porque torna o caso de uso mais concreto</a:t>
            </a:r>
          </a:p>
        </p:txBody>
      </p:sp>
      <p:sp>
        <p:nvSpPr>
          <p:cNvPr id="179203" name="Text Box 3"/>
          <p:cNvSpPr txBox="1">
            <a:spLocks noChangeArrowheads="1"/>
          </p:cNvSpPr>
          <p:nvPr/>
        </p:nvSpPr>
        <p:spPr bwMode="auto">
          <a:xfrm>
            <a:off x="1217613" y="3190875"/>
            <a:ext cx="206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2800"/>
              <a:t>Caixa Preta</a:t>
            </a:r>
          </a:p>
        </p:txBody>
      </p:sp>
      <p:sp>
        <p:nvSpPr>
          <p:cNvPr id="179204" name="Text Box 4"/>
          <p:cNvSpPr txBox="1">
            <a:spLocks noChangeArrowheads="1"/>
          </p:cNvSpPr>
          <p:nvPr/>
        </p:nvSpPr>
        <p:spPr bwMode="auto">
          <a:xfrm>
            <a:off x="4810125" y="3190875"/>
            <a:ext cx="2344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2800"/>
              <a:t>Caixa Branca</a:t>
            </a:r>
          </a:p>
        </p:txBody>
      </p:sp>
      <p:sp>
        <p:nvSpPr>
          <p:cNvPr id="6" name="AutoShape 5"/>
          <p:cNvSpPr>
            <a:spLocks noChangeArrowheads="1"/>
          </p:cNvSpPr>
          <p:nvPr/>
        </p:nvSpPr>
        <p:spPr bwMode="auto">
          <a:xfrm>
            <a:off x="5030788" y="1514475"/>
            <a:ext cx="2311400" cy="1549400"/>
          </a:xfrm>
          <a:prstGeom prst="cube">
            <a:avLst>
              <a:gd name="adj" fmla="val 24995"/>
            </a:avLst>
          </a:prstGeom>
          <a:solidFill>
            <a:schemeClr val="bg2"/>
          </a:solidFill>
          <a:ln w="50800">
            <a:solidFill>
              <a:schemeClr val="tx1">
                <a:lumMod val="95000"/>
                <a:lumOff val="5000"/>
              </a:schemeClr>
            </a:solidFill>
            <a:miter lim="800000"/>
            <a:headEnd/>
            <a:tailEnd/>
          </a:ln>
          <a:effectLst/>
        </p:spPr>
        <p:txBody>
          <a:bodyPr wrap="none" anchor="ctr"/>
          <a:lstStyle/>
          <a:p>
            <a:pPr algn="ctr" eaLnBrk="0" fontAlgn="auto" hangingPunct="0">
              <a:spcBef>
                <a:spcPts val="0"/>
              </a:spcBef>
              <a:spcAft>
                <a:spcPts val="0"/>
              </a:spcAft>
              <a:defRPr/>
            </a:pPr>
            <a:endParaRPr lang="pt-BR" sz="2800">
              <a:latin typeface="Arial" charset="0"/>
            </a:endParaRPr>
          </a:p>
        </p:txBody>
      </p:sp>
      <p:grpSp>
        <p:nvGrpSpPr>
          <p:cNvPr id="179206" name="Group 6"/>
          <p:cNvGrpSpPr>
            <a:grpSpLocks/>
          </p:cNvGrpSpPr>
          <p:nvPr/>
        </p:nvGrpSpPr>
        <p:grpSpPr bwMode="auto">
          <a:xfrm>
            <a:off x="5676900" y="2085975"/>
            <a:ext cx="762000" cy="762000"/>
            <a:chOff x="3516" y="2919"/>
            <a:chExt cx="480" cy="480"/>
          </a:xfrm>
        </p:grpSpPr>
        <p:sp>
          <p:nvSpPr>
            <p:cNvPr id="179214" name="AutoShape 7"/>
            <p:cNvSpPr>
              <a:spLocks noChangeArrowheads="1"/>
            </p:cNvSpPr>
            <p:nvPr/>
          </p:nvSpPr>
          <p:spPr bwMode="auto">
            <a:xfrm>
              <a:off x="3516" y="2919"/>
              <a:ext cx="192" cy="144"/>
            </a:xfrm>
            <a:prstGeom prst="flowChartAlternateProcess">
              <a:avLst/>
            </a:prstGeom>
            <a:solidFill>
              <a:srgbClr val="6699FF"/>
            </a:solidFill>
            <a:ln w="28575">
              <a:solidFill>
                <a:schemeClr val="bg2"/>
              </a:solidFill>
              <a:miter lim="800000"/>
              <a:headEnd/>
              <a:tailEnd/>
            </a:ln>
          </p:spPr>
          <p:txBody>
            <a:bodyPr wrap="none" anchor="ctr"/>
            <a:lstStyle/>
            <a:p>
              <a:endParaRPr lang="pt-BR"/>
            </a:p>
          </p:txBody>
        </p:sp>
        <p:sp>
          <p:nvSpPr>
            <p:cNvPr id="179215" name="AutoShape 8"/>
            <p:cNvSpPr>
              <a:spLocks noChangeArrowheads="1"/>
            </p:cNvSpPr>
            <p:nvPr/>
          </p:nvSpPr>
          <p:spPr bwMode="auto">
            <a:xfrm>
              <a:off x="3564" y="3115"/>
              <a:ext cx="96" cy="89"/>
            </a:xfrm>
            <a:prstGeom prst="flowChartDecision">
              <a:avLst/>
            </a:prstGeom>
            <a:solidFill>
              <a:srgbClr val="6699FF"/>
            </a:solidFill>
            <a:ln w="28575">
              <a:solidFill>
                <a:schemeClr val="bg2"/>
              </a:solidFill>
              <a:miter lim="800000"/>
              <a:headEnd/>
              <a:tailEnd/>
            </a:ln>
          </p:spPr>
          <p:txBody>
            <a:bodyPr wrap="none" anchor="ctr"/>
            <a:lstStyle/>
            <a:p>
              <a:endParaRPr lang="pt-BR"/>
            </a:p>
          </p:txBody>
        </p:sp>
        <p:sp>
          <p:nvSpPr>
            <p:cNvPr id="179216" name="AutoShape 9"/>
            <p:cNvSpPr>
              <a:spLocks noChangeArrowheads="1"/>
            </p:cNvSpPr>
            <p:nvPr/>
          </p:nvSpPr>
          <p:spPr bwMode="auto">
            <a:xfrm>
              <a:off x="3804" y="3255"/>
              <a:ext cx="192" cy="144"/>
            </a:xfrm>
            <a:prstGeom prst="flowChartAlternateProcess">
              <a:avLst/>
            </a:prstGeom>
            <a:solidFill>
              <a:srgbClr val="6699FF"/>
            </a:solidFill>
            <a:ln w="28575">
              <a:solidFill>
                <a:schemeClr val="bg2"/>
              </a:solidFill>
              <a:miter lim="800000"/>
              <a:headEnd/>
              <a:tailEnd/>
            </a:ln>
          </p:spPr>
          <p:txBody>
            <a:bodyPr wrap="none" anchor="ctr"/>
            <a:lstStyle/>
            <a:p>
              <a:endParaRPr lang="pt-BR"/>
            </a:p>
          </p:txBody>
        </p:sp>
        <p:sp>
          <p:nvSpPr>
            <p:cNvPr id="179217" name="AutoShape 10"/>
            <p:cNvSpPr>
              <a:spLocks noChangeArrowheads="1"/>
            </p:cNvSpPr>
            <p:nvPr/>
          </p:nvSpPr>
          <p:spPr bwMode="auto">
            <a:xfrm>
              <a:off x="3516" y="3255"/>
              <a:ext cx="192" cy="144"/>
            </a:xfrm>
            <a:prstGeom prst="flowChartAlternateProcess">
              <a:avLst/>
            </a:prstGeom>
            <a:solidFill>
              <a:srgbClr val="6699FF"/>
            </a:solidFill>
            <a:ln w="28575">
              <a:solidFill>
                <a:schemeClr val="bg2"/>
              </a:solidFill>
              <a:miter lim="800000"/>
              <a:headEnd/>
              <a:tailEnd/>
            </a:ln>
          </p:spPr>
          <p:txBody>
            <a:bodyPr wrap="none" anchor="ctr"/>
            <a:lstStyle/>
            <a:p>
              <a:endParaRPr lang="pt-BR"/>
            </a:p>
          </p:txBody>
        </p:sp>
        <p:cxnSp>
          <p:nvCxnSpPr>
            <p:cNvPr id="179218" name="AutoShape 11"/>
            <p:cNvCxnSpPr>
              <a:cxnSpLocks noChangeShapeType="1"/>
              <a:stCxn id="179214" idx="2"/>
              <a:endCxn id="179215" idx="0"/>
            </p:cNvCxnSpPr>
            <p:nvPr/>
          </p:nvCxnSpPr>
          <p:spPr bwMode="auto">
            <a:xfrm>
              <a:off x="3612" y="3072"/>
              <a:ext cx="0" cy="34"/>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179219" name="AutoShape 12"/>
            <p:cNvCxnSpPr>
              <a:cxnSpLocks noChangeShapeType="1"/>
              <a:stCxn id="179215" idx="2"/>
              <a:endCxn id="179217" idx="0"/>
            </p:cNvCxnSpPr>
            <p:nvPr/>
          </p:nvCxnSpPr>
          <p:spPr bwMode="auto">
            <a:xfrm>
              <a:off x="3612" y="3213"/>
              <a:ext cx="0" cy="33"/>
            </a:xfrm>
            <a:prstGeom prst="straightConnector1">
              <a:avLst/>
            </a:prstGeom>
            <a:noFill/>
            <a:ln w="28575">
              <a:solidFill>
                <a:schemeClr val="bg2"/>
              </a:solidFill>
              <a:round/>
              <a:headEnd/>
              <a:tailEnd/>
            </a:ln>
            <a:extLst>
              <a:ext uri="{909E8E84-426E-40DD-AFC4-6F175D3DCCD1}">
                <a14:hiddenFill xmlns:a14="http://schemas.microsoft.com/office/drawing/2010/main">
                  <a:noFill/>
                </a14:hiddenFill>
              </a:ext>
            </a:extLst>
          </p:spPr>
        </p:cxnSp>
        <p:cxnSp>
          <p:nvCxnSpPr>
            <p:cNvPr id="179220" name="AutoShape 13"/>
            <p:cNvCxnSpPr>
              <a:cxnSpLocks noChangeShapeType="1"/>
              <a:stCxn id="179215" idx="3"/>
              <a:endCxn id="179216" idx="0"/>
            </p:cNvCxnSpPr>
            <p:nvPr/>
          </p:nvCxnSpPr>
          <p:spPr bwMode="auto">
            <a:xfrm>
              <a:off x="3669" y="3160"/>
              <a:ext cx="231" cy="86"/>
            </a:xfrm>
            <a:prstGeom prst="bentConnector2">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grpSp>
      <p:sp>
        <p:nvSpPr>
          <p:cNvPr id="179207" name="Line 14"/>
          <p:cNvSpPr>
            <a:spLocks noChangeShapeType="1"/>
          </p:cNvSpPr>
          <p:nvPr/>
        </p:nvSpPr>
        <p:spPr bwMode="auto">
          <a:xfrm>
            <a:off x="4505325" y="2181225"/>
            <a:ext cx="1152525" cy="0"/>
          </a:xfrm>
          <a:prstGeom prst="line">
            <a:avLst/>
          </a:prstGeom>
          <a:noFill/>
          <a:ln w="571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79208" name="Line 15"/>
          <p:cNvSpPr>
            <a:spLocks noChangeShapeType="1"/>
          </p:cNvSpPr>
          <p:nvPr/>
        </p:nvSpPr>
        <p:spPr bwMode="auto">
          <a:xfrm>
            <a:off x="6438900" y="2733675"/>
            <a:ext cx="1466850" cy="0"/>
          </a:xfrm>
          <a:prstGeom prst="line">
            <a:avLst/>
          </a:prstGeom>
          <a:noFill/>
          <a:ln w="571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79209" name="Line 16"/>
          <p:cNvSpPr>
            <a:spLocks noChangeShapeType="1"/>
          </p:cNvSpPr>
          <p:nvPr/>
        </p:nvSpPr>
        <p:spPr bwMode="auto">
          <a:xfrm>
            <a:off x="4514850" y="2733675"/>
            <a:ext cx="1152525" cy="0"/>
          </a:xfrm>
          <a:prstGeom prst="line">
            <a:avLst/>
          </a:prstGeom>
          <a:noFill/>
          <a:ln w="571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
        <p:nvSpPr>
          <p:cNvPr id="18" name="AutoShape 17"/>
          <p:cNvSpPr>
            <a:spLocks noChangeArrowheads="1"/>
          </p:cNvSpPr>
          <p:nvPr/>
        </p:nvSpPr>
        <p:spPr bwMode="auto">
          <a:xfrm>
            <a:off x="1287463" y="1514475"/>
            <a:ext cx="2311400" cy="1549400"/>
          </a:xfrm>
          <a:prstGeom prst="cube">
            <a:avLst>
              <a:gd name="adj" fmla="val 24995"/>
            </a:avLst>
          </a:prstGeom>
          <a:solidFill>
            <a:schemeClr val="bg2">
              <a:lumMod val="10000"/>
            </a:schemeClr>
          </a:solidFill>
          <a:ln w="50800">
            <a:solidFill>
              <a:schemeClr val="bg2"/>
            </a:solidFill>
            <a:miter lim="800000"/>
            <a:headEnd/>
            <a:tailEnd/>
          </a:ln>
          <a:effectLst/>
        </p:spPr>
        <p:txBody>
          <a:bodyPr wrap="none" anchor="ctr"/>
          <a:lstStyle/>
          <a:p>
            <a:pPr fontAlgn="auto">
              <a:spcBef>
                <a:spcPts val="0"/>
              </a:spcBef>
              <a:spcAft>
                <a:spcPts val="0"/>
              </a:spcAft>
              <a:defRPr/>
            </a:pPr>
            <a:endParaRPr lang="pt-BR">
              <a:latin typeface="+mn-lt"/>
            </a:endParaRPr>
          </a:p>
        </p:txBody>
      </p:sp>
      <p:sp>
        <p:nvSpPr>
          <p:cNvPr id="179211" name="Line 18"/>
          <p:cNvSpPr>
            <a:spLocks noChangeShapeType="1"/>
          </p:cNvSpPr>
          <p:nvPr/>
        </p:nvSpPr>
        <p:spPr bwMode="auto">
          <a:xfrm>
            <a:off x="609600" y="2287588"/>
            <a:ext cx="658813" cy="0"/>
          </a:xfrm>
          <a:prstGeom prst="line">
            <a:avLst/>
          </a:prstGeom>
          <a:noFill/>
          <a:ln w="571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79212" name="Line 19"/>
          <p:cNvSpPr>
            <a:spLocks noChangeShapeType="1"/>
          </p:cNvSpPr>
          <p:nvPr/>
        </p:nvSpPr>
        <p:spPr bwMode="auto">
          <a:xfrm>
            <a:off x="3409950" y="2295525"/>
            <a:ext cx="657225" cy="0"/>
          </a:xfrm>
          <a:prstGeom prst="line">
            <a:avLst/>
          </a:prstGeom>
          <a:noFill/>
          <a:ln w="5715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79213" name="Line 20"/>
          <p:cNvSpPr>
            <a:spLocks noChangeShapeType="1"/>
          </p:cNvSpPr>
          <p:nvPr/>
        </p:nvSpPr>
        <p:spPr bwMode="auto">
          <a:xfrm>
            <a:off x="604838" y="2706688"/>
            <a:ext cx="658812" cy="0"/>
          </a:xfrm>
          <a:prstGeom prst="line">
            <a:avLst/>
          </a:prstGeom>
          <a:noFill/>
          <a:ln w="57150">
            <a:solidFill>
              <a:srgbClr val="3399FF"/>
            </a:solidFill>
            <a:round/>
            <a:headEnd type="triangle" w="med" len="med"/>
            <a:tailEn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15174188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Nível detalhes de </a:t>
            </a:r>
            <a:br>
              <a:rPr lang="pt-BR" dirty="0" smtClean="0"/>
            </a:br>
            <a:r>
              <a:rPr lang="pt-BR" dirty="0" smtClean="0"/>
              <a:t>um caso de uso</a:t>
            </a:r>
          </a:p>
        </p:txBody>
      </p:sp>
      <p:grpSp>
        <p:nvGrpSpPr>
          <p:cNvPr id="181250" name="Grupo 10"/>
          <p:cNvGrpSpPr>
            <a:grpSpLocks/>
          </p:cNvGrpSpPr>
          <p:nvPr/>
        </p:nvGrpSpPr>
        <p:grpSpPr bwMode="auto">
          <a:xfrm>
            <a:off x="214313" y="1410117"/>
            <a:ext cx="8624887" cy="5316121"/>
            <a:chOff x="304800" y="974725"/>
            <a:chExt cx="8624918" cy="5654675"/>
          </a:xfrm>
        </p:grpSpPr>
        <p:sp>
          <p:nvSpPr>
            <p:cNvPr id="181251" name="AutoShape 5"/>
            <p:cNvSpPr>
              <a:spLocks noChangeArrowheads="1"/>
            </p:cNvSpPr>
            <p:nvPr/>
          </p:nvSpPr>
          <p:spPr bwMode="auto">
            <a:xfrm>
              <a:off x="4429180" y="1905000"/>
              <a:ext cx="3657600" cy="4724400"/>
            </a:xfrm>
            <a:prstGeom prst="rightArrow">
              <a:avLst>
                <a:gd name="adj1" fmla="val 63167"/>
                <a:gd name="adj2" fmla="val 25435"/>
              </a:avLst>
            </a:prstGeom>
            <a:solidFill>
              <a:schemeClr val="accent2">
                <a:lumMod val="60000"/>
                <a:lumOff val="40000"/>
              </a:schemeClr>
            </a:solidFill>
            <a:ln w="9525">
              <a:solidFill>
                <a:schemeClr val="tx1"/>
              </a:solidFill>
              <a:miter lim="800000"/>
              <a:headEnd/>
              <a:tailEnd/>
            </a:ln>
          </p:spPr>
          <p:txBody>
            <a:bodyPr wrap="none" anchor="ctr"/>
            <a:lstStyle/>
            <a:p>
              <a:endParaRPr lang="pt-BR"/>
            </a:p>
          </p:txBody>
        </p:sp>
        <p:sp>
          <p:nvSpPr>
            <p:cNvPr id="181252" name="AutoShape 6"/>
            <p:cNvSpPr>
              <a:spLocks noChangeArrowheads="1"/>
            </p:cNvSpPr>
            <p:nvPr/>
          </p:nvSpPr>
          <p:spPr bwMode="auto">
            <a:xfrm flipH="1">
              <a:off x="1004918" y="1905000"/>
              <a:ext cx="3429000" cy="4724400"/>
            </a:xfrm>
            <a:prstGeom prst="rightArrow">
              <a:avLst>
                <a:gd name="adj1" fmla="val 63222"/>
                <a:gd name="adj2" fmla="val 26426"/>
              </a:avLst>
            </a:prstGeom>
            <a:solidFill>
              <a:srgbClr val="85AEFF"/>
            </a:solidFill>
            <a:ln w="9525">
              <a:solidFill>
                <a:schemeClr val="tx1"/>
              </a:solidFill>
              <a:miter lim="800000"/>
              <a:headEnd/>
              <a:tailEnd/>
            </a:ln>
          </p:spPr>
          <p:txBody>
            <a:bodyPr wrap="none" anchor="ctr"/>
            <a:lstStyle/>
            <a:p>
              <a:endParaRPr lang="pt-BR"/>
            </a:p>
          </p:txBody>
        </p:sp>
        <p:sp>
          <p:nvSpPr>
            <p:cNvPr id="181253" name="Text Box 7"/>
            <p:cNvSpPr txBox="1">
              <a:spLocks noChangeArrowheads="1"/>
            </p:cNvSpPr>
            <p:nvPr/>
          </p:nvSpPr>
          <p:spPr bwMode="auto">
            <a:xfrm>
              <a:off x="4662518" y="3048000"/>
              <a:ext cx="3048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5000"/>
                </a:spcBef>
              </a:pPr>
              <a:r>
                <a:rPr lang="pt-BR" sz="2000" b="1">
                  <a:latin typeface="Arial Narrow" pitchFamily="34" charset="0"/>
                </a:rPr>
                <a:t>Necessidade dos desenvolvedores</a:t>
              </a:r>
            </a:p>
            <a:p>
              <a:pPr>
                <a:spcBef>
                  <a:spcPct val="25000"/>
                </a:spcBef>
              </a:pPr>
              <a:r>
                <a:rPr lang="pt-BR" sz="2000" b="1">
                  <a:latin typeface="Arial Narrow" pitchFamily="34" charset="0"/>
                </a:rPr>
                <a:t>Transição da velha abordagem de requisitos</a:t>
              </a:r>
            </a:p>
            <a:p>
              <a:pPr>
                <a:spcBef>
                  <a:spcPct val="25000"/>
                </a:spcBef>
              </a:pPr>
              <a:r>
                <a:rPr lang="pt-BR" sz="2000" b="1">
                  <a:latin typeface="Arial Narrow" pitchFamily="34" charset="0"/>
                </a:rPr>
                <a:t>Abordagem Waterfall </a:t>
              </a:r>
            </a:p>
            <a:p>
              <a:pPr>
                <a:spcBef>
                  <a:spcPct val="25000"/>
                </a:spcBef>
              </a:pPr>
              <a:r>
                <a:rPr lang="pt-BR" sz="2000" b="1">
                  <a:latin typeface="Arial Narrow" pitchFamily="34" charset="0"/>
                  <a:cs typeface="Arial" pitchFamily="34" charset="0"/>
                </a:rPr>
                <a:t>Baixa sofisticação da equipe em relação à modelagem</a:t>
              </a:r>
              <a:endParaRPr lang="pt-BR" b="1"/>
            </a:p>
          </p:txBody>
        </p:sp>
        <p:sp>
          <p:nvSpPr>
            <p:cNvPr id="181254" name="Text Box 8"/>
            <p:cNvSpPr txBox="1">
              <a:spLocks noChangeArrowheads="1"/>
            </p:cNvSpPr>
            <p:nvPr/>
          </p:nvSpPr>
          <p:spPr bwMode="auto">
            <a:xfrm>
              <a:off x="1919318" y="3048000"/>
              <a:ext cx="25146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5000"/>
                </a:spcBef>
              </a:pPr>
              <a:r>
                <a:rPr lang="pt-BR" sz="2000" b="1">
                  <a:latin typeface="Arial Narrow" pitchFamily="34" charset="0"/>
                </a:rPr>
                <a:t>Analista experiente</a:t>
              </a:r>
            </a:p>
            <a:p>
              <a:pPr>
                <a:spcBef>
                  <a:spcPct val="25000"/>
                </a:spcBef>
              </a:pPr>
              <a:r>
                <a:rPr lang="pt-BR" sz="2000" b="1">
                  <a:latin typeface="Arial Narrow" pitchFamily="34" charset="0"/>
                </a:rPr>
                <a:t>Arquiteto experiente</a:t>
              </a:r>
            </a:p>
            <a:p>
              <a:pPr>
                <a:spcBef>
                  <a:spcPct val="25000"/>
                </a:spcBef>
              </a:pPr>
              <a:r>
                <a:rPr lang="pt-BR" sz="2000" b="1">
                  <a:latin typeface="Arial Narrow" pitchFamily="34" charset="0"/>
                </a:rPr>
                <a:t>Melhores técnicas e métodos</a:t>
              </a:r>
            </a:p>
            <a:p>
              <a:pPr>
                <a:spcBef>
                  <a:spcPct val="25000"/>
                </a:spcBef>
              </a:pPr>
              <a:r>
                <a:rPr lang="pt-BR" sz="2000" b="1">
                  <a:latin typeface="Arial Narrow" pitchFamily="34" charset="0"/>
                </a:rPr>
                <a:t>Treinamento, tutoria e guia</a:t>
              </a:r>
              <a:endParaRPr lang="pt-BR" b="1"/>
            </a:p>
          </p:txBody>
        </p:sp>
        <p:sp>
          <p:nvSpPr>
            <p:cNvPr id="181255" name="Text Box 9"/>
            <p:cNvSpPr txBox="1">
              <a:spLocks noChangeArrowheads="1"/>
            </p:cNvSpPr>
            <p:nvPr/>
          </p:nvSpPr>
          <p:spPr bwMode="auto">
            <a:xfrm>
              <a:off x="304800" y="974725"/>
              <a:ext cx="326706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pt-BR" sz="2000" b="1" dirty="0">
                  <a:latin typeface="Arial Narrow" pitchFamily="34" charset="0"/>
                </a:rPr>
                <a:t>Menos, casos de uso melhores</a:t>
              </a:r>
            </a:p>
            <a:p>
              <a:pPr algn="ctr"/>
              <a:r>
                <a:rPr lang="pt-BR" b="1" i="1" dirty="0">
                  <a:solidFill>
                    <a:schemeClr val="accent2"/>
                  </a:solidFill>
                  <a:latin typeface="Arial Narrow" pitchFamily="34" charset="0"/>
                </a:rPr>
                <a:t>O que</a:t>
              </a:r>
              <a:endParaRPr lang="pt-BR" sz="2000" b="1" i="1" dirty="0">
                <a:latin typeface="Arial Narrow" pitchFamily="34" charset="0"/>
              </a:endParaRPr>
            </a:p>
          </p:txBody>
        </p:sp>
        <p:sp>
          <p:nvSpPr>
            <p:cNvPr id="181256" name="Text Box 10"/>
            <p:cNvSpPr txBox="1">
              <a:spLocks noChangeArrowheads="1"/>
            </p:cNvSpPr>
            <p:nvPr/>
          </p:nvSpPr>
          <p:spPr bwMode="auto">
            <a:xfrm>
              <a:off x="5805518" y="1050925"/>
              <a:ext cx="3124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pt-BR" sz="2000" b="1">
                  <a:latin typeface="Arial Narrow" pitchFamily="34" charset="0"/>
                </a:rPr>
                <a:t>Decomposição funcional</a:t>
              </a:r>
            </a:p>
            <a:p>
              <a:pPr algn="ctr"/>
              <a:r>
                <a:rPr lang="pt-BR" b="1" i="1">
                  <a:solidFill>
                    <a:schemeClr val="accent2"/>
                  </a:solidFill>
                  <a:latin typeface="Arial Narrow" pitchFamily="34" charset="0"/>
                </a:rPr>
                <a:t>O que e como</a:t>
              </a:r>
              <a:endParaRPr lang="pt-BR" sz="2000" b="1" i="1">
                <a:latin typeface="Arial Narrow" pitchFamily="34" charset="0"/>
              </a:endParaRPr>
            </a:p>
          </p:txBody>
        </p:sp>
        <p:sp>
          <p:nvSpPr>
            <p:cNvPr id="181257" name="Line 11"/>
            <p:cNvSpPr>
              <a:spLocks noChangeShapeType="1"/>
            </p:cNvSpPr>
            <p:nvPr/>
          </p:nvSpPr>
          <p:spPr bwMode="auto">
            <a:xfrm>
              <a:off x="3019444" y="1508125"/>
              <a:ext cx="31242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t-BR"/>
            </a:p>
          </p:txBody>
        </p:sp>
      </p:grpSp>
    </p:spTree>
    <p:extLst>
      <p:ext uri="{BB962C8B-B14F-4D97-AF65-F5344CB8AC3E}">
        <p14:creationId xmlns:p14="http://schemas.microsoft.com/office/powerpoint/2010/main" val="26079784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Nível correto de detalhes</a:t>
            </a:r>
            <a:endParaRPr lang="pt-BR" dirty="0"/>
          </a:p>
        </p:txBody>
      </p:sp>
      <p:sp>
        <p:nvSpPr>
          <p:cNvPr id="183298" name="Espaço Reservado para Conteúdo 2"/>
          <p:cNvSpPr>
            <a:spLocks noGrp="1"/>
          </p:cNvSpPr>
          <p:nvPr>
            <p:ph idx="1"/>
          </p:nvPr>
        </p:nvSpPr>
        <p:spPr/>
        <p:txBody>
          <a:bodyPr/>
          <a:lstStyle/>
          <a:p>
            <a:r>
              <a:rPr lang="pt-BR" smtClean="0"/>
              <a:t>Ausência de detalhes de projeto de interface – foco na informação e eventos e não nos formatos e controles</a:t>
            </a:r>
          </a:p>
          <a:p>
            <a:r>
              <a:rPr lang="pt-BR" smtClean="0"/>
              <a:t>Nenhuma suposição arquitetural (nenhum requisito de projeto)</a:t>
            </a:r>
          </a:p>
          <a:p>
            <a:pPr lvl="1"/>
            <a:r>
              <a:rPr lang="pt-BR" smtClean="0"/>
              <a:t>Mas os passos do casos de uso podem afetar a arquitetura</a:t>
            </a:r>
          </a:p>
          <a:p>
            <a:r>
              <a:rPr lang="pt-BR" smtClean="0"/>
              <a:t>Nenhum processamento interno – foque no comportamento e não em como implementar esse comportamento</a:t>
            </a:r>
          </a:p>
        </p:txBody>
      </p:sp>
      <p:sp>
        <p:nvSpPr>
          <p:cNvPr id="4" name="AutoShape 4"/>
          <p:cNvSpPr>
            <a:spLocks noChangeArrowheads="1"/>
          </p:cNvSpPr>
          <p:nvPr/>
        </p:nvSpPr>
        <p:spPr bwMode="auto">
          <a:xfrm>
            <a:off x="1908175" y="4600575"/>
            <a:ext cx="5654675" cy="1347788"/>
          </a:xfrm>
          <a:prstGeom prst="roundRect">
            <a:avLst>
              <a:gd name="adj" fmla="val 16667"/>
            </a:avLst>
          </a:prstGeom>
          <a:solidFill>
            <a:schemeClr val="bg1">
              <a:lumMod val="85000"/>
            </a:schemeClr>
          </a:solidFill>
          <a:ln w="38100" algn="ctr">
            <a:solidFill>
              <a:srgbClr val="E4241C"/>
            </a:solidFill>
            <a:round/>
            <a:headEnd/>
            <a:tailEnd/>
          </a:ln>
          <a:effectLst/>
        </p:spPr>
        <p:txBody>
          <a:bodyPr anchor="ctr">
            <a:spAutoFit/>
          </a:bodyPr>
          <a:lstStyle/>
          <a:p>
            <a:pPr algn="ctr">
              <a:defRPr/>
            </a:pPr>
            <a:r>
              <a:rPr lang="pt-BR" u="sng">
                <a:latin typeface="Arial" charset="0"/>
                <a:cs typeface="Arial" charset="0"/>
              </a:rPr>
              <a:t>Quantos detalhes devem existir num caso de uso?</a:t>
            </a:r>
            <a:r>
              <a:rPr lang="pt-BR">
                <a:latin typeface="Arial" charset="0"/>
                <a:cs typeface="Arial" charset="0"/>
              </a:rPr>
              <a:t>  </a:t>
            </a:r>
          </a:p>
          <a:p>
            <a:pPr lvl="1" algn="ctr">
              <a:defRPr/>
            </a:pPr>
            <a:r>
              <a:rPr lang="pt-BR">
                <a:latin typeface="Arial" charset="0"/>
                <a:cs typeface="Arial" charset="0"/>
              </a:rPr>
              <a:t>O suficiente para que os interesses (solicitações) de todos os envolvidos sejam satisfeitos pelo sistema a ser liberado.</a:t>
            </a:r>
          </a:p>
        </p:txBody>
      </p:sp>
    </p:spTree>
    <p:extLst>
      <p:ext uri="{BB962C8B-B14F-4D97-AF65-F5344CB8AC3E}">
        <p14:creationId xmlns:p14="http://schemas.microsoft.com/office/powerpoint/2010/main" val="681438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Como tratar as interfaces?</a:t>
            </a:r>
            <a:endParaRPr lang="pt-BR" dirty="0"/>
          </a:p>
        </p:txBody>
      </p:sp>
      <p:sp>
        <p:nvSpPr>
          <p:cNvPr id="196610" name="Espaço Reservado para Conteúdo 2"/>
          <p:cNvSpPr>
            <a:spLocks noGrp="1"/>
          </p:cNvSpPr>
          <p:nvPr>
            <p:ph idx="1"/>
          </p:nvPr>
        </p:nvSpPr>
        <p:spPr/>
        <p:txBody>
          <a:bodyPr/>
          <a:lstStyle/>
          <a:p>
            <a:r>
              <a:rPr lang="pt-BR" smtClean="0"/>
              <a:t>Deixe a interface do usuário fora do caso de uso</a:t>
            </a:r>
          </a:p>
          <a:p>
            <a:pPr lvl="1"/>
            <a:r>
              <a:rPr lang="pt-BR" smtClean="0"/>
              <a:t>Casos de uso são independentes da interface do usuário</a:t>
            </a:r>
          </a:p>
          <a:p>
            <a:pPr lvl="1"/>
            <a:r>
              <a:rPr lang="pt-BR" smtClean="0"/>
              <a:t>Descreva interfaces de usuário com</a:t>
            </a:r>
          </a:p>
          <a:p>
            <a:pPr lvl="2"/>
            <a:r>
              <a:rPr lang="pt-BR" smtClean="0"/>
              <a:t>Modelos ou protótipos da experiência do usuário</a:t>
            </a:r>
          </a:p>
          <a:p>
            <a:pPr lvl="2"/>
            <a:r>
              <a:rPr lang="pt-BR" smtClean="0"/>
              <a:t>Especificações de interface do usuário</a:t>
            </a:r>
          </a:p>
          <a:p>
            <a:endParaRPr lang="pt-BR" smtClean="0"/>
          </a:p>
        </p:txBody>
      </p:sp>
      <p:sp>
        <p:nvSpPr>
          <p:cNvPr id="4" name="Text Box 4"/>
          <p:cNvSpPr txBox="1">
            <a:spLocks noChangeArrowheads="1"/>
          </p:cNvSpPr>
          <p:nvPr/>
        </p:nvSpPr>
        <p:spPr bwMode="auto">
          <a:xfrm>
            <a:off x="642938" y="3873500"/>
            <a:ext cx="4071937" cy="1631950"/>
          </a:xfrm>
          <a:prstGeom prst="rect">
            <a:avLst/>
          </a:prstGeom>
          <a:solidFill>
            <a:schemeClr val="bg1">
              <a:lumMod val="85000"/>
            </a:schemeClr>
          </a:solidFill>
          <a:ln w="9525">
            <a:solidFill>
              <a:schemeClr val="tx1"/>
            </a:solidFill>
            <a:miter lim="800000"/>
            <a:headEnd type="none" w="sm" len="sm"/>
            <a:tailEnd/>
          </a:ln>
          <a:effectLst/>
        </p:spPr>
        <p:txBody>
          <a:bodyPr>
            <a:spAutoFit/>
          </a:bodyPr>
          <a:lstStyle/>
          <a:p>
            <a:pPr eaLnBrk="0" fontAlgn="auto" hangingPunct="0">
              <a:spcBef>
                <a:spcPts val="0"/>
              </a:spcBef>
              <a:spcAft>
                <a:spcPts val="0"/>
              </a:spcAft>
              <a:tabLst>
                <a:tab pos="1262063" algn="l"/>
                <a:tab pos="2424113" algn="l"/>
              </a:tabLst>
              <a:defRPr/>
            </a:pPr>
            <a:r>
              <a:rPr lang="pt-BR" sz="2000" dirty="0">
                <a:latin typeface="Arial" charset="0"/>
              </a:rPr>
              <a:t>Clique	Arrastar	Formulário</a:t>
            </a:r>
          </a:p>
          <a:p>
            <a:pPr eaLnBrk="0" fontAlgn="auto" hangingPunct="0">
              <a:spcBef>
                <a:spcPts val="0"/>
              </a:spcBef>
              <a:spcAft>
                <a:spcPts val="0"/>
              </a:spcAft>
              <a:tabLst>
                <a:tab pos="1262063" algn="l"/>
                <a:tab pos="2424113" algn="l"/>
              </a:tabLst>
              <a:defRPr/>
            </a:pPr>
            <a:r>
              <a:rPr lang="pt-BR" sz="2000" dirty="0">
                <a:latin typeface="Arial" charset="0"/>
              </a:rPr>
              <a:t>Abrir	Fechar	Soltar</a:t>
            </a:r>
          </a:p>
          <a:p>
            <a:pPr eaLnBrk="0" fontAlgn="auto" hangingPunct="0">
              <a:spcBef>
                <a:spcPts val="0"/>
              </a:spcBef>
              <a:spcAft>
                <a:spcPts val="0"/>
              </a:spcAft>
              <a:tabLst>
                <a:tab pos="1262063" algn="l"/>
                <a:tab pos="2424113" algn="l"/>
              </a:tabLst>
              <a:defRPr/>
            </a:pPr>
            <a:r>
              <a:rPr lang="pt-BR" sz="2000" dirty="0">
                <a:latin typeface="Arial" charset="0"/>
              </a:rPr>
              <a:t>Botão	Campo	</a:t>
            </a:r>
            <a:r>
              <a:rPr lang="pt-BR" sz="2000" dirty="0" err="1">
                <a:latin typeface="Arial" charset="0"/>
              </a:rPr>
              <a:t>Drop-down</a:t>
            </a:r>
            <a:endParaRPr lang="pt-BR" sz="2000" dirty="0">
              <a:latin typeface="Arial" charset="0"/>
            </a:endParaRPr>
          </a:p>
          <a:p>
            <a:pPr eaLnBrk="0" fontAlgn="auto" hangingPunct="0">
              <a:spcBef>
                <a:spcPts val="0"/>
              </a:spcBef>
              <a:spcAft>
                <a:spcPts val="0"/>
              </a:spcAft>
              <a:tabLst>
                <a:tab pos="1262063" algn="l"/>
                <a:tab pos="2424113" algn="l"/>
              </a:tabLst>
              <a:defRPr/>
            </a:pPr>
            <a:r>
              <a:rPr lang="pt-BR" sz="2000" dirty="0" err="1">
                <a:latin typeface="Arial" charset="0"/>
              </a:rPr>
              <a:t>Pop-up</a:t>
            </a:r>
            <a:r>
              <a:rPr lang="pt-BR" sz="2000" dirty="0">
                <a:latin typeface="Arial" charset="0"/>
              </a:rPr>
              <a:t>	Rolar	Navegador</a:t>
            </a:r>
          </a:p>
          <a:p>
            <a:pPr eaLnBrk="0" fontAlgn="auto" hangingPunct="0">
              <a:spcBef>
                <a:spcPts val="0"/>
              </a:spcBef>
              <a:spcAft>
                <a:spcPts val="0"/>
              </a:spcAft>
              <a:tabLst>
                <a:tab pos="1262063" algn="l"/>
                <a:tab pos="2424113" algn="l"/>
              </a:tabLst>
              <a:defRPr/>
            </a:pPr>
            <a:r>
              <a:rPr lang="pt-BR" sz="2000" dirty="0">
                <a:latin typeface="Arial" charset="0"/>
              </a:rPr>
              <a:t>Registro	Janela</a:t>
            </a:r>
          </a:p>
        </p:txBody>
      </p:sp>
      <p:sp>
        <p:nvSpPr>
          <p:cNvPr id="5" name="Text Box 5"/>
          <p:cNvSpPr txBox="1">
            <a:spLocks noChangeArrowheads="1"/>
          </p:cNvSpPr>
          <p:nvPr/>
        </p:nvSpPr>
        <p:spPr bwMode="auto">
          <a:xfrm>
            <a:off x="5176838" y="3873500"/>
            <a:ext cx="2976562" cy="1631950"/>
          </a:xfrm>
          <a:prstGeom prst="rect">
            <a:avLst/>
          </a:prstGeom>
          <a:solidFill>
            <a:schemeClr val="bg1">
              <a:lumMod val="85000"/>
            </a:schemeClr>
          </a:solidFill>
          <a:ln w="9525">
            <a:solidFill>
              <a:schemeClr val="tx1"/>
            </a:solidFill>
            <a:miter lim="800000"/>
            <a:headEnd type="none" w="sm" len="sm"/>
            <a:tailEnd/>
          </a:ln>
          <a:effectLst/>
        </p:spPr>
        <p:txBody>
          <a:bodyPr>
            <a:spAutoFit/>
          </a:bodyPr>
          <a:lstStyle/>
          <a:p>
            <a:pPr eaLnBrk="0" fontAlgn="auto" hangingPunct="0">
              <a:spcBef>
                <a:spcPts val="0"/>
              </a:spcBef>
              <a:spcAft>
                <a:spcPts val="0"/>
              </a:spcAft>
              <a:tabLst>
                <a:tab pos="1262063" algn="l"/>
              </a:tabLst>
              <a:defRPr/>
            </a:pPr>
            <a:r>
              <a:rPr lang="pt-BR" sz="2000">
                <a:latin typeface="Arial" charset="0"/>
              </a:rPr>
              <a:t>Solicita	Escolhe          </a:t>
            </a:r>
          </a:p>
          <a:p>
            <a:pPr eaLnBrk="0" fontAlgn="auto" hangingPunct="0">
              <a:spcBef>
                <a:spcPts val="0"/>
              </a:spcBef>
              <a:spcAft>
                <a:spcPts val="0"/>
              </a:spcAft>
              <a:tabLst>
                <a:tab pos="1262063" algn="l"/>
              </a:tabLst>
              <a:defRPr/>
            </a:pPr>
            <a:r>
              <a:rPr lang="pt-BR" sz="2000">
                <a:latin typeface="Arial" charset="0"/>
              </a:rPr>
              <a:t>Inicia	Especifica</a:t>
            </a:r>
          </a:p>
          <a:p>
            <a:pPr eaLnBrk="0" fontAlgn="auto" hangingPunct="0">
              <a:spcBef>
                <a:spcPts val="0"/>
              </a:spcBef>
              <a:spcAft>
                <a:spcPts val="0"/>
              </a:spcAft>
              <a:tabLst>
                <a:tab pos="1262063" algn="l"/>
              </a:tabLst>
              <a:defRPr/>
            </a:pPr>
            <a:r>
              <a:rPr lang="pt-BR" sz="2000">
                <a:latin typeface="Arial" charset="0"/>
              </a:rPr>
              <a:t>Submete 	Seleciona</a:t>
            </a:r>
          </a:p>
          <a:p>
            <a:pPr eaLnBrk="0" fontAlgn="auto" hangingPunct="0">
              <a:spcBef>
                <a:spcPts val="0"/>
              </a:spcBef>
              <a:spcAft>
                <a:spcPts val="0"/>
              </a:spcAft>
              <a:tabLst>
                <a:tab pos="1262063" algn="l"/>
              </a:tabLst>
              <a:defRPr/>
            </a:pPr>
            <a:r>
              <a:rPr lang="pt-BR" sz="2000">
                <a:latin typeface="Arial" charset="0"/>
              </a:rPr>
              <a:t>Começa	Exibe Informa</a:t>
            </a:r>
          </a:p>
        </p:txBody>
      </p:sp>
      <p:sp>
        <p:nvSpPr>
          <p:cNvPr id="196613" name="Text Box 6"/>
          <p:cNvSpPr txBox="1">
            <a:spLocks noChangeArrowheads="1"/>
          </p:cNvSpPr>
          <p:nvPr/>
        </p:nvSpPr>
        <p:spPr bwMode="auto">
          <a:xfrm>
            <a:off x="2187575" y="3352800"/>
            <a:ext cx="982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2800"/>
              <a:t>Evite</a:t>
            </a:r>
          </a:p>
        </p:txBody>
      </p:sp>
      <p:sp>
        <p:nvSpPr>
          <p:cNvPr id="196614" name="Text Box 7"/>
          <p:cNvSpPr txBox="1">
            <a:spLocks noChangeArrowheads="1"/>
          </p:cNvSpPr>
          <p:nvPr/>
        </p:nvSpPr>
        <p:spPr bwMode="auto">
          <a:xfrm>
            <a:off x="6043613" y="3352800"/>
            <a:ext cx="1243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r>
              <a:rPr lang="pt-BR" sz="2800"/>
              <a:t>Prefira</a:t>
            </a:r>
          </a:p>
        </p:txBody>
      </p:sp>
    </p:spTree>
    <p:extLst>
      <p:ext uri="{BB962C8B-B14F-4D97-AF65-F5344CB8AC3E}">
        <p14:creationId xmlns:p14="http://schemas.microsoft.com/office/powerpoint/2010/main" val="3807988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Métodos de </a:t>
            </a:r>
            <a:r>
              <a:rPr lang="pt-BR" dirty="0" smtClean="0"/>
              <a:t/>
            </a:r>
            <a:br>
              <a:rPr lang="pt-BR" dirty="0" smtClean="0"/>
            </a:br>
            <a:r>
              <a:rPr lang="pt-BR" dirty="0" smtClean="0"/>
              <a:t>Desenvolvimentos </a:t>
            </a:r>
            <a:r>
              <a:rPr lang="pt-BR" dirty="0"/>
              <a:t>Utilizados</a:t>
            </a:r>
          </a:p>
        </p:txBody>
      </p:sp>
      <p:graphicFrame>
        <p:nvGraphicFramePr>
          <p:cNvPr id="4" name="Tabela 3"/>
          <p:cNvGraphicFramePr>
            <a:graphicFrameLocks noGrp="1"/>
          </p:cNvGraphicFramePr>
          <p:nvPr>
            <p:extLst>
              <p:ext uri="{D42A27DB-BD31-4B8C-83A1-F6EECF244321}">
                <p14:modId xmlns:p14="http://schemas.microsoft.com/office/powerpoint/2010/main" val="1448767825"/>
              </p:ext>
            </p:extLst>
          </p:nvPr>
        </p:nvGraphicFramePr>
        <p:xfrm>
          <a:off x="62792" y="1413944"/>
          <a:ext cx="6656202" cy="5327424"/>
        </p:xfrm>
        <a:graphic>
          <a:graphicData uri="http://schemas.openxmlformats.org/drawingml/2006/table">
            <a:tbl>
              <a:tblPr/>
              <a:tblGrid>
                <a:gridCol w="288000"/>
                <a:gridCol w="2340000"/>
                <a:gridCol w="3132000"/>
                <a:gridCol w="896202"/>
              </a:tblGrid>
              <a:tr h="288000">
                <a:tc>
                  <a:txBody>
                    <a:bodyPr/>
                    <a:lstStyle/>
                    <a:p>
                      <a:pPr algn="ctr">
                        <a:spcAft>
                          <a:spcPts val="0"/>
                        </a:spcAft>
                      </a:pPr>
                      <a:endParaRPr lang="pt-BR" sz="1100" dirty="0">
                        <a:latin typeface="+mn-lt"/>
                        <a:ea typeface="Times New Roman"/>
                        <a:cs typeface="Arial" pitchFamily="34" charset="0"/>
                      </a:endParaRPr>
                    </a:p>
                  </a:txBody>
                  <a:tcPr marL="17791" marR="17791"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b="1" dirty="0">
                          <a:solidFill>
                            <a:srgbClr val="000000"/>
                          </a:solidFill>
                          <a:latin typeface="+mn-lt"/>
                          <a:ea typeface="Times New Roman"/>
                          <a:cs typeface="Arial" pitchFamily="34" charset="0"/>
                        </a:rPr>
                        <a:t>Métodos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spcAft>
                          <a:spcPts val="0"/>
                        </a:spcAft>
                      </a:pPr>
                      <a:r>
                        <a:rPr lang="pt-BR" sz="1100" b="1" dirty="0">
                          <a:solidFill>
                            <a:srgbClr val="000000"/>
                          </a:solidFill>
                          <a:latin typeface="+mn-lt"/>
                          <a:ea typeface="Times New Roman"/>
                          <a:cs typeface="Arial" pitchFamily="34" charset="0"/>
                        </a:rPr>
                        <a:t>Artefatos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spcAft>
                          <a:spcPts val="0"/>
                        </a:spcAft>
                      </a:pPr>
                      <a:r>
                        <a:rPr lang="pt-BR" sz="1100" b="1" dirty="0">
                          <a:solidFill>
                            <a:srgbClr val="000000"/>
                          </a:solidFill>
                          <a:latin typeface="+mn-lt"/>
                          <a:ea typeface="Times New Roman"/>
                          <a:cs typeface="Arial" pitchFamily="34" charset="0"/>
                        </a:rPr>
                        <a:t>Resultados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5">
                        <a:lumMod val="20000"/>
                        <a:lumOff val="80000"/>
                      </a:schemeClr>
                    </a:solidFill>
                  </a:tcPr>
                </a:tc>
              </a:tr>
              <a:tr h="57186">
                <a:tc rowSpan="12">
                  <a:txBody>
                    <a:bodyPr/>
                    <a:lstStyle/>
                    <a:p>
                      <a:pPr algn="ctr">
                        <a:spcAft>
                          <a:spcPts val="0"/>
                        </a:spcAft>
                      </a:pPr>
                      <a:r>
                        <a:rPr lang="pt-BR" sz="1100" b="1" dirty="0">
                          <a:solidFill>
                            <a:srgbClr val="000000"/>
                          </a:solidFill>
                          <a:latin typeface="+mn-lt"/>
                          <a:ea typeface="Times New Roman"/>
                          <a:cs typeface="Arial" pitchFamily="34" charset="0"/>
                        </a:rPr>
                        <a:t>Análise de Software</a:t>
                      </a:r>
                      <a:endParaRPr lang="pt-BR" sz="1100" dirty="0">
                        <a:latin typeface="+mn-lt"/>
                        <a:ea typeface="Times New Roman"/>
                        <a:cs typeface="Arial" pitchFamily="34" charset="0"/>
                      </a:endParaRPr>
                    </a:p>
                  </a:txBody>
                  <a:tcPr marL="17791" marR="17791"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i="1" dirty="0" err="1">
                          <a:solidFill>
                            <a:srgbClr val="000000"/>
                          </a:solidFill>
                          <a:latin typeface="+mn-lt"/>
                          <a:ea typeface="Times New Roman"/>
                          <a:cs typeface="Arial" pitchFamily="34" charset="0"/>
                        </a:rPr>
                        <a:t>Storyboarding</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i="1" dirty="0" err="1">
                          <a:solidFill>
                            <a:srgbClr val="000000"/>
                          </a:solidFill>
                          <a:latin typeface="+mn-lt"/>
                          <a:ea typeface="Times New Roman"/>
                          <a:cs typeface="Arial" pitchFamily="34" charset="0"/>
                        </a:rPr>
                        <a:t>Storyboard</a:t>
                      </a:r>
                      <a:r>
                        <a:rPr lang="pt-BR" sz="1100" dirty="0">
                          <a:solidFill>
                            <a:srgbClr val="000000"/>
                          </a:solidFill>
                          <a:latin typeface="+mn-lt"/>
                          <a:ea typeface="Times New Roman"/>
                          <a:cs typeface="Arial" pitchFamily="34" charset="0"/>
                        </a:rPr>
                        <a:t> para cada Caso de Uso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b="1" dirty="0">
                          <a:solidFill>
                            <a:srgbClr val="000000"/>
                          </a:solidFill>
                          <a:latin typeface="+mn-lt"/>
                          <a:ea typeface="Times New Roman"/>
                          <a:cs typeface="Arial" pitchFamily="34" charset="0"/>
                        </a:rPr>
                        <a:t>SRS</a:t>
                      </a:r>
                      <a:endParaRPr lang="pt-BR" sz="1100" b="1"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97597">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Modelagem de Casos de Uso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Diagrama de Casos de Uso do Subsistema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Realização dos Casos de Uso do Subsistema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97597">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Requisitos de Software do Subsistema (SRS)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Dicionário de Dados do Subsistema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Mensagens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Algoritmos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SSS X Casos de Uso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Casos de Uso X Dicionário de Dados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Casos de Uso X Mensagens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Casos de Uso X Algoritmos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Casos de Uso X SRS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r h="57186">
                <a:tc rowSpan="8">
                  <a:txBody>
                    <a:bodyPr/>
                    <a:lstStyle/>
                    <a:p>
                      <a:pPr marL="71755" marR="71755" algn="ctr">
                        <a:spcAft>
                          <a:spcPts val="0"/>
                        </a:spcAft>
                      </a:pPr>
                      <a:r>
                        <a:rPr lang="pt-BR" sz="1100" b="1" dirty="0">
                          <a:solidFill>
                            <a:srgbClr val="000000"/>
                          </a:solidFill>
                          <a:latin typeface="+mn-lt"/>
                          <a:ea typeface="Times New Roman"/>
                          <a:cs typeface="Arial" pitchFamily="34" charset="0"/>
                        </a:rPr>
                        <a:t>Projeto de Software</a:t>
                      </a:r>
                      <a:endParaRPr lang="pt-BR" sz="1100" dirty="0">
                        <a:latin typeface="+mn-lt"/>
                        <a:ea typeface="Times New Roman"/>
                        <a:cs typeface="Arial" pitchFamily="34" charset="0"/>
                      </a:endParaRPr>
                    </a:p>
                  </a:txBody>
                  <a:tcPr marL="17791" marR="17791"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dirty="0">
                          <a:solidFill>
                            <a:srgbClr val="000000"/>
                          </a:solidFill>
                          <a:latin typeface="+mn-lt"/>
                          <a:ea typeface="Times New Roman"/>
                          <a:cs typeface="Arial" pitchFamily="34" charset="0"/>
                        </a:rPr>
                        <a:t>Projeto de Banco de Dados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Projeto Conceitual do BD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DBDD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Projeto Lógico do BD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Projeto Físico do BD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Projeto de IHM</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Definição dos Padrões de Interface</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SDD</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Design das Interfaces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97597">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Projeto de Componentes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Padrões Aplicados ao Projeto com Estudo de Casos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Projeto Orientado a Objetos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Projeto de Persistência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r h="97597">
                <a:tc rowSpan="9">
                  <a:txBody>
                    <a:bodyPr/>
                    <a:lstStyle/>
                    <a:p>
                      <a:pPr marL="71755" marR="71755" algn="ctr">
                        <a:spcAft>
                          <a:spcPts val="0"/>
                        </a:spcAft>
                      </a:pPr>
                      <a:r>
                        <a:rPr lang="pt-BR" sz="1100" b="1" dirty="0">
                          <a:solidFill>
                            <a:srgbClr val="000000"/>
                          </a:solidFill>
                          <a:latin typeface="+mn-lt"/>
                          <a:ea typeface="Times New Roman"/>
                          <a:cs typeface="Arial" pitchFamily="34" charset="0"/>
                        </a:rPr>
                        <a:t>Implementação</a:t>
                      </a:r>
                      <a:endParaRPr lang="pt-BR" sz="1100" dirty="0">
                        <a:latin typeface="+mn-lt"/>
                        <a:ea typeface="Times New Roman"/>
                        <a:cs typeface="Arial" pitchFamily="34" charset="0"/>
                      </a:endParaRPr>
                    </a:p>
                  </a:txBody>
                  <a:tcPr marL="17791" marR="17791" marT="0" marB="0"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AEEF3"/>
                    </a:solidFill>
                  </a:tcPr>
                </a:tc>
                <a:tc>
                  <a:txBody>
                    <a:bodyPr/>
                    <a:lstStyle/>
                    <a:p>
                      <a:pPr algn="r">
                        <a:spcAft>
                          <a:spcPts val="0"/>
                        </a:spcAft>
                      </a:pPr>
                      <a:r>
                        <a:rPr lang="pt-BR" sz="1100" dirty="0">
                          <a:solidFill>
                            <a:srgbClr val="000000"/>
                          </a:solidFill>
                          <a:latin typeface="+mn-lt"/>
                          <a:ea typeface="Times New Roman"/>
                          <a:cs typeface="Arial" pitchFamily="34" charset="0"/>
                        </a:rPr>
                        <a:t>Definição de Padrões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tc>
                  <a:txBody>
                    <a:bodyPr/>
                    <a:lstStyle/>
                    <a:p>
                      <a:pPr>
                        <a:spcAft>
                          <a:spcPts val="0"/>
                        </a:spcAft>
                      </a:pPr>
                      <a:r>
                        <a:rPr lang="pt-BR" sz="1100" dirty="0">
                          <a:solidFill>
                            <a:srgbClr val="000000"/>
                          </a:solidFill>
                          <a:latin typeface="+mn-lt"/>
                          <a:ea typeface="Times New Roman"/>
                          <a:cs typeface="Arial" pitchFamily="34" charset="0"/>
                        </a:rPr>
                        <a:t>Padrões de Utilização do Ambiente de Desenvolvimento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Infra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tcPr>
                </a:tc>
                <a:tc>
                  <a:txBody>
                    <a:bodyPr/>
                    <a:lstStyle/>
                    <a:p>
                      <a:pPr>
                        <a:spcAft>
                          <a:spcPts val="0"/>
                        </a:spcAft>
                      </a:pPr>
                      <a:r>
                        <a:rPr lang="pt-BR" sz="1100" dirty="0">
                          <a:solidFill>
                            <a:srgbClr val="000000"/>
                          </a:solidFill>
                          <a:latin typeface="+mn-lt"/>
                          <a:ea typeface="Times New Roman"/>
                          <a:cs typeface="Arial" pitchFamily="34" charset="0"/>
                        </a:rPr>
                        <a:t>Padrões de Codificação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Definições para construção de </a:t>
                      </a:r>
                      <a:r>
                        <a:rPr lang="pt-BR" sz="1100" i="1" dirty="0" err="1">
                          <a:solidFill>
                            <a:srgbClr val="000000"/>
                          </a:solidFill>
                          <a:latin typeface="+mn-lt"/>
                          <a:ea typeface="Times New Roman"/>
                          <a:cs typeface="Arial" pitchFamily="34" charset="0"/>
                        </a:rPr>
                        <a:t>Builds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r h="177864">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Implementação de Componente</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pPr>
                        <a:spcAft>
                          <a:spcPts val="0"/>
                        </a:spcAft>
                      </a:pPr>
                      <a:r>
                        <a:rPr lang="pt-BR" sz="1100" i="1" dirty="0" err="1">
                          <a:solidFill>
                            <a:srgbClr val="000000"/>
                          </a:solidFill>
                          <a:latin typeface="+mn-lt"/>
                          <a:ea typeface="Times New Roman"/>
                          <a:cs typeface="Arial" pitchFamily="34" charset="0"/>
                        </a:rPr>
                        <a:t>Test</a:t>
                      </a:r>
                      <a:r>
                        <a:rPr lang="pt-BR" sz="1100" i="1" dirty="0">
                          <a:solidFill>
                            <a:srgbClr val="000000"/>
                          </a:solidFill>
                          <a:latin typeface="+mn-lt"/>
                          <a:ea typeface="Times New Roman"/>
                          <a:cs typeface="Arial" pitchFamily="34" charset="0"/>
                        </a:rPr>
                        <a:t> </a:t>
                      </a:r>
                      <a:r>
                        <a:rPr lang="pt-BR" sz="1100" i="1" dirty="0" err="1" smtClean="0">
                          <a:solidFill>
                            <a:srgbClr val="000000"/>
                          </a:solidFill>
                          <a:latin typeface="+mn-lt"/>
                          <a:ea typeface="Times New Roman"/>
                          <a:cs typeface="Arial" pitchFamily="34" charset="0"/>
                        </a:rPr>
                        <a:t>Drive-Development</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Código</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i="1" dirty="0" err="1">
                          <a:solidFill>
                            <a:srgbClr val="000000"/>
                          </a:solidFill>
                          <a:latin typeface="+mn-lt"/>
                          <a:ea typeface="Times New Roman"/>
                          <a:cs typeface="Arial" pitchFamily="34" charset="0"/>
                        </a:rPr>
                        <a:t>Baseline</a:t>
                      </a:r>
                      <a:r>
                        <a:rPr lang="pt-BR" sz="1100" dirty="0">
                          <a:solidFill>
                            <a:srgbClr val="000000"/>
                          </a:solidFill>
                          <a:latin typeface="+mn-lt"/>
                          <a:ea typeface="Times New Roman"/>
                          <a:cs typeface="Arial" pitchFamily="34" charset="0"/>
                        </a:rPr>
                        <a:t> de Arquivos Fonte</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Integração de Subsistemas</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Testes de Integração de Subsistema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Pacote de Instalação de Subsistema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r>
                        <a:rPr lang="pt-BR" sz="1100" dirty="0">
                          <a:solidFill>
                            <a:srgbClr val="000000"/>
                          </a:solidFill>
                          <a:latin typeface="+mn-lt"/>
                          <a:ea typeface="Times New Roman"/>
                          <a:cs typeface="Arial" pitchFamily="34" charset="0"/>
                        </a:rPr>
                        <a:t>Integração de 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Testes de Integração de 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solidFill>
                      <a:srgbClr val="F2F2F2"/>
                    </a:solidFill>
                  </a:tcPr>
                </a:tc>
              </a:tr>
              <a:tr h="57186">
                <a:tc vMerge="1">
                  <a:txBody>
                    <a:bodyPr/>
                    <a:lstStyle/>
                    <a:p>
                      <a:endParaRPr lang="pt-BR"/>
                    </a:p>
                  </a:txBody>
                  <a:tcPr/>
                </a:tc>
                <a:tc>
                  <a:txBody>
                    <a:bodyPr/>
                    <a:lstStyle/>
                    <a:p>
                      <a:pPr algn="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r>
                        <a:rPr lang="pt-BR" sz="1100" dirty="0">
                          <a:solidFill>
                            <a:srgbClr val="000000"/>
                          </a:solidFill>
                          <a:latin typeface="+mn-lt"/>
                          <a:ea typeface="Times New Roman"/>
                          <a:cs typeface="Arial" pitchFamily="34" charset="0"/>
                        </a:rPr>
                        <a:t>Pacote de Instalação de Sistema</a:t>
                      </a:r>
                      <a:endParaRPr lang="pt-BR" sz="1100" dirty="0">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spcAft>
                          <a:spcPts val="0"/>
                        </a:spcAft>
                      </a:pPr>
                      <a:endParaRPr lang="pt-BR" sz="1100" dirty="0">
                        <a:solidFill>
                          <a:srgbClr val="000000"/>
                        </a:solidFill>
                        <a:latin typeface="+mn-lt"/>
                        <a:ea typeface="Times New Roman"/>
                        <a:cs typeface="Arial" pitchFamily="34" charset="0"/>
                      </a:endParaRP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8577746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Como manter o </a:t>
            </a:r>
            <a:br>
              <a:rPr lang="pt-BR" dirty="0" smtClean="0"/>
            </a:br>
            <a:r>
              <a:rPr lang="pt-BR" dirty="0" smtClean="0"/>
              <a:t>foco e a concisão?</a:t>
            </a:r>
            <a:endParaRPr lang="pt-BR" dirty="0"/>
          </a:p>
        </p:txBody>
      </p:sp>
      <p:sp>
        <p:nvSpPr>
          <p:cNvPr id="122884" name="Espaço Reservado para Conteúdo 2"/>
          <p:cNvSpPr>
            <a:spLocks noGrp="1"/>
          </p:cNvSpPr>
          <p:nvPr>
            <p:ph idx="1"/>
          </p:nvPr>
        </p:nvSpPr>
        <p:spPr/>
        <p:txBody>
          <a:bodyPr/>
          <a:lstStyle/>
          <a:p>
            <a:r>
              <a:rPr lang="pt-BR" smtClean="0"/>
              <a:t>Capture vocabulário comum num glossário</a:t>
            </a:r>
          </a:p>
          <a:p>
            <a:pPr lvl="1"/>
            <a:r>
              <a:rPr lang="pt-BR" smtClean="0"/>
              <a:t>Defina os termos usados no projeto no glossário, não no fluxo</a:t>
            </a:r>
          </a:p>
          <a:p>
            <a:pPr lvl="1"/>
            <a:r>
              <a:rPr lang="pt-BR" smtClean="0"/>
              <a:t>Ajude a prevenir equívocos</a:t>
            </a:r>
          </a:p>
          <a:p>
            <a:endParaRPr lang="pt-BR" smtClean="0"/>
          </a:p>
        </p:txBody>
      </p:sp>
      <p:sp>
        <p:nvSpPr>
          <p:cNvPr id="122885" name="AutoShape 8"/>
          <p:cNvSpPr>
            <a:spLocks noChangeArrowheads="1"/>
          </p:cNvSpPr>
          <p:nvPr/>
        </p:nvSpPr>
        <p:spPr bwMode="auto">
          <a:xfrm>
            <a:off x="457200" y="3048000"/>
            <a:ext cx="8153400" cy="2667000"/>
          </a:xfrm>
          <a:prstGeom prst="roundRect">
            <a:avLst>
              <a:gd name="adj" fmla="val 16667"/>
            </a:avLst>
          </a:prstGeom>
          <a:solidFill>
            <a:srgbClr val="DDDDDD"/>
          </a:solidFill>
          <a:ln w="9525">
            <a:solidFill>
              <a:schemeClr val="tx1"/>
            </a:solidFill>
            <a:round/>
            <a:headEnd/>
            <a:tailEnd/>
          </a:ln>
        </p:spPr>
        <p:txBody>
          <a:bodyPr wrap="none" lIns="107950" tIns="53975" rIns="107950" bIns="53975" anchor="ctr"/>
          <a:lstStyle/>
          <a:p>
            <a:endParaRPr lang="pt-BR"/>
          </a:p>
        </p:txBody>
      </p:sp>
      <p:grpSp>
        <p:nvGrpSpPr>
          <p:cNvPr id="122886" name="Group 4"/>
          <p:cNvGrpSpPr>
            <a:grpSpLocks/>
          </p:cNvGrpSpPr>
          <p:nvPr/>
        </p:nvGrpSpPr>
        <p:grpSpPr bwMode="auto">
          <a:xfrm>
            <a:off x="1147763" y="3200400"/>
            <a:ext cx="1595437" cy="2200275"/>
            <a:chOff x="2451" y="2112"/>
            <a:chExt cx="1005" cy="1386"/>
          </a:xfrm>
        </p:grpSpPr>
        <p:graphicFrame>
          <p:nvGraphicFramePr>
            <p:cNvPr id="122882" name="Object 2"/>
            <p:cNvGraphicFramePr>
              <a:graphicFrameLocks noChangeAspect="1"/>
            </p:cNvGraphicFramePr>
            <p:nvPr/>
          </p:nvGraphicFramePr>
          <p:xfrm>
            <a:off x="2451" y="2112"/>
            <a:ext cx="1005" cy="1099"/>
          </p:xfrm>
          <a:graphic>
            <a:graphicData uri="http://schemas.openxmlformats.org/presentationml/2006/ole">
              <mc:AlternateContent xmlns:mc="http://schemas.openxmlformats.org/markup-compatibility/2006">
                <mc:Choice xmlns:v="urn:schemas-microsoft-com:vml" Requires="v">
                  <p:oleObj spid="_x0000_s11385" name="CorelDRAW 6.0" r:id="rId4" imgW="357809" imgH="464845" progId="">
                    <p:embed/>
                  </p:oleObj>
                </mc:Choice>
                <mc:Fallback>
                  <p:oleObj name="CorelDRAW 6.0" r:id="rId4" imgW="357809" imgH="464845"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 y="2112"/>
                          <a:ext cx="1005" cy="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8" name="Text Box 6"/>
            <p:cNvSpPr txBox="1">
              <a:spLocks noChangeArrowheads="1"/>
            </p:cNvSpPr>
            <p:nvPr/>
          </p:nvSpPr>
          <p:spPr bwMode="auto">
            <a:xfrm>
              <a:off x="2504" y="3246"/>
              <a:ext cx="7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pt-BR" sz="2000"/>
                <a:t>Glossário</a:t>
              </a:r>
              <a:endParaRPr lang="pt-BR"/>
            </a:p>
          </p:txBody>
        </p:sp>
      </p:grpSp>
      <p:sp>
        <p:nvSpPr>
          <p:cNvPr id="122887" name="Text Box 9"/>
          <p:cNvSpPr txBox="1">
            <a:spLocks noChangeArrowheads="1"/>
          </p:cNvSpPr>
          <p:nvPr/>
        </p:nvSpPr>
        <p:spPr bwMode="auto">
          <a:xfrm>
            <a:off x="3048000" y="3581400"/>
            <a:ext cx="521176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marL="342900" indent="-342900">
              <a:defRPr>
                <a:solidFill>
                  <a:schemeClr val="tx1"/>
                </a:solidFill>
                <a:latin typeface="Arial" pitchFamily="34" charset="0"/>
              </a:defRPr>
            </a:lvl1pPr>
            <a:lvl2pPr indent="-227013">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lvl="1" eaLnBrk="0" hangingPunct="0">
              <a:spcBef>
                <a:spcPct val="50000"/>
              </a:spcBef>
              <a:buFontTx/>
              <a:buChar char="•"/>
            </a:pPr>
            <a:r>
              <a:rPr lang="pt-BR"/>
              <a:t>Inicie assim que possível</a:t>
            </a:r>
          </a:p>
          <a:p>
            <a:pPr lvl="1" eaLnBrk="0" hangingPunct="0">
              <a:spcBef>
                <a:spcPct val="50000"/>
              </a:spcBef>
              <a:buFontTx/>
              <a:buChar char="•"/>
            </a:pPr>
            <a:r>
              <a:rPr lang="pt-BR"/>
              <a:t>Continue registrando durante o projeto</a:t>
            </a:r>
          </a:p>
        </p:txBody>
      </p:sp>
    </p:spTree>
    <p:extLst>
      <p:ext uri="{BB962C8B-B14F-4D97-AF65-F5344CB8AC3E}">
        <p14:creationId xmlns:p14="http://schemas.microsoft.com/office/powerpoint/2010/main" val="29055839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Como manter o </a:t>
            </a:r>
            <a:r>
              <a:rPr lang="pt-BR" dirty="0" smtClean="0"/>
              <a:t/>
            </a:r>
            <a:br>
              <a:rPr lang="pt-BR" dirty="0" smtClean="0"/>
            </a:br>
            <a:r>
              <a:rPr lang="pt-BR" dirty="0" smtClean="0"/>
              <a:t>foco </a:t>
            </a:r>
            <a:r>
              <a:rPr lang="pt-BR" dirty="0"/>
              <a:t>e a concisão?</a:t>
            </a:r>
            <a:endParaRPr dirty="0"/>
          </a:p>
        </p:txBody>
      </p:sp>
      <p:grpSp>
        <p:nvGrpSpPr>
          <p:cNvPr id="20" name="Grupo 19"/>
          <p:cNvGrpSpPr/>
          <p:nvPr/>
        </p:nvGrpSpPr>
        <p:grpSpPr>
          <a:xfrm>
            <a:off x="57925" y="1143000"/>
            <a:ext cx="8833663" cy="5670376"/>
            <a:chOff x="57925" y="908720"/>
            <a:chExt cx="8833663" cy="5904656"/>
          </a:xfrm>
        </p:grpSpPr>
        <p:sp>
          <p:nvSpPr>
            <p:cNvPr id="192514" name="Rectangle 9"/>
            <p:cNvSpPr>
              <a:spLocks noChangeArrowheads="1"/>
            </p:cNvSpPr>
            <p:nvPr/>
          </p:nvSpPr>
          <p:spPr bwMode="auto">
            <a:xfrm>
              <a:off x="357188" y="1143000"/>
              <a:ext cx="4648200" cy="2341563"/>
            </a:xfrm>
            <a:prstGeom prst="rect">
              <a:avLst/>
            </a:prstGeom>
            <a:solidFill>
              <a:srgbClr val="CCCCCC"/>
            </a:solidFill>
            <a:ln w="9525">
              <a:solidFill>
                <a:schemeClr val="tx1"/>
              </a:solidFill>
              <a:miter lim="800000"/>
              <a:headEnd/>
              <a:tailEnd/>
            </a:ln>
          </p:spPr>
          <p:txBody>
            <a:bodyPr wrap="none" anchor="ctr"/>
            <a:lstStyle/>
            <a:p>
              <a:endParaRPr lang="pt-BR"/>
            </a:p>
          </p:txBody>
        </p:sp>
        <p:sp>
          <p:nvSpPr>
            <p:cNvPr id="7" name="Rectangle 5"/>
            <p:cNvSpPr txBox="1">
              <a:spLocks noChangeArrowheads="1"/>
            </p:cNvSpPr>
            <p:nvPr/>
          </p:nvSpPr>
          <p:spPr>
            <a:xfrm>
              <a:off x="490538" y="1204913"/>
              <a:ext cx="4438650" cy="2147887"/>
            </a:xfrm>
            <a:prstGeom prst="rect">
              <a:avLst/>
            </a:prstGeom>
          </p:spPr>
          <p:txBody>
            <a:bodyPr/>
            <a:lstStyle/>
            <a:p>
              <a:pPr indent="3175" algn="ctr">
                <a:lnSpc>
                  <a:spcPct val="90000"/>
                </a:lnSpc>
                <a:spcBef>
                  <a:spcPct val="20000"/>
                </a:spcBef>
                <a:buFont typeface="Wingdings" pitchFamily="2" charset="2"/>
                <a:buNone/>
                <a:defRPr/>
              </a:pPr>
              <a:r>
                <a:rPr lang="pt-BR" sz="1600" b="1" kern="0" dirty="0">
                  <a:latin typeface="+mn-lt"/>
                </a:rPr>
                <a:t>Caso de Uso</a:t>
              </a:r>
            </a:p>
            <a:p>
              <a:pPr indent="3175">
                <a:lnSpc>
                  <a:spcPct val="90000"/>
                </a:lnSpc>
                <a:spcBef>
                  <a:spcPct val="20000"/>
                </a:spcBef>
                <a:buFont typeface="Wingdings" pitchFamily="2" charset="2"/>
                <a:buNone/>
                <a:defRPr/>
              </a:pPr>
              <a:r>
                <a:rPr lang="pt-BR" sz="1600" b="1" kern="0" dirty="0">
                  <a:latin typeface="+mn-lt"/>
                </a:rPr>
                <a:t>5.</a:t>
              </a:r>
              <a:r>
                <a:rPr lang="pt-BR" sz="1600" b="1" kern="0" dirty="0">
                  <a:solidFill>
                    <a:srgbClr val="73E1FF"/>
                  </a:solidFill>
                  <a:latin typeface="+mn-lt"/>
                </a:rPr>
                <a:t> </a:t>
              </a:r>
              <a:r>
                <a:rPr lang="pt-BR" b="1" kern="0" dirty="0">
                  <a:latin typeface="+mn-lt"/>
                </a:rPr>
                <a:t>Informações do cliente inserida</a:t>
              </a:r>
            </a:p>
            <a:p>
              <a:pPr marL="400050" lvl="1">
                <a:lnSpc>
                  <a:spcPct val="90000"/>
                </a:lnSpc>
                <a:spcBef>
                  <a:spcPct val="20000"/>
                </a:spcBef>
                <a:buFont typeface="Webdings" pitchFamily="18" charset="2"/>
                <a:buNone/>
                <a:defRPr/>
              </a:pPr>
              <a:r>
                <a:rPr lang="pt-BR" kern="0" dirty="0">
                  <a:latin typeface="+mn-lt"/>
                </a:rPr>
                <a:t>O sistema solicita ao Cliente a inserção dos Detalhes do Cliente.</a:t>
              </a:r>
            </a:p>
            <a:p>
              <a:pPr marL="400050" lvl="1">
                <a:lnSpc>
                  <a:spcPct val="90000"/>
                </a:lnSpc>
                <a:spcBef>
                  <a:spcPct val="20000"/>
                </a:spcBef>
                <a:buFont typeface="Webdings" pitchFamily="18" charset="2"/>
                <a:buNone/>
                <a:defRPr/>
              </a:pPr>
              <a:r>
                <a:rPr lang="pt-BR" kern="0" dirty="0">
                  <a:latin typeface="+mn-lt"/>
                </a:rPr>
                <a:t>O Cliente insere os Detalhes do Cliente</a:t>
              </a:r>
              <a:r>
                <a:rPr lang="pt-BR" kern="0" dirty="0" smtClean="0">
                  <a:latin typeface="+mn-lt"/>
                </a:rPr>
                <a:t>.</a:t>
              </a:r>
            </a:p>
            <a:p>
              <a:pPr marL="400050" lvl="1">
                <a:lnSpc>
                  <a:spcPct val="90000"/>
                </a:lnSpc>
                <a:spcBef>
                  <a:spcPct val="20000"/>
                </a:spcBef>
                <a:buFont typeface="Webdings" pitchFamily="18" charset="2"/>
                <a:buNone/>
                <a:defRPr/>
              </a:pPr>
              <a:r>
                <a:rPr lang="pt-BR" kern="0" dirty="0" smtClean="0">
                  <a:latin typeface="+mn-lt"/>
                </a:rPr>
                <a:t>O Sistema cria a conta.</a:t>
              </a:r>
              <a:endParaRPr lang="pt-BR" kern="0" dirty="0">
                <a:latin typeface="+mn-lt"/>
              </a:endParaRPr>
            </a:p>
          </p:txBody>
        </p:sp>
        <p:sp>
          <p:nvSpPr>
            <p:cNvPr id="192520" name="Oval 10"/>
            <p:cNvSpPr>
              <a:spLocks noChangeArrowheads="1"/>
            </p:cNvSpPr>
            <p:nvPr/>
          </p:nvSpPr>
          <p:spPr bwMode="auto">
            <a:xfrm>
              <a:off x="1202731" y="1952625"/>
              <a:ext cx="2209800" cy="457200"/>
            </a:xfrm>
            <a:prstGeom prst="ellipse">
              <a:avLst/>
            </a:prstGeom>
            <a:noFill/>
            <a:ln w="28575">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nvGrpSpPr>
            <p:cNvPr id="19" name="Grupo 18"/>
            <p:cNvGrpSpPr/>
            <p:nvPr/>
          </p:nvGrpSpPr>
          <p:grpSpPr>
            <a:xfrm>
              <a:off x="3412532" y="2278856"/>
              <a:ext cx="5467685" cy="4503486"/>
              <a:chOff x="3412532" y="2278856"/>
              <a:chExt cx="5467685" cy="4503486"/>
            </a:xfrm>
          </p:grpSpPr>
          <p:grpSp>
            <p:nvGrpSpPr>
              <p:cNvPr id="5" name="Grupo 4"/>
              <p:cNvGrpSpPr/>
              <p:nvPr/>
            </p:nvGrpSpPr>
            <p:grpSpPr>
              <a:xfrm>
                <a:off x="4355359" y="4928757"/>
                <a:ext cx="4524858" cy="1853585"/>
                <a:chOff x="4427984" y="4045714"/>
                <a:chExt cx="4524858" cy="1853585"/>
              </a:xfrm>
            </p:grpSpPr>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542" y="4459139"/>
                  <a:ext cx="44933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ixaDeTexto 3"/>
                <p:cNvSpPr txBox="1"/>
                <p:nvPr/>
              </p:nvSpPr>
              <p:spPr>
                <a:xfrm>
                  <a:off x="4427984" y="4045714"/>
                  <a:ext cx="2416046" cy="369332"/>
                </a:xfrm>
                <a:prstGeom prst="rect">
                  <a:avLst/>
                </a:prstGeom>
                <a:noFill/>
              </p:spPr>
              <p:txBody>
                <a:bodyPr wrap="none" rtlCol="0">
                  <a:spAutoFit/>
                </a:bodyPr>
                <a:lstStyle/>
                <a:p>
                  <a:r>
                    <a:rPr lang="pt-BR" b="1" dirty="0" smtClean="0"/>
                    <a:t>Dicionário de Dados</a:t>
                  </a:r>
                  <a:endParaRPr lang="pt-BR" b="1" dirty="0"/>
                </a:p>
              </p:txBody>
            </p:sp>
          </p:grpSp>
          <p:sp>
            <p:nvSpPr>
              <p:cNvPr id="15" name="Line 12"/>
              <p:cNvSpPr>
                <a:spLocks noChangeShapeType="1"/>
              </p:cNvSpPr>
              <p:nvPr/>
            </p:nvSpPr>
            <p:spPr bwMode="auto">
              <a:xfrm>
                <a:off x="3412532" y="2278856"/>
                <a:ext cx="1226386" cy="271419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grpSp>
          <p:nvGrpSpPr>
            <p:cNvPr id="21" name="Grupo 20"/>
            <p:cNvGrpSpPr/>
            <p:nvPr/>
          </p:nvGrpSpPr>
          <p:grpSpPr>
            <a:xfrm>
              <a:off x="57925" y="2409825"/>
              <a:ext cx="3793995" cy="4403551"/>
              <a:chOff x="57925" y="2409825"/>
              <a:chExt cx="3793995" cy="4403551"/>
            </a:xfrm>
          </p:grpSpPr>
          <p:sp>
            <p:nvSpPr>
              <p:cNvPr id="16" name="Line 12"/>
              <p:cNvSpPr>
                <a:spLocks noChangeShapeType="1"/>
              </p:cNvSpPr>
              <p:nvPr/>
            </p:nvSpPr>
            <p:spPr bwMode="auto">
              <a:xfrm flipH="1">
                <a:off x="1473697" y="2409825"/>
                <a:ext cx="1207591" cy="1243588"/>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8" name="CaixaDeTexto 7"/>
              <p:cNvSpPr txBox="1"/>
              <p:nvPr/>
            </p:nvSpPr>
            <p:spPr>
              <a:xfrm>
                <a:off x="57925" y="3541295"/>
                <a:ext cx="1415772" cy="369332"/>
              </a:xfrm>
              <a:prstGeom prst="rect">
                <a:avLst/>
              </a:prstGeom>
              <a:noFill/>
            </p:spPr>
            <p:txBody>
              <a:bodyPr wrap="none" rtlCol="0">
                <a:spAutoFit/>
              </a:bodyPr>
              <a:lstStyle/>
              <a:p>
                <a:r>
                  <a:rPr lang="pt-BR" b="1" dirty="0" smtClean="0"/>
                  <a:t>Storyboard</a:t>
                </a:r>
                <a:endParaRPr lang="pt-BR" b="1" dirty="0"/>
              </a:p>
            </p:txBody>
          </p:sp>
          <p:pic>
            <p:nvPicPr>
              <p:cNvPr id="122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645" y="3870151"/>
                <a:ext cx="37242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aixaDeTexto 10"/>
              <p:cNvSpPr txBox="1"/>
              <p:nvPr/>
            </p:nvSpPr>
            <p:spPr>
              <a:xfrm>
                <a:off x="794083" y="4382000"/>
                <a:ext cx="561372" cy="261610"/>
              </a:xfrm>
              <a:prstGeom prst="rect">
                <a:avLst/>
              </a:prstGeom>
              <a:noFill/>
            </p:spPr>
            <p:txBody>
              <a:bodyPr wrap="none" rtlCol="0">
                <a:spAutoFit/>
              </a:bodyPr>
              <a:lstStyle/>
              <a:p>
                <a:pPr algn="r"/>
                <a:r>
                  <a:rPr lang="pt-BR" sz="1100" dirty="0" smtClean="0"/>
                  <a:t>Nome</a:t>
                </a:r>
                <a:endParaRPr lang="pt-BR" sz="1100" dirty="0"/>
              </a:p>
            </p:txBody>
          </p:sp>
          <p:sp>
            <p:nvSpPr>
              <p:cNvPr id="22" name="CaixaDeTexto 21"/>
              <p:cNvSpPr txBox="1"/>
              <p:nvPr/>
            </p:nvSpPr>
            <p:spPr>
              <a:xfrm>
                <a:off x="566456" y="4629321"/>
                <a:ext cx="788999" cy="261610"/>
              </a:xfrm>
              <a:prstGeom prst="rect">
                <a:avLst/>
              </a:prstGeom>
              <a:noFill/>
            </p:spPr>
            <p:txBody>
              <a:bodyPr wrap="none" rtlCol="0">
                <a:spAutoFit/>
              </a:bodyPr>
              <a:lstStyle/>
              <a:p>
                <a:pPr algn="r"/>
                <a:r>
                  <a:rPr lang="pt-BR" sz="1100" dirty="0" smtClean="0"/>
                  <a:t>Endereço</a:t>
                </a:r>
                <a:endParaRPr lang="pt-BR" sz="1100" dirty="0"/>
              </a:p>
            </p:txBody>
          </p:sp>
          <p:sp>
            <p:nvSpPr>
              <p:cNvPr id="23" name="CaixaDeTexto 22"/>
              <p:cNvSpPr txBox="1"/>
              <p:nvPr/>
            </p:nvSpPr>
            <p:spPr>
              <a:xfrm>
                <a:off x="721948" y="5102080"/>
                <a:ext cx="633507" cy="261610"/>
              </a:xfrm>
              <a:prstGeom prst="rect">
                <a:avLst/>
              </a:prstGeom>
              <a:noFill/>
            </p:spPr>
            <p:txBody>
              <a:bodyPr wrap="none" rtlCol="0">
                <a:spAutoFit/>
              </a:bodyPr>
              <a:lstStyle/>
              <a:p>
                <a:pPr algn="r"/>
                <a:r>
                  <a:rPr lang="pt-BR" sz="1100" dirty="0" smtClean="0"/>
                  <a:t>Cidade</a:t>
                </a:r>
                <a:endParaRPr lang="pt-BR" sz="1100" dirty="0"/>
              </a:p>
            </p:txBody>
          </p:sp>
          <p:sp>
            <p:nvSpPr>
              <p:cNvPr id="24" name="CaixaDeTexto 23"/>
              <p:cNvSpPr txBox="1"/>
              <p:nvPr/>
            </p:nvSpPr>
            <p:spPr>
              <a:xfrm>
                <a:off x="731566" y="5339875"/>
                <a:ext cx="623889" cy="261610"/>
              </a:xfrm>
              <a:prstGeom prst="rect">
                <a:avLst/>
              </a:prstGeom>
              <a:noFill/>
            </p:spPr>
            <p:txBody>
              <a:bodyPr wrap="none" rtlCol="0">
                <a:spAutoFit/>
              </a:bodyPr>
              <a:lstStyle/>
              <a:p>
                <a:pPr algn="r"/>
                <a:r>
                  <a:rPr lang="pt-BR" sz="1100" dirty="0" smtClean="0"/>
                  <a:t>Estado</a:t>
                </a:r>
                <a:endParaRPr lang="pt-BR" sz="1100" dirty="0"/>
              </a:p>
            </p:txBody>
          </p:sp>
          <p:sp>
            <p:nvSpPr>
              <p:cNvPr id="25" name="CaixaDeTexto 24"/>
              <p:cNvSpPr txBox="1"/>
              <p:nvPr/>
            </p:nvSpPr>
            <p:spPr>
              <a:xfrm>
                <a:off x="292343" y="4862241"/>
                <a:ext cx="1063112" cy="261610"/>
              </a:xfrm>
              <a:prstGeom prst="rect">
                <a:avLst/>
              </a:prstGeom>
              <a:noFill/>
            </p:spPr>
            <p:txBody>
              <a:bodyPr wrap="none" rtlCol="0">
                <a:spAutoFit/>
              </a:bodyPr>
              <a:lstStyle/>
              <a:p>
                <a:pPr algn="r"/>
                <a:r>
                  <a:rPr lang="pt-BR" sz="1100" dirty="0" smtClean="0"/>
                  <a:t>Complemento</a:t>
                </a:r>
                <a:endParaRPr lang="pt-BR" sz="1100" dirty="0"/>
              </a:p>
            </p:txBody>
          </p:sp>
          <p:sp>
            <p:nvSpPr>
              <p:cNvPr id="26" name="CaixaDeTexto 25"/>
              <p:cNvSpPr txBox="1"/>
              <p:nvPr/>
            </p:nvSpPr>
            <p:spPr>
              <a:xfrm>
                <a:off x="879043" y="5572795"/>
                <a:ext cx="476412" cy="261610"/>
              </a:xfrm>
              <a:prstGeom prst="rect">
                <a:avLst/>
              </a:prstGeom>
              <a:noFill/>
            </p:spPr>
            <p:txBody>
              <a:bodyPr wrap="none" rtlCol="0">
                <a:spAutoFit/>
              </a:bodyPr>
              <a:lstStyle/>
              <a:p>
                <a:pPr algn="r"/>
                <a:r>
                  <a:rPr lang="pt-BR" sz="1100" dirty="0" smtClean="0"/>
                  <a:t>CEP</a:t>
                </a:r>
                <a:endParaRPr lang="pt-BR" sz="1100" dirty="0"/>
              </a:p>
            </p:txBody>
          </p:sp>
          <p:sp>
            <p:nvSpPr>
              <p:cNvPr id="27" name="CaixaDeTexto 26"/>
              <p:cNvSpPr txBox="1"/>
              <p:nvPr/>
            </p:nvSpPr>
            <p:spPr>
              <a:xfrm>
                <a:off x="620959" y="5812634"/>
                <a:ext cx="734496" cy="261610"/>
              </a:xfrm>
              <a:prstGeom prst="rect">
                <a:avLst/>
              </a:prstGeom>
              <a:noFill/>
            </p:spPr>
            <p:txBody>
              <a:bodyPr wrap="none" rtlCol="0">
                <a:spAutoFit/>
              </a:bodyPr>
              <a:lstStyle/>
              <a:p>
                <a:pPr algn="r"/>
                <a:r>
                  <a:rPr lang="pt-BR" sz="1100" dirty="0" smtClean="0"/>
                  <a:t>Telefone</a:t>
                </a:r>
                <a:endParaRPr lang="pt-BR" sz="1100" dirty="0"/>
              </a:p>
            </p:txBody>
          </p:sp>
          <p:sp>
            <p:nvSpPr>
              <p:cNvPr id="28" name="CaixaDeTexto 27"/>
              <p:cNvSpPr txBox="1"/>
              <p:nvPr/>
            </p:nvSpPr>
            <p:spPr>
              <a:xfrm>
                <a:off x="957311" y="6296053"/>
                <a:ext cx="490840" cy="261610"/>
              </a:xfrm>
              <a:prstGeom prst="rect">
                <a:avLst/>
              </a:prstGeom>
              <a:noFill/>
            </p:spPr>
            <p:txBody>
              <a:bodyPr wrap="none" rtlCol="0">
                <a:spAutoFit/>
              </a:bodyPr>
              <a:lstStyle/>
              <a:p>
                <a:r>
                  <a:rPr lang="pt-BR" sz="1100" dirty="0" smtClean="0"/>
                  <a:t>Criar</a:t>
                </a:r>
                <a:endParaRPr lang="pt-BR" sz="1100" dirty="0"/>
              </a:p>
            </p:txBody>
          </p:sp>
          <p:sp>
            <p:nvSpPr>
              <p:cNvPr id="29" name="CaixaDeTexto 28"/>
              <p:cNvSpPr txBox="1"/>
              <p:nvPr/>
            </p:nvSpPr>
            <p:spPr>
              <a:xfrm>
                <a:off x="2491658" y="6296053"/>
                <a:ext cx="750526" cy="261610"/>
              </a:xfrm>
              <a:prstGeom prst="rect">
                <a:avLst/>
              </a:prstGeom>
              <a:noFill/>
            </p:spPr>
            <p:txBody>
              <a:bodyPr wrap="none" rtlCol="0">
                <a:spAutoFit/>
              </a:bodyPr>
              <a:lstStyle/>
              <a:p>
                <a:r>
                  <a:rPr lang="pt-BR" sz="1100" dirty="0" smtClean="0"/>
                  <a:t>Cancelar</a:t>
                </a:r>
                <a:endParaRPr lang="pt-BR" sz="1100" dirty="0"/>
              </a:p>
            </p:txBody>
          </p:sp>
        </p:grpSp>
        <p:grpSp>
          <p:nvGrpSpPr>
            <p:cNvPr id="17" name="Grupo 16"/>
            <p:cNvGrpSpPr/>
            <p:nvPr/>
          </p:nvGrpSpPr>
          <p:grpSpPr>
            <a:xfrm>
              <a:off x="3412531" y="908720"/>
              <a:ext cx="5407941" cy="2147829"/>
              <a:chOff x="3412531" y="908720"/>
              <a:chExt cx="5407941" cy="2147829"/>
            </a:xfrm>
          </p:grpSpPr>
          <p:sp>
            <p:nvSpPr>
              <p:cNvPr id="192521" name="Line 12"/>
              <p:cNvSpPr>
                <a:spLocks noChangeShapeType="1"/>
              </p:cNvSpPr>
              <p:nvPr/>
            </p:nvSpPr>
            <p:spPr bwMode="auto">
              <a:xfrm flipV="1">
                <a:off x="3412531" y="1093386"/>
                <a:ext cx="3137955" cy="1081576"/>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nvGrpSpPr>
              <p:cNvPr id="13" name="Grupo 12"/>
              <p:cNvGrpSpPr/>
              <p:nvPr/>
            </p:nvGrpSpPr>
            <p:grpSpPr>
              <a:xfrm>
                <a:off x="6550486" y="908720"/>
                <a:ext cx="2269986" cy="2147829"/>
                <a:chOff x="6151914" y="2780928"/>
                <a:chExt cx="2269986" cy="2147829"/>
              </a:xfrm>
            </p:grpSpPr>
            <p:pic>
              <p:nvPicPr>
                <p:cNvPr id="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8184" y="3165583"/>
                  <a:ext cx="2193716" cy="17631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tângulo 8"/>
                <p:cNvSpPr/>
                <p:nvPr/>
              </p:nvSpPr>
              <p:spPr>
                <a:xfrm>
                  <a:off x="6151914" y="2780928"/>
                  <a:ext cx="2236510" cy="369332"/>
                </a:xfrm>
                <a:prstGeom prst="rect">
                  <a:avLst/>
                </a:prstGeom>
              </p:spPr>
              <p:txBody>
                <a:bodyPr wrap="none">
                  <a:spAutoFit/>
                </a:bodyPr>
                <a:lstStyle/>
                <a:p>
                  <a:r>
                    <a:rPr lang="pt-BR" b="1" dirty="0" smtClean="0"/>
                    <a:t>Modelo Conceitual</a:t>
                  </a:r>
                  <a:endParaRPr lang="pt-BR" b="1" dirty="0"/>
                </a:p>
              </p:txBody>
            </p:sp>
          </p:grpSp>
        </p:grpSp>
        <p:grpSp>
          <p:nvGrpSpPr>
            <p:cNvPr id="18" name="Grupo 17"/>
            <p:cNvGrpSpPr/>
            <p:nvPr/>
          </p:nvGrpSpPr>
          <p:grpSpPr>
            <a:xfrm>
              <a:off x="3412531" y="2181225"/>
              <a:ext cx="5479057" cy="2681308"/>
              <a:chOff x="3412531" y="2181225"/>
              <a:chExt cx="5479057" cy="2681308"/>
            </a:xfrm>
          </p:grpSpPr>
          <p:grpSp>
            <p:nvGrpSpPr>
              <p:cNvPr id="14" name="Grupo 13"/>
              <p:cNvGrpSpPr/>
              <p:nvPr/>
            </p:nvGrpSpPr>
            <p:grpSpPr>
              <a:xfrm>
                <a:off x="5462588" y="3087739"/>
                <a:ext cx="3429000" cy="1774794"/>
                <a:chOff x="5462588" y="862118"/>
                <a:chExt cx="3429000" cy="1774794"/>
              </a:xfrm>
            </p:grpSpPr>
            <p:sp>
              <p:nvSpPr>
                <p:cNvPr id="192515" name="AutoShape 2"/>
                <p:cNvSpPr>
                  <a:spLocks noChangeArrowheads="1"/>
                </p:cNvSpPr>
                <p:nvPr/>
              </p:nvSpPr>
              <p:spPr bwMode="auto">
                <a:xfrm rot="5400000" flipH="1">
                  <a:off x="6480403" y="201386"/>
                  <a:ext cx="1393370" cy="3429000"/>
                </a:xfrm>
                <a:prstGeom prst="foldedCorner">
                  <a:avLst>
                    <a:gd name="adj" fmla="val 12500"/>
                  </a:avLst>
                </a:prstGeom>
                <a:noFill/>
                <a:ln w="9525">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6" name="Rectangle 4"/>
                <p:cNvSpPr txBox="1">
                  <a:spLocks noChangeArrowheads="1"/>
                </p:cNvSpPr>
                <p:nvPr/>
              </p:nvSpPr>
              <p:spPr>
                <a:xfrm>
                  <a:off x="5538788" y="1295401"/>
                  <a:ext cx="3281684" cy="1341511"/>
                </a:xfrm>
                <a:prstGeom prst="rect">
                  <a:avLst/>
                </a:prstGeom>
              </p:spPr>
              <p:txBody>
                <a:bodyPr/>
                <a:lstStyle/>
                <a:p>
                  <a:pPr marL="53975" indent="3175">
                    <a:lnSpc>
                      <a:spcPct val="75000"/>
                    </a:lnSpc>
                    <a:spcBef>
                      <a:spcPct val="20000"/>
                    </a:spcBef>
                    <a:buFont typeface="Wingdings" pitchFamily="2" charset="2"/>
                    <a:buNone/>
                    <a:defRPr/>
                  </a:pPr>
                  <a:r>
                    <a:rPr lang="pt-BR" sz="1400" b="1" kern="0" dirty="0" smtClean="0">
                      <a:latin typeface="+mn-lt"/>
                    </a:rPr>
                    <a:t>Detalhes </a:t>
                  </a:r>
                  <a:r>
                    <a:rPr lang="pt-BR" sz="1400" b="1" kern="0" dirty="0">
                      <a:latin typeface="+mn-lt"/>
                    </a:rPr>
                    <a:t>do Cliente. </a:t>
                  </a:r>
                  <a:endParaRPr lang="pt-BR" sz="1400" b="1" kern="0" dirty="0" smtClean="0">
                    <a:latin typeface="+mn-lt"/>
                  </a:endParaRPr>
                </a:p>
                <a:p>
                  <a:pPr marL="53975" indent="3175">
                    <a:lnSpc>
                      <a:spcPct val="75000"/>
                    </a:lnSpc>
                    <a:spcBef>
                      <a:spcPct val="20000"/>
                    </a:spcBef>
                    <a:buFont typeface="Wingdings" pitchFamily="2" charset="2"/>
                    <a:buNone/>
                    <a:defRPr/>
                  </a:pPr>
                  <a:r>
                    <a:rPr lang="pt-BR" sz="1400" kern="0" dirty="0" smtClean="0">
                      <a:latin typeface="+mn-lt"/>
                    </a:rPr>
                    <a:t>Contém informações detalhadas do cliente permitindo a sua localização no território brasileiro. </a:t>
                  </a:r>
                  <a:r>
                    <a:rPr lang="pt-BR" sz="1400" kern="0" dirty="0">
                      <a:latin typeface="+mn-lt"/>
                    </a:rPr>
                    <a:t>A informação consiste do Nome, 2 linhas de endereço, cidade, estado, CEP e número </a:t>
                  </a:r>
                  <a:r>
                    <a:rPr lang="pt-BR" sz="1400" kern="0" dirty="0" smtClean="0">
                      <a:latin typeface="+mn-lt"/>
                    </a:rPr>
                    <a:t>telefônico.</a:t>
                  </a:r>
                  <a:endParaRPr lang="pt-BR" sz="1400" kern="0" dirty="0">
                    <a:latin typeface="+mn-lt"/>
                  </a:endParaRPr>
                </a:p>
              </p:txBody>
            </p:sp>
            <p:sp>
              <p:nvSpPr>
                <p:cNvPr id="10" name="Retângulo 9"/>
                <p:cNvSpPr/>
                <p:nvPr/>
              </p:nvSpPr>
              <p:spPr>
                <a:xfrm>
                  <a:off x="5555188" y="862118"/>
                  <a:ext cx="1249060" cy="369332"/>
                </a:xfrm>
                <a:prstGeom prst="rect">
                  <a:avLst/>
                </a:prstGeom>
              </p:spPr>
              <p:txBody>
                <a:bodyPr wrap="none">
                  <a:spAutoFit/>
                </a:bodyPr>
                <a:lstStyle/>
                <a:p>
                  <a:r>
                    <a:rPr lang="pt-BR" b="1" dirty="0" smtClean="0"/>
                    <a:t>Glossário</a:t>
                  </a:r>
                  <a:endParaRPr lang="pt-BR" b="1" dirty="0"/>
                </a:p>
              </p:txBody>
            </p:sp>
          </p:grpSp>
          <p:sp>
            <p:nvSpPr>
              <p:cNvPr id="30" name="Line 12"/>
              <p:cNvSpPr>
                <a:spLocks noChangeShapeType="1"/>
              </p:cNvSpPr>
              <p:nvPr/>
            </p:nvSpPr>
            <p:spPr bwMode="auto">
              <a:xfrm>
                <a:off x="3412531" y="2181225"/>
                <a:ext cx="2311598" cy="959743"/>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grpSp>
      </p:grpSp>
    </p:spTree>
    <p:extLst>
      <p:ext uri="{BB962C8B-B14F-4D97-AF65-F5344CB8AC3E}">
        <p14:creationId xmlns:p14="http://schemas.microsoft.com/office/powerpoint/2010/main" val="5704734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ítulo 1"/>
          <p:cNvSpPr>
            <a:spLocks noGrp="1"/>
          </p:cNvSpPr>
          <p:nvPr>
            <p:ph type="title"/>
          </p:nvPr>
        </p:nvSpPr>
        <p:spPr/>
        <p:txBody>
          <a:bodyPr/>
          <a:lstStyle/>
          <a:p>
            <a:r>
              <a:rPr lang="pt-BR" dirty="0" smtClean="0"/>
              <a:t>Include</a:t>
            </a:r>
          </a:p>
        </p:txBody>
      </p:sp>
      <p:sp>
        <p:nvSpPr>
          <p:cNvPr id="210947" name="Espaço Reservado para Conteúdo 2"/>
          <p:cNvSpPr>
            <a:spLocks noGrp="1"/>
          </p:cNvSpPr>
          <p:nvPr>
            <p:ph idx="1"/>
          </p:nvPr>
        </p:nvSpPr>
        <p:spPr>
          <a:xfrm>
            <a:off x="179388" y="1340769"/>
            <a:ext cx="8785225" cy="2664296"/>
          </a:xfrm>
        </p:spPr>
        <p:txBody>
          <a:bodyPr/>
          <a:lstStyle/>
          <a:p>
            <a:r>
              <a:rPr lang="pt-BR" sz="2000" dirty="0" smtClean="0"/>
              <a:t>Include associa:</a:t>
            </a:r>
          </a:p>
          <a:p>
            <a:pPr lvl="1"/>
            <a:r>
              <a:rPr lang="pt-BR" sz="1800" dirty="0" smtClean="0"/>
              <a:t>um </a:t>
            </a:r>
            <a:r>
              <a:rPr lang="pt-BR" sz="1800" b="1" dirty="0" smtClean="0"/>
              <a:t>UC base</a:t>
            </a:r>
            <a:r>
              <a:rPr lang="pt-BR" sz="1800" dirty="0" smtClean="0"/>
              <a:t> com </a:t>
            </a:r>
          </a:p>
          <a:p>
            <a:pPr lvl="1"/>
            <a:r>
              <a:rPr lang="pt-BR" sz="1800" dirty="0" smtClean="0"/>
              <a:t>um </a:t>
            </a:r>
            <a:r>
              <a:rPr lang="pt-BR" sz="1800" b="1" dirty="0" smtClean="0"/>
              <a:t>UC de inclusão</a:t>
            </a:r>
          </a:p>
          <a:p>
            <a:r>
              <a:rPr lang="pt-BR" sz="2000" dirty="0" smtClean="0"/>
              <a:t>UC de inclusão:</a:t>
            </a:r>
          </a:p>
          <a:p>
            <a:pPr lvl="1"/>
            <a:r>
              <a:rPr lang="pt-BR" sz="1800" dirty="0" smtClean="0"/>
              <a:t>É sempre Abstrato</a:t>
            </a:r>
          </a:p>
          <a:p>
            <a:pPr lvl="1"/>
            <a:r>
              <a:rPr lang="pt-BR" sz="1800" dirty="0" smtClean="0"/>
              <a:t>Comportamento é incluído numa instância do caso de uso base</a:t>
            </a:r>
          </a:p>
          <a:p>
            <a:pPr lvl="1"/>
            <a:r>
              <a:rPr lang="pt-BR" sz="1800" dirty="0" smtClean="0"/>
              <a:t>Pode ser reusado em diferentes casos de uso</a:t>
            </a:r>
          </a:p>
          <a:p>
            <a:pPr lvl="1"/>
            <a:r>
              <a:rPr lang="pt-BR" sz="1800" dirty="0" smtClean="0"/>
              <a:t>Equivale a um Subfluxo de cenário básico ou alternativo</a:t>
            </a:r>
          </a:p>
        </p:txBody>
      </p:sp>
      <p:sp>
        <p:nvSpPr>
          <p:cNvPr id="210948" name="Rectangle 63"/>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sp>
        <p:nvSpPr>
          <p:cNvPr id="210961" name="Oval 135"/>
          <p:cNvSpPr>
            <a:spLocks noChangeArrowheads="1"/>
          </p:cNvSpPr>
          <p:nvPr/>
        </p:nvSpPr>
        <p:spPr bwMode="auto">
          <a:xfrm>
            <a:off x="6661150" y="5661025"/>
            <a:ext cx="43180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p>
        </p:txBody>
      </p:sp>
      <p:sp>
        <p:nvSpPr>
          <p:cNvPr id="210965" name="Oval 138"/>
          <p:cNvSpPr>
            <a:spLocks noChangeArrowheads="1"/>
          </p:cNvSpPr>
          <p:nvPr/>
        </p:nvSpPr>
        <p:spPr bwMode="auto">
          <a:xfrm>
            <a:off x="6084888" y="4579938"/>
            <a:ext cx="43180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p>
        </p:txBody>
      </p:sp>
      <p:sp>
        <p:nvSpPr>
          <p:cNvPr id="6" name="Texto Explicativo 3 (Borda e Ênfase) 5"/>
          <p:cNvSpPr/>
          <p:nvPr/>
        </p:nvSpPr>
        <p:spPr>
          <a:xfrm>
            <a:off x="4034136" y="1908239"/>
            <a:ext cx="2448272" cy="612648"/>
          </a:xfrm>
          <a:prstGeom prst="accentBorderCallout3">
            <a:avLst>
              <a:gd name="adj1" fmla="val 23319"/>
              <a:gd name="adj2" fmla="val -2616"/>
              <a:gd name="adj3" fmla="val 24842"/>
              <a:gd name="adj4" fmla="val -22765"/>
              <a:gd name="adj5" fmla="val 49741"/>
              <a:gd name="adj6" fmla="val -30387"/>
              <a:gd name="adj7" fmla="val 146469"/>
              <a:gd name="adj8" fmla="val -52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rPr>
              <a:t>O UC de Inclusão nunca é acionado diretamente por um </a:t>
            </a:r>
            <a:r>
              <a:rPr lang="pt-BR" sz="1050" b="1" dirty="0" smtClean="0">
                <a:solidFill>
                  <a:schemeClr val="bg1"/>
                </a:solidFill>
              </a:rPr>
              <a:t>Ator</a:t>
            </a:r>
            <a:endParaRPr lang="pt-BR" sz="1050" b="1" dirty="0">
              <a:solidFill>
                <a:schemeClr val="bg1"/>
              </a:solidFill>
            </a:endParaRPr>
          </a:p>
        </p:txBody>
      </p:sp>
      <p:grpSp>
        <p:nvGrpSpPr>
          <p:cNvPr id="16" name="Grupo 15"/>
          <p:cNvGrpSpPr/>
          <p:nvPr/>
        </p:nvGrpSpPr>
        <p:grpSpPr>
          <a:xfrm>
            <a:off x="855663" y="4209306"/>
            <a:ext cx="8108950" cy="2532062"/>
            <a:chOff x="855663" y="4209306"/>
            <a:chExt cx="8108950" cy="2532062"/>
          </a:xfrm>
        </p:grpSpPr>
        <p:pic>
          <p:nvPicPr>
            <p:cNvPr id="210945" name="Picture 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900" y="4209306"/>
              <a:ext cx="4176713"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upo 6"/>
            <p:cNvGrpSpPr/>
            <p:nvPr/>
          </p:nvGrpSpPr>
          <p:grpSpPr>
            <a:xfrm>
              <a:off x="855663" y="4351338"/>
              <a:ext cx="3284537" cy="2317750"/>
              <a:chOff x="144463" y="3789363"/>
              <a:chExt cx="3995737" cy="2879725"/>
            </a:xfrm>
          </p:grpSpPr>
          <p:grpSp>
            <p:nvGrpSpPr>
              <p:cNvPr id="210949" name="Group 12"/>
              <p:cNvGrpSpPr>
                <a:grpSpLocks/>
              </p:cNvGrpSpPr>
              <p:nvPr/>
            </p:nvGrpSpPr>
            <p:grpSpPr bwMode="auto">
              <a:xfrm>
                <a:off x="2532063" y="4545013"/>
                <a:ext cx="838200" cy="760412"/>
                <a:chOff x="4512" y="1729"/>
                <a:chExt cx="528" cy="479"/>
              </a:xfrm>
            </p:grpSpPr>
            <p:sp>
              <p:nvSpPr>
                <p:cNvPr id="210986" name="Arc 13"/>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87" name="Line 14"/>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88" name="Line 15"/>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89" name="Line 16"/>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10950" name="Group 17"/>
              <p:cNvGrpSpPr>
                <a:grpSpLocks/>
              </p:cNvGrpSpPr>
              <p:nvPr/>
            </p:nvGrpSpPr>
            <p:grpSpPr bwMode="auto">
              <a:xfrm>
                <a:off x="550863" y="4310063"/>
                <a:ext cx="839787" cy="760412"/>
                <a:chOff x="3264" y="1537"/>
                <a:chExt cx="529" cy="479"/>
              </a:xfrm>
            </p:grpSpPr>
            <p:sp>
              <p:nvSpPr>
                <p:cNvPr id="210982"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83"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84"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85"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10951" name="Group 22"/>
              <p:cNvGrpSpPr>
                <a:grpSpLocks/>
              </p:cNvGrpSpPr>
              <p:nvPr/>
            </p:nvGrpSpPr>
            <p:grpSpPr bwMode="auto">
              <a:xfrm>
                <a:off x="1998663" y="4310063"/>
                <a:ext cx="534987" cy="533400"/>
                <a:chOff x="4176" y="1537"/>
                <a:chExt cx="337" cy="336"/>
              </a:xfrm>
            </p:grpSpPr>
            <p:sp>
              <p:nvSpPr>
                <p:cNvPr id="210980"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81"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10952" name="Group 25"/>
              <p:cNvGrpSpPr>
                <a:grpSpLocks/>
              </p:cNvGrpSpPr>
              <p:nvPr/>
            </p:nvGrpSpPr>
            <p:grpSpPr bwMode="auto">
              <a:xfrm>
                <a:off x="1389063" y="4005263"/>
                <a:ext cx="534987" cy="682625"/>
                <a:chOff x="3792" y="1345"/>
                <a:chExt cx="337" cy="430"/>
              </a:xfrm>
            </p:grpSpPr>
            <p:sp>
              <p:nvSpPr>
                <p:cNvPr id="210978"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10979"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10953" name="Group 28"/>
              <p:cNvGrpSpPr>
                <a:grpSpLocks/>
              </p:cNvGrpSpPr>
              <p:nvPr/>
            </p:nvGrpSpPr>
            <p:grpSpPr bwMode="auto">
              <a:xfrm>
                <a:off x="1084263" y="4995863"/>
                <a:ext cx="839787" cy="760412"/>
                <a:chOff x="3600" y="1969"/>
                <a:chExt cx="529" cy="479"/>
              </a:xfrm>
            </p:grpSpPr>
            <p:sp>
              <p:nvSpPr>
                <p:cNvPr id="210974"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75"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76"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77"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10954" name="Line 33"/>
              <p:cNvSpPr>
                <a:spLocks noChangeShapeType="1"/>
              </p:cNvSpPr>
              <p:nvPr/>
            </p:nvSpPr>
            <p:spPr bwMode="auto">
              <a:xfrm>
                <a:off x="1998663" y="3843338"/>
                <a:ext cx="3175" cy="2803525"/>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210955" name="Freeform 53"/>
              <p:cNvSpPr>
                <a:spLocks/>
              </p:cNvSpPr>
              <p:nvPr/>
            </p:nvSpPr>
            <p:spPr bwMode="auto">
              <a:xfrm>
                <a:off x="2052638" y="5454650"/>
                <a:ext cx="622300" cy="782638"/>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009933"/>
                </a:solidFill>
                <a:round/>
                <a:headEnd/>
                <a:tailEnd/>
              </a:ln>
              <a:extLst>
                <a:ext uri="{909E8E84-426E-40DD-AFC4-6F175D3DCCD1}">
                  <a14:hiddenFill xmlns:a14="http://schemas.microsoft.com/office/drawing/2010/main">
                    <a:solidFill>
                      <a:srgbClr val="FFFFFF"/>
                    </a:solidFill>
                  </a14:hiddenFill>
                </a:ext>
              </a:extLst>
            </p:spPr>
            <p:txBody>
              <a:bodyPr lIns="228600" tIns="228600" rIns="228600" bIns="228600" anchor="ctr">
                <a:spAutoFit/>
              </a:bodyPr>
              <a:lstStyle/>
              <a:p>
                <a:endParaRPr lang="pt-BR"/>
              </a:p>
            </p:txBody>
          </p:sp>
          <p:sp>
            <p:nvSpPr>
              <p:cNvPr id="210956" name="Line 54"/>
              <p:cNvSpPr>
                <a:spLocks noChangeShapeType="1"/>
              </p:cNvSpPr>
              <p:nvPr/>
            </p:nvSpPr>
            <p:spPr bwMode="auto">
              <a:xfrm flipH="1" flipV="1">
                <a:off x="2030413" y="5848350"/>
                <a:ext cx="225425" cy="184150"/>
              </a:xfrm>
              <a:prstGeom prst="line">
                <a:avLst/>
              </a:prstGeom>
              <a:noFill/>
              <a:ln w="73025">
                <a:solidFill>
                  <a:srgbClr val="009933"/>
                </a:solidFill>
                <a:round/>
                <a:headEnd/>
                <a:tailEnd type="triangle" w="med" len="med"/>
              </a:ln>
              <a:extLst>
                <a:ext uri="{909E8E84-426E-40DD-AFC4-6F175D3DCCD1}">
                  <a14:hiddenFill xmlns:a14="http://schemas.microsoft.com/office/drawing/2010/main">
                    <a:noFill/>
                  </a14:hiddenFill>
                </a:ext>
              </a:extLst>
            </p:spPr>
            <p:txBody>
              <a:bodyPr lIns="228600" tIns="228600" rIns="228600" bIns="228600" anchor="ctr">
                <a:spAutoFit/>
              </a:bodyPr>
              <a:lstStyle/>
              <a:p>
                <a:endParaRPr lang="pt-BR"/>
              </a:p>
            </p:txBody>
          </p:sp>
          <p:grpSp>
            <p:nvGrpSpPr>
              <p:cNvPr id="210957" name="Group 22"/>
              <p:cNvGrpSpPr>
                <a:grpSpLocks/>
              </p:cNvGrpSpPr>
              <p:nvPr/>
            </p:nvGrpSpPr>
            <p:grpSpPr bwMode="auto">
              <a:xfrm>
                <a:off x="2613025" y="5516563"/>
                <a:ext cx="374650" cy="301625"/>
                <a:chOff x="4176" y="1537"/>
                <a:chExt cx="337" cy="336"/>
              </a:xfrm>
            </p:grpSpPr>
            <p:sp>
              <p:nvSpPr>
                <p:cNvPr id="210972"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73"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10958" name="Group 22"/>
              <p:cNvGrpSpPr>
                <a:grpSpLocks/>
              </p:cNvGrpSpPr>
              <p:nvPr/>
            </p:nvGrpSpPr>
            <p:grpSpPr bwMode="auto">
              <a:xfrm flipH="1" flipV="1">
                <a:off x="2268538" y="5661025"/>
                <a:ext cx="374650" cy="317500"/>
                <a:chOff x="4176" y="1537"/>
                <a:chExt cx="337" cy="336"/>
              </a:xfrm>
            </p:grpSpPr>
            <p:sp>
              <p:nvSpPr>
                <p:cNvPr id="210970"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10971"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10959" name="Group 131"/>
              <p:cNvGrpSpPr>
                <a:grpSpLocks/>
              </p:cNvGrpSpPr>
              <p:nvPr/>
            </p:nvGrpSpPr>
            <p:grpSpPr bwMode="auto">
              <a:xfrm>
                <a:off x="2987675" y="5664200"/>
                <a:ext cx="515938" cy="400050"/>
                <a:chOff x="1813" y="3657"/>
                <a:chExt cx="325" cy="252"/>
              </a:xfrm>
            </p:grpSpPr>
            <p:sp>
              <p:nvSpPr>
                <p:cNvPr id="210966"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67"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68"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0969"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10962" name="Oval 136"/>
              <p:cNvSpPr>
                <a:spLocks noChangeArrowheads="1"/>
              </p:cNvSpPr>
              <p:nvPr/>
            </p:nvSpPr>
            <p:spPr bwMode="auto">
              <a:xfrm>
                <a:off x="144463" y="3789363"/>
                <a:ext cx="3995737" cy="2879725"/>
              </a:xfrm>
              <a:prstGeom prst="ellipse">
                <a:avLst/>
              </a:prstGeom>
              <a:noFill/>
              <a:ln w="952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0963" name="Oval 132"/>
              <p:cNvSpPr>
                <a:spLocks noChangeArrowheads="1"/>
              </p:cNvSpPr>
              <p:nvPr/>
            </p:nvSpPr>
            <p:spPr bwMode="auto">
              <a:xfrm>
                <a:off x="1547813" y="5300663"/>
                <a:ext cx="2160587" cy="1152525"/>
              </a:xfrm>
              <a:prstGeom prst="ellipse">
                <a:avLst/>
              </a:prstGeom>
              <a:noFill/>
              <a:ln w="952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12" name="Forma livre 11"/>
            <p:cNvSpPr/>
            <p:nvPr/>
          </p:nvSpPr>
          <p:spPr>
            <a:xfrm>
              <a:off x="3779912" y="5990253"/>
              <a:ext cx="2957804" cy="740643"/>
            </a:xfrm>
            <a:custGeom>
              <a:avLst/>
              <a:gdLst>
                <a:gd name="connsiteX0" fmla="*/ 0 w 3079102"/>
                <a:gd name="connsiteY0" fmla="*/ 0 h 513190"/>
                <a:gd name="connsiteX1" fmla="*/ 1726163 w 3079102"/>
                <a:gd name="connsiteY1" fmla="*/ 513183 h 513190"/>
                <a:gd name="connsiteX2" fmla="*/ 3079102 w 3079102"/>
                <a:gd name="connsiteY2" fmla="*/ 9330 h 513190"/>
                <a:gd name="connsiteX0" fmla="*/ 0 w 2957804"/>
                <a:gd name="connsiteY0" fmla="*/ 0 h 740643"/>
                <a:gd name="connsiteX1" fmla="*/ 1604865 w 2957804"/>
                <a:gd name="connsiteY1" fmla="*/ 737117 h 740643"/>
                <a:gd name="connsiteX2" fmla="*/ 2957804 w 2957804"/>
                <a:gd name="connsiteY2" fmla="*/ 233264 h 740643"/>
                <a:gd name="connsiteX0" fmla="*/ 0 w 2957804"/>
                <a:gd name="connsiteY0" fmla="*/ 0 h 740643"/>
                <a:gd name="connsiteX1" fmla="*/ 1604865 w 2957804"/>
                <a:gd name="connsiteY1" fmla="*/ 737117 h 740643"/>
                <a:gd name="connsiteX2" fmla="*/ 2957804 w 2957804"/>
                <a:gd name="connsiteY2" fmla="*/ 233264 h 740643"/>
              </a:gdLst>
              <a:ahLst/>
              <a:cxnLst>
                <a:cxn ang="0">
                  <a:pos x="connsiteX0" y="connsiteY0"/>
                </a:cxn>
                <a:cxn ang="0">
                  <a:pos x="connsiteX1" y="connsiteY1"/>
                </a:cxn>
                <a:cxn ang="0">
                  <a:pos x="connsiteX2" y="connsiteY2"/>
                </a:cxn>
              </a:cxnLst>
              <a:rect l="l" t="t" r="r" b="b"/>
              <a:pathLst>
                <a:path w="2957804" h="740643">
                  <a:moveTo>
                    <a:pt x="0" y="0"/>
                  </a:moveTo>
                  <a:cubicBezTo>
                    <a:pt x="541175" y="358451"/>
                    <a:pt x="1111898" y="698240"/>
                    <a:pt x="1604865" y="737117"/>
                  </a:cubicBezTo>
                  <a:cubicBezTo>
                    <a:pt x="2097832" y="775994"/>
                    <a:pt x="2537926" y="485968"/>
                    <a:pt x="2957804" y="233264"/>
                  </a:cubicBezTo>
                </a:path>
              </a:pathLst>
            </a:custGeom>
            <a:noFill/>
            <a:ln w="57150">
              <a:solidFill>
                <a:srgbClr val="FFC000"/>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Forma livre 14"/>
            <p:cNvSpPr/>
            <p:nvPr/>
          </p:nvSpPr>
          <p:spPr>
            <a:xfrm>
              <a:off x="3760237" y="4602253"/>
              <a:ext cx="2379306" cy="894433"/>
            </a:xfrm>
            <a:custGeom>
              <a:avLst/>
              <a:gdLst>
                <a:gd name="connsiteX0" fmla="*/ 0 w 2379306"/>
                <a:gd name="connsiteY0" fmla="*/ 147029 h 894433"/>
                <a:gd name="connsiteX1" fmla="*/ 793102 w 2379306"/>
                <a:gd name="connsiteY1" fmla="*/ 53723 h 894433"/>
                <a:gd name="connsiteX2" fmla="*/ 1660849 w 2379306"/>
                <a:gd name="connsiteY2" fmla="*/ 874816 h 894433"/>
                <a:gd name="connsiteX3" fmla="*/ 2379306 w 2379306"/>
                <a:gd name="connsiteY3" fmla="*/ 557576 h 894433"/>
              </a:gdLst>
              <a:ahLst/>
              <a:cxnLst>
                <a:cxn ang="0">
                  <a:pos x="connsiteX0" y="connsiteY0"/>
                </a:cxn>
                <a:cxn ang="0">
                  <a:pos x="connsiteX1" y="connsiteY1"/>
                </a:cxn>
                <a:cxn ang="0">
                  <a:pos x="connsiteX2" y="connsiteY2"/>
                </a:cxn>
                <a:cxn ang="0">
                  <a:pos x="connsiteX3" y="connsiteY3"/>
                </a:cxn>
              </a:cxnLst>
              <a:rect l="l" t="t" r="r" b="b"/>
              <a:pathLst>
                <a:path w="2379306" h="894433">
                  <a:moveTo>
                    <a:pt x="0" y="147029"/>
                  </a:moveTo>
                  <a:cubicBezTo>
                    <a:pt x="258147" y="39727"/>
                    <a:pt x="516294" y="-67575"/>
                    <a:pt x="793102" y="53723"/>
                  </a:cubicBezTo>
                  <a:cubicBezTo>
                    <a:pt x="1069910" y="175021"/>
                    <a:pt x="1396482" y="790841"/>
                    <a:pt x="1660849" y="874816"/>
                  </a:cubicBezTo>
                  <a:cubicBezTo>
                    <a:pt x="1925216" y="958791"/>
                    <a:pt x="2152261" y="758183"/>
                    <a:pt x="2379306" y="557576"/>
                  </a:cubicBezTo>
                </a:path>
              </a:pathLst>
            </a:custGeom>
            <a:noFill/>
            <a:ln w="57150">
              <a:solidFill>
                <a:srgbClr val="FFC000"/>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18252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ítulo 1"/>
          <p:cNvSpPr>
            <a:spLocks noGrp="1"/>
          </p:cNvSpPr>
          <p:nvPr>
            <p:ph type="title"/>
          </p:nvPr>
        </p:nvSpPr>
        <p:spPr/>
        <p:txBody>
          <a:bodyPr/>
          <a:lstStyle/>
          <a:p>
            <a:r>
              <a:rPr lang="pt-BR" smtClean="0"/>
              <a:t>Include</a:t>
            </a:r>
          </a:p>
        </p:txBody>
      </p:sp>
      <p:sp>
        <p:nvSpPr>
          <p:cNvPr id="212994" name="Espaço Reservado para Conteúdo 2"/>
          <p:cNvSpPr>
            <a:spLocks noGrp="1"/>
          </p:cNvSpPr>
          <p:nvPr>
            <p:ph idx="1"/>
          </p:nvPr>
        </p:nvSpPr>
        <p:spPr/>
        <p:txBody>
          <a:bodyPr/>
          <a:lstStyle/>
          <a:p>
            <a:endParaRPr lang="pt-BR" smtClean="0"/>
          </a:p>
          <a:p>
            <a:endParaRPr lang="pt-BR" smtClean="0"/>
          </a:p>
        </p:txBody>
      </p:sp>
      <p:sp>
        <p:nvSpPr>
          <p:cNvPr id="212995" name="Rectangle 4"/>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grpSp>
        <p:nvGrpSpPr>
          <p:cNvPr id="212996" name="Group 93"/>
          <p:cNvGrpSpPr>
            <a:grpSpLocks/>
          </p:cNvGrpSpPr>
          <p:nvPr/>
        </p:nvGrpSpPr>
        <p:grpSpPr bwMode="auto">
          <a:xfrm>
            <a:off x="6011863" y="3860800"/>
            <a:ext cx="2711450" cy="2670175"/>
            <a:chOff x="746" y="2251"/>
            <a:chExt cx="1423" cy="1401"/>
          </a:xfrm>
        </p:grpSpPr>
        <p:sp>
          <p:nvSpPr>
            <p:cNvPr id="213063" name="Oval 67"/>
            <p:cNvSpPr>
              <a:spLocks noChangeArrowheads="1"/>
            </p:cNvSpPr>
            <p:nvPr/>
          </p:nvSpPr>
          <p:spPr bwMode="auto">
            <a:xfrm>
              <a:off x="1687" y="3188"/>
              <a:ext cx="126" cy="126"/>
            </a:xfrm>
            <a:prstGeom prst="ellipse">
              <a:avLst/>
            </a:prstGeom>
            <a:solidFill>
              <a:srgbClr val="FFFFFF"/>
            </a:solidFill>
            <a:ln w="8890">
              <a:solidFill>
                <a:srgbClr val="DA241C"/>
              </a:solidFill>
              <a:round/>
              <a:headEnd/>
              <a:tailEnd/>
            </a:ln>
          </p:spPr>
          <p:txBody>
            <a:bodyPr/>
            <a:lstStyle/>
            <a:p>
              <a:endParaRPr lang="pt-BR"/>
            </a:p>
          </p:txBody>
        </p:sp>
        <p:sp>
          <p:nvSpPr>
            <p:cNvPr id="213064" name="Line 68"/>
            <p:cNvSpPr>
              <a:spLocks noChangeShapeType="1"/>
            </p:cNvSpPr>
            <p:nvPr/>
          </p:nvSpPr>
          <p:spPr bwMode="auto">
            <a:xfrm>
              <a:off x="1753" y="3320"/>
              <a:ext cx="0" cy="132"/>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65" name="Line 69"/>
            <p:cNvSpPr>
              <a:spLocks noChangeShapeType="1"/>
            </p:cNvSpPr>
            <p:nvPr/>
          </p:nvSpPr>
          <p:spPr bwMode="auto">
            <a:xfrm>
              <a:off x="1663" y="3350"/>
              <a:ext cx="90" cy="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66" name="Line 70"/>
            <p:cNvSpPr>
              <a:spLocks noChangeShapeType="1"/>
            </p:cNvSpPr>
            <p:nvPr/>
          </p:nvSpPr>
          <p:spPr bwMode="auto">
            <a:xfrm flipH="1">
              <a:off x="1753" y="3350"/>
              <a:ext cx="96" cy="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67" name="Line 71"/>
            <p:cNvSpPr>
              <a:spLocks noChangeShapeType="1"/>
            </p:cNvSpPr>
            <p:nvPr/>
          </p:nvSpPr>
          <p:spPr bwMode="auto">
            <a:xfrm flipH="1">
              <a:off x="1681" y="3452"/>
              <a:ext cx="72" cy="12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68" name="Line 72"/>
            <p:cNvSpPr>
              <a:spLocks noChangeShapeType="1"/>
            </p:cNvSpPr>
            <p:nvPr/>
          </p:nvSpPr>
          <p:spPr bwMode="auto">
            <a:xfrm>
              <a:off x="1753" y="3452"/>
              <a:ext cx="78" cy="12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69" name="Rectangle 73"/>
            <p:cNvSpPr>
              <a:spLocks noChangeArrowheads="1"/>
            </p:cNvSpPr>
            <p:nvPr/>
          </p:nvSpPr>
          <p:spPr bwMode="auto">
            <a:xfrm>
              <a:off x="1405" y="3572"/>
              <a:ext cx="76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rPr>
                <a:t>Organizador de Eventos</a:t>
              </a:r>
              <a:endParaRPr lang="pt-BR" sz="2400"/>
            </a:p>
          </p:txBody>
        </p:sp>
        <p:sp>
          <p:nvSpPr>
            <p:cNvPr id="213070" name="Oval 74"/>
            <p:cNvSpPr>
              <a:spLocks noChangeArrowheads="1"/>
            </p:cNvSpPr>
            <p:nvPr/>
          </p:nvSpPr>
          <p:spPr bwMode="auto">
            <a:xfrm>
              <a:off x="949" y="3188"/>
              <a:ext cx="126" cy="126"/>
            </a:xfrm>
            <a:prstGeom prst="ellipse">
              <a:avLst/>
            </a:prstGeom>
            <a:solidFill>
              <a:srgbClr val="FFFFFF"/>
            </a:solidFill>
            <a:ln w="8890">
              <a:solidFill>
                <a:srgbClr val="DA241C"/>
              </a:solidFill>
              <a:round/>
              <a:headEnd/>
              <a:tailEnd/>
            </a:ln>
          </p:spPr>
          <p:txBody>
            <a:bodyPr/>
            <a:lstStyle/>
            <a:p>
              <a:endParaRPr lang="pt-BR"/>
            </a:p>
          </p:txBody>
        </p:sp>
        <p:sp>
          <p:nvSpPr>
            <p:cNvPr id="213071" name="Line 75"/>
            <p:cNvSpPr>
              <a:spLocks noChangeShapeType="1"/>
            </p:cNvSpPr>
            <p:nvPr/>
          </p:nvSpPr>
          <p:spPr bwMode="auto">
            <a:xfrm>
              <a:off x="1015" y="3320"/>
              <a:ext cx="0" cy="132"/>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72" name="Line 76"/>
            <p:cNvSpPr>
              <a:spLocks noChangeShapeType="1"/>
            </p:cNvSpPr>
            <p:nvPr/>
          </p:nvSpPr>
          <p:spPr bwMode="auto">
            <a:xfrm>
              <a:off x="925" y="3350"/>
              <a:ext cx="90" cy="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73" name="Line 77"/>
            <p:cNvSpPr>
              <a:spLocks noChangeShapeType="1"/>
            </p:cNvSpPr>
            <p:nvPr/>
          </p:nvSpPr>
          <p:spPr bwMode="auto">
            <a:xfrm flipH="1">
              <a:off x="1015" y="3350"/>
              <a:ext cx="96" cy="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74" name="Line 78"/>
            <p:cNvSpPr>
              <a:spLocks noChangeShapeType="1"/>
            </p:cNvSpPr>
            <p:nvPr/>
          </p:nvSpPr>
          <p:spPr bwMode="auto">
            <a:xfrm flipH="1">
              <a:off x="943" y="3452"/>
              <a:ext cx="72" cy="12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75" name="Line 79"/>
            <p:cNvSpPr>
              <a:spLocks noChangeShapeType="1"/>
            </p:cNvSpPr>
            <p:nvPr/>
          </p:nvSpPr>
          <p:spPr bwMode="auto">
            <a:xfrm>
              <a:off x="1015" y="3452"/>
              <a:ext cx="78" cy="12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76" name="Rectangle 80"/>
            <p:cNvSpPr>
              <a:spLocks noChangeArrowheads="1"/>
            </p:cNvSpPr>
            <p:nvPr/>
          </p:nvSpPr>
          <p:spPr bwMode="auto">
            <a:xfrm>
              <a:off x="746" y="3572"/>
              <a:ext cx="59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rPr>
                <a:t>Potencial Hóspede</a:t>
              </a:r>
              <a:endParaRPr lang="pt-BR" sz="2400"/>
            </a:p>
          </p:txBody>
        </p:sp>
        <p:sp>
          <p:nvSpPr>
            <p:cNvPr id="213077" name="Oval 81"/>
            <p:cNvSpPr>
              <a:spLocks noChangeArrowheads="1"/>
            </p:cNvSpPr>
            <p:nvPr/>
          </p:nvSpPr>
          <p:spPr bwMode="auto">
            <a:xfrm>
              <a:off x="1327" y="2251"/>
              <a:ext cx="126" cy="126"/>
            </a:xfrm>
            <a:prstGeom prst="ellipse">
              <a:avLst/>
            </a:prstGeom>
            <a:solidFill>
              <a:srgbClr val="FFFFFF"/>
            </a:solidFill>
            <a:ln w="8890">
              <a:solidFill>
                <a:srgbClr val="DA241C"/>
              </a:solidFill>
              <a:round/>
              <a:headEnd/>
              <a:tailEnd/>
            </a:ln>
          </p:spPr>
          <p:txBody>
            <a:bodyPr/>
            <a:lstStyle/>
            <a:p>
              <a:endParaRPr lang="pt-BR"/>
            </a:p>
          </p:txBody>
        </p:sp>
        <p:sp>
          <p:nvSpPr>
            <p:cNvPr id="213078" name="Line 82"/>
            <p:cNvSpPr>
              <a:spLocks noChangeShapeType="1"/>
            </p:cNvSpPr>
            <p:nvPr/>
          </p:nvSpPr>
          <p:spPr bwMode="auto">
            <a:xfrm>
              <a:off x="1393" y="2383"/>
              <a:ext cx="0" cy="132"/>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79" name="Line 83"/>
            <p:cNvSpPr>
              <a:spLocks noChangeShapeType="1"/>
            </p:cNvSpPr>
            <p:nvPr/>
          </p:nvSpPr>
          <p:spPr bwMode="auto">
            <a:xfrm>
              <a:off x="1303" y="2413"/>
              <a:ext cx="90" cy="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80" name="Line 84"/>
            <p:cNvSpPr>
              <a:spLocks noChangeShapeType="1"/>
            </p:cNvSpPr>
            <p:nvPr/>
          </p:nvSpPr>
          <p:spPr bwMode="auto">
            <a:xfrm flipH="1">
              <a:off x="1393" y="2413"/>
              <a:ext cx="96" cy="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81" name="Line 85"/>
            <p:cNvSpPr>
              <a:spLocks noChangeShapeType="1"/>
            </p:cNvSpPr>
            <p:nvPr/>
          </p:nvSpPr>
          <p:spPr bwMode="auto">
            <a:xfrm flipH="1">
              <a:off x="1321" y="2515"/>
              <a:ext cx="72" cy="12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82" name="Line 86"/>
            <p:cNvSpPr>
              <a:spLocks noChangeShapeType="1"/>
            </p:cNvSpPr>
            <p:nvPr/>
          </p:nvSpPr>
          <p:spPr bwMode="auto">
            <a:xfrm>
              <a:off x="1393" y="2515"/>
              <a:ext cx="78" cy="120"/>
            </a:xfrm>
            <a:prstGeom prst="line">
              <a:avLst/>
            </a:prstGeom>
            <a:noFill/>
            <a:ln w="8890">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83" name="Rectangle 87"/>
            <p:cNvSpPr>
              <a:spLocks noChangeArrowheads="1"/>
            </p:cNvSpPr>
            <p:nvPr/>
          </p:nvSpPr>
          <p:spPr bwMode="auto">
            <a:xfrm>
              <a:off x="1123" y="2635"/>
              <a:ext cx="579"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rPr>
                <a:t>Responsável pela </a:t>
              </a:r>
              <a:endParaRPr lang="pt-BR" sz="2400"/>
            </a:p>
          </p:txBody>
        </p:sp>
        <p:sp>
          <p:nvSpPr>
            <p:cNvPr id="213084" name="Rectangle 88"/>
            <p:cNvSpPr>
              <a:spLocks noChangeArrowheads="1"/>
            </p:cNvSpPr>
            <p:nvPr/>
          </p:nvSpPr>
          <p:spPr bwMode="auto">
            <a:xfrm>
              <a:off x="1273" y="2713"/>
              <a:ext cx="258"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rPr>
                <a:t>Reserva</a:t>
              </a:r>
              <a:endParaRPr lang="pt-BR" sz="2400"/>
            </a:p>
          </p:txBody>
        </p:sp>
        <p:sp>
          <p:nvSpPr>
            <p:cNvPr id="213085" name="Freeform 89"/>
            <p:cNvSpPr>
              <a:spLocks/>
            </p:cNvSpPr>
            <p:nvPr/>
          </p:nvSpPr>
          <p:spPr bwMode="auto">
            <a:xfrm flipV="1">
              <a:off x="1015" y="2791"/>
              <a:ext cx="378" cy="361"/>
            </a:xfrm>
            <a:custGeom>
              <a:avLst/>
              <a:gdLst>
                <a:gd name="T0" fmla="*/ 0 w 63"/>
                <a:gd name="T1" fmla="*/ 0 h 60"/>
                <a:gd name="T2" fmla="*/ 0 w 63"/>
                <a:gd name="T3" fmla="*/ 5976993 h 60"/>
                <a:gd name="T4" fmla="*/ 17635970 w 63"/>
                <a:gd name="T5" fmla="*/ 5976993 h 60"/>
                <a:gd name="T6" fmla="*/ 17635970 w 63"/>
                <a:gd name="T7" fmla="*/ 17125156 h 60"/>
                <a:gd name="T8" fmla="*/ 0 60000 65536"/>
                <a:gd name="T9" fmla="*/ 0 60000 65536"/>
                <a:gd name="T10" fmla="*/ 0 60000 65536"/>
                <a:gd name="T11" fmla="*/ 0 60000 65536"/>
                <a:gd name="T12" fmla="*/ 0 w 63"/>
                <a:gd name="T13" fmla="*/ 0 h 60"/>
                <a:gd name="T14" fmla="*/ 63 w 63"/>
                <a:gd name="T15" fmla="*/ 60 h 60"/>
              </a:gdLst>
              <a:ahLst/>
              <a:cxnLst>
                <a:cxn ang="T8">
                  <a:pos x="T0" y="T1"/>
                </a:cxn>
                <a:cxn ang="T9">
                  <a:pos x="T2" y="T3"/>
                </a:cxn>
                <a:cxn ang="T10">
                  <a:pos x="T4" y="T5"/>
                </a:cxn>
                <a:cxn ang="T11">
                  <a:pos x="T6" y="T7"/>
                </a:cxn>
              </a:cxnLst>
              <a:rect l="T12" t="T13" r="T14" b="T15"/>
              <a:pathLst>
                <a:path w="63" h="60">
                  <a:moveTo>
                    <a:pt x="0" y="0"/>
                  </a:moveTo>
                  <a:lnTo>
                    <a:pt x="0" y="21"/>
                  </a:lnTo>
                  <a:lnTo>
                    <a:pt x="63" y="21"/>
                  </a:lnTo>
                  <a:lnTo>
                    <a:pt x="63" y="60"/>
                  </a:lnTo>
                </a:path>
              </a:pathLst>
            </a:custGeom>
            <a:noFill/>
            <a:ln w="8890" cap="rnd">
              <a:solidFill>
                <a:srgbClr val="DA241C"/>
              </a:solidFill>
              <a:bevel/>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213086" name="Freeform 90"/>
            <p:cNvSpPr>
              <a:spLocks/>
            </p:cNvSpPr>
            <p:nvPr/>
          </p:nvSpPr>
          <p:spPr bwMode="auto">
            <a:xfrm>
              <a:off x="1357" y="2791"/>
              <a:ext cx="72" cy="97"/>
            </a:xfrm>
            <a:custGeom>
              <a:avLst/>
              <a:gdLst>
                <a:gd name="T0" fmla="*/ 0 w 179"/>
                <a:gd name="T1" fmla="*/ 0 h 241"/>
                <a:gd name="T2" fmla="*/ 0 w 179"/>
                <a:gd name="T3" fmla="*/ 0 h 241"/>
                <a:gd name="T4" fmla="*/ 0 w 179"/>
                <a:gd name="T5" fmla="*/ 0 h 241"/>
                <a:gd name="T6" fmla="*/ 0 w 179"/>
                <a:gd name="T7" fmla="*/ 0 h 241"/>
                <a:gd name="T8" fmla="*/ 0 60000 65536"/>
                <a:gd name="T9" fmla="*/ 0 60000 65536"/>
                <a:gd name="T10" fmla="*/ 0 60000 65536"/>
                <a:gd name="T11" fmla="*/ 0 60000 65536"/>
                <a:gd name="T12" fmla="*/ 0 w 179"/>
                <a:gd name="T13" fmla="*/ 0 h 241"/>
                <a:gd name="T14" fmla="*/ 179 w 179"/>
                <a:gd name="T15" fmla="*/ 241 h 241"/>
              </a:gdLst>
              <a:ahLst/>
              <a:cxnLst>
                <a:cxn ang="T8">
                  <a:pos x="T0" y="T1"/>
                </a:cxn>
                <a:cxn ang="T9">
                  <a:pos x="T2" y="T3"/>
                </a:cxn>
                <a:cxn ang="T10">
                  <a:pos x="T4" y="T5"/>
                </a:cxn>
                <a:cxn ang="T11">
                  <a:pos x="T6" y="T7"/>
                </a:cxn>
              </a:cxnLst>
              <a:rect l="T12" t="T13" r="T14" b="T15"/>
              <a:pathLst>
                <a:path w="179" h="241">
                  <a:moveTo>
                    <a:pt x="179" y="241"/>
                  </a:moveTo>
                  <a:lnTo>
                    <a:pt x="0" y="241"/>
                  </a:lnTo>
                  <a:lnTo>
                    <a:pt x="89" y="0"/>
                  </a:lnTo>
                  <a:lnTo>
                    <a:pt x="179" y="241"/>
                  </a:lnTo>
                  <a:close/>
                </a:path>
              </a:pathLst>
            </a:custGeom>
            <a:solidFill>
              <a:srgbClr val="FCF2E3"/>
            </a:solidFill>
            <a:ln w="8890" cap="rnd">
              <a:solidFill>
                <a:srgbClr val="DA241C"/>
              </a:solidFill>
              <a:bevel/>
              <a:headEnd/>
              <a:tailEnd/>
            </a:ln>
          </p:spPr>
          <p:txBody>
            <a:bodyPr/>
            <a:lstStyle/>
            <a:p>
              <a:endParaRPr lang="pt-BR"/>
            </a:p>
          </p:txBody>
        </p:sp>
        <p:sp>
          <p:nvSpPr>
            <p:cNvPr id="213087" name="Freeform 91"/>
            <p:cNvSpPr>
              <a:spLocks/>
            </p:cNvSpPr>
            <p:nvPr/>
          </p:nvSpPr>
          <p:spPr bwMode="auto">
            <a:xfrm flipV="1">
              <a:off x="1393" y="2791"/>
              <a:ext cx="360" cy="361"/>
            </a:xfrm>
            <a:custGeom>
              <a:avLst/>
              <a:gdLst>
                <a:gd name="T0" fmla="*/ 16796162 w 60"/>
                <a:gd name="T1" fmla="*/ 0 h 60"/>
                <a:gd name="T2" fmla="*/ 16796162 w 60"/>
                <a:gd name="T3" fmla="*/ 5976993 h 60"/>
                <a:gd name="T4" fmla="*/ 0 w 60"/>
                <a:gd name="T5" fmla="*/ 5976993 h 60"/>
                <a:gd name="T6" fmla="*/ 0 w 60"/>
                <a:gd name="T7" fmla="*/ 17125156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60" y="0"/>
                  </a:moveTo>
                  <a:lnTo>
                    <a:pt x="60" y="21"/>
                  </a:lnTo>
                  <a:lnTo>
                    <a:pt x="0" y="21"/>
                  </a:lnTo>
                  <a:lnTo>
                    <a:pt x="0" y="60"/>
                  </a:lnTo>
                </a:path>
              </a:pathLst>
            </a:custGeom>
            <a:noFill/>
            <a:ln w="8890" cap="rnd">
              <a:solidFill>
                <a:srgbClr val="DA241C"/>
              </a:solidFill>
              <a:bevel/>
              <a:headEnd/>
              <a:tailEn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213088" name="Freeform 92"/>
            <p:cNvSpPr>
              <a:spLocks/>
            </p:cNvSpPr>
            <p:nvPr/>
          </p:nvSpPr>
          <p:spPr bwMode="auto">
            <a:xfrm>
              <a:off x="1357" y="2791"/>
              <a:ext cx="72" cy="97"/>
            </a:xfrm>
            <a:custGeom>
              <a:avLst/>
              <a:gdLst>
                <a:gd name="T0" fmla="*/ 0 w 179"/>
                <a:gd name="T1" fmla="*/ 0 h 241"/>
                <a:gd name="T2" fmla="*/ 0 w 179"/>
                <a:gd name="T3" fmla="*/ 0 h 241"/>
                <a:gd name="T4" fmla="*/ 0 w 179"/>
                <a:gd name="T5" fmla="*/ 0 h 241"/>
                <a:gd name="T6" fmla="*/ 0 w 179"/>
                <a:gd name="T7" fmla="*/ 0 h 241"/>
                <a:gd name="T8" fmla="*/ 0 60000 65536"/>
                <a:gd name="T9" fmla="*/ 0 60000 65536"/>
                <a:gd name="T10" fmla="*/ 0 60000 65536"/>
                <a:gd name="T11" fmla="*/ 0 60000 65536"/>
                <a:gd name="T12" fmla="*/ 0 w 179"/>
                <a:gd name="T13" fmla="*/ 0 h 241"/>
                <a:gd name="T14" fmla="*/ 179 w 179"/>
                <a:gd name="T15" fmla="*/ 241 h 241"/>
              </a:gdLst>
              <a:ahLst/>
              <a:cxnLst>
                <a:cxn ang="T8">
                  <a:pos x="T0" y="T1"/>
                </a:cxn>
                <a:cxn ang="T9">
                  <a:pos x="T2" y="T3"/>
                </a:cxn>
                <a:cxn ang="T10">
                  <a:pos x="T4" y="T5"/>
                </a:cxn>
                <a:cxn ang="T11">
                  <a:pos x="T6" y="T7"/>
                </a:cxn>
              </a:cxnLst>
              <a:rect l="T12" t="T13" r="T14" b="T15"/>
              <a:pathLst>
                <a:path w="179" h="241">
                  <a:moveTo>
                    <a:pt x="179" y="241"/>
                  </a:moveTo>
                  <a:lnTo>
                    <a:pt x="0" y="241"/>
                  </a:lnTo>
                  <a:lnTo>
                    <a:pt x="89" y="0"/>
                  </a:lnTo>
                  <a:lnTo>
                    <a:pt x="179" y="241"/>
                  </a:lnTo>
                  <a:close/>
                </a:path>
              </a:pathLst>
            </a:custGeom>
            <a:solidFill>
              <a:srgbClr val="DA241C"/>
            </a:solidFill>
            <a:ln w="8890" cap="rnd">
              <a:solidFill>
                <a:srgbClr val="DA241C"/>
              </a:solidFill>
              <a:bevel/>
              <a:headEnd/>
              <a:tailEnd/>
            </a:ln>
          </p:spPr>
          <p:txBody>
            <a:bodyPr/>
            <a:lstStyle/>
            <a:p>
              <a:endParaRPr lang="pt-BR"/>
            </a:p>
          </p:txBody>
        </p:sp>
      </p:grpSp>
      <p:grpSp>
        <p:nvGrpSpPr>
          <p:cNvPr id="212997" name="Group 222"/>
          <p:cNvGrpSpPr>
            <a:grpSpLocks/>
          </p:cNvGrpSpPr>
          <p:nvPr/>
        </p:nvGrpSpPr>
        <p:grpSpPr bwMode="auto">
          <a:xfrm>
            <a:off x="684213" y="1052513"/>
            <a:ext cx="7561262" cy="2805112"/>
            <a:chOff x="431" y="663"/>
            <a:chExt cx="4763" cy="1767"/>
          </a:xfrm>
        </p:grpSpPr>
        <p:grpSp>
          <p:nvGrpSpPr>
            <p:cNvPr id="213001" name="Group 96"/>
            <p:cNvGrpSpPr>
              <a:grpSpLocks/>
            </p:cNvGrpSpPr>
            <p:nvPr/>
          </p:nvGrpSpPr>
          <p:grpSpPr bwMode="auto">
            <a:xfrm>
              <a:off x="1207" y="853"/>
              <a:ext cx="3941" cy="1577"/>
              <a:chOff x="995" y="2441"/>
              <a:chExt cx="3941" cy="1577"/>
            </a:xfrm>
          </p:grpSpPr>
          <p:sp>
            <p:nvSpPr>
              <p:cNvPr id="213007" name="Oval 97"/>
              <p:cNvSpPr>
                <a:spLocks noChangeArrowheads="1"/>
              </p:cNvSpPr>
              <p:nvPr/>
            </p:nvSpPr>
            <p:spPr bwMode="auto">
              <a:xfrm>
                <a:off x="3174" y="2948"/>
                <a:ext cx="825" cy="547"/>
              </a:xfrm>
              <a:prstGeom prst="ellipse">
                <a:avLst/>
              </a:prstGeom>
              <a:solidFill>
                <a:srgbClr val="C0BFC0"/>
              </a:solidFill>
              <a:ln w="9525">
                <a:solidFill>
                  <a:srgbClr val="C0BFC0"/>
                </a:solidFill>
                <a:round/>
                <a:headEnd/>
                <a:tailEnd/>
              </a:ln>
            </p:spPr>
            <p:txBody>
              <a:bodyPr/>
              <a:lstStyle/>
              <a:p>
                <a:endParaRPr lang="pt-BR"/>
              </a:p>
            </p:txBody>
          </p:sp>
          <p:sp>
            <p:nvSpPr>
              <p:cNvPr id="213008" name="Oval 98"/>
              <p:cNvSpPr>
                <a:spLocks noChangeArrowheads="1"/>
              </p:cNvSpPr>
              <p:nvPr/>
            </p:nvSpPr>
            <p:spPr bwMode="auto">
              <a:xfrm>
                <a:off x="3151" y="2924"/>
                <a:ext cx="824" cy="547"/>
              </a:xfrm>
              <a:prstGeom prst="ellipse">
                <a:avLst/>
              </a:prstGeom>
              <a:solidFill>
                <a:srgbClr val="FFFFFF"/>
              </a:solidFill>
              <a:ln w="9525">
                <a:solidFill>
                  <a:srgbClr val="DA241C"/>
                </a:solidFill>
                <a:round/>
                <a:headEnd/>
                <a:tailEnd/>
              </a:ln>
            </p:spPr>
            <p:txBody>
              <a:bodyPr/>
              <a:lstStyle/>
              <a:p>
                <a:endParaRPr lang="pt-BR"/>
              </a:p>
            </p:txBody>
          </p:sp>
          <p:sp>
            <p:nvSpPr>
              <p:cNvPr id="213009" name="Rectangle 99"/>
              <p:cNvSpPr>
                <a:spLocks noChangeArrowheads="1"/>
              </p:cNvSpPr>
              <p:nvPr/>
            </p:nvSpPr>
            <p:spPr bwMode="auto">
              <a:xfrm>
                <a:off x="3198" y="3147"/>
                <a:ext cx="70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Garantir a Reserva</a:t>
                </a:r>
                <a:endParaRPr lang="pt-BR" sz="2400">
                  <a:ea typeface="Times New Roman" pitchFamily="18" charset="0"/>
                  <a:cs typeface="Arial" pitchFamily="34" charset="0"/>
                </a:endParaRPr>
              </a:p>
            </p:txBody>
          </p:sp>
          <p:sp>
            <p:nvSpPr>
              <p:cNvPr id="213010" name="Oval 100"/>
              <p:cNvSpPr>
                <a:spLocks noChangeArrowheads="1"/>
              </p:cNvSpPr>
              <p:nvPr/>
            </p:nvSpPr>
            <p:spPr bwMode="auto">
              <a:xfrm>
                <a:off x="1367" y="2441"/>
                <a:ext cx="167" cy="166"/>
              </a:xfrm>
              <a:prstGeom prst="ellipse">
                <a:avLst/>
              </a:prstGeom>
              <a:solidFill>
                <a:srgbClr val="FFFFFF"/>
              </a:solidFill>
              <a:ln w="9525">
                <a:solidFill>
                  <a:srgbClr val="DA241C"/>
                </a:solidFill>
                <a:round/>
                <a:headEnd/>
                <a:tailEnd/>
              </a:ln>
            </p:spPr>
            <p:txBody>
              <a:bodyPr/>
              <a:lstStyle/>
              <a:p>
                <a:endParaRPr lang="pt-BR"/>
              </a:p>
            </p:txBody>
          </p:sp>
          <p:sp>
            <p:nvSpPr>
              <p:cNvPr id="213011" name="Line 101"/>
              <p:cNvSpPr>
                <a:spLocks noChangeShapeType="1"/>
              </p:cNvSpPr>
              <p:nvPr/>
            </p:nvSpPr>
            <p:spPr bwMode="auto">
              <a:xfrm>
                <a:off x="1455" y="2615"/>
                <a:ext cx="0" cy="175"/>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12" name="Line 102"/>
              <p:cNvSpPr>
                <a:spLocks noChangeShapeType="1"/>
              </p:cNvSpPr>
              <p:nvPr/>
            </p:nvSpPr>
            <p:spPr bwMode="auto">
              <a:xfrm>
                <a:off x="1336" y="2655"/>
                <a:ext cx="119"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13" name="Line 103"/>
              <p:cNvSpPr>
                <a:spLocks noChangeShapeType="1"/>
              </p:cNvSpPr>
              <p:nvPr/>
            </p:nvSpPr>
            <p:spPr bwMode="auto">
              <a:xfrm flipH="1">
                <a:off x="1455" y="2655"/>
                <a:ext cx="126"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14" name="Line 104"/>
              <p:cNvSpPr>
                <a:spLocks noChangeShapeType="1"/>
              </p:cNvSpPr>
              <p:nvPr/>
            </p:nvSpPr>
            <p:spPr bwMode="auto">
              <a:xfrm flipH="1">
                <a:off x="1360" y="2790"/>
                <a:ext cx="95" cy="15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15" name="Line 105"/>
              <p:cNvSpPr>
                <a:spLocks noChangeShapeType="1"/>
              </p:cNvSpPr>
              <p:nvPr/>
            </p:nvSpPr>
            <p:spPr bwMode="auto">
              <a:xfrm>
                <a:off x="1455" y="2790"/>
                <a:ext cx="103" cy="15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16" name="Rectangle 106"/>
              <p:cNvSpPr>
                <a:spLocks noChangeArrowheads="1"/>
              </p:cNvSpPr>
              <p:nvPr/>
            </p:nvSpPr>
            <p:spPr bwMode="auto">
              <a:xfrm>
                <a:off x="1097" y="2949"/>
                <a:ext cx="71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Potencial Hóspede</a:t>
                </a:r>
                <a:endParaRPr lang="pt-BR" sz="2400">
                  <a:ea typeface="Times New Roman" pitchFamily="18" charset="0"/>
                  <a:cs typeface="Arial" pitchFamily="34" charset="0"/>
                </a:endParaRPr>
              </a:p>
            </p:txBody>
          </p:sp>
          <p:sp>
            <p:nvSpPr>
              <p:cNvPr id="213017" name="Oval 107"/>
              <p:cNvSpPr>
                <a:spLocks noChangeArrowheads="1"/>
              </p:cNvSpPr>
              <p:nvPr/>
            </p:nvSpPr>
            <p:spPr bwMode="auto">
              <a:xfrm>
                <a:off x="1994" y="2465"/>
                <a:ext cx="824" cy="546"/>
              </a:xfrm>
              <a:prstGeom prst="ellipse">
                <a:avLst/>
              </a:prstGeom>
              <a:solidFill>
                <a:srgbClr val="C0BFC0"/>
              </a:solidFill>
              <a:ln w="9525">
                <a:solidFill>
                  <a:srgbClr val="C0BFC0"/>
                </a:solidFill>
                <a:round/>
                <a:headEnd/>
                <a:tailEnd/>
              </a:ln>
            </p:spPr>
            <p:txBody>
              <a:bodyPr/>
              <a:lstStyle/>
              <a:p>
                <a:endParaRPr lang="pt-BR"/>
              </a:p>
            </p:txBody>
          </p:sp>
          <p:sp>
            <p:nvSpPr>
              <p:cNvPr id="213018" name="Oval 108"/>
              <p:cNvSpPr>
                <a:spLocks noChangeArrowheads="1"/>
              </p:cNvSpPr>
              <p:nvPr/>
            </p:nvSpPr>
            <p:spPr bwMode="auto">
              <a:xfrm>
                <a:off x="1970" y="2441"/>
                <a:ext cx="824" cy="547"/>
              </a:xfrm>
              <a:prstGeom prst="ellipse">
                <a:avLst/>
              </a:prstGeom>
              <a:solidFill>
                <a:srgbClr val="FFFFFF"/>
              </a:solidFill>
              <a:ln w="9525">
                <a:solidFill>
                  <a:srgbClr val="DA241C"/>
                </a:solidFill>
                <a:round/>
                <a:headEnd/>
                <a:tailEnd/>
              </a:ln>
            </p:spPr>
            <p:txBody>
              <a:bodyPr/>
              <a:lstStyle/>
              <a:p>
                <a:endParaRPr lang="pt-BR"/>
              </a:p>
            </p:txBody>
          </p:sp>
          <p:sp>
            <p:nvSpPr>
              <p:cNvPr id="213019" name="Rectangle 109"/>
              <p:cNvSpPr>
                <a:spLocks noChangeArrowheads="1"/>
              </p:cNvSpPr>
              <p:nvPr/>
            </p:nvSpPr>
            <p:spPr bwMode="auto">
              <a:xfrm>
                <a:off x="2033" y="2615"/>
                <a:ext cx="67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Fazer Reserva de </a:t>
                </a:r>
                <a:endParaRPr lang="pt-BR" sz="2400">
                  <a:ea typeface="Times New Roman" pitchFamily="18" charset="0"/>
                  <a:cs typeface="Arial" pitchFamily="34" charset="0"/>
                </a:endParaRPr>
              </a:p>
            </p:txBody>
          </p:sp>
          <p:sp>
            <p:nvSpPr>
              <p:cNvPr id="213020" name="Rectangle 110"/>
              <p:cNvSpPr>
                <a:spLocks noChangeArrowheads="1"/>
              </p:cNvSpPr>
              <p:nvPr/>
            </p:nvSpPr>
            <p:spPr bwMode="auto">
              <a:xfrm>
                <a:off x="2255" y="2718"/>
                <a:ext cx="2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b="1">
                    <a:solidFill>
                      <a:srgbClr val="000000"/>
                    </a:solidFill>
                    <a:ea typeface="Times New Roman" pitchFamily="18" charset="0"/>
                    <a:cs typeface="Arial" pitchFamily="34" charset="0"/>
                  </a:rPr>
                  <a:t>Quarto</a:t>
                </a:r>
                <a:endParaRPr lang="en-US" sz="2400">
                  <a:ea typeface="Times New Roman" pitchFamily="18" charset="0"/>
                  <a:cs typeface="Arial" pitchFamily="34" charset="0"/>
                </a:endParaRPr>
              </a:p>
            </p:txBody>
          </p:sp>
          <p:sp>
            <p:nvSpPr>
              <p:cNvPr id="213021" name="Oval 111"/>
              <p:cNvSpPr>
                <a:spLocks noChangeArrowheads="1"/>
              </p:cNvSpPr>
              <p:nvPr/>
            </p:nvSpPr>
            <p:spPr bwMode="auto">
              <a:xfrm>
                <a:off x="1994" y="3439"/>
                <a:ext cx="824" cy="547"/>
              </a:xfrm>
              <a:prstGeom prst="ellipse">
                <a:avLst/>
              </a:prstGeom>
              <a:solidFill>
                <a:srgbClr val="C0BFC0"/>
              </a:solidFill>
              <a:ln w="9525">
                <a:solidFill>
                  <a:srgbClr val="C0BFC0"/>
                </a:solidFill>
                <a:round/>
                <a:headEnd/>
                <a:tailEnd/>
              </a:ln>
            </p:spPr>
            <p:txBody>
              <a:bodyPr/>
              <a:lstStyle/>
              <a:p>
                <a:endParaRPr lang="pt-BR"/>
              </a:p>
            </p:txBody>
          </p:sp>
          <p:sp>
            <p:nvSpPr>
              <p:cNvPr id="213022" name="Oval 112"/>
              <p:cNvSpPr>
                <a:spLocks noChangeArrowheads="1"/>
              </p:cNvSpPr>
              <p:nvPr/>
            </p:nvSpPr>
            <p:spPr bwMode="auto">
              <a:xfrm>
                <a:off x="1970" y="3415"/>
                <a:ext cx="824" cy="547"/>
              </a:xfrm>
              <a:prstGeom prst="ellipse">
                <a:avLst/>
              </a:prstGeom>
              <a:solidFill>
                <a:srgbClr val="FFFFFF"/>
              </a:solidFill>
              <a:ln w="9525">
                <a:solidFill>
                  <a:srgbClr val="DA241C"/>
                </a:solidFill>
                <a:round/>
                <a:headEnd/>
                <a:tailEnd/>
              </a:ln>
            </p:spPr>
            <p:txBody>
              <a:bodyPr/>
              <a:lstStyle/>
              <a:p>
                <a:endParaRPr lang="pt-BR"/>
              </a:p>
            </p:txBody>
          </p:sp>
          <p:sp>
            <p:nvSpPr>
              <p:cNvPr id="213023" name="Rectangle 113"/>
              <p:cNvSpPr>
                <a:spLocks noChangeArrowheads="1"/>
              </p:cNvSpPr>
              <p:nvPr/>
            </p:nvSpPr>
            <p:spPr bwMode="auto">
              <a:xfrm>
                <a:off x="1978" y="3590"/>
                <a:ext cx="78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Executar Serviço de </a:t>
                </a:r>
                <a:endParaRPr lang="pt-BR" sz="2400">
                  <a:ea typeface="Times New Roman" pitchFamily="18" charset="0"/>
                  <a:cs typeface="Arial" pitchFamily="34" charset="0"/>
                </a:endParaRPr>
              </a:p>
            </p:txBody>
          </p:sp>
          <p:sp>
            <p:nvSpPr>
              <p:cNvPr id="213024" name="Rectangle 114"/>
              <p:cNvSpPr>
                <a:spLocks noChangeArrowheads="1"/>
              </p:cNvSpPr>
              <p:nvPr/>
            </p:nvSpPr>
            <p:spPr bwMode="auto">
              <a:xfrm>
                <a:off x="2223" y="3692"/>
                <a:ext cx="3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Reserva</a:t>
                </a:r>
                <a:endParaRPr lang="pt-BR" sz="2400">
                  <a:ea typeface="Times New Roman" pitchFamily="18" charset="0"/>
                  <a:cs typeface="Arial" pitchFamily="34" charset="0"/>
                </a:endParaRPr>
              </a:p>
            </p:txBody>
          </p:sp>
          <p:sp>
            <p:nvSpPr>
              <p:cNvPr id="213025" name="Oval 115"/>
              <p:cNvSpPr>
                <a:spLocks noChangeArrowheads="1"/>
              </p:cNvSpPr>
              <p:nvPr/>
            </p:nvSpPr>
            <p:spPr bwMode="auto">
              <a:xfrm>
                <a:off x="1367" y="3415"/>
                <a:ext cx="167" cy="167"/>
              </a:xfrm>
              <a:prstGeom prst="ellipse">
                <a:avLst/>
              </a:prstGeom>
              <a:solidFill>
                <a:srgbClr val="FFFFFF"/>
              </a:solidFill>
              <a:ln w="9525">
                <a:solidFill>
                  <a:srgbClr val="DA241C"/>
                </a:solidFill>
                <a:round/>
                <a:headEnd/>
                <a:tailEnd/>
              </a:ln>
            </p:spPr>
            <p:txBody>
              <a:bodyPr/>
              <a:lstStyle/>
              <a:p>
                <a:endParaRPr lang="pt-BR"/>
              </a:p>
            </p:txBody>
          </p:sp>
          <p:sp>
            <p:nvSpPr>
              <p:cNvPr id="213026" name="Line 116"/>
              <p:cNvSpPr>
                <a:spLocks noChangeShapeType="1"/>
              </p:cNvSpPr>
              <p:nvPr/>
            </p:nvSpPr>
            <p:spPr bwMode="auto">
              <a:xfrm>
                <a:off x="1455" y="3590"/>
                <a:ext cx="0" cy="174"/>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27" name="Line 117"/>
              <p:cNvSpPr>
                <a:spLocks noChangeShapeType="1"/>
              </p:cNvSpPr>
              <p:nvPr/>
            </p:nvSpPr>
            <p:spPr bwMode="auto">
              <a:xfrm>
                <a:off x="1336" y="3629"/>
                <a:ext cx="119"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28" name="Line 118"/>
              <p:cNvSpPr>
                <a:spLocks noChangeShapeType="1"/>
              </p:cNvSpPr>
              <p:nvPr/>
            </p:nvSpPr>
            <p:spPr bwMode="auto">
              <a:xfrm flipH="1">
                <a:off x="1455" y="3629"/>
                <a:ext cx="126"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29" name="Line 119"/>
              <p:cNvSpPr>
                <a:spLocks noChangeShapeType="1"/>
              </p:cNvSpPr>
              <p:nvPr/>
            </p:nvSpPr>
            <p:spPr bwMode="auto">
              <a:xfrm flipH="1">
                <a:off x="1360" y="3764"/>
                <a:ext cx="95" cy="15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0" name="Line 120"/>
              <p:cNvSpPr>
                <a:spLocks noChangeShapeType="1"/>
              </p:cNvSpPr>
              <p:nvPr/>
            </p:nvSpPr>
            <p:spPr bwMode="auto">
              <a:xfrm>
                <a:off x="1455" y="3764"/>
                <a:ext cx="103" cy="15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1" name="Rectangle 121"/>
              <p:cNvSpPr>
                <a:spLocks noChangeArrowheads="1"/>
              </p:cNvSpPr>
              <p:nvPr/>
            </p:nvSpPr>
            <p:spPr bwMode="auto">
              <a:xfrm>
                <a:off x="995" y="3922"/>
                <a:ext cx="91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Organizador de Eventos</a:t>
                </a:r>
                <a:endParaRPr lang="pt-BR" sz="2400">
                  <a:ea typeface="Times New Roman" pitchFamily="18" charset="0"/>
                  <a:cs typeface="Arial" pitchFamily="34" charset="0"/>
                </a:endParaRPr>
              </a:p>
            </p:txBody>
          </p:sp>
          <p:sp>
            <p:nvSpPr>
              <p:cNvPr id="213032" name="Oval 122"/>
              <p:cNvSpPr>
                <a:spLocks noChangeArrowheads="1"/>
              </p:cNvSpPr>
              <p:nvPr/>
            </p:nvSpPr>
            <p:spPr bwMode="auto">
              <a:xfrm>
                <a:off x="4395" y="2861"/>
                <a:ext cx="166" cy="166"/>
              </a:xfrm>
              <a:prstGeom prst="ellipse">
                <a:avLst/>
              </a:prstGeom>
              <a:solidFill>
                <a:srgbClr val="FFFFFF"/>
              </a:solidFill>
              <a:ln w="9525">
                <a:solidFill>
                  <a:srgbClr val="DA241C"/>
                </a:solidFill>
                <a:round/>
                <a:headEnd/>
                <a:tailEnd/>
              </a:ln>
            </p:spPr>
            <p:txBody>
              <a:bodyPr/>
              <a:lstStyle/>
              <a:p>
                <a:endParaRPr lang="pt-BR"/>
              </a:p>
            </p:txBody>
          </p:sp>
          <p:sp>
            <p:nvSpPr>
              <p:cNvPr id="213033" name="Line 123"/>
              <p:cNvSpPr>
                <a:spLocks noChangeShapeType="1"/>
              </p:cNvSpPr>
              <p:nvPr/>
            </p:nvSpPr>
            <p:spPr bwMode="auto">
              <a:xfrm>
                <a:off x="4482" y="3035"/>
                <a:ext cx="0" cy="175"/>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4" name="Line 124"/>
              <p:cNvSpPr>
                <a:spLocks noChangeShapeType="1"/>
              </p:cNvSpPr>
              <p:nvPr/>
            </p:nvSpPr>
            <p:spPr bwMode="auto">
              <a:xfrm>
                <a:off x="4363" y="3075"/>
                <a:ext cx="119"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5" name="Line 125"/>
              <p:cNvSpPr>
                <a:spLocks noChangeShapeType="1"/>
              </p:cNvSpPr>
              <p:nvPr/>
            </p:nvSpPr>
            <p:spPr bwMode="auto">
              <a:xfrm flipH="1">
                <a:off x="4482" y="3075"/>
                <a:ext cx="127"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6" name="Line 126"/>
              <p:cNvSpPr>
                <a:spLocks noChangeShapeType="1"/>
              </p:cNvSpPr>
              <p:nvPr/>
            </p:nvSpPr>
            <p:spPr bwMode="auto">
              <a:xfrm flipH="1">
                <a:off x="4387" y="3210"/>
                <a:ext cx="95" cy="15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7" name="Line 127"/>
              <p:cNvSpPr>
                <a:spLocks noChangeShapeType="1"/>
              </p:cNvSpPr>
              <p:nvPr/>
            </p:nvSpPr>
            <p:spPr bwMode="auto">
              <a:xfrm>
                <a:off x="4482" y="3210"/>
                <a:ext cx="103" cy="15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38" name="Rectangle 128"/>
              <p:cNvSpPr>
                <a:spLocks noChangeArrowheads="1"/>
              </p:cNvSpPr>
              <p:nvPr/>
            </p:nvSpPr>
            <p:spPr bwMode="auto">
              <a:xfrm>
                <a:off x="4015" y="3368"/>
                <a:ext cx="92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Sistema de Autorização </a:t>
                </a:r>
                <a:endParaRPr lang="pt-BR" sz="2400">
                  <a:ea typeface="Times New Roman" pitchFamily="18" charset="0"/>
                  <a:cs typeface="Arial" pitchFamily="34" charset="0"/>
                </a:endParaRPr>
              </a:p>
            </p:txBody>
          </p:sp>
          <p:sp>
            <p:nvSpPr>
              <p:cNvPr id="213039" name="Rectangle 129"/>
              <p:cNvSpPr>
                <a:spLocks noChangeArrowheads="1"/>
              </p:cNvSpPr>
              <p:nvPr/>
            </p:nvSpPr>
            <p:spPr bwMode="auto">
              <a:xfrm>
                <a:off x="4094" y="3471"/>
                <a:ext cx="78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000" b="1">
                    <a:solidFill>
                      <a:srgbClr val="000000"/>
                    </a:solidFill>
                    <a:ea typeface="Times New Roman" pitchFamily="18" charset="0"/>
                    <a:cs typeface="Arial" pitchFamily="34" charset="0"/>
                  </a:rPr>
                  <a:t>de Cartão de Crédito</a:t>
                </a:r>
                <a:endParaRPr lang="pt-BR" sz="2400">
                  <a:ea typeface="Times New Roman" pitchFamily="18" charset="0"/>
                  <a:cs typeface="Arial" pitchFamily="34" charset="0"/>
                </a:endParaRPr>
              </a:p>
            </p:txBody>
          </p:sp>
          <p:sp>
            <p:nvSpPr>
              <p:cNvPr id="213040" name="Line 130"/>
              <p:cNvSpPr>
                <a:spLocks noChangeShapeType="1"/>
              </p:cNvSpPr>
              <p:nvPr/>
            </p:nvSpPr>
            <p:spPr bwMode="auto">
              <a:xfrm>
                <a:off x="1613" y="2718"/>
                <a:ext cx="357"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41" name="Line 131"/>
              <p:cNvSpPr>
                <a:spLocks noChangeShapeType="1"/>
              </p:cNvSpPr>
              <p:nvPr/>
            </p:nvSpPr>
            <p:spPr bwMode="auto">
              <a:xfrm flipH="1">
                <a:off x="1851" y="2718"/>
                <a:ext cx="119" cy="4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42" name="Line 132"/>
              <p:cNvSpPr>
                <a:spLocks noChangeShapeType="1"/>
              </p:cNvSpPr>
              <p:nvPr/>
            </p:nvSpPr>
            <p:spPr bwMode="auto">
              <a:xfrm flipH="1" flipV="1">
                <a:off x="1851" y="2671"/>
                <a:ext cx="119" cy="47"/>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43" name="Line 133"/>
              <p:cNvSpPr>
                <a:spLocks noChangeShapeType="1"/>
              </p:cNvSpPr>
              <p:nvPr/>
            </p:nvSpPr>
            <p:spPr bwMode="auto">
              <a:xfrm>
                <a:off x="1613" y="3693"/>
                <a:ext cx="357"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44" name="Line 134"/>
              <p:cNvSpPr>
                <a:spLocks noChangeShapeType="1"/>
              </p:cNvSpPr>
              <p:nvPr/>
            </p:nvSpPr>
            <p:spPr bwMode="auto">
              <a:xfrm flipH="1">
                <a:off x="1851" y="3693"/>
                <a:ext cx="119" cy="47"/>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45" name="Line 135"/>
              <p:cNvSpPr>
                <a:spLocks noChangeShapeType="1"/>
              </p:cNvSpPr>
              <p:nvPr/>
            </p:nvSpPr>
            <p:spPr bwMode="auto">
              <a:xfrm flipH="1" flipV="1">
                <a:off x="1851" y="3645"/>
                <a:ext cx="119" cy="4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46" name="Line 136"/>
              <p:cNvSpPr>
                <a:spLocks noChangeShapeType="1"/>
              </p:cNvSpPr>
              <p:nvPr/>
            </p:nvSpPr>
            <p:spPr bwMode="auto">
              <a:xfrm>
                <a:off x="2802" y="2885"/>
                <a:ext cx="55" cy="16"/>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47" name="Line 137"/>
              <p:cNvSpPr>
                <a:spLocks noChangeShapeType="1"/>
              </p:cNvSpPr>
              <p:nvPr/>
            </p:nvSpPr>
            <p:spPr bwMode="auto">
              <a:xfrm>
                <a:off x="2889" y="2916"/>
                <a:ext cx="56" cy="24"/>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48" name="Line 138"/>
              <p:cNvSpPr>
                <a:spLocks noChangeShapeType="1"/>
              </p:cNvSpPr>
              <p:nvPr/>
            </p:nvSpPr>
            <p:spPr bwMode="auto">
              <a:xfrm>
                <a:off x="2976" y="2956"/>
                <a:ext cx="56" cy="16"/>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49" name="Line 139"/>
              <p:cNvSpPr>
                <a:spLocks noChangeShapeType="1"/>
              </p:cNvSpPr>
              <p:nvPr/>
            </p:nvSpPr>
            <p:spPr bwMode="auto">
              <a:xfrm>
                <a:off x="3063" y="2988"/>
                <a:ext cx="56" cy="23"/>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50" name="Line 140"/>
              <p:cNvSpPr>
                <a:spLocks noChangeShapeType="1"/>
              </p:cNvSpPr>
              <p:nvPr/>
            </p:nvSpPr>
            <p:spPr bwMode="auto">
              <a:xfrm flipH="1">
                <a:off x="3024" y="3027"/>
                <a:ext cx="127"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51" name="Line 141"/>
              <p:cNvSpPr>
                <a:spLocks noChangeShapeType="1"/>
              </p:cNvSpPr>
              <p:nvPr/>
            </p:nvSpPr>
            <p:spPr bwMode="auto">
              <a:xfrm flipH="1" flipV="1">
                <a:off x="3055" y="2940"/>
                <a:ext cx="96" cy="87"/>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52" name="Rectangle 142"/>
              <p:cNvSpPr>
                <a:spLocks noChangeArrowheads="1"/>
              </p:cNvSpPr>
              <p:nvPr/>
            </p:nvSpPr>
            <p:spPr bwMode="auto">
              <a:xfrm>
                <a:off x="2849" y="2774"/>
                <a:ext cx="3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ea typeface="Times New Roman" pitchFamily="18" charset="0"/>
                    <a:cs typeface="Arial" pitchFamily="34" charset="0"/>
                  </a:rPr>
                  <a:t>«include»</a:t>
                </a:r>
                <a:endParaRPr lang="en-US" sz="2400">
                  <a:ea typeface="Times New Roman" pitchFamily="18" charset="0"/>
                  <a:cs typeface="Arial" pitchFamily="34" charset="0"/>
                </a:endParaRPr>
              </a:p>
            </p:txBody>
          </p:sp>
          <p:sp>
            <p:nvSpPr>
              <p:cNvPr id="213053" name="Line 143"/>
              <p:cNvSpPr>
                <a:spLocks noChangeShapeType="1"/>
              </p:cNvSpPr>
              <p:nvPr/>
            </p:nvSpPr>
            <p:spPr bwMode="auto">
              <a:xfrm flipV="1">
                <a:off x="2802" y="3495"/>
                <a:ext cx="55" cy="16"/>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54" name="Line 144"/>
              <p:cNvSpPr>
                <a:spLocks noChangeShapeType="1"/>
              </p:cNvSpPr>
              <p:nvPr/>
            </p:nvSpPr>
            <p:spPr bwMode="auto">
              <a:xfrm flipV="1">
                <a:off x="2889" y="3455"/>
                <a:ext cx="56" cy="24"/>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55" name="Line 145"/>
              <p:cNvSpPr>
                <a:spLocks noChangeShapeType="1"/>
              </p:cNvSpPr>
              <p:nvPr/>
            </p:nvSpPr>
            <p:spPr bwMode="auto">
              <a:xfrm flipV="1">
                <a:off x="2976" y="3423"/>
                <a:ext cx="56" cy="16"/>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56" name="Line 146"/>
              <p:cNvSpPr>
                <a:spLocks noChangeShapeType="1"/>
              </p:cNvSpPr>
              <p:nvPr/>
            </p:nvSpPr>
            <p:spPr bwMode="auto">
              <a:xfrm flipV="1">
                <a:off x="3063" y="3384"/>
                <a:ext cx="56" cy="24"/>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3057" name="Line 147"/>
              <p:cNvSpPr>
                <a:spLocks noChangeShapeType="1"/>
              </p:cNvSpPr>
              <p:nvPr/>
            </p:nvSpPr>
            <p:spPr bwMode="auto">
              <a:xfrm flipH="1">
                <a:off x="3055" y="3368"/>
                <a:ext cx="96" cy="87"/>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58" name="Line 148"/>
              <p:cNvSpPr>
                <a:spLocks noChangeShapeType="1"/>
              </p:cNvSpPr>
              <p:nvPr/>
            </p:nvSpPr>
            <p:spPr bwMode="auto">
              <a:xfrm flipH="1">
                <a:off x="3024" y="3368"/>
                <a:ext cx="127"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59" name="Rectangle 149"/>
              <p:cNvSpPr>
                <a:spLocks noChangeArrowheads="1"/>
              </p:cNvSpPr>
              <p:nvPr/>
            </p:nvSpPr>
            <p:spPr bwMode="auto">
              <a:xfrm>
                <a:off x="2841" y="3503"/>
                <a:ext cx="3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ea typeface="Times New Roman" pitchFamily="18" charset="0"/>
                    <a:cs typeface="Arial" pitchFamily="34" charset="0"/>
                  </a:rPr>
                  <a:t>«include»</a:t>
                </a:r>
                <a:endParaRPr lang="en-US" sz="2400">
                  <a:ea typeface="Times New Roman" pitchFamily="18" charset="0"/>
                  <a:cs typeface="Arial" pitchFamily="34" charset="0"/>
                </a:endParaRPr>
              </a:p>
            </p:txBody>
          </p:sp>
          <p:sp>
            <p:nvSpPr>
              <p:cNvPr id="213060" name="Line 150"/>
              <p:cNvSpPr>
                <a:spLocks noChangeShapeType="1"/>
              </p:cNvSpPr>
              <p:nvPr/>
            </p:nvSpPr>
            <p:spPr bwMode="auto">
              <a:xfrm flipH="1">
                <a:off x="3983" y="3194"/>
                <a:ext cx="348"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61" name="Line 151"/>
              <p:cNvSpPr>
                <a:spLocks noChangeShapeType="1"/>
              </p:cNvSpPr>
              <p:nvPr/>
            </p:nvSpPr>
            <p:spPr bwMode="auto">
              <a:xfrm flipH="1" flipV="1">
                <a:off x="4213" y="3146"/>
                <a:ext cx="118" cy="4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3062" name="Line 152"/>
              <p:cNvSpPr>
                <a:spLocks noChangeShapeType="1"/>
              </p:cNvSpPr>
              <p:nvPr/>
            </p:nvSpPr>
            <p:spPr bwMode="auto">
              <a:xfrm flipH="1">
                <a:off x="4211" y="3194"/>
                <a:ext cx="119" cy="4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grpSp>
        <p:sp>
          <p:nvSpPr>
            <p:cNvPr id="213002" name="Freeform 153"/>
            <p:cNvSpPr>
              <a:spLocks/>
            </p:cNvSpPr>
            <p:nvPr/>
          </p:nvSpPr>
          <p:spPr bwMode="auto">
            <a:xfrm>
              <a:off x="1157" y="1343"/>
              <a:ext cx="1134" cy="318"/>
            </a:xfrm>
            <a:custGeom>
              <a:avLst/>
              <a:gdLst>
                <a:gd name="T0" fmla="*/ 0 w 1134"/>
                <a:gd name="T1" fmla="*/ 71 h 408"/>
                <a:gd name="T2" fmla="*/ 726 w 1134"/>
                <a:gd name="T3" fmla="*/ 40 h 408"/>
                <a:gd name="T4" fmla="*/ 1134 w 1134"/>
                <a:gd name="T5" fmla="*/ 0 h 408"/>
                <a:gd name="T6" fmla="*/ 0 60000 65536"/>
                <a:gd name="T7" fmla="*/ 0 60000 65536"/>
                <a:gd name="T8" fmla="*/ 0 60000 65536"/>
                <a:gd name="T9" fmla="*/ 0 w 1134"/>
                <a:gd name="T10" fmla="*/ 0 h 408"/>
                <a:gd name="T11" fmla="*/ 1134 w 1134"/>
                <a:gd name="T12" fmla="*/ 408 h 408"/>
              </a:gdLst>
              <a:ahLst/>
              <a:cxnLst>
                <a:cxn ang="T6">
                  <a:pos x="T0" y="T1"/>
                </a:cxn>
                <a:cxn ang="T7">
                  <a:pos x="T2" y="T3"/>
                </a:cxn>
                <a:cxn ang="T8">
                  <a:pos x="T4" y="T5"/>
                </a:cxn>
              </a:cxnLst>
              <a:rect l="T9" t="T10" r="T11" b="T12"/>
              <a:pathLst>
                <a:path w="1134" h="408">
                  <a:moveTo>
                    <a:pt x="0" y="408"/>
                  </a:moveTo>
                  <a:cubicBezTo>
                    <a:pt x="268" y="351"/>
                    <a:pt x="537" y="295"/>
                    <a:pt x="726" y="227"/>
                  </a:cubicBezTo>
                  <a:cubicBezTo>
                    <a:pt x="915" y="159"/>
                    <a:pt x="1024" y="79"/>
                    <a:pt x="1134" y="0"/>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213003" name="Freeform 154"/>
            <p:cNvSpPr>
              <a:spLocks/>
            </p:cNvSpPr>
            <p:nvPr/>
          </p:nvSpPr>
          <p:spPr bwMode="auto">
            <a:xfrm flipV="1">
              <a:off x="1111" y="1661"/>
              <a:ext cx="1134" cy="272"/>
            </a:xfrm>
            <a:custGeom>
              <a:avLst/>
              <a:gdLst>
                <a:gd name="T0" fmla="*/ 0 w 1134"/>
                <a:gd name="T1" fmla="*/ 24 h 408"/>
                <a:gd name="T2" fmla="*/ 726 w 1134"/>
                <a:gd name="T3" fmla="*/ 13 h 408"/>
                <a:gd name="T4" fmla="*/ 1134 w 1134"/>
                <a:gd name="T5" fmla="*/ 0 h 408"/>
                <a:gd name="T6" fmla="*/ 0 60000 65536"/>
                <a:gd name="T7" fmla="*/ 0 60000 65536"/>
                <a:gd name="T8" fmla="*/ 0 60000 65536"/>
                <a:gd name="T9" fmla="*/ 0 w 1134"/>
                <a:gd name="T10" fmla="*/ 0 h 408"/>
                <a:gd name="T11" fmla="*/ 1134 w 1134"/>
                <a:gd name="T12" fmla="*/ 408 h 408"/>
              </a:gdLst>
              <a:ahLst/>
              <a:cxnLst>
                <a:cxn ang="T6">
                  <a:pos x="T0" y="T1"/>
                </a:cxn>
                <a:cxn ang="T7">
                  <a:pos x="T2" y="T3"/>
                </a:cxn>
                <a:cxn ang="T8">
                  <a:pos x="T4" y="T5"/>
                </a:cxn>
              </a:cxnLst>
              <a:rect l="T9" t="T10" r="T11" b="T12"/>
              <a:pathLst>
                <a:path w="1134" h="408">
                  <a:moveTo>
                    <a:pt x="0" y="408"/>
                  </a:moveTo>
                  <a:cubicBezTo>
                    <a:pt x="268" y="351"/>
                    <a:pt x="537" y="295"/>
                    <a:pt x="726" y="227"/>
                  </a:cubicBezTo>
                  <a:cubicBezTo>
                    <a:pt x="915" y="159"/>
                    <a:pt x="1024" y="79"/>
                    <a:pt x="1134" y="0"/>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213004" name="AutoShape 155"/>
            <p:cNvSpPr>
              <a:spLocks noChangeArrowheads="1"/>
            </p:cNvSpPr>
            <p:nvPr/>
          </p:nvSpPr>
          <p:spPr bwMode="auto">
            <a:xfrm>
              <a:off x="4286" y="663"/>
              <a:ext cx="908" cy="344"/>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Casos de Uso de Inclusão</a:t>
              </a:r>
            </a:p>
          </p:txBody>
        </p:sp>
        <p:sp>
          <p:nvSpPr>
            <p:cNvPr id="213005" name="Freeform 156"/>
            <p:cNvSpPr>
              <a:spLocks/>
            </p:cNvSpPr>
            <p:nvPr/>
          </p:nvSpPr>
          <p:spPr bwMode="auto">
            <a:xfrm flipH="1" flipV="1">
              <a:off x="3833" y="799"/>
              <a:ext cx="453" cy="499"/>
            </a:xfrm>
            <a:custGeom>
              <a:avLst/>
              <a:gdLst>
                <a:gd name="T0" fmla="*/ 0 w 1134"/>
                <a:gd name="T1" fmla="*/ 1668 h 408"/>
                <a:gd name="T2" fmla="*/ 1 w 1134"/>
                <a:gd name="T3" fmla="*/ 932 h 408"/>
                <a:gd name="T4" fmla="*/ 2 w 1134"/>
                <a:gd name="T5" fmla="*/ 0 h 408"/>
                <a:gd name="T6" fmla="*/ 0 60000 65536"/>
                <a:gd name="T7" fmla="*/ 0 60000 65536"/>
                <a:gd name="T8" fmla="*/ 0 60000 65536"/>
                <a:gd name="T9" fmla="*/ 0 w 1134"/>
                <a:gd name="T10" fmla="*/ 0 h 408"/>
                <a:gd name="T11" fmla="*/ 1134 w 1134"/>
                <a:gd name="T12" fmla="*/ 408 h 408"/>
              </a:gdLst>
              <a:ahLst/>
              <a:cxnLst>
                <a:cxn ang="T6">
                  <a:pos x="T0" y="T1"/>
                </a:cxn>
                <a:cxn ang="T7">
                  <a:pos x="T2" y="T3"/>
                </a:cxn>
                <a:cxn ang="T8">
                  <a:pos x="T4" y="T5"/>
                </a:cxn>
              </a:cxnLst>
              <a:rect l="T9" t="T10" r="T11" b="T12"/>
              <a:pathLst>
                <a:path w="1134" h="408">
                  <a:moveTo>
                    <a:pt x="0" y="408"/>
                  </a:moveTo>
                  <a:cubicBezTo>
                    <a:pt x="268" y="351"/>
                    <a:pt x="537" y="295"/>
                    <a:pt x="726" y="227"/>
                  </a:cubicBezTo>
                  <a:cubicBezTo>
                    <a:pt x="915" y="159"/>
                    <a:pt x="1024" y="79"/>
                    <a:pt x="1134" y="0"/>
                  </a:cubicBezTo>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213006" name="AutoShape 157"/>
            <p:cNvSpPr>
              <a:spLocks noChangeArrowheads="1"/>
            </p:cNvSpPr>
            <p:nvPr/>
          </p:nvSpPr>
          <p:spPr bwMode="auto">
            <a:xfrm>
              <a:off x="431" y="1479"/>
              <a:ext cx="723" cy="344"/>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Casos de Uso Base</a:t>
              </a:r>
            </a:p>
          </p:txBody>
        </p:sp>
      </p:grpSp>
      <p:sp>
        <p:nvSpPr>
          <p:cNvPr id="212998" name="AutoShape 221"/>
          <p:cNvSpPr>
            <a:spLocks noChangeArrowheads="1"/>
          </p:cNvSpPr>
          <p:nvPr/>
        </p:nvSpPr>
        <p:spPr bwMode="auto">
          <a:xfrm>
            <a:off x="2339975" y="4797425"/>
            <a:ext cx="2736850" cy="1727200"/>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A descrição do caso de uso de inclusão pode referenciar um ator genérico</a:t>
            </a:r>
          </a:p>
          <a:p>
            <a:pPr algn="ctr"/>
            <a:endParaRPr lang="pt-BR" sz="1400">
              <a:solidFill>
                <a:schemeClr val="bg1"/>
              </a:solidFill>
            </a:endParaRPr>
          </a:p>
          <a:p>
            <a:pPr algn="ctr"/>
            <a:r>
              <a:rPr lang="pt-BR" sz="1400">
                <a:solidFill>
                  <a:schemeClr val="bg1"/>
                </a:solidFill>
              </a:rPr>
              <a:t>Mas não ligue esse ator genérico com o caso de uso de inclusão !!!</a:t>
            </a:r>
          </a:p>
        </p:txBody>
      </p:sp>
      <p:sp>
        <p:nvSpPr>
          <p:cNvPr id="212999" name="Line 224"/>
          <p:cNvSpPr>
            <a:spLocks noChangeShapeType="1"/>
          </p:cNvSpPr>
          <p:nvPr/>
        </p:nvSpPr>
        <p:spPr bwMode="auto">
          <a:xfrm flipV="1">
            <a:off x="5076825" y="4292600"/>
            <a:ext cx="1800225" cy="649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pt-BR"/>
          </a:p>
        </p:txBody>
      </p:sp>
      <p:sp>
        <p:nvSpPr>
          <p:cNvPr id="213000" name="Line 225"/>
          <p:cNvSpPr>
            <a:spLocks noChangeShapeType="1"/>
          </p:cNvSpPr>
          <p:nvPr/>
        </p:nvSpPr>
        <p:spPr bwMode="auto">
          <a:xfrm flipV="1">
            <a:off x="5076825" y="3141663"/>
            <a:ext cx="790575" cy="180022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9960359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ítulo 1"/>
          <p:cNvSpPr>
            <a:spLocks noGrp="1"/>
          </p:cNvSpPr>
          <p:nvPr>
            <p:ph type="title"/>
          </p:nvPr>
        </p:nvSpPr>
        <p:spPr/>
        <p:txBody>
          <a:bodyPr/>
          <a:lstStyle/>
          <a:p>
            <a:r>
              <a:rPr lang="pt-BR" smtClean="0"/>
              <a:t>Include</a:t>
            </a:r>
          </a:p>
        </p:txBody>
      </p:sp>
      <p:sp>
        <p:nvSpPr>
          <p:cNvPr id="215042" name="Espaço Reservado para Conteúdo 2"/>
          <p:cNvSpPr>
            <a:spLocks noGrp="1"/>
          </p:cNvSpPr>
          <p:nvPr>
            <p:ph idx="1"/>
          </p:nvPr>
        </p:nvSpPr>
        <p:spPr/>
        <p:txBody>
          <a:bodyPr/>
          <a:lstStyle/>
          <a:p>
            <a:r>
              <a:rPr lang="pt-BR" smtClean="0"/>
              <a:t>Isto está OK?</a:t>
            </a:r>
          </a:p>
          <a:p>
            <a:endParaRPr lang="pt-BR" smtClean="0"/>
          </a:p>
        </p:txBody>
      </p:sp>
      <p:sp>
        <p:nvSpPr>
          <p:cNvPr id="215044" name="Oval 5"/>
          <p:cNvSpPr>
            <a:spLocks noChangeArrowheads="1"/>
          </p:cNvSpPr>
          <p:nvPr/>
        </p:nvSpPr>
        <p:spPr bwMode="auto">
          <a:xfrm>
            <a:off x="4397375" y="2678113"/>
            <a:ext cx="1414463" cy="939800"/>
          </a:xfrm>
          <a:prstGeom prst="ellipse">
            <a:avLst/>
          </a:prstGeom>
          <a:solidFill>
            <a:srgbClr val="C0BFC0"/>
          </a:solidFill>
          <a:ln w="9525">
            <a:solidFill>
              <a:srgbClr val="C0BFC0"/>
            </a:solidFill>
            <a:round/>
            <a:headEnd/>
            <a:tailEnd/>
          </a:ln>
        </p:spPr>
        <p:txBody>
          <a:bodyPr/>
          <a:lstStyle/>
          <a:p>
            <a:endParaRPr lang="pt-BR"/>
          </a:p>
        </p:txBody>
      </p:sp>
      <p:sp>
        <p:nvSpPr>
          <p:cNvPr id="215045" name="Oval 6"/>
          <p:cNvSpPr>
            <a:spLocks noChangeArrowheads="1"/>
          </p:cNvSpPr>
          <p:nvPr/>
        </p:nvSpPr>
        <p:spPr bwMode="auto">
          <a:xfrm>
            <a:off x="4356100" y="2636838"/>
            <a:ext cx="1416050" cy="939800"/>
          </a:xfrm>
          <a:prstGeom prst="ellipse">
            <a:avLst/>
          </a:prstGeom>
          <a:solidFill>
            <a:srgbClr val="FFFFFF"/>
          </a:solidFill>
          <a:ln w="9525">
            <a:solidFill>
              <a:srgbClr val="DA241C"/>
            </a:solidFill>
            <a:round/>
            <a:headEnd/>
            <a:tailEnd/>
          </a:ln>
        </p:spPr>
        <p:txBody>
          <a:bodyPr/>
          <a:lstStyle/>
          <a:p>
            <a:endParaRPr lang="pt-BR"/>
          </a:p>
        </p:txBody>
      </p:sp>
      <p:sp>
        <p:nvSpPr>
          <p:cNvPr id="215046" name="Rectangle 7"/>
          <p:cNvSpPr>
            <a:spLocks noChangeArrowheads="1"/>
          </p:cNvSpPr>
          <p:nvPr/>
        </p:nvSpPr>
        <p:spPr bwMode="auto">
          <a:xfrm>
            <a:off x="4886325" y="3017838"/>
            <a:ext cx="4175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Login</a:t>
            </a:r>
            <a:endParaRPr lang="pt-BR" sz="2800"/>
          </a:p>
        </p:txBody>
      </p:sp>
      <p:sp>
        <p:nvSpPr>
          <p:cNvPr id="215047" name="Oval 8"/>
          <p:cNvSpPr>
            <a:spLocks noChangeArrowheads="1"/>
          </p:cNvSpPr>
          <p:nvPr/>
        </p:nvSpPr>
        <p:spPr bwMode="auto">
          <a:xfrm>
            <a:off x="2952750" y="2651125"/>
            <a:ext cx="285750" cy="285750"/>
          </a:xfrm>
          <a:prstGeom prst="ellipse">
            <a:avLst/>
          </a:prstGeom>
          <a:solidFill>
            <a:srgbClr val="FFFFFF"/>
          </a:solidFill>
          <a:ln w="9525">
            <a:solidFill>
              <a:srgbClr val="DA241C"/>
            </a:solidFill>
            <a:round/>
            <a:headEnd/>
            <a:tailEnd/>
          </a:ln>
        </p:spPr>
        <p:txBody>
          <a:bodyPr/>
          <a:lstStyle/>
          <a:p>
            <a:endParaRPr lang="pt-BR"/>
          </a:p>
        </p:txBody>
      </p:sp>
      <p:sp>
        <p:nvSpPr>
          <p:cNvPr id="215048" name="Line 9"/>
          <p:cNvSpPr>
            <a:spLocks noChangeShapeType="1"/>
          </p:cNvSpPr>
          <p:nvPr/>
        </p:nvSpPr>
        <p:spPr bwMode="auto">
          <a:xfrm>
            <a:off x="3101975" y="2949575"/>
            <a:ext cx="0" cy="30003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49" name="Line 10"/>
          <p:cNvSpPr>
            <a:spLocks noChangeShapeType="1"/>
          </p:cNvSpPr>
          <p:nvPr/>
        </p:nvSpPr>
        <p:spPr bwMode="auto">
          <a:xfrm>
            <a:off x="2897188" y="3017838"/>
            <a:ext cx="204787"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50" name="Line 11"/>
          <p:cNvSpPr>
            <a:spLocks noChangeShapeType="1"/>
          </p:cNvSpPr>
          <p:nvPr/>
        </p:nvSpPr>
        <p:spPr bwMode="auto">
          <a:xfrm flipH="1">
            <a:off x="3101975" y="3017838"/>
            <a:ext cx="217488"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51" name="Line 12"/>
          <p:cNvSpPr>
            <a:spLocks noChangeShapeType="1"/>
          </p:cNvSpPr>
          <p:nvPr/>
        </p:nvSpPr>
        <p:spPr bwMode="auto">
          <a:xfrm flipH="1">
            <a:off x="2938463" y="3249613"/>
            <a:ext cx="163512" cy="2730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52" name="Line 13"/>
          <p:cNvSpPr>
            <a:spLocks noChangeShapeType="1"/>
          </p:cNvSpPr>
          <p:nvPr/>
        </p:nvSpPr>
        <p:spPr bwMode="auto">
          <a:xfrm>
            <a:off x="3101975" y="3249613"/>
            <a:ext cx="176213" cy="2730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53" name="Rectangle 14"/>
          <p:cNvSpPr>
            <a:spLocks noChangeArrowheads="1"/>
          </p:cNvSpPr>
          <p:nvPr/>
        </p:nvSpPr>
        <p:spPr bwMode="auto">
          <a:xfrm>
            <a:off x="2843213" y="3522663"/>
            <a:ext cx="5667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Usuário</a:t>
            </a:r>
            <a:endParaRPr lang="pt-BR" sz="2800"/>
          </a:p>
        </p:txBody>
      </p:sp>
      <p:sp>
        <p:nvSpPr>
          <p:cNvPr id="215054" name="Oval 15"/>
          <p:cNvSpPr>
            <a:spLocks noChangeArrowheads="1"/>
          </p:cNvSpPr>
          <p:nvPr/>
        </p:nvSpPr>
        <p:spPr bwMode="auto">
          <a:xfrm>
            <a:off x="4410075" y="4313238"/>
            <a:ext cx="1416050" cy="939800"/>
          </a:xfrm>
          <a:prstGeom prst="ellipse">
            <a:avLst/>
          </a:prstGeom>
          <a:solidFill>
            <a:srgbClr val="C0BFC0"/>
          </a:solidFill>
          <a:ln w="9525">
            <a:solidFill>
              <a:srgbClr val="C0BFC0"/>
            </a:solidFill>
            <a:round/>
            <a:headEnd/>
            <a:tailEnd/>
          </a:ln>
        </p:spPr>
        <p:txBody>
          <a:bodyPr/>
          <a:lstStyle/>
          <a:p>
            <a:endParaRPr lang="pt-BR"/>
          </a:p>
        </p:txBody>
      </p:sp>
      <p:sp>
        <p:nvSpPr>
          <p:cNvPr id="215055" name="Oval 16"/>
          <p:cNvSpPr>
            <a:spLocks noChangeArrowheads="1"/>
          </p:cNvSpPr>
          <p:nvPr/>
        </p:nvSpPr>
        <p:spPr bwMode="auto">
          <a:xfrm>
            <a:off x="4370388" y="4271963"/>
            <a:ext cx="1414462" cy="939800"/>
          </a:xfrm>
          <a:prstGeom prst="ellipse">
            <a:avLst/>
          </a:prstGeom>
          <a:solidFill>
            <a:srgbClr val="FFFFFF"/>
          </a:solidFill>
          <a:ln w="9525">
            <a:solidFill>
              <a:srgbClr val="DA241C"/>
            </a:solidFill>
            <a:round/>
            <a:headEnd/>
            <a:tailEnd/>
          </a:ln>
        </p:spPr>
        <p:txBody>
          <a:bodyPr/>
          <a:lstStyle/>
          <a:p>
            <a:endParaRPr lang="pt-BR"/>
          </a:p>
        </p:txBody>
      </p:sp>
      <p:sp>
        <p:nvSpPr>
          <p:cNvPr id="215056" name="Rectangle 17"/>
          <p:cNvSpPr>
            <a:spLocks noChangeArrowheads="1"/>
          </p:cNvSpPr>
          <p:nvPr/>
        </p:nvSpPr>
        <p:spPr bwMode="auto">
          <a:xfrm>
            <a:off x="4629150" y="4652963"/>
            <a:ext cx="9890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Alterar Senha</a:t>
            </a:r>
            <a:endParaRPr lang="pt-BR" sz="2800"/>
          </a:p>
        </p:txBody>
      </p:sp>
      <p:sp>
        <p:nvSpPr>
          <p:cNvPr id="215057" name="Line 18"/>
          <p:cNvSpPr>
            <a:spLocks noChangeShapeType="1"/>
          </p:cNvSpPr>
          <p:nvPr/>
        </p:nvSpPr>
        <p:spPr bwMode="auto">
          <a:xfrm>
            <a:off x="3373438" y="3113088"/>
            <a:ext cx="982662"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58" name="Line 19"/>
          <p:cNvSpPr>
            <a:spLocks noChangeShapeType="1"/>
          </p:cNvSpPr>
          <p:nvPr/>
        </p:nvSpPr>
        <p:spPr bwMode="auto">
          <a:xfrm flipH="1">
            <a:off x="4151313" y="3113088"/>
            <a:ext cx="204787" cy="8255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59" name="Line 20"/>
          <p:cNvSpPr>
            <a:spLocks noChangeShapeType="1"/>
          </p:cNvSpPr>
          <p:nvPr/>
        </p:nvSpPr>
        <p:spPr bwMode="auto">
          <a:xfrm flipH="1" flipV="1">
            <a:off x="4151313" y="3032125"/>
            <a:ext cx="204787" cy="80963"/>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60" name="Line 21"/>
          <p:cNvSpPr>
            <a:spLocks noChangeShapeType="1"/>
          </p:cNvSpPr>
          <p:nvPr/>
        </p:nvSpPr>
        <p:spPr bwMode="auto">
          <a:xfrm rot="10800000" flipV="1">
            <a:off x="5110163" y="3592513"/>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61" name="Line 22"/>
          <p:cNvSpPr>
            <a:spLocks noChangeShapeType="1"/>
          </p:cNvSpPr>
          <p:nvPr/>
        </p:nvSpPr>
        <p:spPr bwMode="auto">
          <a:xfrm rot="10800000" flipV="1">
            <a:off x="5110163" y="3741738"/>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62" name="Line 23"/>
          <p:cNvSpPr>
            <a:spLocks noChangeShapeType="1"/>
          </p:cNvSpPr>
          <p:nvPr/>
        </p:nvSpPr>
        <p:spPr bwMode="auto">
          <a:xfrm rot="10800000" flipV="1">
            <a:off x="5110163" y="3892550"/>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63" name="Line 24"/>
          <p:cNvSpPr>
            <a:spLocks noChangeShapeType="1"/>
          </p:cNvSpPr>
          <p:nvPr/>
        </p:nvSpPr>
        <p:spPr bwMode="auto">
          <a:xfrm rot="10800000" flipV="1">
            <a:off x="5110163" y="4041775"/>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64" name="Line 25"/>
          <p:cNvSpPr>
            <a:spLocks noChangeShapeType="1"/>
          </p:cNvSpPr>
          <p:nvPr/>
        </p:nvSpPr>
        <p:spPr bwMode="auto">
          <a:xfrm rot="10800000" flipV="1">
            <a:off x="5110163" y="4191000"/>
            <a:ext cx="0" cy="80963"/>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5065" name="Line 26"/>
          <p:cNvSpPr>
            <a:spLocks noChangeShapeType="1"/>
          </p:cNvSpPr>
          <p:nvPr/>
        </p:nvSpPr>
        <p:spPr bwMode="auto">
          <a:xfrm rot="10800000">
            <a:off x="5027613" y="4067175"/>
            <a:ext cx="80962" cy="20478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66" name="Line 27"/>
          <p:cNvSpPr>
            <a:spLocks noChangeShapeType="1"/>
          </p:cNvSpPr>
          <p:nvPr/>
        </p:nvSpPr>
        <p:spPr bwMode="auto">
          <a:xfrm rot="10800000" flipH="1">
            <a:off x="5110163" y="4067175"/>
            <a:ext cx="82550" cy="20478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67" name="Rectangle 28"/>
          <p:cNvSpPr>
            <a:spLocks noChangeArrowheads="1"/>
          </p:cNvSpPr>
          <p:nvPr/>
        </p:nvSpPr>
        <p:spPr bwMode="auto">
          <a:xfrm>
            <a:off x="4762500" y="3708400"/>
            <a:ext cx="647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a:solidFill>
                  <a:srgbClr val="000000"/>
                </a:solidFill>
              </a:rPr>
              <a:t>«include»</a:t>
            </a:r>
            <a:endParaRPr lang="pt-BR" sz="2800"/>
          </a:p>
        </p:txBody>
      </p:sp>
      <p:sp>
        <p:nvSpPr>
          <p:cNvPr id="215068" name="Line 29"/>
          <p:cNvSpPr>
            <a:spLocks noChangeShapeType="1"/>
          </p:cNvSpPr>
          <p:nvPr/>
        </p:nvSpPr>
        <p:spPr bwMode="auto">
          <a:xfrm>
            <a:off x="3373438" y="3344863"/>
            <a:ext cx="1119187" cy="92710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69" name="Line 30"/>
          <p:cNvSpPr>
            <a:spLocks noChangeShapeType="1"/>
          </p:cNvSpPr>
          <p:nvPr/>
        </p:nvSpPr>
        <p:spPr bwMode="auto">
          <a:xfrm flipH="1" flipV="1">
            <a:off x="4287838" y="4203700"/>
            <a:ext cx="204787" cy="68263"/>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5070" name="Line 31"/>
          <p:cNvSpPr>
            <a:spLocks noChangeShapeType="1"/>
          </p:cNvSpPr>
          <p:nvPr/>
        </p:nvSpPr>
        <p:spPr bwMode="auto">
          <a:xfrm flipH="1" flipV="1">
            <a:off x="4398963" y="4092575"/>
            <a:ext cx="98425" cy="17938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26675874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ítulo 1"/>
          <p:cNvSpPr>
            <a:spLocks noGrp="1"/>
          </p:cNvSpPr>
          <p:nvPr>
            <p:ph type="title"/>
          </p:nvPr>
        </p:nvSpPr>
        <p:spPr/>
        <p:txBody>
          <a:bodyPr/>
          <a:lstStyle/>
          <a:p>
            <a:r>
              <a:rPr lang="pt-BR" smtClean="0"/>
              <a:t>Include</a:t>
            </a:r>
          </a:p>
        </p:txBody>
      </p:sp>
      <p:sp>
        <p:nvSpPr>
          <p:cNvPr id="217090" name="Espaço Reservado para Conteúdo 2"/>
          <p:cNvSpPr>
            <a:spLocks noGrp="1"/>
          </p:cNvSpPr>
          <p:nvPr>
            <p:ph idx="1"/>
          </p:nvPr>
        </p:nvSpPr>
        <p:spPr/>
        <p:txBody>
          <a:bodyPr/>
          <a:lstStyle/>
          <a:p>
            <a:r>
              <a:rPr lang="pt-BR" smtClean="0"/>
              <a:t>Isto está OK?</a:t>
            </a:r>
          </a:p>
          <a:p>
            <a:endParaRPr lang="pt-BR" smtClean="0"/>
          </a:p>
        </p:txBody>
      </p:sp>
      <p:sp>
        <p:nvSpPr>
          <p:cNvPr id="217095" name="Oval 5"/>
          <p:cNvSpPr>
            <a:spLocks noChangeArrowheads="1"/>
          </p:cNvSpPr>
          <p:nvPr/>
        </p:nvSpPr>
        <p:spPr bwMode="auto">
          <a:xfrm>
            <a:off x="4397375" y="2678113"/>
            <a:ext cx="1414463" cy="939800"/>
          </a:xfrm>
          <a:prstGeom prst="ellipse">
            <a:avLst/>
          </a:prstGeom>
          <a:solidFill>
            <a:srgbClr val="C0BFC0"/>
          </a:solidFill>
          <a:ln w="9525">
            <a:solidFill>
              <a:srgbClr val="C0BFC0"/>
            </a:solidFill>
            <a:round/>
            <a:headEnd/>
            <a:tailEnd/>
          </a:ln>
        </p:spPr>
        <p:txBody>
          <a:bodyPr/>
          <a:lstStyle/>
          <a:p>
            <a:endParaRPr lang="pt-BR"/>
          </a:p>
        </p:txBody>
      </p:sp>
      <p:sp>
        <p:nvSpPr>
          <p:cNvPr id="217096" name="Oval 6"/>
          <p:cNvSpPr>
            <a:spLocks noChangeArrowheads="1"/>
          </p:cNvSpPr>
          <p:nvPr/>
        </p:nvSpPr>
        <p:spPr bwMode="auto">
          <a:xfrm>
            <a:off x="4356100" y="2636838"/>
            <a:ext cx="1416050" cy="939800"/>
          </a:xfrm>
          <a:prstGeom prst="ellipse">
            <a:avLst/>
          </a:prstGeom>
          <a:solidFill>
            <a:srgbClr val="FFFFFF"/>
          </a:solidFill>
          <a:ln w="9525">
            <a:solidFill>
              <a:srgbClr val="DA241C"/>
            </a:solidFill>
            <a:round/>
            <a:headEnd/>
            <a:tailEnd/>
          </a:ln>
        </p:spPr>
        <p:txBody>
          <a:bodyPr/>
          <a:lstStyle/>
          <a:p>
            <a:endParaRPr lang="pt-BR"/>
          </a:p>
        </p:txBody>
      </p:sp>
      <p:sp>
        <p:nvSpPr>
          <p:cNvPr id="217097" name="Rectangle 7"/>
          <p:cNvSpPr>
            <a:spLocks noChangeArrowheads="1"/>
          </p:cNvSpPr>
          <p:nvPr/>
        </p:nvSpPr>
        <p:spPr bwMode="auto">
          <a:xfrm>
            <a:off x="4886325" y="3017838"/>
            <a:ext cx="4175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Login</a:t>
            </a:r>
            <a:endParaRPr lang="pt-BR" sz="2800"/>
          </a:p>
        </p:txBody>
      </p:sp>
      <p:sp>
        <p:nvSpPr>
          <p:cNvPr id="217098" name="Oval 8"/>
          <p:cNvSpPr>
            <a:spLocks noChangeArrowheads="1"/>
          </p:cNvSpPr>
          <p:nvPr/>
        </p:nvSpPr>
        <p:spPr bwMode="auto">
          <a:xfrm>
            <a:off x="2952750" y="2651125"/>
            <a:ext cx="285750" cy="285750"/>
          </a:xfrm>
          <a:prstGeom prst="ellipse">
            <a:avLst/>
          </a:prstGeom>
          <a:solidFill>
            <a:srgbClr val="FFFFFF"/>
          </a:solidFill>
          <a:ln w="9525">
            <a:solidFill>
              <a:srgbClr val="DA241C"/>
            </a:solidFill>
            <a:round/>
            <a:headEnd/>
            <a:tailEnd/>
          </a:ln>
        </p:spPr>
        <p:txBody>
          <a:bodyPr/>
          <a:lstStyle/>
          <a:p>
            <a:endParaRPr lang="pt-BR"/>
          </a:p>
        </p:txBody>
      </p:sp>
      <p:sp>
        <p:nvSpPr>
          <p:cNvPr id="217099" name="Line 9"/>
          <p:cNvSpPr>
            <a:spLocks noChangeShapeType="1"/>
          </p:cNvSpPr>
          <p:nvPr/>
        </p:nvSpPr>
        <p:spPr bwMode="auto">
          <a:xfrm>
            <a:off x="3101975" y="2949575"/>
            <a:ext cx="0" cy="300038"/>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7100" name="Line 10"/>
          <p:cNvSpPr>
            <a:spLocks noChangeShapeType="1"/>
          </p:cNvSpPr>
          <p:nvPr/>
        </p:nvSpPr>
        <p:spPr bwMode="auto">
          <a:xfrm>
            <a:off x="2897188" y="3017838"/>
            <a:ext cx="204787"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7101" name="Line 11"/>
          <p:cNvSpPr>
            <a:spLocks noChangeShapeType="1"/>
          </p:cNvSpPr>
          <p:nvPr/>
        </p:nvSpPr>
        <p:spPr bwMode="auto">
          <a:xfrm flipH="1">
            <a:off x="3101975" y="3017838"/>
            <a:ext cx="217488" cy="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7102" name="Line 12"/>
          <p:cNvSpPr>
            <a:spLocks noChangeShapeType="1"/>
          </p:cNvSpPr>
          <p:nvPr/>
        </p:nvSpPr>
        <p:spPr bwMode="auto">
          <a:xfrm flipH="1">
            <a:off x="2938463" y="3249613"/>
            <a:ext cx="163512" cy="2730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7103" name="Line 13"/>
          <p:cNvSpPr>
            <a:spLocks noChangeShapeType="1"/>
          </p:cNvSpPr>
          <p:nvPr/>
        </p:nvSpPr>
        <p:spPr bwMode="auto">
          <a:xfrm>
            <a:off x="3101975" y="3249613"/>
            <a:ext cx="176213" cy="2730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17104" name="Rectangle 14"/>
          <p:cNvSpPr>
            <a:spLocks noChangeArrowheads="1"/>
          </p:cNvSpPr>
          <p:nvPr/>
        </p:nvSpPr>
        <p:spPr bwMode="auto">
          <a:xfrm>
            <a:off x="2843213" y="3522663"/>
            <a:ext cx="5667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Usuário</a:t>
            </a:r>
            <a:endParaRPr lang="pt-BR" sz="2800"/>
          </a:p>
        </p:txBody>
      </p:sp>
      <p:sp>
        <p:nvSpPr>
          <p:cNvPr id="217105" name="Oval 15"/>
          <p:cNvSpPr>
            <a:spLocks noChangeArrowheads="1"/>
          </p:cNvSpPr>
          <p:nvPr/>
        </p:nvSpPr>
        <p:spPr bwMode="auto">
          <a:xfrm>
            <a:off x="4410075" y="4313238"/>
            <a:ext cx="1416050" cy="939800"/>
          </a:xfrm>
          <a:prstGeom prst="ellipse">
            <a:avLst/>
          </a:prstGeom>
          <a:solidFill>
            <a:srgbClr val="C0BFC0"/>
          </a:solidFill>
          <a:ln w="9525">
            <a:solidFill>
              <a:srgbClr val="C0BFC0"/>
            </a:solidFill>
            <a:round/>
            <a:headEnd/>
            <a:tailEnd/>
          </a:ln>
        </p:spPr>
        <p:txBody>
          <a:bodyPr/>
          <a:lstStyle/>
          <a:p>
            <a:endParaRPr lang="pt-BR"/>
          </a:p>
        </p:txBody>
      </p:sp>
      <p:sp>
        <p:nvSpPr>
          <p:cNvPr id="217106" name="Oval 16"/>
          <p:cNvSpPr>
            <a:spLocks noChangeArrowheads="1"/>
          </p:cNvSpPr>
          <p:nvPr/>
        </p:nvSpPr>
        <p:spPr bwMode="auto">
          <a:xfrm>
            <a:off x="4370388" y="4271963"/>
            <a:ext cx="1414462" cy="939800"/>
          </a:xfrm>
          <a:prstGeom prst="ellipse">
            <a:avLst/>
          </a:prstGeom>
          <a:solidFill>
            <a:srgbClr val="FFFFFF"/>
          </a:solidFill>
          <a:ln w="9525">
            <a:solidFill>
              <a:srgbClr val="DA241C"/>
            </a:solidFill>
            <a:round/>
            <a:headEnd/>
            <a:tailEnd/>
          </a:ln>
        </p:spPr>
        <p:txBody>
          <a:bodyPr/>
          <a:lstStyle/>
          <a:p>
            <a:endParaRPr lang="pt-BR"/>
          </a:p>
        </p:txBody>
      </p:sp>
      <p:sp>
        <p:nvSpPr>
          <p:cNvPr id="217107" name="Rectangle 17"/>
          <p:cNvSpPr>
            <a:spLocks noChangeArrowheads="1"/>
          </p:cNvSpPr>
          <p:nvPr/>
        </p:nvSpPr>
        <p:spPr bwMode="auto">
          <a:xfrm>
            <a:off x="4629150" y="4652963"/>
            <a:ext cx="9890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Alterar Senha</a:t>
            </a:r>
            <a:endParaRPr lang="pt-BR" sz="2800"/>
          </a:p>
        </p:txBody>
      </p:sp>
      <p:sp>
        <p:nvSpPr>
          <p:cNvPr id="217108" name="Line 18"/>
          <p:cNvSpPr>
            <a:spLocks noChangeShapeType="1"/>
          </p:cNvSpPr>
          <p:nvPr/>
        </p:nvSpPr>
        <p:spPr bwMode="auto">
          <a:xfrm>
            <a:off x="3373438" y="3113088"/>
            <a:ext cx="982662" cy="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7109" name="Line 19"/>
          <p:cNvSpPr>
            <a:spLocks noChangeShapeType="1"/>
          </p:cNvSpPr>
          <p:nvPr/>
        </p:nvSpPr>
        <p:spPr bwMode="auto">
          <a:xfrm flipH="1">
            <a:off x="4151313" y="3113088"/>
            <a:ext cx="204787" cy="8255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7110" name="Line 20"/>
          <p:cNvSpPr>
            <a:spLocks noChangeShapeType="1"/>
          </p:cNvSpPr>
          <p:nvPr/>
        </p:nvSpPr>
        <p:spPr bwMode="auto">
          <a:xfrm flipH="1" flipV="1">
            <a:off x="4151313" y="3032125"/>
            <a:ext cx="204787" cy="80963"/>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7119" name="Line 29"/>
          <p:cNvSpPr>
            <a:spLocks noChangeShapeType="1"/>
          </p:cNvSpPr>
          <p:nvPr/>
        </p:nvSpPr>
        <p:spPr bwMode="auto">
          <a:xfrm>
            <a:off x="3373438" y="3344863"/>
            <a:ext cx="1119187" cy="927100"/>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7120" name="Line 30"/>
          <p:cNvSpPr>
            <a:spLocks noChangeShapeType="1"/>
          </p:cNvSpPr>
          <p:nvPr/>
        </p:nvSpPr>
        <p:spPr bwMode="auto">
          <a:xfrm flipH="1" flipV="1">
            <a:off x="4287838" y="4203700"/>
            <a:ext cx="204787" cy="68263"/>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17121" name="Line 31"/>
          <p:cNvSpPr>
            <a:spLocks noChangeShapeType="1"/>
          </p:cNvSpPr>
          <p:nvPr/>
        </p:nvSpPr>
        <p:spPr bwMode="auto">
          <a:xfrm flipH="1" flipV="1">
            <a:off x="4398963" y="4092575"/>
            <a:ext cx="98425" cy="17938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30" name="Multiplicar 29"/>
          <p:cNvSpPr/>
          <p:nvPr/>
        </p:nvSpPr>
        <p:spPr>
          <a:xfrm>
            <a:off x="3779838" y="3213100"/>
            <a:ext cx="357187" cy="1357313"/>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217093" name="AutoShape 33"/>
          <p:cNvSpPr>
            <a:spLocks noChangeArrowheads="1"/>
          </p:cNvSpPr>
          <p:nvPr/>
        </p:nvSpPr>
        <p:spPr bwMode="auto">
          <a:xfrm>
            <a:off x="1116013" y="5516563"/>
            <a:ext cx="2520950" cy="576262"/>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Casos de uso de inclusão DEVEM ser </a:t>
            </a:r>
            <a:r>
              <a:rPr lang="pt-BR" sz="1400" b="1">
                <a:solidFill>
                  <a:schemeClr val="bg1"/>
                </a:solidFill>
              </a:rPr>
              <a:t>abstratos !!!</a:t>
            </a:r>
          </a:p>
        </p:txBody>
      </p:sp>
      <p:sp>
        <p:nvSpPr>
          <p:cNvPr id="217094" name="Line 34"/>
          <p:cNvSpPr>
            <a:spLocks noChangeShapeType="1"/>
          </p:cNvSpPr>
          <p:nvPr/>
        </p:nvSpPr>
        <p:spPr bwMode="auto">
          <a:xfrm flipV="1">
            <a:off x="3635375" y="5013325"/>
            <a:ext cx="792163" cy="50323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pt-BR"/>
          </a:p>
        </p:txBody>
      </p:sp>
      <p:sp>
        <p:nvSpPr>
          <p:cNvPr id="34" name="Line 21"/>
          <p:cNvSpPr>
            <a:spLocks noChangeShapeType="1"/>
          </p:cNvSpPr>
          <p:nvPr/>
        </p:nvSpPr>
        <p:spPr bwMode="auto">
          <a:xfrm rot="10800000" flipV="1">
            <a:off x="5110163" y="3592513"/>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5" name="Line 22"/>
          <p:cNvSpPr>
            <a:spLocks noChangeShapeType="1"/>
          </p:cNvSpPr>
          <p:nvPr/>
        </p:nvSpPr>
        <p:spPr bwMode="auto">
          <a:xfrm rot="10800000" flipV="1">
            <a:off x="5110163" y="3741738"/>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6" name="Line 23"/>
          <p:cNvSpPr>
            <a:spLocks noChangeShapeType="1"/>
          </p:cNvSpPr>
          <p:nvPr/>
        </p:nvSpPr>
        <p:spPr bwMode="auto">
          <a:xfrm rot="10800000" flipV="1">
            <a:off x="5110163" y="3892550"/>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7" name="Line 24"/>
          <p:cNvSpPr>
            <a:spLocks noChangeShapeType="1"/>
          </p:cNvSpPr>
          <p:nvPr/>
        </p:nvSpPr>
        <p:spPr bwMode="auto">
          <a:xfrm rot="10800000" flipV="1">
            <a:off x="5110163" y="4041775"/>
            <a:ext cx="0" cy="95250"/>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8" name="Line 25"/>
          <p:cNvSpPr>
            <a:spLocks noChangeShapeType="1"/>
          </p:cNvSpPr>
          <p:nvPr/>
        </p:nvSpPr>
        <p:spPr bwMode="auto">
          <a:xfrm rot="10800000" flipV="1">
            <a:off x="5110163" y="4191000"/>
            <a:ext cx="0" cy="80963"/>
          </a:xfrm>
          <a:prstGeom prst="line">
            <a:avLst/>
          </a:prstGeom>
          <a:noFill/>
          <a:ln w="9525">
            <a:solidFill>
              <a:srgbClr val="DA241C"/>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39" name="Line 26"/>
          <p:cNvSpPr>
            <a:spLocks noChangeShapeType="1"/>
          </p:cNvSpPr>
          <p:nvPr/>
        </p:nvSpPr>
        <p:spPr bwMode="auto">
          <a:xfrm rot="10800000">
            <a:off x="5027613" y="4067175"/>
            <a:ext cx="80962" cy="20478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40" name="Line 27"/>
          <p:cNvSpPr>
            <a:spLocks noChangeShapeType="1"/>
          </p:cNvSpPr>
          <p:nvPr/>
        </p:nvSpPr>
        <p:spPr bwMode="auto">
          <a:xfrm rot="10800000" flipH="1">
            <a:off x="5110163" y="4067175"/>
            <a:ext cx="82550" cy="204788"/>
          </a:xfrm>
          <a:prstGeom prst="line">
            <a:avLst/>
          </a:prstGeom>
          <a:noFill/>
          <a:ln w="9525" cap="rnd">
            <a:solidFill>
              <a:srgbClr val="DA241C"/>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41" name="Rectangle 28"/>
          <p:cNvSpPr>
            <a:spLocks noChangeArrowheads="1"/>
          </p:cNvSpPr>
          <p:nvPr/>
        </p:nvSpPr>
        <p:spPr bwMode="auto">
          <a:xfrm>
            <a:off x="4762500" y="3708400"/>
            <a:ext cx="6477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a:solidFill>
                  <a:srgbClr val="000000"/>
                </a:solidFill>
              </a:rPr>
              <a:t>«include»</a:t>
            </a:r>
            <a:endParaRPr lang="pt-BR" sz="2800"/>
          </a:p>
        </p:txBody>
      </p:sp>
    </p:spTree>
    <p:extLst>
      <p:ext uri="{BB962C8B-B14F-4D97-AF65-F5344CB8AC3E}">
        <p14:creationId xmlns:p14="http://schemas.microsoft.com/office/powerpoint/2010/main" val="40330578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ítulo 1"/>
          <p:cNvSpPr>
            <a:spLocks noGrp="1"/>
          </p:cNvSpPr>
          <p:nvPr>
            <p:ph type="title"/>
          </p:nvPr>
        </p:nvSpPr>
        <p:spPr/>
        <p:txBody>
          <a:bodyPr/>
          <a:lstStyle/>
          <a:p>
            <a:r>
              <a:rPr lang="pt-BR" smtClean="0"/>
              <a:t>Extend</a:t>
            </a:r>
          </a:p>
        </p:txBody>
      </p:sp>
      <p:sp>
        <p:nvSpPr>
          <p:cNvPr id="219138" name="Espaço Reservado para Conteúdo 2"/>
          <p:cNvSpPr>
            <a:spLocks noGrp="1"/>
          </p:cNvSpPr>
          <p:nvPr>
            <p:ph idx="1"/>
          </p:nvPr>
        </p:nvSpPr>
        <p:spPr/>
        <p:txBody>
          <a:bodyPr/>
          <a:lstStyle/>
          <a:p>
            <a:r>
              <a:rPr lang="pt-BR" smtClean="0"/>
              <a:t>Suponha que já exista uma caso de uso completo e funcionando em sua empresa, por exemplo Devolver Livro:</a:t>
            </a:r>
          </a:p>
          <a:p>
            <a:endParaRPr lang="pt-BR" smtClean="0"/>
          </a:p>
        </p:txBody>
      </p:sp>
      <p:grpSp>
        <p:nvGrpSpPr>
          <p:cNvPr id="219139" name="Group 25"/>
          <p:cNvGrpSpPr>
            <a:grpSpLocks/>
          </p:cNvGrpSpPr>
          <p:nvPr/>
        </p:nvGrpSpPr>
        <p:grpSpPr bwMode="auto">
          <a:xfrm rot="21477707" flipH="1">
            <a:off x="4511675" y="4492625"/>
            <a:ext cx="695325" cy="1555750"/>
            <a:chOff x="3792" y="1345"/>
            <a:chExt cx="337" cy="430"/>
          </a:xfrm>
        </p:grpSpPr>
        <p:sp>
          <p:nvSpPr>
            <p:cNvPr id="219154"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19155"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19140" name="Group 17"/>
          <p:cNvGrpSpPr>
            <a:grpSpLocks/>
          </p:cNvGrpSpPr>
          <p:nvPr/>
        </p:nvGrpSpPr>
        <p:grpSpPr bwMode="auto">
          <a:xfrm>
            <a:off x="2700338" y="3979863"/>
            <a:ext cx="1092200" cy="989012"/>
            <a:chOff x="3264" y="1537"/>
            <a:chExt cx="529" cy="479"/>
          </a:xfrm>
        </p:grpSpPr>
        <p:sp>
          <p:nvSpPr>
            <p:cNvPr id="219150"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9151"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9152"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9153"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19141" name="Group 25"/>
          <p:cNvGrpSpPr>
            <a:grpSpLocks/>
          </p:cNvGrpSpPr>
          <p:nvPr/>
        </p:nvGrpSpPr>
        <p:grpSpPr bwMode="auto">
          <a:xfrm rot="217644">
            <a:off x="3805238" y="3267075"/>
            <a:ext cx="695325" cy="1555750"/>
            <a:chOff x="3792" y="1345"/>
            <a:chExt cx="337" cy="430"/>
          </a:xfrm>
        </p:grpSpPr>
        <p:sp>
          <p:nvSpPr>
            <p:cNvPr id="219148"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19149"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19142" name="Group 28"/>
          <p:cNvGrpSpPr>
            <a:grpSpLocks/>
          </p:cNvGrpSpPr>
          <p:nvPr/>
        </p:nvGrpSpPr>
        <p:grpSpPr bwMode="auto">
          <a:xfrm>
            <a:off x="3408363" y="5348288"/>
            <a:ext cx="1092200" cy="989012"/>
            <a:chOff x="3600" y="1969"/>
            <a:chExt cx="529" cy="479"/>
          </a:xfrm>
        </p:grpSpPr>
        <p:sp>
          <p:nvSpPr>
            <p:cNvPr id="219144"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19145"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9146"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9147"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19143" name="Line 33"/>
          <p:cNvSpPr>
            <a:spLocks noChangeShapeType="1"/>
          </p:cNvSpPr>
          <p:nvPr/>
        </p:nvSpPr>
        <p:spPr bwMode="auto">
          <a:xfrm>
            <a:off x="4510088" y="2952750"/>
            <a:ext cx="4762"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Tree>
    <p:extLst>
      <p:ext uri="{BB962C8B-B14F-4D97-AF65-F5344CB8AC3E}">
        <p14:creationId xmlns:p14="http://schemas.microsoft.com/office/powerpoint/2010/main" val="18277885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Título 1"/>
          <p:cNvSpPr>
            <a:spLocks noGrp="1"/>
          </p:cNvSpPr>
          <p:nvPr>
            <p:ph type="title"/>
          </p:nvPr>
        </p:nvSpPr>
        <p:spPr/>
        <p:txBody>
          <a:bodyPr/>
          <a:lstStyle/>
          <a:p>
            <a:r>
              <a:rPr lang="pt-BR" smtClean="0"/>
              <a:t>Extend</a:t>
            </a:r>
          </a:p>
        </p:txBody>
      </p:sp>
      <p:sp>
        <p:nvSpPr>
          <p:cNvPr id="221186" name="Espaço Reservado para Conteúdo 2"/>
          <p:cNvSpPr>
            <a:spLocks noGrp="1"/>
          </p:cNvSpPr>
          <p:nvPr>
            <p:ph idx="1"/>
          </p:nvPr>
        </p:nvSpPr>
        <p:spPr/>
        <p:txBody>
          <a:bodyPr/>
          <a:lstStyle/>
          <a:p>
            <a:r>
              <a:rPr lang="pt-BR" smtClean="0"/>
              <a:t>Devido a diversos problemas de atraso na devolução de livros, a empresa deseja cobrar multa de funcionários que entregarem livros com atraso</a:t>
            </a:r>
          </a:p>
          <a:p>
            <a:r>
              <a:rPr lang="pt-BR" smtClean="0"/>
              <a:t>Mas, como fazer isso sem alterar em nada o caso de uso existente?</a:t>
            </a:r>
          </a:p>
        </p:txBody>
      </p:sp>
      <p:grpSp>
        <p:nvGrpSpPr>
          <p:cNvPr id="221187" name="Group 25"/>
          <p:cNvGrpSpPr>
            <a:grpSpLocks/>
          </p:cNvGrpSpPr>
          <p:nvPr/>
        </p:nvGrpSpPr>
        <p:grpSpPr bwMode="auto">
          <a:xfrm rot="21477707" flipH="1">
            <a:off x="4511675" y="4492625"/>
            <a:ext cx="695325" cy="1555750"/>
            <a:chOff x="3792" y="1345"/>
            <a:chExt cx="337" cy="430"/>
          </a:xfrm>
        </p:grpSpPr>
        <p:sp>
          <p:nvSpPr>
            <p:cNvPr id="221202"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1203"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1188" name="Group 17"/>
          <p:cNvGrpSpPr>
            <a:grpSpLocks/>
          </p:cNvGrpSpPr>
          <p:nvPr/>
        </p:nvGrpSpPr>
        <p:grpSpPr bwMode="auto">
          <a:xfrm>
            <a:off x="2700338" y="3979863"/>
            <a:ext cx="1092200" cy="989012"/>
            <a:chOff x="3264" y="1537"/>
            <a:chExt cx="529" cy="479"/>
          </a:xfrm>
        </p:grpSpPr>
        <p:sp>
          <p:nvSpPr>
            <p:cNvPr id="221198"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1199"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1200"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1201"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21189" name="Group 25"/>
          <p:cNvGrpSpPr>
            <a:grpSpLocks/>
          </p:cNvGrpSpPr>
          <p:nvPr/>
        </p:nvGrpSpPr>
        <p:grpSpPr bwMode="auto">
          <a:xfrm rot="217644">
            <a:off x="3805238" y="3267075"/>
            <a:ext cx="695325" cy="1555750"/>
            <a:chOff x="3792" y="1345"/>
            <a:chExt cx="337" cy="430"/>
          </a:xfrm>
        </p:grpSpPr>
        <p:sp>
          <p:nvSpPr>
            <p:cNvPr id="221196"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1197"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1190" name="Group 28"/>
          <p:cNvGrpSpPr>
            <a:grpSpLocks/>
          </p:cNvGrpSpPr>
          <p:nvPr/>
        </p:nvGrpSpPr>
        <p:grpSpPr bwMode="auto">
          <a:xfrm>
            <a:off x="3408363" y="5348288"/>
            <a:ext cx="1092200" cy="989012"/>
            <a:chOff x="3600" y="1969"/>
            <a:chExt cx="529" cy="479"/>
          </a:xfrm>
        </p:grpSpPr>
        <p:sp>
          <p:nvSpPr>
            <p:cNvPr id="221192"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1193"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1194"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1195"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21191" name="Line 33"/>
          <p:cNvSpPr>
            <a:spLocks noChangeShapeType="1"/>
          </p:cNvSpPr>
          <p:nvPr/>
        </p:nvSpPr>
        <p:spPr bwMode="auto">
          <a:xfrm>
            <a:off x="4510088" y="2952750"/>
            <a:ext cx="4762"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Tree>
    <p:extLst>
      <p:ext uri="{BB962C8B-B14F-4D97-AF65-F5344CB8AC3E}">
        <p14:creationId xmlns:p14="http://schemas.microsoft.com/office/powerpoint/2010/main" val="6472035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ítulo 1"/>
          <p:cNvSpPr>
            <a:spLocks noGrp="1"/>
          </p:cNvSpPr>
          <p:nvPr>
            <p:ph type="title"/>
          </p:nvPr>
        </p:nvSpPr>
        <p:spPr/>
        <p:txBody>
          <a:bodyPr/>
          <a:lstStyle/>
          <a:p>
            <a:r>
              <a:rPr lang="pt-BR" smtClean="0"/>
              <a:t>Extend</a:t>
            </a:r>
          </a:p>
        </p:txBody>
      </p:sp>
      <p:sp>
        <p:nvSpPr>
          <p:cNvPr id="223234" name="Espaço Reservado para Conteúdo 2"/>
          <p:cNvSpPr>
            <a:spLocks noGrp="1"/>
          </p:cNvSpPr>
          <p:nvPr>
            <p:ph idx="1"/>
          </p:nvPr>
        </p:nvSpPr>
        <p:spPr/>
        <p:txBody>
          <a:bodyPr/>
          <a:lstStyle/>
          <a:p>
            <a:r>
              <a:rPr lang="pt-BR" smtClean="0"/>
              <a:t>A solução pode ser a extensão</a:t>
            </a:r>
          </a:p>
          <a:p>
            <a:pPr lvl="1"/>
            <a:r>
              <a:rPr lang="pt-BR" smtClean="0"/>
              <a:t>Encontre no caso de uso base (Devolver Livro), os pontos onde ele deve ser estendido (pontos de extensão)</a:t>
            </a:r>
          </a:p>
        </p:txBody>
      </p:sp>
      <p:grpSp>
        <p:nvGrpSpPr>
          <p:cNvPr id="223235" name="Group 25"/>
          <p:cNvGrpSpPr>
            <a:grpSpLocks/>
          </p:cNvGrpSpPr>
          <p:nvPr/>
        </p:nvGrpSpPr>
        <p:grpSpPr bwMode="auto">
          <a:xfrm rot="21477707" flipH="1">
            <a:off x="4511675" y="4492625"/>
            <a:ext cx="695325" cy="1555750"/>
            <a:chOff x="3792" y="1345"/>
            <a:chExt cx="337" cy="430"/>
          </a:xfrm>
        </p:grpSpPr>
        <p:sp>
          <p:nvSpPr>
            <p:cNvPr id="223255"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3256"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3236" name="Group 17"/>
          <p:cNvGrpSpPr>
            <a:grpSpLocks/>
          </p:cNvGrpSpPr>
          <p:nvPr/>
        </p:nvGrpSpPr>
        <p:grpSpPr bwMode="auto">
          <a:xfrm>
            <a:off x="2700338" y="3979863"/>
            <a:ext cx="1092200" cy="989012"/>
            <a:chOff x="3264" y="1537"/>
            <a:chExt cx="529" cy="479"/>
          </a:xfrm>
        </p:grpSpPr>
        <p:sp>
          <p:nvSpPr>
            <p:cNvPr id="223251"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3252"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3253"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3254"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23237" name="Group 25"/>
          <p:cNvGrpSpPr>
            <a:grpSpLocks/>
          </p:cNvGrpSpPr>
          <p:nvPr/>
        </p:nvGrpSpPr>
        <p:grpSpPr bwMode="auto">
          <a:xfrm rot="217644">
            <a:off x="3805238" y="3267075"/>
            <a:ext cx="695325" cy="1555750"/>
            <a:chOff x="3792" y="1345"/>
            <a:chExt cx="337" cy="430"/>
          </a:xfrm>
        </p:grpSpPr>
        <p:sp>
          <p:nvSpPr>
            <p:cNvPr id="223249"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3250"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3238" name="Group 28"/>
          <p:cNvGrpSpPr>
            <a:grpSpLocks/>
          </p:cNvGrpSpPr>
          <p:nvPr/>
        </p:nvGrpSpPr>
        <p:grpSpPr bwMode="auto">
          <a:xfrm>
            <a:off x="3408363" y="5348288"/>
            <a:ext cx="1092200" cy="989012"/>
            <a:chOff x="3600" y="1969"/>
            <a:chExt cx="529" cy="479"/>
          </a:xfrm>
        </p:grpSpPr>
        <p:sp>
          <p:nvSpPr>
            <p:cNvPr id="223245"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3246"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3247"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3248"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23239" name="Line 33"/>
          <p:cNvSpPr>
            <a:spLocks noChangeShapeType="1"/>
          </p:cNvSpPr>
          <p:nvPr/>
        </p:nvSpPr>
        <p:spPr bwMode="auto">
          <a:xfrm>
            <a:off x="4510088" y="2952750"/>
            <a:ext cx="4762"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223240" name="Oval 184"/>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23241" name="Oval 185"/>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23242" name="AutoShape 221"/>
          <p:cNvSpPr>
            <a:spLocks noChangeArrowheads="1"/>
          </p:cNvSpPr>
          <p:nvPr/>
        </p:nvSpPr>
        <p:spPr bwMode="auto">
          <a:xfrm>
            <a:off x="5867400" y="3816350"/>
            <a:ext cx="1296988" cy="576263"/>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Pontos de Extensão</a:t>
            </a:r>
          </a:p>
        </p:txBody>
      </p:sp>
      <p:cxnSp>
        <p:nvCxnSpPr>
          <p:cNvPr id="223243" name="AutoShape 189"/>
          <p:cNvCxnSpPr>
            <a:cxnSpLocks noChangeShapeType="1"/>
            <a:stCxn id="223242" idx="1"/>
            <a:endCxn id="223240" idx="6"/>
          </p:cNvCxnSpPr>
          <p:nvPr/>
        </p:nvCxnSpPr>
        <p:spPr bwMode="auto">
          <a:xfrm rot="10800000">
            <a:off x="4597400" y="3746500"/>
            <a:ext cx="1270000" cy="358775"/>
          </a:xfrm>
          <a:prstGeom prst="curvedConnector3">
            <a:avLst>
              <a:gd name="adj1" fmla="val 51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3244" name="AutoShape 190"/>
          <p:cNvCxnSpPr>
            <a:cxnSpLocks noChangeShapeType="1"/>
            <a:stCxn id="223242" idx="1"/>
            <a:endCxn id="223241" idx="6"/>
          </p:cNvCxnSpPr>
          <p:nvPr/>
        </p:nvCxnSpPr>
        <p:spPr bwMode="auto">
          <a:xfrm rot="10800000" flipV="1">
            <a:off x="5318125" y="4105275"/>
            <a:ext cx="549275" cy="1225550"/>
          </a:xfrm>
          <a:prstGeom prst="curvedConnector3">
            <a:avLst>
              <a:gd name="adj1" fmla="val 5231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56680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ítulo 1"/>
          <p:cNvSpPr>
            <a:spLocks noGrp="1"/>
          </p:cNvSpPr>
          <p:nvPr>
            <p:ph type="title"/>
          </p:nvPr>
        </p:nvSpPr>
        <p:spPr/>
        <p:txBody>
          <a:bodyPr/>
          <a:lstStyle/>
          <a:p>
            <a:r>
              <a:rPr lang="pt-BR" smtClean="0"/>
              <a:t>Extend</a:t>
            </a:r>
          </a:p>
        </p:txBody>
      </p:sp>
      <p:sp>
        <p:nvSpPr>
          <p:cNvPr id="225282" name="Espaço Reservado para Conteúdo 2"/>
          <p:cNvSpPr>
            <a:spLocks noGrp="1"/>
          </p:cNvSpPr>
          <p:nvPr>
            <p:ph idx="1"/>
          </p:nvPr>
        </p:nvSpPr>
        <p:spPr/>
        <p:txBody>
          <a:bodyPr/>
          <a:lstStyle/>
          <a:p>
            <a:pPr lvl="1"/>
            <a:r>
              <a:rPr lang="pt-BR" smtClean="0"/>
              <a:t>Coloque um filme de acetato sobre o caso de uso base e sobre o filme, defina os segmentos que serão executados quando os pontos de extensão forem alcançados no caso de uso base</a:t>
            </a:r>
          </a:p>
        </p:txBody>
      </p:sp>
      <p:grpSp>
        <p:nvGrpSpPr>
          <p:cNvPr id="225283" name="Group 25"/>
          <p:cNvGrpSpPr>
            <a:grpSpLocks/>
          </p:cNvGrpSpPr>
          <p:nvPr/>
        </p:nvGrpSpPr>
        <p:grpSpPr bwMode="auto">
          <a:xfrm rot="21477707" flipH="1">
            <a:off x="4511675" y="4492625"/>
            <a:ext cx="695325" cy="1555750"/>
            <a:chOff x="3792" y="1345"/>
            <a:chExt cx="337" cy="430"/>
          </a:xfrm>
        </p:grpSpPr>
        <p:sp>
          <p:nvSpPr>
            <p:cNvPr id="225303"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5304"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5284" name="Group 17"/>
          <p:cNvGrpSpPr>
            <a:grpSpLocks/>
          </p:cNvGrpSpPr>
          <p:nvPr/>
        </p:nvGrpSpPr>
        <p:grpSpPr bwMode="auto">
          <a:xfrm>
            <a:off x="2700338" y="3979863"/>
            <a:ext cx="1092200" cy="989012"/>
            <a:chOff x="3264" y="1537"/>
            <a:chExt cx="529" cy="479"/>
          </a:xfrm>
        </p:grpSpPr>
        <p:sp>
          <p:nvSpPr>
            <p:cNvPr id="225299"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5300"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5301"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5302"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25285" name="Group 25"/>
          <p:cNvGrpSpPr>
            <a:grpSpLocks/>
          </p:cNvGrpSpPr>
          <p:nvPr/>
        </p:nvGrpSpPr>
        <p:grpSpPr bwMode="auto">
          <a:xfrm rot="217644">
            <a:off x="3805238" y="3267075"/>
            <a:ext cx="695325" cy="1555750"/>
            <a:chOff x="3792" y="1345"/>
            <a:chExt cx="337" cy="430"/>
          </a:xfrm>
        </p:grpSpPr>
        <p:sp>
          <p:nvSpPr>
            <p:cNvPr id="225297"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5298"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5286" name="Group 28"/>
          <p:cNvGrpSpPr>
            <a:grpSpLocks/>
          </p:cNvGrpSpPr>
          <p:nvPr/>
        </p:nvGrpSpPr>
        <p:grpSpPr bwMode="auto">
          <a:xfrm>
            <a:off x="3408363" y="5348288"/>
            <a:ext cx="1092200" cy="989012"/>
            <a:chOff x="3600" y="1969"/>
            <a:chExt cx="529" cy="479"/>
          </a:xfrm>
        </p:grpSpPr>
        <p:sp>
          <p:nvSpPr>
            <p:cNvPr id="225293"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5294"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5295"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5296"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25287" name="Line 33"/>
          <p:cNvSpPr>
            <a:spLocks noChangeShapeType="1"/>
          </p:cNvSpPr>
          <p:nvPr/>
        </p:nvSpPr>
        <p:spPr bwMode="auto">
          <a:xfrm>
            <a:off x="4510088" y="2952750"/>
            <a:ext cx="4762"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225288" name="Oval 185"/>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25289" name="Oval 186"/>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38779" name="AutoShape 187"/>
          <p:cNvSpPr>
            <a:spLocks noChangeArrowheads="1"/>
          </p:cNvSpPr>
          <p:nvPr/>
        </p:nvSpPr>
        <p:spPr bwMode="auto">
          <a:xfrm>
            <a:off x="2411413" y="2852738"/>
            <a:ext cx="4968875"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sp>
        <p:nvSpPr>
          <p:cNvPr id="225291" name="AutoShape 221"/>
          <p:cNvSpPr>
            <a:spLocks noChangeArrowheads="1"/>
          </p:cNvSpPr>
          <p:nvPr/>
        </p:nvSpPr>
        <p:spPr bwMode="auto">
          <a:xfrm>
            <a:off x="323850" y="4076700"/>
            <a:ext cx="1296988" cy="576263"/>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Filme de acetato</a:t>
            </a:r>
          </a:p>
        </p:txBody>
      </p:sp>
      <p:cxnSp>
        <p:nvCxnSpPr>
          <p:cNvPr id="225292" name="AutoShape 191"/>
          <p:cNvCxnSpPr>
            <a:cxnSpLocks noChangeShapeType="1"/>
            <a:stCxn id="225291" idx="3"/>
            <a:endCxn id="238779" idx="1"/>
          </p:cNvCxnSpPr>
          <p:nvPr/>
        </p:nvCxnSpPr>
        <p:spPr bwMode="auto">
          <a:xfrm>
            <a:off x="1620838" y="4365625"/>
            <a:ext cx="790575" cy="431800"/>
          </a:xfrm>
          <a:prstGeom prst="curvedConnector3">
            <a:avLst>
              <a:gd name="adj1" fmla="val 4980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43344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dirty="0" smtClean="0"/>
              <a:t>Casos de Uso </a:t>
            </a:r>
            <a:r>
              <a:rPr lang="pt-BR" sz="2800" dirty="0" smtClean="0"/>
              <a:t/>
            </a:r>
            <a:br>
              <a:rPr lang="pt-BR" sz="2800" dirty="0" smtClean="0"/>
            </a:br>
            <a:r>
              <a:rPr lang="pt-BR" sz="2800" dirty="0" smtClean="0"/>
              <a:t>Críticos </a:t>
            </a:r>
            <a:r>
              <a:rPr lang="pt-BR" sz="2800" dirty="0" smtClean="0"/>
              <a:t>ao Negócio</a:t>
            </a:r>
            <a:endParaRPr lang="pt-BR" sz="2800" dirty="0"/>
          </a:p>
        </p:txBody>
      </p:sp>
      <p:grpSp>
        <p:nvGrpSpPr>
          <p:cNvPr id="4" name="Grupo 3"/>
          <p:cNvGrpSpPr>
            <a:grpSpLocks noChangeAspect="1"/>
          </p:cNvGrpSpPr>
          <p:nvPr/>
        </p:nvGrpSpPr>
        <p:grpSpPr>
          <a:xfrm>
            <a:off x="179512" y="1268768"/>
            <a:ext cx="8568000" cy="5433194"/>
            <a:chOff x="0" y="1268760"/>
            <a:chExt cx="9144000" cy="5798458"/>
          </a:xfrm>
        </p:grpSpPr>
        <p:sp>
          <p:nvSpPr>
            <p:cNvPr id="33" name="Retângulo 32"/>
            <p:cNvSpPr/>
            <p:nvPr/>
          </p:nvSpPr>
          <p:spPr>
            <a:xfrm>
              <a:off x="0" y="1268760"/>
              <a:ext cx="9144000" cy="579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84" y="1313407"/>
              <a:ext cx="5494790" cy="56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uxograma: Disco magnético 2"/>
            <p:cNvSpPr>
              <a:spLocks noChangeArrowheads="1"/>
            </p:cNvSpPr>
            <p:nvPr/>
          </p:nvSpPr>
          <p:spPr bwMode="auto">
            <a:xfrm rot="16200000">
              <a:off x="1689332" y="1770381"/>
              <a:ext cx="1106139" cy="770767"/>
            </a:xfrm>
            <a:prstGeom prst="flowChartMagneticDisk">
              <a:avLst/>
            </a:prstGeom>
            <a:solidFill>
              <a:srgbClr val="FFFFFF"/>
            </a:solidFill>
            <a:ln w="25400">
              <a:solidFill>
                <a:srgbClr val="F79646"/>
              </a:solidFill>
              <a:miter lim="800000"/>
              <a:headEnd/>
              <a:tailEnd/>
            </a:ln>
          </p:spPr>
          <p:txBody>
            <a:bodyPr rot="0" vert="vert270" wrap="square" lIns="91440" tIns="45720" rIns="91440" bIns="45720" anchor="ctr" anchorCtr="0" upright="1">
              <a:noAutofit/>
            </a:bodyPr>
            <a:lstStyle/>
            <a:p>
              <a:pPr algn="ctr" fontAlgn="auto">
                <a:lnSpc>
                  <a:spcPct val="115000"/>
                </a:lnSpc>
                <a:spcBef>
                  <a:spcPts val="0"/>
                </a:spcBef>
                <a:spcAft>
                  <a:spcPts val="1000"/>
                </a:spcAft>
              </a:pPr>
              <a:r>
                <a:rPr lang="pt-BR" sz="1000" kern="0" dirty="0">
                  <a:solidFill>
                    <a:sysClr val="windowText" lastClr="000000"/>
                  </a:solidFill>
                  <a:latin typeface="Calibri"/>
                  <a:ea typeface="Calibri"/>
                  <a:cs typeface="Times New Roman"/>
                </a:rPr>
                <a:t>Requisitos do </a:t>
              </a:r>
              <a:r>
                <a:rPr lang="pt-BR" sz="1000" kern="0" dirty="0" smtClean="0">
                  <a:solidFill>
                    <a:sysClr val="windowText" lastClr="000000"/>
                  </a:solidFill>
                  <a:latin typeface="Calibri"/>
                  <a:ea typeface="Calibri"/>
                  <a:cs typeface="Times New Roman"/>
                </a:rPr>
                <a:t>Subsistema (1)</a:t>
              </a:r>
              <a:endParaRPr lang="pt-BR" sz="1000" kern="0" dirty="0">
                <a:solidFill>
                  <a:sysClr val="windowText" lastClr="000000"/>
                </a:solidFill>
                <a:latin typeface="Calibri"/>
                <a:ea typeface="Calibri"/>
                <a:cs typeface="Times New Roman"/>
              </a:endParaRPr>
            </a:p>
          </p:txBody>
        </p:sp>
        <p:sp>
          <p:nvSpPr>
            <p:cNvPr id="9" name="Retângulo de cantos arredondados 8"/>
            <p:cNvSpPr/>
            <p:nvPr/>
          </p:nvSpPr>
          <p:spPr>
            <a:xfrm>
              <a:off x="5004048" y="1274957"/>
              <a:ext cx="3240360" cy="1758044"/>
            </a:xfrm>
            <a:prstGeom prst="roundRect">
              <a:avLst>
                <a:gd name="adj" fmla="val 4025"/>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de cantos arredondados 10"/>
            <p:cNvSpPr/>
            <p:nvPr/>
          </p:nvSpPr>
          <p:spPr>
            <a:xfrm>
              <a:off x="5004048" y="3033001"/>
              <a:ext cx="3240360" cy="1158875"/>
            </a:xfrm>
            <a:prstGeom prst="roundRect">
              <a:avLst>
                <a:gd name="adj" fmla="val 6804"/>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de cantos arredondados 11"/>
            <p:cNvSpPr/>
            <p:nvPr/>
          </p:nvSpPr>
          <p:spPr>
            <a:xfrm>
              <a:off x="5004048" y="4194060"/>
              <a:ext cx="3240360" cy="1143991"/>
            </a:xfrm>
            <a:prstGeom prst="roundRect">
              <a:avLst>
                <a:gd name="adj" fmla="val 5566"/>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de cantos arredondados 12"/>
            <p:cNvSpPr/>
            <p:nvPr/>
          </p:nvSpPr>
          <p:spPr>
            <a:xfrm>
              <a:off x="5004048" y="5339045"/>
              <a:ext cx="3240360" cy="1700806"/>
            </a:xfrm>
            <a:prstGeom prst="roundRect">
              <a:avLst>
                <a:gd name="adj" fmla="val 434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de cantos arredondados 13"/>
            <p:cNvSpPr/>
            <p:nvPr/>
          </p:nvSpPr>
          <p:spPr>
            <a:xfrm>
              <a:off x="7812360" y="1276743"/>
              <a:ext cx="432048" cy="1758044"/>
            </a:xfrm>
            <a:prstGeom prst="roundRect">
              <a:avLst>
                <a:gd name="adj" fmla="val 23094"/>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Pedidos</a:t>
              </a:r>
              <a:endParaRPr lang="pt-BR" sz="800" dirty="0">
                <a:solidFill>
                  <a:schemeClr val="tx1"/>
                </a:solidFill>
              </a:endParaRPr>
            </a:p>
          </p:txBody>
        </p:sp>
        <p:sp>
          <p:nvSpPr>
            <p:cNvPr id="15" name="Retângulo de cantos arredondados 14"/>
            <p:cNvSpPr/>
            <p:nvPr/>
          </p:nvSpPr>
          <p:spPr>
            <a:xfrm>
              <a:off x="7816552" y="3034787"/>
              <a:ext cx="432048" cy="1169962"/>
            </a:xfrm>
            <a:prstGeom prst="roundRect">
              <a:avLst>
                <a:gd name="adj" fmla="val 23094"/>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Atendimento de Pedidos</a:t>
              </a:r>
              <a:endParaRPr lang="pt-BR" sz="800" dirty="0">
                <a:solidFill>
                  <a:schemeClr val="tx1"/>
                </a:solidFill>
              </a:endParaRPr>
            </a:p>
          </p:txBody>
        </p:sp>
        <p:sp>
          <p:nvSpPr>
            <p:cNvPr id="16" name="Retângulo de cantos arredondados 15"/>
            <p:cNvSpPr/>
            <p:nvPr/>
          </p:nvSpPr>
          <p:spPr>
            <a:xfrm>
              <a:off x="7816552" y="4194059"/>
              <a:ext cx="432048" cy="1152000"/>
            </a:xfrm>
            <a:prstGeom prst="roundRect">
              <a:avLst>
                <a:gd name="adj" fmla="val 23094"/>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Manutenção de Clientes</a:t>
              </a:r>
              <a:endParaRPr lang="pt-BR" sz="800" dirty="0">
                <a:solidFill>
                  <a:schemeClr val="tx1"/>
                </a:solidFill>
              </a:endParaRPr>
            </a:p>
          </p:txBody>
        </p:sp>
        <p:sp>
          <p:nvSpPr>
            <p:cNvPr id="17" name="Retângulo de cantos arredondados 16"/>
            <p:cNvSpPr/>
            <p:nvPr/>
          </p:nvSpPr>
          <p:spPr>
            <a:xfrm>
              <a:off x="7812310" y="5351699"/>
              <a:ext cx="432048" cy="1692000"/>
            </a:xfrm>
            <a:prstGeom prst="roundRect">
              <a:avLst>
                <a:gd name="adj" fmla="val 23094"/>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Subsistema de Manutenção de Catálogos</a:t>
              </a:r>
              <a:endParaRPr lang="pt-BR" sz="800" dirty="0">
                <a:solidFill>
                  <a:schemeClr val="tx1"/>
                </a:solidFill>
              </a:endParaRPr>
            </a:p>
          </p:txBody>
        </p:sp>
        <p:sp>
          <p:nvSpPr>
            <p:cNvPr id="19" name="Seta para baixo 18"/>
            <p:cNvSpPr>
              <a:spLocks noChangeArrowheads="1"/>
            </p:cNvSpPr>
            <p:nvPr/>
          </p:nvSpPr>
          <p:spPr bwMode="auto">
            <a:xfrm rot="16200000">
              <a:off x="3045563" y="1964177"/>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sp>
          <p:nvSpPr>
            <p:cNvPr id="22" name="Seta para baixo 21"/>
            <p:cNvSpPr>
              <a:spLocks noChangeArrowheads="1"/>
            </p:cNvSpPr>
            <p:nvPr/>
          </p:nvSpPr>
          <p:spPr bwMode="auto">
            <a:xfrm rot="16200000">
              <a:off x="3045564" y="3429966"/>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sp>
          <p:nvSpPr>
            <p:cNvPr id="25" name="Seta para baixo 24"/>
            <p:cNvSpPr>
              <a:spLocks noChangeArrowheads="1"/>
            </p:cNvSpPr>
            <p:nvPr/>
          </p:nvSpPr>
          <p:spPr bwMode="auto">
            <a:xfrm rot="16200000">
              <a:off x="3045565" y="4580303"/>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sp>
          <p:nvSpPr>
            <p:cNvPr id="28" name="Seta para baixo 27"/>
            <p:cNvSpPr>
              <a:spLocks noChangeArrowheads="1"/>
            </p:cNvSpPr>
            <p:nvPr/>
          </p:nvSpPr>
          <p:spPr bwMode="auto">
            <a:xfrm rot="16200000">
              <a:off x="3054048" y="5999149"/>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sp>
          <p:nvSpPr>
            <p:cNvPr id="30" name="Fluxograma: Disco magnético 29"/>
            <p:cNvSpPr>
              <a:spLocks noChangeArrowheads="1"/>
            </p:cNvSpPr>
            <p:nvPr/>
          </p:nvSpPr>
          <p:spPr bwMode="auto">
            <a:xfrm rot="16200000">
              <a:off x="1689332" y="3227053"/>
              <a:ext cx="1106139" cy="770768"/>
            </a:xfrm>
            <a:prstGeom prst="flowChartMagneticDisk">
              <a:avLst/>
            </a:prstGeom>
            <a:solidFill>
              <a:srgbClr val="FFFFFF"/>
            </a:solidFill>
            <a:ln w="25400">
              <a:solidFill>
                <a:srgbClr val="F79646"/>
              </a:solidFill>
              <a:miter lim="800000"/>
              <a:headEnd/>
              <a:tailEnd/>
            </a:ln>
          </p:spPr>
          <p:txBody>
            <a:bodyPr rot="0" vert="vert270" wrap="square" lIns="91440" tIns="45720" rIns="91440" bIns="45720" anchor="ctr" anchorCtr="0" upright="1">
              <a:noAutofit/>
            </a:bodyPr>
            <a:lstStyle/>
            <a:p>
              <a:pPr algn="ctr" fontAlgn="auto">
                <a:lnSpc>
                  <a:spcPct val="115000"/>
                </a:lnSpc>
                <a:spcBef>
                  <a:spcPts val="0"/>
                </a:spcBef>
                <a:spcAft>
                  <a:spcPts val="1000"/>
                </a:spcAft>
              </a:pPr>
              <a:r>
                <a:rPr lang="pt-BR" sz="1000" kern="0" dirty="0">
                  <a:solidFill>
                    <a:sysClr val="windowText" lastClr="000000"/>
                  </a:solidFill>
                  <a:latin typeface="Calibri"/>
                  <a:ea typeface="Calibri"/>
                  <a:cs typeface="Times New Roman"/>
                </a:rPr>
                <a:t>Requisitos do </a:t>
              </a:r>
              <a:r>
                <a:rPr lang="pt-BR" sz="1000" kern="0" dirty="0" smtClean="0">
                  <a:solidFill>
                    <a:sysClr val="windowText" lastClr="000000"/>
                  </a:solidFill>
                  <a:latin typeface="Calibri"/>
                  <a:ea typeface="Calibri"/>
                  <a:cs typeface="Times New Roman"/>
                </a:rPr>
                <a:t>Subsistema (2)</a:t>
              </a:r>
              <a:endParaRPr lang="pt-BR" sz="1000" kern="0" dirty="0">
                <a:solidFill>
                  <a:sysClr val="windowText" lastClr="000000"/>
                </a:solidFill>
                <a:latin typeface="Calibri"/>
                <a:ea typeface="Calibri"/>
                <a:cs typeface="Times New Roman"/>
              </a:endParaRPr>
            </a:p>
          </p:txBody>
        </p:sp>
        <p:sp>
          <p:nvSpPr>
            <p:cNvPr id="31" name="Fluxograma: Disco magnético 30"/>
            <p:cNvSpPr>
              <a:spLocks noChangeArrowheads="1"/>
            </p:cNvSpPr>
            <p:nvPr/>
          </p:nvSpPr>
          <p:spPr bwMode="auto">
            <a:xfrm rot="16200000">
              <a:off x="1689332" y="4369870"/>
              <a:ext cx="1106139" cy="770767"/>
            </a:xfrm>
            <a:prstGeom prst="flowChartMagneticDisk">
              <a:avLst/>
            </a:prstGeom>
            <a:solidFill>
              <a:srgbClr val="FFFFFF"/>
            </a:solidFill>
            <a:ln w="25400">
              <a:solidFill>
                <a:srgbClr val="F79646"/>
              </a:solidFill>
              <a:miter lim="800000"/>
              <a:headEnd/>
              <a:tailEnd/>
            </a:ln>
          </p:spPr>
          <p:txBody>
            <a:bodyPr rot="0" vert="vert270" wrap="square" lIns="91440" tIns="45720" rIns="91440" bIns="45720" anchor="ctr" anchorCtr="0" upright="1">
              <a:noAutofit/>
            </a:bodyPr>
            <a:lstStyle/>
            <a:p>
              <a:pPr algn="ctr" fontAlgn="auto">
                <a:lnSpc>
                  <a:spcPct val="115000"/>
                </a:lnSpc>
                <a:spcBef>
                  <a:spcPts val="0"/>
                </a:spcBef>
                <a:spcAft>
                  <a:spcPts val="1000"/>
                </a:spcAft>
              </a:pPr>
              <a:r>
                <a:rPr lang="pt-BR" sz="1000" kern="0" dirty="0">
                  <a:solidFill>
                    <a:sysClr val="windowText" lastClr="000000"/>
                  </a:solidFill>
                  <a:latin typeface="Calibri"/>
                  <a:ea typeface="Calibri"/>
                  <a:cs typeface="Times New Roman"/>
                </a:rPr>
                <a:t>Requisitos do </a:t>
              </a:r>
              <a:r>
                <a:rPr lang="pt-BR" sz="1000" kern="0" dirty="0" smtClean="0">
                  <a:solidFill>
                    <a:sysClr val="windowText" lastClr="000000"/>
                  </a:solidFill>
                  <a:latin typeface="Calibri"/>
                  <a:ea typeface="Calibri"/>
                  <a:cs typeface="Times New Roman"/>
                </a:rPr>
                <a:t>Subsistema (3)</a:t>
              </a:r>
              <a:endParaRPr lang="pt-BR" sz="1000" kern="0" dirty="0">
                <a:solidFill>
                  <a:sysClr val="windowText" lastClr="000000"/>
                </a:solidFill>
                <a:latin typeface="Calibri"/>
                <a:ea typeface="Calibri"/>
                <a:cs typeface="Times New Roman"/>
              </a:endParaRPr>
            </a:p>
          </p:txBody>
        </p:sp>
        <p:sp>
          <p:nvSpPr>
            <p:cNvPr id="32" name="Fluxograma: Disco magnético 31"/>
            <p:cNvSpPr>
              <a:spLocks noChangeArrowheads="1"/>
            </p:cNvSpPr>
            <p:nvPr/>
          </p:nvSpPr>
          <p:spPr bwMode="auto">
            <a:xfrm rot="16200000">
              <a:off x="1689332" y="5804063"/>
              <a:ext cx="1106139" cy="770767"/>
            </a:xfrm>
            <a:prstGeom prst="flowChartMagneticDisk">
              <a:avLst/>
            </a:prstGeom>
            <a:solidFill>
              <a:srgbClr val="FFFFFF"/>
            </a:solidFill>
            <a:ln w="25400">
              <a:solidFill>
                <a:srgbClr val="F79646"/>
              </a:solidFill>
              <a:miter lim="800000"/>
              <a:headEnd/>
              <a:tailEnd/>
            </a:ln>
          </p:spPr>
          <p:txBody>
            <a:bodyPr rot="0" vert="vert270" wrap="square" lIns="91440" tIns="45720" rIns="91440" bIns="45720" anchor="ctr" anchorCtr="0" upright="1">
              <a:noAutofit/>
            </a:bodyPr>
            <a:lstStyle/>
            <a:p>
              <a:pPr algn="ctr" fontAlgn="auto">
                <a:lnSpc>
                  <a:spcPct val="115000"/>
                </a:lnSpc>
                <a:spcBef>
                  <a:spcPts val="0"/>
                </a:spcBef>
                <a:spcAft>
                  <a:spcPts val="1000"/>
                </a:spcAft>
              </a:pPr>
              <a:r>
                <a:rPr lang="pt-BR" sz="1000" kern="0" dirty="0">
                  <a:solidFill>
                    <a:sysClr val="windowText" lastClr="000000"/>
                  </a:solidFill>
                  <a:latin typeface="Calibri"/>
                  <a:ea typeface="Calibri"/>
                  <a:cs typeface="Times New Roman"/>
                </a:rPr>
                <a:t>Requisitos do </a:t>
              </a:r>
              <a:r>
                <a:rPr lang="pt-BR" sz="1000" kern="0" dirty="0" smtClean="0">
                  <a:solidFill>
                    <a:sysClr val="windowText" lastClr="000000"/>
                  </a:solidFill>
                  <a:latin typeface="Calibri"/>
                  <a:ea typeface="Calibri"/>
                  <a:cs typeface="Times New Roman"/>
                </a:rPr>
                <a:t>Subsistema (4)</a:t>
              </a:r>
              <a:endParaRPr lang="pt-BR" sz="1000" kern="0" dirty="0">
                <a:solidFill>
                  <a:sysClr val="windowText" lastClr="000000"/>
                </a:solidFill>
                <a:latin typeface="Calibri"/>
                <a:ea typeface="Calibri"/>
                <a:cs typeface="Times New Roman"/>
              </a:endParaRPr>
            </a:p>
          </p:txBody>
        </p:sp>
        <p:sp>
          <p:nvSpPr>
            <p:cNvPr id="35" name="Fluxograma: Disco magnético 34"/>
            <p:cNvSpPr>
              <a:spLocks noChangeArrowheads="1"/>
            </p:cNvSpPr>
            <p:nvPr/>
          </p:nvSpPr>
          <p:spPr bwMode="auto">
            <a:xfrm rot="16200000">
              <a:off x="-1349001" y="3786483"/>
              <a:ext cx="5022259" cy="770462"/>
            </a:xfrm>
            <a:prstGeom prst="flowChartMagneticDisk">
              <a:avLst/>
            </a:prstGeom>
            <a:solidFill>
              <a:srgbClr val="FFFFFF"/>
            </a:solidFill>
            <a:ln w="25400">
              <a:solidFill>
                <a:srgbClr val="F79646"/>
              </a:solidFill>
              <a:miter lim="800000"/>
              <a:headEnd/>
              <a:tailEnd/>
            </a:ln>
          </p:spPr>
          <p:txBody>
            <a:bodyPr rot="0" vert="vert270" wrap="square" lIns="0" tIns="0" rIns="0" bIns="0" anchor="ctr" anchorCtr="0" upright="1">
              <a:noAutofit/>
            </a:bodyPr>
            <a:lstStyle/>
            <a:p>
              <a:pPr algn="ctr" fontAlgn="auto">
                <a:lnSpc>
                  <a:spcPct val="115000"/>
                </a:lnSpc>
                <a:spcBef>
                  <a:spcPts val="0"/>
                </a:spcBef>
                <a:spcAft>
                  <a:spcPts val="1000"/>
                </a:spcAft>
              </a:pPr>
              <a:r>
                <a:rPr lang="pt-BR" sz="1000" kern="0" dirty="0" smtClean="0">
                  <a:solidFill>
                    <a:sysClr val="windowText" lastClr="000000"/>
                  </a:solidFill>
                  <a:latin typeface="Calibri"/>
                  <a:ea typeface="Calibri"/>
                  <a:cs typeface="Times New Roman"/>
                </a:rPr>
                <a:t>Outros artefatos</a:t>
              </a:r>
              <a:endParaRPr lang="pt-BR" sz="1000" kern="0" dirty="0">
                <a:solidFill>
                  <a:sysClr val="windowText" lastClr="000000"/>
                </a:solidFill>
                <a:latin typeface="Calibri"/>
                <a:ea typeface="Calibri"/>
                <a:cs typeface="Times New Roman"/>
              </a:endParaRPr>
            </a:p>
          </p:txBody>
        </p:sp>
        <p:sp>
          <p:nvSpPr>
            <p:cNvPr id="23" name="Retângulo de cantos arredondados 22"/>
            <p:cNvSpPr/>
            <p:nvPr/>
          </p:nvSpPr>
          <p:spPr>
            <a:xfrm>
              <a:off x="304427" y="1424748"/>
              <a:ext cx="2611389" cy="5461446"/>
            </a:xfrm>
            <a:prstGeom prst="roundRect">
              <a:avLst>
                <a:gd name="adj" fmla="val 2595"/>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4" name="Retângulo de cantos arredondados 23"/>
            <p:cNvSpPr/>
            <p:nvPr/>
          </p:nvSpPr>
          <p:spPr>
            <a:xfrm rot="10800000">
              <a:off x="304428" y="1427357"/>
              <a:ext cx="296416" cy="5442904"/>
            </a:xfrm>
            <a:prstGeom prst="roundRect">
              <a:avLst>
                <a:gd name="adj" fmla="val 23094"/>
              </a:avLst>
            </a:prstGeom>
            <a:solidFill>
              <a:srgbClr val="FFC000"/>
            </a:solidFill>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1000" b="1" dirty="0" smtClean="0">
                  <a:solidFill>
                    <a:schemeClr val="tx1"/>
                  </a:solidFill>
                </a:rPr>
                <a:t>Informações de Entrada</a:t>
              </a:r>
              <a:endParaRPr lang="pt-BR" sz="1000" b="1" dirty="0">
                <a:solidFill>
                  <a:schemeClr val="tx1"/>
                </a:solidFill>
              </a:endParaRPr>
            </a:p>
          </p:txBody>
        </p:sp>
      </p:grpSp>
    </p:spTree>
    <p:extLst>
      <p:ext uri="{BB962C8B-B14F-4D97-AF65-F5344CB8AC3E}">
        <p14:creationId xmlns:p14="http://schemas.microsoft.com/office/powerpoint/2010/main" val="41702349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ítulo 1"/>
          <p:cNvSpPr>
            <a:spLocks noGrp="1"/>
          </p:cNvSpPr>
          <p:nvPr>
            <p:ph type="title"/>
          </p:nvPr>
        </p:nvSpPr>
        <p:spPr/>
        <p:txBody>
          <a:bodyPr/>
          <a:lstStyle/>
          <a:p>
            <a:r>
              <a:rPr lang="pt-BR" smtClean="0"/>
              <a:t>Extend</a:t>
            </a:r>
          </a:p>
        </p:txBody>
      </p:sp>
      <p:sp>
        <p:nvSpPr>
          <p:cNvPr id="227330" name="Espaço Reservado para Conteúdo 2"/>
          <p:cNvSpPr>
            <a:spLocks noGrp="1"/>
          </p:cNvSpPr>
          <p:nvPr>
            <p:ph idx="1"/>
          </p:nvPr>
        </p:nvSpPr>
        <p:spPr/>
        <p:txBody>
          <a:bodyPr/>
          <a:lstStyle/>
          <a:p>
            <a:pPr lvl="1"/>
            <a:r>
              <a:rPr lang="pt-BR" smtClean="0"/>
              <a:t>Coloque um filme de acetato sobre o caso de uso base e sobre o filme, defina os segmentos que serão executados quando os pontos de extensão forem alcançados no caso de uso base</a:t>
            </a:r>
          </a:p>
        </p:txBody>
      </p:sp>
      <p:grpSp>
        <p:nvGrpSpPr>
          <p:cNvPr id="227331" name="Group 25"/>
          <p:cNvGrpSpPr>
            <a:grpSpLocks/>
          </p:cNvGrpSpPr>
          <p:nvPr/>
        </p:nvGrpSpPr>
        <p:grpSpPr bwMode="auto">
          <a:xfrm rot="21477707" flipH="1">
            <a:off x="4511675" y="4492625"/>
            <a:ext cx="695325" cy="1555750"/>
            <a:chOff x="3792" y="1345"/>
            <a:chExt cx="337" cy="430"/>
          </a:xfrm>
        </p:grpSpPr>
        <p:sp>
          <p:nvSpPr>
            <p:cNvPr id="227367"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7368"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7332" name="Group 17"/>
          <p:cNvGrpSpPr>
            <a:grpSpLocks/>
          </p:cNvGrpSpPr>
          <p:nvPr/>
        </p:nvGrpSpPr>
        <p:grpSpPr bwMode="auto">
          <a:xfrm>
            <a:off x="2700338" y="3979863"/>
            <a:ext cx="1092200" cy="989012"/>
            <a:chOff x="3264" y="1537"/>
            <a:chExt cx="529" cy="479"/>
          </a:xfrm>
        </p:grpSpPr>
        <p:sp>
          <p:nvSpPr>
            <p:cNvPr id="227363"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7364"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7365"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7366"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27333" name="Group 25"/>
          <p:cNvGrpSpPr>
            <a:grpSpLocks/>
          </p:cNvGrpSpPr>
          <p:nvPr/>
        </p:nvGrpSpPr>
        <p:grpSpPr bwMode="auto">
          <a:xfrm rot="217644">
            <a:off x="3805238" y="3267075"/>
            <a:ext cx="695325" cy="1555750"/>
            <a:chOff x="3792" y="1345"/>
            <a:chExt cx="337" cy="430"/>
          </a:xfrm>
        </p:grpSpPr>
        <p:sp>
          <p:nvSpPr>
            <p:cNvPr id="227361"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7362"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7334" name="Group 28"/>
          <p:cNvGrpSpPr>
            <a:grpSpLocks/>
          </p:cNvGrpSpPr>
          <p:nvPr/>
        </p:nvGrpSpPr>
        <p:grpSpPr bwMode="auto">
          <a:xfrm>
            <a:off x="3408363" y="5348288"/>
            <a:ext cx="1092200" cy="989012"/>
            <a:chOff x="3600" y="1969"/>
            <a:chExt cx="529" cy="479"/>
          </a:xfrm>
        </p:grpSpPr>
        <p:sp>
          <p:nvSpPr>
            <p:cNvPr id="227357"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7358"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7359"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7360"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27335" name="Line 33"/>
          <p:cNvSpPr>
            <a:spLocks noChangeShapeType="1"/>
          </p:cNvSpPr>
          <p:nvPr/>
        </p:nvSpPr>
        <p:spPr bwMode="auto">
          <a:xfrm>
            <a:off x="4510088" y="2952750"/>
            <a:ext cx="4762"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227336" name="Oval 21"/>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27337" name="Oval 22"/>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44759" name="AutoShape 23"/>
          <p:cNvSpPr>
            <a:spLocks noChangeArrowheads="1"/>
          </p:cNvSpPr>
          <p:nvPr/>
        </p:nvSpPr>
        <p:spPr bwMode="auto">
          <a:xfrm>
            <a:off x="2411413" y="2852738"/>
            <a:ext cx="4968875"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grpSp>
        <p:nvGrpSpPr>
          <p:cNvPr id="227339" name="Group 24"/>
          <p:cNvGrpSpPr>
            <a:grpSpLocks/>
          </p:cNvGrpSpPr>
          <p:nvPr/>
        </p:nvGrpSpPr>
        <p:grpSpPr bwMode="auto">
          <a:xfrm>
            <a:off x="4525963" y="3024188"/>
            <a:ext cx="1463675" cy="1636712"/>
            <a:chOff x="2851" y="1905"/>
            <a:chExt cx="922" cy="1031"/>
          </a:xfrm>
        </p:grpSpPr>
        <p:grpSp>
          <p:nvGrpSpPr>
            <p:cNvPr id="227345" name="Group 22"/>
            <p:cNvGrpSpPr>
              <a:grpSpLocks/>
            </p:cNvGrpSpPr>
            <p:nvPr/>
          </p:nvGrpSpPr>
          <p:grpSpPr bwMode="auto">
            <a:xfrm rot="20933513" flipH="1">
              <a:off x="3060" y="2074"/>
              <a:ext cx="307" cy="247"/>
              <a:chOff x="4176" y="1537"/>
              <a:chExt cx="337" cy="336"/>
            </a:xfrm>
          </p:grpSpPr>
          <p:sp>
            <p:nvSpPr>
              <p:cNvPr id="227355"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7356"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27346" name="Group 22"/>
            <p:cNvGrpSpPr>
              <a:grpSpLocks/>
            </p:cNvGrpSpPr>
            <p:nvPr/>
          </p:nvGrpSpPr>
          <p:grpSpPr bwMode="auto">
            <a:xfrm rot="387872">
              <a:off x="3369" y="2165"/>
              <a:ext cx="307" cy="247"/>
              <a:chOff x="4176" y="1537"/>
              <a:chExt cx="337" cy="336"/>
            </a:xfrm>
          </p:grpSpPr>
          <p:sp>
            <p:nvSpPr>
              <p:cNvPr id="227353"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7354"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sp>
          <p:nvSpPr>
            <p:cNvPr id="227347" name="Freeform 53"/>
            <p:cNvSpPr>
              <a:spLocks/>
            </p:cNvSpPr>
            <p:nvPr/>
          </p:nvSpPr>
          <p:spPr bwMode="auto">
            <a:xfrm>
              <a:off x="2851" y="1905"/>
              <a:ext cx="544" cy="895"/>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lstStyle/>
            <a:p>
              <a:endParaRPr lang="pt-BR"/>
            </a:p>
          </p:txBody>
        </p:sp>
        <p:grpSp>
          <p:nvGrpSpPr>
            <p:cNvPr id="227348" name="Group 131"/>
            <p:cNvGrpSpPr>
              <a:grpSpLocks/>
            </p:cNvGrpSpPr>
            <p:nvPr/>
          </p:nvGrpSpPr>
          <p:grpSpPr bwMode="auto">
            <a:xfrm>
              <a:off x="3350" y="2608"/>
              <a:ext cx="423" cy="328"/>
              <a:chOff x="1813" y="3657"/>
              <a:chExt cx="325" cy="252"/>
            </a:xfrm>
          </p:grpSpPr>
          <p:sp>
            <p:nvSpPr>
              <p:cNvPr id="227349"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7350"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7351"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7352"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sp>
        <p:nvSpPr>
          <p:cNvPr id="227340" name="AutoShape 221"/>
          <p:cNvSpPr>
            <a:spLocks noChangeArrowheads="1"/>
          </p:cNvSpPr>
          <p:nvPr/>
        </p:nvSpPr>
        <p:spPr bwMode="auto">
          <a:xfrm>
            <a:off x="323850" y="4076700"/>
            <a:ext cx="1296988" cy="576263"/>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Filme de acetato</a:t>
            </a:r>
          </a:p>
        </p:txBody>
      </p:sp>
      <p:cxnSp>
        <p:nvCxnSpPr>
          <p:cNvPr id="227341" name="AutoShape 51"/>
          <p:cNvCxnSpPr>
            <a:cxnSpLocks noChangeShapeType="1"/>
            <a:stCxn id="227340" idx="3"/>
            <a:endCxn id="244759" idx="1"/>
          </p:cNvCxnSpPr>
          <p:nvPr/>
        </p:nvCxnSpPr>
        <p:spPr bwMode="auto">
          <a:xfrm>
            <a:off x="1620838" y="4365625"/>
            <a:ext cx="790575" cy="431800"/>
          </a:xfrm>
          <a:prstGeom prst="curvedConnector3">
            <a:avLst>
              <a:gd name="adj1" fmla="val 4980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7342" name="AutoShape 221"/>
          <p:cNvSpPr>
            <a:spLocks noChangeArrowheads="1"/>
          </p:cNvSpPr>
          <p:nvPr/>
        </p:nvSpPr>
        <p:spPr bwMode="auto">
          <a:xfrm>
            <a:off x="7667625" y="5300663"/>
            <a:ext cx="1296988" cy="360362"/>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1º Segmento</a:t>
            </a:r>
          </a:p>
        </p:txBody>
      </p:sp>
      <p:cxnSp>
        <p:nvCxnSpPr>
          <p:cNvPr id="227343" name="AutoShape 53"/>
          <p:cNvCxnSpPr>
            <a:cxnSpLocks noChangeShapeType="1"/>
            <a:stCxn id="227342" idx="1"/>
            <a:endCxn id="227344" idx="4"/>
          </p:cNvCxnSpPr>
          <p:nvPr/>
        </p:nvCxnSpPr>
        <p:spPr bwMode="auto">
          <a:xfrm rot="10800000">
            <a:off x="5184775" y="4365625"/>
            <a:ext cx="2482850" cy="11160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7344" name="Oval 54"/>
          <p:cNvSpPr>
            <a:spLocks noChangeArrowheads="1"/>
          </p:cNvSpPr>
          <p:nvPr/>
        </p:nvSpPr>
        <p:spPr bwMode="auto">
          <a:xfrm>
            <a:off x="5076825" y="4149725"/>
            <a:ext cx="215900"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p>
        </p:txBody>
      </p:sp>
    </p:spTree>
    <p:extLst>
      <p:ext uri="{BB962C8B-B14F-4D97-AF65-F5344CB8AC3E}">
        <p14:creationId xmlns:p14="http://schemas.microsoft.com/office/powerpoint/2010/main" val="31147915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ítulo 1"/>
          <p:cNvSpPr>
            <a:spLocks noGrp="1"/>
          </p:cNvSpPr>
          <p:nvPr>
            <p:ph type="title"/>
          </p:nvPr>
        </p:nvSpPr>
        <p:spPr/>
        <p:txBody>
          <a:bodyPr/>
          <a:lstStyle/>
          <a:p>
            <a:r>
              <a:rPr lang="pt-BR" smtClean="0"/>
              <a:t>Extend</a:t>
            </a:r>
          </a:p>
        </p:txBody>
      </p:sp>
      <p:sp>
        <p:nvSpPr>
          <p:cNvPr id="229378" name="Espaço Reservado para Conteúdo 2"/>
          <p:cNvSpPr>
            <a:spLocks noGrp="1"/>
          </p:cNvSpPr>
          <p:nvPr>
            <p:ph idx="1"/>
          </p:nvPr>
        </p:nvSpPr>
        <p:spPr/>
        <p:txBody>
          <a:bodyPr/>
          <a:lstStyle/>
          <a:p>
            <a:pPr lvl="1"/>
            <a:r>
              <a:rPr lang="pt-BR" smtClean="0"/>
              <a:t>Coloque um filme de acetato sobre o caso de uso base e sobre o filme, defina os segmentos que serão executados quando os pontos de extensão forem alcançados no caso de uso base</a:t>
            </a:r>
          </a:p>
        </p:txBody>
      </p:sp>
      <p:grpSp>
        <p:nvGrpSpPr>
          <p:cNvPr id="229379" name="Group 25"/>
          <p:cNvGrpSpPr>
            <a:grpSpLocks/>
          </p:cNvGrpSpPr>
          <p:nvPr/>
        </p:nvGrpSpPr>
        <p:grpSpPr bwMode="auto">
          <a:xfrm rot="21477707" flipH="1">
            <a:off x="4511675" y="4492625"/>
            <a:ext cx="695325" cy="1555750"/>
            <a:chOff x="3792" y="1345"/>
            <a:chExt cx="337" cy="430"/>
          </a:xfrm>
        </p:grpSpPr>
        <p:sp>
          <p:nvSpPr>
            <p:cNvPr id="229428"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9429"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9380" name="Group 17"/>
          <p:cNvGrpSpPr>
            <a:grpSpLocks/>
          </p:cNvGrpSpPr>
          <p:nvPr/>
        </p:nvGrpSpPr>
        <p:grpSpPr bwMode="auto">
          <a:xfrm>
            <a:off x="2700338" y="3979863"/>
            <a:ext cx="1092200" cy="989012"/>
            <a:chOff x="3264" y="1537"/>
            <a:chExt cx="529" cy="479"/>
          </a:xfrm>
        </p:grpSpPr>
        <p:sp>
          <p:nvSpPr>
            <p:cNvPr id="229424"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25"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26"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27"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29381" name="Group 25"/>
          <p:cNvGrpSpPr>
            <a:grpSpLocks/>
          </p:cNvGrpSpPr>
          <p:nvPr/>
        </p:nvGrpSpPr>
        <p:grpSpPr bwMode="auto">
          <a:xfrm rot="217644">
            <a:off x="3805238" y="3267075"/>
            <a:ext cx="695325" cy="1555750"/>
            <a:chOff x="3792" y="1345"/>
            <a:chExt cx="337" cy="430"/>
          </a:xfrm>
        </p:grpSpPr>
        <p:sp>
          <p:nvSpPr>
            <p:cNvPr id="229422"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9423"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29382" name="Group 28"/>
          <p:cNvGrpSpPr>
            <a:grpSpLocks/>
          </p:cNvGrpSpPr>
          <p:nvPr/>
        </p:nvGrpSpPr>
        <p:grpSpPr bwMode="auto">
          <a:xfrm>
            <a:off x="3408363" y="5348288"/>
            <a:ext cx="1092200" cy="989012"/>
            <a:chOff x="3600" y="1969"/>
            <a:chExt cx="529" cy="479"/>
          </a:xfrm>
        </p:grpSpPr>
        <p:sp>
          <p:nvSpPr>
            <p:cNvPr id="229418"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19"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20"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21"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29383" name="Line 33"/>
          <p:cNvSpPr>
            <a:spLocks noChangeShapeType="1"/>
          </p:cNvSpPr>
          <p:nvPr/>
        </p:nvSpPr>
        <p:spPr bwMode="auto">
          <a:xfrm>
            <a:off x="4510088" y="2952750"/>
            <a:ext cx="4762"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229384" name="Oval 21"/>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29385" name="Oval 22"/>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46807" name="AutoShape 23"/>
          <p:cNvSpPr>
            <a:spLocks noChangeArrowheads="1"/>
          </p:cNvSpPr>
          <p:nvPr/>
        </p:nvSpPr>
        <p:spPr bwMode="auto">
          <a:xfrm>
            <a:off x="2411413" y="2852738"/>
            <a:ext cx="4968875"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grpSp>
        <p:nvGrpSpPr>
          <p:cNvPr id="229387" name="Group 24"/>
          <p:cNvGrpSpPr>
            <a:grpSpLocks/>
          </p:cNvGrpSpPr>
          <p:nvPr/>
        </p:nvGrpSpPr>
        <p:grpSpPr bwMode="auto">
          <a:xfrm>
            <a:off x="4525963" y="3024188"/>
            <a:ext cx="1463675" cy="1636712"/>
            <a:chOff x="2851" y="1905"/>
            <a:chExt cx="922" cy="1031"/>
          </a:xfrm>
        </p:grpSpPr>
        <p:grpSp>
          <p:nvGrpSpPr>
            <p:cNvPr id="229406" name="Group 22"/>
            <p:cNvGrpSpPr>
              <a:grpSpLocks/>
            </p:cNvGrpSpPr>
            <p:nvPr/>
          </p:nvGrpSpPr>
          <p:grpSpPr bwMode="auto">
            <a:xfrm rot="20933513" flipH="1">
              <a:off x="3060" y="2074"/>
              <a:ext cx="307" cy="247"/>
              <a:chOff x="4176" y="1537"/>
              <a:chExt cx="337" cy="336"/>
            </a:xfrm>
          </p:grpSpPr>
          <p:sp>
            <p:nvSpPr>
              <p:cNvPr id="229416"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17"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29407" name="Group 22"/>
            <p:cNvGrpSpPr>
              <a:grpSpLocks/>
            </p:cNvGrpSpPr>
            <p:nvPr/>
          </p:nvGrpSpPr>
          <p:grpSpPr bwMode="auto">
            <a:xfrm rot="387872">
              <a:off x="3369" y="2165"/>
              <a:ext cx="307" cy="247"/>
              <a:chOff x="4176" y="1537"/>
              <a:chExt cx="337" cy="336"/>
            </a:xfrm>
          </p:grpSpPr>
          <p:sp>
            <p:nvSpPr>
              <p:cNvPr id="229414"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15"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sp>
          <p:nvSpPr>
            <p:cNvPr id="229408" name="Freeform 53"/>
            <p:cNvSpPr>
              <a:spLocks/>
            </p:cNvSpPr>
            <p:nvPr/>
          </p:nvSpPr>
          <p:spPr bwMode="auto">
            <a:xfrm>
              <a:off x="2851" y="1905"/>
              <a:ext cx="544" cy="895"/>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lstStyle/>
            <a:p>
              <a:endParaRPr lang="pt-BR"/>
            </a:p>
          </p:txBody>
        </p:sp>
        <p:grpSp>
          <p:nvGrpSpPr>
            <p:cNvPr id="229409" name="Group 131"/>
            <p:cNvGrpSpPr>
              <a:grpSpLocks/>
            </p:cNvGrpSpPr>
            <p:nvPr/>
          </p:nvGrpSpPr>
          <p:grpSpPr bwMode="auto">
            <a:xfrm>
              <a:off x="3350" y="2608"/>
              <a:ext cx="423" cy="328"/>
              <a:chOff x="1813" y="3657"/>
              <a:chExt cx="325" cy="252"/>
            </a:xfrm>
          </p:grpSpPr>
          <p:sp>
            <p:nvSpPr>
              <p:cNvPr id="229410"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11"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12"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13"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grpSp>
        <p:nvGrpSpPr>
          <p:cNvPr id="229388" name="Group 37"/>
          <p:cNvGrpSpPr>
            <a:grpSpLocks/>
          </p:cNvGrpSpPr>
          <p:nvPr/>
        </p:nvGrpSpPr>
        <p:grpSpPr bwMode="auto">
          <a:xfrm>
            <a:off x="5219700" y="4968875"/>
            <a:ext cx="1906588" cy="820738"/>
            <a:chOff x="3288" y="3130"/>
            <a:chExt cx="1201" cy="517"/>
          </a:xfrm>
        </p:grpSpPr>
        <p:grpSp>
          <p:nvGrpSpPr>
            <p:cNvPr id="229394" name="Group 131"/>
            <p:cNvGrpSpPr>
              <a:grpSpLocks/>
            </p:cNvGrpSpPr>
            <p:nvPr/>
          </p:nvGrpSpPr>
          <p:grpSpPr bwMode="auto">
            <a:xfrm>
              <a:off x="4066" y="3319"/>
              <a:ext cx="423" cy="328"/>
              <a:chOff x="1813" y="3657"/>
              <a:chExt cx="325" cy="252"/>
            </a:xfrm>
          </p:grpSpPr>
          <p:sp>
            <p:nvSpPr>
              <p:cNvPr id="229402"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03"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04"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9405"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29395" name="Group 22"/>
            <p:cNvGrpSpPr>
              <a:grpSpLocks/>
            </p:cNvGrpSpPr>
            <p:nvPr/>
          </p:nvGrpSpPr>
          <p:grpSpPr bwMode="auto">
            <a:xfrm>
              <a:off x="3757" y="3198"/>
              <a:ext cx="307" cy="247"/>
              <a:chOff x="4176" y="1537"/>
              <a:chExt cx="337" cy="336"/>
            </a:xfrm>
          </p:grpSpPr>
          <p:sp>
            <p:nvSpPr>
              <p:cNvPr id="229400"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29401"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29396" name="Group 22"/>
            <p:cNvGrpSpPr>
              <a:grpSpLocks/>
            </p:cNvGrpSpPr>
            <p:nvPr/>
          </p:nvGrpSpPr>
          <p:grpSpPr bwMode="auto">
            <a:xfrm rot="854550" flipH="1" flipV="1">
              <a:off x="3515" y="3305"/>
              <a:ext cx="245" cy="195"/>
              <a:chOff x="4176" y="1537"/>
              <a:chExt cx="337" cy="336"/>
            </a:xfrm>
          </p:grpSpPr>
          <p:sp>
            <p:nvSpPr>
              <p:cNvPr id="229398"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29399"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29397" name="Freeform 53"/>
            <p:cNvSpPr>
              <a:spLocks/>
            </p:cNvSpPr>
            <p:nvPr/>
          </p:nvSpPr>
          <p:spPr bwMode="auto">
            <a:xfrm>
              <a:off x="3288" y="3130"/>
              <a:ext cx="510" cy="492"/>
            </a:xfrm>
            <a:custGeom>
              <a:avLst/>
              <a:gdLst>
                <a:gd name="T0" fmla="*/ 0 w 392"/>
                <a:gd name="T1" fmla="*/ 222906158 h 680"/>
                <a:gd name="T2" fmla="*/ 2147483647 w 392"/>
                <a:gd name="T3" fmla="*/ 222906158 h 680"/>
                <a:gd name="T4" fmla="*/ 2147483647 w 392"/>
                <a:gd name="T5" fmla="*/ 222906158 h 680"/>
                <a:gd name="T6" fmla="*/ 0 w 392"/>
                <a:gd name="T7" fmla="*/ 222906158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spAutoFit/>
            </a:bodyPr>
            <a:lstStyle/>
            <a:p>
              <a:endParaRPr lang="pt-BR"/>
            </a:p>
          </p:txBody>
        </p:sp>
      </p:grpSp>
      <p:sp>
        <p:nvSpPr>
          <p:cNvPr id="229389" name="AutoShape 221"/>
          <p:cNvSpPr>
            <a:spLocks noChangeArrowheads="1"/>
          </p:cNvSpPr>
          <p:nvPr/>
        </p:nvSpPr>
        <p:spPr bwMode="auto">
          <a:xfrm>
            <a:off x="323850" y="4076700"/>
            <a:ext cx="1296988" cy="576263"/>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Filme de acetato</a:t>
            </a:r>
          </a:p>
        </p:txBody>
      </p:sp>
      <p:cxnSp>
        <p:nvCxnSpPr>
          <p:cNvPr id="229390" name="AutoShape 51"/>
          <p:cNvCxnSpPr>
            <a:cxnSpLocks noChangeShapeType="1"/>
            <a:stCxn id="229389" idx="3"/>
            <a:endCxn id="246807" idx="1"/>
          </p:cNvCxnSpPr>
          <p:nvPr/>
        </p:nvCxnSpPr>
        <p:spPr bwMode="auto">
          <a:xfrm>
            <a:off x="1620838" y="4365625"/>
            <a:ext cx="790575" cy="431800"/>
          </a:xfrm>
          <a:prstGeom prst="curvedConnector3">
            <a:avLst>
              <a:gd name="adj1" fmla="val 4980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9391" name="AutoShape 221"/>
          <p:cNvSpPr>
            <a:spLocks noChangeArrowheads="1"/>
          </p:cNvSpPr>
          <p:nvPr/>
        </p:nvSpPr>
        <p:spPr bwMode="auto">
          <a:xfrm>
            <a:off x="7667625" y="5300663"/>
            <a:ext cx="1296988" cy="360362"/>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2º Segmento</a:t>
            </a:r>
          </a:p>
        </p:txBody>
      </p:sp>
      <p:cxnSp>
        <p:nvCxnSpPr>
          <p:cNvPr id="229392" name="AutoShape 53"/>
          <p:cNvCxnSpPr>
            <a:cxnSpLocks noChangeShapeType="1"/>
            <a:stCxn id="229391" idx="1"/>
            <a:endCxn id="229393" idx="1"/>
          </p:cNvCxnSpPr>
          <p:nvPr/>
        </p:nvCxnSpPr>
        <p:spPr bwMode="auto">
          <a:xfrm rot="10800000">
            <a:off x="5900738" y="5005388"/>
            <a:ext cx="1766887" cy="476250"/>
          </a:xfrm>
          <a:prstGeom prst="curvedConnector4">
            <a:avLst>
              <a:gd name="adj1" fmla="val 44745"/>
              <a:gd name="adj2" fmla="val 15466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9393" name="Oval 54"/>
          <p:cNvSpPr>
            <a:spLocks noChangeArrowheads="1"/>
          </p:cNvSpPr>
          <p:nvPr/>
        </p:nvSpPr>
        <p:spPr bwMode="auto">
          <a:xfrm>
            <a:off x="5868988" y="4973638"/>
            <a:ext cx="215900"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p>
        </p:txBody>
      </p:sp>
    </p:spTree>
    <p:extLst>
      <p:ext uri="{BB962C8B-B14F-4D97-AF65-F5344CB8AC3E}">
        <p14:creationId xmlns:p14="http://schemas.microsoft.com/office/powerpoint/2010/main" val="14095819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Título 1"/>
          <p:cNvSpPr>
            <a:spLocks noGrp="1"/>
          </p:cNvSpPr>
          <p:nvPr>
            <p:ph type="title"/>
          </p:nvPr>
        </p:nvSpPr>
        <p:spPr/>
        <p:txBody>
          <a:bodyPr/>
          <a:lstStyle/>
          <a:p>
            <a:r>
              <a:rPr lang="pt-BR" smtClean="0"/>
              <a:t>Extend</a:t>
            </a:r>
          </a:p>
        </p:txBody>
      </p:sp>
      <p:sp>
        <p:nvSpPr>
          <p:cNvPr id="231426" name="Espaço Reservado para Conteúdo 2"/>
          <p:cNvSpPr>
            <a:spLocks noGrp="1"/>
          </p:cNvSpPr>
          <p:nvPr>
            <p:ph idx="1"/>
          </p:nvPr>
        </p:nvSpPr>
        <p:spPr/>
        <p:txBody>
          <a:bodyPr/>
          <a:lstStyle/>
          <a:p>
            <a:r>
              <a:rPr lang="pt-BR" smtClean="0"/>
              <a:t>Coloque os segmentos num outro caso de uso (caso de uso de extensão) chamado, por exemplo, Lançar Multa</a:t>
            </a:r>
          </a:p>
        </p:txBody>
      </p:sp>
      <p:grpSp>
        <p:nvGrpSpPr>
          <p:cNvPr id="231427" name="Group 25"/>
          <p:cNvGrpSpPr>
            <a:grpSpLocks/>
          </p:cNvGrpSpPr>
          <p:nvPr/>
        </p:nvGrpSpPr>
        <p:grpSpPr bwMode="auto">
          <a:xfrm rot="21477707" flipH="1">
            <a:off x="4511675" y="4492625"/>
            <a:ext cx="695325" cy="1555750"/>
            <a:chOff x="3792" y="1345"/>
            <a:chExt cx="337" cy="430"/>
          </a:xfrm>
        </p:grpSpPr>
        <p:sp>
          <p:nvSpPr>
            <p:cNvPr id="231476"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1477"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1428" name="Group 17"/>
          <p:cNvGrpSpPr>
            <a:grpSpLocks/>
          </p:cNvGrpSpPr>
          <p:nvPr/>
        </p:nvGrpSpPr>
        <p:grpSpPr bwMode="auto">
          <a:xfrm>
            <a:off x="2700338" y="3979863"/>
            <a:ext cx="1092200" cy="989012"/>
            <a:chOff x="3264" y="1537"/>
            <a:chExt cx="529" cy="479"/>
          </a:xfrm>
        </p:grpSpPr>
        <p:sp>
          <p:nvSpPr>
            <p:cNvPr id="231472"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73"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74"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75"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1429" name="Group 25"/>
          <p:cNvGrpSpPr>
            <a:grpSpLocks/>
          </p:cNvGrpSpPr>
          <p:nvPr/>
        </p:nvGrpSpPr>
        <p:grpSpPr bwMode="auto">
          <a:xfrm rot="217644">
            <a:off x="3805238" y="3267075"/>
            <a:ext cx="695325" cy="1555750"/>
            <a:chOff x="3792" y="1345"/>
            <a:chExt cx="337" cy="430"/>
          </a:xfrm>
        </p:grpSpPr>
        <p:sp>
          <p:nvSpPr>
            <p:cNvPr id="231470"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1471"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1430" name="Group 28"/>
          <p:cNvGrpSpPr>
            <a:grpSpLocks/>
          </p:cNvGrpSpPr>
          <p:nvPr/>
        </p:nvGrpSpPr>
        <p:grpSpPr bwMode="auto">
          <a:xfrm>
            <a:off x="3408363" y="5348288"/>
            <a:ext cx="1092200" cy="989012"/>
            <a:chOff x="3600" y="1969"/>
            <a:chExt cx="529" cy="479"/>
          </a:xfrm>
        </p:grpSpPr>
        <p:sp>
          <p:nvSpPr>
            <p:cNvPr id="231466"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67"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68"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69"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1431" name="Line 33"/>
          <p:cNvSpPr>
            <a:spLocks noChangeShapeType="1"/>
          </p:cNvSpPr>
          <p:nvPr/>
        </p:nvSpPr>
        <p:spPr bwMode="auto">
          <a:xfrm flipH="1">
            <a:off x="4500563" y="2952750"/>
            <a:ext cx="22225"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nvGrpSpPr>
          <p:cNvPr id="242740" name="Group 52"/>
          <p:cNvGrpSpPr>
            <a:grpSpLocks/>
          </p:cNvGrpSpPr>
          <p:nvPr/>
        </p:nvGrpSpPr>
        <p:grpSpPr bwMode="auto">
          <a:xfrm>
            <a:off x="2411413" y="2852738"/>
            <a:ext cx="4968875" cy="3889375"/>
            <a:chOff x="1519" y="1797"/>
            <a:chExt cx="3130" cy="2450"/>
          </a:xfrm>
        </p:grpSpPr>
        <p:sp>
          <p:nvSpPr>
            <p:cNvPr id="242711" name="AutoShape 23"/>
            <p:cNvSpPr>
              <a:spLocks noChangeArrowheads="1"/>
            </p:cNvSpPr>
            <p:nvPr/>
          </p:nvSpPr>
          <p:spPr bwMode="auto">
            <a:xfrm>
              <a:off x="1519" y="1797"/>
              <a:ext cx="3130" cy="2450"/>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grpSp>
          <p:nvGrpSpPr>
            <p:cNvPr id="231436" name="Group 51"/>
            <p:cNvGrpSpPr>
              <a:grpSpLocks/>
            </p:cNvGrpSpPr>
            <p:nvPr/>
          </p:nvGrpSpPr>
          <p:grpSpPr bwMode="auto">
            <a:xfrm>
              <a:off x="2789" y="1905"/>
              <a:ext cx="984" cy="1031"/>
              <a:chOff x="2789" y="1905"/>
              <a:chExt cx="984" cy="1031"/>
            </a:xfrm>
          </p:grpSpPr>
          <p:sp>
            <p:nvSpPr>
              <p:cNvPr id="231452" name="Oval 21"/>
              <p:cNvSpPr>
                <a:spLocks noChangeArrowheads="1"/>
              </p:cNvSpPr>
              <p:nvPr/>
            </p:nvSpPr>
            <p:spPr bwMode="auto">
              <a:xfrm>
                <a:off x="2789" y="2314"/>
                <a:ext cx="91" cy="91"/>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grpSp>
            <p:nvGrpSpPr>
              <p:cNvPr id="231453" name="Group 24"/>
              <p:cNvGrpSpPr>
                <a:grpSpLocks/>
              </p:cNvGrpSpPr>
              <p:nvPr/>
            </p:nvGrpSpPr>
            <p:grpSpPr bwMode="auto">
              <a:xfrm>
                <a:off x="2851" y="1905"/>
                <a:ext cx="922" cy="1031"/>
                <a:chOff x="2851" y="1905"/>
                <a:chExt cx="922" cy="1031"/>
              </a:xfrm>
            </p:grpSpPr>
            <p:grpSp>
              <p:nvGrpSpPr>
                <p:cNvPr id="231454" name="Group 22"/>
                <p:cNvGrpSpPr>
                  <a:grpSpLocks/>
                </p:cNvGrpSpPr>
                <p:nvPr/>
              </p:nvGrpSpPr>
              <p:grpSpPr bwMode="auto">
                <a:xfrm rot="20933513" flipH="1">
                  <a:off x="3060" y="2074"/>
                  <a:ext cx="307" cy="247"/>
                  <a:chOff x="4176" y="1537"/>
                  <a:chExt cx="337" cy="336"/>
                </a:xfrm>
              </p:grpSpPr>
              <p:sp>
                <p:nvSpPr>
                  <p:cNvPr id="231464"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65"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1455" name="Group 22"/>
                <p:cNvGrpSpPr>
                  <a:grpSpLocks/>
                </p:cNvGrpSpPr>
                <p:nvPr/>
              </p:nvGrpSpPr>
              <p:grpSpPr bwMode="auto">
                <a:xfrm rot="387872">
                  <a:off x="3369" y="2165"/>
                  <a:ext cx="307" cy="247"/>
                  <a:chOff x="4176" y="1537"/>
                  <a:chExt cx="337" cy="336"/>
                </a:xfrm>
              </p:grpSpPr>
              <p:sp>
                <p:nvSpPr>
                  <p:cNvPr id="231462"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63"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sp>
              <p:nvSpPr>
                <p:cNvPr id="231456" name="Freeform 53"/>
                <p:cNvSpPr>
                  <a:spLocks/>
                </p:cNvSpPr>
                <p:nvPr/>
              </p:nvSpPr>
              <p:spPr bwMode="auto">
                <a:xfrm>
                  <a:off x="2851" y="1905"/>
                  <a:ext cx="544" cy="895"/>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lstStyle/>
                <a:p>
                  <a:endParaRPr lang="pt-BR"/>
                </a:p>
              </p:txBody>
            </p:sp>
            <p:grpSp>
              <p:nvGrpSpPr>
                <p:cNvPr id="231457" name="Group 131"/>
                <p:cNvGrpSpPr>
                  <a:grpSpLocks/>
                </p:cNvGrpSpPr>
                <p:nvPr/>
              </p:nvGrpSpPr>
              <p:grpSpPr bwMode="auto">
                <a:xfrm>
                  <a:off x="3350" y="2608"/>
                  <a:ext cx="423" cy="328"/>
                  <a:chOff x="1813" y="3657"/>
                  <a:chExt cx="325" cy="252"/>
                </a:xfrm>
              </p:grpSpPr>
              <p:sp>
                <p:nvSpPr>
                  <p:cNvPr id="231458"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59"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60"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61"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grpSp>
        <p:grpSp>
          <p:nvGrpSpPr>
            <p:cNvPr id="231437" name="Group 50"/>
            <p:cNvGrpSpPr>
              <a:grpSpLocks/>
            </p:cNvGrpSpPr>
            <p:nvPr/>
          </p:nvGrpSpPr>
          <p:grpSpPr bwMode="auto">
            <a:xfrm>
              <a:off x="3243" y="3130"/>
              <a:ext cx="1246" cy="517"/>
              <a:chOff x="3243" y="3130"/>
              <a:chExt cx="1246" cy="517"/>
            </a:xfrm>
          </p:grpSpPr>
          <p:sp>
            <p:nvSpPr>
              <p:cNvPr id="231438" name="Oval 22"/>
              <p:cNvSpPr>
                <a:spLocks noChangeArrowheads="1"/>
              </p:cNvSpPr>
              <p:nvPr/>
            </p:nvSpPr>
            <p:spPr bwMode="auto">
              <a:xfrm>
                <a:off x="3243" y="3312"/>
                <a:ext cx="91" cy="91"/>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grpSp>
            <p:nvGrpSpPr>
              <p:cNvPr id="231439" name="Group 37"/>
              <p:cNvGrpSpPr>
                <a:grpSpLocks/>
              </p:cNvGrpSpPr>
              <p:nvPr/>
            </p:nvGrpSpPr>
            <p:grpSpPr bwMode="auto">
              <a:xfrm>
                <a:off x="3288" y="3130"/>
                <a:ext cx="1201" cy="517"/>
                <a:chOff x="3288" y="3130"/>
                <a:chExt cx="1201" cy="517"/>
              </a:xfrm>
            </p:grpSpPr>
            <p:grpSp>
              <p:nvGrpSpPr>
                <p:cNvPr id="231440" name="Group 131"/>
                <p:cNvGrpSpPr>
                  <a:grpSpLocks/>
                </p:cNvGrpSpPr>
                <p:nvPr/>
              </p:nvGrpSpPr>
              <p:grpSpPr bwMode="auto">
                <a:xfrm>
                  <a:off x="4066" y="3319"/>
                  <a:ext cx="423" cy="328"/>
                  <a:chOff x="1813" y="3657"/>
                  <a:chExt cx="325" cy="252"/>
                </a:xfrm>
              </p:grpSpPr>
              <p:sp>
                <p:nvSpPr>
                  <p:cNvPr id="231448"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49"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50"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1451"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1441" name="Group 22"/>
                <p:cNvGrpSpPr>
                  <a:grpSpLocks/>
                </p:cNvGrpSpPr>
                <p:nvPr/>
              </p:nvGrpSpPr>
              <p:grpSpPr bwMode="auto">
                <a:xfrm>
                  <a:off x="3757" y="3198"/>
                  <a:ext cx="307" cy="247"/>
                  <a:chOff x="4176" y="1537"/>
                  <a:chExt cx="337" cy="336"/>
                </a:xfrm>
              </p:grpSpPr>
              <p:sp>
                <p:nvSpPr>
                  <p:cNvPr id="231446"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1447"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1442" name="Group 22"/>
                <p:cNvGrpSpPr>
                  <a:grpSpLocks/>
                </p:cNvGrpSpPr>
                <p:nvPr/>
              </p:nvGrpSpPr>
              <p:grpSpPr bwMode="auto">
                <a:xfrm rot="854550" flipH="1" flipV="1">
                  <a:off x="3515" y="3305"/>
                  <a:ext cx="245" cy="195"/>
                  <a:chOff x="4176" y="1537"/>
                  <a:chExt cx="337" cy="336"/>
                </a:xfrm>
              </p:grpSpPr>
              <p:sp>
                <p:nvSpPr>
                  <p:cNvPr id="231444"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1445"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31443" name="Freeform 53"/>
                <p:cNvSpPr>
                  <a:spLocks/>
                </p:cNvSpPr>
                <p:nvPr/>
              </p:nvSpPr>
              <p:spPr bwMode="auto">
                <a:xfrm>
                  <a:off x="3288" y="3130"/>
                  <a:ext cx="510" cy="492"/>
                </a:xfrm>
                <a:custGeom>
                  <a:avLst/>
                  <a:gdLst>
                    <a:gd name="T0" fmla="*/ 0 w 392"/>
                    <a:gd name="T1" fmla="*/ 222906158 h 680"/>
                    <a:gd name="T2" fmla="*/ 2147483647 w 392"/>
                    <a:gd name="T3" fmla="*/ 222906158 h 680"/>
                    <a:gd name="T4" fmla="*/ 2147483647 w 392"/>
                    <a:gd name="T5" fmla="*/ 222906158 h 680"/>
                    <a:gd name="T6" fmla="*/ 0 w 392"/>
                    <a:gd name="T7" fmla="*/ 222906158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spAutoFit/>
                </a:bodyPr>
                <a:lstStyle/>
                <a:p>
                  <a:endParaRPr lang="pt-BR"/>
                </a:p>
              </p:txBody>
            </p:sp>
          </p:grpSp>
        </p:grpSp>
      </p:grpSp>
      <p:sp>
        <p:nvSpPr>
          <p:cNvPr id="231433" name="Oval 153"/>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31434" name="Oval 154"/>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Tree>
    <p:extLst>
      <p:ext uri="{BB962C8B-B14F-4D97-AF65-F5344CB8AC3E}">
        <p14:creationId xmlns:p14="http://schemas.microsoft.com/office/powerpoint/2010/main" val="2322916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2.96296E-6 L 0.16146 2.96296E-6 " pathEditMode="relative" rAng="0" ptsTypes="AA">
                                      <p:cBhvr>
                                        <p:cTn id="6" dur="2000" fill="hold"/>
                                        <p:tgtEl>
                                          <p:spTgt spid="242740"/>
                                        </p:tgtEl>
                                        <p:attrNameLst>
                                          <p:attrName>ppt_x</p:attrName>
                                          <p:attrName>ppt_y</p:attrName>
                                        </p:attrNameLst>
                                      </p:cBhvr>
                                      <p:rCtr x="81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ítulo 1"/>
          <p:cNvSpPr>
            <a:spLocks noGrp="1"/>
          </p:cNvSpPr>
          <p:nvPr>
            <p:ph type="title"/>
          </p:nvPr>
        </p:nvSpPr>
        <p:spPr/>
        <p:txBody>
          <a:bodyPr/>
          <a:lstStyle/>
          <a:p>
            <a:r>
              <a:rPr lang="pt-BR" smtClean="0"/>
              <a:t>Extend</a:t>
            </a:r>
          </a:p>
        </p:txBody>
      </p:sp>
      <p:sp>
        <p:nvSpPr>
          <p:cNvPr id="233474" name="Espaço Reservado para Conteúdo 2"/>
          <p:cNvSpPr>
            <a:spLocks noGrp="1"/>
          </p:cNvSpPr>
          <p:nvPr>
            <p:ph idx="1"/>
          </p:nvPr>
        </p:nvSpPr>
        <p:spPr/>
        <p:txBody>
          <a:bodyPr/>
          <a:lstStyle/>
          <a:p>
            <a:r>
              <a:rPr lang="pt-BR" smtClean="0"/>
              <a:t>Coloque os segmentos num outro caso de uso (caso de uso de extensão) chamado, por exemplo, Lançar Multa</a:t>
            </a:r>
          </a:p>
        </p:txBody>
      </p:sp>
      <p:grpSp>
        <p:nvGrpSpPr>
          <p:cNvPr id="233475" name="Group 25"/>
          <p:cNvGrpSpPr>
            <a:grpSpLocks/>
          </p:cNvGrpSpPr>
          <p:nvPr/>
        </p:nvGrpSpPr>
        <p:grpSpPr bwMode="auto">
          <a:xfrm rot="21477707" flipH="1">
            <a:off x="4511675" y="4492625"/>
            <a:ext cx="695325" cy="1555750"/>
            <a:chOff x="3792" y="1345"/>
            <a:chExt cx="337" cy="430"/>
          </a:xfrm>
        </p:grpSpPr>
        <p:sp>
          <p:nvSpPr>
            <p:cNvPr id="233523"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3524"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3476" name="Group 17"/>
          <p:cNvGrpSpPr>
            <a:grpSpLocks/>
          </p:cNvGrpSpPr>
          <p:nvPr/>
        </p:nvGrpSpPr>
        <p:grpSpPr bwMode="auto">
          <a:xfrm>
            <a:off x="2700338" y="3979863"/>
            <a:ext cx="1092200" cy="989012"/>
            <a:chOff x="3264" y="1537"/>
            <a:chExt cx="529" cy="479"/>
          </a:xfrm>
        </p:grpSpPr>
        <p:sp>
          <p:nvSpPr>
            <p:cNvPr id="233519"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520"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521"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522"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3477" name="Group 25"/>
          <p:cNvGrpSpPr>
            <a:grpSpLocks/>
          </p:cNvGrpSpPr>
          <p:nvPr/>
        </p:nvGrpSpPr>
        <p:grpSpPr bwMode="auto">
          <a:xfrm rot="217644">
            <a:off x="3805238" y="3267075"/>
            <a:ext cx="695325" cy="1555750"/>
            <a:chOff x="3792" y="1345"/>
            <a:chExt cx="337" cy="430"/>
          </a:xfrm>
        </p:grpSpPr>
        <p:sp>
          <p:nvSpPr>
            <p:cNvPr id="233517"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3518"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3478" name="Group 28"/>
          <p:cNvGrpSpPr>
            <a:grpSpLocks/>
          </p:cNvGrpSpPr>
          <p:nvPr/>
        </p:nvGrpSpPr>
        <p:grpSpPr bwMode="auto">
          <a:xfrm>
            <a:off x="3408363" y="5348288"/>
            <a:ext cx="1092200" cy="989012"/>
            <a:chOff x="3600" y="1969"/>
            <a:chExt cx="529" cy="479"/>
          </a:xfrm>
        </p:grpSpPr>
        <p:sp>
          <p:nvSpPr>
            <p:cNvPr id="233513"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514"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515"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516"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3479" name="Line 33"/>
          <p:cNvSpPr>
            <a:spLocks noChangeShapeType="1"/>
          </p:cNvSpPr>
          <p:nvPr/>
        </p:nvSpPr>
        <p:spPr bwMode="auto">
          <a:xfrm flipH="1">
            <a:off x="4500563" y="2952750"/>
            <a:ext cx="22225"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sp>
        <p:nvSpPr>
          <p:cNvPr id="248854" name="AutoShape 22"/>
          <p:cNvSpPr>
            <a:spLocks noChangeArrowheads="1"/>
          </p:cNvSpPr>
          <p:nvPr/>
        </p:nvSpPr>
        <p:spPr bwMode="auto">
          <a:xfrm>
            <a:off x="5508625" y="2852738"/>
            <a:ext cx="3340100"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grpSp>
        <p:nvGrpSpPr>
          <p:cNvPr id="233481" name="Group 23"/>
          <p:cNvGrpSpPr>
            <a:grpSpLocks/>
          </p:cNvGrpSpPr>
          <p:nvPr/>
        </p:nvGrpSpPr>
        <p:grpSpPr bwMode="auto">
          <a:xfrm>
            <a:off x="5895975" y="3024188"/>
            <a:ext cx="1562100" cy="1636712"/>
            <a:chOff x="2789" y="1905"/>
            <a:chExt cx="984" cy="1031"/>
          </a:xfrm>
        </p:grpSpPr>
        <p:sp>
          <p:nvSpPr>
            <p:cNvPr id="233499" name="Oval 24"/>
            <p:cNvSpPr>
              <a:spLocks noChangeArrowheads="1"/>
            </p:cNvSpPr>
            <p:nvPr/>
          </p:nvSpPr>
          <p:spPr bwMode="auto">
            <a:xfrm>
              <a:off x="2789" y="2314"/>
              <a:ext cx="91" cy="91"/>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grpSp>
          <p:nvGrpSpPr>
            <p:cNvPr id="233500" name="Group 25"/>
            <p:cNvGrpSpPr>
              <a:grpSpLocks/>
            </p:cNvGrpSpPr>
            <p:nvPr/>
          </p:nvGrpSpPr>
          <p:grpSpPr bwMode="auto">
            <a:xfrm>
              <a:off x="2851" y="1905"/>
              <a:ext cx="922" cy="1031"/>
              <a:chOff x="2851" y="1905"/>
              <a:chExt cx="922" cy="1031"/>
            </a:xfrm>
          </p:grpSpPr>
          <p:grpSp>
            <p:nvGrpSpPr>
              <p:cNvPr id="233501" name="Group 22"/>
              <p:cNvGrpSpPr>
                <a:grpSpLocks/>
              </p:cNvGrpSpPr>
              <p:nvPr/>
            </p:nvGrpSpPr>
            <p:grpSpPr bwMode="auto">
              <a:xfrm rot="20933513" flipH="1">
                <a:off x="3060" y="2074"/>
                <a:ext cx="307" cy="247"/>
                <a:chOff x="4176" y="1537"/>
                <a:chExt cx="337" cy="336"/>
              </a:xfrm>
            </p:grpSpPr>
            <p:sp>
              <p:nvSpPr>
                <p:cNvPr id="233511"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512"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3502" name="Group 22"/>
              <p:cNvGrpSpPr>
                <a:grpSpLocks/>
              </p:cNvGrpSpPr>
              <p:nvPr/>
            </p:nvGrpSpPr>
            <p:grpSpPr bwMode="auto">
              <a:xfrm rot="387872">
                <a:off x="3369" y="2165"/>
                <a:ext cx="307" cy="247"/>
                <a:chOff x="4176" y="1537"/>
                <a:chExt cx="337" cy="336"/>
              </a:xfrm>
            </p:grpSpPr>
            <p:sp>
              <p:nvSpPr>
                <p:cNvPr id="233509"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510"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sp>
            <p:nvSpPr>
              <p:cNvPr id="233503" name="Freeform 53"/>
              <p:cNvSpPr>
                <a:spLocks/>
              </p:cNvSpPr>
              <p:nvPr/>
            </p:nvSpPr>
            <p:spPr bwMode="auto">
              <a:xfrm>
                <a:off x="2851" y="1905"/>
                <a:ext cx="544" cy="895"/>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lstStyle/>
              <a:p>
                <a:endParaRPr lang="pt-BR"/>
              </a:p>
            </p:txBody>
          </p:sp>
          <p:grpSp>
            <p:nvGrpSpPr>
              <p:cNvPr id="233504" name="Group 131"/>
              <p:cNvGrpSpPr>
                <a:grpSpLocks/>
              </p:cNvGrpSpPr>
              <p:nvPr/>
            </p:nvGrpSpPr>
            <p:grpSpPr bwMode="auto">
              <a:xfrm>
                <a:off x="3350" y="2608"/>
                <a:ext cx="423" cy="328"/>
                <a:chOff x="1813" y="3657"/>
                <a:chExt cx="325" cy="252"/>
              </a:xfrm>
            </p:grpSpPr>
            <p:sp>
              <p:nvSpPr>
                <p:cNvPr id="233505"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506"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507"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508"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grpSp>
      <p:grpSp>
        <p:nvGrpSpPr>
          <p:cNvPr id="233482" name="Group 38"/>
          <p:cNvGrpSpPr>
            <a:grpSpLocks/>
          </p:cNvGrpSpPr>
          <p:nvPr/>
        </p:nvGrpSpPr>
        <p:grpSpPr bwMode="auto">
          <a:xfrm>
            <a:off x="6616700" y="4968875"/>
            <a:ext cx="1978025" cy="820738"/>
            <a:chOff x="3243" y="3130"/>
            <a:chExt cx="1246" cy="517"/>
          </a:xfrm>
        </p:grpSpPr>
        <p:sp>
          <p:nvSpPr>
            <p:cNvPr id="233485" name="Oval 39"/>
            <p:cNvSpPr>
              <a:spLocks noChangeArrowheads="1"/>
            </p:cNvSpPr>
            <p:nvPr/>
          </p:nvSpPr>
          <p:spPr bwMode="auto">
            <a:xfrm>
              <a:off x="3243" y="3312"/>
              <a:ext cx="91" cy="91"/>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grpSp>
          <p:nvGrpSpPr>
            <p:cNvPr id="233486" name="Group 40"/>
            <p:cNvGrpSpPr>
              <a:grpSpLocks/>
            </p:cNvGrpSpPr>
            <p:nvPr/>
          </p:nvGrpSpPr>
          <p:grpSpPr bwMode="auto">
            <a:xfrm>
              <a:off x="3288" y="3130"/>
              <a:ext cx="1201" cy="517"/>
              <a:chOff x="3288" y="3130"/>
              <a:chExt cx="1201" cy="517"/>
            </a:xfrm>
          </p:grpSpPr>
          <p:grpSp>
            <p:nvGrpSpPr>
              <p:cNvPr id="233487" name="Group 131"/>
              <p:cNvGrpSpPr>
                <a:grpSpLocks/>
              </p:cNvGrpSpPr>
              <p:nvPr/>
            </p:nvGrpSpPr>
            <p:grpSpPr bwMode="auto">
              <a:xfrm>
                <a:off x="4066" y="3319"/>
                <a:ext cx="423" cy="328"/>
                <a:chOff x="1813" y="3657"/>
                <a:chExt cx="325" cy="252"/>
              </a:xfrm>
            </p:grpSpPr>
            <p:sp>
              <p:nvSpPr>
                <p:cNvPr id="233495"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496"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497"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3498"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3488" name="Group 22"/>
              <p:cNvGrpSpPr>
                <a:grpSpLocks/>
              </p:cNvGrpSpPr>
              <p:nvPr/>
            </p:nvGrpSpPr>
            <p:grpSpPr bwMode="auto">
              <a:xfrm>
                <a:off x="3757" y="3198"/>
                <a:ext cx="307" cy="247"/>
                <a:chOff x="4176" y="1537"/>
                <a:chExt cx="337" cy="336"/>
              </a:xfrm>
            </p:grpSpPr>
            <p:sp>
              <p:nvSpPr>
                <p:cNvPr id="233493"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3494"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3489" name="Group 22"/>
              <p:cNvGrpSpPr>
                <a:grpSpLocks/>
              </p:cNvGrpSpPr>
              <p:nvPr/>
            </p:nvGrpSpPr>
            <p:grpSpPr bwMode="auto">
              <a:xfrm rot="854550" flipH="1" flipV="1">
                <a:off x="3515" y="3305"/>
                <a:ext cx="245" cy="195"/>
                <a:chOff x="4176" y="1537"/>
                <a:chExt cx="337" cy="336"/>
              </a:xfrm>
            </p:grpSpPr>
            <p:sp>
              <p:nvSpPr>
                <p:cNvPr id="233491"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3492"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33490" name="Freeform 53"/>
              <p:cNvSpPr>
                <a:spLocks/>
              </p:cNvSpPr>
              <p:nvPr/>
            </p:nvSpPr>
            <p:spPr bwMode="auto">
              <a:xfrm>
                <a:off x="3288" y="3130"/>
                <a:ext cx="510" cy="492"/>
              </a:xfrm>
              <a:custGeom>
                <a:avLst/>
                <a:gdLst>
                  <a:gd name="T0" fmla="*/ 0 w 392"/>
                  <a:gd name="T1" fmla="*/ 222906158 h 680"/>
                  <a:gd name="T2" fmla="*/ 2147483647 w 392"/>
                  <a:gd name="T3" fmla="*/ 222906158 h 680"/>
                  <a:gd name="T4" fmla="*/ 2147483647 w 392"/>
                  <a:gd name="T5" fmla="*/ 222906158 h 680"/>
                  <a:gd name="T6" fmla="*/ 0 w 392"/>
                  <a:gd name="T7" fmla="*/ 222906158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spAutoFit/>
              </a:bodyPr>
              <a:lstStyle/>
              <a:p>
                <a:endParaRPr lang="pt-BR"/>
              </a:p>
            </p:txBody>
          </p:sp>
        </p:grpSp>
      </p:grpSp>
      <p:sp>
        <p:nvSpPr>
          <p:cNvPr id="233483" name="Oval 86"/>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33484" name="Oval 87"/>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Tree>
    <p:extLst>
      <p:ext uri="{BB962C8B-B14F-4D97-AF65-F5344CB8AC3E}">
        <p14:creationId xmlns:p14="http://schemas.microsoft.com/office/powerpoint/2010/main" val="19525712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85" name="AutoShape 57"/>
          <p:cNvSpPr>
            <a:spLocks noChangeArrowheads="1"/>
          </p:cNvSpPr>
          <p:nvPr/>
        </p:nvSpPr>
        <p:spPr bwMode="auto">
          <a:xfrm>
            <a:off x="5508625" y="2852738"/>
            <a:ext cx="3340100"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sp>
        <p:nvSpPr>
          <p:cNvPr id="235522" name="Título 1"/>
          <p:cNvSpPr>
            <a:spLocks noGrp="1"/>
          </p:cNvSpPr>
          <p:nvPr>
            <p:ph type="title"/>
          </p:nvPr>
        </p:nvSpPr>
        <p:spPr/>
        <p:txBody>
          <a:bodyPr/>
          <a:lstStyle/>
          <a:p>
            <a:r>
              <a:rPr lang="pt-BR" smtClean="0"/>
              <a:t>Extend</a:t>
            </a:r>
          </a:p>
        </p:txBody>
      </p:sp>
      <p:sp>
        <p:nvSpPr>
          <p:cNvPr id="235523" name="Espaço Reservado para Conteúdo 2"/>
          <p:cNvSpPr>
            <a:spLocks noGrp="1"/>
          </p:cNvSpPr>
          <p:nvPr>
            <p:ph idx="1"/>
          </p:nvPr>
        </p:nvSpPr>
        <p:spPr/>
        <p:txBody>
          <a:bodyPr/>
          <a:lstStyle/>
          <a:p>
            <a:r>
              <a:rPr lang="pt-BR" smtClean="0"/>
              <a:t>Coloque os segmentos num outro caso de uso (caso de uso de extensão) chamado, por exemplo, Lançar Multa</a:t>
            </a:r>
          </a:p>
        </p:txBody>
      </p:sp>
      <p:grpSp>
        <p:nvGrpSpPr>
          <p:cNvPr id="235524" name="Group 25"/>
          <p:cNvGrpSpPr>
            <a:grpSpLocks/>
          </p:cNvGrpSpPr>
          <p:nvPr/>
        </p:nvGrpSpPr>
        <p:grpSpPr bwMode="auto">
          <a:xfrm rot="21477707" flipH="1">
            <a:off x="4511675" y="4492625"/>
            <a:ext cx="695325" cy="1555750"/>
            <a:chOff x="3792" y="1345"/>
            <a:chExt cx="337" cy="430"/>
          </a:xfrm>
        </p:grpSpPr>
        <p:sp>
          <p:nvSpPr>
            <p:cNvPr id="235567"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5568"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5525" name="Group 17"/>
          <p:cNvGrpSpPr>
            <a:grpSpLocks/>
          </p:cNvGrpSpPr>
          <p:nvPr/>
        </p:nvGrpSpPr>
        <p:grpSpPr bwMode="auto">
          <a:xfrm>
            <a:off x="2700338" y="3979863"/>
            <a:ext cx="1092200" cy="989012"/>
            <a:chOff x="3264" y="1537"/>
            <a:chExt cx="529" cy="479"/>
          </a:xfrm>
        </p:grpSpPr>
        <p:sp>
          <p:nvSpPr>
            <p:cNvPr id="235563"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64"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65"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66"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5526" name="Group 25"/>
          <p:cNvGrpSpPr>
            <a:grpSpLocks/>
          </p:cNvGrpSpPr>
          <p:nvPr/>
        </p:nvGrpSpPr>
        <p:grpSpPr bwMode="auto">
          <a:xfrm rot="217644">
            <a:off x="3805238" y="3267075"/>
            <a:ext cx="695325" cy="1555750"/>
            <a:chOff x="3792" y="1345"/>
            <a:chExt cx="337" cy="430"/>
          </a:xfrm>
        </p:grpSpPr>
        <p:sp>
          <p:nvSpPr>
            <p:cNvPr id="235561"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5562"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5527" name="Group 28"/>
          <p:cNvGrpSpPr>
            <a:grpSpLocks/>
          </p:cNvGrpSpPr>
          <p:nvPr/>
        </p:nvGrpSpPr>
        <p:grpSpPr bwMode="auto">
          <a:xfrm>
            <a:off x="3408363" y="5348288"/>
            <a:ext cx="1092200" cy="989012"/>
            <a:chOff x="3600" y="1969"/>
            <a:chExt cx="529" cy="479"/>
          </a:xfrm>
        </p:grpSpPr>
        <p:sp>
          <p:nvSpPr>
            <p:cNvPr id="235557"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58"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59"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60"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5528" name="Line 33"/>
          <p:cNvSpPr>
            <a:spLocks noChangeShapeType="1"/>
          </p:cNvSpPr>
          <p:nvPr/>
        </p:nvSpPr>
        <p:spPr bwMode="auto">
          <a:xfrm flipH="1">
            <a:off x="4500563" y="2952750"/>
            <a:ext cx="22225"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nvGrpSpPr>
          <p:cNvPr id="235529" name="Group 22"/>
          <p:cNvGrpSpPr>
            <a:grpSpLocks/>
          </p:cNvGrpSpPr>
          <p:nvPr/>
        </p:nvGrpSpPr>
        <p:grpSpPr bwMode="auto">
          <a:xfrm rot="20933513" flipH="1">
            <a:off x="6326188" y="3292475"/>
            <a:ext cx="487362" cy="392113"/>
            <a:chOff x="4176" y="1537"/>
            <a:chExt cx="337" cy="336"/>
          </a:xfrm>
        </p:grpSpPr>
        <p:sp>
          <p:nvSpPr>
            <p:cNvPr id="235555"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56"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5530" name="Group 22"/>
          <p:cNvGrpSpPr>
            <a:grpSpLocks/>
          </p:cNvGrpSpPr>
          <p:nvPr/>
        </p:nvGrpSpPr>
        <p:grpSpPr bwMode="auto">
          <a:xfrm rot="387872">
            <a:off x="6816725" y="3436938"/>
            <a:ext cx="487363" cy="392112"/>
            <a:chOff x="4176" y="1537"/>
            <a:chExt cx="337" cy="336"/>
          </a:xfrm>
        </p:grpSpPr>
        <p:sp>
          <p:nvSpPr>
            <p:cNvPr id="235553"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54"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sp>
        <p:nvSpPr>
          <p:cNvPr id="252960" name="Freeform 53"/>
          <p:cNvSpPr>
            <a:spLocks/>
          </p:cNvSpPr>
          <p:nvPr/>
        </p:nvSpPr>
        <p:spPr bwMode="auto">
          <a:xfrm>
            <a:off x="5994400" y="3024188"/>
            <a:ext cx="863600" cy="1420812"/>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lstStyle/>
          <a:p>
            <a:endParaRPr lang="pt-BR"/>
          </a:p>
        </p:txBody>
      </p:sp>
      <p:grpSp>
        <p:nvGrpSpPr>
          <p:cNvPr id="235532" name="Group 131"/>
          <p:cNvGrpSpPr>
            <a:grpSpLocks/>
          </p:cNvGrpSpPr>
          <p:nvPr/>
        </p:nvGrpSpPr>
        <p:grpSpPr bwMode="auto">
          <a:xfrm>
            <a:off x="6786563" y="4140200"/>
            <a:ext cx="671512" cy="520700"/>
            <a:chOff x="1813" y="3657"/>
            <a:chExt cx="325" cy="252"/>
          </a:xfrm>
        </p:grpSpPr>
        <p:sp>
          <p:nvSpPr>
            <p:cNvPr id="235549"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50"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51"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52"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5533" name="Group 131"/>
          <p:cNvGrpSpPr>
            <a:grpSpLocks/>
          </p:cNvGrpSpPr>
          <p:nvPr/>
        </p:nvGrpSpPr>
        <p:grpSpPr bwMode="auto">
          <a:xfrm>
            <a:off x="7923213" y="5268913"/>
            <a:ext cx="671512" cy="520700"/>
            <a:chOff x="1813" y="3657"/>
            <a:chExt cx="325" cy="252"/>
          </a:xfrm>
        </p:grpSpPr>
        <p:sp>
          <p:nvSpPr>
            <p:cNvPr id="235545"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46"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47"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5548"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5534" name="Group 22"/>
          <p:cNvGrpSpPr>
            <a:grpSpLocks/>
          </p:cNvGrpSpPr>
          <p:nvPr/>
        </p:nvGrpSpPr>
        <p:grpSpPr bwMode="auto">
          <a:xfrm>
            <a:off x="7432675" y="5076825"/>
            <a:ext cx="487363" cy="392113"/>
            <a:chOff x="4176" y="1537"/>
            <a:chExt cx="337" cy="336"/>
          </a:xfrm>
        </p:grpSpPr>
        <p:sp>
          <p:nvSpPr>
            <p:cNvPr id="235543"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5544"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5535" name="Group 22"/>
          <p:cNvGrpSpPr>
            <a:grpSpLocks/>
          </p:cNvGrpSpPr>
          <p:nvPr/>
        </p:nvGrpSpPr>
        <p:grpSpPr bwMode="auto">
          <a:xfrm rot="854550" flipH="1" flipV="1">
            <a:off x="7048500" y="5246688"/>
            <a:ext cx="388938" cy="309562"/>
            <a:chOff x="4176" y="1537"/>
            <a:chExt cx="337" cy="336"/>
          </a:xfrm>
        </p:grpSpPr>
        <p:sp>
          <p:nvSpPr>
            <p:cNvPr id="235541"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5542"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52980" name="Freeform 53"/>
          <p:cNvSpPr>
            <a:spLocks/>
          </p:cNvSpPr>
          <p:nvPr/>
        </p:nvSpPr>
        <p:spPr bwMode="auto">
          <a:xfrm>
            <a:off x="6688138" y="4968875"/>
            <a:ext cx="809625" cy="781050"/>
          </a:xfrm>
          <a:custGeom>
            <a:avLst/>
            <a:gdLst>
              <a:gd name="T0" fmla="*/ 0 w 392"/>
              <a:gd name="T1" fmla="*/ 2147483647 h 680"/>
              <a:gd name="T2" fmla="*/ 2147483647 w 392"/>
              <a:gd name="T3" fmla="*/ 2147483647 h 680"/>
              <a:gd name="T4" fmla="*/ 2147483647 w 392"/>
              <a:gd name="T5" fmla="*/ 2147483647 h 680"/>
              <a:gd name="T6" fmla="*/ 0 w 392"/>
              <a:gd name="T7" fmla="*/ 2147483647 h 680"/>
              <a:gd name="T8" fmla="*/ 0 60000 65536"/>
              <a:gd name="T9" fmla="*/ 0 60000 65536"/>
              <a:gd name="T10" fmla="*/ 0 60000 65536"/>
              <a:gd name="T11" fmla="*/ 0 60000 65536"/>
              <a:gd name="T12" fmla="*/ 0 w 392"/>
              <a:gd name="T13" fmla="*/ 0 h 680"/>
              <a:gd name="T14" fmla="*/ 392 w 392"/>
              <a:gd name="T15" fmla="*/ 680 h 680"/>
            </a:gdLst>
            <a:ahLst/>
            <a:cxnLst>
              <a:cxn ang="T8">
                <a:pos x="T0" y="T1"/>
              </a:cxn>
              <a:cxn ang="T9">
                <a:pos x="T2" y="T3"/>
              </a:cxn>
              <a:cxn ang="T10">
                <a:pos x="T4" y="T5"/>
              </a:cxn>
              <a:cxn ang="T11">
                <a:pos x="T6" y="T7"/>
              </a:cxn>
            </a:cxnLst>
            <a:rect l="T12" t="T13" r="T14" b="T15"/>
            <a:pathLst>
              <a:path w="392" h="680">
                <a:moveTo>
                  <a:pt x="0" y="336"/>
                </a:moveTo>
                <a:cubicBezTo>
                  <a:pt x="140" y="168"/>
                  <a:pt x="280" y="0"/>
                  <a:pt x="336" y="48"/>
                </a:cubicBezTo>
                <a:cubicBezTo>
                  <a:pt x="392" y="96"/>
                  <a:pt x="392" y="568"/>
                  <a:pt x="336" y="624"/>
                </a:cubicBezTo>
                <a:cubicBezTo>
                  <a:pt x="280" y="680"/>
                  <a:pt x="56" y="424"/>
                  <a:pt x="0" y="384"/>
                </a:cubicBezTo>
              </a:path>
            </a:pathLst>
          </a:custGeom>
          <a:noFill/>
          <a:ln w="50800">
            <a:solidFill>
              <a:srgbClr val="E4251C"/>
            </a:solidFill>
            <a:round/>
            <a:headEnd type="oval" w="med" len="med"/>
            <a:tailEnd type="stealth" w="med" len="lg"/>
          </a:ln>
          <a:extLst>
            <a:ext uri="{909E8E84-426E-40DD-AFC4-6F175D3DCCD1}">
              <a14:hiddenFill xmlns:a14="http://schemas.microsoft.com/office/drawing/2010/main">
                <a:solidFill>
                  <a:srgbClr val="FFFFFF"/>
                </a:solidFill>
              </a14:hiddenFill>
            </a:ext>
          </a:extLst>
        </p:spPr>
        <p:txBody>
          <a:bodyPr lIns="228600" tIns="228600" rIns="228600" bIns="228600" anchor="ctr">
            <a:spAutoFit/>
          </a:bodyPr>
          <a:lstStyle/>
          <a:p>
            <a:endParaRPr lang="pt-BR"/>
          </a:p>
        </p:txBody>
      </p:sp>
      <p:sp>
        <p:nvSpPr>
          <p:cNvPr id="252981" name="Line 53"/>
          <p:cNvSpPr>
            <a:spLocks noChangeShapeType="1"/>
          </p:cNvSpPr>
          <p:nvPr/>
        </p:nvSpPr>
        <p:spPr bwMode="auto">
          <a:xfrm>
            <a:off x="6804025" y="3111500"/>
            <a:ext cx="0" cy="1439863"/>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sp>
        <p:nvSpPr>
          <p:cNvPr id="252982" name="Line 54"/>
          <p:cNvSpPr>
            <a:spLocks noChangeShapeType="1"/>
          </p:cNvSpPr>
          <p:nvPr/>
        </p:nvSpPr>
        <p:spPr bwMode="auto">
          <a:xfrm>
            <a:off x="7451725" y="4797425"/>
            <a:ext cx="0" cy="1439863"/>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sp>
        <p:nvSpPr>
          <p:cNvPr id="235539" name="Oval 55"/>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35540" name="Oval 56"/>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Tree>
    <p:extLst>
      <p:ext uri="{BB962C8B-B14F-4D97-AF65-F5344CB8AC3E}">
        <p14:creationId xmlns:p14="http://schemas.microsoft.com/office/powerpoint/2010/main" val="191555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252960"/>
                                        </p:tgtEl>
                                      </p:cBhvr>
                                    </p:animEffect>
                                    <p:set>
                                      <p:cBhvr>
                                        <p:cTn id="7" dur="1" fill="hold">
                                          <p:stCondLst>
                                            <p:cond delay="499"/>
                                          </p:stCondLst>
                                        </p:cTn>
                                        <p:tgtEl>
                                          <p:spTgt spid="25296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52981"/>
                                        </p:tgtEl>
                                        <p:attrNameLst>
                                          <p:attrName>style.visibility</p:attrName>
                                        </p:attrNameLst>
                                      </p:cBhvr>
                                      <p:to>
                                        <p:strVal val="visible"/>
                                      </p:to>
                                    </p:set>
                                    <p:animEffect transition="in" filter="fade">
                                      <p:cBhvr>
                                        <p:cTn id="10" dur="2000"/>
                                        <p:tgtEl>
                                          <p:spTgt spid="2529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0" nodeType="clickEffect">
                                  <p:stCondLst>
                                    <p:cond delay="0"/>
                                  </p:stCondLst>
                                  <p:childTnLst>
                                    <p:animEffect transition="out" filter="dissolve">
                                      <p:cBhvr>
                                        <p:cTn id="14" dur="500"/>
                                        <p:tgtEl>
                                          <p:spTgt spid="252980"/>
                                        </p:tgtEl>
                                      </p:cBhvr>
                                    </p:animEffect>
                                    <p:set>
                                      <p:cBhvr>
                                        <p:cTn id="15" dur="1" fill="hold">
                                          <p:stCondLst>
                                            <p:cond delay="499"/>
                                          </p:stCondLst>
                                        </p:cTn>
                                        <p:tgtEl>
                                          <p:spTgt spid="252980"/>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52982"/>
                                        </p:tgtEl>
                                        <p:attrNameLst>
                                          <p:attrName>style.visibility</p:attrName>
                                        </p:attrNameLst>
                                      </p:cBhvr>
                                      <p:to>
                                        <p:strVal val="visible"/>
                                      </p:to>
                                    </p:set>
                                    <p:animEffect transition="in" filter="fade">
                                      <p:cBhvr>
                                        <p:cTn id="18" dur="2000"/>
                                        <p:tgtEl>
                                          <p:spTgt spid="25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60" grpId="0" animBg="1"/>
      <p:bldP spid="252980" grpId="0" animBg="1"/>
      <p:bldP spid="252981" grpId="0" animBg="1"/>
      <p:bldP spid="25298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28" name="AutoShape 52"/>
          <p:cNvSpPr>
            <a:spLocks noChangeArrowheads="1"/>
          </p:cNvSpPr>
          <p:nvPr/>
        </p:nvSpPr>
        <p:spPr bwMode="auto">
          <a:xfrm>
            <a:off x="5508625" y="2852738"/>
            <a:ext cx="3340100"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sp>
        <p:nvSpPr>
          <p:cNvPr id="237570" name="Título 1"/>
          <p:cNvSpPr>
            <a:spLocks noGrp="1"/>
          </p:cNvSpPr>
          <p:nvPr>
            <p:ph type="title"/>
          </p:nvPr>
        </p:nvSpPr>
        <p:spPr/>
        <p:txBody>
          <a:bodyPr/>
          <a:lstStyle/>
          <a:p>
            <a:r>
              <a:rPr lang="pt-BR" smtClean="0"/>
              <a:t>Extend</a:t>
            </a:r>
          </a:p>
        </p:txBody>
      </p:sp>
      <p:sp>
        <p:nvSpPr>
          <p:cNvPr id="237571" name="Espaço Reservado para Conteúdo 2"/>
          <p:cNvSpPr>
            <a:spLocks noGrp="1"/>
          </p:cNvSpPr>
          <p:nvPr>
            <p:ph idx="1"/>
          </p:nvPr>
        </p:nvSpPr>
        <p:spPr/>
        <p:txBody>
          <a:bodyPr/>
          <a:lstStyle/>
          <a:p>
            <a:r>
              <a:rPr lang="pt-BR" smtClean="0"/>
              <a:t>Coloque os segmentos num outro caso de uso (caso de uso de extensão) chamado, por exemplo, Lançar Multa</a:t>
            </a:r>
          </a:p>
        </p:txBody>
      </p:sp>
      <p:grpSp>
        <p:nvGrpSpPr>
          <p:cNvPr id="237572" name="Group 25"/>
          <p:cNvGrpSpPr>
            <a:grpSpLocks/>
          </p:cNvGrpSpPr>
          <p:nvPr/>
        </p:nvGrpSpPr>
        <p:grpSpPr bwMode="auto">
          <a:xfrm rot="21477707" flipH="1">
            <a:off x="4511675" y="4492625"/>
            <a:ext cx="695325" cy="1555750"/>
            <a:chOff x="3792" y="1345"/>
            <a:chExt cx="337" cy="430"/>
          </a:xfrm>
        </p:grpSpPr>
        <p:sp>
          <p:nvSpPr>
            <p:cNvPr id="237615"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7616"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7573" name="Group 17"/>
          <p:cNvGrpSpPr>
            <a:grpSpLocks/>
          </p:cNvGrpSpPr>
          <p:nvPr/>
        </p:nvGrpSpPr>
        <p:grpSpPr bwMode="auto">
          <a:xfrm>
            <a:off x="2700338" y="3979863"/>
            <a:ext cx="1092200" cy="989012"/>
            <a:chOff x="3264" y="1537"/>
            <a:chExt cx="529" cy="479"/>
          </a:xfrm>
        </p:grpSpPr>
        <p:sp>
          <p:nvSpPr>
            <p:cNvPr id="237611"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612"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613"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614"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7574" name="Group 25"/>
          <p:cNvGrpSpPr>
            <a:grpSpLocks/>
          </p:cNvGrpSpPr>
          <p:nvPr/>
        </p:nvGrpSpPr>
        <p:grpSpPr bwMode="auto">
          <a:xfrm rot="217644">
            <a:off x="3805238" y="3267075"/>
            <a:ext cx="695325" cy="1555750"/>
            <a:chOff x="3792" y="1345"/>
            <a:chExt cx="337" cy="430"/>
          </a:xfrm>
        </p:grpSpPr>
        <p:sp>
          <p:nvSpPr>
            <p:cNvPr id="237609"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7610"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7575" name="Group 28"/>
          <p:cNvGrpSpPr>
            <a:grpSpLocks/>
          </p:cNvGrpSpPr>
          <p:nvPr/>
        </p:nvGrpSpPr>
        <p:grpSpPr bwMode="auto">
          <a:xfrm>
            <a:off x="3408363" y="5348288"/>
            <a:ext cx="1092200" cy="989012"/>
            <a:chOff x="3600" y="1969"/>
            <a:chExt cx="529" cy="479"/>
          </a:xfrm>
        </p:grpSpPr>
        <p:sp>
          <p:nvSpPr>
            <p:cNvPr id="237605"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606"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607"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608"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7576" name="Line 33"/>
          <p:cNvSpPr>
            <a:spLocks noChangeShapeType="1"/>
          </p:cNvSpPr>
          <p:nvPr/>
        </p:nvSpPr>
        <p:spPr bwMode="auto">
          <a:xfrm flipH="1">
            <a:off x="4500563" y="2952750"/>
            <a:ext cx="22225" cy="36449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nvGrpSpPr>
          <p:cNvPr id="237577" name="Group 49"/>
          <p:cNvGrpSpPr>
            <a:grpSpLocks/>
          </p:cNvGrpSpPr>
          <p:nvPr/>
        </p:nvGrpSpPr>
        <p:grpSpPr bwMode="auto">
          <a:xfrm>
            <a:off x="6326188" y="3111500"/>
            <a:ext cx="1131887" cy="1549400"/>
            <a:chOff x="3985" y="1960"/>
            <a:chExt cx="713" cy="976"/>
          </a:xfrm>
        </p:grpSpPr>
        <p:grpSp>
          <p:nvGrpSpPr>
            <p:cNvPr id="237593" name="Group 22"/>
            <p:cNvGrpSpPr>
              <a:grpSpLocks/>
            </p:cNvGrpSpPr>
            <p:nvPr/>
          </p:nvGrpSpPr>
          <p:grpSpPr bwMode="auto">
            <a:xfrm rot="20933513" flipH="1">
              <a:off x="3985" y="2074"/>
              <a:ext cx="307" cy="247"/>
              <a:chOff x="4176" y="1537"/>
              <a:chExt cx="337" cy="336"/>
            </a:xfrm>
          </p:grpSpPr>
          <p:sp>
            <p:nvSpPr>
              <p:cNvPr id="237603"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604"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7594" name="Group 22"/>
            <p:cNvGrpSpPr>
              <a:grpSpLocks/>
            </p:cNvGrpSpPr>
            <p:nvPr/>
          </p:nvGrpSpPr>
          <p:grpSpPr bwMode="auto">
            <a:xfrm rot="387872">
              <a:off x="4294" y="2165"/>
              <a:ext cx="307" cy="247"/>
              <a:chOff x="4176" y="1537"/>
              <a:chExt cx="337" cy="336"/>
            </a:xfrm>
          </p:grpSpPr>
          <p:sp>
            <p:nvSpPr>
              <p:cNvPr id="237601"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602"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7595" name="Group 131"/>
            <p:cNvGrpSpPr>
              <a:grpSpLocks/>
            </p:cNvGrpSpPr>
            <p:nvPr/>
          </p:nvGrpSpPr>
          <p:grpSpPr bwMode="auto">
            <a:xfrm>
              <a:off x="4275" y="2608"/>
              <a:ext cx="423" cy="328"/>
              <a:chOff x="1813" y="3657"/>
              <a:chExt cx="325" cy="252"/>
            </a:xfrm>
          </p:grpSpPr>
          <p:sp>
            <p:nvSpPr>
              <p:cNvPr id="237597"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598"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599"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600"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7596" name="Line 46"/>
            <p:cNvSpPr>
              <a:spLocks noChangeShapeType="1"/>
            </p:cNvSpPr>
            <p:nvPr/>
          </p:nvSpPr>
          <p:spPr bwMode="auto">
            <a:xfrm>
              <a:off x="4286" y="1960"/>
              <a:ext cx="0" cy="907"/>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grpSp>
      <p:grpSp>
        <p:nvGrpSpPr>
          <p:cNvPr id="255024" name="Group 48"/>
          <p:cNvGrpSpPr>
            <a:grpSpLocks/>
          </p:cNvGrpSpPr>
          <p:nvPr/>
        </p:nvGrpSpPr>
        <p:grpSpPr bwMode="auto">
          <a:xfrm>
            <a:off x="7048500" y="4797425"/>
            <a:ext cx="1546225" cy="1439863"/>
            <a:chOff x="4440" y="3022"/>
            <a:chExt cx="974" cy="907"/>
          </a:xfrm>
        </p:grpSpPr>
        <p:grpSp>
          <p:nvGrpSpPr>
            <p:cNvPr id="237581" name="Group 131"/>
            <p:cNvGrpSpPr>
              <a:grpSpLocks/>
            </p:cNvGrpSpPr>
            <p:nvPr/>
          </p:nvGrpSpPr>
          <p:grpSpPr bwMode="auto">
            <a:xfrm>
              <a:off x="4991" y="3319"/>
              <a:ext cx="423" cy="328"/>
              <a:chOff x="1813" y="3657"/>
              <a:chExt cx="325" cy="252"/>
            </a:xfrm>
          </p:grpSpPr>
          <p:sp>
            <p:nvSpPr>
              <p:cNvPr id="237589"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590"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591"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7592"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7582" name="Group 22"/>
            <p:cNvGrpSpPr>
              <a:grpSpLocks/>
            </p:cNvGrpSpPr>
            <p:nvPr/>
          </p:nvGrpSpPr>
          <p:grpSpPr bwMode="auto">
            <a:xfrm>
              <a:off x="4682" y="3198"/>
              <a:ext cx="307" cy="247"/>
              <a:chOff x="4176" y="1537"/>
              <a:chExt cx="337" cy="336"/>
            </a:xfrm>
          </p:grpSpPr>
          <p:sp>
            <p:nvSpPr>
              <p:cNvPr id="237587"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7588"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7583" name="Group 22"/>
            <p:cNvGrpSpPr>
              <a:grpSpLocks/>
            </p:cNvGrpSpPr>
            <p:nvPr/>
          </p:nvGrpSpPr>
          <p:grpSpPr bwMode="auto">
            <a:xfrm rot="854550" flipH="1" flipV="1">
              <a:off x="4440" y="3305"/>
              <a:ext cx="245" cy="195"/>
              <a:chOff x="4176" y="1537"/>
              <a:chExt cx="337" cy="336"/>
            </a:xfrm>
          </p:grpSpPr>
          <p:sp>
            <p:nvSpPr>
              <p:cNvPr id="237585"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7586"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37584" name="Line 47"/>
            <p:cNvSpPr>
              <a:spLocks noChangeShapeType="1"/>
            </p:cNvSpPr>
            <p:nvPr/>
          </p:nvSpPr>
          <p:spPr bwMode="auto">
            <a:xfrm>
              <a:off x="4694" y="3022"/>
              <a:ext cx="0" cy="907"/>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grpSp>
      <p:sp>
        <p:nvSpPr>
          <p:cNvPr id="237579" name="Oval 50"/>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37580" name="Oval 51"/>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Tree>
    <p:extLst>
      <p:ext uri="{BB962C8B-B14F-4D97-AF65-F5344CB8AC3E}">
        <p14:creationId xmlns:p14="http://schemas.microsoft.com/office/powerpoint/2010/main" val="318811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1.94444E-6 1.85185E-6 L -0.06962 -0.00116 " pathEditMode="relative" rAng="0" ptsTypes="AA">
                                      <p:cBhvr>
                                        <p:cTn id="6" dur="2000" fill="hold"/>
                                        <p:tgtEl>
                                          <p:spTgt spid="255024"/>
                                        </p:tgtEl>
                                        <p:attrNameLst>
                                          <p:attrName>ppt_x</p:attrName>
                                          <p:attrName>ppt_y</p:attrName>
                                        </p:attrNameLst>
                                      </p:cBhvr>
                                      <p:rCtr x="-35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80" name="AutoShape 56"/>
          <p:cNvSpPr>
            <a:spLocks noChangeArrowheads="1"/>
          </p:cNvSpPr>
          <p:nvPr/>
        </p:nvSpPr>
        <p:spPr bwMode="auto">
          <a:xfrm>
            <a:off x="5508625" y="2852738"/>
            <a:ext cx="3340100"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defRPr/>
            </a:pPr>
            <a:endParaRPr lang="pt-BR">
              <a:latin typeface="Arial" charset="0"/>
            </a:endParaRPr>
          </a:p>
        </p:txBody>
      </p:sp>
      <p:sp>
        <p:nvSpPr>
          <p:cNvPr id="239618" name="Título 1"/>
          <p:cNvSpPr>
            <a:spLocks noGrp="1"/>
          </p:cNvSpPr>
          <p:nvPr>
            <p:ph type="title"/>
          </p:nvPr>
        </p:nvSpPr>
        <p:spPr/>
        <p:txBody>
          <a:bodyPr/>
          <a:lstStyle/>
          <a:p>
            <a:r>
              <a:rPr lang="pt-BR" smtClean="0"/>
              <a:t>Extend</a:t>
            </a:r>
          </a:p>
        </p:txBody>
      </p:sp>
      <p:sp>
        <p:nvSpPr>
          <p:cNvPr id="239619" name="Espaço Reservado para Conteúdo 2"/>
          <p:cNvSpPr>
            <a:spLocks noGrp="1"/>
          </p:cNvSpPr>
          <p:nvPr>
            <p:ph idx="1"/>
          </p:nvPr>
        </p:nvSpPr>
        <p:spPr/>
        <p:txBody>
          <a:bodyPr/>
          <a:lstStyle/>
          <a:p>
            <a:r>
              <a:rPr lang="pt-BR" smtClean="0"/>
              <a:t>Defina obrigatoriamente a pré-condição para este novo caso de uso (caso de use de extensão)</a:t>
            </a:r>
          </a:p>
          <a:p>
            <a:r>
              <a:rPr lang="pt-BR" smtClean="0"/>
              <a:t>Esta pré-condição deve valer para os dois segmentos</a:t>
            </a:r>
          </a:p>
        </p:txBody>
      </p:sp>
      <p:grpSp>
        <p:nvGrpSpPr>
          <p:cNvPr id="239620" name="Group 50"/>
          <p:cNvGrpSpPr>
            <a:grpSpLocks/>
          </p:cNvGrpSpPr>
          <p:nvPr/>
        </p:nvGrpSpPr>
        <p:grpSpPr bwMode="auto">
          <a:xfrm>
            <a:off x="2700338" y="2952750"/>
            <a:ext cx="2506662" cy="3644900"/>
            <a:chOff x="1701" y="1860"/>
            <a:chExt cx="1579" cy="2296"/>
          </a:xfrm>
        </p:grpSpPr>
        <p:grpSp>
          <p:nvGrpSpPr>
            <p:cNvPr id="239657" name="Group 25"/>
            <p:cNvGrpSpPr>
              <a:grpSpLocks/>
            </p:cNvGrpSpPr>
            <p:nvPr/>
          </p:nvGrpSpPr>
          <p:grpSpPr bwMode="auto">
            <a:xfrm rot="21477707" flipH="1">
              <a:off x="2842" y="2830"/>
              <a:ext cx="438" cy="980"/>
              <a:chOff x="3792" y="1345"/>
              <a:chExt cx="337" cy="430"/>
            </a:xfrm>
          </p:grpSpPr>
          <p:sp>
            <p:nvSpPr>
              <p:cNvPr id="239672"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9673"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9658" name="Group 17"/>
            <p:cNvGrpSpPr>
              <a:grpSpLocks/>
            </p:cNvGrpSpPr>
            <p:nvPr/>
          </p:nvGrpSpPr>
          <p:grpSpPr bwMode="auto">
            <a:xfrm>
              <a:off x="1701" y="2507"/>
              <a:ext cx="688" cy="623"/>
              <a:chOff x="3264" y="1537"/>
              <a:chExt cx="529" cy="479"/>
            </a:xfrm>
          </p:grpSpPr>
          <p:sp>
            <p:nvSpPr>
              <p:cNvPr id="239668"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69"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70"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71"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9659" name="Group 25"/>
            <p:cNvGrpSpPr>
              <a:grpSpLocks/>
            </p:cNvGrpSpPr>
            <p:nvPr/>
          </p:nvGrpSpPr>
          <p:grpSpPr bwMode="auto">
            <a:xfrm rot="217644">
              <a:off x="2397" y="2058"/>
              <a:ext cx="438" cy="980"/>
              <a:chOff x="3792" y="1345"/>
              <a:chExt cx="337" cy="430"/>
            </a:xfrm>
          </p:grpSpPr>
          <p:sp>
            <p:nvSpPr>
              <p:cNvPr id="239666"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9667"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39660" name="Group 28"/>
            <p:cNvGrpSpPr>
              <a:grpSpLocks/>
            </p:cNvGrpSpPr>
            <p:nvPr/>
          </p:nvGrpSpPr>
          <p:grpSpPr bwMode="auto">
            <a:xfrm>
              <a:off x="2147" y="3369"/>
              <a:ext cx="688" cy="623"/>
              <a:chOff x="3600" y="1969"/>
              <a:chExt cx="529" cy="479"/>
            </a:xfrm>
          </p:grpSpPr>
          <p:sp>
            <p:nvSpPr>
              <p:cNvPr id="239662"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63"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64"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65"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9661" name="Line 33"/>
            <p:cNvSpPr>
              <a:spLocks noChangeShapeType="1"/>
            </p:cNvSpPr>
            <p:nvPr/>
          </p:nvSpPr>
          <p:spPr bwMode="auto">
            <a:xfrm flipH="1">
              <a:off x="2835" y="1860"/>
              <a:ext cx="14" cy="2296"/>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57073" name="Group 49"/>
          <p:cNvGrpSpPr>
            <a:grpSpLocks/>
          </p:cNvGrpSpPr>
          <p:nvPr/>
        </p:nvGrpSpPr>
        <p:grpSpPr bwMode="auto">
          <a:xfrm>
            <a:off x="6326188" y="3111500"/>
            <a:ext cx="1630362" cy="3125788"/>
            <a:chOff x="3985" y="1960"/>
            <a:chExt cx="1027" cy="1969"/>
          </a:xfrm>
        </p:grpSpPr>
        <p:grpSp>
          <p:nvGrpSpPr>
            <p:cNvPr id="239631" name="Group 22"/>
            <p:cNvGrpSpPr>
              <a:grpSpLocks/>
            </p:cNvGrpSpPr>
            <p:nvPr/>
          </p:nvGrpSpPr>
          <p:grpSpPr bwMode="auto">
            <a:xfrm>
              <a:off x="3985" y="1960"/>
              <a:ext cx="713" cy="976"/>
              <a:chOff x="3985" y="1960"/>
              <a:chExt cx="713" cy="976"/>
            </a:xfrm>
          </p:grpSpPr>
          <p:grpSp>
            <p:nvGrpSpPr>
              <p:cNvPr id="239645" name="Group 22"/>
              <p:cNvGrpSpPr>
                <a:grpSpLocks/>
              </p:cNvGrpSpPr>
              <p:nvPr/>
            </p:nvGrpSpPr>
            <p:grpSpPr bwMode="auto">
              <a:xfrm rot="20933513" flipH="1">
                <a:off x="3985" y="2074"/>
                <a:ext cx="307" cy="247"/>
                <a:chOff x="4176" y="1537"/>
                <a:chExt cx="337" cy="336"/>
              </a:xfrm>
            </p:grpSpPr>
            <p:sp>
              <p:nvSpPr>
                <p:cNvPr id="239655"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56"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9646" name="Group 22"/>
              <p:cNvGrpSpPr>
                <a:grpSpLocks/>
              </p:cNvGrpSpPr>
              <p:nvPr/>
            </p:nvGrpSpPr>
            <p:grpSpPr bwMode="auto">
              <a:xfrm rot="387872">
                <a:off x="4294" y="2165"/>
                <a:ext cx="307" cy="247"/>
                <a:chOff x="4176" y="1537"/>
                <a:chExt cx="337" cy="336"/>
              </a:xfrm>
            </p:grpSpPr>
            <p:sp>
              <p:nvSpPr>
                <p:cNvPr id="239653"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54"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9647" name="Group 131"/>
              <p:cNvGrpSpPr>
                <a:grpSpLocks/>
              </p:cNvGrpSpPr>
              <p:nvPr/>
            </p:nvGrpSpPr>
            <p:grpSpPr bwMode="auto">
              <a:xfrm>
                <a:off x="4275" y="2608"/>
                <a:ext cx="423" cy="328"/>
                <a:chOff x="1813" y="3657"/>
                <a:chExt cx="325" cy="252"/>
              </a:xfrm>
            </p:grpSpPr>
            <p:sp>
              <p:nvSpPr>
                <p:cNvPr id="239649"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50"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51"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52"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39648" name="Line 34"/>
              <p:cNvSpPr>
                <a:spLocks noChangeShapeType="1"/>
              </p:cNvSpPr>
              <p:nvPr/>
            </p:nvSpPr>
            <p:spPr bwMode="auto">
              <a:xfrm>
                <a:off x="4286" y="1960"/>
                <a:ext cx="0" cy="907"/>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grpSp>
        <p:grpSp>
          <p:nvGrpSpPr>
            <p:cNvPr id="239632" name="Group 35"/>
            <p:cNvGrpSpPr>
              <a:grpSpLocks/>
            </p:cNvGrpSpPr>
            <p:nvPr/>
          </p:nvGrpSpPr>
          <p:grpSpPr bwMode="auto">
            <a:xfrm>
              <a:off x="4038" y="3022"/>
              <a:ext cx="974" cy="907"/>
              <a:chOff x="4440" y="3022"/>
              <a:chExt cx="974" cy="907"/>
            </a:xfrm>
          </p:grpSpPr>
          <p:grpSp>
            <p:nvGrpSpPr>
              <p:cNvPr id="239633" name="Group 131"/>
              <p:cNvGrpSpPr>
                <a:grpSpLocks/>
              </p:cNvGrpSpPr>
              <p:nvPr/>
            </p:nvGrpSpPr>
            <p:grpSpPr bwMode="auto">
              <a:xfrm>
                <a:off x="4991" y="3319"/>
                <a:ext cx="423" cy="328"/>
                <a:chOff x="1813" y="3657"/>
                <a:chExt cx="325" cy="252"/>
              </a:xfrm>
            </p:grpSpPr>
            <p:sp>
              <p:nvSpPr>
                <p:cNvPr id="239641"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42"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43"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9644"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39634" name="Group 22"/>
              <p:cNvGrpSpPr>
                <a:grpSpLocks/>
              </p:cNvGrpSpPr>
              <p:nvPr/>
            </p:nvGrpSpPr>
            <p:grpSpPr bwMode="auto">
              <a:xfrm>
                <a:off x="4682" y="3198"/>
                <a:ext cx="307" cy="247"/>
                <a:chOff x="4176" y="1537"/>
                <a:chExt cx="337" cy="336"/>
              </a:xfrm>
            </p:grpSpPr>
            <p:sp>
              <p:nvSpPr>
                <p:cNvPr id="239639"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39640"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39635" name="Group 22"/>
              <p:cNvGrpSpPr>
                <a:grpSpLocks/>
              </p:cNvGrpSpPr>
              <p:nvPr/>
            </p:nvGrpSpPr>
            <p:grpSpPr bwMode="auto">
              <a:xfrm rot="854550" flipH="1" flipV="1">
                <a:off x="4440" y="3305"/>
                <a:ext cx="245" cy="195"/>
                <a:chOff x="4176" y="1537"/>
                <a:chExt cx="337" cy="336"/>
              </a:xfrm>
            </p:grpSpPr>
            <p:sp>
              <p:nvSpPr>
                <p:cNvPr id="239637"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39638"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39636" name="Line 47"/>
              <p:cNvSpPr>
                <a:spLocks noChangeShapeType="1"/>
              </p:cNvSpPr>
              <p:nvPr/>
            </p:nvSpPr>
            <p:spPr bwMode="auto">
              <a:xfrm>
                <a:off x="4694" y="3022"/>
                <a:ext cx="0" cy="907"/>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grpSp>
      </p:grpSp>
      <p:grpSp>
        <p:nvGrpSpPr>
          <p:cNvPr id="257075" name="Group 51"/>
          <p:cNvGrpSpPr>
            <a:grpSpLocks/>
          </p:cNvGrpSpPr>
          <p:nvPr/>
        </p:nvGrpSpPr>
        <p:grpSpPr bwMode="auto">
          <a:xfrm>
            <a:off x="5622925" y="3040063"/>
            <a:ext cx="2376488" cy="3573462"/>
            <a:chOff x="3334" y="1933"/>
            <a:chExt cx="1905" cy="2251"/>
          </a:xfrm>
        </p:grpSpPr>
        <p:sp>
          <p:nvSpPr>
            <p:cNvPr id="239629" name="AutoShape 52"/>
            <p:cNvSpPr>
              <a:spLocks noChangeArrowheads="1"/>
            </p:cNvSpPr>
            <p:nvPr/>
          </p:nvSpPr>
          <p:spPr bwMode="auto">
            <a:xfrm>
              <a:off x="4222" y="1933"/>
              <a:ext cx="113" cy="113"/>
            </a:xfrm>
            <a:prstGeom prst="roundRect">
              <a:avLst>
                <a:gd name="adj" fmla="val 16667"/>
              </a:avLst>
            </a:prstGeom>
            <a:solidFill>
              <a:srgbClr val="FFFF99"/>
            </a:solidFill>
            <a:ln w="50800" algn="ctr">
              <a:solidFill>
                <a:srgbClr val="E4251C"/>
              </a:solidFill>
              <a:round/>
              <a:headEnd/>
              <a:tailEnd type="none" w="med" len="lg"/>
            </a:ln>
          </p:spPr>
          <p:txBody>
            <a:bodyPr lIns="228600" tIns="228600" rIns="228600" bIns="228600" anchor="ctr"/>
            <a:lstStyle/>
            <a:p>
              <a:endParaRPr lang="pt-BR"/>
            </a:p>
          </p:txBody>
        </p:sp>
        <p:sp>
          <p:nvSpPr>
            <p:cNvPr id="239630" name="AutoShape 53"/>
            <p:cNvSpPr>
              <a:spLocks noChangeArrowheads="1"/>
            </p:cNvSpPr>
            <p:nvPr/>
          </p:nvSpPr>
          <p:spPr bwMode="auto">
            <a:xfrm>
              <a:off x="3334" y="1979"/>
              <a:ext cx="1905" cy="2205"/>
            </a:xfrm>
            <a:prstGeom prst="roundRect">
              <a:avLst>
                <a:gd name="adj" fmla="val 16667"/>
              </a:avLst>
            </a:prstGeom>
            <a:noFill/>
            <a:ln w="952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39623" name="Oval 54"/>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39624" name="Oval 55"/>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grpSp>
        <p:nvGrpSpPr>
          <p:cNvPr id="257084" name="Group 60"/>
          <p:cNvGrpSpPr>
            <a:grpSpLocks/>
          </p:cNvGrpSpPr>
          <p:nvPr/>
        </p:nvGrpSpPr>
        <p:grpSpPr bwMode="auto">
          <a:xfrm>
            <a:off x="6800850" y="2132161"/>
            <a:ext cx="2060575" cy="908050"/>
            <a:chOff x="652" y="2069"/>
            <a:chExt cx="1298" cy="572"/>
          </a:xfrm>
        </p:grpSpPr>
        <p:sp>
          <p:nvSpPr>
            <p:cNvPr id="239626" name="AutoShape 221"/>
            <p:cNvSpPr>
              <a:spLocks noChangeArrowheads="1"/>
            </p:cNvSpPr>
            <p:nvPr/>
          </p:nvSpPr>
          <p:spPr bwMode="auto">
            <a:xfrm>
              <a:off x="1066" y="2069"/>
              <a:ext cx="884" cy="227"/>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Pré-Condição</a:t>
              </a:r>
            </a:p>
          </p:txBody>
        </p:sp>
        <p:cxnSp>
          <p:nvCxnSpPr>
            <p:cNvPr id="239627" name="AutoShape 58"/>
            <p:cNvCxnSpPr>
              <a:cxnSpLocks noChangeShapeType="1"/>
              <a:stCxn id="239626" idx="1"/>
              <a:endCxn id="239629" idx="0"/>
            </p:cNvCxnSpPr>
            <p:nvPr/>
          </p:nvCxnSpPr>
          <p:spPr bwMode="auto">
            <a:xfrm rot="10800000" flipV="1">
              <a:off x="652" y="2183"/>
              <a:ext cx="414" cy="458"/>
            </a:xfrm>
            <a:prstGeom prst="curvedConnector2">
              <a:avLst/>
            </a:prstGeom>
            <a:noFill/>
            <a:ln w="57150">
              <a:solidFill>
                <a:srgbClr val="FFC000"/>
              </a:solidFill>
              <a:round/>
              <a:headEnd type="oval"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463820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77778E-6 -1.48148E-6 L -0.00017 0.05741 " pathEditMode="relative" rAng="0" ptsTypes="AA">
                                      <p:cBhvr>
                                        <p:cTn id="6" dur="2000" fill="hold"/>
                                        <p:tgtEl>
                                          <p:spTgt spid="257073"/>
                                        </p:tgtEl>
                                        <p:attrNameLst>
                                          <p:attrName>ppt_x</p:attrName>
                                          <p:attrName>ppt_y</p:attrName>
                                        </p:attrNameLst>
                                      </p:cBhvr>
                                      <p:rCtr x="0" y="2900"/>
                                    </p:animMotion>
                                  </p:childTnLst>
                                </p:cTn>
                              </p:par>
                            </p:childTnLst>
                          </p:cTn>
                        </p:par>
                        <p:par>
                          <p:cTn id="7" fill="hold" nodeType="afterGroup">
                            <p:stCondLst>
                              <p:cond delay="2000"/>
                            </p:stCondLst>
                            <p:childTnLst>
                              <p:par>
                                <p:cTn id="8" presetID="9" presetClass="entr" presetSubtype="0" fill="hold" nodeType="afterEffect">
                                  <p:stCondLst>
                                    <p:cond delay="0"/>
                                  </p:stCondLst>
                                  <p:childTnLst>
                                    <p:set>
                                      <p:cBhvr>
                                        <p:cTn id="9" dur="1" fill="hold">
                                          <p:stCondLst>
                                            <p:cond delay="0"/>
                                          </p:stCondLst>
                                        </p:cTn>
                                        <p:tgtEl>
                                          <p:spTgt spid="257075"/>
                                        </p:tgtEl>
                                        <p:attrNameLst>
                                          <p:attrName>style.visibility</p:attrName>
                                        </p:attrNameLst>
                                      </p:cBhvr>
                                      <p:to>
                                        <p:strVal val="visible"/>
                                      </p:to>
                                    </p:set>
                                    <p:animEffect transition="in" filter="dissolve">
                                      <p:cBhvr>
                                        <p:cTn id="10" dur="500"/>
                                        <p:tgtEl>
                                          <p:spTgt spid="25707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7084"/>
                                        </p:tgtEl>
                                        <p:attrNameLst>
                                          <p:attrName>style.visibility</p:attrName>
                                        </p:attrNameLst>
                                      </p:cBhvr>
                                      <p:to>
                                        <p:strVal val="visible"/>
                                      </p:to>
                                    </p:set>
                                    <p:animEffect transition="in" filter="wipe(right)">
                                      <p:cBhvr>
                                        <p:cTn id="15" dur="500"/>
                                        <p:tgtEl>
                                          <p:spTgt spid="257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78" name="AutoShape 58"/>
          <p:cNvSpPr>
            <a:spLocks noChangeArrowheads="1"/>
          </p:cNvSpPr>
          <p:nvPr/>
        </p:nvSpPr>
        <p:spPr bwMode="auto">
          <a:xfrm>
            <a:off x="5508625" y="2852738"/>
            <a:ext cx="3340100" cy="3889375"/>
          </a:xfrm>
          <a:prstGeom prst="foldedCorner">
            <a:avLst>
              <a:gd name="adj" fmla="val 12500"/>
            </a:avLst>
          </a:prstGeom>
          <a:gradFill rotWithShape="1">
            <a:gsLst>
              <a:gs pos="0">
                <a:schemeClr val="bg2">
                  <a:alpha val="48000"/>
                </a:schemeClr>
              </a:gs>
              <a:gs pos="100000">
                <a:schemeClr val="bg2">
                  <a:gamma/>
                  <a:shade val="0"/>
                  <a:invGamma/>
                  <a:alpha val="27000"/>
                </a:schemeClr>
              </a:gs>
            </a:gsLst>
            <a:path path="rect">
              <a:fillToRect r="100000" b="100000"/>
            </a:path>
          </a:gradFill>
          <a:ln w="9525">
            <a:solidFill>
              <a:schemeClr val="tx1"/>
            </a:solidFill>
            <a:round/>
            <a:headEnd/>
            <a:tailEnd/>
          </a:ln>
          <a:effectLst/>
        </p:spPr>
        <p:txBody>
          <a:bodyPr wrap="none" anchor="ctr"/>
          <a:lstStyle/>
          <a:p>
            <a:pPr algn="ctr">
              <a:defRPr/>
            </a:pPr>
            <a:endParaRPr lang="pt-BR">
              <a:latin typeface="Arial" charset="0"/>
            </a:endParaRPr>
          </a:p>
        </p:txBody>
      </p:sp>
      <p:sp>
        <p:nvSpPr>
          <p:cNvPr id="241666" name="Título 1"/>
          <p:cNvSpPr>
            <a:spLocks noGrp="1"/>
          </p:cNvSpPr>
          <p:nvPr>
            <p:ph type="title"/>
          </p:nvPr>
        </p:nvSpPr>
        <p:spPr/>
        <p:txBody>
          <a:bodyPr/>
          <a:lstStyle/>
          <a:p>
            <a:r>
              <a:rPr lang="pt-BR" smtClean="0"/>
              <a:t>Extend</a:t>
            </a:r>
          </a:p>
        </p:txBody>
      </p:sp>
      <p:sp>
        <p:nvSpPr>
          <p:cNvPr id="241667" name="Espaço Reservado para Conteúdo 2"/>
          <p:cNvSpPr>
            <a:spLocks noGrp="1"/>
          </p:cNvSpPr>
          <p:nvPr>
            <p:ph idx="1"/>
          </p:nvPr>
        </p:nvSpPr>
        <p:spPr/>
        <p:txBody>
          <a:bodyPr/>
          <a:lstStyle/>
          <a:p>
            <a:r>
              <a:rPr lang="pt-BR" smtClean="0"/>
              <a:t>Quando os pontos de extensão forem alcançados durante a execução do caso de uso base, os seguimentos de extensão serão executados desde que a pré-condição seja atendida</a:t>
            </a:r>
          </a:p>
        </p:txBody>
      </p:sp>
      <p:grpSp>
        <p:nvGrpSpPr>
          <p:cNvPr id="241668" name="Group 4"/>
          <p:cNvGrpSpPr>
            <a:grpSpLocks/>
          </p:cNvGrpSpPr>
          <p:nvPr/>
        </p:nvGrpSpPr>
        <p:grpSpPr bwMode="auto">
          <a:xfrm>
            <a:off x="2700338" y="2952750"/>
            <a:ext cx="2506662" cy="3644900"/>
            <a:chOff x="1701" y="1860"/>
            <a:chExt cx="1579" cy="2296"/>
          </a:xfrm>
        </p:grpSpPr>
        <p:grpSp>
          <p:nvGrpSpPr>
            <p:cNvPr id="241704" name="Group 25"/>
            <p:cNvGrpSpPr>
              <a:grpSpLocks/>
            </p:cNvGrpSpPr>
            <p:nvPr/>
          </p:nvGrpSpPr>
          <p:grpSpPr bwMode="auto">
            <a:xfrm rot="21477707" flipH="1">
              <a:off x="2842" y="2830"/>
              <a:ext cx="438" cy="980"/>
              <a:chOff x="3792" y="1345"/>
              <a:chExt cx="337" cy="430"/>
            </a:xfrm>
          </p:grpSpPr>
          <p:sp>
            <p:nvSpPr>
              <p:cNvPr id="241719"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41720"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41705" name="Group 17"/>
            <p:cNvGrpSpPr>
              <a:grpSpLocks/>
            </p:cNvGrpSpPr>
            <p:nvPr/>
          </p:nvGrpSpPr>
          <p:grpSpPr bwMode="auto">
            <a:xfrm>
              <a:off x="1701" y="2507"/>
              <a:ext cx="688" cy="623"/>
              <a:chOff x="3264" y="1537"/>
              <a:chExt cx="529" cy="479"/>
            </a:xfrm>
          </p:grpSpPr>
          <p:sp>
            <p:nvSpPr>
              <p:cNvPr id="241715" name="Arc 18"/>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716" name="Line 19"/>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717" name="Line 20"/>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718" name="Line 21"/>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41706" name="Group 25"/>
            <p:cNvGrpSpPr>
              <a:grpSpLocks/>
            </p:cNvGrpSpPr>
            <p:nvPr/>
          </p:nvGrpSpPr>
          <p:grpSpPr bwMode="auto">
            <a:xfrm rot="217644">
              <a:off x="2397" y="2058"/>
              <a:ext cx="438" cy="980"/>
              <a:chOff x="3792" y="1345"/>
              <a:chExt cx="337" cy="430"/>
            </a:xfrm>
          </p:grpSpPr>
          <p:sp>
            <p:nvSpPr>
              <p:cNvPr id="241713" name="Arc 26"/>
              <p:cNvSpPr>
                <a:spLocks/>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41714" name="Arc 27"/>
              <p:cNvSpPr>
                <a:spLocks/>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41707" name="Group 28"/>
            <p:cNvGrpSpPr>
              <a:grpSpLocks/>
            </p:cNvGrpSpPr>
            <p:nvPr/>
          </p:nvGrpSpPr>
          <p:grpSpPr bwMode="auto">
            <a:xfrm>
              <a:off x="2147" y="3369"/>
              <a:ext cx="688" cy="623"/>
              <a:chOff x="3600" y="1969"/>
              <a:chExt cx="529" cy="479"/>
            </a:xfrm>
          </p:grpSpPr>
          <p:sp>
            <p:nvSpPr>
              <p:cNvPr id="241709" name="Arc 29"/>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710" name="Line 30"/>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711" name="Line 31"/>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712" name="Line 32"/>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41708" name="Line 33"/>
            <p:cNvSpPr>
              <a:spLocks noChangeShapeType="1"/>
            </p:cNvSpPr>
            <p:nvPr/>
          </p:nvSpPr>
          <p:spPr bwMode="auto">
            <a:xfrm flipH="1">
              <a:off x="2835" y="1860"/>
              <a:ext cx="14" cy="2296"/>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41669" name="Group 23"/>
          <p:cNvGrpSpPr>
            <a:grpSpLocks/>
          </p:cNvGrpSpPr>
          <p:nvPr/>
        </p:nvGrpSpPr>
        <p:grpSpPr bwMode="auto">
          <a:xfrm>
            <a:off x="6311900" y="3500438"/>
            <a:ext cx="1630363" cy="3125787"/>
            <a:chOff x="3985" y="1960"/>
            <a:chExt cx="1027" cy="1969"/>
          </a:xfrm>
        </p:grpSpPr>
        <p:grpSp>
          <p:nvGrpSpPr>
            <p:cNvPr id="241678" name="Group 24"/>
            <p:cNvGrpSpPr>
              <a:grpSpLocks/>
            </p:cNvGrpSpPr>
            <p:nvPr/>
          </p:nvGrpSpPr>
          <p:grpSpPr bwMode="auto">
            <a:xfrm>
              <a:off x="3985" y="1960"/>
              <a:ext cx="713" cy="976"/>
              <a:chOff x="3985" y="1960"/>
              <a:chExt cx="713" cy="976"/>
            </a:xfrm>
          </p:grpSpPr>
          <p:grpSp>
            <p:nvGrpSpPr>
              <p:cNvPr id="241692" name="Group 22"/>
              <p:cNvGrpSpPr>
                <a:grpSpLocks/>
              </p:cNvGrpSpPr>
              <p:nvPr/>
            </p:nvGrpSpPr>
            <p:grpSpPr bwMode="auto">
              <a:xfrm rot="20933513" flipH="1">
                <a:off x="3985" y="2074"/>
                <a:ext cx="307" cy="247"/>
                <a:chOff x="4176" y="1537"/>
                <a:chExt cx="337" cy="336"/>
              </a:xfrm>
            </p:grpSpPr>
            <p:sp>
              <p:nvSpPr>
                <p:cNvPr id="241702"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703"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41693" name="Group 22"/>
              <p:cNvGrpSpPr>
                <a:grpSpLocks/>
              </p:cNvGrpSpPr>
              <p:nvPr/>
            </p:nvGrpSpPr>
            <p:grpSpPr bwMode="auto">
              <a:xfrm rot="387872">
                <a:off x="4294" y="2165"/>
                <a:ext cx="307" cy="247"/>
                <a:chOff x="4176" y="1537"/>
                <a:chExt cx="337" cy="336"/>
              </a:xfrm>
            </p:grpSpPr>
            <p:sp>
              <p:nvSpPr>
                <p:cNvPr id="241700"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701"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41694" name="Group 131"/>
              <p:cNvGrpSpPr>
                <a:grpSpLocks/>
              </p:cNvGrpSpPr>
              <p:nvPr/>
            </p:nvGrpSpPr>
            <p:grpSpPr bwMode="auto">
              <a:xfrm>
                <a:off x="4275" y="2608"/>
                <a:ext cx="423" cy="328"/>
                <a:chOff x="1813" y="3657"/>
                <a:chExt cx="325" cy="252"/>
              </a:xfrm>
            </p:grpSpPr>
            <p:sp>
              <p:nvSpPr>
                <p:cNvPr id="241696"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697"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698"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699"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sp>
            <p:nvSpPr>
              <p:cNvPr id="241695" name="Line 36"/>
              <p:cNvSpPr>
                <a:spLocks noChangeShapeType="1"/>
              </p:cNvSpPr>
              <p:nvPr/>
            </p:nvSpPr>
            <p:spPr bwMode="auto">
              <a:xfrm>
                <a:off x="4286" y="1960"/>
                <a:ext cx="0" cy="907"/>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grpSp>
        <p:grpSp>
          <p:nvGrpSpPr>
            <p:cNvPr id="241679" name="Group 37"/>
            <p:cNvGrpSpPr>
              <a:grpSpLocks/>
            </p:cNvGrpSpPr>
            <p:nvPr/>
          </p:nvGrpSpPr>
          <p:grpSpPr bwMode="auto">
            <a:xfrm>
              <a:off x="4038" y="3022"/>
              <a:ext cx="974" cy="907"/>
              <a:chOff x="4440" y="3022"/>
              <a:chExt cx="974" cy="907"/>
            </a:xfrm>
          </p:grpSpPr>
          <p:grpSp>
            <p:nvGrpSpPr>
              <p:cNvPr id="241680" name="Group 131"/>
              <p:cNvGrpSpPr>
                <a:grpSpLocks/>
              </p:cNvGrpSpPr>
              <p:nvPr/>
            </p:nvGrpSpPr>
            <p:grpSpPr bwMode="auto">
              <a:xfrm>
                <a:off x="4991" y="3319"/>
                <a:ext cx="423" cy="328"/>
                <a:chOff x="1813" y="3657"/>
                <a:chExt cx="325" cy="252"/>
              </a:xfrm>
            </p:grpSpPr>
            <p:sp>
              <p:nvSpPr>
                <p:cNvPr id="241688" name="Arc 13"/>
                <p:cNvSpPr>
                  <a:spLocks/>
                </p:cNvSpPr>
                <p:nvPr/>
              </p:nvSpPr>
              <p:spPr bwMode="auto">
                <a:xfrm>
                  <a:off x="1813" y="3657"/>
                  <a:ext cx="206" cy="157"/>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689" name="Line 14"/>
                <p:cNvSpPr>
                  <a:spLocks noChangeShapeType="1"/>
                </p:cNvSpPr>
                <p:nvPr/>
              </p:nvSpPr>
              <p:spPr bwMode="auto">
                <a:xfrm>
                  <a:off x="1898" y="3813"/>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690" name="Line 15"/>
                <p:cNvSpPr>
                  <a:spLocks noChangeShapeType="1"/>
                </p:cNvSpPr>
                <p:nvPr/>
              </p:nvSpPr>
              <p:spPr bwMode="auto">
                <a:xfrm>
                  <a:off x="1946" y="3861"/>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1691" name="Line 16"/>
                <p:cNvSpPr>
                  <a:spLocks noChangeShapeType="1"/>
                </p:cNvSpPr>
                <p:nvPr/>
              </p:nvSpPr>
              <p:spPr bwMode="auto">
                <a:xfrm>
                  <a:off x="1994" y="3909"/>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241681" name="Group 22"/>
              <p:cNvGrpSpPr>
                <a:grpSpLocks/>
              </p:cNvGrpSpPr>
              <p:nvPr/>
            </p:nvGrpSpPr>
            <p:grpSpPr bwMode="auto">
              <a:xfrm>
                <a:off x="4682" y="3198"/>
                <a:ext cx="307" cy="247"/>
                <a:chOff x="4176" y="1537"/>
                <a:chExt cx="337" cy="336"/>
              </a:xfrm>
            </p:grpSpPr>
            <p:sp>
              <p:nvSpPr>
                <p:cNvPr id="241686"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241687"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grpSp>
          <p:grpSp>
            <p:nvGrpSpPr>
              <p:cNvPr id="241682" name="Group 22"/>
              <p:cNvGrpSpPr>
                <a:grpSpLocks/>
              </p:cNvGrpSpPr>
              <p:nvPr/>
            </p:nvGrpSpPr>
            <p:grpSpPr bwMode="auto">
              <a:xfrm rot="854550" flipH="1" flipV="1">
                <a:off x="4440" y="3305"/>
                <a:ext cx="245" cy="195"/>
                <a:chOff x="4176" y="1537"/>
                <a:chExt cx="337" cy="336"/>
              </a:xfrm>
            </p:grpSpPr>
            <p:sp>
              <p:nvSpPr>
                <p:cNvPr id="241684" name="Arc 23"/>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pt-BR"/>
                </a:p>
              </p:txBody>
            </p:sp>
            <p:sp>
              <p:nvSpPr>
                <p:cNvPr id="241685" name="Arc 24"/>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sp>
            <p:nvSpPr>
              <p:cNvPr id="241683" name="Line 49"/>
              <p:cNvSpPr>
                <a:spLocks noChangeShapeType="1"/>
              </p:cNvSpPr>
              <p:nvPr/>
            </p:nvSpPr>
            <p:spPr bwMode="auto">
              <a:xfrm>
                <a:off x="4694" y="3022"/>
                <a:ext cx="0" cy="907"/>
              </a:xfrm>
              <a:prstGeom prst="line">
                <a:avLst/>
              </a:prstGeom>
              <a:noFill/>
              <a:ln w="57150">
                <a:solidFill>
                  <a:srgbClr val="E4251C"/>
                </a:solidFill>
                <a:round/>
                <a:headEnd type="oval" w="med" len="med"/>
                <a:tailEnd type="stealth" w="med" len="lg"/>
              </a:ln>
              <a:extLst>
                <a:ext uri="{909E8E84-426E-40DD-AFC4-6F175D3DCCD1}">
                  <a14:hiddenFill xmlns:a14="http://schemas.microsoft.com/office/drawing/2010/main">
                    <a:noFill/>
                  </a14:hiddenFill>
                </a:ext>
              </a:extLst>
            </p:spPr>
            <p:txBody>
              <a:bodyPr/>
              <a:lstStyle/>
              <a:p>
                <a:endParaRPr lang="pt-BR"/>
              </a:p>
            </p:txBody>
          </p:sp>
        </p:grpSp>
      </p:grpSp>
      <p:sp>
        <p:nvSpPr>
          <p:cNvPr id="241670" name="Oval 53"/>
          <p:cNvSpPr>
            <a:spLocks noChangeArrowheads="1"/>
          </p:cNvSpPr>
          <p:nvPr/>
        </p:nvSpPr>
        <p:spPr bwMode="auto">
          <a:xfrm>
            <a:off x="4427538" y="3673475"/>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sp>
        <p:nvSpPr>
          <p:cNvPr id="241671" name="Oval 54"/>
          <p:cNvSpPr>
            <a:spLocks noChangeArrowheads="1"/>
          </p:cNvSpPr>
          <p:nvPr/>
        </p:nvSpPr>
        <p:spPr bwMode="auto">
          <a:xfrm>
            <a:off x="5148263" y="5257800"/>
            <a:ext cx="144462" cy="144463"/>
          </a:xfrm>
          <a:prstGeom prst="ellipse">
            <a:avLst/>
          </a:prstGeom>
          <a:solidFill>
            <a:srgbClr val="E4251C"/>
          </a:solidFill>
          <a:ln w="50800" algn="ctr">
            <a:solidFill>
              <a:srgbClr val="E4251C"/>
            </a:solidFill>
            <a:round/>
            <a:headEnd/>
            <a:tailEnd type="none" w="med" len="lg"/>
          </a:ln>
        </p:spPr>
        <p:txBody>
          <a:bodyPr lIns="228600" tIns="228600" rIns="228600" bIns="228600" anchor="ctr"/>
          <a:lstStyle/>
          <a:p>
            <a:endParaRPr lang="pt-BR"/>
          </a:p>
        </p:txBody>
      </p:sp>
      <p:grpSp>
        <p:nvGrpSpPr>
          <p:cNvPr id="241672" name="Group 55"/>
          <p:cNvGrpSpPr>
            <a:grpSpLocks/>
          </p:cNvGrpSpPr>
          <p:nvPr/>
        </p:nvGrpSpPr>
        <p:grpSpPr bwMode="auto">
          <a:xfrm>
            <a:off x="5622925" y="3040063"/>
            <a:ext cx="2376488" cy="3573462"/>
            <a:chOff x="3334" y="1933"/>
            <a:chExt cx="1905" cy="2251"/>
          </a:xfrm>
        </p:grpSpPr>
        <p:sp>
          <p:nvSpPr>
            <p:cNvPr id="241676" name="AutoShape 56"/>
            <p:cNvSpPr>
              <a:spLocks noChangeArrowheads="1"/>
            </p:cNvSpPr>
            <p:nvPr/>
          </p:nvSpPr>
          <p:spPr bwMode="auto">
            <a:xfrm>
              <a:off x="4222" y="1933"/>
              <a:ext cx="113" cy="113"/>
            </a:xfrm>
            <a:prstGeom prst="roundRect">
              <a:avLst>
                <a:gd name="adj" fmla="val 16667"/>
              </a:avLst>
            </a:prstGeom>
            <a:solidFill>
              <a:srgbClr val="FFFF99"/>
            </a:solidFill>
            <a:ln w="50800" algn="ctr">
              <a:solidFill>
                <a:srgbClr val="E4251C"/>
              </a:solidFill>
              <a:round/>
              <a:headEnd/>
              <a:tailEnd type="none" w="med" len="lg"/>
            </a:ln>
          </p:spPr>
          <p:txBody>
            <a:bodyPr lIns="228600" tIns="228600" rIns="228600" bIns="228600" anchor="ctr"/>
            <a:lstStyle/>
            <a:p>
              <a:endParaRPr lang="pt-BR"/>
            </a:p>
          </p:txBody>
        </p:sp>
        <p:sp>
          <p:nvSpPr>
            <p:cNvPr id="241677" name="AutoShape 57"/>
            <p:cNvSpPr>
              <a:spLocks noChangeArrowheads="1"/>
            </p:cNvSpPr>
            <p:nvPr/>
          </p:nvSpPr>
          <p:spPr bwMode="auto">
            <a:xfrm>
              <a:off x="3334" y="1979"/>
              <a:ext cx="1905" cy="2205"/>
            </a:xfrm>
            <a:prstGeom prst="roundRect">
              <a:avLst>
                <a:gd name="adj" fmla="val 16667"/>
              </a:avLst>
            </a:prstGeom>
            <a:noFill/>
            <a:ln w="9525">
              <a:solidFill>
                <a:srgbClr val="E4251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grpSp>
      <p:grpSp>
        <p:nvGrpSpPr>
          <p:cNvPr id="261185" name="Group 65"/>
          <p:cNvGrpSpPr>
            <a:grpSpLocks/>
          </p:cNvGrpSpPr>
          <p:nvPr/>
        </p:nvGrpSpPr>
        <p:grpSpPr bwMode="auto">
          <a:xfrm>
            <a:off x="4413250" y="2779713"/>
            <a:ext cx="215900" cy="215900"/>
            <a:chOff x="748" y="2160"/>
            <a:chExt cx="136" cy="136"/>
          </a:xfrm>
        </p:grpSpPr>
        <p:sp>
          <p:nvSpPr>
            <p:cNvPr id="241674" name="AutoShape 63"/>
            <p:cNvSpPr>
              <a:spLocks noChangeArrowheads="1"/>
            </p:cNvSpPr>
            <p:nvPr/>
          </p:nvSpPr>
          <p:spPr bwMode="auto">
            <a:xfrm>
              <a:off x="748" y="2160"/>
              <a:ext cx="136" cy="136"/>
            </a:xfrm>
            <a:prstGeom prst="star8">
              <a:avLst>
                <a:gd name="adj" fmla="val 38250"/>
              </a:avLst>
            </a:prstGeom>
            <a:solidFill>
              <a:srgbClr val="FFFF99"/>
            </a:solidFill>
            <a:ln w="9525">
              <a:solidFill>
                <a:schemeClr val="tx1"/>
              </a:solidFill>
              <a:miter lim="800000"/>
              <a:headEnd/>
              <a:tailEnd/>
            </a:ln>
          </p:spPr>
          <p:txBody>
            <a:bodyPr wrap="none" anchor="ctr"/>
            <a:lstStyle/>
            <a:p>
              <a:endParaRPr lang="pt-BR"/>
            </a:p>
          </p:txBody>
        </p:sp>
        <p:sp>
          <p:nvSpPr>
            <p:cNvPr id="241675" name="AutoShape 64"/>
            <p:cNvSpPr>
              <a:spLocks noChangeArrowheads="1"/>
            </p:cNvSpPr>
            <p:nvPr/>
          </p:nvSpPr>
          <p:spPr bwMode="auto">
            <a:xfrm>
              <a:off x="793" y="2205"/>
              <a:ext cx="46" cy="46"/>
            </a:xfrm>
            <a:prstGeom prst="star24">
              <a:avLst>
                <a:gd name="adj" fmla="val 37500"/>
              </a:avLst>
            </a:prstGeom>
            <a:solidFill>
              <a:schemeClr val="accent1"/>
            </a:solidFill>
            <a:ln w="9525">
              <a:solidFill>
                <a:schemeClr val="tx1"/>
              </a:solidFill>
              <a:miter lim="800000"/>
              <a:headEnd/>
              <a:tailEnd/>
            </a:ln>
          </p:spPr>
          <p:txBody>
            <a:bodyPr wrap="none" anchor="ctr"/>
            <a:lstStyle/>
            <a:p>
              <a:endParaRPr lang="pt-BR"/>
            </a:p>
          </p:txBody>
        </p:sp>
      </p:grpSp>
    </p:spTree>
    <p:extLst>
      <p:ext uri="{BB962C8B-B14F-4D97-AF65-F5344CB8AC3E}">
        <p14:creationId xmlns:p14="http://schemas.microsoft.com/office/powerpoint/2010/main" val="4267302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4.81481E-6 C -0.00121 0.03727 -0.00121 0.08033 -0.00173 0.11922 C 0.03976 0.13241 0.20747 0.07755 0.24879 0.07894 C 0.25799 0.08565 0.24827 0.09908 0.24775 0.11088 C 0.24827 0.12686 0.24671 0.11991 0.25035 0.13241 C 0.25816 0.13519 0.27969 0.14237 0.2875 0.14584 C 0.29254 0.15602 0.28889 0.15718 0.29844 0.16042 C 0.29792 0.16598 0.30087 0.17454 0.29775 0.17825 C 0.29375 0.18311 0.28455 0.18588 0.27952 0.18797 C 0.26233 0.19491 0.28629 0.18635 0.27014 0.19075 C 0.2665 0.19167 0.26459 0.18866 0.26094 0.18959 C 0.25625 0.19075 0.25348 0.19005 0.24879 0.19144 C 0.24827 0.22269 0.24671 0.26436 0.24827 0.29491 C 0.2474 0.30047 0.23698 0.28635 0.23282 0.28542 C 0.19132 0.2588 0.03855 0.1051 -0.00069 0.1345 C -0.00069 0.37524 -0.00729 0.32987 -0.00312 0.4625 C -0.0026 0.46042 0.01007 0.46135 0.01146 0.45996 C 0.0165 0.4551 0.02396 0.45301 0.02882 0.45232 C 0.03629 0.44561 0.04219 0.44237 0.04966 0.43565 C 0.05469 0.42547 0.05504 0.41829 0.06303 0.41112 C 0.06459 0.4051 0.07309 0.3676 0.07587 0.36227 C 0.10278 0.3463 0.19584 0.31922 0.22466 0.31459 C 0.25348 0.30996 0.24497 0.31482 0.24896 0.3345 C 0.24896 0.36459 0.24896 0.39908 0.24896 0.43218 C 0.24896 0.46528 0.25261 0.51621 0.24844 0.53334 C 0.23872 0.5419 0.24341 0.53959 0.22344 0.53542 C 0.1941 0.50602 0.10139 0.38889 0.07587 0.35533 C 0.07535 0.34746 0.07396 0.33797 0.07327 0.33033 C 0.07292 0.32755 0.0698 0.31297 0.06962 0.31019 C 0.06129 0.28727 0.06806 0.28774 0.05469 0.27292 C 0.04792 0.26528 0.04514 0.25973 0.03785 0.25325 C 0.03386 0.24514 0.02518 0.24445 0.01754 0.24075 C 0.01181 0.23681 0.00417 0.23704 0.00087 0.23588 C -0.00329 0.23635 -0.00156 0.22778 -0.00191 0.23334 C -0.00191 0.33334 -0.00225 0.43774 -0.00225 0.53866 " pathEditMode="relative" rAng="0" ptsTypes="fffffffffffffffffffffafafffffffffff">
                                      <p:cBhvr>
                                        <p:cTn id="6" dur="15000" fill="hold"/>
                                        <p:tgtEl>
                                          <p:spTgt spid="261185"/>
                                        </p:tgtEl>
                                        <p:attrNameLst>
                                          <p:attrName>ppt_x</p:attrName>
                                          <p:attrName>ppt_y</p:attrName>
                                        </p:attrNameLst>
                                      </p:cBhvr>
                                      <p:rCtr x="14700" y="27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Título 1"/>
          <p:cNvSpPr>
            <a:spLocks noGrp="1"/>
          </p:cNvSpPr>
          <p:nvPr>
            <p:ph type="title"/>
          </p:nvPr>
        </p:nvSpPr>
        <p:spPr/>
        <p:txBody>
          <a:bodyPr/>
          <a:lstStyle/>
          <a:p>
            <a:r>
              <a:rPr lang="pt-BR" smtClean="0"/>
              <a:t>Extend</a:t>
            </a:r>
          </a:p>
        </p:txBody>
      </p:sp>
      <p:sp>
        <p:nvSpPr>
          <p:cNvPr id="243714" name="Espaço Reservado para Conteúdo 2"/>
          <p:cNvSpPr>
            <a:spLocks noGrp="1"/>
          </p:cNvSpPr>
          <p:nvPr>
            <p:ph idx="1"/>
          </p:nvPr>
        </p:nvSpPr>
        <p:spPr/>
        <p:txBody>
          <a:bodyPr/>
          <a:lstStyle/>
          <a:p>
            <a:r>
              <a:rPr lang="pt-BR" sz="2000" dirty="0" smtClean="0"/>
              <a:t>Normalmente o UC de extensão é abstrato</a:t>
            </a:r>
          </a:p>
          <a:p>
            <a:r>
              <a:rPr lang="pt-BR" sz="2000" dirty="0" smtClean="0"/>
              <a:t>UC base não conhece os seus UC de extensão</a:t>
            </a:r>
          </a:p>
          <a:p>
            <a:r>
              <a:rPr lang="pt-BR" sz="2000" dirty="0" smtClean="0"/>
              <a:t>UC de extensão deve conhecer o seu UC base</a:t>
            </a:r>
          </a:p>
          <a:p>
            <a:r>
              <a:rPr lang="pt-BR" sz="2000" u="sng" dirty="0" smtClean="0"/>
              <a:t>UC base é completo</a:t>
            </a:r>
            <a:r>
              <a:rPr lang="pt-BR" sz="2000" dirty="0" smtClean="0"/>
              <a:t> sem o seu UC de extensão</a:t>
            </a:r>
          </a:p>
          <a:p>
            <a:r>
              <a:rPr lang="pt-BR" sz="2000" u="sng" dirty="0" smtClean="0"/>
              <a:t>Somente</a:t>
            </a:r>
            <a:r>
              <a:rPr lang="pt-BR" sz="2000" dirty="0" smtClean="0"/>
              <a:t> utilize UC de extensão quando:</a:t>
            </a:r>
          </a:p>
          <a:p>
            <a:pPr lvl="1"/>
            <a:r>
              <a:rPr lang="pt-BR" sz="1800" dirty="0" smtClean="0"/>
              <a:t>Quiser estender um UC base que já exista e estiver funcionando.</a:t>
            </a:r>
          </a:p>
          <a:p>
            <a:pPr lvl="1"/>
            <a:r>
              <a:rPr lang="pt-BR" sz="1800" dirty="0" smtClean="0"/>
              <a:t>O UC de extensão tiver que ser liberado ao cliente após o UC base.</a:t>
            </a:r>
          </a:p>
          <a:p>
            <a:pPr lvl="2"/>
            <a:r>
              <a:rPr lang="pt-BR" sz="1600" dirty="0" smtClean="0"/>
              <a:t>Sem a extensão, ficaria difícil liberar ao cliente uma parte de um UC e o restante ficar para uma liberação posterior.</a:t>
            </a:r>
          </a:p>
        </p:txBody>
      </p:sp>
      <p:sp>
        <p:nvSpPr>
          <p:cNvPr id="243715" name="Rectangle 5"/>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grpSp>
        <p:nvGrpSpPr>
          <p:cNvPr id="243716" name="Group 122"/>
          <p:cNvGrpSpPr>
            <a:grpSpLocks/>
          </p:cNvGrpSpPr>
          <p:nvPr/>
        </p:nvGrpSpPr>
        <p:grpSpPr bwMode="auto">
          <a:xfrm>
            <a:off x="2097088" y="4777953"/>
            <a:ext cx="5643562" cy="1603375"/>
            <a:chOff x="1321" y="3191"/>
            <a:chExt cx="3555" cy="1010"/>
          </a:xfrm>
        </p:grpSpPr>
        <p:sp>
          <p:nvSpPr>
            <p:cNvPr id="243717" name="Oval 83"/>
            <p:cNvSpPr>
              <a:spLocks noChangeArrowheads="1"/>
            </p:cNvSpPr>
            <p:nvPr/>
          </p:nvSpPr>
          <p:spPr bwMode="auto">
            <a:xfrm>
              <a:off x="1492" y="3191"/>
              <a:ext cx="189" cy="189"/>
            </a:xfrm>
            <a:prstGeom prst="ellipse">
              <a:avLst/>
            </a:prstGeom>
            <a:solidFill>
              <a:srgbClr val="FFFFFF"/>
            </a:solidFill>
            <a:ln w="9525">
              <a:solidFill>
                <a:srgbClr val="EA8066"/>
              </a:solidFill>
              <a:round/>
              <a:headEnd/>
              <a:tailEnd/>
            </a:ln>
          </p:spPr>
          <p:txBody>
            <a:bodyPr/>
            <a:lstStyle/>
            <a:p>
              <a:endParaRPr lang="pt-BR"/>
            </a:p>
          </p:txBody>
        </p:sp>
        <p:sp>
          <p:nvSpPr>
            <p:cNvPr id="243718" name="Line 84"/>
            <p:cNvSpPr>
              <a:spLocks noChangeShapeType="1"/>
            </p:cNvSpPr>
            <p:nvPr/>
          </p:nvSpPr>
          <p:spPr bwMode="auto">
            <a:xfrm>
              <a:off x="1591" y="3389"/>
              <a:ext cx="0" cy="20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19" name="Line 85"/>
            <p:cNvSpPr>
              <a:spLocks noChangeShapeType="1"/>
            </p:cNvSpPr>
            <p:nvPr/>
          </p:nvSpPr>
          <p:spPr bwMode="auto">
            <a:xfrm>
              <a:off x="1456" y="3435"/>
              <a:ext cx="135"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20" name="Line 86"/>
            <p:cNvSpPr>
              <a:spLocks noChangeShapeType="1"/>
            </p:cNvSpPr>
            <p:nvPr/>
          </p:nvSpPr>
          <p:spPr bwMode="auto">
            <a:xfrm flipH="1">
              <a:off x="1591" y="3435"/>
              <a:ext cx="144"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21" name="Line 87"/>
            <p:cNvSpPr>
              <a:spLocks noChangeShapeType="1"/>
            </p:cNvSpPr>
            <p:nvPr/>
          </p:nvSpPr>
          <p:spPr bwMode="auto">
            <a:xfrm flipH="1">
              <a:off x="1483" y="3589"/>
              <a:ext cx="108" cy="181"/>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22" name="Line 88"/>
            <p:cNvSpPr>
              <a:spLocks noChangeShapeType="1"/>
            </p:cNvSpPr>
            <p:nvPr/>
          </p:nvSpPr>
          <p:spPr bwMode="auto">
            <a:xfrm>
              <a:off x="1591" y="3589"/>
              <a:ext cx="117" cy="181"/>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23" name="Rectangle 89"/>
            <p:cNvSpPr>
              <a:spLocks noChangeArrowheads="1"/>
            </p:cNvSpPr>
            <p:nvPr/>
          </p:nvSpPr>
          <p:spPr bwMode="auto">
            <a:xfrm>
              <a:off x="1321" y="3768"/>
              <a:ext cx="5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Bibliotecária</a:t>
              </a:r>
              <a:endParaRPr lang="pt-BR" sz="2800"/>
            </a:p>
          </p:txBody>
        </p:sp>
        <p:sp>
          <p:nvSpPr>
            <p:cNvPr id="243724" name="Oval 90"/>
            <p:cNvSpPr>
              <a:spLocks noChangeArrowheads="1"/>
            </p:cNvSpPr>
            <p:nvPr/>
          </p:nvSpPr>
          <p:spPr bwMode="auto">
            <a:xfrm>
              <a:off x="2356" y="3227"/>
              <a:ext cx="936" cy="624"/>
            </a:xfrm>
            <a:prstGeom prst="ellipse">
              <a:avLst/>
            </a:prstGeom>
            <a:solidFill>
              <a:srgbClr val="C0BFC0"/>
            </a:solidFill>
            <a:ln w="9525">
              <a:solidFill>
                <a:srgbClr val="C0BFC0"/>
              </a:solidFill>
              <a:round/>
              <a:headEnd/>
              <a:tailEnd/>
            </a:ln>
          </p:spPr>
          <p:txBody>
            <a:bodyPr/>
            <a:lstStyle/>
            <a:p>
              <a:endParaRPr lang="pt-BR"/>
            </a:p>
          </p:txBody>
        </p:sp>
        <p:sp>
          <p:nvSpPr>
            <p:cNvPr id="243725" name="Oval 91"/>
            <p:cNvSpPr>
              <a:spLocks noChangeArrowheads="1"/>
            </p:cNvSpPr>
            <p:nvPr/>
          </p:nvSpPr>
          <p:spPr bwMode="auto">
            <a:xfrm>
              <a:off x="2329" y="3200"/>
              <a:ext cx="936" cy="624"/>
            </a:xfrm>
            <a:prstGeom prst="ellipse">
              <a:avLst/>
            </a:prstGeom>
            <a:solidFill>
              <a:srgbClr val="FFFFFF"/>
            </a:solidFill>
            <a:ln w="9525">
              <a:solidFill>
                <a:srgbClr val="EA8066"/>
              </a:solidFill>
              <a:round/>
              <a:headEnd/>
              <a:tailEnd/>
            </a:ln>
          </p:spPr>
          <p:txBody>
            <a:bodyPr/>
            <a:lstStyle/>
            <a:p>
              <a:endParaRPr lang="pt-BR"/>
            </a:p>
          </p:txBody>
        </p:sp>
        <p:sp>
          <p:nvSpPr>
            <p:cNvPr id="243726" name="Rectangle 92"/>
            <p:cNvSpPr>
              <a:spLocks noChangeArrowheads="1"/>
            </p:cNvSpPr>
            <p:nvPr/>
          </p:nvSpPr>
          <p:spPr bwMode="auto">
            <a:xfrm>
              <a:off x="2473" y="3299"/>
              <a:ext cx="66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Devolver Livro</a:t>
              </a:r>
              <a:endParaRPr lang="pt-BR" sz="2800"/>
            </a:p>
          </p:txBody>
        </p:sp>
        <p:sp>
          <p:nvSpPr>
            <p:cNvPr id="243727" name="Line 93"/>
            <p:cNvSpPr>
              <a:spLocks noChangeShapeType="1"/>
            </p:cNvSpPr>
            <p:nvPr/>
          </p:nvSpPr>
          <p:spPr bwMode="auto">
            <a:xfrm>
              <a:off x="2464" y="3435"/>
              <a:ext cx="675"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28" name="Rectangle 94"/>
            <p:cNvSpPr>
              <a:spLocks noChangeArrowheads="1"/>
            </p:cNvSpPr>
            <p:nvPr/>
          </p:nvSpPr>
          <p:spPr bwMode="auto">
            <a:xfrm>
              <a:off x="2464" y="3471"/>
              <a:ext cx="79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extension points:</a:t>
              </a:r>
              <a:endParaRPr lang="pt-BR" sz="2800"/>
            </a:p>
          </p:txBody>
        </p:sp>
        <p:sp>
          <p:nvSpPr>
            <p:cNvPr id="243729" name="Rectangle 95"/>
            <p:cNvSpPr>
              <a:spLocks noChangeArrowheads="1"/>
            </p:cNvSpPr>
            <p:nvPr/>
          </p:nvSpPr>
          <p:spPr bwMode="auto">
            <a:xfrm>
              <a:off x="2482" y="3580"/>
              <a:ext cx="4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PagMulta</a:t>
              </a:r>
              <a:endParaRPr lang="pt-BR" sz="2800"/>
            </a:p>
          </p:txBody>
        </p:sp>
        <p:sp>
          <p:nvSpPr>
            <p:cNvPr id="243730" name="Rectangle 96"/>
            <p:cNvSpPr>
              <a:spLocks noChangeArrowheads="1"/>
            </p:cNvSpPr>
            <p:nvPr/>
          </p:nvSpPr>
          <p:spPr bwMode="auto">
            <a:xfrm>
              <a:off x="2482" y="3689"/>
              <a:ext cx="45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CalcMulta</a:t>
              </a:r>
              <a:endParaRPr lang="pt-BR" sz="2800"/>
            </a:p>
          </p:txBody>
        </p:sp>
        <p:sp>
          <p:nvSpPr>
            <p:cNvPr id="243731" name="Oval 97"/>
            <p:cNvSpPr>
              <a:spLocks noChangeArrowheads="1"/>
            </p:cNvSpPr>
            <p:nvPr/>
          </p:nvSpPr>
          <p:spPr bwMode="auto">
            <a:xfrm>
              <a:off x="3940" y="3227"/>
              <a:ext cx="936" cy="624"/>
            </a:xfrm>
            <a:prstGeom prst="ellipse">
              <a:avLst/>
            </a:prstGeom>
            <a:solidFill>
              <a:srgbClr val="C0BFC0"/>
            </a:solidFill>
            <a:ln w="9525">
              <a:solidFill>
                <a:srgbClr val="C0BFC0"/>
              </a:solidFill>
              <a:round/>
              <a:headEnd/>
              <a:tailEnd/>
            </a:ln>
          </p:spPr>
          <p:txBody>
            <a:bodyPr/>
            <a:lstStyle/>
            <a:p>
              <a:endParaRPr lang="pt-BR"/>
            </a:p>
          </p:txBody>
        </p:sp>
        <p:sp>
          <p:nvSpPr>
            <p:cNvPr id="243732" name="Oval 98"/>
            <p:cNvSpPr>
              <a:spLocks noChangeArrowheads="1"/>
            </p:cNvSpPr>
            <p:nvPr/>
          </p:nvSpPr>
          <p:spPr bwMode="auto">
            <a:xfrm>
              <a:off x="3913" y="3200"/>
              <a:ext cx="936" cy="624"/>
            </a:xfrm>
            <a:prstGeom prst="ellipse">
              <a:avLst/>
            </a:prstGeom>
            <a:solidFill>
              <a:srgbClr val="FFFFFF"/>
            </a:solidFill>
            <a:ln w="9525">
              <a:solidFill>
                <a:srgbClr val="EA8066"/>
              </a:solidFill>
              <a:round/>
              <a:headEnd/>
              <a:tailEnd/>
            </a:ln>
          </p:spPr>
          <p:txBody>
            <a:bodyPr/>
            <a:lstStyle/>
            <a:p>
              <a:endParaRPr lang="pt-BR"/>
            </a:p>
          </p:txBody>
        </p:sp>
        <p:sp>
          <p:nvSpPr>
            <p:cNvPr id="243733" name="Rectangle 99"/>
            <p:cNvSpPr>
              <a:spLocks noChangeArrowheads="1"/>
            </p:cNvSpPr>
            <p:nvPr/>
          </p:nvSpPr>
          <p:spPr bwMode="auto">
            <a:xfrm>
              <a:off x="4102" y="3453"/>
              <a:ext cx="59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b="1">
                  <a:solidFill>
                    <a:srgbClr val="000000"/>
                  </a:solidFill>
                </a:rPr>
                <a:t>Lançar Multa</a:t>
              </a:r>
              <a:endParaRPr lang="pt-BR" sz="2800"/>
            </a:p>
          </p:txBody>
        </p:sp>
        <p:sp>
          <p:nvSpPr>
            <p:cNvPr id="243734" name="Line 100"/>
            <p:cNvSpPr>
              <a:spLocks noChangeShapeType="1"/>
            </p:cNvSpPr>
            <p:nvPr/>
          </p:nvSpPr>
          <p:spPr bwMode="auto">
            <a:xfrm>
              <a:off x="1771" y="3507"/>
              <a:ext cx="558" cy="0"/>
            </a:xfrm>
            <a:prstGeom prst="line">
              <a:avLst/>
            </a:prstGeom>
            <a:noFill/>
            <a:ln w="9525" cap="rnd">
              <a:solidFill>
                <a:srgbClr val="EA8066"/>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43735" name="Line 101"/>
            <p:cNvSpPr>
              <a:spLocks noChangeShapeType="1"/>
            </p:cNvSpPr>
            <p:nvPr/>
          </p:nvSpPr>
          <p:spPr bwMode="auto">
            <a:xfrm flipH="1">
              <a:off x="2194" y="3507"/>
              <a:ext cx="135" cy="54"/>
            </a:xfrm>
            <a:prstGeom prst="line">
              <a:avLst/>
            </a:prstGeom>
            <a:noFill/>
            <a:ln w="9525" cap="rnd">
              <a:solidFill>
                <a:srgbClr val="EA8066"/>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43736" name="Line 102"/>
            <p:cNvSpPr>
              <a:spLocks noChangeShapeType="1"/>
            </p:cNvSpPr>
            <p:nvPr/>
          </p:nvSpPr>
          <p:spPr bwMode="auto">
            <a:xfrm flipH="1" flipV="1">
              <a:off x="2194" y="3453"/>
              <a:ext cx="135" cy="54"/>
            </a:xfrm>
            <a:prstGeom prst="line">
              <a:avLst/>
            </a:prstGeom>
            <a:noFill/>
            <a:ln w="9525" cap="rnd">
              <a:solidFill>
                <a:srgbClr val="EA8066"/>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43737" name="Line 103"/>
            <p:cNvSpPr>
              <a:spLocks noChangeShapeType="1"/>
            </p:cNvSpPr>
            <p:nvPr/>
          </p:nvSpPr>
          <p:spPr bwMode="auto">
            <a:xfrm flipH="1">
              <a:off x="3850" y="3516"/>
              <a:ext cx="63"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38" name="Line 104"/>
            <p:cNvSpPr>
              <a:spLocks noChangeShapeType="1"/>
            </p:cNvSpPr>
            <p:nvPr/>
          </p:nvSpPr>
          <p:spPr bwMode="auto">
            <a:xfrm flipH="1">
              <a:off x="3751" y="3516"/>
              <a:ext cx="63"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39" name="Line 105"/>
            <p:cNvSpPr>
              <a:spLocks noChangeShapeType="1"/>
            </p:cNvSpPr>
            <p:nvPr/>
          </p:nvSpPr>
          <p:spPr bwMode="auto">
            <a:xfrm flipH="1">
              <a:off x="3652" y="3516"/>
              <a:ext cx="63"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40" name="Line 106"/>
            <p:cNvSpPr>
              <a:spLocks noChangeShapeType="1"/>
            </p:cNvSpPr>
            <p:nvPr/>
          </p:nvSpPr>
          <p:spPr bwMode="auto">
            <a:xfrm flipH="1">
              <a:off x="3553" y="3516"/>
              <a:ext cx="63"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41" name="Line 107"/>
            <p:cNvSpPr>
              <a:spLocks noChangeShapeType="1"/>
            </p:cNvSpPr>
            <p:nvPr/>
          </p:nvSpPr>
          <p:spPr bwMode="auto">
            <a:xfrm flipH="1">
              <a:off x="3454" y="3516"/>
              <a:ext cx="63"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42" name="Line 108"/>
            <p:cNvSpPr>
              <a:spLocks noChangeShapeType="1"/>
            </p:cNvSpPr>
            <p:nvPr/>
          </p:nvSpPr>
          <p:spPr bwMode="auto">
            <a:xfrm flipH="1">
              <a:off x="3355" y="3516"/>
              <a:ext cx="63"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43" name="Line 109"/>
            <p:cNvSpPr>
              <a:spLocks noChangeShapeType="1"/>
            </p:cNvSpPr>
            <p:nvPr/>
          </p:nvSpPr>
          <p:spPr bwMode="auto">
            <a:xfrm flipH="1">
              <a:off x="3274" y="3516"/>
              <a:ext cx="45" cy="0"/>
            </a:xfrm>
            <a:prstGeom prst="line">
              <a:avLst/>
            </a:prstGeom>
            <a:noFill/>
            <a:ln w="9525">
              <a:solidFill>
                <a:srgbClr val="EA8066"/>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43744" name="Line 110"/>
            <p:cNvSpPr>
              <a:spLocks noChangeShapeType="1"/>
            </p:cNvSpPr>
            <p:nvPr/>
          </p:nvSpPr>
          <p:spPr bwMode="auto">
            <a:xfrm flipV="1">
              <a:off x="3274" y="3462"/>
              <a:ext cx="135" cy="54"/>
            </a:xfrm>
            <a:prstGeom prst="line">
              <a:avLst/>
            </a:prstGeom>
            <a:noFill/>
            <a:ln w="9525" cap="rnd">
              <a:solidFill>
                <a:srgbClr val="EA8066"/>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43745" name="Line 111"/>
            <p:cNvSpPr>
              <a:spLocks noChangeShapeType="1"/>
            </p:cNvSpPr>
            <p:nvPr/>
          </p:nvSpPr>
          <p:spPr bwMode="auto">
            <a:xfrm>
              <a:off x="3274" y="3516"/>
              <a:ext cx="135" cy="54"/>
            </a:xfrm>
            <a:prstGeom prst="line">
              <a:avLst/>
            </a:prstGeom>
            <a:noFill/>
            <a:ln w="9525" cap="rnd">
              <a:solidFill>
                <a:srgbClr val="EA8066"/>
              </a:solidFill>
              <a:bevel/>
              <a:headEnd/>
              <a:tailEnd/>
            </a:ln>
            <a:extLst>
              <a:ext uri="{909E8E84-426E-40DD-AFC4-6F175D3DCCD1}">
                <a14:hiddenFill xmlns:a14="http://schemas.microsoft.com/office/drawing/2010/main">
                  <a:noFill/>
                </a14:hiddenFill>
              </a:ext>
            </a:extLst>
          </p:spPr>
          <p:txBody>
            <a:bodyPr/>
            <a:lstStyle/>
            <a:p>
              <a:endParaRPr lang="pt-BR"/>
            </a:p>
          </p:txBody>
        </p:sp>
        <p:sp>
          <p:nvSpPr>
            <p:cNvPr id="243746" name="Rectangle 112"/>
            <p:cNvSpPr>
              <a:spLocks noChangeArrowheads="1"/>
            </p:cNvSpPr>
            <p:nvPr/>
          </p:nvSpPr>
          <p:spPr bwMode="auto">
            <a:xfrm>
              <a:off x="3470" y="3385"/>
              <a:ext cx="3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pt-BR" sz="1200">
                  <a:solidFill>
                    <a:srgbClr val="000000"/>
                  </a:solidFill>
                </a:rPr>
                <a:t>«extend»</a:t>
              </a:r>
              <a:endParaRPr lang="pt-BR" sz="2800"/>
            </a:p>
          </p:txBody>
        </p:sp>
        <p:sp>
          <p:nvSpPr>
            <p:cNvPr id="243747" name="AutoShape 221"/>
            <p:cNvSpPr>
              <a:spLocks noChangeArrowheads="1"/>
            </p:cNvSpPr>
            <p:nvPr/>
          </p:nvSpPr>
          <p:spPr bwMode="auto">
            <a:xfrm>
              <a:off x="2925" y="3974"/>
              <a:ext cx="1428" cy="227"/>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Caso de uso de extensão</a:t>
              </a:r>
            </a:p>
          </p:txBody>
        </p:sp>
        <p:cxnSp>
          <p:nvCxnSpPr>
            <p:cNvPr id="243748" name="AutoShape 116"/>
            <p:cNvCxnSpPr>
              <a:cxnSpLocks noChangeShapeType="1"/>
              <a:stCxn id="243747" idx="0"/>
              <a:endCxn id="243749" idx="2"/>
            </p:cNvCxnSpPr>
            <p:nvPr/>
          </p:nvCxnSpPr>
          <p:spPr bwMode="auto">
            <a:xfrm rot="-5400000">
              <a:off x="3588" y="3640"/>
              <a:ext cx="385" cy="28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3749" name="Oval 117"/>
            <p:cNvSpPr>
              <a:spLocks noChangeArrowheads="1"/>
            </p:cNvSpPr>
            <p:nvPr/>
          </p:nvSpPr>
          <p:spPr bwMode="auto">
            <a:xfrm>
              <a:off x="3923" y="3521"/>
              <a:ext cx="136"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p>
          </p:txBody>
        </p:sp>
        <p:sp>
          <p:nvSpPr>
            <p:cNvPr id="243750" name="AutoShape 221"/>
            <p:cNvSpPr>
              <a:spLocks noChangeArrowheads="1"/>
            </p:cNvSpPr>
            <p:nvPr/>
          </p:nvSpPr>
          <p:spPr bwMode="auto">
            <a:xfrm>
              <a:off x="1474" y="3974"/>
              <a:ext cx="1179" cy="227"/>
            </a:xfrm>
            <a:prstGeom prst="roundRect">
              <a:avLst>
                <a:gd name="adj" fmla="val 16667"/>
              </a:avLst>
            </a:prstGeom>
            <a:solidFill>
              <a:srgbClr val="969696"/>
            </a:solidFill>
            <a:ln w="9525">
              <a:solidFill>
                <a:srgbClr val="E4251C"/>
              </a:solidFill>
              <a:round/>
              <a:headEnd/>
              <a:tailEnd/>
            </a:ln>
          </p:spPr>
          <p:txBody>
            <a:bodyPr/>
            <a:lstStyle/>
            <a:p>
              <a:pPr algn="ctr"/>
              <a:r>
                <a:rPr lang="pt-BR" sz="1400">
                  <a:solidFill>
                    <a:schemeClr val="bg1"/>
                  </a:solidFill>
                </a:rPr>
                <a:t>Caso de uso base</a:t>
              </a:r>
            </a:p>
          </p:txBody>
        </p:sp>
        <p:cxnSp>
          <p:nvCxnSpPr>
            <p:cNvPr id="243751" name="AutoShape 119"/>
            <p:cNvCxnSpPr>
              <a:cxnSpLocks noChangeShapeType="1"/>
              <a:stCxn id="243750" idx="0"/>
              <a:endCxn id="243752" idx="2"/>
            </p:cNvCxnSpPr>
            <p:nvPr/>
          </p:nvCxnSpPr>
          <p:spPr bwMode="auto">
            <a:xfrm rot="-5400000">
              <a:off x="2007" y="3646"/>
              <a:ext cx="385" cy="27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3752" name="Oval 120"/>
            <p:cNvSpPr>
              <a:spLocks noChangeArrowheads="1"/>
            </p:cNvSpPr>
            <p:nvPr/>
          </p:nvSpPr>
          <p:spPr bwMode="auto">
            <a:xfrm>
              <a:off x="2336" y="3521"/>
              <a:ext cx="136"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p>
          </p:txBody>
        </p:sp>
      </p:grpSp>
    </p:spTree>
    <p:extLst>
      <p:ext uri="{BB962C8B-B14F-4D97-AF65-F5344CB8AC3E}">
        <p14:creationId xmlns:p14="http://schemas.microsoft.com/office/powerpoint/2010/main" val="30482603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Título 1"/>
          <p:cNvSpPr>
            <a:spLocks noGrp="1"/>
          </p:cNvSpPr>
          <p:nvPr>
            <p:ph type="title"/>
          </p:nvPr>
        </p:nvSpPr>
        <p:spPr/>
        <p:txBody>
          <a:bodyPr/>
          <a:lstStyle/>
          <a:p>
            <a:r>
              <a:rPr lang="pt-BR" smtClean="0"/>
              <a:t>Generalização de Casos de Uso</a:t>
            </a:r>
          </a:p>
        </p:txBody>
      </p:sp>
      <p:sp>
        <p:nvSpPr>
          <p:cNvPr id="245762" name="Espaço Reservado para Conteúdo 2"/>
          <p:cNvSpPr>
            <a:spLocks noGrp="1"/>
          </p:cNvSpPr>
          <p:nvPr>
            <p:ph idx="1"/>
          </p:nvPr>
        </p:nvSpPr>
        <p:spPr/>
        <p:txBody>
          <a:bodyPr/>
          <a:lstStyle/>
          <a:p>
            <a:r>
              <a:rPr lang="pt-BR" dirty="0" smtClean="0"/>
              <a:t>Embora seja possível, especializar / generalizar UC, existe uma dificuldade em manter os comportamentos herdados, adicionados ou sobrepostos nos </a:t>
            </a:r>
            <a:r>
              <a:rPr lang="pt-BR" dirty="0" err="1" smtClean="0"/>
              <a:t>UCs</a:t>
            </a:r>
            <a:r>
              <a:rPr lang="pt-BR" dirty="0" smtClean="0"/>
              <a:t> filhos.</a:t>
            </a:r>
          </a:p>
          <a:p>
            <a:r>
              <a:rPr lang="pt-BR" dirty="0" smtClean="0"/>
              <a:t>Recomendação:</a:t>
            </a:r>
          </a:p>
          <a:p>
            <a:pPr lvl="1"/>
            <a:r>
              <a:rPr lang="pt-BR" dirty="0" smtClean="0"/>
              <a:t>Não utilize Generalizações de Casos de Uso.</a:t>
            </a:r>
          </a:p>
          <a:p>
            <a:pPr lvl="2"/>
            <a:r>
              <a:rPr lang="pt-BR" dirty="0" smtClean="0"/>
              <a:t>Não há indícios de modelagem em que generalização de UC seja estritamente necessária.</a:t>
            </a:r>
          </a:p>
        </p:txBody>
      </p:sp>
      <p:sp>
        <p:nvSpPr>
          <p:cNvPr id="245763" name="Rectangle 4"/>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BR"/>
          </a:p>
        </p:txBody>
      </p:sp>
      <p:pic>
        <p:nvPicPr>
          <p:cNvPr id="245764" name="Picture 6" descr="Diagram described in cap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836" y="3930454"/>
            <a:ext cx="2952328" cy="259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683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Descobrindo Casos de Uso </a:t>
            </a:r>
            <a:br>
              <a:rPr lang="pt-BR" dirty="0" smtClean="0"/>
            </a:br>
            <a:r>
              <a:rPr lang="pt-BR" dirty="0" smtClean="0"/>
              <a:t>Críticos ao Negócio</a:t>
            </a:r>
            <a:endParaRPr lang="pt-BR" dirty="0"/>
          </a:p>
        </p:txBody>
      </p:sp>
      <p:grpSp>
        <p:nvGrpSpPr>
          <p:cNvPr id="12" name="Grupo 11"/>
          <p:cNvGrpSpPr/>
          <p:nvPr/>
        </p:nvGrpSpPr>
        <p:grpSpPr>
          <a:xfrm>
            <a:off x="1619672" y="5495569"/>
            <a:ext cx="1313180" cy="1258576"/>
            <a:chOff x="7175800" y="4762712"/>
            <a:chExt cx="1313180" cy="1258576"/>
          </a:xfrm>
        </p:grpSpPr>
        <p:sp>
          <p:nvSpPr>
            <p:cNvPr id="10" name="CaixaDeTexto 9"/>
            <p:cNvSpPr txBox="1"/>
            <p:nvPr/>
          </p:nvSpPr>
          <p:spPr>
            <a:xfrm>
              <a:off x="7175800" y="5436513"/>
              <a:ext cx="1313180" cy="584775"/>
            </a:xfrm>
            <a:prstGeom prst="rect">
              <a:avLst/>
            </a:prstGeom>
            <a:noFill/>
          </p:spPr>
          <p:txBody>
            <a:bodyPr wrap="none" rtlCol="0">
              <a:spAutoFit/>
            </a:bodyPr>
            <a:lstStyle/>
            <a:p>
              <a:pPr algn="ctr"/>
              <a:r>
                <a:rPr lang="pt-BR" sz="1600" dirty="0" smtClean="0"/>
                <a:t>Analista</a:t>
              </a:r>
            </a:p>
            <a:p>
              <a:pPr algn="ctr"/>
              <a:r>
                <a:rPr lang="pt-BR" sz="1600" dirty="0" smtClean="0"/>
                <a:t>de Sistemas</a:t>
              </a:r>
              <a:endParaRPr lang="pt-BR" sz="1600" dirty="0"/>
            </a:p>
          </p:txBody>
        </p:sp>
        <p:sp>
          <p:nvSpPr>
            <p:cNvPr id="11" name="Freeform 5"/>
            <p:cNvSpPr>
              <a:spLocks/>
            </p:cNvSpPr>
            <p:nvPr/>
          </p:nvSpPr>
          <p:spPr bwMode="auto">
            <a:xfrm>
              <a:off x="7480250" y="4762712"/>
              <a:ext cx="682625" cy="649288"/>
            </a:xfrm>
            <a:custGeom>
              <a:avLst/>
              <a:gdLst>
                <a:gd name="T0" fmla="*/ 43 w 430"/>
                <a:gd name="T1" fmla="*/ 404 h 409"/>
                <a:gd name="T2" fmla="*/ 5 w 430"/>
                <a:gd name="T3" fmla="*/ 377 h 409"/>
                <a:gd name="T4" fmla="*/ 0 w 430"/>
                <a:gd name="T5" fmla="*/ 279 h 409"/>
                <a:gd name="T6" fmla="*/ 9 w 430"/>
                <a:gd name="T7" fmla="*/ 249 h 409"/>
                <a:gd name="T8" fmla="*/ 26 w 430"/>
                <a:gd name="T9" fmla="*/ 231 h 409"/>
                <a:gd name="T10" fmla="*/ 69 w 430"/>
                <a:gd name="T11" fmla="*/ 214 h 409"/>
                <a:gd name="T12" fmla="*/ 115 w 430"/>
                <a:gd name="T13" fmla="*/ 214 h 409"/>
                <a:gd name="T14" fmla="*/ 138 w 430"/>
                <a:gd name="T15" fmla="*/ 232 h 409"/>
                <a:gd name="T16" fmla="*/ 131 w 430"/>
                <a:gd name="T17" fmla="*/ 245 h 409"/>
                <a:gd name="T18" fmla="*/ 115 w 430"/>
                <a:gd name="T19" fmla="*/ 250 h 409"/>
                <a:gd name="T20" fmla="*/ 64 w 430"/>
                <a:gd name="T21" fmla="*/ 252 h 409"/>
                <a:gd name="T22" fmla="*/ 57 w 430"/>
                <a:gd name="T23" fmla="*/ 259 h 409"/>
                <a:gd name="T24" fmla="*/ 48 w 430"/>
                <a:gd name="T25" fmla="*/ 279 h 409"/>
                <a:gd name="T26" fmla="*/ 55 w 430"/>
                <a:gd name="T27" fmla="*/ 368 h 409"/>
                <a:gd name="T28" fmla="*/ 361 w 430"/>
                <a:gd name="T29" fmla="*/ 373 h 409"/>
                <a:gd name="T30" fmla="*/ 382 w 430"/>
                <a:gd name="T31" fmla="*/ 362 h 409"/>
                <a:gd name="T32" fmla="*/ 382 w 430"/>
                <a:gd name="T33" fmla="*/ 268 h 409"/>
                <a:gd name="T34" fmla="*/ 361 w 430"/>
                <a:gd name="T35" fmla="*/ 252 h 409"/>
                <a:gd name="T36" fmla="*/ 303 w 430"/>
                <a:gd name="T37" fmla="*/ 250 h 409"/>
                <a:gd name="T38" fmla="*/ 268 w 430"/>
                <a:gd name="T39" fmla="*/ 240 h 409"/>
                <a:gd name="T40" fmla="*/ 248 w 430"/>
                <a:gd name="T41" fmla="*/ 213 h 409"/>
                <a:gd name="T42" fmla="*/ 258 w 430"/>
                <a:gd name="T43" fmla="*/ 153 h 409"/>
                <a:gd name="T44" fmla="*/ 260 w 430"/>
                <a:gd name="T45" fmla="*/ 153 h 409"/>
                <a:gd name="T46" fmla="*/ 263 w 430"/>
                <a:gd name="T47" fmla="*/ 150 h 409"/>
                <a:gd name="T48" fmla="*/ 284 w 430"/>
                <a:gd name="T49" fmla="*/ 133 h 409"/>
                <a:gd name="T50" fmla="*/ 299 w 430"/>
                <a:gd name="T51" fmla="*/ 99 h 409"/>
                <a:gd name="T52" fmla="*/ 284 w 430"/>
                <a:gd name="T53" fmla="*/ 63 h 409"/>
                <a:gd name="T54" fmla="*/ 232 w 430"/>
                <a:gd name="T55" fmla="*/ 36 h 409"/>
                <a:gd name="T56" fmla="*/ 198 w 430"/>
                <a:gd name="T57" fmla="*/ 36 h 409"/>
                <a:gd name="T58" fmla="*/ 146 w 430"/>
                <a:gd name="T59" fmla="*/ 63 h 409"/>
                <a:gd name="T60" fmla="*/ 131 w 430"/>
                <a:gd name="T61" fmla="*/ 99 h 409"/>
                <a:gd name="T62" fmla="*/ 148 w 430"/>
                <a:gd name="T63" fmla="*/ 137 h 409"/>
                <a:gd name="T64" fmla="*/ 162 w 430"/>
                <a:gd name="T65" fmla="*/ 148 h 409"/>
                <a:gd name="T66" fmla="*/ 165 w 430"/>
                <a:gd name="T67" fmla="*/ 173 h 409"/>
                <a:gd name="T68" fmla="*/ 150 w 430"/>
                <a:gd name="T69" fmla="*/ 180 h 409"/>
                <a:gd name="T70" fmla="*/ 131 w 430"/>
                <a:gd name="T71" fmla="*/ 175 h 409"/>
                <a:gd name="T72" fmla="*/ 95 w 430"/>
                <a:gd name="T73" fmla="*/ 142 h 409"/>
                <a:gd name="T74" fmla="*/ 83 w 430"/>
                <a:gd name="T75" fmla="*/ 99 h 409"/>
                <a:gd name="T76" fmla="*/ 93 w 430"/>
                <a:gd name="T77" fmla="*/ 59 h 409"/>
                <a:gd name="T78" fmla="*/ 162 w 430"/>
                <a:gd name="T79" fmla="*/ 7 h 409"/>
                <a:gd name="T80" fmla="*/ 215 w 430"/>
                <a:gd name="T81" fmla="*/ 0 h 409"/>
                <a:gd name="T82" fmla="*/ 308 w 430"/>
                <a:gd name="T83" fmla="*/ 29 h 409"/>
                <a:gd name="T84" fmla="*/ 346 w 430"/>
                <a:gd name="T85" fmla="*/ 99 h 409"/>
                <a:gd name="T86" fmla="*/ 344 w 430"/>
                <a:gd name="T87" fmla="*/ 119 h 409"/>
                <a:gd name="T88" fmla="*/ 313 w 430"/>
                <a:gd name="T89" fmla="*/ 164 h 409"/>
                <a:gd name="T90" fmla="*/ 294 w 430"/>
                <a:gd name="T91" fmla="*/ 178 h 409"/>
                <a:gd name="T92" fmla="*/ 299 w 430"/>
                <a:gd name="T93" fmla="*/ 213 h 409"/>
                <a:gd name="T94" fmla="*/ 318 w 430"/>
                <a:gd name="T95" fmla="*/ 216 h 409"/>
                <a:gd name="T96" fmla="*/ 375 w 430"/>
                <a:gd name="T97" fmla="*/ 216 h 409"/>
                <a:gd name="T98" fmla="*/ 418 w 430"/>
                <a:gd name="T99" fmla="*/ 240 h 409"/>
                <a:gd name="T100" fmla="*/ 430 w 430"/>
                <a:gd name="T101" fmla="*/ 268 h 409"/>
                <a:gd name="T102" fmla="*/ 425 w 430"/>
                <a:gd name="T103" fmla="*/ 377 h 409"/>
                <a:gd name="T104" fmla="*/ 387 w 430"/>
                <a:gd name="T105" fmla="*/ 404 h 409"/>
                <a:gd name="T106" fmla="*/ 69 w 430"/>
                <a:gd name="T107"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409">
                  <a:moveTo>
                    <a:pt x="69" y="409"/>
                  </a:moveTo>
                  <a:lnTo>
                    <a:pt x="69" y="409"/>
                  </a:lnTo>
                  <a:lnTo>
                    <a:pt x="57" y="407"/>
                  </a:lnTo>
                  <a:lnTo>
                    <a:pt x="43" y="404"/>
                  </a:lnTo>
                  <a:lnTo>
                    <a:pt x="31" y="400"/>
                  </a:lnTo>
                  <a:lnTo>
                    <a:pt x="21" y="393"/>
                  </a:lnTo>
                  <a:lnTo>
                    <a:pt x="12" y="386"/>
                  </a:lnTo>
                  <a:lnTo>
                    <a:pt x="5" y="377"/>
                  </a:lnTo>
                  <a:lnTo>
                    <a:pt x="2" y="366"/>
                  </a:lnTo>
                  <a:lnTo>
                    <a:pt x="0" y="355"/>
                  </a:lnTo>
                  <a:lnTo>
                    <a:pt x="0" y="355"/>
                  </a:lnTo>
                  <a:lnTo>
                    <a:pt x="0" y="279"/>
                  </a:lnTo>
                  <a:lnTo>
                    <a:pt x="0" y="279"/>
                  </a:lnTo>
                  <a:lnTo>
                    <a:pt x="0" y="268"/>
                  </a:lnTo>
                  <a:lnTo>
                    <a:pt x="5" y="258"/>
                  </a:lnTo>
                  <a:lnTo>
                    <a:pt x="9" y="249"/>
                  </a:lnTo>
                  <a:lnTo>
                    <a:pt x="17" y="238"/>
                  </a:lnTo>
                  <a:lnTo>
                    <a:pt x="17" y="238"/>
                  </a:lnTo>
                  <a:lnTo>
                    <a:pt x="17" y="238"/>
                  </a:lnTo>
                  <a:lnTo>
                    <a:pt x="26" y="231"/>
                  </a:lnTo>
                  <a:lnTo>
                    <a:pt x="38" y="222"/>
                  </a:lnTo>
                  <a:lnTo>
                    <a:pt x="52" y="218"/>
                  </a:lnTo>
                  <a:lnTo>
                    <a:pt x="69" y="214"/>
                  </a:lnTo>
                  <a:lnTo>
                    <a:pt x="69" y="214"/>
                  </a:lnTo>
                  <a:lnTo>
                    <a:pt x="69" y="214"/>
                  </a:lnTo>
                  <a:lnTo>
                    <a:pt x="115" y="214"/>
                  </a:lnTo>
                  <a:lnTo>
                    <a:pt x="115" y="214"/>
                  </a:lnTo>
                  <a:lnTo>
                    <a:pt x="115" y="214"/>
                  </a:lnTo>
                  <a:lnTo>
                    <a:pt x="122" y="216"/>
                  </a:lnTo>
                  <a:lnTo>
                    <a:pt x="131" y="220"/>
                  </a:lnTo>
                  <a:lnTo>
                    <a:pt x="136" y="225"/>
                  </a:lnTo>
                  <a:lnTo>
                    <a:pt x="138" y="232"/>
                  </a:lnTo>
                  <a:lnTo>
                    <a:pt x="138" y="232"/>
                  </a:lnTo>
                  <a:lnTo>
                    <a:pt x="138" y="232"/>
                  </a:lnTo>
                  <a:lnTo>
                    <a:pt x="136" y="240"/>
                  </a:lnTo>
                  <a:lnTo>
                    <a:pt x="131" y="245"/>
                  </a:lnTo>
                  <a:lnTo>
                    <a:pt x="122" y="250"/>
                  </a:lnTo>
                  <a:lnTo>
                    <a:pt x="115" y="250"/>
                  </a:lnTo>
                  <a:lnTo>
                    <a:pt x="115" y="250"/>
                  </a:lnTo>
                  <a:lnTo>
                    <a:pt x="115" y="250"/>
                  </a:lnTo>
                  <a:lnTo>
                    <a:pt x="69" y="250"/>
                  </a:lnTo>
                  <a:lnTo>
                    <a:pt x="69" y="250"/>
                  </a:lnTo>
                  <a:lnTo>
                    <a:pt x="69" y="250"/>
                  </a:lnTo>
                  <a:lnTo>
                    <a:pt x="64" y="252"/>
                  </a:lnTo>
                  <a:lnTo>
                    <a:pt x="64" y="252"/>
                  </a:lnTo>
                  <a:lnTo>
                    <a:pt x="64" y="252"/>
                  </a:lnTo>
                  <a:lnTo>
                    <a:pt x="57" y="259"/>
                  </a:lnTo>
                  <a:lnTo>
                    <a:pt x="57" y="259"/>
                  </a:lnTo>
                  <a:lnTo>
                    <a:pt x="57" y="259"/>
                  </a:lnTo>
                  <a:lnTo>
                    <a:pt x="50" y="268"/>
                  </a:lnTo>
                  <a:lnTo>
                    <a:pt x="48" y="279"/>
                  </a:lnTo>
                  <a:lnTo>
                    <a:pt x="48" y="279"/>
                  </a:lnTo>
                  <a:lnTo>
                    <a:pt x="48" y="355"/>
                  </a:lnTo>
                  <a:lnTo>
                    <a:pt x="48" y="355"/>
                  </a:lnTo>
                  <a:lnTo>
                    <a:pt x="50" y="362"/>
                  </a:lnTo>
                  <a:lnTo>
                    <a:pt x="55" y="368"/>
                  </a:lnTo>
                  <a:lnTo>
                    <a:pt x="62" y="371"/>
                  </a:lnTo>
                  <a:lnTo>
                    <a:pt x="69" y="373"/>
                  </a:lnTo>
                  <a:lnTo>
                    <a:pt x="69" y="373"/>
                  </a:lnTo>
                  <a:lnTo>
                    <a:pt x="361" y="373"/>
                  </a:lnTo>
                  <a:lnTo>
                    <a:pt x="361" y="373"/>
                  </a:lnTo>
                  <a:lnTo>
                    <a:pt x="368" y="371"/>
                  </a:lnTo>
                  <a:lnTo>
                    <a:pt x="375" y="368"/>
                  </a:lnTo>
                  <a:lnTo>
                    <a:pt x="382" y="362"/>
                  </a:lnTo>
                  <a:lnTo>
                    <a:pt x="382" y="355"/>
                  </a:lnTo>
                  <a:lnTo>
                    <a:pt x="382" y="355"/>
                  </a:lnTo>
                  <a:lnTo>
                    <a:pt x="382" y="268"/>
                  </a:lnTo>
                  <a:lnTo>
                    <a:pt x="382" y="268"/>
                  </a:lnTo>
                  <a:lnTo>
                    <a:pt x="382" y="261"/>
                  </a:lnTo>
                  <a:lnTo>
                    <a:pt x="375" y="256"/>
                  </a:lnTo>
                  <a:lnTo>
                    <a:pt x="368" y="252"/>
                  </a:lnTo>
                  <a:lnTo>
                    <a:pt x="361" y="252"/>
                  </a:lnTo>
                  <a:lnTo>
                    <a:pt x="361" y="252"/>
                  </a:lnTo>
                  <a:lnTo>
                    <a:pt x="318" y="252"/>
                  </a:lnTo>
                  <a:lnTo>
                    <a:pt x="318" y="252"/>
                  </a:lnTo>
                  <a:lnTo>
                    <a:pt x="303" y="250"/>
                  </a:lnTo>
                  <a:lnTo>
                    <a:pt x="291" y="249"/>
                  </a:lnTo>
                  <a:lnTo>
                    <a:pt x="279" y="245"/>
                  </a:lnTo>
                  <a:lnTo>
                    <a:pt x="268" y="240"/>
                  </a:lnTo>
                  <a:lnTo>
                    <a:pt x="268" y="240"/>
                  </a:lnTo>
                  <a:lnTo>
                    <a:pt x="268" y="240"/>
                  </a:lnTo>
                  <a:lnTo>
                    <a:pt x="258" y="232"/>
                  </a:lnTo>
                  <a:lnTo>
                    <a:pt x="251" y="223"/>
                  </a:lnTo>
                  <a:lnTo>
                    <a:pt x="248" y="213"/>
                  </a:lnTo>
                  <a:lnTo>
                    <a:pt x="246" y="202"/>
                  </a:lnTo>
                  <a:lnTo>
                    <a:pt x="246" y="202"/>
                  </a:lnTo>
                  <a:lnTo>
                    <a:pt x="246" y="159"/>
                  </a:lnTo>
                  <a:lnTo>
                    <a:pt x="258" y="153"/>
                  </a:lnTo>
                  <a:lnTo>
                    <a:pt x="258" y="153"/>
                  </a:lnTo>
                  <a:lnTo>
                    <a:pt x="258" y="153"/>
                  </a:lnTo>
                  <a:lnTo>
                    <a:pt x="260" y="153"/>
                  </a:lnTo>
                  <a:lnTo>
                    <a:pt x="260" y="153"/>
                  </a:lnTo>
                  <a:lnTo>
                    <a:pt x="260" y="153"/>
                  </a:lnTo>
                  <a:lnTo>
                    <a:pt x="263" y="150"/>
                  </a:lnTo>
                  <a:lnTo>
                    <a:pt x="263" y="150"/>
                  </a:lnTo>
                  <a:lnTo>
                    <a:pt x="263" y="150"/>
                  </a:lnTo>
                  <a:lnTo>
                    <a:pt x="277" y="141"/>
                  </a:lnTo>
                  <a:lnTo>
                    <a:pt x="277" y="141"/>
                  </a:lnTo>
                  <a:lnTo>
                    <a:pt x="277" y="141"/>
                  </a:lnTo>
                  <a:lnTo>
                    <a:pt x="284" y="133"/>
                  </a:lnTo>
                  <a:lnTo>
                    <a:pt x="291" y="122"/>
                  </a:lnTo>
                  <a:lnTo>
                    <a:pt x="296" y="112"/>
                  </a:lnTo>
                  <a:lnTo>
                    <a:pt x="299" y="99"/>
                  </a:lnTo>
                  <a:lnTo>
                    <a:pt x="299" y="99"/>
                  </a:lnTo>
                  <a:lnTo>
                    <a:pt x="299" y="99"/>
                  </a:lnTo>
                  <a:lnTo>
                    <a:pt x="296" y="86"/>
                  </a:lnTo>
                  <a:lnTo>
                    <a:pt x="291" y="74"/>
                  </a:lnTo>
                  <a:lnTo>
                    <a:pt x="284" y="63"/>
                  </a:lnTo>
                  <a:lnTo>
                    <a:pt x="272" y="54"/>
                  </a:lnTo>
                  <a:lnTo>
                    <a:pt x="260" y="47"/>
                  </a:lnTo>
                  <a:lnTo>
                    <a:pt x="246" y="40"/>
                  </a:lnTo>
                  <a:lnTo>
                    <a:pt x="232" y="36"/>
                  </a:lnTo>
                  <a:lnTo>
                    <a:pt x="215" y="36"/>
                  </a:lnTo>
                  <a:lnTo>
                    <a:pt x="215" y="36"/>
                  </a:lnTo>
                  <a:lnTo>
                    <a:pt x="215" y="36"/>
                  </a:lnTo>
                  <a:lnTo>
                    <a:pt x="198" y="36"/>
                  </a:lnTo>
                  <a:lnTo>
                    <a:pt x="181" y="40"/>
                  </a:lnTo>
                  <a:lnTo>
                    <a:pt x="167" y="47"/>
                  </a:lnTo>
                  <a:lnTo>
                    <a:pt x="155" y="54"/>
                  </a:lnTo>
                  <a:lnTo>
                    <a:pt x="146" y="63"/>
                  </a:lnTo>
                  <a:lnTo>
                    <a:pt x="138" y="74"/>
                  </a:lnTo>
                  <a:lnTo>
                    <a:pt x="131" y="86"/>
                  </a:lnTo>
                  <a:lnTo>
                    <a:pt x="131" y="99"/>
                  </a:lnTo>
                  <a:lnTo>
                    <a:pt x="131" y="99"/>
                  </a:lnTo>
                  <a:lnTo>
                    <a:pt x="131" y="99"/>
                  </a:lnTo>
                  <a:lnTo>
                    <a:pt x="134" y="113"/>
                  </a:lnTo>
                  <a:lnTo>
                    <a:pt x="138" y="126"/>
                  </a:lnTo>
                  <a:lnTo>
                    <a:pt x="148" y="137"/>
                  </a:lnTo>
                  <a:lnTo>
                    <a:pt x="162" y="148"/>
                  </a:lnTo>
                  <a:lnTo>
                    <a:pt x="162" y="148"/>
                  </a:lnTo>
                  <a:lnTo>
                    <a:pt x="162" y="148"/>
                  </a:lnTo>
                  <a:lnTo>
                    <a:pt x="162" y="148"/>
                  </a:lnTo>
                  <a:lnTo>
                    <a:pt x="167" y="153"/>
                  </a:lnTo>
                  <a:lnTo>
                    <a:pt x="170" y="160"/>
                  </a:lnTo>
                  <a:lnTo>
                    <a:pt x="170" y="166"/>
                  </a:lnTo>
                  <a:lnTo>
                    <a:pt x="165" y="173"/>
                  </a:lnTo>
                  <a:lnTo>
                    <a:pt x="165" y="173"/>
                  </a:lnTo>
                  <a:lnTo>
                    <a:pt x="165" y="173"/>
                  </a:lnTo>
                  <a:lnTo>
                    <a:pt x="158" y="178"/>
                  </a:lnTo>
                  <a:lnTo>
                    <a:pt x="150" y="180"/>
                  </a:lnTo>
                  <a:lnTo>
                    <a:pt x="141" y="178"/>
                  </a:lnTo>
                  <a:lnTo>
                    <a:pt x="131" y="175"/>
                  </a:lnTo>
                  <a:lnTo>
                    <a:pt x="131" y="175"/>
                  </a:lnTo>
                  <a:lnTo>
                    <a:pt x="131" y="175"/>
                  </a:lnTo>
                  <a:lnTo>
                    <a:pt x="122" y="168"/>
                  </a:lnTo>
                  <a:lnTo>
                    <a:pt x="112" y="160"/>
                  </a:lnTo>
                  <a:lnTo>
                    <a:pt x="103" y="151"/>
                  </a:lnTo>
                  <a:lnTo>
                    <a:pt x="95" y="142"/>
                  </a:lnTo>
                  <a:lnTo>
                    <a:pt x="91" y="132"/>
                  </a:lnTo>
                  <a:lnTo>
                    <a:pt x="86" y="121"/>
                  </a:lnTo>
                  <a:lnTo>
                    <a:pt x="83" y="110"/>
                  </a:lnTo>
                  <a:lnTo>
                    <a:pt x="83" y="99"/>
                  </a:lnTo>
                  <a:lnTo>
                    <a:pt x="83" y="99"/>
                  </a:lnTo>
                  <a:lnTo>
                    <a:pt x="83" y="99"/>
                  </a:lnTo>
                  <a:lnTo>
                    <a:pt x="86" y="79"/>
                  </a:lnTo>
                  <a:lnTo>
                    <a:pt x="93" y="59"/>
                  </a:lnTo>
                  <a:lnTo>
                    <a:pt x="105" y="43"/>
                  </a:lnTo>
                  <a:lnTo>
                    <a:pt x="122" y="29"/>
                  </a:lnTo>
                  <a:lnTo>
                    <a:pt x="141" y="16"/>
                  </a:lnTo>
                  <a:lnTo>
                    <a:pt x="162" y="7"/>
                  </a:lnTo>
                  <a:lnTo>
                    <a:pt x="189" y="2"/>
                  </a:lnTo>
                  <a:lnTo>
                    <a:pt x="215" y="0"/>
                  </a:lnTo>
                  <a:lnTo>
                    <a:pt x="215" y="0"/>
                  </a:lnTo>
                  <a:lnTo>
                    <a:pt x="215" y="0"/>
                  </a:lnTo>
                  <a:lnTo>
                    <a:pt x="241" y="2"/>
                  </a:lnTo>
                  <a:lnTo>
                    <a:pt x="265" y="7"/>
                  </a:lnTo>
                  <a:lnTo>
                    <a:pt x="287" y="16"/>
                  </a:lnTo>
                  <a:lnTo>
                    <a:pt x="308" y="29"/>
                  </a:lnTo>
                  <a:lnTo>
                    <a:pt x="322" y="43"/>
                  </a:lnTo>
                  <a:lnTo>
                    <a:pt x="334" y="59"/>
                  </a:lnTo>
                  <a:lnTo>
                    <a:pt x="344" y="79"/>
                  </a:lnTo>
                  <a:lnTo>
                    <a:pt x="346" y="99"/>
                  </a:lnTo>
                  <a:lnTo>
                    <a:pt x="346" y="99"/>
                  </a:lnTo>
                  <a:lnTo>
                    <a:pt x="346" y="99"/>
                  </a:lnTo>
                  <a:lnTo>
                    <a:pt x="344" y="110"/>
                  </a:lnTo>
                  <a:lnTo>
                    <a:pt x="344" y="119"/>
                  </a:lnTo>
                  <a:lnTo>
                    <a:pt x="337" y="137"/>
                  </a:lnTo>
                  <a:lnTo>
                    <a:pt x="325" y="151"/>
                  </a:lnTo>
                  <a:lnTo>
                    <a:pt x="313" y="164"/>
                  </a:lnTo>
                  <a:lnTo>
                    <a:pt x="313" y="164"/>
                  </a:lnTo>
                  <a:lnTo>
                    <a:pt x="313" y="164"/>
                  </a:lnTo>
                  <a:lnTo>
                    <a:pt x="303" y="171"/>
                  </a:lnTo>
                  <a:lnTo>
                    <a:pt x="294" y="178"/>
                  </a:lnTo>
                  <a:lnTo>
                    <a:pt x="294" y="178"/>
                  </a:lnTo>
                  <a:lnTo>
                    <a:pt x="294" y="202"/>
                  </a:lnTo>
                  <a:lnTo>
                    <a:pt x="294" y="202"/>
                  </a:lnTo>
                  <a:lnTo>
                    <a:pt x="296" y="209"/>
                  </a:lnTo>
                  <a:lnTo>
                    <a:pt x="299" y="213"/>
                  </a:lnTo>
                  <a:lnTo>
                    <a:pt x="299" y="213"/>
                  </a:lnTo>
                  <a:lnTo>
                    <a:pt x="299" y="213"/>
                  </a:lnTo>
                  <a:lnTo>
                    <a:pt x="306" y="214"/>
                  </a:lnTo>
                  <a:lnTo>
                    <a:pt x="318" y="216"/>
                  </a:lnTo>
                  <a:lnTo>
                    <a:pt x="318" y="216"/>
                  </a:lnTo>
                  <a:lnTo>
                    <a:pt x="361" y="216"/>
                  </a:lnTo>
                  <a:lnTo>
                    <a:pt x="361" y="216"/>
                  </a:lnTo>
                  <a:lnTo>
                    <a:pt x="375" y="216"/>
                  </a:lnTo>
                  <a:lnTo>
                    <a:pt x="387" y="220"/>
                  </a:lnTo>
                  <a:lnTo>
                    <a:pt x="399" y="225"/>
                  </a:lnTo>
                  <a:lnTo>
                    <a:pt x="411" y="231"/>
                  </a:lnTo>
                  <a:lnTo>
                    <a:pt x="418" y="240"/>
                  </a:lnTo>
                  <a:lnTo>
                    <a:pt x="425" y="249"/>
                  </a:lnTo>
                  <a:lnTo>
                    <a:pt x="430" y="258"/>
                  </a:lnTo>
                  <a:lnTo>
                    <a:pt x="430" y="268"/>
                  </a:lnTo>
                  <a:lnTo>
                    <a:pt x="430" y="268"/>
                  </a:lnTo>
                  <a:lnTo>
                    <a:pt x="430" y="355"/>
                  </a:lnTo>
                  <a:lnTo>
                    <a:pt x="430" y="355"/>
                  </a:lnTo>
                  <a:lnTo>
                    <a:pt x="430" y="366"/>
                  </a:lnTo>
                  <a:lnTo>
                    <a:pt x="425" y="377"/>
                  </a:lnTo>
                  <a:lnTo>
                    <a:pt x="418" y="386"/>
                  </a:lnTo>
                  <a:lnTo>
                    <a:pt x="411" y="393"/>
                  </a:lnTo>
                  <a:lnTo>
                    <a:pt x="399" y="400"/>
                  </a:lnTo>
                  <a:lnTo>
                    <a:pt x="387" y="404"/>
                  </a:lnTo>
                  <a:lnTo>
                    <a:pt x="375" y="407"/>
                  </a:lnTo>
                  <a:lnTo>
                    <a:pt x="361" y="409"/>
                  </a:lnTo>
                  <a:lnTo>
                    <a:pt x="361" y="409"/>
                  </a:lnTo>
                  <a:lnTo>
                    <a:pt x="69" y="409"/>
                  </a:lnTo>
                  <a:lnTo>
                    <a:pt x="69" y="409"/>
                  </a:lnTo>
                  <a:close/>
                </a:path>
              </a:pathLst>
            </a:custGeom>
            <a:solidFill>
              <a:srgbClr val="006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grpSp>
        <p:nvGrpSpPr>
          <p:cNvPr id="23" name="Grupo 22"/>
          <p:cNvGrpSpPr/>
          <p:nvPr/>
        </p:nvGrpSpPr>
        <p:grpSpPr>
          <a:xfrm>
            <a:off x="323528" y="1268760"/>
            <a:ext cx="8424936" cy="5142981"/>
            <a:chOff x="323528" y="1327894"/>
            <a:chExt cx="8424936" cy="5142981"/>
          </a:xfrm>
        </p:grpSpPr>
        <p:sp>
          <p:nvSpPr>
            <p:cNvPr id="9" name="Retângulo de cantos arredondados 8"/>
            <p:cNvSpPr/>
            <p:nvPr/>
          </p:nvSpPr>
          <p:spPr>
            <a:xfrm>
              <a:off x="323528" y="1327894"/>
              <a:ext cx="8424936" cy="2101106"/>
            </a:xfrm>
            <a:prstGeom prst="roundRect">
              <a:avLst>
                <a:gd name="adj" fmla="val 3455"/>
              </a:avLst>
            </a:prstGeom>
          </p:spPr>
          <p:style>
            <a:lnRef idx="2">
              <a:schemeClr val="accent1"/>
            </a:lnRef>
            <a:fillRef idx="1">
              <a:schemeClr val="lt1"/>
            </a:fillRef>
            <a:effectRef idx="0">
              <a:schemeClr val="accent1"/>
            </a:effectRef>
            <a:fontRef idx="minor">
              <a:schemeClr val="dk1"/>
            </a:fontRef>
          </p:style>
          <p:txBody>
            <a:bodyPr rtlCol="0" anchor="ctr"/>
            <a:lstStyle/>
            <a:p>
              <a:pPr marL="720000" indent="-285750">
                <a:spcBef>
                  <a:spcPts val="600"/>
                </a:spcBef>
                <a:spcAft>
                  <a:spcPts val="600"/>
                </a:spcAft>
                <a:buFont typeface="Arial" pitchFamily="34" charset="0"/>
                <a:buChar char="•"/>
              </a:pPr>
              <a:r>
                <a:rPr lang="pt-BR" sz="1200" dirty="0"/>
                <a:t>SSS-0001 O Sistema, quando </a:t>
              </a:r>
              <a:r>
                <a:rPr lang="pt-BR" sz="1200" dirty="0" smtClean="0"/>
                <a:t>acionado pelo </a:t>
              </a:r>
              <a:r>
                <a:rPr lang="pt-BR" sz="1200" dirty="0"/>
                <a:t>Solicitante, DEVE exibir itens disponíveis de acordo com os critérios de pesquisa fornecidos pelo Solicitante.</a:t>
              </a:r>
            </a:p>
            <a:p>
              <a:pPr marL="720000" indent="-285750">
                <a:spcBef>
                  <a:spcPts val="600"/>
                </a:spcBef>
                <a:spcAft>
                  <a:spcPts val="600"/>
                </a:spcAft>
                <a:buFont typeface="Arial" pitchFamily="34" charset="0"/>
                <a:buChar char="•"/>
              </a:pPr>
              <a:r>
                <a:rPr lang="pt-BR" sz="1200" dirty="0"/>
                <a:t>SSS-0003 O Sistema, quando </a:t>
              </a:r>
              <a:r>
                <a:rPr lang="pt-BR" sz="1200" dirty="0" smtClean="0"/>
                <a:t>acionado pelo </a:t>
              </a:r>
              <a:r>
                <a:rPr lang="pt-BR" sz="1200" dirty="0"/>
                <a:t>Solicitante, DEVE criar um novo pedido.</a:t>
              </a:r>
            </a:p>
            <a:p>
              <a:pPr marL="720000" indent="-285750">
                <a:spcBef>
                  <a:spcPts val="600"/>
                </a:spcBef>
                <a:spcAft>
                  <a:spcPts val="600"/>
                </a:spcAft>
                <a:buFont typeface="Arial" pitchFamily="34" charset="0"/>
                <a:buChar char="•"/>
              </a:pPr>
              <a:r>
                <a:rPr lang="pt-BR" sz="1200" dirty="0"/>
                <a:t>SSS-0006 O Sistema DEVE impedir a existência de pedidos sem itens.</a:t>
              </a:r>
            </a:p>
            <a:p>
              <a:pPr marL="720000" indent="-285750">
                <a:spcBef>
                  <a:spcPts val="600"/>
                </a:spcBef>
                <a:spcAft>
                  <a:spcPts val="600"/>
                </a:spcAft>
                <a:buFont typeface="Arial" pitchFamily="34" charset="0"/>
                <a:buChar char="•"/>
              </a:pPr>
              <a:r>
                <a:rPr lang="pt-BR" sz="1200" dirty="0"/>
                <a:t>SSS-0010 O Sistema DEVE impedir a existência de pedidos com itens não disponíveis.</a:t>
              </a:r>
            </a:p>
            <a:p>
              <a:pPr marL="720000" indent="-285750">
                <a:spcBef>
                  <a:spcPts val="600"/>
                </a:spcBef>
                <a:spcAft>
                  <a:spcPts val="600"/>
                </a:spcAft>
                <a:buFont typeface="Arial" pitchFamily="34" charset="0"/>
                <a:buChar char="•"/>
              </a:pPr>
              <a:r>
                <a:rPr lang="pt-BR" sz="1200" dirty="0"/>
                <a:t>SSS-0011 O Sistema, quando </a:t>
              </a:r>
              <a:r>
                <a:rPr lang="pt-BR" sz="1200" dirty="0" smtClean="0"/>
                <a:t>acionado </a:t>
              </a:r>
              <a:r>
                <a:rPr lang="pt-BR" sz="1200" dirty="0"/>
                <a:t>pelo Solicitante, DEVE alterar um pedido com as informações fornecidas pelo </a:t>
              </a:r>
              <a:r>
                <a:rPr lang="pt-BR" sz="1200" dirty="0" smtClean="0"/>
                <a:t>Solicitante</a:t>
              </a:r>
              <a:endParaRPr lang="pt-BR" sz="1200" dirty="0"/>
            </a:p>
          </p:txBody>
        </p:sp>
        <p:sp>
          <p:nvSpPr>
            <p:cNvPr id="8" name="Retângulo de cantos arredondados 7"/>
            <p:cNvSpPr/>
            <p:nvPr/>
          </p:nvSpPr>
          <p:spPr>
            <a:xfrm rot="10800000">
              <a:off x="323528" y="1327894"/>
              <a:ext cx="432048" cy="2101106"/>
            </a:xfrm>
            <a:prstGeom prst="roundRect">
              <a:avLst>
                <a:gd name="adj" fmla="val 23094"/>
              </a:avLst>
            </a:prstGeom>
            <a:ln/>
          </p:spPr>
          <p:style>
            <a:lnRef idx="0">
              <a:schemeClr val="accent1"/>
            </a:lnRef>
            <a:fillRef idx="3">
              <a:schemeClr val="accent1"/>
            </a:fillRef>
            <a:effectRef idx="3">
              <a:schemeClr val="accent1"/>
            </a:effectRef>
            <a:fontRef idx="minor">
              <a:schemeClr val="lt1"/>
            </a:fontRef>
          </p:style>
          <p:txBody>
            <a:bodyPr vert="vert" rtlCol="0" anchor="ctr"/>
            <a:lstStyle/>
            <a:p>
              <a:pPr algn="ctr"/>
              <a:r>
                <a:rPr lang="pt-BR" sz="800" dirty="0" smtClean="0">
                  <a:solidFill>
                    <a:schemeClr val="tx1"/>
                  </a:solidFill>
                </a:rPr>
                <a:t>Requisitos do Subsistema de Pedidos</a:t>
              </a:r>
              <a:endParaRPr lang="pt-BR" sz="800" dirty="0">
                <a:solidFill>
                  <a:schemeClr val="tx1"/>
                </a:solidFill>
              </a:endParaRPr>
            </a:p>
          </p:txBody>
        </p:sp>
        <p:sp>
          <p:nvSpPr>
            <p:cNvPr id="14" name="Fluxograma: Disco magnético 13"/>
            <p:cNvSpPr>
              <a:spLocks noChangeArrowheads="1"/>
            </p:cNvSpPr>
            <p:nvPr/>
          </p:nvSpPr>
          <p:spPr bwMode="auto">
            <a:xfrm rot="16200000">
              <a:off x="231895" y="5392839"/>
              <a:ext cx="1241677" cy="914395"/>
            </a:xfrm>
            <a:prstGeom prst="flowChartMagneticDisk">
              <a:avLst/>
            </a:prstGeom>
            <a:solidFill>
              <a:srgbClr val="FFFFFF"/>
            </a:solidFill>
            <a:ln w="25400">
              <a:solidFill>
                <a:srgbClr val="F79646"/>
              </a:solidFill>
              <a:miter lim="800000"/>
              <a:headEnd/>
              <a:tailEnd/>
            </a:ln>
          </p:spPr>
          <p:txBody>
            <a:bodyPr rot="0" vert="vert270" wrap="square" lIns="91440" tIns="45720" rIns="91440" bIns="45720" anchor="ctr" anchorCtr="0" upright="1">
              <a:noAutofit/>
            </a:bodyPr>
            <a:lstStyle/>
            <a:p>
              <a:pPr algn="ctr" fontAlgn="auto">
                <a:spcBef>
                  <a:spcPts val="600"/>
                </a:spcBef>
                <a:spcAft>
                  <a:spcPts val="0"/>
                </a:spcAft>
              </a:pPr>
              <a:r>
                <a:rPr lang="pt-BR" sz="1000" kern="0" dirty="0" smtClean="0">
                  <a:solidFill>
                    <a:sysClr val="windowText" lastClr="000000"/>
                  </a:solidFill>
                  <a:latin typeface="Calibri"/>
                  <a:ea typeface="Calibri"/>
                  <a:cs typeface="Times New Roman"/>
                </a:rPr>
                <a:t>Outros artefatos</a:t>
              </a:r>
              <a:endParaRPr lang="pt-BR" sz="1000" kern="0" dirty="0">
                <a:solidFill>
                  <a:sysClr val="windowText" lastClr="000000"/>
                </a:solidFill>
                <a:latin typeface="Calibri"/>
                <a:ea typeface="Calibri"/>
                <a:cs typeface="Times New Roman"/>
              </a:endParaRPr>
            </a:p>
          </p:txBody>
        </p:sp>
      </p:grpSp>
      <p:sp>
        <p:nvSpPr>
          <p:cNvPr id="13" name="Seta para baixo 12"/>
          <p:cNvSpPr>
            <a:spLocks noChangeArrowheads="1"/>
          </p:cNvSpPr>
          <p:nvPr/>
        </p:nvSpPr>
        <p:spPr bwMode="auto">
          <a:xfrm>
            <a:off x="2089412" y="3657801"/>
            <a:ext cx="352044" cy="1710650"/>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sp>
        <p:nvSpPr>
          <p:cNvPr id="15" name="Seta para baixo 14"/>
          <p:cNvSpPr>
            <a:spLocks noChangeArrowheads="1"/>
          </p:cNvSpPr>
          <p:nvPr/>
        </p:nvSpPr>
        <p:spPr bwMode="auto">
          <a:xfrm rot="16200000">
            <a:off x="1489436" y="5682750"/>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sp>
        <p:nvSpPr>
          <p:cNvPr id="16" name="Texto explicativo em forma de nuvem 15"/>
          <p:cNvSpPr/>
          <p:nvPr/>
        </p:nvSpPr>
        <p:spPr>
          <a:xfrm>
            <a:off x="35497" y="3729809"/>
            <a:ext cx="2064743" cy="1156483"/>
          </a:xfrm>
          <a:prstGeom prst="cloudCallout">
            <a:avLst>
              <a:gd name="adj1" fmla="val 47467"/>
              <a:gd name="adj2" fmla="val 9792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lumMod val="95000"/>
                    <a:lumOff val="5000"/>
                  </a:schemeClr>
                </a:solidFill>
              </a:rPr>
              <a:t>Quais ATORES estão envolvidos e quais são as suas METAS?</a:t>
            </a:r>
            <a:endParaRPr lang="pt-BR" sz="1200" dirty="0">
              <a:solidFill>
                <a:schemeClr val="tx1">
                  <a:lumMod val="95000"/>
                  <a:lumOff val="5000"/>
                </a:schemeClr>
              </a:solidFill>
            </a:endParaRPr>
          </a:p>
        </p:txBody>
      </p:sp>
      <p:sp>
        <p:nvSpPr>
          <p:cNvPr id="17" name="CaixaDeTexto 16"/>
          <p:cNvSpPr txBox="1"/>
          <p:nvPr/>
        </p:nvSpPr>
        <p:spPr>
          <a:xfrm>
            <a:off x="6156810" y="3801817"/>
            <a:ext cx="2725832" cy="461665"/>
          </a:xfrm>
          <a:prstGeom prst="rect">
            <a:avLst/>
          </a:prstGeom>
          <a:noFill/>
        </p:spPr>
        <p:txBody>
          <a:bodyPr wrap="square" rtlCol="0">
            <a:spAutoFit/>
          </a:bodyPr>
          <a:lstStyle/>
          <a:p>
            <a:r>
              <a:rPr lang="pt-BR" sz="1200" dirty="0" smtClean="0"/>
              <a:t>O ATOR interage com o SISTEMA para atingir algum objetivo ou META.</a:t>
            </a:r>
            <a:endParaRPr lang="pt-BR" sz="1200" dirty="0"/>
          </a:p>
        </p:txBody>
      </p:sp>
      <p:sp>
        <p:nvSpPr>
          <p:cNvPr id="18" name="CaixaDeTexto 17"/>
          <p:cNvSpPr txBox="1"/>
          <p:nvPr/>
        </p:nvSpPr>
        <p:spPr>
          <a:xfrm>
            <a:off x="6166648" y="4305873"/>
            <a:ext cx="2725832" cy="461665"/>
          </a:xfrm>
          <a:prstGeom prst="rect">
            <a:avLst/>
          </a:prstGeom>
          <a:noFill/>
        </p:spPr>
        <p:txBody>
          <a:bodyPr wrap="square" rtlCol="0">
            <a:spAutoFit/>
          </a:bodyPr>
          <a:lstStyle/>
          <a:p>
            <a:r>
              <a:rPr lang="pt-BR" sz="1200" dirty="0" smtClean="0"/>
              <a:t>Cada interação é representada por um CASO DE USO.</a:t>
            </a:r>
            <a:endParaRPr lang="pt-BR" sz="1200" dirty="0"/>
          </a:p>
        </p:txBody>
      </p:sp>
      <p:sp>
        <p:nvSpPr>
          <p:cNvPr id="20" name="Retângulo 19"/>
          <p:cNvSpPr/>
          <p:nvPr/>
        </p:nvSpPr>
        <p:spPr>
          <a:xfrm>
            <a:off x="7368429" y="4593905"/>
            <a:ext cx="495931" cy="584775"/>
          </a:xfrm>
          <a:prstGeom prst="rect">
            <a:avLst/>
          </a:prstGeom>
        </p:spPr>
        <p:txBody>
          <a:bodyPr wrap="square">
            <a:spAutoFit/>
          </a:bodyPr>
          <a:lstStyle/>
          <a:p>
            <a:pPr algn="ctr"/>
            <a:r>
              <a:rPr lang="pt-BR" sz="3200" b="1" dirty="0">
                <a:sym typeface="Symbol"/>
              </a:rPr>
              <a:t></a:t>
            </a:r>
            <a:endParaRPr lang="pt-BR" sz="3200" b="1" dirty="0"/>
          </a:p>
        </p:txBody>
      </p:sp>
      <p:sp>
        <p:nvSpPr>
          <p:cNvPr id="21" name="CaixaDeTexto 20"/>
          <p:cNvSpPr txBox="1"/>
          <p:nvPr/>
        </p:nvSpPr>
        <p:spPr>
          <a:xfrm>
            <a:off x="6156810" y="5169969"/>
            <a:ext cx="2725832" cy="646331"/>
          </a:xfrm>
          <a:prstGeom prst="rect">
            <a:avLst/>
          </a:prstGeom>
          <a:noFill/>
        </p:spPr>
        <p:txBody>
          <a:bodyPr wrap="square" rtlCol="0">
            <a:spAutoFit/>
          </a:bodyPr>
          <a:lstStyle/>
          <a:p>
            <a:pPr marL="342900" indent="-342900">
              <a:buFont typeface="+mj-lt"/>
              <a:buAutoNum type="arabicPeriod"/>
            </a:pPr>
            <a:r>
              <a:rPr lang="pt-BR" sz="1200" dirty="0" smtClean="0"/>
              <a:t>CASO DE USO representa um Diálogo entre ATOR e o SISTEMA.</a:t>
            </a:r>
          </a:p>
        </p:txBody>
      </p:sp>
      <p:sp>
        <p:nvSpPr>
          <p:cNvPr id="22" name="Retângulo 21"/>
          <p:cNvSpPr/>
          <p:nvPr/>
        </p:nvSpPr>
        <p:spPr>
          <a:xfrm>
            <a:off x="6156176" y="5788424"/>
            <a:ext cx="2726415" cy="461665"/>
          </a:xfrm>
          <a:prstGeom prst="rect">
            <a:avLst/>
          </a:prstGeom>
          <a:noFill/>
        </p:spPr>
        <p:txBody>
          <a:bodyPr wrap="square" rtlCol="0">
            <a:spAutoFit/>
          </a:bodyPr>
          <a:lstStyle/>
          <a:p>
            <a:pPr marL="342900" indent="-342900">
              <a:buFont typeface="+mj-lt"/>
              <a:buAutoNum type="arabicPeriod" startAt="2"/>
            </a:pPr>
            <a:r>
              <a:rPr lang="pt-BR" sz="1200" dirty="0"/>
              <a:t>CASO DE USO permite o ATOR atingir uma META.</a:t>
            </a:r>
          </a:p>
        </p:txBody>
      </p:sp>
      <p:sp>
        <p:nvSpPr>
          <p:cNvPr id="26" name="Seta para baixo 25"/>
          <p:cNvSpPr>
            <a:spLocks noChangeArrowheads="1"/>
          </p:cNvSpPr>
          <p:nvPr/>
        </p:nvSpPr>
        <p:spPr bwMode="auto">
          <a:xfrm rot="16200000">
            <a:off x="2694008" y="5668241"/>
            <a:ext cx="352044" cy="379603"/>
          </a:xfrm>
          <a:prstGeom prst="downArrow">
            <a:avLst>
              <a:gd name="adj1" fmla="val 50000"/>
              <a:gd name="adj2" fmla="val 50000"/>
            </a:avLst>
          </a:prstGeom>
          <a:solidFill>
            <a:srgbClr val="F6FC78"/>
          </a:solidFill>
          <a:ln w="25400">
            <a:solidFill>
              <a:srgbClr val="243F60"/>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3200" b="0" i="0" u="none" strike="noStrike" kern="0" cap="none" spc="0" normalizeH="0" baseline="0" noProof="0">
              <a:ln>
                <a:noFill/>
              </a:ln>
              <a:solidFill>
                <a:sysClr val="windowText" lastClr="000000"/>
              </a:solidFill>
              <a:effectLst/>
              <a:uLnTx/>
              <a:uFillTx/>
            </a:endParaRPr>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0863" y="4123134"/>
            <a:ext cx="29622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o Explicativo 3 (Ênfase) 24"/>
          <p:cNvSpPr/>
          <p:nvPr/>
        </p:nvSpPr>
        <p:spPr>
          <a:xfrm>
            <a:off x="2680228" y="3582494"/>
            <a:ext cx="3403940" cy="435347"/>
          </a:xfrm>
          <a:prstGeom prst="accentCallout3">
            <a:avLst>
              <a:gd name="adj1" fmla="val 49844"/>
              <a:gd name="adj2" fmla="val -1212"/>
              <a:gd name="adj3" fmla="val 104374"/>
              <a:gd name="adj4" fmla="val -6949"/>
              <a:gd name="adj5" fmla="val 197428"/>
              <a:gd name="adj6" fmla="val -6684"/>
              <a:gd name="adj7" fmla="val 373686"/>
              <a:gd name="adj8" fmla="val 47382"/>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solidFill>
                  <a:schemeClr val="bg1"/>
                </a:solidFill>
              </a:rPr>
              <a:t>O sentido da associação indica que é o ATOR Solicitante que inicia o Diálogo com o Sistema.</a:t>
            </a:r>
            <a:endParaRPr lang="pt-BR" sz="1200" b="1" dirty="0">
              <a:solidFill>
                <a:schemeClr val="bg1"/>
              </a:solidFill>
            </a:endParaRPr>
          </a:p>
        </p:txBody>
      </p:sp>
    </p:spTree>
    <p:extLst>
      <p:ext uri="{BB962C8B-B14F-4D97-AF65-F5344CB8AC3E}">
        <p14:creationId xmlns:p14="http://schemas.microsoft.com/office/powerpoint/2010/main" val="12596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up)">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22" presetClass="entr" presetSubtype="8" fill="hold" nodeType="withEffect">
                                  <p:stCondLst>
                                    <p:cond delay="0"/>
                                  </p:stCondLst>
                                  <p:childTnLst>
                                    <p:set>
                                      <p:cBhvr>
                                        <p:cTn id="53" dur="1" fill="hold">
                                          <p:stCondLst>
                                            <p:cond delay="0"/>
                                          </p:stCondLst>
                                        </p:cTn>
                                        <p:tgtEl>
                                          <p:spTgt spid="2053"/>
                                        </p:tgtEl>
                                        <p:attrNameLst>
                                          <p:attrName>style.visibility</p:attrName>
                                        </p:attrNameLst>
                                      </p:cBhvr>
                                      <p:to>
                                        <p:strVal val="visible"/>
                                      </p:to>
                                    </p:set>
                                    <p:animEffect transition="in" filter="wipe(left)">
                                      <p:cBhvr>
                                        <p:cTn id="54" dur="500"/>
                                        <p:tgtEl>
                                          <p:spTgt spid="205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p:bldP spid="18" grpId="0"/>
      <p:bldP spid="20" grpId="0"/>
      <p:bldP spid="21" grpId="0"/>
      <p:bldP spid="22" grpId="0"/>
      <p:bldP spid="26" grpId="0" animBg="1"/>
      <p:bldP spid="2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Referências</a:t>
            </a:r>
            <a:endParaRPr lang="pt-BR" dirty="0"/>
          </a:p>
        </p:txBody>
      </p:sp>
      <p:sp>
        <p:nvSpPr>
          <p:cNvPr id="247810" name="Espaço Reservado para Conteúdo 2"/>
          <p:cNvSpPr>
            <a:spLocks noGrp="1"/>
          </p:cNvSpPr>
          <p:nvPr>
            <p:ph idx="1"/>
          </p:nvPr>
        </p:nvSpPr>
        <p:spPr/>
        <p:txBody>
          <a:bodyPr/>
          <a:lstStyle/>
          <a:p>
            <a:r>
              <a:rPr lang="en-US" sz="1600" dirty="0" smtClean="0"/>
              <a:t>Use Case Modeling by Kurt Bittner and Ian Spence - IBM® </a:t>
            </a:r>
            <a:r>
              <a:rPr lang="en-US" sz="1600" dirty="0" err="1" smtClean="0"/>
              <a:t>developerWorks</a:t>
            </a:r>
            <a:r>
              <a:rPr lang="en-US" sz="1600" dirty="0" smtClean="0"/>
              <a:t>® Rational zone. </a:t>
            </a:r>
            <a:r>
              <a:rPr lang="en-US" sz="1600" dirty="0" smtClean="0">
                <a:hlinkClick r:id="rId3"/>
              </a:rPr>
              <a:t>www.ibm.com/developerworks/rational/</a:t>
            </a:r>
            <a:endParaRPr lang="en-US" sz="1600" dirty="0" smtClean="0"/>
          </a:p>
          <a:p>
            <a:r>
              <a:rPr lang="en-US" sz="1600" dirty="0" smtClean="0"/>
              <a:t>IBM Rational software UML Resource Center. </a:t>
            </a:r>
            <a:r>
              <a:rPr lang="en-US" sz="1600" dirty="0" smtClean="0">
                <a:hlinkClick r:id="rId4"/>
              </a:rPr>
              <a:t>www.ibm.com/software/rational/uml/</a:t>
            </a:r>
            <a:endParaRPr lang="en-US" sz="1600" dirty="0" smtClean="0"/>
          </a:p>
          <a:p>
            <a:r>
              <a:rPr lang="en-US" sz="1600" dirty="0" smtClean="0"/>
              <a:t>ARLOW, Jim; NEUSTADT, </a:t>
            </a:r>
            <a:r>
              <a:rPr lang="en-US" sz="1600" dirty="0" err="1" smtClean="0"/>
              <a:t>Ila</a:t>
            </a:r>
            <a:r>
              <a:rPr lang="en-US" sz="1600" dirty="0" smtClean="0"/>
              <a:t>. UML and the Unified Process: </a:t>
            </a:r>
            <a:r>
              <a:rPr lang="en-US" sz="1600" dirty="0" err="1" smtClean="0"/>
              <a:t>Pratical</a:t>
            </a:r>
            <a:r>
              <a:rPr lang="en-US" sz="1600" dirty="0" smtClean="0"/>
              <a:t> Object-Oriented Analysis &amp; Design. Great Britain: Addison-Wesley, 2002.</a:t>
            </a:r>
          </a:p>
          <a:p>
            <a:r>
              <a:rPr lang="en-US" sz="1600" dirty="0" smtClean="0"/>
              <a:t>UM Training Courses From </a:t>
            </a:r>
            <a:r>
              <a:rPr lang="en-US" sz="1600" dirty="0" err="1" smtClean="0"/>
              <a:t>CRaG</a:t>
            </a:r>
            <a:r>
              <a:rPr lang="en-US" sz="1600" dirty="0" smtClean="0"/>
              <a:t> </a:t>
            </a:r>
            <a:r>
              <a:rPr lang="en-US" sz="1600" dirty="0" err="1" smtClean="0"/>
              <a:t>Sytems</a:t>
            </a:r>
            <a:r>
              <a:rPr lang="en-US" sz="1600" dirty="0" smtClean="0"/>
              <a:t> - Specifying Functional Requirements With Use Cases: </a:t>
            </a:r>
            <a:r>
              <a:rPr lang="pt-BR" sz="1600" dirty="0" smtClean="0">
                <a:hlinkClick r:id="rId5"/>
              </a:rPr>
              <a:t>http://www.cragsystems.co.uk/SFRWUC/index.htm</a:t>
            </a:r>
            <a:endParaRPr lang="pt-BR" sz="1600" dirty="0" smtClean="0"/>
          </a:p>
          <a:p>
            <a:r>
              <a:rPr lang="en-US" sz="1600" dirty="0" smtClean="0"/>
              <a:t>Daniels, Jesse, and Terry, </a:t>
            </a:r>
            <a:r>
              <a:rPr lang="en-US" sz="1600" dirty="0" err="1" smtClean="0"/>
              <a:t>Bahill</a:t>
            </a:r>
            <a:r>
              <a:rPr lang="en-US" sz="1600" dirty="0" smtClean="0"/>
              <a:t>, “The Hybrid Process That Combines Traditional Requirements and Use Cases.” Systems Engineering, Vol. 7, No. 4, Wiley Periodicals, Inc. 2004.</a:t>
            </a:r>
          </a:p>
          <a:p>
            <a:r>
              <a:rPr lang="pt-BR" sz="1600" dirty="0" err="1" smtClean="0"/>
              <a:t>Chonoles</a:t>
            </a:r>
            <a:r>
              <a:rPr lang="pt-BR" sz="1600" dirty="0" smtClean="0"/>
              <a:t>, Michael Jesse e </a:t>
            </a:r>
            <a:r>
              <a:rPr lang="pt-BR" sz="1600" dirty="0" err="1" smtClean="0"/>
              <a:t>Schardt</a:t>
            </a:r>
            <a:r>
              <a:rPr lang="pt-BR" sz="1600" dirty="0" smtClean="0"/>
              <a:t>, James A. UML 2 for </a:t>
            </a:r>
            <a:r>
              <a:rPr lang="pt-BR" sz="1600" dirty="0" err="1" smtClean="0"/>
              <a:t>Dummies</a:t>
            </a:r>
            <a:r>
              <a:rPr lang="pt-BR" sz="1600" dirty="0" smtClean="0"/>
              <a:t>, </a:t>
            </a:r>
            <a:r>
              <a:rPr lang="pt-BR" sz="1600" dirty="0" err="1" smtClean="0"/>
              <a:t>Hungry</a:t>
            </a:r>
            <a:r>
              <a:rPr lang="pt-BR" sz="1600" dirty="0" smtClean="0"/>
              <a:t> </a:t>
            </a:r>
            <a:r>
              <a:rPr lang="pt-BR" sz="1600" dirty="0" err="1" smtClean="0"/>
              <a:t>Minds</a:t>
            </a:r>
            <a:r>
              <a:rPr lang="pt-BR" sz="1600" dirty="0" smtClean="0"/>
              <a:t>, 2003. ISBN:0764526146 </a:t>
            </a:r>
          </a:p>
          <a:p>
            <a:r>
              <a:rPr lang="pt-BR" sz="1600" dirty="0" err="1" smtClean="0"/>
              <a:t>Crain</a:t>
            </a:r>
            <a:r>
              <a:rPr lang="pt-BR" sz="1600" dirty="0" smtClean="0"/>
              <a:t>, Anthony. </a:t>
            </a:r>
            <a:r>
              <a:rPr lang="en-US" sz="1600" dirty="0" smtClean="0"/>
              <a:t>Dear Dr. Use Case: Is the Clock an Actor? </a:t>
            </a:r>
            <a:r>
              <a:rPr lang="pt-BR" sz="1600" dirty="0" smtClean="0"/>
              <a:t>Software </a:t>
            </a:r>
            <a:r>
              <a:rPr lang="pt-BR" sz="1600" dirty="0" err="1" smtClean="0"/>
              <a:t>Engineering</a:t>
            </a:r>
            <a:r>
              <a:rPr lang="pt-BR" sz="1600" dirty="0" smtClean="0"/>
              <a:t> </a:t>
            </a:r>
            <a:r>
              <a:rPr lang="pt-BR" sz="1600" dirty="0" err="1" smtClean="0"/>
              <a:t>Specialist</a:t>
            </a:r>
            <a:r>
              <a:rPr lang="pt-BR" sz="1600" dirty="0" smtClean="0"/>
              <a:t>,  </a:t>
            </a:r>
            <a:r>
              <a:rPr lang="pt-BR" sz="1600" dirty="0" err="1" smtClean="0"/>
              <a:t>Rational</a:t>
            </a:r>
            <a:r>
              <a:rPr lang="pt-BR" sz="1600" dirty="0" smtClean="0"/>
              <a:t> Software, 200: </a:t>
            </a:r>
            <a:r>
              <a:rPr lang="pt-BR" sz="1600" dirty="0" smtClean="0">
                <a:hlinkClick r:id="rId6"/>
              </a:rPr>
              <a:t>http://www.ibm.com/developerworks/rational/library/content/RationalEdge/jun02/DrUseCaseJun02.pdf</a:t>
            </a:r>
            <a:endParaRPr lang="pt-BR" sz="1600" dirty="0" smtClean="0"/>
          </a:p>
        </p:txBody>
      </p:sp>
    </p:spTree>
    <p:extLst>
      <p:ext uri="{BB962C8B-B14F-4D97-AF65-F5344CB8AC3E}">
        <p14:creationId xmlns:p14="http://schemas.microsoft.com/office/powerpoint/2010/main" val="26386967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err="1"/>
              <a:t>Checklist</a:t>
            </a:r>
            <a:r>
              <a:rPr lang="pt-BR" dirty="0"/>
              <a:t> para Modelos de Casos de Uso</a:t>
            </a:r>
            <a:endParaRPr lang="pt-BR" dirty="0"/>
          </a:p>
        </p:txBody>
      </p:sp>
      <p:sp>
        <p:nvSpPr>
          <p:cNvPr id="5" name="Subtítulo 4"/>
          <p:cNvSpPr>
            <a:spLocks noGrp="1"/>
          </p:cNvSpPr>
          <p:nvPr>
            <p:ph type="subTitle" idx="1"/>
          </p:nvPr>
        </p:nvSpPr>
        <p:spPr/>
        <p:txBody>
          <a:bodyPr/>
          <a:lstStyle/>
          <a:p>
            <a:r>
              <a:rPr lang="pt-BR" dirty="0" smtClean="0"/>
              <a:t>Engenharia de Requisitos</a:t>
            </a:r>
            <a:endParaRPr lang="pt-BR" dirty="0"/>
          </a:p>
        </p:txBody>
      </p:sp>
    </p:spTree>
    <p:extLst>
      <p:ext uri="{BB962C8B-B14F-4D97-AF65-F5344CB8AC3E}">
        <p14:creationId xmlns:p14="http://schemas.microsoft.com/office/powerpoint/2010/main" val="26214687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Checklist: </a:t>
            </a:r>
            <a:r>
              <a:rPr lang="pt-BR" dirty="0" smtClean="0"/>
              <a:t/>
            </a:r>
            <a:br>
              <a:rPr lang="pt-BR" dirty="0" smtClean="0"/>
            </a:br>
            <a:r>
              <a:rPr lang="pt-BR" dirty="0" smtClean="0"/>
              <a:t>Modelagem </a:t>
            </a:r>
            <a:r>
              <a:rPr lang="pt-BR" dirty="0"/>
              <a:t>de Casos de Uso</a:t>
            </a:r>
          </a:p>
        </p:txBody>
      </p:sp>
      <p:sp>
        <p:nvSpPr>
          <p:cNvPr id="3" name="Espaço Reservado para Conteúdo 2"/>
          <p:cNvSpPr>
            <a:spLocks noGrp="1"/>
          </p:cNvSpPr>
          <p:nvPr>
            <p:ph idx="1"/>
          </p:nvPr>
        </p:nvSpPr>
        <p:spPr/>
        <p:txBody>
          <a:bodyPr/>
          <a:lstStyle/>
          <a:p>
            <a:pPr marL="457200" indent="-457200">
              <a:buFont typeface="+mj-lt"/>
              <a:buAutoNum type="arabicPeriod"/>
            </a:pPr>
            <a:r>
              <a:rPr lang="pt-BR" sz="1100" dirty="0"/>
              <a:t>Um Diagrama de Casos de Uso sempre pertence a um Subsistema.</a:t>
            </a:r>
          </a:p>
          <a:p>
            <a:pPr marL="457200" indent="-457200">
              <a:buFont typeface="+mj-lt"/>
              <a:buAutoNum type="arabicPeriod"/>
            </a:pPr>
            <a:r>
              <a:rPr lang="pt-BR" sz="1100" dirty="0"/>
              <a:t>Um Caso de Uso deve realizar ao menos um requisito: Requisito de Sistema alocado ao Subsistema ou Requisito de Software.</a:t>
            </a:r>
          </a:p>
          <a:p>
            <a:pPr marL="457200" indent="-457200">
              <a:buFont typeface="+mj-lt"/>
              <a:buAutoNum type="arabicPeriod"/>
            </a:pPr>
            <a:r>
              <a:rPr lang="pt-BR" sz="1100" dirty="0"/>
              <a:t>A existência de um Ator deve ser justificada pelo conjunto de Requisitos de Sistema alocado ao subsistema.</a:t>
            </a:r>
          </a:p>
          <a:p>
            <a:pPr marL="457200" indent="-457200">
              <a:buFont typeface="+mj-lt"/>
              <a:buAutoNum type="arabicPeriod"/>
            </a:pPr>
            <a:r>
              <a:rPr lang="pt-BR" sz="1100" dirty="0"/>
              <a:t>Um Ator deve representar um papel interpretado por uma pessoa ou um sistema; assim, Tempo, Relógio, Timer e Clock não são Atores válidos, tanto que esse tipo de Ator não é nem especificado pela OMG. (Ver </a:t>
            </a:r>
            <a:r>
              <a:rPr lang="pt-BR" sz="1100" dirty="0" err="1"/>
              <a:t>Crain</a:t>
            </a:r>
            <a:r>
              <a:rPr lang="pt-BR" sz="1100" dirty="0"/>
              <a:t>, Anthony. </a:t>
            </a:r>
            <a:r>
              <a:rPr lang="en-US" sz="1100" dirty="0"/>
              <a:t>Dear Dr. Use Case: Is the Clock an Actor? Software Engineering Specialist, Rational Software, 2002: http://www.ibm.com/developerworks/rational/library/content/RationalEdge/jun02/DrUseCaseJun02.pdf).</a:t>
            </a:r>
            <a:endParaRPr lang="pt-BR" sz="1100" dirty="0"/>
          </a:p>
          <a:p>
            <a:pPr marL="457200" indent="-457200">
              <a:buFont typeface="+mj-lt"/>
              <a:buAutoNum type="arabicPeriod"/>
            </a:pPr>
            <a:r>
              <a:rPr lang="pt-BR" sz="1100" dirty="0"/>
              <a:t>Todos os Atores e Casos de Uso devem ter uma descrição.</a:t>
            </a:r>
          </a:p>
          <a:p>
            <a:pPr marL="457200" indent="-457200">
              <a:buFont typeface="+mj-lt"/>
              <a:buAutoNum type="arabicPeriod"/>
            </a:pPr>
            <a:r>
              <a:rPr lang="pt-BR" sz="1100" dirty="0"/>
              <a:t>Um Caso de Uso deve ter exatamente um Ator que o ative. </a:t>
            </a:r>
          </a:p>
          <a:p>
            <a:pPr marL="457200" indent="-457200">
              <a:buFont typeface="+mj-lt"/>
              <a:buAutoNum type="arabicPeriod"/>
            </a:pPr>
            <a:r>
              <a:rPr lang="pt-BR" sz="1100" dirty="0"/>
              <a:t>Todas as Associações entre Atores e Casos de Uso devem indicar um sentido.</a:t>
            </a:r>
          </a:p>
          <a:p>
            <a:pPr marL="457200" indent="-457200">
              <a:buFont typeface="+mj-lt"/>
              <a:buAutoNum type="arabicPeriod"/>
            </a:pPr>
            <a:r>
              <a:rPr lang="pt-BR" sz="1100" dirty="0"/>
              <a:t>O nome de um Caso de Uso deve começar por um verbo no infinitivo.</a:t>
            </a:r>
          </a:p>
          <a:p>
            <a:pPr marL="457200" indent="-457200">
              <a:buFont typeface="+mj-lt"/>
              <a:buAutoNum type="arabicPeriod"/>
            </a:pPr>
            <a:r>
              <a:rPr lang="pt-BR" sz="1100" dirty="0"/>
              <a:t>Um Caso de Uso deve representar uma Meta que o Ator deseja atingir ao interagir com o Sistema em forma de diálogo.</a:t>
            </a:r>
          </a:p>
          <a:p>
            <a:pPr marL="457200" indent="-457200">
              <a:buFont typeface="+mj-lt"/>
              <a:buAutoNum type="arabicPeriod"/>
            </a:pPr>
            <a:r>
              <a:rPr lang="pt-BR" sz="1100" dirty="0"/>
              <a:t>Casos de Uso que não atendem a uma Meta de um Ator podem existir somente quando eles criam um ambiente para a execução de outros casos de uso. Por exemplo, o Caso de Uso Login, cria um ambiente para execução de outros Casos de Uso.</a:t>
            </a:r>
          </a:p>
          <a:p>
            <a:pPr marL="457200" indent="-457200">
              <a:buFont typeface="+mj-lt"/>
              <a:buAutoNum type="arabicPeriod"/>
            </a:pPr>
            <a:r>
              <a:rPr lang="pt-BR" sz="1100" dirty="0"/>
              <a:t>O Ator, ao final do Diálogo, deve ou ter atingido sua meta completamente ou não ter atingido a sua meta. Não deve existir a situação onde a meta tenha sido atingida parcialmente.</a:t>
            </a:r>
          </a:p>
          <a:p>
            <a:pPr marL="457200" indent="-457200">
              <a:buFont typeface="+mj-lt"/>
              <a:buAutoNum type="arabicPeriod"/>
            </a:pPr>
            <a:r>
              <a:rPr lang="pt-BR" sz="1100" dirty="0"/>
              <a:t>O Diálogo entre Caso de Uso e Ator humano deve ser especificado com base no Storyboard previamente validado pelo usuário e aprovado pelo cliente.</a:t>
            </a:r>
          </a:p>
          <a:p>
            <a:pPr marL="457200" indent="-457200">
              <a:buFont typeface="+mj-lt"/>
              <a:buAutoNum type="arabicPeriod"/>
            </a:pPr>
            <a:r>
              <a:rPr lang="pt-BR" sz="1100" dirty="0"/>
              <a:t>O Diálogo entre Caso de Uso e Ator sistema externo deve ser compatível com as especificações de interfaces externas descritas no SICD.</a:t>
            </a:r>
          </a:p>
          <a:p>
            <a:pPr marL="457200" indent="-457200">
              <a:buFont typeface="+mj-lt"/>
              <a:buAutoNum type="arabicPeriod"/>
            </a:pPr>
            <a:r>
              <a:rPr lang="pt-BR" sz="1100" dirty="0"/>
              <a:t>O Diálogo entre Caso de Uso e Ator subsistema deve compatível com as especificações de interfaces internas descritas no IDD.</a:t>
            </a:r>
          </a:p>
          <a:p>
            <a:pPr marL="457200" indent="-457200">
              <a:buFont typeface="+mj-lt"/>
              <a:buAutoNum type="arabicPeriod"/>
            </a:pPr>
            <a:r>
              <a:rPr lang="pt-BR" sz="1100" dirty="0"/>
              <a:t>Casos de Uso de Inclusão e de Extensão devem ser abstratos, ou seja, não devem ser iniciados diretamente por um Ator.</a:t>
            </a:r>
          </a:p>
          <a:p>
            <a:pPr marL="457200" indent="-457200">
              <a:buFont typeface="+mj-lt"/>
              <a:buAutoNum type="arabicPeriod"/>
            </a:pPr>
            <a:r>
              <a:rPr lang="pt-BR" sz="1100" dirty="0"/>
              <a:t>As únicas Associações possíveis entre Casos de Usos são: &lt;&lt;include&gt;&gt;, &lt;&lt;</a:t>
            </a:r>
            <a:r>
              <a:rPr lang="pt-BR" sz="1100" dirty="0" err="1"/>
              <a:t>extend</a:t>
            </a:r>
            <a:r>
              <a:rPr lang="pt-BR" sz="1100" dirty="0"/>
              <a:t>&gt;&gt; e Especialização/Generalização. Embora Especialização/Generalização seja possível, recomenda-se não utilizá-la devido a dificuldade de descrever e manter a realização dos casos de uso envolvidos neste tipo de associação.</a:t>
            </a:r>
          </a:p>
          <a:p>
            <a:pPr marL="457200" indent="-457200">
              <a:buFont typeface="+mj-lt"/>
              <a:buAutoNum type="arabicPeriod"/>
            </a:pPr>
            <a:r>
              <a:rPr lang="pt-BR" sz="1100" dirty="0"/>
              <a:t>Casos de Uso devem representar um diálogo entre Ator e Sistema. Assim, nos fluxos básicos e alternativos, um passo deve representar a “fala” de, por exemplo, Ator e no próximo passo, a “fala” do Sistema ou vice-versa; ou seja, não pode ser um monólogo</a:t>
            </a:r>
            <a:r>
              <a:rPr lang="pt-BR" sz="1100" dirty="0" smtClean="0"/>
              <a:t>.</a:t>
            </a:r>
            <a:endParaRPr lang="pt-BR" sz="1100" dirty="0"/>
          </a:p>
        </p:txBody>
      </p:sp>
    </p:spTree>
    <p:extLst>
      <p:ext uri="{BB962C8B-B14F-4D97-AF65-F5344CB8AC3E}">
        <p14:creationId xmlns:p14="http://schemas.microsoft.com/office/powerpoint/2010/main" val="29203773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mtClean="0"/>
              <a:t>Obrigado!</a:t>
            </a:r>
            <a:endParaRPr lang="pt-BR" dirty="0"/>
          </a:p>
        </p:txBody>
      </p:sp>
      <p:sp>
        <p:nvSpPr>
          <p:cNvPr id="3" name="Subtítulo 2"/>
          <p:cNvSpPr>
            <a:spLocks noGrp="1"/>
          </p:cNvSpPr>
          <p:nvPr>
            <p:ph type="subTitle" idx="1"/>
          </p:nvPr>
        </p:nvSpPr>
        <p:spPr/>
        <p:txBody>
          <a:bodyPr/>
          <a:lstStyle/>
          <a:p>
            <a:r>
              <a:rPr lang="pt-BR" smtClean="0">
                <a:hlinkClick r:id="rId3"/>
              </a:rPr>
              <a:t>otakai@gmail.com</a:t>
            </a:r>
            <a:endParaRPr lang="pt-BR" smtClean="0"/>
          </a:p>
          <a:p>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72" y="1524640"/>
            <a:ext cx="50673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ln>
            <a:noFill/>
          </a:ln>
        </p:spPr>
        <p:txBody>
          <a:bodyPr>
            <a:normAutofit/>
          </a:bodyPr>
          <a:lstStyle/>
          <a:p>
            <a:r>
              <a:rPr lang="pt-BR" dirty="0" smtClean="0"/>
              <a:t>Adição de Elementos </a:t>
            </a:r>
            <a:br>
              <a:rPr lang="pt-BR" dirty="0" smtClean="0"/>
            </a:br>
            <a:r>
              <a:rPr lang="pt-BR" dirty="0" err="1" smtClean="0"/>
              <a:t>Arquiteturalmente</a:t>
            </a:r>
            <a:r>
              <a:rPr lang="pt-BR" dirty="0" smtClean="0"/>
              <a:t> Significativos</a:t>
            </a:r>
            <a:endParaRPr lang="pt-BR" dirty="0"/>
          </a:p>
        </p:txBody>
      </p:sp>
    </p:spTree>
    <p:extLst>
      <p:ext uri="{BB962C8B-B14F-4D97-AF65-F5344CB8AC3E}">
        <p14:creationId xmlns:p14="http://schemas.microsoft.com/office/powerpoint/2010/main" val="3845012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ImpactaNov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4000" dirty="0" smtClean="0">
            <a:solidFill>
              <a:schemeClr val="tx2">
                <a:lumMod val="75000"/>
              </a:schemeClr>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5065</TotalTime>
  <Words>5799</Words>
  <Application>Microsoft Office PowerPoint</Application>
  <PresentationFormat>Apresentação na tela (4:3)</PresentationFormat>
  <Paragraphs>907</Paragraphs>
  <Slides>83</Slides>
  <Notes>63</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83</vt:i4>
      </vt:variant>
    </vt:vector>
  </HeadingPairs>
  <TitlesOfParts>
    <vt:vector size="85" baseType="lpstr">
      <vt:lpstr>ImpactaNovo</vt:lpstr>
      <vt:lpstr>CorelDRAW 6.0</vt:lpstr>
      <vt:lpstr>Modelagem de  Casos de Uso</vt:lpstr>
      <vt:lpstr>Processo de Desenvolvimento</vt:lpstr>
      <vt:lpstr>Artefatos de Entrada</vt:lpstr>
      <vt:lpstr>Artefatos de Entrada</vt:lpstr>
      <vt:lpstr>Métodos de  Desenvolvimentos Utilizados</vt:lpstr>
      <vt:lpstr>Métodos de  Desenvolvimentos Utilizados</vt:lpstr>
      <vt:lpstr>Casos de Uso  Críticos ao Negócio</vt:lpstr>
      <vt:lpstr>Descobrindo Casos de Uso  Críticos ao Negócio</vt:lpstr>
      <vt:lpstr>Adição de Elementos  Arquiteturalmente Significativos</vt:lpstr>
      <vt:lpstr>Adição de Elementos  Arquiteturalmente Significativos</vt:lpstr>
      <vt:lpstr>Adição de Elementos  Arquiteturalmente Significativos</vt:lpstr>
      <vt:lpstr>Adição de Elementos  Arquiteturalmente Significativos</vt:lpstr>
      <vt:lpstr>Adição de Elementos  Arquiteturalmente Significativos</vt:lpstr>
      <vt:lpstr>Adição de Elementos  Arquiteturalmente Significativos</vt:lpstr>
      <vt:lpstr>Descrição dos  Casos de Uso e Atores</vt:lpstr>
      <vt:lpstr>Storyboard de  Casos de Uso (Protótipos de IHM)</vt:lpstr>
      <vt:lpstr>Validação junto ao Cliente</vt:lpstr>
      <vt:lpstr>Detalhar Casos de Uso</vt:lpstr>
      <vt:lpstr>Análise e Projeto Orientado a Objetos</vt:lpstr>
      <vt:lpstr>O que Caso de Uso NÃO são</vt:lpstr>
      <vt:lpstr>O que Caso de Uso NÃO são</vt:lpstr>
      <vt:lpstr>O que Caso de Uso NÃO são</vt:lpstr>
      <vt:lpstr>RUP 2007</vt:lpstr>
      <vt:lpstr>Casos de Uso  como Metas do Ator</vt:lpstr>
      <vt:lpstr>Atores e Papéis</vt:lpstr>
      <vt:lpstr>Nome dos Casos de Uso</vt:lpstr>
      <vt:lpstr>Diálogo Completo</vt:lpstr>
      <vt:lpstr>Tempo como Ator?</vt:lpstr>
      <vt:lpstr>Tempo como Ator?</vt:lpstr>
      <vt:lpstr>Login é um Caso de Uso?</vt:lpstr>
      <vt:lpstr>Nem Sempre Casos  de Uso são CRUD</vt:lpstr>
      <vt:lpstr>Não use o CRUD para  Descobrir Casos de Uso</vt:lpstr>
      <vt:lpstr>Não Use  Decomposição Funcional</vt:lpstr>
      <vt:lpstr>Não Use Decomposição Funcional</vt:lpstr>
      <vt:lpstr>Fluxos de Eventos</vt:lpstr>
      <vt:lpstr>Fluxos Básicos e Alternativos</vt:lpstr>
      <vt:lpstr>Esboce o fluxo de eventos</vt:lpstr>
      <vt:lpstr>O que é um Cenário?</vt:lpstr>
      <vt:lpstr>Por que capturar cenários?</vt:lpstr>
      <vt:lpstr>Como capturar os cenários?</vt:lpstr>
      <vt:lpstr>Detalhar Casos de Uso</vt:lpstr>
      <vt:lpstr>Estilo do Caso de Uso</vt:lpstr>
      <vt:lpstr>Visualização do comportamento</vt:lpstr>
      <vt:lpstr>Detalhe os eventos  do fluxo básico em passos</vt:lpstr>
      <vt:lpstr>As frases dos passos</vt:lpstr>
      <vt:lpstr>Estruture o fluxo do caso de uso</vt:lpstr>
      <vt:lpstr>Referência cruzada  usando passos</vt:lpstr>
      <vt:lpstr>Detalhes dos  Fluxos Alternativos</vt:lpstr>
      <vt:lpstr>Subfluxos</vt:lpstr>
      <vt:lpstr>Subfluxos</vt:lpstr>
      <vt:lpstr>Pré-condições</vt:lpstr>
      <vt:lpstr>Pós-condições</vt:lpstr>
      <vt:lpstr>Casos de Uso com  Pré e Pós-condições</vt:lpstr>
      <vt:lpstr>Outras propriedades  dos casos de uso</vt:lpstr>
      <vt:lpstr>Referência para  Requisitos e Outros</vt:lpstr>
      <vt:lpstr>Gerencie os detalhes</vt:lpstr>
      <vt:lpstr>Nível detalhes de  um caso de uso</vt:lpstr>
      <vt:lpstr>Nível correto de detalhes</vt:lpstr>
      <vt:lpstr>Como tratar as interfaces?</vt:lpstr>
      <vt:lpstr>Como manter o  foco e a concisão?</vt:lpstr>
      <vt:lpstr>Como manter o  foco e a concisão?</vt:lpstr>
      <vt:lpstr>Include</vt:lpstr>
      <vt:lpstr>Include</vt:lpstr>
      <vt:lpstr>Include</vt:lpstr>
      <vt:lpstr>Include</vt:lpstr>
      <vt:lpstr>Extend</vt:lpstr>
      <vt:lpstr>Extend</vt:lpstr>
      <vt:lpstr>Extend</vt:lpstr>
      <vt:lpstr>Extend</vt:lpstr>
      <vt:lpstr>Extend</vt:lpstr>
      <vt:lpstr>Extend</vt:lpstr>
      <vt:lpstr>Extend</vt:lpstr>
      <vt:lpstr>Extend</vt:lpstr>
      <vt:lpstr>Extend</vt:lpstr>
      <vt:lpstr>Extend</vt:lpstr>
      <vt:lpstr>Extend</vt:lpstr>
      <vt:lpstr>Extend</vt:lpstr>
      <vt:lpstr>Extend</vt:lpstr>
      <vt:lpstr>Generalização de Casos de Uso</vt:lpstr>
      <vt:lpstr>Referências</vt:lpstr>
      <vt:lpstr>Checklist para Modelos de Casos de Uso</vt:lpstr>
      <vt:lpstr>Checklist:  Modelagem de Casos de Uso</vt:lpstr>
      <vt:lpstr>Obrigado!</vt:lpstr>
    </vt:vector>
  </TitlesOfParts>
  <Company>Unitri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Institucional Atech</dc:title>
  <dc:creator>Osvaldo Kotaro Takai - Atech</dc:creator>
  <cp:keywords>ATECH_000_01_00039_I_Apres_Atech.ppt</cp:keywords>
  <cp:lastModifiedBy>Osvaldo Takai</cp:lastModifiedBy>
  <cp:revision>359</cp:revision>
  <dcterms:created xsi:type="dcterms:W3CDTF">2005-11-09T16:57:41Z</dcterms:created>
  <dcterms:modified xsi:type="dcterms:W3CDTF">2014-10-08T21:24:57Z</dcterms:modified>
</cp:coreProperties>
</file>